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884" r:id="rId2"/>
    <p:sldMasterId id="2147483885" r:id="rId3"/>
    <p:sldMasterId id="2147483886" r:id="rId4"/>
    <p:sldMasterId id="2147483931" r:id="rId5"/>
  </p:sldMasterIdLst>
  <p:notesMasterIdLst>
    <p:notesMasterId r:id="rId287"/>
  </p:notesMasterIdLst>
  <p:sldIdLst>
    <p:sldId id="495" r:id="rId6"/>
    <p:sldId id="496" r:id="rId7"/>
    <p:sldId id="391" r:id="rId8"/>
    <p:sldId id="392" r:id="rId9"/>
    <p:sldId id="488" r:id="rId10"/>
    <p:sldId id="394" r:id="rId11"/>
    <p:sldId id="395" r:id="rId12"/>
    <p:sldId id="396" r:id="rId13"/>
    <p:sldId id="397" r:id="rId14"/>
    <p:sldId id="398" r:id="rId15"/>
    <p:sldId id="399" r:id="rId16"/>
    <p:sldId id="400" r:id="rId17"/>
    <p:sldId id="401" r:id="rId18"/>
    <p:sldId id="402" r:id="rId19"/>
    <p:sldId id="493" r:id="rId20"/>
    <p:sldId id="492" r:id="rId21"/>
    <p:sldId id="497" r:id="rId22"/>
    <p:sldId id="404" r:id="rId23"/>
    <p:sldId id="405" r:id="rId24"/>
    <p:sldId id="409" r:id="rId25"/>
    <p:sldId id="410" r:id="rId26"/>
    <p:sldId id="411" r:id="rId27"/>
    <p:sldId id="412" r:id="rId28"/>
    <p:sldId id="413" r:id="rId29"/>
    <p:sldId id="414" r:id="rId30"/>
    <p:sldId id="415" r:id="rId31"/>
    <p:sldId id="416" r:id="rId32"/>
    <p:sldId id="417" r:id="rId33"/>
    <p:sldId id="418" r:id="rId34"/>
    <p:sldId id="419" r:id="rId35"/>
    <p:sldId id="420" r:id="rId36"/>
    <p:sldId id="421" r:id="rId37"/>
    <p:sldId id="422" r:id="rId38"/>
    <p:sldId id="423" r:id="rId39"/>
    <p:sldId id="424" r:id="rId40"/>
    <p:sldId id="425" r:id="rId41"/>
    <p:sldId id="426" r:id="rId42"/>
    <p:sldId id="427" r:id="rId43"/>
    <p:sldId id="428" r:id="rId44"/>
    <p:sldId id="429" r:id="rId45"/>
    <p:sldId id="494" r:id="rId46"/>
    <p:sldId id="430" r:id="rId47"/>
    <p:sldId id="431" r:id="rId48"/>
    <p:sldId id="432" r:id="rId49"/>
    <p:sldId id="433" r:id="rId50"/>
    <p:sldId id="434" r:id="rId51"/>
    <p:sldId id="435" r:id="rId52"/>
    <p:sldId id="436" r:id="rId53"/>
    <p:sldId id="437" r:id="rId54"/>
    <p:sldId id="438" r:id="rId55"/>
    <p:sldId id="439" r:id="rId56"/>
    <p:sldId id="440" r:id="rId57"/>
    <p:sldId id="441" r:id="rId58"/>
    <p:sldId id="442" r:id="rId59"/>
    <p:sldId id="443" r:id="rId60"/>
    <p:sldId id="499" r:id="rId61"/>
    <p:sldId id="445" r:id="rId62"/>
    <p:sldId id="491" r:id="rId63"/>
    <p:sldId id="446" r:id="rId64"/>
    <p:sldId id="447" r:id="rId65"/>
    <p:sldId id="448" r:id="rId66"/>
    <p:sldId id="449" r:id="rId67"/>
    <p:sldId id="451" r:id="rId68"/>
    <p:sldId id="452" r:id="rId69"/>
    <p:sldId id="453" r:id="rId70"/>
    <p:sldId id="484" r:id="rId71"/>
    <p:sldId id="455" r:id="rId72"/>
    <p:sldId id="456" r:id="rId73"/>
    <p:sldId id="457" r:id="rId74"/>
    <p:sldId id="458" r:id="rId75"/>
    <p:sldId id="459" r:id="rId76"/>
    <p:sldId id="460" r:id="rId77"/>
    <p:sldId id="461" r:id="rId78"/>
    <p:sldId id="462" r:id="rId79"/>
    <p:sldId id="463" r:id="rId80"/>
    <p:sldId id="464" r:id="rId81"/>
    <p:sldId id="465" r:id="rId82"/>
    <p:sldId id="466" r:id="rId83"/>
    <p:sldId id="467" r:id="rId84"/>
    <p:sldId id="469" r:id="rId85"/>
    <p:sldId id="485" r:id="rId86"/>
    <p:sldId id="471" r:id="rId87"/>
    <p:sldId id="472" r:id="rId88"/>
    <p:sldId id="486" r:id="rId89"/>
    <p:sldId id="474" r:id="rId90"/>
    <p:sldId id="475" r:id="rId91"/>
    <p:sldId id="476" r:id="rId92"/>
    <p:sldId id="487" r:id="rId93"/>
    <p:sldId id="478" r:id="rId94"/>
    <p:sldId id="479" r:id="rId95"/>
    <p:sldId id="480" r:id="rId96"/>
    <p:sldId id="482" r:id="rId97"/>
    <p:sldId id="481" r:id="rId98"/>
    <p:sldId id="500" r:id="rId99"/>
    <p:sldId id="501" r:id="rId100"/>
    <p:sldId id="502" r:id="rId101"/>
    <p:sldId id="688" r:id="rId102"/>
    <p:sldId id="506" r:id="rId103"/>
    <p:sldId id="507" r:id="rId104"/>
    <p:sldId id="508" r:id="rId105"/>
    <p:sldId id="510" r:id="rId106"/>
    <p:sldId id="511" r:id="rId107"/>
    <p:sldId id="512" r:id="rId108"/>
    <p:sldId id="513" r:id="rId109"/>
    <p:sldId id="514" r:id="rId110"/>
    <p:sldId id="515" r:id="rId111"/>
    <p:sldId id="516" r:id="rId112"/>
    <p:sldId id="517" r:id="rId113"/>
    <p:sldId id="518" r:id="rId114"/>
    <p:sldId id="520" r:id="rId115"/>
    <p:sldId id="521" r:id="rId116"/>
    <p:sldId id="522" r:id="rId117"/>
    <p:sldId id="523" r:id="rId118"/>
    <p:sldId id="524" r:id="rId119"/>
    <p:sldId id="525" r:id="rId120"/>
    <p:sldId id="526" r:id="rId121"/>
    <p:sldId id="527" r:id="rId122"/>
    <p:sldId id="528" r:id="rId123"/>
    <p:sldId id="529" r:id="rId124"/>
    <p:sldId id="530" r:id="rId125"/>
    <p:sldId id="531" r:id="rId126"/>
    <p:sldId id="532" r:id="rId127"/>
    <p:sldId id="533" r:id="rId128"/>
    <p:sldId id="534" r:id="rId129"/>
    <p:sldId id="535" r:id="rId130"/>
    <p:sldId id="536" r:id="rId131"/>
    <p:sldId id="537" r:id="rId132"/>
    <p:sldId id="538" r:id="rId133"/>
    <p:sldId id="539" r:id="rId134"/>
    <p:sldId id="540" r:id="rId135"/>
    <p:sldId id="541" r:id="rId136"/>
    <p:sldId id="542" r:id="rId137"/>
    <p:sldId id="543" r:id="rId138"/>
    <p:sldId id="544" r:id="rId139"/>
    <p:sldId id="545" r:id="rId140"/>
    <p:sldId id="546" r:id="rId141"/>
    <p:sldId id="547" r:id="rId142"/>
    <p:sldId id="548" r:id="rId143"/>
    <p:sldId id="549" r:id="rId144"/>
    <p:sldId id="550" r:id="rId145"/>
    <p:sldId id="551" r:id="rId146"/>
    <p:sldId id="552" r:id="rId147"/>
    <p:sldId id="689" r:id="rId148"/>
    <p:sldId id="691" r:id="rId149"/>
    <p:sldId id="690" r:id="rId150"/>
    <p:sldId id="553" r:id="rId151"/>
    <p:sldId id="554" r:id="rId152"/>
    <p:sldId id="555" r:id="rId153"/>
    <p:sldId id="556" r:id="rId154"/>
    <p:sldId id="557" r:id="rId155"/>
    <p:sldId id="558" r:id="rId156"/>
    <p:sldId id="559" r:id="rId157"/>
    <p:sldId id="560" r:id="rId158"/>
    <p:sldId id="561" r:id="rId159"/>
    <p:sldId id="562" r:id="rId160"/>
    <p:sldId id="563" r:id="rId161"/>
    <p:sldId id="564" r:id="rId162"/>
    <p:sldId id="565" r:id="rId163"/>
    <p:sldId id="566" r:id="rId164"/>
    <p:sldId id="567" r:id="rId165"/>
    <p:sldId id="568" r:id="rId166"/>
    <p:sldId id="569" r:id="rId167"/>
    <p:sldId id="570" r:id="rId168"/>
    <p:sldId id="571" r:id="rId169"/>
    <p:sldId id="572" r:id="rId170"/>
    <p:sldId id="573" r:id="rId171"/>
    <p:sldId id="574" r:id="rId172"/>
    <p:sldId id="575" r:id="rId173"/>
    <p:sldId id="576" r:id="rId174"/>
    <p:sldId id="577" r:id="rId175"/>
    <p:sldId id="578" r:id="rId176"/>
    <p:sldId id="579" r:id="rId177"/>
    <p:sldId id="580" r:id="rId178"/>
    <p:sldId id="581" r:id="rId179"/>
    <p:sldId id="582" r:id="rId180"/>
    <p:sldId id="583" r:id="rId181"/>
    <p:sldId id="584" r:id="rId182"/>
    <p:sldId id="588" r:id="rId183"/>
    <p:sldId id="589" r:id="rId184"/>
    <p:sldId id="596" r:id="rId185"/>
    <p:sldId id="586" r:id="rId186"/>
    <p:sldId id="587" r:id="rId187"/>
    <p:sldId id="590" r:id="rId188"/>
    <p:sldId id="591" r:id="rId189"/>
    <p:sldId id="592" r:id="rId190"/>
    <p:sldId id="593" r:id="rId191"/>
    <p:sldId id="595" r:id="rId192"/>
    <p:sldId id="594" r:id="rId193"/>
    <p:sldId id="598" r:id="rId194"/>
    <p:sldId id="599" r:id="rId195"/>
    <p:sldId id="600" r:id="rId196"/>
    <p:sldId id="601" r:id="rId197"/>
    <p:sldId id="602" r:id="rId198"/>
    <p:sldId id="603" r:id="rId199"/>
    <p:sldId id="604" r:id="rId200"/>
    <p:sldId id="605" r:id="rId201"/>
    <p:sldId id="606" r:id="rId202"/>
    <p:sldId id="607" r:id="rId203"/>
    <p:sldId id="608" r:id="rId204"/>
    <p:sldId id="609" r:id="rId205"/>
    <p:sldId id="610" r:id="rId206"/>
    <p:sldId id="611" r:id="rId207"/>
    <p:sldId id="612" r:id="rId208"/>
    <p:sldId id="613" r:id="rId209"/>
    <p:sldId id="614" r:id="rId210"/>
    <p:sldId id="615" r:id="rId211"/>
    <p:sldId id="616" r:id="rId212"/>
    <p:sldId id="617" r:id="rId213"/>
    <p:sldId id="618" r:id="rId214"/>
    <p:sldId id="619" r:id="rId215"/>
    <p:sldId id="620" r:id="rId216"/>
    <p:sldId id="621" r:id="rId217"/>
    <p:sldId id="622" r:id="rId218"/>
    <p:sldId id="623" r:id="rId219"/>
    <p:sldId id="624" r:id="rId220"/>
    <p:sldId id="625" r:id="rId221"/>
    <p:sldId id="626" r:id="rId222"/>
    <p:sldId id="627" r:id="rId223"/>
    <p:sldId id="628" r:id="rId224"/>
    <p:sldId id="629" r:id="rId225"/>
    <p:sldId id="630" r:id="rId226"/>
    <p:sldId id="631" r:id="rId227"/>
    <p:sldId id="632" r:id="rId228"/>
    <p:sldId id="633" r:id="rId229"/>
    <p:sldId id="634" r:id="rId230"/>
    <p:sldId id="635" r:id="rId231"/>
    <p:sldId id="636" r:id="rId232"/>
    <p:sldId id="637" r:id="rId233"/>
    <p:sldId id="638" r:id="rId234"/>
    <p:sldId id="639" r:id="rId235"/>
    <p:sldId id="640" r:id="rId236"/>
    <p:sldId id="641" r:id="rId237"/>
    <p:sldId id="642" r:id="rId238"/>
    <p:sldId id="643" r:id="rId239"/>
    <p:sldId id="644" r:id="rId240"/>
    <p:sldId id="645" r:id="rId241"/>
    <p:sldId id="646" r:id="rId242"/>
    <p:sldId id="647" r:id="rId243"/>
    <p:sldId id="648" r:id="rId244"/>
    <p:sldId id="649" r:id="rId245"/>
    <p:sldId id="650" r:id="rId246"/>
    <p:sldId id="651" r:id="rId247"/>
    <p:sldId id="652" r:id="rId248"/>
    <p:sldId id="653" r:id="rId249"/>
    <p:sldId id="654" r:id="rId250"/>
    <p:sldId id="655" r:id="rId251"/>
    <p:sldId id="656" r:id="rId252"/>
    <p:sldId id="657" r:id="rId253"/>
    <p:sldId id="658" r:id="rId254"/>
    <p:sldId id="659" r:id="rId255"/>
    <p:sldId id="660" r:id="rId256"/>
    <p:sldId id="661" r:id="rId257"/>
    <p:sldId id="662" r:id="rId258"/>
    <p:sldId id="663" r:id="rId259"/>
    <p:sldId id="664" r:id="rId260"/>
    <p:sldId id="665" r:id="rId261"/>
    <p:sldId id="666" r:id="rId262"/>
    <p:sldId id="667" r:id="rId263"/>
    <p:sldId id="668" r:id="rId264"/>
    <p:sldId id="669" r:id="rId265"/>
    <p:sldId id="670" r:id="rId266"/>
    <p:sldId id="671" r:id="rId267"/>
    <p:sldId id="672" r:id="rId268"/>
    <p:sldId id="673" r:id="rId269"/>
    <p:sldId id="674" r:id="rId270"/>
    <p:sldId id="677" r:id="rId271"/>
    <p:sldId id="678" r:id="rId272"/>
    <p:sldId id="680" r:id="rId273"/>
    <p:sldId id="679" r:id="rId274"/>
    <p:sldId id="681" r:id="rId275"/>
    <p:sldId id="682" r:id="rId276"/>
    <p:sldId id="683" r:id="rId277"/>
    <p:sldId id="685" r:id="rId278"/>
    <p:sldId id="686" r:id="rId279"/>
    <p:sldId id="687" r:id="rId280"/>
    <p:sldId id="692" r:id="rId281"/>
    <p:sldId id="693" r:id="rId282"/>
    <p:sldId id="694" r:id="rId283"/>
    <p:sldId id="695" r:id="rId284"/>
    <p:sldId id="676" r:id="rId285"/>
    <p:sldId id="684" r:id="rId286"/>
  </p:sldIdLst>
  <p:sldSz cx="9144000" cy="6858000" type="screen4x3"/>
  <p:notesSz cx="6834188" cy="997902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6">
          <p15:clr>
            <a:srgbClr val="A4A3A4"/>
          </p15:clr>
        </p15:guide>
        <p15:guide id="2" pos="29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78" d="100"/>
          <a:sy n="78" d="100"/>
        </p:scale>
        <p:origin x="1522" y="72"/>
      </p:cViewPr>
      <p:guideLst>
        <p:guide orient="horz" pos="2166"/>
        <p:guide pos="29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63" Type="http://schemas.openxmlformats.org/officeDocument/2006/relationships/slide" Target="slides/slide58.xml"/><Relationship Id="rId159" Type="http://schemas.openxmlformats.org/officeDocument/2006/relationships/slide" Target="slides/slide154.xml"/><Relationship Id="rId170" Type="http://schemas.openxmlformats.org/officeDocument/2006/relationships/slide" Target="slides/slide165.xml"/><Relationship Id="rId226" Type="http://schemas.openxmlformats.org/officeDocument/2006/relationships/slide" Target="slides/slide221.xml"/><Relationship Id="rId268" Type="http://schemas.openxmlformats.org/officeDocument/2006/relationships/slide" Target="slides/slide263.xml"/><Relationship Id="rId32" Type="http://schemas.openxmlformats.org/officeDocument/2006/relationships/slide" Target="slides/slide27.xml"/><Relationship Id="rId74" Type="http://schemas.openxmlformats.org/officeDocument/2006/relationships/slide" Target="slides/slide69.xml"/><Relationship Id="rId128" Type="http://schemas.openxmlformats.org/officeDocument/2006/relationships/slide" Target="slides/slide123.xml"/><Relationship Id="rId5" Type="http://schemas.openxmlformats.org/officeDocument/2006/relationships/slideMaster" Target="slideMasters/slideMaster5.xml"/><Relationship Id="rId181" Type="http://schemas.openxmlformats.org/officeDocument/2006/relationships/slide" Target="slides/slide176.xml"/><Relationship Id="rId237" Type="http://schemas.openxmlformats.org/officeDocument/2006/relationships/slide" Target="slides/slide232.xml"/><Relationship Id="rId279" Type="http://schemas.openxmlformats.org/officeDocument/2006/relationships/slide" Target="slides/slide274.xml"/><Relationship Id="rId43" Type="http://schemas.openxmlformats.org/officeDocument/2006/relationships/slide" Target="slides/slide38.xml"/><Relationship Id="rId139" Type="http://schemas.openxmlformats.org/officeDocument/2006/relationships/slide" Target="slides/slide134.xml"/><Relationship Id="rId290" Type="http://schemas.openxmlformats.org/officeDocument/2006/relationships/theme" Target="theme/theme1.xml"/><Relationship Id="rId85" Type="http://schemas.openxmlformats.org/officeDocument/2006/relationships/slide" Target="slides/slide80.xml"/><Relationship Id="rId150" Type="http://schemas.openxmlformats.org/officeDocument/2006/relationships/slide" Target="slides/slide145.xml"/><Relationship Id="rId192" Type="http://schemas.openxmlformats.org/officeDocument/2006/relationships/slide" Target="slides/slide187.xml"/><Relationship Id="rId206" Type="http://schemas.openxmlformats.org/officeDocument/2006/relationships/slide" Target="slides/slide201.xml"/><Relationship Id="rId248" Type="http://schemas.openxmlformats.org/officeDocument/2006/relationships/slide" Target="slides/slide243.xml"/><Relationship Id="rId269" Type="http://schemas.openxmlformats.org/officeDocument/2006/relationships/slide" Target="slides/slide264.xml"/><Relationship Id="rId12" Type="http://schemas.openxmlformats.org/officeDocument/2006/relationships/slide" Target="slides/slide7.xml"/><Relationship Id="rId33" Type="http://schemas.openxmlformats.org/officeDocument/2006/relationships/slide" Target="slides/slide28.xml"/><Relationship Id="rId108" Type="http://schemas.openxmlformats.org/officeDocument/2006/relationships/slide" Target="slides/slide103.xml"/><Relationship Id="rId129" Type="http://schemas.openxmlformats.org/officeDocument/2006/relationships/slide" Target="slides/slide124.xml"/><Relationship Id="rId280" Type="http://schemas.openxmlformats.org/officeDocument/2006/relationships/slide" Target="slides/slide275.xml"/><Relationship Id="rId54" Type="http://schemas.openxmlformats.org/officeDocument/2006/relationships/slide" Target="slides/slide49.xml"/><Relationship Id="rId75" Type="http://schemas.openxmlformats.org/officeDocument/2006/relationships/slide" Target="slides/slide70.xml"/><Relationship Id="rId96" Type="http://schemas.openxmlformats.org/officeDocument/2006/relationships/slide" Target="slides/slide91.xml"/><Relationship Id="rId140" Type="http://schemas.openxmlformats.org/officeDocument/2006/relationships/slide" Target="slides/slide135.xml"/><Relationship Id="rId161" Type="http://schemas.openxmlformats.org/officeDocument/2006/relationships/slide" Target="slides/slide156.xml"/><Relationship Id="rId182" Type="http://schemas.openxmlformats.org/officeDocument/2006/relationships/slide" Target="slides/slide177.xml"/><Relationship Id="rId217" Type="http://schemas.openxmlformats.org/officeDocument/2006/relationships/slide" Target="slides/slide212.xml"/><Relationship Id="rId6" Type="http://schemas.openxmlformats.org/officeDocument/2006/relationships/slide" Target="slides/slide1.xml"/><Relationship Id="rId238" Type="http://schemas.openxmlformats.org/officeDocument/2006/relationships/slide" Target="slides/slide233.xml"/><Relationship Id="rId259" Type="http://schemas.openxmlformats.org/officeDocument/2006/relationships/slide" Target="slides/slide254.xml"/><Relationship Id="rId23" Type="http://schemas.openxmlformats.org/officeDocument/2006/relationships/slide" Target="slides/slide18.xml"/><Relationship Id="rId119" Type="http://schemas.openxmlformats.org/officeDocument/2006/relationships/slide" Target="slides/slide114.xml"/><Relationship Id="rId270" Type="http://schemas.openxmlformats.org/officeDocument/2006/relationships/slide" Target="slides/slide265.xml"/><Relationship Id="rId291" Type="http://schemas.openxmlformats.org/officeDocument/2006/relationships/tableStyles" Target="tableStyles.xml"/><Relationship Id="rId44" Type="http://schemas.openxmlformats.org/officeDocument/2006/relationships/slide" Target="slides/slide39.xml"/><Relationship Id="rId65" Type="http://schemas.openxmlformats.org/officeDocument/2006/relationships/slide" Target="slides/slide60.xml"/><Relationship Id="rId86" Type="http://schemas.openxmlformats.org/officeDocument/2006/relationships/slide" Target="slides/slide81.xml"/><Relationship Id="rId130" Type="http://schemas.openxmlformats.org/officeDocument/2006/relationships/slide" Target="slides/slide125.xml"/><Relationship Id="rId151" Type="http://schemas.openxmlformats.org/officeDocument/2006/relationships/slide" Target="slides/slide146.xml"/><Relationship Id="rId172" Type="http://schemas.openxmlformats.org/officeDocument/2006/relationships/slide" Target="slides/slide167.xml"/><Relationship Id="rId193" Type="http://schemas.openxmlformats.org/officeDocument/2006/relationships/slide" Target="slides/slide188.xml"/><Relationship Id="rId207" Type="http://schemas.openxmlformats.org/officeDocument/2006/relationships/slide" Target="slides/slide202.xml"/><Relationship Id="rId228" Type="http://schemas.openxmlformats.org/officeDocument/2006/relationships/slide" Target="slides/slide223.xml"/><Relationship Id="rId249" Type="http://schemas.openxmlformats.org/officeDocument/2006/relationships/slide" Target="slides/slide244.xml"/><Relationship Id="rId13" Type="http://schemas.openxmlformats.org/officeDocument/2006/relationships/slide" Target="slides/slide8.xml"/><Relationship Id="rId109" Type="http://schemas.openxmlformats.org/officeDocument/2006/relationships/slide" Target="slides/slide104.xml"/><Relationship Id="rId260" Type="http://schemas.openxmlformats.org/officeDocument/2006/relationships/slide" Target="slides/slide255.xml"/><Relationship Id="rId281" Type="http://schemas.openxmlformats.org/officeDocument/2006/relationships/slide" Target="slides/slide276.xml"/><Relationship Id="rId34" Type="http://schemas.openxmlformats.org/officeDocument/2006/relationships/slide" Target="slides/slide29.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20" Type="http://schemas.openxmlformats.org/officeDocument/2006/relationships/slide" Target="slides/slide115.xml"/><Relationship Id="rId141" Type="http://schemas.openxmlformats.org/officeDocument/2006/relationships/slide" Target="slides/slide136.xml"/><Relationship Id="rId7" Type="http://schemas.openxmlformats.org/officeDocument/2006/relationships/slide" Target="slides/slide2.xml"/><Relationship Id="rId162" Type="http://schemas.openxmlformats.org/officeDocument/2006/relationships/slide" Target="slides/slide157.xml"/><Relationship Id="rId183" Type="http://schemas.openxmlformats.org/officeDocument/2006/relationships/slide" Target="slides/slide178.xml"/><Relationship Id="rId218" Type="http://schemas.openxmlformats.org/officeDocument/2006/relationships/slide" Target="slides/slide213.xml"/><Relationship Id="rId239" Type="http://schemas.openxmlformats.org/officeDocument/2006/relationships/slide" Target="slides/slide234.xml"/><Relationship Id="rId250" Type="http://schemas.openxmlformats.org/officeDocument/2006/relationships/slide" Target="slides/slide245.xml"/><Relationship Id="rId271" Type="http://schemas.openxmlformats.org/officeDocument/2006/relationships/slide" Target="slides/slide266.xml"/><Relationship Id="rId292" Type="http://schemas.microsoft.com/office/2016/11/relationships/changesInfo" Target="changesInfos/changesInfo1.xml"/><Relationship Id="rId24" Type="http://schemas.openxmlformats.org/officeDocument/2006/relationships/slide" Target="slides/slide19.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31" Type="http://schemas.openxmlformats.org/officeDocument/2006/relationships/slide" Target="slides/slide126.xml"/><Relationship Id="rId152" Type="http://schemas.openxmlformats.org/officeDocument/2006/relationships/slide" Target="slides/slide147.xml"/><Relationship Id="rId173" Type="http://schemas.openxmlformats.org/officeDocument/2006/relationships/slide" Target="slides/slide168.xml"/><Relationship Id="rId194" Type="http://schemas.openxmlformats.org/officeDocument/2006/relationships/slide" Target="slides/slide189.xml"/><Relationship Id="rId208" Type="http://schemas.openxmlformats.org/officeDocument/2006/relationships/slide" Target="slides/slide203.xml"/><Relationship Id="rId229" Type="http://schemas.openxmlformats.org/officeDocument/2006/relationships/slide" Target="slides/slide224.xml"/><Relationship Id="rId240" Type="http://schemas.openxmlformats.org/officeDocument/2006/relationships/slide" Target="slides/slide235.xml"/><Relationship Id="rId261" Type="http://schemas.openxmlformats.org/officeDocument/2006/relationships/slide" Target="slides/slide256.xml"/><Relationship Id="rId14" Type="http://schemas.openxmlformats.org/officeDocument/2006/relationships/slide" Target="slides/slide9.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282" Type="http://schemas.openxmlformats.org/officeDocument/2006/relationships/slide" Target="slides/slide277.xml"/><Relationship Id="rId8" Type="http://schemas.openxmlformats.org/officeDocument/2006/relationships/slide" Target="slides/slide3.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slide" Target="slides/slide158.xml"/><Relationship Id="rId184" Type="http://schemas.openxmlformats.org/officeDocument/2006/relationships/slide" Target="slides/slide179.xml"/><Relationship Id="rId219" Type="http://schemas.openxmlformats.org/officeDocument/2006/relationships/slide" Target="slides/slide214.xml"/><Relationship Id="rId230" Type="http://schemas.openxmlformats.org/officeDocument/2006/relationships/slide" Target="slides/slide225.xml"/><Relationship Id="rId251" Type="http://schemas.openxmlformats.org/officeDocument/2006/relationships/slide" Target="slides/slide246.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272" Type="http://schemas.openxmlformats.org/officeDocument/2006/relationships/slide" Target="slides/slide267.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 Id="rId174" Type="http://schemas.openxmlformats.org/officeDocument/2006/relationships/slide" Target="slides/slide169.xml"/><Relationship Id="rId195" Type="http://schemas.openxmlformats.org/officeDocument/2006/relationships/slide" Target="slides/slide190.xml"/><Relationship Id="rId209" Type="http://schemas.openxmlformats.org/officeDocument/2006/relationships/slide" Target="slides/slide204.xml"/><Relationship Id="rId220" Type="http://schemas.openxmlformats.org/officeDocument/2006/relationships/slide" Target="slides/slide215.xml"/><Relationship Id="rId241" Type="http://schemas.openxmlformats.org/officeDocument/2006/relationships/slide" Target="slides/slide236.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262" Type="http://schemas.openxmlformats.org/officeDocument/2006/relationships/slide" Target="slides/slide257.xml"/><Relationship Id="rId283" Type="http://schemas.openxmlformats.org/officeDocument/2006/relationships/slide" Target="slides/slide278.xml"/><Relationship Id="rId78" Type="http://schemas.openxmlformats.org/officeDocument/2006/relationships/slide" Target="slides/slide73.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64" Type="http://schemas.openxmlformats.org/officeDocument/2006/relationships/slide" Target="slides/slide159.xml"/><Relationship Id="rId185" Type="http://schemas.openxmlformats.org/officeDocument/2006/relationships/slide" Target="slides/slide180.xml"/><Relationship Id="rId9" Type="http://schemas.openxmlformats.org/officeDocument/2006/relationships/slide" Target="slides/slide4.xml"/><Relationship Id="rId210" Type="http://schemas.openxmlformats.org/officeDocument/2006/relationships/slide" Target="slides/slide205.xml"/><Relationship Id="rId26" Type="http://schemas.openxmlformats.org/officeDocument/2006/relationships/slide" Target="slides/slide21.xml"/><Relationship Id="rId231" Type="http://schemas.openxmlformats.org/officeDocument/2006/relationships/slide" Target="slides/slide226.xml"/><Relationship Id="rId252" Type="http://schemas.openxmlformats.org/officeDocument/2006/relationships/slide" Target="slides/slide247.xml"/><Relationship Id="rId273" Type="http://schemas.openxmlformats.org/officeDocument/2006/relationships/slide" Target="slides/slide268.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54" Type="http://schemas.openxmlformats.org/officeDocument/2006/relationships/slide" Target="slides/slide149.xml"/><Relationship Id="rId175" Type="http://schemas.openxmlformats.org/officeDocument/2006/relationships/slide" Target="slides/slide170.xml"/><Relationship Id="rId196" Type="http://schemas.openxmlformats.org/officeDocument/2006/relationships/slide" Target="slides/slide191.xml"/><Relationship Id="rId200" Type="http://schemas.openxmlformats.org/officeDocument/2006/relationships/slide" Target="slides/slide195.xml"/><Relationship Id="rId16" Type="http://schemas.openxmlformats.org/officeDocument/2006/relationships/slide" Target="slides/slide11.xml"/><Relationship Id="rId221" Type="http://schemas.openxmlformats.org/officeDocument/2006/relationships/slide" Target="slides/slide216.xml"/><Relationship Id="rId242" Type="http://schemas.openxmlformats.org/officeDocument/2006/relationships/slide" Target="slides/slide237.xml"/><Relationship Id="rId263" Type="http://schemas.openxmlformats.org/officeDocument/2006/relationships/slide" Target="slides/slide258.xml"/><Relationship Id="rId284" Type="http://schemas.openxmlformats.org/officeDocument/2006/relationships/slide" Target="slides/slide279.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slide" Target="slides/slide139.xml"/><Relationship Id="rId90" Type="http://schemas.openxmlformats.org/officeDocument/2006/relationships/slide" Target="slides/slide85.xml"/><Relationship Id="rId165" Type="http://schemas.openxmlformats.org/officeDocument/2006/relationships/slide" Target="slides/slide160.xml"/><Relationship Id="rId186" Type="http://schemas.openxmlformats.org/officeDocument/2006/relationships/slide" Target="slides/slide181.xml"/><Relationship Id="rId211" Type="http://schemas.openxmlformats.org/officeDocument/2006/relationships/slide" Target="slides/slide206.xml"/><Relationship Id="rId232" Type="http://schemas.openxmlformats.org/officeDocument/2006/relationships/slide" Target="slides/slide227.xml"/><Relationship Id="rId253" Type="http://schemas.openxmlformats.org/officeDocument/2006/relationships/slide" Target="slides/slide248.xml"/><Relationship Id="rId274" Type="http://schemas.openxmlformats.org/officeDocument/2006/relationships/slide" Target="slides/slide269.xml"/><Relationship Id="rId27" Type="http://schemas.openxmlformats.org/officeDocument/2006/relationships/slide" Target="slides/slide22.xml"/><Relationship Id="rId48" Type="http://schemas.openxmlformats.org/officeDocument/2006/relationships/slide" Target="slides/slide43.xml"/><Relationship Id="rId69" Type="http://schemas.openxmlformats.org/officeDocument/2006/relationships/slide" Target="slides/slide64.xml"/><Relationship Id="rId113" Type="http://schemas.openxmlformats.org/officeDocument/2006/relationships/slide" Target="slides/slide108.xml"/><Relationship Id="rId134" Type="http://schemas.openxmlformats.org/officeDocument/2006/relationships/slide" Target="slides/slide129.xml"/><Relationship Id="rId80" Type="http://schemas.openxmlformats.org/officeDocument/2006/relationships/slide" Target="slides/slide75.xml"/><Relationship Id="rId155" Type="http://schemas.openxmlformats.org/officeDocument/2006/relationships/slide" Target="slides/slide150.xml"/><Relationship Id="rId176" Type="http://schemas.openxmlformats.org/officeDocument/2006/relationships/slide" Target="slides/slide171.xml"/><Relationship Id="rId197" Type="http://schemas.openxmlformats.org/officeDocument/2006/relationships/slide" Target="slides/slide192.xml"/><Relationship Id="rId201" Type="http://schemas.openxmlformats.org/officeDocument/2006/relationships/slide" Target="slides/slide196.xml"/><Relationship Id="rId222" Type="http://schemas.openxmlformats.org/officeDocument/2006/relationships/slide" Target="slides/slide217.xml"/><Relationship Id="rId243" Type="http://schemas.openxmlformats.org/officeDocument/2006/relationships/slide" Target="slides/slide238.xml"/><Relationship Id="rId264" Type="http://schemas.openxmlformats.org/officeDocument/2006/relationships/slide" Target="slides/slide259.xml"/><Relationship Id="rId285" Type="http://schemas.openxmlformats.org/officeDocument/2006/relationships/slide" Target="slides/slide280.xml"/><Relationship Id="rId17" Type="http://schemas.openxmlformats.org/officeDocument/2006/relationships/slide" Target="slides/slide12.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24" Type="http://schemas.openxmlformats.org/officeDocument/2006/relationships/slide" Target="slides/slide119.xml"/><Relationship Id="rId70" Type="http://schemas.openxmlformats.org/officeDocument/2006/relationships/slide" Target="slides/slide65.xml"/><Relationship Id="rId91" Type="http://schemas.openxmlformats.org/officeDocument/2006/relationships/slide" Target="slides/slide86.xml"/><Relationship Id="rId145" Type="http://schemas.openxmlformats.org/officeDocument/2006/relationships/slide" Target="slides/slide140.xml"/><Relationship Id="rId166" Type="http://schemas.openxmlformats.org/officeDocument/2006/relationships/slide" Target="slides/slide161.xml"/><Relationship Id="rId187" Type="http://schemas.openxmlformats.org/officeDocument/2006/relationships/slide" Target="slides/slide182.xml"/><Relationship Id="rId1" Type="http://schemas.openxmlformats.org/officeDocument/2006/relationships/slideMaster" Target="slideMasters/slideMaster1.xml"/><Relationship Id="rId212" Type="http://schemas.openxmlformats.org/officeDocument/2006/relationships/slide" Target="slides/slide207.xml"/><Relationship Id="rId233" Type="http://schemas.openxmlformats.org/officeDocument/2006/relationships/slide" Target="slides/slide228.xml"/><Relationship Id="rId254" Type="http://schemas.openxmlformats.org/officeDocument/2006/relationships/slide" Target="slides/slide249.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275" Type="http://schemas.openxmlformats.org/officeDocument/2006/relationships/slide" Target="slides/slide270.xml"/><Relationship Id="rId60" Type="http://schemas.openxmlformats.org/officeDocument/2006/relationships/slide" Target="slides/slide55.xml"/><Relationship Id="rId81" Type="http://schemas.openxmlformats.org/officeDocument/2006/relationships/slide" Target="slides/slide76.xml"/><Relationship Id="rId135" Type="http://schemas.openxmlformats.org/officeDocument/2006/relationships/slide" Target="slides/slide130.xml"/><Relationship Id="rId156" Type="http://schemas.openxmlformats.org/officeDocument/2006/relationships/slide" Target="slides/slide151.xml"/><Relationship Id="rId177" Type="http://schemas.openxmlformats.org/officeDocument/2006/relationships/slide" Target="slides/slide172.xml"/><Relationship Id="rId198" Type="http://schemas.openxmlformats.org/officeDocument/2006/relationships/slide" Target="slides/slide193.xml"/><Relationship Id="rId202" Type="http://schemas.openxmlformats.org/officeDocument/2006/relationships/slide" Target="slides/slide197.xml"/><Relationship Id="rId223" Type="http://schemas.openxmlformats.org/officeDocument/2006/relationships/slide" Target="slides/slide218.xml"/><Relationship Id="rId244" Type="http://schemas.openxmlformats.org/officeDocument/2006/relationships/slide" Target="slides/slide239.xml"/><Relationship Id="rId18" Type="http://schemas.openxmlformats.org/officeDocument/2006/relationships/slide" Target="slides/slide13.xml"/><Relationship Id="rId39" Type="http://schemas.openxmlformats.org/officeDocument/2006/relationships/slide" Target="slides/slide34.xml"/><Relationship Id="rId265" Type="http://schemas.openxmlformats.org/officeDocument/2006/relationships/slide" Target="slides/slide260.xml"/><Relationship Id="rId286" Type="http://schemas.openxmlformats.org/officeDocument/2006/relationships/slide" Target="slides/slide281.xml"/><Relationship Id="rId50" Type="http://schemas.openxmlformats.org/officeDocument/2006/relationships/slide" Target="slides/slide45.xml"/><Relationship Id="rId104" Type="http://schemas.openxmlformats.org/officeDocument/2006/relationships/slide" Target="slides/slide99.xml"/><Relationship Id="rId125" Type="http://schemas.openxmlformats.org/officeDocument/2006/relationships/slide" Target="slides/slide120.xml"/><Relationship Id="rId146" Type="http://schemas.openxmlformats.org/officeDocument/2006/relationships/slide" Target="slides/slide141.xml"/><Relationship Id="rId167" Type="http://schemas.openxmlformats.org/officeDocument/2006/relationships/slide" Target="slides/slide162.xml"/><Relationship Id="rId188" Type="http://schemas.openxmlformats.org/officeDocument/2006/relationships/slide" Target="slides/slide183.xml"/><Relationship Id="rId71" Type="http://schemas.openxmlformats.org/officeDocument/2006/relationships/slide" Target="slides/slide66.xml"/><Relationship Id="rId92" Type="http://schemas.openxmlformats.org/officeDocument/2006/relationships/slide" Target="slides/slide87.xml"/><Relationship Id="rId213" Type="http://schemas.openxmlformats.org/officeDocument/2006/relationships/slide" Target="slides/slide208.xml"/><Relationship Id="rId234" Type="http://schemas.openxmlformats.org/officeDocument/2006/relationships/slide" Target="slides/slide229.xml"/><Relationship Id="rId2" Type="http://schemas.openxmlformats.org/officeDocument/2006/relationships/slideMaster" Target="slideMasters/slideMaster2.xml"/><Relationship Id="rId29" Type="http://schemas.openxmlformats.org/officeDocument/2006/relationships/slide" Target="slides/slide24.xml"/><Relationship Id="rId255" Type="http://schemas.openxmlformats.org/officeDocument/2006/relationships/slide" Target="slides/slide250.xml"/><Relationship Id="rId276" Type="http://schemas.openxmlformats.org/officeDocument/2006/relationships/slide" Target="slides/slide271.xml"/><Relationship Id="rId40" Type="http://schemas.openxmlformats.org/officeDocument/2006/relationships/slide" Target="slides/slide35.xml"/><Relationship Id="rId115" Type="http://schemas.openxmlformats.org/officeDocument/2006/relationships/slide" Target="slides/slide110.xml"/><Relationship Id="rId136" Type="http://schemas.openxmlformats.org/officeDocument/2006/relationships/slide" Target="slides/slide131.xml"/><Relationship Id="rId157" Type="http://schemas.openxmlformats.org/officeDocument/2006/relationships/slide" Target="slides/slide152.xml"/><Relationship Id="rId178" Type="http://schemas.openxmlformats.org/officeDocument/2006/relationships/slide" Target="slides/slide173.xml"/><Relationship Id="rId61" Type="http://schemas.openxmlformats.org/officeDocument/2006/relationships/slide" Target="slides/slide56.xml"/><Relationship Id="rId82" Type="http://schemas.openxmlformats.org/officeDocument/2006/relationships/slide" Target="slides/slide77.xml"/><Relationship Id="rId199" Type="http://schemas.openxmlformats.org/officeDocument/2006/relationships/slide" Target="slides/slide194.xml"/><Relationship Id="rId203" Type="http://schemas.openxmlformats.org/officeDocument/2006/relationships/slide" Target="slides/slide198.xml"/><Relationship Id="rId19" Type="http://schemas.openxmlformats.org/officeDocument/2006/relationships/slide" Target="slides/slide14.xml"/><Relationship Id="rId224" Type="http://schemas.openxmlformats.org/officeDocument/2006/relationships/slide" Target="slides/slide219.xml"/><Relationship Id="rId245" Type="http://schemas.openxmlformats.org/officeDocument/2006/relationships/slide" Target="slides/slide240.xml"/><Relationship Id="rId266" Type="http://schemas.openxmlformats.org/officeDocument/2006/relationships/slide" Target="slides/slide261.xml"/><Relationship Id="rId287" Type="http://schemas.openxmlformats.org/officeDocument/2006/relationships/notesMaster" Target="notesMasters/notesMaster1.xml"/><Relationship Id="rId30" Type="http://schemas.openxmlformats.org/officeDocument/2006/relationships/slide" Target="slides/slide2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168" Type="http://schemas.openxmlformats.org/officeDocument/2006/relationships/slide" Target="slides/slide16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189" Type="http://schemas.openxmlformats.org/officeDocument/2006/relationships/slide" Target="slides/slide184.xml"/><Relationship Id="rId3" Type="http://schemas.openxmlformats.org/officeDocument/2006/relationships/slideMaster" Target="slideMasters/slideMaster3.xml"/><Relationship Id="rId214" Type="http://schemas.openxmlformats.org/officeDocument/2006/relationships/slide" Target="slides/slide209.xml"/><Relationship Id="rId235" Type="http://schemas.openxmlformats.org/officeDocument/2006/relationships/slide" Target="slides/slide230.xml"/><Relationship Id="rId256" Type="http://schemas.openxmlformats.org/officeDocument/2006/relationships/slide" Target="slides/slide251.xml"/><Relationship Id="rId277" Type="http://schemas.openxmlformats.org/officeDocument/2006/relationships/slide" Target="slides/slide27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179" Type="http://schemas.openxmlformats.org/officeDocument/2006/relationships/slide" Target="slides/slide174.xml"/><Relationship Id="rId190" Type="http://schemas.openxmlformats.org/officeDocument/2006/relationships/slide" Target="slides/slide185.xml"/><Relationship Id="rId204" Type="http://schemas.openxmlformats.org/officeDocument/2006/relationships/slide" Target="slides/slide199.xml"/><Relationship Id="rId225" Type="http://schemas.openxmlformats.org/officeDocument/2006/relationships/slide" Target="slides/slide220.xml"/><Relationship Id="rId246" Type="http://schemas.openxmlformats.org/officeDocument/2006/relationships/slide" Target="slides/slide241.xml"/><Relationship Id="rId267" Type="http://schemas.openxmlformats.org/officeDocument/2006/relationships/slide" Target="slides/slide262.xml"/><Relationship Id="rId288" Type="http://schemas.openxmlformats.org/officeDocument/2006/relationships/presProps" Target="presProps.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94" Type="http://schemas.openxmlformats.org/officeDocument/2006/relationships/slide" Target="slides/slide89.xml"/><Relationship Id="rId148" Type="http://schemas.openxmlformats.org/officeDocument/2006/relationships/slide" Target="slides/slide143.xml"/><Relationship Id="rId169" Type="http://schemas.openxmlformats.org/officeDocument/2006/relationships/slide" Target="slides/slide164.xml"/><Relationship Id="rId4" Type="http://schemas.openxmlformats.org/officeDocument/2006/relationships/slideMaster" Target="slideMasters/slideMaster4.xml"/><Relationship Id="rId180" Type="http://schemas.openxmlformats.org/officeDocument/2006/relationships/slide" Target="slides/slide175.xml"/><Relationship Id="rId215" Type="http://schemas.openxmlformats.org/officeDocument/2006/relationships/slide" Target="slides/slide210.xml"/><Relationship Id="rId236" Type="http://schemas.openxmlformats.org/officeDocument/2006/relationships/slide" Target="slides/slide231.xml"/><Relationship Id="rId257" Type="http://schemas.openxmlformats.org/officeDocument/2006/relationships/slide" Target="slides/slide252.xml"/><Relationship Id="rId278" Type="http://schemas.openxmlformats.org/officeDocument/2006/relationships/slide" Target="slides/slide273.xml"/><Relationship Id="rId42" Type="http://schemas.openxmlformats.org/officeDocument/2006/relationships/slide" Target="slides/slide37.xml"/><Relationship Id="rId84" Type="http://schemas.openxmlformats.org/officeDocument/2006/relationships/slide" Target="slides/slide79.xml"/><Relationship Id="rId138" Type="http://schemas.openxmlformats.org/officeDocument/2006/relationships/slide" Target="slides/slide133.xml"/><Relationship Id="rId191" Type="http://schemas.openxmlformats.org/officeDocument/2006/relationships/slide" Target="slides/slide186.xml"/><Relationship Id="rId205" Type="http://schemas.openxmlformats.org/officeDocument/2006/relationships/slide" Target="slides/slide200.xml"/><Relationship Id="rId247" Type="http://schemas.openxmlformats.org/officeDocument/2006/relationships/slide" Target="slides/slide242.xml"/><Relationship Id="rId107" Type="http://schemas.openxmlformats.org/officeDocument/2006/relationships/slide" Target="slides/slide102.xml"/><Relationship Id="rId289" Type="http://schemas.openxmlformats.org/officeDocument/2006/relationships/viewProps" Target="viewProps.xml"/><Relationship Id="rId11" Type="http://schemas.openxmlformats.org/officeDocument/2006/relationships/slide" Target="slides/slide6.xml"/><Relationship Id="rId53" Type="http://schemas.openxmlformats.org/officeDocument/2006/relationships/slide" Target="slides/slide48.xml"/><Relationship Id="rId149" Type="http://schemas.openxmlformats.org/officeDocument/2006/relationships/slide" Target="slides/slide144.xml"/><Relationship Id="rId95" Type="http://schemas.openxmlformats.org/officeDocument/2006/relationships/slide" Target="slides/slide90.xml"/><Relationship Id="rId160" Type="http://schemas.openxmlformats.org/officeDocument/2006/relationships/slide" Target="slides/slide155.xml"/><Relationship Id="rId216" Type="http://schemas.openxmlformats.org/officeDocument/2006/relationships/slide" Target="slides/slide211.xml"/><Relationship Id="rId258" Type="http://schemas.openxmlformats.org/officeDocument/2006/relationships/slide" Target="slides/slide253.xml"/><Relationship Id="rId22" Type="http://schemas.openxmlformats.org/officeDocument/2006/relationships/slide" Target="slides/slide17.xml"/><Relationship Id="rId64" Type="http://schemas.openxmlformats.org/officeDocument/2006/relationships/slide" Target="slides/slide59.xml"/><Relationship Id="rId118" Type="http://schemas.openxmlformats.org/officeDocument/2006/relationships/slide" Target="slides/slide113.xml"/><Relationship Id="rId171" Type="http://schemas.openxmlformats.org/officeDocument/2006/relationships/slide" Target="slides/slide166.xml"/><Relationship Id="rId227" Type="http://schemas.openxmlformats.org/officeDocument/2006/relationships/slide" Target="slides/slide22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宋广华" userId="21c5a5b4ccc05d09" providerId="LiveId" clId="{B588CF5E-A6D4-42DC-876C-AAD5B192DFC8}"/>
    <pc:docChg chg="undo custSel addSld modSld modMainMaster">
      <pc:chgData name="宋广华" userId="21c5a5b4ccc05d09" providerId="LiveId" clId="{B588CF5E-A6D4-42DC-876C-AAD5B192DFC8}" dt="2017-10-18T07:11:37.092" v="175" actId="20577"/>
      <pc:docMkLst>
        <pc:docMk/>
      </pc:docMkLst>
      <pc:sldChg chg="addSp modSp">
        <pc:chgData name="宋广华" userId="21c5a5b4ccc05d09" providerId="LiveId" clId="{B588CF5E-A6D4-42DC-876C-AAD5B192DFC8}" dt="2017-10-18T07:09:42.125" v="171"/>
        <pc:sldMkLst>
          <pc:docMk/>
          <pc:sldMk cId="0" sldId="506"/>
        </pc:sldMkLst>
        <pc:spChg chg="add mod">
          <ac:chgData name="宋广华" userId="21c5a5b4ccc05d09" providerId="LiveId" clId="{B588CF5E-A6D4-42DC-876C-AAD5B192DFC8}" dt="2017-10-18T07:09:42.125" v="171"/>
          <ac:spMkLst>
            <pc:docMk/>
            <pc:sldMk cId="0" sldId="506"/>
            <ac:spMk id="2" creationId="{75995F29-7096-4FA3-9FD0-48DCA088A2C8}"/>
          </ac:spMkLst>
        </pc:spChg>
      </pc:sldChg>
      <pc:sldChg chg="addSp modSp">
        <pc:chgData name="宋广华" userId="21c5a5b4ccc05d09" providerId="LiveId" clId="{B588CF5E-A6D4-42DC-876C-AAD5B192DFC8}" dt="2017-10-18T07:09:42.125" v="171"/>
        <pc:sldMkLst>
          <pc:docMk/>
          <pc:sldMk cId="0" sldId="507"/>
        </pc:sldMkLst>
        <pc:spChg chg="add mod">
          <ac:chgData name="宋广华" userId="21c5a5b4ccc05d09" providerId="LiveId" clId="{B588CF5E-A6D4-42DC-876C-AAD5B192DFC8}" dt="2017-10-18T07:09:42.125" v="171"/>
          <ac:spMkLst>
            <pc:docMk/>
            <pc:sldMk cId="0" sldId="507"/>
            <ac:spMk id="2" creationId="{21B8349F-856A-40E0-8C4D-5E30C46FE863}"/>
          </ac:spMkLst>
        </pc:spChg>
      </pc:sldChg>
      <pc:sldChg chg="addSp modSp">
        <pc:chgData name="宋广华" userId="21c5a5b4ccc05d09" providerId="LiveId" clId="{B588CF5E-A6D4-42DC-876C-AAD5B192DFC8}" dt="2017-10-18T07:09:42.125" v="171"/>
        <pc:sldMkLst>
          <pc:docMk/>
          <pc:sldMk cId="0" sldId="508"/>
        </pc:sldMkLst>
        <pc:spChg chg="add mod">
          <ac:chgData name="宋广华" userId="21c5a5b4ccc05d09" providerId="LiveId" clId="{B588CF5E-A6D4-42DC-876C-AAD5B192DFC8}" dt="2017-10-18T07:09:42.125" v="171"/>
          <ac:spMkLst>
            <pc:docMk/>
            <pc:sldMk cId="0" sldId="508"/>
            <ac:spMk id="2" creationId="{43B3EED6-B058-43A6-9BE0-7024763EF783}"/>
          </ac:spMkLst>
        </pc:spChg>
      </pc:sldChg>
      <pc:sldChg chg="addSp modSp">
        <pc:chgData name="宋广华" userId="21c5a5b4ccc05d09" providerId="LiveId" clId="{B588CF5E-A6D4-42DC-876C-AAD5B192DFC8}" dt="2017-10-18T07:09:42.125" v="171"/>
        <pc:sldMkLst>
          <pc:docMk/>
          <pc:sldMk cId="0" sldId="510"/>
        </pc:sldMkLst>
        <pc:spChg chg="add mod">
          <ac:chgData name="宋广华" userId="21c5a5b4ccc05d09" providerId="LiveId" clId="{B588CF5E-A6D4-42DC-876C-AAD5B192DFC8}" dt="2017-10-18T07:09:42.125" v="171"/>
          <ac:spMkLst>
            <pc:docMk/>
            <pc:sldMk cId="0" sldId="510"/>
            <ac:spMk id="2" creationId="{1D0DE0BD-12EC-4263-8768-B6D77926DEAC}"/>
          </ac:spMkLst>
        </pc:spChg>
      </pc:sldChg>
      <pc:sldChg chg="addSp modSp">
        <pc:chgData name="宋广华" userId="21c5a5b4ccc05d09" providerId="LiveId" clId="{B588CF5E-A6D4-42DC-876C-AAD5B192DFC8}" dt="2017-10-18T07:09:42.125" v="171"/>
        <pc:sldMkLst>
          <pc:docMk/>
          <pc:sldMk cId="0" sldId="511"/>
        </pc:sldMkLst>
        <pc:spChg chg="add mod">
          <ac:chgData name="宋广华" userId="21c5a5b4ccc05d09" providerId="LiveId" clId="{B588CF5E-A6D4-42DC-876C-AAD5B192DFC8}" dt="2017-10-18T07:09:42.125" v="171"/>
          <ac:spMkLst>
            <pc:docMk/>
            <pc:sldMk cId="0" sldId="511"/>
            <ac:spMk id="2" creationId="{50AA26FE-CAEF-4109-8E97-A6DD57491B47}"/>
          </ac:spMkLst>
        </pc:spChg>
      </pc:sldChg>
      <pc:sldChg chg="addSp modSp">
        <pc:chgData name="宋广华" userId="21c5a5b4ccc05d09" providerId="LiveId" clId="{B588CF5E-A6D4-42DC-876C-AAD5B192DFC8}" dt="2017-10-18T07:09:42.125" v="171"/>
        <pc:sldMkLst>
          <pc:docMk/>
          <pc:sldMk cId="0" sldId="512"/>
        </pc:sldMkLst>
        <pc:spChg chg="add mod">
          <ac:chgData name="宋广华" userId="21c5a5b4ccc05d09" providerId="LiveId" clId="{B588CF5E-A6D4-42DC-876C-AAD5B192DFC8}" dt="2017-10-18T07:09:42.125" v="171"/>
          <ac:spMkLst>
            <pc:docMk/>
            <pc:sldMk cId="0" sldId="512"/>
            <ac:spMk id="2" creationId="{DF925E2E-FA66-419C-B845-69CC138D5CC6}"/>
          </ac:spMkLst>
        </pc:spChg>
      </pc:sldChg>
      <pc:sldChg chg="addSp modSp">
        <pc:chgData name="宋广华" userId="21c5a5b4ccc05d09" providerId="LiveId" clId="{B588CF5E-A6D4-42DC-876C-AAD5B192DFC8}" dt="2017-10-18T07:09:42.125" v="171"/>
        <pc:sldMkLst>
          <pc:docMk/>
          <pc:sldMk cId="0" sldId="513"/>
        </pc:sldMkLst>
        <pc:spChg chg="add mod">
          <ac:chgData name="宋广华" userId="21c5a5b4ccc05d09" providerId="LiveId" clId="{B588CF5E-A6D4-42DC-876C-AAD5B192DFC8}" dt="2017-10-18T07:09:42.125" v="171"/>
          <ac:spMkLst>
            <pc:docMk/>
            <pc:sldMk cId="0" sldId="513"/>
            <ac:spMk id="2" creationId="{C36B7D31-38BB-405B-86B0-5C74A55A887B}"/>
          </ac:spMkLst>
        </pc:spChg>
      </pc:sldChg>
      <pc:sldChg chg="addSp modSp">
        <pc:chgData name="宋广华" userId="21c5a5b4ccc05d09" providerId="LiveId" clId="{B588CF5E-A6D4-42DC-876C-AAD5B192DFC8}" dt="2017-10-18T07:09:42.125" v="171"/>
        <pc:sldMkLst>
          <pc:docMk/>
          <pc:sldMk cId="0" sldId="514"/>
        </pc:sldMkLst>
        <pc:spChg chg="add mod">
          <ac:chgData name="宋广华" userId="21c5a5b4ccc05d09" providerId="LiveId" clId="{B588CF5E-A6D4-42DC-876C-AAD5B192DFC8}" dt="2017-10-18T07:09:42.125" v="171"/>
          <ac:spMkLst>
            <pc:docMk/>
            <pc:sldMk cId="0" sldId="514"/>
            <ac:spMk id="2" creationId="{BA74D83C-9775-4F39-AA38-9B83B7C10ECF}"/>
          </ac:spMkLst>
        </pc:spChg>
      </pc:sldChg>
      <pc:sldChg chg="addSp modSp">
        <pc:chgData name="宋广华" userId="21c5a5b4ccc05d09" providerId="LiveId" clId="{B588CF5E-A6D4-42DC-876C-AAD5B192DFC8}" dt="2017-10-18T07:09:42.125" v="171"/>
        <pc:sldMkLst>
          <pc:docMk/>
          <pc:sldMk cId="0" sldId="515"/>
        </pc:sldMkLst>
        <pc:spChg chg="add mod">
          <ac:chgData name="宋广华" userId="21c5a5b4ccc05d09" providerId="LiveId" clId="{B588CF5E-A6D4-42DC-876C-AAD5B192DFC8}" dt="2017-10-18T07:09:42.125" v="171"/>
          <ac:spMkLst>
            <pc:docMk/>
            <pc:sldMk cId="0" sldId="515"/>
            <ac:spMk id="2" creationId="{3FA90C8C-8D24-4318-A175-4CD9159B4654}"/>
          </ac:spMkLst>
        </pc:spChg>
      </pc:sldChg>
      <pc:sldChg chg="addSp modSp">
        <pc:chgData name="宋广华" userId="21c5a5b4ccc05d09" providerId="LiveId" clId="{B588CF5E-A6D4-42DC-876C-AAD5B192DFC8}" dt="2017-10-18T07:09:42.125" v="171"/>
        <pc:sldMkLst>
          <pc:docMk/>
          <pc:sldMk cId="0" sldId="516"/>
        </pc:sldMkLst>
        <pc:spChg chg="add mod">
          <ac:chgData name="宋广华" userId="21c5a5b4ccc05d09" providerId="LiveId" clId="{B588CF5E-A6D4-42DC-876C-AAD5B192DFC8}" dt="2017-10-18T07:09:42.125" v="171"/>
          <ac:spMkLst>
            <pc:docMk/>
            <pc:sldMk cId="0" sldId="516"/>
            <ac:spMk id="2" creationId="{10354BE0-D900-4F60-A28E-F3C2B1379EE5}"/>
          </ac:spMkLst>
        </pc:spChg>
      </pc:sldChg>
      <pc:sldChg chg="addSp modSp">
        <pc:chgData name="宋广华" userId="21c5a5b4ccc05d09" providerId="LiveId" clId="{B588CF5E-A6D4-42DC-876C-AAD5B192DFC8}" dt="2017-10-18T07:09:42.125" v="171"/>
        <pc:sldMkLst>
          <pc:docMk/>
          <pc:sldMk cId="0" sldId="517"/>
        </pc:sldMkLst>
        <pc:spChg chg="add mod">
          <ac:chgData name="宋广华" userId="21c5a5b4ccc05d09" providerId="LiveId" clId="{B588CF5E-A6D4-42DC-876C-AAD5B192DFC8}" dt="2017-10-18T07:09:42.125" v="171"/>
          <ac:spMkLst>
            <pc:docMk/>
            <pc:sldMk cId="0" sldId="517"/>
            <ac:spMk id="2" creationId="{6D1433B9-6AFD-45E2-870C-A49A6A65E17E}"/>
          </ac:spMkLst>
        </pc:spChg>
      </pc:sldChg>
      <pc:sldChg chg="addSp modSp">
        <pc:chgData name="宋广华" userId="21c5a5b4ccc05d09" providerId="LiveId" clId="{B588CF5E-A6D4-42DC-876C-AAD5B192DFC8}" dt="2017-10-18T07:09:42.125" v="171"/>
        <pc:sldMkLst>
          <pc:docMk/>
          <pc:sldMk cId="0" sldId="518"/>
        </pc:sldMkLst>
        <pc:spChg chg="add mod">
          <ac:chgData name="宋广华" userId="21c5a5b4ccc05d09" providerId="LiveId" clId="{B588CF5E-A6D4-42DC-876C-AAD5B192DFC8}" dt="2017-10-18T07:09:42.125" v="171"/>
          <ac:spMkLst>
            <pc:docMk/>
            <pc:sldMk cId="0" sldId="518"/>
            <ac:spMk id="3" creationId="{5495936B-7939-40FC-9C80-92B926AAB110}"/>
          </ac:spMkLst>
        </pc:spChg>
      </pc:sldChg>
      <pc:sldChg chg="addSp modSp">
        <pc:chgData name="宋广华" userId="21c5a5b4ccc05d09" providerId="LiveId" clId="{B588CF5E-A6D4-42DC-876C-AAD5B192DFC8}" dt="2017-10-18T07:09:42.125" v="171"/>
        <pc:sldMkLst>
          <pc:docMk/>
          <pc:sldMk cId="0" sldId="520"/>
        </pc:sldMkLst>
        <pc:spChg chg="add mod">
          <ac:chgData name="宋广华" userId="21c5a5b4ccc05d09" providerId="LiveId" clId="{B588CF5E-A6D4-42DC-876C-AAD5B192DFC8}" dt="2017-10-18T07:09:42.125" v="171"/>
          <ac:spMkLst>
            <pc:docMk/>
            <pc:sldMk cId="0" sldId="520"/>
            <ac:spMk id="2" creationId="{B7E7033E-4ADD-4325-8FDD-27883B53FFF8}"/>
          </ac:spMkLst>
        </pc:spChg>
      </pc:sldChg>
      <pc:sldChg chg="addSp modSp">
        <pc:chgData name="宋广华" userId="21c5a5b4ccc05d09" providerId="LiveId" clId="{B588CF5E-A6D4-42DC-876C-AAD5B192DFC8}" dt="2017-10-18T07:09:42.125" v="171"/>
        <pc:sldMkLst>
          <pc:docMk/>
          <pc:sldMk cId="0" sldId="521"/>
        </pc:sldMkLst>
        <pc:spChg chg="add mod">
          <ac:chgData name="宋广华" userId="21c5a5b4ccc05d09" providerId="LiveId" clId="{B588CF5E-A6D4-42DC-876C-AAD5B192DFC8}" dt="2017-10-18T07:09:42.125" v="171"/>
          <ac:spMkLst>
            <pc:docMk/>
            <pc:sldMk cId="0" sldId="521"/>
            <ac:spMk id="2" creationId="{D71BBB8F-306E-4C16-A173-1C47560530BB}"/>
          </ac:spMkLst>
        </pc:spChg>
      </pc:sldChg>
      <pc:sldChg chg="addSp modSp">
        <pc:chgData name="宋广华" userId="21c5a5b4ccc05d09" providerId="LiveId" clId="{B588CF5E-A6D4-42DC-876C-AAD5B192DFC8}" dt="2017-10-18T07:09:42.125" v="171"/>
        <pc:sldMkLst>
          <pc:docMk/>
          <pc:sldMk cId="0" sldId="522"/>
        </pc:sldMkLst>
        <pc:spChg chg="add mod">
          <ac:chgData name="宋广华" userId="21c5a5b4ccc05d09" providerId="LiveId" clId="{B588CF5E-A6D4-42DC-876C-AAD5B192DFC8}" dt="2017-10-18T07:09:42.125" v="171"/>
          <ac:spMkLst>
            <pc:docMk/>
            <pc:sldMk cId="0" sldId="522"/>
            <ac:spMk id="2" creationId="{B66BB76C-206D-4EC5-B619-84EA1B7DB77D}"/>
          </ac:spMkLst>
        </pc:spChg>
      </pc:sldChg>
      <pc:sldChg chg="addSp modSp">
        <pc:chgData name="宋广华" userId="21c5a5b4ccc05d09" providerId="LiveId" clId="{B588CF5E-A6D4-42DC-876C-AAD5B192DFC8}" dt="2017-10-18T07:09:42.125" v="171"/>
        <pc:sldMkLst>
          <pc:docMk/>
          <pc:sldMk cId="0" sldId="523"/>
        </pc:sldMkLst>
        <pc:spChg chg="add mod">
          <ac:chgData name="宋广华" userId="21c5a5b4ccc05d09" providerId="LiveId" clId="{B588CF5E-A6D4-42DC-876C-AAD5B192DFC8}" dt="2017-10-18T07:09:42.125" v="171"/>
          <ac:spMkLst>
            <pc:docMk/>
            <pc:sldMk cId="0" sldId="523"/>
            <ac:spMk id="2" creationId="{9F9731A1-494F-408F-B255-7407218ABAE9}"/>
          </ac:spMkLst>
        </pc:spChg>
      </pc:sldChg>
      <pc:sldChg chg="addSp modSp">
        <pc:chgData name="宋广华" userId="21c5a5b4ccc05d09" providerId="LiveId" clId="{B588CF5E-A6D4-42DC-876C-AAD5B192DFC8}" dt="2017-10-18T07:09:42.125" v="171"/>
        <pc:sldMkLst>
          <pc:docMk/>
          <pc:sldMk cId="0" sldId="524"/>
        </pc:sldMkLst>
        <pc:spChg chg="add mod">
          <ac:chgData name="宋广华" userId="21c5a5b4ccc05d09" providerId="LiveId" clId="{B588CF5E-A6D4-42DC-876C-AAD5B192DFC8}" dt="2017-10-18T07:09:42.125" v="171"/>
          <ac:spMkLst>
            <pc:docMk/>
            <pc:sldMk cId="0" sldId="524"/>
            <ac:spMk id="2" creationId="{00CC26CC-E656-42A5-95A2-F9B2CE2B2AC4}"/>
          </ac:spMkLst>
        </pc:spChg>
      </pc:sldChg>
      <pc:sldChg chg="addSp modSp">
        <pc:chgData name="宋广华" userId="21c5a5b4ccc05d09" providerId="LiveId" clId="{B588CF5E-A6D4-42DC-876C-AAD5B192DFC8}" dt="2017-10-18T07:09:42.125" v="171"/>
        <pc:sldMkLst>
          <pc:docMk/>
          <pc:sldMk cId="0" sldId="525"/>
        </pc:sldMkLst>
        <pc:spChg chg="add mod">
          <ac:chgData name="宋广华" userId="21c5a5b4ccc05d09" providerId="LiveId" clId="{B588CF5E-A6D4-42DC-876C-AAD5B192DFC8}" dt="2017-10-18T07:09:42.125" v="171"/>
          <ac:spMkLst>
            <pc:docMk/>
            <pc:sldMk cId="0" sldId="525"/>
            <ac:spMk id="2" creationId="{76B6487D-1DC1-4B37-9837-072B13D64F4F}"/>
          </ac:spMkLst>
        </pc:spChg>
      </pc:sldChg>
      <pc:sldChg chg="addSp modSp">
        <pc:chgData name="宋广华" userId="21c5a5b4ccc05d09" providerId="LiveId" clId="{B588CF5E-A6D4-42DC-876C-AAD5B192DFC8}" dt="2017-10-18T07:09:42.125" v="171"/>
        <pc:sldMkLst>
          <pc:docMk/>
          <pc:sldMk cId="0" sldId="526"/>
        </pc:sldMkLst>
        <pc:spChg chg="add mod">
          <ac:chgData name="宋广华" userId="21c5a5b4ccc05d09" providerId="LiveId" clId="{B588CF5E-A6D4-42DC-876C-AAD5B192DFC8}" dt="2017-10-18T07:09:42.125" v="171"/>
          <ac:spMkLst>
            <pc:docMk/>
            <pc:sldMk cId="0" sldId="526"/>
            <ac:spMk id="2" creationId="{3BB44922-F211-4DD5-A26E-8B052A1AC864}"/>
          </ac:spMkLst>
        </pc:spChg>
      </pc:sldChg>
      <pc:sldChg chg="addSp modSp">
        <pc:chgData name="宋广华" userId="21c5a5b4ccc05d09" providerId="LiveId" clId="{B588CF5E-A6D4-42DC-876C-AAD5B192DFC8}" dt="2017-10-18T07:09:42.125" v="171"/>
        <pc:sldMkLst>
          <pc:docMk/>
          <pc:sldMk cId="0" sldId="527"/>
        </pc:sldMkLst>
        <pc:spChg chg="add mod">
          <ac:chgData name="宋广华" userId="21c5a5b4ccc05d09" providerId="LiveId" clId="{B588CF5E-A6D4-42DC-876C-AAD5B192DFC8}" dt="2017-10-18T07:09:42.125" v="171"/>
          <ac:spMkLst>
            <pc:docMk/>
            <pc:sldMk cId="0" sldId="527"/>
            <ac:spMk id="2" creationId="{CDDCC973-79DA-4B50-A44A-98B8A306A97D}"/>
          </ac:spMkLst>
        </pc:spChg>
      </pc:sldChg>
      <pc:sldChg chg="addSp modSp">
        <pc:chgData name="宋广华" userId="21c5a5b4ccc05d09" providerId="LiveId" clId="{B588CF5E-A6D4-42DC-876C-AAD5B192DFC8}" dt="2017-10-18T07:09:42.125" v="171"/>
        <pc:sldMkLst>
          <pc:docMk/>
          <pc:sldMk cId="0" sldId="528"/>
        </pc:sldMkLst>
        <pc:spChg chg="add mod">
          <ac:chgData name="宋广华" userId="21c5a5b4ccc05d09" providerId="LiveId" clId="{B588CF5E-A6D4-42DC-876C-AAD5B192DFC8}" dt="2017-10-18T07:09:42.125" v="171"/>
          <ac:spMkLst>
            <pc:docMk/>
            <pc:sldMk cId="0" sldId="528"/>
            <ac:spMk id="2" creationId="{6BE67886-EB51-40A0-B94E-48C521AEA0E3}"/>
          </ac:spMkLst>
        </pc:spChg>
      </pc:sldChg>
      <pc:sldChg chg="addSp modSp">
        <pc:chgData name="宋广华" userId="21c5a5b4ccc05d09" providerId="LiveId" clId="{B588CF5E-A6D4-42DC-876C-AAD5B192DFC8}" dt="2017-10-18T07:09:42.125" v="171"/>
        <pc:sldMkLst>
          <pc:docMk/>
          <pc:sldMk cId="0" sldId="529"/>
        </pc:sldMkLst>
        <pc:spChg chg="add mod">
          <ac:chgData name="宋广华" userId="21c5a5b4ccc05d09" providerId="LiveId" clId="{B588CF5E-A6D4-42DC-876C-AAD5B192DFC8}" dt="2017-10-18T07:09:42.125" v="171"/>
          <ac:spMkLst>
            <pc:docMk/>
            <pc:sldMk cId="0" sldId="529"/>
            <ac:spMk id="2" creationId="{6B7E8B5E-73CA-4257-836F-29DB5DDE1AED}"/>
          </ac:spMkLst>
        </pc:spChg>
      </pc:sldChg>
      <pc:sldChg chg="addSp modSp">
        <pc:chgData name="宋广华" userId="21c5a5b4ccc05d09" providerId="LiveId" clId="{B588CF5E-A6D4-42DC-876C-AAD5B192DFC8}" dt="2017-10-18T07:09:42.125" v="171"/>
        <pc:sldMkLst>
          <pc:docMk/>
          <pc:sldMk cId="0" sldId="530"/>
        </pc:sldMkLst>
        <pc:spChg chg="add mod">
          <ac:chgData name="宋广华" userId="21c5a5b4ccc05d09" providerId="LiveId" clId="{B588CF5E-A6D4-42DC-876C-AAD5B192DFC8}" dt="2017-10-18T07:09:42.125" v="171"/>
          <ac:spMkLst>
            <pc:docMk/>
            <pc:sldMk cId="0" sldId="530"/>
            <ac:spMk id="2" creationId="{FA1DAF34-D4D9-46E6-8D7B-5996C4BEE462}"/>
          </ac:spMkLst>
        </pc:spChg>
      </pc:sldChg>
      <pc:sldChg chg="addSp modSp">
        <pc:chgData name="宋广华" userId="21c5a5b4ccc05d09" providerId="LiveId" clId="{B588CF5E-A6D4-42DC-876C-AAD5B192DFC8}" dt="2017-10-18T07:09:42.125" v="171"/>
        <pc:sldMkLst>
          <pc:docMk/>
          <pc:sldMk cId="0" sldId="531"/>
        </pc:sldMkLst>
        <pc:spChg chg="add mod">
          <ac:chgData name="宋广华" userId="21c5a5b4ccc05d09" providerId="LiveId" clId="{B588CF5E-A6D4-42DC-876C-AAD5B192DFC8}" dt="2017-10-18T07:09:42.125" v="171"/>
          <ac:spMkLst>
            <pc:docMk/>
            <pc:sldMk cId="0" sldId="531"/>
            <ac:spMk id="2" creationId="{1EC8F661-44F2-4E5F-A0EF-2A64D56EB51C}"/>
          </ac:spMkLst>
        </pc:spChg>
      </pc:sldChg>
      <pc:sldChg chg="addSp modSp">
        <pc:chgData name="宋广华" userId="21c5a5b4ccc05d09" providerId="LiveId" clId="{B588CF5E-A6D4-42DC-876C-AAD5B192DFC8}" dt="2017-10-18T07:09:42.125" v="171"/>
        <pc:sldMkLst>
          <pc:docMk/>
          <pc:sldMk cId="0" sldId="532"/>
        </pc:sldMkLst>
        <pc:spChg chg="add mod">
          <ac:chgData name="宋广华" userId="21c5a5b4ccc05d09" providerId="LiveId" clId="{B588CF5E-A6D4-42DC-876C-AAD5B192DFC8}" dt="2017-10-18T07:09:42.125" v="171"/>
          <ac:spMkLst>
            <pc:docMk/>
            <pc:sldMk cId="0" sldId="532"/>
            <ac:spMk id="2" creationId="{8806DD72-69AF-4EDF-B565-25D430281782}"/>
          </ac:spMkLst>
        </pc:spChg>
      </pc:sldChg>
      <pc:sldChg chg="addSp modSp">
        <pc:chgData name="宋广华" userId="21c5a5b4ccc05d09" providerId="LiveId" clId="{B588CF5E-A6D4-42DC-876C-AAD5B192DFC8}" dt="2017-10-18T07:09:42.125" v="171"/>
        <pc:sldMkLst>
          <pc:docMk/>
          <pc:sldMk cId="0" sldId="533"/>
        </pc:sldMkLst>
        <pc:spChg chg="add mod">
          <ac:chgData name="宋广华" userId="21c5a5b4ccc05d09" providerId="LiveId" clId="{B588CF5E-A6D4-42DC-876C-AAD5B192DFC8}" dt="2017-10-18T07:09:42.125" v="171"/>
          <ac:spMkLst>
            <pc:docMk/>
            <pc:sldMk cId="0" sldId="533"/>
            <ac:spMk id="2" creationId="{93857438-0404-4987-BB5D-8627B9FA6E1C}"/>
          </ac:spMkLst>
        </pc:spChg>
      </pc:sldChg>
      <pc:sldChg chg="addSp modSp">
        <pc:chgData name="宋广华" userId="21c5a5b4ccc05d09" providerId="LiveId" clId="{B588CF5E-A6D4-42DC-876C-AAD5B192DFC8}" dt="2017-10-18T07:09:42.125" v="171"/>
        <pc:sldMkLst>
          <pc:docMk/>
          <pc:sldMk cId="0" sldId="534"/>
        </pc:sldMkLst>
        <pc:spChg chg="add mod">
          <ac:chgData name="宋广华" userId="21c5a5b4ccc05d09" providerId="LiveId" clId="{B588CF5E-A6D4-42DC-876C-AAD5B192DFC8}" dt="2017-10-18T07:09:42.125" v="171"/>
          <ac:spMkLst>
            <pc:docMk/>
            <pc:sldMk cId="0" sldId="534"/>
            <ac:spMk id="2" creationId="{61720DA0-3D3B-4EE2-A0CF-C23EC13BE001}"/>
          </ac:spMkLst>
        </pc:spChg>
      </pc:sldChg>
      <pc:sldChg chg="addSp modSp">
        <pc:chgData name="宋广华" userId="21c5a5b4ccc05d09" providerId="LiveId" clId="{B588CF5E-A6D4-42DC-876C-AAD5B192DFC8}" dt="2017-10-18T07:09:42.125" v="171"/>
        <pc:sldMkLst>
          <pc:docMk/>
          <pc:sldMk cId="0" sldId="535"/>
        </pc:sldMkLst>
        <pc:spChg chg="add mod">
          <ac:chgData name="宋广华" userId="21c5a5b4ccc05d09" providerId="LiveId" clId="{B588CF5E-A6D4-42DC-876C-AAD5B192DFC8}" dt="2017-10-18T07:09:42.125" v="171"/>
          <ac:spMkLst>
            <pc:docMk/>
            <pc:sldMk cId="0" sldId="535"/>
            <ac:spMk id="2" creationId="{DF37A09E-B103-4685-AA6A-CB2B496F1C1E}"/>
          </ac:spMkLst>
        </pc:spChg>
      </pc:sldChg>
      <pc:sldChg chg="addSp modSp">
        <pc:chgData name="宋广华" userId="21c5a5b4ccc05d09" providerId="LiveId" clId="{B588CF5E-A6D4-42DC-876C-AAD5B192DFC8}" dt="2017-10-18T07:09:42.125" v="171"/>
        <pc:sldMkLst>
          <pc:docMk/>
          <pc:sldMk cId="0" sldId="536"/>
        </pc:sldMkLst>
        <pc:spChg chg="add mod">
          <ac:chgData name="宋广华" userId="21c5a5b4ccc05d09" providerId="LiveId" clId="{B588CF5E-A6D4-42DC-876C-AAD5B192DFC8}" dt="2017-10-18T07:09:42.125" v="171"/>
          <ac:spMkLst>
            <pc:docMk/>
            <pc:sldMk cId="0" sldId="536"/>
            <ac:spMk id="2" creationId="{B402EB00-9267-4CD6-97DF-5502357D73DE}"/>
          </ac:spMkLst>
        </pc:spChg>
      </pc:sldChg>
      <pc:sldChg chg="addSp modSp">
        <pc:chgData name="宋广华" userId="21c5a5b4ccc05d09" providerId="LiveId" clId="{B588CF5E-A6D4-42DC-876C-AAD5B192DFC8}" dt="2017-10-18T07:09:42.125" v="171"/>
        <pc:sldMkLst>
          <pc:docMk/>
          <pc:sldMk cId="0" sldId="537"/>
        </pc:sldMkLst>
        <pc:spChg chg="add mod">
          <ac:chgData name="宋广华" userId="21c5a5b4ccc05d09" providerId="LiveId" clId="{B588CF5E-A6D4-42DC-876C-AAD5B192DFC8}" dt="2017-10-18T07:09:42.125" v="171"/>
          <ac:spMkLst>
            <pc:docMk/>
            <pc:sldMk cId="0" sldId="537"/>
            <ac:spMk id="2" creationId="{CCE6617E-6813-4D79-8BA6-620867605152}"/>
          </ac:spMkLst>
        </pc:spChg>
      </pc:sldChg>
      <pc:sldChg chg="addSp modSp">
        <pc:chgData name="宋广华" userId="21c5a5b4ccc05d09" providerId="LiveId" clId="{B588CF5E-A6D4-42DC-876C-AAD5B192DFC8}" dt="2017-10-18T07:09:42.125" v="171"/>
        <pc:sldMkLst>
          <pc:docMk/>
          <pc:sldMk cId="0" sldId="538"/>
        </pc:sldMkLst>
        <pc:spChg chg="add mod">
          <ac:chgData name="宋广华" userId="21c5a5b4ccc05d09" providerId="LiveId" clId="{B588CF5E-A6D4-42DC-876C-AAD5B192DFC8}" dt="2017-10-18T07:09:42.125" v="171"/>
          <ac:spMkLst>
            <pc:docMk/>
            <pc:sldMk cId="0" sldId="538"/>
            <ac:spMk id="2" creationId="{474EDEC2-8D03-4316-A2BC-8BF465CCA4F3}"/>
          </ac:spMkLst>
        </pc:spChg>
      </pc:sldChg>
      <pc:sldChg chg="addSp modSp">
        <pc:chgData name="宋广华" userId="21c5a5b4ccc05d09" providerId="LiveId" clId="{B588CF5E-A6D4-42DC-876C-AAD5B192DFC8}" dt="2017-10-18T07:09:42.125" v="171"/>
        <pc:sldMkLst>
          <pc:docMk/>
          <pc:sldMk cId="0" sldId="539"/>
        </pc:sldMkLst>
        <pc:spChg chg="add mod">
          <ac:chgData name="宋广华" userId="21c5a5b4ccc05d09" providerId="LiveId" clId="{B588CF5E-A6D4-42DC-876C-AAD5B192DFC8}" dt="2017-10-18T07:09:42.125" v="171"/>
          <ac:spMkLst>
            <pc:docMk/>
            <pc:sldMk cId="0" sldId="539"/>
            <ac:spMk id="2" creationId="{A97D43EC-77FA-4612-A7A4-6382887F4A4B}"/>
          </ac:spMkLst>
        </pc:spChg>
      </pc:sldChg>
      <pc:sldChg chg="addSp modSp">
        <pc:chgData name="宋广华" userId="21c5a5b4ccc05d09" providerId="LiveId" clId="{B588CF5E-A6D4-42DC-876C-AAD5B192DFC8}" dt="2017-10-18T07:09:42.125" v="171"/>
        <pc:sldMkLst>
          <pc:docMk/>
          <pc:sldMk cId="0" sldId="540"/>
        </pc:sldMkLst>
        <pc:spChg chg="add mod">
          <ac:chgData name="宋广华" userId="21c5a5b4ccc05d09" providerId="LiveId" clId="{B588CF5E-A6D4-42DC-876C-AAD5B192DFC8}" dt="2017-10-18T07:09:42.125" v="171"/>
          <ac:spMkLst>
            <pc:docMk/>
            <pc:sldMk cId="0" sldId="540"/>
            <ac:spMk id="2" creationId="{488523BC-C8A6-4977-B9A5-9D329AED6723}"/>
          </ac:spMkLst>
        </pc:spChg>
      </pc:sldChg>
      <pc:sldChg chg="addSp modSp">
        <pc:chgData name="宋广华" userId="21c5a5b4ccc05d09" providerId="LiveId" clId="{B588CF5E-A6D4-42DC-876C-AAD5B192DFC8}" dt="2017-10-18T07:09:42.125" v="171"/>
        <pc:sldMkLst>
          <pc:docMk/>
          <pc:sldMk cId="0" sldId="541"/>
        </pc:sldMkLst>
        <pc:spChg chg="add mod">
          <ac:chgData name="宋广华" userId="21c5a5b4ccc05d09" providerId="LiveId" clId="{B588CF5E-A6D4-42DC-876C-AAD5B192DFC8}" dt="2017-10-18T07:09:42.125" v="171"/>
          <ac:spMkLst>
            <pc:docMk/>
            <pc:sldMk cId="0" sldId="541"/>
            <ac:spMk id="2" creationId="{034300FB-6D2A-4B3D-B212-961FC2EEC93B}"/>
          </ac:spMkLst>
        </pc:spChg>
      </pc:sldChg>
      <pc:sldChg chg="addSp modSp">
        <pc:chgData name="宋广华" userId="21c5a5b4ccc05d09" providerId="LiveId" clId="{B588CF5E-A6D4-42DC-876C-AAD5B192DFC8}" dt="2017-10-18T07:09:42.125" v="171"/>
        <pc:sldMkLst>
          <pc:docMk/>
          <pc:sldMk cId="0" sldId="542"/>
        </pc:sldMkLst>
        <pc:spChg chg="add mod">
          <ac:chgData name="宋广华" userId="21c5a5b4ccc05d09" providerId="LiveId" clId="{B588CF5E-A6D4-42DC-876C-AAD5B192DFC8}" dt="2017-10-18T07:09:42.125" v="171"/>
          <ac:spMkLst>
            <pc:docMk/>
            <pc:sldMk cId="0" sldId="542"/>
            <ac:spMk id="2" creationId="{06382D86-C7AF-4100-8CC7-53210FAA7F32}"/>
          </ac:spMkLst>
        </pc:spChg>
      </pc:sldChg>
      <pc:sldChg chg="addSp modSp">
        <pc:chgData name="宋广华" userId="21c5a5b4ccc05d09" providerId="LiveId" clId="{B588CF5E-A6D4-42DC-876C-AAD5B192DFC8}" dt="2017-10-18T07:09:42.125" v="171"/>
        <pc:sldMkLst>
          <pc:docMk/>
          <pc:sldMk cId="0" sldId="543"/>
        </pc:sldMkLst>
        <pc:spChg chg="add mod">
          <ac:chgData name="宋广华" userId="21c5a5b4ccc05d09" providerId="LiveId" clId="{B588CF5E-A6D4-42DC-876C-AAD5B192DFC8}" dt="2017-10-18T07:09:42.125" v="171"/>
          <ac:spMkLst>
            <pc:docMk/>
            <pc:sldMk cId="0" sldId="543"/>
            <ac:spMk id="2" creationId="{D985D79E-55BC-4278-A5C7-EAF05CCC049C}"/>
          </ac:spMkLst>
        </pc:spChg>
      </pc:sldChg>
      <pc:sldChg chg="addSp modSp">
        <pc:chgData name="宋广华" userId="21c5a5b4ccc05d09" providerId="LiveId" clId="{B588CF5E-A6D4-42DC-876C-AAD5B192DFC8}" dt="2017-10-18T07:09:42.125" v="171"/>
        <pc:sldMkLst>
          <pc:docMk/>
          <pc:sldMk cId="0" sldId="544"/>
        </pc:sldMkLst>
        <pc:spChg chg="add mod">
          <ac:chgData name="宋广华" userId="21c5a5b4ccc05d09" providerId="LiveId" clId="{B588CF5E-A6D4-42DC-876C-AAD5B192DFC8}" dt="2017-10-18T07:09:42.125" v="171"/>
          <ac:spMkLst>
            <pc:docMk/>
            <pc:sldMk cId="0" sldId="544"/>
            <ac:spMk id="2" creationId="{BFA097CC-4F86-4F2E-924A-27B92A646811}"/>
          </ac:spMkLst>
        </pc:spChg>
      </pc:sldChg>
      <pc:sldChg chg="addSp modSp">
        <pc:chgData name="宋广华" userId="21c5a5b4ccc05d09" providerId="LiveId" clId="{B588CF5E-A6D4-42DC-876C-AAD5B192DFC8}" dt="2017-10-18T07:09:42.125" v="171"/>
        <pc:sldMkLst>
          <pc:docMk/>
          <pc:sldMk cId="0" sldId="545"/>
        </pc:sldMkLst>
        <pc:spChg chg="add mod">
          <ac:chgData name="宋广华" userId="21c5a5b4ccc05d09" providerId="LiveId" clId="{B588CF5E-A6D4-42DC-876C-AAD5B192DFC8}" dt="2017-10-18T07:09:42.125" v="171"/>
          <ac:spMkLst>
            <pc:docMk/>
            <pc:sldMk cId="0" sldId="545"/>
            <ac:spMk id="2" creationId="{6180172A-2501-4BF3-831C-76A2428EC19E}"/>
          </ac:spMkLst>
        </pc:spChg>
      </pc:sldChg>
      <pc:sldChg chg="addSp modSp">
        <pc:chgData name="宋广华" userId="21c5a5b4ccc05d09" providerId="LiveId" clId="{B588CF5E-A6D4-42DC-876C-AAD5B192DFC8}" dt="2017-10-18T07:09:42.125" v="171"/>
        <pc:sldMkLst>
          <pc:docMk/>
          <pc:sldMk cId="0" sldId="546"/>
        </pc:sldMkLst>
        <pc:spChg chg="add mod">
          <ac:chgData name="宋广华" userId="21c5a5b4ccc05d09" providerId="LiveId" clId="{B588CF5E-A6D4-42DC-876C-AAD5B192DFC8}" dt="2017-10-18T07:09:42.125" v="171"/>
          <ac:spMkLst>
            <pc:docMk/>
            <pc:sldMk cId="0" sldId="546"/>
            <ac:spMk id="2" creationId="{533F44A0-9AB6-4119-B1FD-CA3DC7097C0D}"/>
          </ac:spMkLst>
        </pc:spChg>
      </pc:sldChg>
      <pc:sldChg chg="addSp modSp">
        <pc:chgData name="宋广华" userId="21c5a5b4ccc05d09" providerId="LiveId" clId="{B588CF5E-A6D4-42DC-876C-AAD5B192DFC8}" dt="2017-10-18T07:09:42.125" v="171"/>
        <pc:sldMkLst>
          <pc:docMk/>
          <pc:sldMk cId="0" sldId="547"/>
        </pc:sldMkLst>
        <pc:spChg chg="add mod">
          <ac:chgData name="宋广华" userId="21c5a5b4ccc05d09" providerId="LiveId" clId="{B588CF5E-A6D4-42DC-876C-AAD5B192DFC8}" dt="2017-10-18T07:09:42.125" v="171"/>
          <ac:spMkLst>
            <pc:docMk/>
            <pc:sldMk cId="0" sldId="547"/>
            <ac:spMk id="2" creationId="{124EF312-1EA2-46C5-9DCB-F29459A6044D}"/>
          </ac:spMkLst>
        </pc:spChg>
      </pc:sldChg>
      <pc:sldChg chg="addSp modSp">
        <pc:chgData name="宋广华" userId="21c5a5b4ccc05d09" providerId="LiveId" clId="{B588CF5E-A6D4-42DC-876C-AAD5B192DFC8}" dt="2017-10-18T07:09:42.125" v="171"/>
        <pc:sldMkLst>
          <pc:docMk/>
          <pc:sldMk cId="0" sldId="548"/>
        </pc:sldMkLst>
        <pc:spChg chg="add mod">
          <ac:chgData name="宋广华" userId="21c5a5b4ccc05d09" providerId="LiveId" clId="{B588CF5E-A6D4-42DC-876C-AAD5B192DFC8}" dt="2017-10-18T07:09:42.125" v="171"/>
          <ac:spMkLst>
            <pc:docMk/>
            <pc:sldMk cId="0" sldId="548"/>
            <ac:spMk id="2" creationId="{CA131ECB-7482-4EB2-AF3A-10FDA1D6C2DB}"/>
          </ac:spMkLst>
        </pc:spChg>
      </pc:sldChg>
      <pc:sldChg chg="addSp modSp">
        <pc:chgData name="宋广华" userId="21c5a5b4ccc05d09" providerId="LiveId" clId="{B588CF5E-A6D4-42DC-876C-AAD5B192DFC8}" dt="2017-10-18T07:09:42.125" v="171"/>
        <pc:sldMkLst>
          <pc:docMk/>
          <pc:sldMk cId="0" sldId="549"/>
        </pc:sldMkLst>
        <pc:spChg chg="add mod">
          <ac:chgData name="宋广华" userId="21c5a5b4ccc05d09" providerId="LiveId" clId="{B588CF5E-A6D4-42DC-876C-AAD5B192DFC8}" dt="2017-10-18T07:09:42.125" v="171"/>
          <ac:spMkLst>
            <pc:docMk/>
            <pc:sldMk cId="0" sldId="549"/>
            <ac:spMk id="2" creationId="{6138F116-AB7D-4CE9-9D05-A790F4BF8049}"/>
          </ac:spMkLst>
        </pc:spChg>
      </pc:sldChg>
      <pc:sldChg chg="addSp modSp">
        <pc:chgData name="宋广华" userId="21c5a5b4ccc05d09" providerId="LiveId" clId="{B588CF5E-A6D4-42DC-876C-AAD5B192DFC8}" dt="2017-10-18T07:09:42.125" v="171"/>
        <pc:sldMkLst>
          <pc:docMk/>
          <pc:sldMk cId="0" sldId="550"/>
        </pc:sldMkLst>
        <pc:spChg chg="add mod">
          <ac:chgData name="宋广华" userId="21c5a5b4ccc05d09" providerId="LiveId" clId="{B588CF5E-A6D4-42DC-876C-AAD5B192DFC8}" dt="2017-10-18T07:09:42.125" v="171"/>
          <ac:spMkLst>
            <pc:docMk/>
            <pc:sldMk cId="0" sldId="550"/>
            <ac:spMk id="2" creationId="{DADF20AA-D110-4776-9F09-28FDFE085B5B}"/>
          </ac:spMkLst>
        </pc:spChg>
      </pc:sldChg>
      <pc:sldChg chg="addSp modSp">
        <pc:chgData name="宋广华" userId="21c5a5b4ccc05d09" providerId="LiveId" clId="{B588CF5E-A6D4-42DC-876C-AAD5B192DFC8}" dt="2017-10-18T07:09:42.125" v="171"/>
        <pc:sldMkLst>
          <pc:docMk/>
          <pc:sldMk cId="0" sldId="551"/>
        </pc:sldMkLst>
        <pc:spChg chg="add mod">
          <ac:chgData name="宋广华" userId="21c5a5b4ccc05d09" providerId="LiveId" clId="{B588CF5E-A6D4-42DC-876C-AAD5B192DFC8}" dt="2017-10-18T07:09:42.125" v="171"/>
          <ac:spMkLst>
            <pc:docMk/>
            <pc:sldMk cId="0" sldId="551"/>
            <ac:spMk id="2" creationId="{6FD293B3-C463-42DE-88F2-44A4C6FFB11A}"/>
          </ac:spMkLst>
        </pc:spChg>
      </pc:sldChg>
      <pc:sldChg chg="addSp modSp">
        <pc:chgData name="宋广华" userId="21c5a5b4ccc05d09" providerId="LiveId" clId="{B588CF5E-A6D4-42DC-876C-AAD5B192DFC8}" dt="2017-10-18T07:09:42.125" v="171"/>
        <pc:sldMkLst>
          <pc:docMk/>
          <pc:sldMk cId="0" sldId="552"/>
        </pc:sldMkLst>
        <pc:spChg chg="add mod">
          <ac:chgData name="宋广华" userId="21c5a5b4ccc05d09" providerId="LiveId" clId="{B588CF5E-A6D4-42DC-876C-AAD5B192DFC8}" dt="2017-10-18T07:09:42.125" v="171"/>
          <ac:spMkLst>
            <pc:docMk/>
            <pc:sldMk cId="0" sldId="552"/>
            <ac:spMk id="2" creationId="{ABBB8D9C-8E31-489F-8DE2-C5C755BCD1F8}"/>
          </ac:spMkLst>
        </pc:spChg>
      </pc:sldChg>
      <pc:sldChg chg="addSp modSp">
        <pc:chgData name="宋广华" userId="21c5a5b4ccc05d09" providerId="LiveId" clId="{B588CF5E-A6D4-42DC-876C-AAD5B192DFC8}" dt="2017-10-18T07:09:42.125" v="171"/>
        <pc:sldMkLst>
          <pc:docMk/>
          <pc:sldMk cId="1477418099" sldId="553"/>
        </pc:sldMkLst>
        <pc:spChg chg="add mod">
          <ac:chgData name="宋广华" userId="21c5a5b4ccc05d09" providerId="LiveId" clId="{B588CF5E-A6D4-42DC-876C-AAD5B192DFC8}" dt="2017-10-18T07:09:42.125" v="171"/>
          <ac:spMkLst>
            <pc:docMk/>
            <pc:sldMk cId="1477418099" sldId="553"/>
            <ac:spMk id="2" creationId="{6F0D8F53-DFC9-4928-9D37-E8BA6902353D}"/>
          </ac:spMkLst>
        </pc:spChg>
      </pc:sldChg>
      <pc:sldChg chg="addSp modSp">
        <pc:chgData name="宋广华" userId="21c5a5b4ccc05d09" providerId="LiveId" clId="{B588CF5E-A6D4-42DC-876C-AAD5B192DFC8}" dt="2017-10-18T07:09:42.125" v="171"/>
        <pc:sldMkLst>
          <pc:docMk/>
          <pc:sldMk cId="0" sldId="554"/>
        </pc:sldMkLst>
        <pc:spChg chg="add mod">
          <ac:chgData name="宋广华" userId="21c5a5b4ccc05d09" providerId="LiveId" clId="{B588CF5E-A6D4-42DC-876C-AAD5B192DFC8}" dt="2017-10-18T07:09:42.125" v="171"/>
          <ac:spMkLst>
            <pc:docMk/>
            <pc:sldMk cId="0" sldId="554"/>
            <ac:spMk id="2" creationId="{97125F5D-825C-47EB-8FB2-365BB81DF554}"/>
          </ac:spMkLst>
        </pc:spChg>
      </pc:sldChg>
      <pc:sldChg chg="addSp modSp">
        <pc:chgData name="宋广华" userId="21c5a5b4ccc05d09" providerId="LiveId" clId="{B588CF5E-A6D4-42DC-876C-AAD5B192DFC8}" dt="2017-10-18T07:09:42.125" v="171"/>
        <pc:sldMkLst>
          <pc:docMk/>
          <pc:sldMk cId="0" sldId="555"/>
        </pc:sldMkLst>
        <pc:spChg chg="add mod">
          <ac:chgData name="宋广华" userId="21c5a5b4ccc05d09" providerId="LiveId" clId="{B588CF5E-A6D4-42DC-876C-AAD5B192DFC8}" dt="2017-10-18T07:09:42.125" v="171"/>
          <ac:spMkLst>
            <pc:docMk/>
            <pc:sldMk cId="0" sldId="555"/>
            <ac:spMk id="2" creationId="{CD6614C5-F766-412F-9726-2845D58771E5}"/>
          </ac:spMkLst>
        </pc:spChg>
      </pc:sldChg>
      <pc:sldChg chg="addSp modSp">
        <pc:chgData name="宋广华" userId="21c5a5b4ccc05d09" providerId="LiveId" clId="{B588CF5E-A6D4-42DC-876C-AAD5B192DFC8}" dt="2017-10-18T07:09:42.125" v="171"/>
        <pc:sldMkLst>
          <pc:docMk/>
          <pc:sldMk cId="0" sldId="556"/>
        </pc:sldMkLst>
        <pc:spChg chg="add mod">
          <ac:chgData name="宋广华" userId="21c5a5b4ccc05d09" providerId="LiveId" clId="{B588CF5E-A6D4-42DC-876C-AAD5B192DFC8}" dt="2017-10-18T07:09:42.125" v="171"/>
          <ac:spMkLst>
            <pc:docMk/>
            <pc:sldMk cId="0" sldId="556"/>
            <ac:spMk id="2" creationId="{EE92DA59-CE9C-4561-9E4D-659938206CA6}"/>
          </ac:spMkLst>
        </pc:spChg>
      </pc:sldChg>
      <pc:sldChg chg="addSp modSp">
        <pc:chgData name="宋广华" userId="21c5a5b4ccc05d09" providerId="LiveId" clId="{B588CF5E-A6D4-42DC-876C-AAD5B192DFC8}" dt="2017-10-18T07:09:42.125" v="171"/>
        <pc:sldMkLst>
          <pc:docMk/>
          <pc:sldMk cId="0" sldId="557"/>
        </pc:sldMkLst>
        <pc:spChg chg="add mod">
          <ac:chgData name="宋广华" userId="21c5a5b4ccc05d09" providerId="LiveId" clId="{B588CF5E-A6D4-42DC-876C-AAD5B192DFC8}" dt="2017-10-18T07:09:42.125" v="171"/>
          <ac:spMkLst>
            <pc:docMk/>
            <pc:sldMk cId="0" sldId="557"/>
            <ac:spMk id="2" creationId="{41269FAD-FFD0-4D75-BB4A-50CDCF1AB0DC}"/>
          </ac:spMkLst>
        </pc:spChg>
      </pc:sldChg>
      <pc:sldChg chg="addSp modSp">
        <pc:chgData name="宋广华" userId="21c5a5b4ccc05d09" providerId="LiveId" clId="{B588CF5E-A6D4-42DC-876C-AAD5B192DFC8}" dt="2017-10-18T07:09:42.125" v="171"/>
        <pc:sldMkLst>
          <pc:docMk/>
          <pc:sldMk cId="0" sldId="558"/>
        </pc:sldMkLst>
        <pc:spChg chg="add mod">
          <ac:chgData name="宋广华" userId="21c5a5b4ccc05d09" providerId="LiveId" clId="{B588CF5E-A6D4-42DC-876C-AAD5B192DFC8}" dt="2017-10-18T07:09:42.125" v="171"/>
          <ac:spMkLst>
            <pc:docMk/>
            <pc:sldMk cId="0" sldId="558"/>
            <ac:spMk id="2" creationId="{3887F3EA-75D4-4935-A89F-BFE927D06CF7}"/>
          </ac:spMkLst>
        </pc:spChg>
      </pc:sldChg>
      <pc:sldChg chg="addSp modSp">
        <pc:chgData name="宋广华" userId="21c5a5b4ccc05d09" providerId="LiveId" clId="{B588CF5E-A6D4-42DC-876C-AAD5B192DFC8}" dt="2017-10-18T07:09:42.125" v="171"/>
        <pc:sldMkLst>
          <pc:docMk/>
          <pc:sldMk cId="0" sldId="559"/>
        </pc:sldMkLst>
        <pc:spChg chg="add mod">
          <ac:chgData name="宋广华" userId="21c5a5b4ccc05d09" providerId="LiveId" clId="{B588CF5E-A6D4-42DC-876C-AAD5B192DFC8}" dt="2017-10-18T07:09:42.125" v="171"/>
          <ac:spMkLst>
            <pc:docMk/>
            <pc:sldMk cId="0" sldId="559"/>
            <ac:spMk id="2" creationId="{0831AED4-D951-407D-8AD6-8A49CB2C25D8}"/>
          </ac:spMkLst>
        </pc:spChg>
      </pc:sldChg>
      <pc:sldChg chg="addSp modSp">
        <pc:chgData name="宋广华" userId="21c5a5b4ccc05d09" providerId="LiveId" clId="{B588CF5E-A6D4-42DC-876C-AAD5B192DFC8}" dt="2017-10-18T07:09:42.125" v="171"/>
        <pc:sldMkLst>
          <pc:docMk/>
          <pc:sldMk cId="0" sldId="560"/>
        </pc:sldMkLst>
        <pc:spChg chg="add mod">
          <ac:chgData name="宋广华" userId="21c5a5b4ccc05d09" providerId="LiveId" clId="{B588CF5E-A6D4-42DC-876C-AAD5B192DFC8}" dt="2017-10-18T07:09:42.125" v="171"/>
          <ac:spMkLst>
            <pc:docMk/>
            <pc:sldMk cId="0" sldId="560"/>
            <ac:spMk id="2" creationId="{A3B1849D-EBCB-4142-AAB8-7560F681C625}"/>
          </ac:spMkLst>
        </pc:spChg>
      </pc:sldChg>
      <pc:sldChg chg="addSp modSp">
        <pc:chgData name="宋广华" userId="21c5a5b4ccc05d09" providerId="LiveId" clId="{B588CF5E-A6D4-42DC-876C-AAD5B192DFC8}" dt="2017-10-18T07:09:42.125" v="171"/>
        <pc:sldMkLst>
          <pc:docMk/>
          <pc:sldMk cId="0" sldId="561"/>
        </pc:sldMkLst>
        <pc:spChg chg="add mod">
          <ac:chgData name="宋广华" userId="21c5a5b4ccc05d09" providerId="LiveId" clId="{B588CF5E-A6D4-42DC-876C-AAD5B192DFC8}" dt="2017-10-18T07:09:42.125" v="171"/>
          <ac:spMkLst>
            <pc:docMk/>
            <pc:sldMk cId="0" sldId="561"/>
            <ac:spMk id="2" creationId="{010A37F0-52ED-45B2-B38B-6042B95F622B}"/>
          </ac:spMkLst>
        </pc:spChg>
      </pc:sldChg>
      <pc:sldChg chg="addSp modSp">
        <pc:chgData name="宋广华" userId="21c5a5b4ccc05d09" providerId="LiveId" clId="{B588CF5E-A6D4-42DC-876C-AAD5B192DFC8}" dt="2017-10-18T07:09:42.125" v="171"/>
        <pc:sldMkLst>
          <pc:docMk/>
          <pc:sldMk cId="0" sldId="562"/>
        </pc:sldMkLst>
        <pc:spChg chg="add mod">
          <ac:chgData name="宋广华" userId="21c5a5b4ccc05d09" providerId="LiveId" clId="{B588CF5E-A6D4-42DC-876C-AAD5B192DFC8}" dt="2017-10-18T07:09:42.125" v="171"/>
          <ac:spMkLst>
            <pc:docMk/>
            <pc:sldMk cId="0" sldId="562"/>
            <ac:spMk id="2" creationId="{528A955D-622A-4B9C-99A5-2386BB4E1CED}"/>
          </ac:spMkLst>
        </pc:spChg>
      </pc:sldChg>
      <pc:sldChg chg="addSp modSp">
        <pc:chgData name="宋广华" userId="21c5a5b4ccc05d09" providerId="LiveId" clId="{B588CF5E-A6D4-42DC-876C-AAD5B192DFC8}" dt="2017-10-18T07:09:42.125" v="171"/>
        <pc:sldMkLst>
          <pc:docMk/>
          <pc:sldMk cId="0" sldId="563"/>
        </pc:sldMkLst>
        <pc:spChg chg="add mod">
          <ac:chgData name="宋广华" userId="21c5a5b4ccc05d09" providerId="LiveId" clId="{B588CF5E-A6D4-42DC-876C-AAD5B192DFC8}" dt="2017-10-18T07:09:42.125" v="171"/>
          <ac:spMkLst>
            <pc:docMk/>
            <pc:sldMk cId="0" sldId="563"/>
            <ac:spMk id="2" creationId="{3F174217-F09A-4448-BDBB-19ABE04557FD}"/>
          </ac:spMkLst>
        </pc:spChg>
      </pc:sldChg>
      <pc:sldChg chg="addSp modSp">
        <pc:chgData name="宋广华" userId="21c5a5b4ccc05d09" providerId="LiveId" clId="{B588CF5E-A6D4-42DC-876C-AAD5B192DFC8}" dt="2017-10-18T07:09:42.125" v="171"/>
        <pc:sldMkLst>
          <pc:docMk/>
          <pc:sldMk cId="0" sldId="564"/>
        </pc:sldMkLst>
        <pc:spChg chg="add mod">
          <ac:chgData name="宋广华" userId="21c5a5b4ccc05d09" providerId="LiveId" clId="{B588CF5E-A6D4-42DC-876C-AAD5B192DFC8}" dt="2017-10-18T07:09:42.125" v="171"/>
          <ac:spMkLst>
            <pc:docMk/>
            <pc:sldMk cId="0" sldId="564"/>
            <ac:spMk id="2" creationId="{CF605E8D-6B34-41E1-BFB1-A022176DD6F8}"/>
          </ac:spMkLst>
        </pc:spChg>
      </pc:sldChg>
      <pc:sldChg chg="addSp modSp">
        <pc:chgData name="宋广华" userId="21c5a5b4ccc05d09" providerId="LiveId" clId="{B588CF5E-A6D4-42DC-876C-AAD5B192DFC8}" dt="2017-10-18T07:09:42.125" v="171"/>
        <pc:sldMkLst>
          <pc:docMk/>
          <pc:sldMk cId="0" sldId="565"/>
        </pc:sldMkLst>
        <pc:spChg chg="add mod">
          <ac:chgData name="宋广华" userId="21c5a5b4ccc05d09" providerId="LiveId" clId="{B588CF5E-A6D4-42DC-876C-AAD5B192DFC8}" dt="2017-10-18T07:09:42.125" v="171"/>
          <ac:spMkLst>
            <pc:docMk/>
            <pc:sldMk cId="0" sldId="565"/>
            <ac:spMk id="2" creationId="{2BD36153-327D-4A50-828A-6A3F34D423EA}"/>
          </ac:spMkLst>
        </pc:spChg>
      </pc:sldChg>
      <pc:sldChg chg="addSp modSp">
        <pc:chgData name="宋广华" userId="21c5a5b4ccc05d09" providerId="LiveId" clId="{B588CF5E-A6D4-42DC-876C-AAD5B192DFC8}" dt="2017-10-18T07:09:42.125" v="171"/>
        <pc:sldMkLst>
          <pc:docMk/>
          <pc:sldMk cId="0" sldId="566"/>
        </pc:sldMkLst>
        <pc:spChg chg="add mod">
          <ac:chgData name="宋广华" userId="21c5a5b4ccc05d09" providerId="LiveId" clId="{B588CF5E-A6D4-42DC-876C-AAD5B192DFC8}" dt="2017-10-18T07:09:42.125" v="171"/>
          <ac:spMkLst>
            <pc:docMk/>
            <pc:sldMk cId="0" sldId="566"/>
            <ac:spMk id="2" creationId="{8F5094FA-B731-4404-94F3-89E7778E3F12}"/>
          </ac:spMkLst>
        </pc:spChg>
      </pc:sldChg>
      <pc:sldChg chg="addSp modSp">
        <pc:chgData name="宋广华" userId="21c5a5b4ccc05d09" providerId="LiveId" clId="{B588CF5E-A6D4-42DC-876C-AAD5B192DFC8}" dt="2017-10-18T07:09:42.125" v="171"/>
        <pc:sldMkLst>
          <pc:docMk/>
          <pc:sldMk cId="0" sldId="567"/>
        </pc:sldMkLst>
        <pc:spChg chg="add mod">
          <ac:chgData name="宋广华" userId="21c5a5b4ccc05d09" providerId="LiveId" clId="{B588CF5E-A6D4-42DC-876C-AAD5B192DFC8}" dt="2017-10-18T07:09:42.125" v="171"/>
          <ac:spMkLst>
            <pc:docMk/>
            <pc:sldMk cId="0" sldId="567"/>
            <ac:spMk id="2" creationId="{30111BDA-30F3-47D4-AFC5-DAADF2B1DD8A}"/>
          </ac:spMkLst>
        </pc:spChg>
      </pc:sldChg>
      <pc:sldChg chg="addSp modSp">
        <pc:chgData name="宋广华" userId="21c5a5b4ccc05d09" providerId="LiveId" clId="{B588CF5E-A6D4-42DC-876C-AAD5B192DFC8}" dt="2017-10-18T07:09:42.125" v="171"/>
        <pc:sldMkLst>
          <pc:docMk/>
          <pc:sldMk cId="0" sldId="568"/>
        </pc:sldMkLst>
        <pc:spChg chg="add mod">
          <ac:chgData name="宋广华" userId="21c5a5b4ccc05d09" providerId="LiveId" clId="{B588CF5E-A6D4-42DC-876C-AAD5B192DFC8}" dt="2017-10-18T07:09:42.125" v="171"/>
          <ac:spMkLst>
            <pc:docMk/>
            <pc:sldMk cId="0" sldId="568"/>
            <ac:spMk id="2" creationId="{9FEA9020-F870-446B-9ED0-4915C7FEAE17}"/>
          </ac:spMkLst>
        </pc:spChg>
      </pc:sldChg>
      <pc:sldChg chg="addSp modSp">
        <pc:chgData name="宋广华" userId="21c5a5b4ccc05d09" providerId="LiveId" clId="{B588CF5E-A6D4-42DC-876C-AAD5B192DFC8}" dt="2017-10-18T07:09:42.125" v="171"/>
        <pc:sldMkLst>
          <pc:docMk/>
          <pc:sldMk cId="0" sldId="569"/>
        </pc:sldMkLst>
        <pc:spChg chg="add mod">
          <ac:chgData name="宋广华" userId="21c5a5b4ccc05d09" providerId="LiveId" clId="{B588CF5E-A6D4-42DC-876C-AAD5B192DFC8}" dt="2017-10-18T07:09:42.125" v="171"/>
          <ac:spMkLst>
            <pc:docMk/>
            <pc:sldMk cId="0" sldId="569"/>
            <ac:spMk id="2" creationId="{0B19B670-E3A3-472D-A06B-A2F9A56DB105}"/>
          </ac:spMkLst>
        </pc:spChg>
      </pc:sldChg>
      <pc:sldChg chg="addSp modSp">
        <pc:chgData name="宋广华" userId="21c5a5b4ccc05d09" providerId="LiveId" clId="{B588CF5E-A6D4-42DC-876C-AAD5B192DFC8}" dt="2017-10-18T07:09:42.125" v="171"/>
        <pc:sldMkLst>
          <pc:docMk/>
          <pc:sldMk cId="0" sldId="570"/>
        </pc:sldMkLst>
        <pc:spChg chg="add mod">
          <ac:chgData name="宋广华" userId="21c5a5b4ccc05d09" providerId="LiveId" clId="{B588CF5E-A6D4-42DC-876C-AAD5B192DFC8}" dt="2017-10-18T07:09:42.125" v="171"/>
          <ac:spMkLst>
            <pc:docMk/>
            <pc:sldMk cId="0" sldId="570"/>
            <ac:spMk id="2" creationId="{8E980B0F-1D01-4703-8D90-64E5986BBC71}"/>
          </ac:spMkLst>
        </pc:spChg>
      </pc:sldChg>
      <pc:sldChg chg="addSp modSp">
        <pc:chgData name="宋广华" userId="21c5a5b4ccc05d09" providerId="LiveId" clId="{B588CF5E-A6D4-42DC-876C-AAD5B192DFC8}" dt="2017-10-18T07:09:42.125" v="171"/>
        <pc:sldMkLst>
          <pc:docMk/>
          <pc:sldMk cId="0" sldId="571"/>
        </pc:sldMkLst>
        <pc:spChg chg="add mod">
          <ac:chgData name="宋广华" userId="21c5a5b4ccc05d09" providerId="LiveId" clId="{B588CF5E-A6D4-42DC-876C-AAD5B192DFC8}" dt="2017-10-18T07:09:42.125" v="171"/>
          <ac:spMkLst>
            <pc:docMk/>
            <pc:sldMk cId="0" sldId="571"/>
            <ac:spMk id="2" creationId="{A4A9F806-5EF9-44E4-B730-FB0F35494E13}"/>
          </ac:spMkLst>
        </pc:spChg>
      </pc:sldChg>
      <pc:sldChg chg="addSp modSp">
        <pc:chgData name="宋广华" userId="21c5a5b4ccc05d09" providerId="LiveId" clId="{B588CF5E-A6D4-42DC-876C-AAD5B192DFC8}" dt="2017-10-18T07:09:42.125" v="171"/>
        <pc:sldMkLst>
          <pc:docMk/>
          <pc:sldMk cId="0" sldId="572"/>
        </pc:sldMkLst>
        <pc:spChg chg="add mod">
          <ac:chgData name="宋广华" userId="21c5a5b4ccc05d09" providerId="LiveId" clId="{B588CF5E-A6D4-42DC-876C-AAD5B192DFC8}" dt="2017-10-18T07:09:42.125" v="171"/>
          <ac:spMkLst>
            <pc:docMk/>
            <pc:sldMk cId="0" sldId="572"/>
            <ac:spMk id="2" creationId="{A58F4B0D-B139-4513-A214-EE99B169CACC}"/>
          </ac:spMkLst>
        </pc:spChg>
      </pc:sldChg>
      <pc:sldChg chg="addSp modSp">
        <pc:chgData name="宋广华" userId="21c5a5b4ccc05d09" providerId="LiveId" clId="{B588CF5E-A6D4-42DC-876C-AAD5B192DFC8}" dt="2017-10-18T07:09:42.125" v="171"/>
        <pc:sldMkLst>
          <pc:docMk/>
          <pc:sldMk cId="0" sldId="573"/>
        </pc:sldMkLst>
        <pc:spChg chg="add mod">
          <ac:chgData name="宋广华" userId="21c5a5b4ccc05d09" providerId="LiveId" clId="{B588CF5E-A6D4-42DC-876C-AAD5B192DFC8}" dt="2017-10-18T07:09:42.125" v="171"/>
          <ac:spMkLst>
            <pc:docMk/>
            <pc:sldMk cId="0" sldId="573"/>
            <ac:spMk id="2" creationId="{7BCE4EDF-F8F4-4E8C-A660-F29FA76A0615}"/>
          </ac:spMkLst>
        </pc:spChg>
      </pc:sldChg>
      <pc:sldChg chg="addSp modSp">
        <pc:chgData name="宋广华" userId="21c5a5b4ccc05d09" providerId="LiveId" clId="{B588CF5E-A6D4-42DC-876C-AAD5B192DFC8}" dt="2017-10-18T07:09:42.125" v="171"/>
        <pc:sldMkLst>
          <pc:docMk/>
          <pc:sldMk cId="0" sldId="574"/>
        </pc:sldMkLst>
        <pc:spChg chg="add mod">
          <ac:chgData name="宋广华" userId="21c5a5b4ccc05d09" providerId="LiveId" clId="{B588CF5E-A6D4-42DC-876C-AAD5B192DFC8}" dt="2017-10-18T07:09:42.125" v="171"/>
          <ac:spMkLst>
            <pc:docMk/>
            <pc:sldMk cId="0" sldId="574"/>
            <ac:spMk id="2" creationId="{E3DB44E5-F384-4667-9F67-4E2B950A43E0}"/>
          </ac:spMkLst>
        </pc:spChg>
      </pc:sldChg>
      <pc:sldChg chg="addSp modSp">
        <pc:chgData name="宋广华" userId="21c5a5b4ccc05d09" providerId="LiveId" clId="{B588CF5E-A6D4-42DC-876C-AAD5B192DFC8}" dt="2017-10-18T07:09:42.125" v="171"/>
        <pc:sldMkLst>
          <pc:docMk/>
          <pc:sldMk cId="0" sldId="575"/>
        </pc:sldMkLst>
        <pc:spChg chg="add mod">
          <ac:chgData name="宋广华" userId="21c5a5b4ccc05d09" providerId="LiveId" clId="{B588CF5E-A6D4-42DC-876C-AAD5B192DFC8}" dt="2017-10-18T07:09:42.125" v="171"/>
          <ac:spMkLst>
            <pc:docMk/>
            <pc:sldMk cId="0" sldId="575"/>
            <ac:spMk id="2" creationId="{1B36359D-AEF0-4D13-B53B-FC6D6D0EFCA6}"/>
          </ac:spMkLst>
        </pc:spChg>
      </pc:sldChg>
      <pc:sldChg chg="addSp modSp">
        <pc:chgData name="宋广华" userId="21c5a5b4ccc05d09" providerId="LiveId" clId="{B588CF5E-A6D4-42DC-876C-AAD5B192DFC8}" dt="2017-10-18T07:09:42.125" v="171"/>
        <pc:sldMkLst>
          <pc:docMk/>
          <pc:sldMk cId="0" sldId="576"/>
        </pc:sldMkLst>
        <pc:spChg chg="add mod">
          <ac:chgData name="宋广华" userId="21c5a5b4ccc05d09" providerId="LiveId" clId="{B588CF5E-A6D4-42DC-876C-AAD5B192DFC8}" dt="2017-10-18T07:09:42.125" v="171"/>
          <ac:spMkLst>
            <pc:docMk/>
            <pc:sldMk cId="0" sldId="576"/>
            <ac:spMk id="2" creationId="{CC7695CC-7C45-46C6-803F-AB9029F6110F}"/>
          </ac:spMkLst>
        </pc:spChg>
      </pc:sldChg>
      <pc:sldChg chg="addSp modSp">
        <pc:chgData name="宋广华" userId="21c5a5b4ccc05d09" providerId="LiveId" clId="{B588CF5E-A6D4-42DC-876C-AAD5B192DFC8}" dt="2017-10-18T07:09:42.125" v="171"/>
        <pc:sldMkLst>
          <pc:docMk/>
          <pc:sldMk cId="0" sldId="577"/>
        </pc:sldMkLst>
        <pc:spChg chg="add mod">
          <ac:chgData name="宋广华" userId="21c5a5b4ccc05d09" providerId="LiveId" clId="{B588CF5E-A6D4-42DC-876C-AAD5B192DFC8}" dt="2017-10-18T07:09:42.125" v="171"/>
          <ac:spMkLst>
            <pc:docMk/>
            <pc:sldMk cId="0" sldId="577"/>
            <ac:spMk id="2" creationId="{5905F75F-68A7-4A21-A9B0-305BAE5E4291}"/>
          </ac:spMkLst>
        </pc:spChg>
      </pc:sldChg>
      <pc:sldChg chg="addSp modSp">
        <pc:chgData name="宋广华" userId="21c5a5b4ccc05d09" providerId="LiveId" clId="{B588CF5E-A6D4-42DC-876C-AAD5B192DFC8}" dt="2017-10-18T07:09:42.125" v="171"/>
        <pc:sldMkLst>
          <pc:docMk/>
          <pc:sldMk cId="0" sldId="578"/>
        </pc:sldMkLst>
        <pc:spChg chg="add mod">
          <ac:chgData name="宋广华" userId="21c5a5b4ccc05d09" providerId="LiveId" clId="{B588CF5E-A6D4-42DC-876C-AAD5B192DFC8}" dt="2017-10-18T07:09:42.125" v="171"/>
          <ac:spMkLst>
            <pc:docMk/>
            <pc:sldMk cId="0" sldId="578"/>
            <ac:spMk id="2" creationId="{5E2ADE95-9A5F-4D13-979F-3DC1F488F374}"/>
          </ac:spMkLst>
        </pc:spChg>
      </pc:sldChg>
      <pc:sldChg chg="addSp modSp">
        <pc:chgData name="宋广华" userId="21c5a5b4ccc05d09" providerId="LiveId" clId="{B588CF5E-A6D4-42DC-876C-AAD5B192DFC8}" dt="2017-10-18T07:09:42.125" v="171"/>
        <pc:sldMkLst>
          <pc:docMk/>
          <pc:sldMk cId="0" sldId="579"/>
        </pc:sldMkLst>
        <pc:spChg chg="add mod">
          <ac:chgData name="宋广华" userId="21c5a5b4ccc05d09" providerId="LiveId" clId="{B588CF5E-A6D4-42DC-876C-AAD5B192DFC8}" dt="2017-10-18T07:09:42.125" v="171"/>
          <ac:spMkLst>
            <pc:docMk/>
            <pc:sldMk cId="0" sldId="579"/>
            <ac:spMk id="2" creationId="{55DC755D-C3D7-44AE-BD53-A1DC1D0DB7D8}"/>
          </ac:spMkLst>
        </pc:spChg>
      </pc:sldChg>
      <pc:sldChg chg="addSp modSp">
        <pc:chgData name="宋广华" userId="21c5a5b4ccc05d09" providerId="LiveId" clId="{B588CF5E-A6D4-42DC-876C-AAD5B192DFC8}" dt="2017-10-18T07:09:42.125" v="171"/>
        <pc:sldMkLst>
          <pc:docMk/>
          <pc:sldMk cId="0" sldId="580"/>
        </pc:sldMkLst>
        <pc:spChg chg="add mod">
          <ac:chgData name="宋广华" userId="21c5a5b4ccc05d09" providerId="LiveId" clId="{B588CF5E-A6D4-42DC-876C-AAD5B192DFC8}" dt="2017-10-18T07:09:42.125" v="171"/>
          <ac:spMkLst>
            <pc:docMk/>
            <pc:sldMk cId="0" sldId="580"/>
            <ac:spMk id="2" creationId="{0EFB3C0E-9287-43EE-BBD3-76C1F20097BE}"/>
          </ac:spMkLst>
        </pc:spChg>
      </pc:sldChg>
      <pc:sldChg chg="addSp modSp">
        <pc:chgData name="宋广华" userId="21c5a5b4ccc05d09" providerId="LiveId" clId="{B588CF5E-A6D4-42DC-876C-AAD5B192DFC8}" dt="2017-10-18T07:09:42.125" v="171"/>
        <pc:sldMkLst>
          <pc:docMk/>
          <pc:sldMk cId="0" sldId="581"/>
        </pc:sldMkLst>
        <pc:spChg chg="add mod">
          <ac:chgData name="宋广华" userId="21c5a5b4ccc05d09" providerId="LiveId" clId="{B588CF5E-A6D4-42DC-876C-AAD5B192DFC8}" dt="2017-10-18T07:09:42.125" v="171"/>
          <ac:spMkLst>
            <pc:docMk/>
            <pc:sldMk cId="0" sldId="581"/>
            <ac:spMk id="2" creationId="{2F11EDD8-9859-4C81-AF8A-A411D48C6624}"/>
          </ac:spMkLst>
        </pc:spChg>
      </pc:sldChg>
      <pc:sldChg chg="addSp modSp">
        <pc:chgData name="宋广华" userId="21c5a5b4ccc05d09" providerId="LiveId" clId="{B588CF5E-A6D4-42DC-876C-AAD5B192DFC8}" dt="2017-10-18T07:09:42.125" v="171"/>
        <pc:sldMkLst>
          <pc:docMk/>
          <pc:sldMk cId="0" sldId="582"/>
        </pc:sldMkLst>
        <pc:spChg chg="add mod">
          <ac:chgData name="宋广华" userId="21c5a5b4ccc05d09" providerId="LiveId" clId="{B588CF5E-A6D4-42DC-876C-AAD5B192DFC8}" dt="2017-10-18T07:09:42.125" v="171"/>
          <ac:spMkLst>
            <pc:docMk/>
            <pc:sldMk cId="0" sldId="582"/>
            <ac:spMk id="2" creationId="{FE6CDE23-C249-41A5-B967-5CD91330F589}"/>
          </ac:spMkLst>
        </pc:spChg>
      </pc:sldChg>
      <pc:sldChg chg="addSp modSp">
        <pc:chgData name="宋广华" userId="21c5a5b4ccc05d09" providerId="LiveId" clId="{B588CF5E-A6D4-42DC-876C-AAD5B192DFC8}" dt="2017-10-18T07:09:42.125" v="171"/>
        <pc:sldMkLst>
          <pc:docMk/>
          <pc:sldMk cId="0" sldId="583"/>
        </pc:sldMkLst>
        <pc:spChg chg="add mod">
          <ac:chgData name="宋广华" userId="21c5a5b4ccc05d09" providerId="LiveId" clId="{B588CF5E-A6D4-42DC-876C-AAD5B192DFC8}" dt="2017-10-18T07:09:42.125" v="171"/>
          <ac:spMkLst>
            <pc:docMk/>
            <pc:sldMk cId="0" sldId="583"/>
            <ac:spMk id="2" creationId="{C68A7E92-089C-4840-9B82-F9CF74717EF4}"/>
          </ac:spMkLst>
        </pc:spChg>
      </pc:sldChg>
      <pc:sldChg chg="addSp modSp">
        <pc:chgData name="宋广华" userId="21c5a5b4ccc05d09" providerId="LiveId" clId="{B588CF5E-A6D4-42DC-876C-AAD5B192DFC8}" dt="2017-10-18T07:09:42.125" v="171"/>
        <pc:sldMkLst>
          <pc:docMk/>
          <pc:sldMk cId="0" sldId="584"/>
        </pc:sldMkLst>
        <pc:spChg chg="add mod">
          <ac:chgData name="宋广华" userId="21c5a5b4ccc05d09" providerId="LiveId" clId="{B588CF5E-A6D4-42DC-876C-AAD5B192DFC8}" dt="2017-10-18T07:09:42.125" v="171"/>
          <ac:spMkLst>
            <pc:docMk/>
            <pc:sldMk cId="0" sldId="584"/>
            <ac:spMk id="2" creationId="{971019F3-C933-4504-A740-E0D446FDA223}"/>
          </ac:spMkLst>
        </pc:spChg>
      </pc:sldChg>
      <pc:sldChg chg="addSp modSp">
        <pc:chgData name="宋广华" userId="21c5a5b4ccc05d09" providerId="LiveId" clId="{B588CF5E-A6D4-42DC-876C-AAD5B192DFC8}" dt="2017-10-18T07:09:42.125" v="171"/>
        <pc:sldMkLst>
          <pc:docMk/>
          <pc:sldMk cId="434083289" sldId="598"/>
        </pc:sldMkLst>
        <pc:spChg chg="add mod">
          <ac:chgData name="宋广华" userId="21c5a5b4ccc05d09" providerId="LiveId" clId="{B588CF5E-A6D4-42DC-876C-AAD5B192DFC8}" dt="2017-10-18T07:09:42.125" v="171"/>
          <ac:spMkLst>
            <pc:docMk/>
            <pc:sldMk cId="434083289" sldId="598"/>
            <ac:spMk id="2" creationId="{4CC8C55D-5BF1-4917-B66B-6E4FEA34F018}"/>
          </ac:spMkLst>
        </pc:spChg>
      </pc:sldChg>
      <pc:sldChg chg="addSp modSp">
        <pc:chgData name="宋广华" userId="21c5a5b4ccc05d09" providerId="LiveId" clId="{B588CF5E-A6D4-42DC-876C-AAD5B192DFC8}" dt="2017-10-18T07:09:42.125" v="171"/>
        <pc:sldMkLst>
          <pc:docMk/>
          <pc:sldMk cId="868107444" sldId="599"/>
        </pc:sldMkLst>
        <pc:spChg chg="add mod">
          <ac:chgData name="宋广华" userId="21c5a5b4ccc05d09" providerId="LiveId" clId="{B588CF5E-A6D4-42DC-876C-AAD5B192DFC8}" dt="2017-10-18T07:09:42.125" v="171"/>
          <ac:spMkLst>
            <pc:docMk/>
            <pc:sldMk cId="868107444" sldId="599"/>
            <ac:spMk id="2" creationId="{9A0F5982-BB1D-4344-80BC-53C53B710DEE}"/>
          </ac:spMkLst>
        </pc:spChg>
      </pc:sldChg>
      <pc:sldChg chg="addSp modSp">
        <pc:chgData name="宋广华" userId="21c5a5b4ccc05d09" providerId="LiveId" clId="{B588CF5E-A6D4-42DC-876C-AAD5B192DFC8}" dt="2017-10-18T07:09:42.125" v="171"/>
        <pc:sldMkLst>
          <pc:docMk/>
          <pc:sldMk cId="3208334486" sldId="600"/>
        </pc:sldMkLst>
        <pc:spChg chg="add mod">
          <ac:chgData name="宋广华" userId="21c5a5b4ccc05d09" providerId="LiveId" clId="{B588CF5E-A6D4-42DC-876C-AAD5B192DFC8}" dt="2017-10-18T07:09:42.125" v="171"/>
          <ac:spMkLst>
            <pc:docMk/>
            <pc:sldMk cId="3208334486" sldId="600"/>
            <ac:spMk id="2" creationId="{2516A9AF-2D79-4C92-A7FC-99393896BD9D}"/>
          </ac:spMkLst>
        </pc:spChg>
      </pc:sldChg>
      <pc:sldChg chg="addSp modSp">
        <pc:chgData name="宋广华" userId="21c5a5b4ccc05d09" providerId="LiveId" clId="{B588CF5E-A6D4-42DC-876C-AAD5B192DFC8}" dt="2017-10-18T07:09:42.125" v="171"/>
        <pc:sldMkLst>
          <pc:docMk/>
          <pc:sldMk cId="248727457" sldId="601"/>
        </pc:sldMkLst>
        <pc:spChg chg="add mod">
          <ac:chgData name="宋广华" userId="21c5a5b4ccc05d09" providerId="LiveId" clId="{B588CF5E-A6D4-42DC-876C-AAD5B192DFC8}" dt="2017-10-18T07:09:42.125" v="171"/>
          <ac:spMkLst>
            <pc:docMk/>
            <pc:sldMk cId="248727457" sldId="601"/>
            <ac:spMk id="2" creationId="{71C1F661-8F5F-447B-A12E-76C922F6EB29}"/>
          </ac:spMkLst>
        </pc:spChg>
      </pc:sldChg>
      <pc:sldChg chg="addSp modSp">
        <pc:chgData name="宋广华" userId="21c5a5b4ccc05d09" providerId="LiveId" clId="{B588CF5E-A6D4-42DC-876C-AAD5B192DFC8}" dt="2017-10-18T07:09:42.125" v="171"/>
        <pc:sldMkLst>
          <pc:docMk/>
          <pc:sldMk cId="161671872" sldId="602"/>
        </pc:sldMkLst>
        <pc:spChg chg="add mod">
          <ac:chgData name="宋广华" userId="21c5a5b4ccc05d09" providerId="LiveId" clId="{B588CF5E-A6D4-42DC-876C-AAD5B192DFC8}" dt="2017-10-18T07:09:42.125" v="171"/>
          <ac:spMkLst>
            <pc:docMk/>
            <pc:sldMk cId="161671872" sldId="602"/>
            <ac:spMk id="2" creationId="{91A5FF21-B84D-4BD3-902F-5C168C024A1F}"/>
          </ac:spMkLst>
        </pc:spChg>
      </pc:sldChg>
      <pc:sldChg chg="addSp modSp">
        <pc:chgData name="宋广华" userId="21c5a5b4ccc05d09" providerId="LiveId" clId="{B588CF5E-A6D4-42DC-876C-AAD5B192DFC8}" dt="2017-10-18T07:09:42.125" v="171"/>
        <pc:sldMkLst>
          <pc:docMk/>
          <pc:sldMk cId="3507260388" sldId="603"/>
        </pc:sldMkLst>
        <pc:spChg chg="add mod">
          <ac:chgData name="宋广华" userId="21c5a5b4ccc05d09" providerId="LiveId" clId="{B588CF5E-A6D4-42DC-876C-AAD5B192DFC8}" dt="2017-10-18T07:09:42.125" v="171"/>
          <ac:spMkLst>
            <pc:docMk/>
            <pc:sldMk cId="3507260388" sldId="603"/>
            <ac:spMk id="2" creationId="{83E21A7E-02C4-4E4E-87A6-B4DB65AA35A2}"/>
          </ac:spMkLst>
        </pc:spChg>
      </pc:sldChg>
      <pc:sldChg chg="addSp modSp">
        <pc:chgData name="宋广华" userId="21c5a5b4ccc05d09" providerId="LiveId" clId="{B588CF5E-A6D4-42DC-876C-AAD5B192DFC8}" dt="2017-10-18T07:09:42.125" v="171"/>
        <pc:sldMkLst>
          <pc:docMk/>
          <pc:sldMk cId="2195501177" sldId="604"/>
        </pc:sldMkLst>
        <pc:spChg chg="add mod">
          <ac:chgData name="宋广华" userId="21c5a5b4ccc05d09" providerId="LiveId" clId="{B588CF5E-A6D4-42DC-876C-AAD5B192DFC8}" dt="2017-10-18T07:09:42.125" v="171"/>
          <ac:spMkLst>
            <pc:docMk/>
            <pc:sldMk cId="2195501177" sldId="604"/>
            <ac:spMk id="2" creationId="{5DE8377B-0FC5-448B-BF49-49FCD124C53E}"/>
          </ac:spMkLst>
        </pc:spChg>
      </pc:sldChg>
      <pc:sldChg chg="addSp modSp">
        <pc:chgData name="宋广华" userId="21c5a5b4ccc05d09" providerId="LiveId" clId="{B588CF5E-A6D4-42DC-876C-AAD5B192DFC8}" dt="2017-10-18T07:09:42.125" v="171"/>
        <pc:sldMkLst>
          <pc:docMk/>
          <pc:sldMk cId="3458118446" sldId="605"/>
        </pc:sldMkLst>
        <pc:spChg chg="add mod">
          <ac:chgData name="宋广华" userId="21c5a5b4ccc05d09" providerId="LiveId" clId="{B588CF5E-A6D4-42DC-876C-AAD5B192DFC8}" dt="2017-10-18T07:09:42.125" v="171"/>
          <ac:spMkLst>
            <pc:docMk/>
            <pc:sldMk cId="3458118446" sldId="605"/>
            <ac:spMk id="2" creationId="{3BEBBB41-3A6C-4968-8B95-2AFCAC7D8020}"/>
          </ac:spMkLst>
        </pc:spChg>
      </pc:sldChg>
      <pc:sldChg chg="addSp modSp">
        <pc:chgData name="宋广华" userId="21c5a5b4ccc05d09" providerId="LiveId" clId="{B588CF5E-A6D4-42DC-876C-AAD5B192DFC8}" dt="2017-10-18T07:09:42.125" v="171"/>
        <pc:sldMkLst>
          <pc:docMk/>
          <pc:sldMk cId="1155466694" sldId="606"/>
        </pc:sldMkLst>
        <pc:spChg chg="add mod">
          <ac:chgData name="宋广华" userId="21c5a5b4ccc05d09" providerId="LiveId" clId="{B588CF5E-A6D4-42DC-876C-AAD5B192DFC8}" dt="2017-10-18T07:09:42.125" v="171"/>
          <ac:spMkLst>
            <pc:docMk/>
            <pc:sldMk cId="1155466694" sldId="606"/>
            <ac:spMk id="2" creationId="{591DE22D-4170-4718-B30B-2C061296F188}"/>
          </ac:spMkLst>
        </pc:spChg>
      </pc:sldChg>
      <pc:sldChg chg="addSp modSp">
        <pc:chgData name="宋广华" userId="21c5a5b4ccc05d09" providerId="LiveId" clId="{B588CF5E-A6D4-42DC-876C-AAD5B192DFC8}" dt="2017-10-18T07:09:42.125" v="171"/>
        <pc:sldMkLst>
          <pc:docMk/>
          <pc:sldMk cId="3935558426" sldId="607"/>
        </pc:sldMkLst>
        <pc:spChg chg="add mod">
          <ac:chgData name="宋广华" userId="21c5a5b4ccc05d09" providerId="LiveId" clId="{B588CF5E-A6D4-42DC-876C-AAD5B192DFC8}" dt="2017-10-18T07:09:42.125" v="171"/>
          <ac:spMkLst>
            <pc:docMk/>
            <pc:sldMk cId="3935558426" sldId="607"/>
            <ac:spMk id="2" creationId="{C02D7D87-1A78-4613-8313-0D089648E6DA}"/>
          </ac:spMkLst>
        </pc:spChg>
      </pc:sldChg>
      <pc:sldChg chg="addSp modSp">
        <pc:chgData name="宋广华" userId="21c5a5b4ccc05d09" providerId="LiveId" clId="{B588CF5E-A6D4-42DC-876C-AAD5B192DFC8}" dt="2017-10-18T07:09:42.125" v="171"/>
        <pc:sldMkLst>
          <pc:docMk/>
          <pc:sldMk cId="3611508599" sldId="608"/>
        </pc:sldMkLst>
        <pc:spChg chg="add mod">
          <ac:chgData name="宋广华" userId="21c5a5b4ccc05d09" providerId="LiveId" clId="{B588CF5E-A6D4-42DC-876C-AAD5B192DFC8}" dt="2017-10-18T07:09:42.125" v="171"/>
          <ac:spMkLst>
            <pc:docMk/>
            <pc:sldMk cId="3611508599" sldId="608"/>
            <ac:spMk id="2" creationId="{298955DC-B742-4557-8677-D25A86E57EC3}"/>
          </ac:spMkLst>
        </pc:spChg>
      </pc:sldChg>
      <pc:sldChg chg="addSp modSp">
        <pc:chgData name="宋广华" userId="21c5a5b4ccc05d09" providerId="LiveId" clId="{B588CF5E-A6D4-42DC-876C-AAD5B192DFC8}" dt="2017-10-18T07:09:42.125" v="171"/>
        <pc:sldMkLst>
          <pc:docMk/>
          <pc:sldMk cId="3418419810" sldId="609"/>
        </pc:sldMkLst>
        <pc:spChg chg="add mod">
          <ac:chgData name="宋广华" userId="21c5a5b4ccc05d09" providerId="LiveId" clId="{B588CF5E-A6D4-42DC-876C-AAD5B192DFC8}" dt="2017-10-18T07:09:42.125" v="171"/>
          <ac:spMkLst>
            <pc:docMk/>
            <pc:sldMk cId="3418419810" sldId="609"/>
            <ac:spMk id="2" creationId="{87126321-FE3A-4BB4-A7AB-0BE4C489C6A6}"/>
          </ac:spMkLst>
        </pc:spChg>
      </pc:sldChg>
      <pc:sldChg chg="addSp modSp">
        <pc:chgData name="宋广华" userId="21c5a5b4ccc05d09" providerId="LiveId" clId="{B588CF5E-A6D4-42DC-876C-AAD5B192DFC8}" dt="2017-10-18T07:09:42.125" v="171"/>
        <pc:sldMkLst>
          <pc:docMk/>
          <pc:sldMk cId="2398849400" sldId="610"/>
        </pc:sldMkLst>
        <pc:spChg chg="add mod">
          <ac:chgData name="宋广华" userId="21c5a5b4ccc05d09" providerId="LiveId" clId="{B588CF5E-A6D4-42DC-876C-AAD5B192DFC8}" dt="2017-10-18T07:09:42.125" v="171"/>
          <ac:spMkLst>
            <pc:docMk/>
            <pc:sldMk cId="2398849400" sldId="610"/>
            <ac:spMk id="2" creationId="{7FEC7C4A-A63E-40AF-9C5F-08BCF45A232C}"/>
          </ac:spMkLst>
        </pc:spChg>
      </pc:sldChg>
      <pc:sldChg chg="addSp modSp">
        <pc:chgData name="宋广华" userId="21c5a5b4ccc05d09" providerId="LiveId" clId="{B588CF5E-A6D4-42DC-876C-AAD5B192DFC8}" dt="2017-10-18T07:09:42.125" v="171"/>
        <pc:sldMkLst>
          <pc:docMk/>
          <pc:sldMk cId="1628161525" sldId="611"/>
        </pc:sldMkLst>
        <pc:spChg chg="add mod">
          <ac:chgData name="宋广华" userId="21c5a5b4ccc05d09" providerId="LiveId" clId="{B588CF5E-A6D4-42DC-876C-AAD5B192DFC8}" dt="2017-10-18T07:09:42.125" v="171"/>
          <ac:spMkLst>
            <pc:docMk/>
            <pc:sldMk cId="1628161525" sldId="611"/>
            <ac:spMk id="2" creationId="{4A504F0A-C78E-4A1C-A5C4-BDD2C54D6E82}"/>
          </ac:spMkLst>
        </pc:spChg>
      </pc:sldChg>
      <pc:sldChg chg="addSp modSp">
        <pc:chgData name="宋广华" userId="21c5a5b4ccc05d09" providerId="LiveId" clId="{B588CF5E-A6D4-42DC-876C-AAD5B192DFC8}" dt="2017-10-18T07:09:42.125" v="171"/>
        <pc:sldMkLst>
          <pc:docMk/>
          <pc:sldMk cId="2154471890" sldId="612"/>
        </pc:sldMkLst>
        <pc:spChg chg="add mod">
          <ac:chgData name="宋广华" userId="21c5a5b4ccc05d09" providerId="LiveId" clId="{B588CF5E-A6D4-42DC-876C-AAD5B192DFC8}" dt="2017-10-18T07:09:42.125" v="171"/>
          <ac:spMkLst>
            <pc:docMk/>
            <pc:sldMk cId="2154471890" sldId="612"/>
            <ac:spMk id="2" creationId="{ED74CB87-1020-42DE-918D-73C8E0DC1F9B}"/>
          </ac:spMkLst>
        </pc:spChg>
      </pc:sldChg>
      <pc:sldChg chg="addSp modSp">
        <pc:chgData name="宋广华" userId="21c5a5b4ccc05d09" providerId="LiveId" clId="{B588CF5E-A6D4-42DC-876C-AAD5B192DFC8}" dt="2017-10-18T07:09:42.125" v="171"/>
        <pc:sldMkLst>
          <pc:docMk/>
          <pc:sldMk cId="3373095906" sldId="613"/>
        </pc:sldMkLst>
        <pc:spChg chg="add mod">
          <ac:chgData name="宋广华" userId="21c5a5b4ccc05d09" providerId="LiveId" clId="{B588CF5E-A6D4-42DC-876C-AAD5B192DFC8}" dt="2017-10-18T07:09:42.125" v="171"/>
          <ac:spMkLst>
            <pc:docMk/>
            <pc:sldMk cId="3373095906" sldId="613"/>
            <ac:spMk id="2" creationId="{22F8D7C1-FFCF-42B7-B122-2EF66B9BE5FA}"/>
          </ac:spMkLst>
        </pc:spChg>
      </pc:sldChg>
      <pc:sldChg chg="addSp modSp">
        <pc:chgData name="宋广华" userId="21c5a5b4ccc05d09" providerId="LiveId" clId="{B588CF5E-A6D4-42DC-876C-AAD5B192DFC8}" dt="2017-10-18T07:09:42.125" v="171"/>
        <pc:sldMkLst>
          <pc:docMk/>
          <pc:sldMk cId="3990040590" sldId="614"/>
        </pc:sldMkLst>
        <pc:spChg chg="add mod">
          <ac:chgData name="宋广华" userId="21c5a5b4ccc05d09" providerId="LiveId" clId="{B588CF5E-A6D4-42DC-876C-AAD5B192DFC8}" dt="2017-10-18T07:09:42.125" v="171"/>
          <ac:spMkLst>
            <pc:docMk/>
            <pc:sldMk cId="3990040590" sldId="614"/>
            <ac:spMk id="2" creationId="{5218D542-8D77-4466-917E-1DBA1753CB1C}"/>
          </ac:spMkLst>
        </pc:spChg>
      </pc:sldChg>
      <pc:sldChg chg="addSp modSp">
        <pc:chgData name="宋广华" userId="21c5a5b4ccc05d09" providerId="LiveId" clId="{B588CF5E-A6D4-42DC-876C-AAD5B192DFC8}" dt="2017-10-18T07:09:42.125" v="171"/>
        <pc:sldMkLst>
          <pc:docMk/>
          <pc:sldMk cId="3482046734" sldId="615"/>
        </pc:sldMkLst>
        <pc:spChg chg="add mod">
          <ac:chgData name="宋广华" userId="21c5a5b4ccc05d09" providerId="LiveId" clId="{B588CF5E-A6D4-42DC-876C-AAD5B192DFC8}" dt="2017-10-18T07:09:42.125" v="171"/>
          <ac:spMkLst>
            <pc:docMk/>
            <pc:sldMk cId="3482046734" sldId="615"/>
            <ac:spMk id="2" creationId="{9AD9C7E7-67CA-41B3-9D58-3D148EBC3C04}"/>
          </ac:spMkLst>
        </pc:spChg>
      </pc:sldChg>
      <pc:sldChg chg="addSp modSp">
        <pc:chgData name="宋广华" userId="21c5a5b4ccc05d09" providerId="LiveId" clId="{B588CF5E-A6D4-42DC-876C-AAD5B192DFC8}" dt="2017-10-18T07:09:42.125" v="171"/>
        <pc:sldMkLst>
          <pc:docMk/>
          <pc:sldMk cId="3646138479" sldId="616"/>
        </pc:sldMkLst>
        <pc:spChg chg="add mod">
          <ac:chgData name="宋广华" userId="21c5a5b4ccc05d09" providerId="LiveId" clId="{B588CF5E-A6D4-42DC-876C-AAD5B192DFC8}" dt="2017-10-18T07:09:42.125" v="171"/>
          <ac:spMkLst>
            <pc:docMk/>
            <pc:sldMk cId="3646138479" sldId="616"/>
            <ac:spMk id="2" creationId="{31CF3F8D-0271-4A8B-B725-11BD6AFFD2C6}"/>
          </ac:spMkLst>
        </pc:spChg>
      </pc:sldChg>
      <pc:sldChg chg="addSp modSp">
        <pc:chgData name="宋广华" userId="21c5a5b4ccc05d09" providerId="LiveId" clId="{B588CF5E-A6D4-42DC-876C-AAD5B192DFC8}" dt="2017-10-18T07:09:42.125" v="171"/>
        <pc:sldMkLst>
          <pc:docMk/>
          <pc:sldMk cId="1766123245" sldId="617"/>
        </pc:sldMkLst>
        <pc:spChg chg="add mod">
          <ac:chgData name="宋广华" userId="21c5a5b4ccc05d09" providerId="LiveId" clId="{B588CF5E-A6D4-42DC-876C-AAD5B192DFC8}" dt="2017-10-18T07:09:42.125" v="171"/>
          <ac:spMkLst>
            <pc:docMk/>
            <pc:sldMk cId="1766123245" sldId="617"/>
            <ac:spMk id="2" creationId="{270C086F-DF2B-4CE4-AF40-A3E3B603E1FD}"/>
          </ac:spMkLst>
        </pc:spChg>
      </pc:sldChg>
      <pc:sldChg chg="addSp modSp">
        <pc:chgData name="宋广华" userId="21c5a5b4ccc05d09" providerId="LiveId" clId="{B588CF5E-A6D4-42DC-876C-AAD5B192DFC8}" dt="2017-10-18T07:09:42.125" v="171"/>
        <pc:sldMkLst>
          <pc:docMk/>
          <pc:sldMk cId="1865471469" sldId="618"/>
        </pc:sldMkLst>
        <pc:spChg chg="add mod">
          <ac:chgData name="宋广华" userId="21c5a5b4ccc05d09" providerId="LiveId" clId="{B588CF5E-A6D4-42DC-876C-AAD5B192DFC8}" dt="2017-10-18T07:09:42.125" v="171"/>
          <ac:spMkLst>
            <pc:docMk/>
            <pc:sldMk cId="1865471469" sldId="618"/>
            <ac:spMk id="2" creationId="{EE6C3E57-ACF3-47B6-AD30-30AE0EC6D326}"/>
          </ac:spMkLst>
        </pc:spChg>
      </pc:sldChg>
      <pc:sldChg chg="addSp modSp">
        <pc:chgData name="宋广华" userId="21c5a5b4ccc05d09" providerId="LiveId" clId="{B588CF5E-A6D4-42DC-876C-AAD5B192DFC8}" dt="2017-10-18T07:09:42.125" v="171"/>
        <pc:sldMkLst>
          <pc:docMk/>
          <pc:sldMk cId="2142334187" sldId="619"/>
        </pc:sldMkLst>
        <pc:spChg chg="add mod">
          <ac:chgData name="宋广华" userId="21c5a5b4ccc05d09" providerId="LiveId" clId="{B588CF5E-A6D4-42DC-876C-AAD5B192DFC8}" dt="2017-10-18T07:09:42.125" v="171"/>
          <ac:spMkLst>
            <pc:docMk/>
            <pc:sldMk cId="2142334187" sldId="619"/>
            <ac:spMk id="2" creationId="{7EBFEB38-3609-444F-9B86-875930C0367D}"/>
          </ac:spMkLst>
        </pc:spChg>
      </pc:sldChg>
      <pc:sldChg chg="addSp modSp">
        <pc:chgData name="宋广华" userId="21c5a5b4ccc05d09" providerId="LiveId" clId="{B588CF5E-A6D4-42DC-876C-AAD5B192DFC8}" dt="2017-10-18T07:09:42.125" v="171"/>
        <pc:sldMkLst>
          <pc:docMk/>
          <pc:sldMk cId="1172227861" sldId="620"/>
        </pc:sldMkLst>
        <pc:spChg chg="add mod">
          <ac:chgData name="宋广华" userId="21c5a5b4ccc05d09" providerId="LiveId" clId="{B588CF5E-A6D4-42DC-876C-AAD5B192DFC8}" dt="2017-10-18T07:09:42.125" v="171"/>
          <ac:spMkLst>
            <pc:docMk/>
            <pc:sldMk cId="1172227861" sldId="620"/>
            <ac:spMk id="2" creationId="{0B4CCE7B-B65F-4638-8639-4997ADE5C84A}"/>
          </ac:spMkLst>
        </pc:spChg>
      </pc:sldChg>
      <pc:sldChg chg="addSp modSp">
        <pc:chgData name="宋广华" userId="21c5a5b4ccc05d09" providerId="LiveId" clId="{B588CF5E-A6D4-42DC-876C-AAD5B192DFC8}" dt="2017-10-18T07:09:42.125" v="171"/>
        <pc:sldMkLst>
          <pc:docMk/>
          <pc:sldMk cId="630442045" sldId="621"/>
        </pc:sldMkLst>
        <pc:spChg chg="add mod">
          <ac:chgData name="宋广华" userId="21c5a5b4ccc05d09" providerId="LiveId" clId="{B588CF5E-A6D4-42DC-876C-AAD5B192DFC8}" dt="2017-10-18T07:09:42.125" v="171"/>
          <ac:spMkLst>
            <pc:docMk/>
            <pc:sldMk cId="630442045" sldId="621"/>
            <ac:spMk id="2" creationId="{33D841EC-4B68-463F-BA64-A9EB7EB097FF}"/>
          </ac:spMkLst>
        </pc:spChg>
      </pc:sldChg>
      <pc:sldChg chg="addSp modSp">
        <pc:chgData name="宋广华" userId="21c5a5b4ccc05d09" providerId="LiveId" clId="{B588CF5E-A6D4-42DC-876C-AAD5B192DFC8}" dt="2017-10-18T07:09:42.125" v="171"/>
        <pc:sldMkLst>
          <pc:docMk/>
          <pc:sldMk cId="2398648907" sldId="622"/>
        </pc:sldMkLst>
        <pc:spChg chg="add mod">
          <ac:chgData name="宋广华" userId="21c5a5b4ccc05d09" providerId="LiveId" clId="{B588CF5E-A6D4-42DC-876C-AAD5B192DFC8}" dt="2017-10-18T07:09:42.125" v="171"/>
          <ac:spMkLst>
            <pc:docMk/>
            <pc:sldMk cId="2398648907" sldId="622"/>
            <ac:spMk id="2" creationId="{146B4415-E9CC-4D4C-B084-4D69632DB2A2}"/>
          </ac:spMkLst>
        </pc:spChg>
      </pc:sldChg>
      <pc:sldChg chg="addSp modSp">
        <pc:chgData name="宋广华" userId="21c5a5b4ccc05d09" providerId="LiveId" clId="{B588CF5E-A6D4-42DC-876C-AAD5B192DFC8}" dt="2017-10-18T07:09:42.125" v="171"/>
        <pc:sldMkLst>
          <pc:docMk/>
          <pc:sldMk cId="2710101395" sldId="623"/>
        </pc:sldMkLst>
        <pc:spChg chg="add mod">
          <ac:chgData name="宋广华" userId="21c5a5b4ccc05d09" providerId="LiveId" clId="{B588CF5E-A6D4-42DC-876C-AAD5B192DFC8}" dt="2017-10-18T07:09:42.125" v="171"/>
          <ac:spMkLst>
            <pc:docMk/>
            <pc:sldMk cId="2710101395" sldId="623"/>
            <ac:spMk id="2" creationId="{58BA6E72-C8F7-42B9-8453-D3D99F6F5360}"/>
          </ac:spMkLst>
        </pc:spChg>
      </pc:sldChg>
      <pc:sldChg chg="addSp modSp">
        <pc:chgData name="宋广华" userId="21c5a5b4ccc05d09" providerId="LiveId" clId="{B588CF5E-A6D4-42DC-876C-AAD5B192DFC8}" dt="2017-10-18T07:09:42.125" v="171"/>
        <pc:sldMkLst>
          <pc:docMk/>
          <pc:sldMk cId="1891233314" sldId="624"/>
        </pc:sldMkLst>
        <pc:spChg chg="add mod">
          <ac:chgData name="宋广华" userId="21c5a5b4ccc05d09" providerId="LiveId" clId="{B588CF5E-A6D4-42DC-876C-AAD5B192DFC8}" dt="2017-10-18T07:09:42.125" v="171"/>
          <ac:spMkLst>
            <pc:docMk/>
            <pc:sldMk cId="1891233314" sldId="624"/>
            <ac:spMk id="2" creationId="{0CC3023D-75F8-4208-A189-1F2EA247D078}"/>
          </ac:spMkLst>
        </pc:spChg>
      </pc:sldChg>
      <pc:sldChg chg="addSp modSp">
        <pc:chgData name="宋广华" userId="21c5a5b4ccc05d09" providerId="LiveId" clId="{B588CF5E-A6D4-42DC-876C-AAD5B192DFC8}" dt="2017-10-18T07:09:42.125" v="171"/>
        <pc:sldMkLst>
          <pc:docMk/>
          <pc:sldMk cId="3288640286" sldId="625"/>
        </pc:sldMkLst>
        <pc:spChg chg="add mod">
          <ac:chgData name="宋广华" userId="21c5a5b4ccc05d09" providerId="LiveId" clId="{B588CF5E-A6D4-42DC-876C-AAD5B192DFC8}" dt="2017-10-18T07:09:42.125" v="171"/>
          <ac:spMkLst>
            <pc:docMk/>
            <pc:sldMk cId="3288640286" sldId="625"/>
            <ac:spMk id="2" creationId="{FFEDDF27-E8CE-45DF-9C8C-A3AE3EE5C298}"/>
          </ac:spMkLst>
        </pc:spChg>
      </pc:sldChg>
      <pc:sldChg chg="addSp modSp">
        <pc:chgData name="宋广华" userId="21c5a5b4ccc05d09" providerId="LiveId" clId="{B588CF5E-A6D4-42DC-876C-AAD5B192DFC8}" dt="2017-10-18T07:09:42.125" v="171"/>
        <pc:sldMkLst>
          <pc:docMk/>
          <pc:sldMk cId="1916298771" sldId="626"/>
        </pc:sldMkLst>
        <pc:spChg chg="add mod">
          <ac:chgData name="宋广华" userId="21c5a5b4ccc05d09" providerId="LiveId" clId="{B588CF5E-A6D4-42DC-876C-AAD5B192DFC8}" dt="2017-10-18T07:09:42.125" v="171"/>
          <ac:spMkLst>
            <pc:docMk/>
            <pc:sldMk cId="1916298771" sldId="626"/>
            <ac:spMk id="2" creationId="{930E40C9-3162-49B7-A31D-E918781D4701}"/>
          </ac:spMkLst>
        </pc:spChg>
      </pc:sldChg>
      <pc:sldChg chg="addSp modSp">
        <pc:chgData name="宋广华" userId="21c5a5b4ccc05d09" providerId="LiveId" clId="{B588CF5E-A6D4-42DC-876C-AAD5B192DFC8}" dt="2017-10-18T07:09:42.125" v="171"/>
        <pc:sldMkLst>
          <pc:docMk/>
          <pc:sldMk cId="3809298460" sldId="627"/>
        </pc:sldMkLst>
        <pc:spChg chg="add mod">
          <ac:chgData name="宋广华" userId="21c5a5b4ccc05d09" providerId="LiveId" clId="{B588CF5E-A6D4-42DC-876C-AAD5B192DFC8}" dt="2017-10-18T07:09:42.125" v="171"/>
          <ac:spMkLst>
            <pc:docMk/>
            <pc:sldMk cId="3809298460" sldId="627"/>
            <ac:spMk id="2" creationId="{88B0BFBB-F25A-469B-A556-EE2A5A86D219}"/>
          </ac:spMkLst>
        </pc:spChg>
      </pc:sldChg>
      <pc:sldChg chg="addSp modSp">
        <pc:chgData name="宋广华" userId="21c5a5b4ccc05d09" providerId="LiveId" clId="{B588CF5E-A6D4-42DC-876C-AAD5B192DFC8}" dt="2017-10-18T07:09:42.125" v="171"/>
        <pc:sldMkLst>
          <pc:docMk/>
          <pc:sldMk cId="566955098" sldId="628"/>
        </pc:sldMkLst>
        <pc:spChg chg="add mod">
          <ac:chgData name="宋广华" userId="21c5a5b4ccc05d09" providerId="LiveId" clId="{B588CF5E-A6D4-42DC-876C-AAD5B192DFC8}" dt="2017-10-18T07:09:42.125" v="171"/>
          <ac:spMkLst>
            <pc:docMk/>
            <pc:sldMk cId="566955098" sldId="628"/>
            <ac:spMk id="2" creationId="{F79EFAC3-D8EA-47A8-9D41-C36BA0FA3DF7}"/>
          </ac:spMkLst>
        </pc:spChg>
      </pc:sldChg>
      <pc:sldChg chg="addSp modSp">
        <pc:chgData name="宋广华" userId="21c5a5b4ccc05d09" providerId="LiveId" clId="{B588CF5E-A6D4-42DC-876C-AAD5B192DFC8}" dt="2017-10-18T07:09:42.125" v="171"/>
        <pc:sldMkLst>
          <pc:docMk/>
          <pc:sldMk cId="1515444482" sldId="629"/>
        </pc:sldMkLst>
        <pc:spChg chg="add mod">
          <ac:chgData name="宋广华" userId="21c5a5b4ccc05d09" providerId="LiveId" clId="{B588CF5E-A6D4-42DC-876C-AAD5B192DFC8}" dt="2017-10-18T07:09:42.125" v="171"/>
          <ac:spMkLst>
            <pc:docMk/>
            <pc:sldMk cId="1515444482" sldId="629"/>
            <ac:spMk id="2" creationId="{B5042A61-0F28-4628-9510-58AF2871D6D4}"/>
          </ac:spMkLst>
        </pc:spChg>
      </pc:sldChg>
      <pc:sldChg chg="addSp modSp">
        <pc:chgData name="宋广华" userId="21c5a5b4ccc05d09" providerId="LiveId" clId="{B588CF5E-A6D4-42DC-876C-AAD5B192DFC8}" dt="2017-10-18T07:09:42.125" v="171"/>
        <pc:sldMkLst>
          <pc:docMk/>
          <pc:sldMk cId="4172381654" sldId="630"/>
        </pc:sldMkLst>
        <pc:spChg chg="add mod">
          <ac:chgData name="宋广华" userId="21c5a5b4ccc05d09" providerId="LiveId" clId="{B588CF5E-A6D4-42DC-876C-AAD5B192DFC8}" dt="2017-10-18T07:09:42.125" v="171"/>
          <ac:spMkLst>
            <pc:docMk/>
            <pc:sldMk cId="4172381654" sldId="630"/>
            <ac:spMk id="2" creationId="{BC760745-424A-43DA-A9B5-A3DB21C142CC}"/>
          </ac:spMkLst>
        </pc:spChg>
      </pc:sldChg>
      <pc:sldChg chg="addSp modSp">
        <pc:chgData name="宋广华" userId="21c5a5b4ccc05d09" providerId="LiveId" clId="{B588CF5E-A6D4-42DC-876C-AAD5B192DFC8}" dt="2017-10-18T07:09:42.125" v="171"/>
        <pc:sldMkLst>
          <pc:docMk/>
          <pc:sldMk cId="379157531" sldId="631"/>
        </pc:sldMkLst>
        <pc:spChg chg="add mod">
          <ac:chgData name="宋广华" userId="21c5a5b4ccc05d09" providerId="LiveId" clId="{B588CF5E-A6D4-42DC-876C-AAD5B192DFC8}" dt="2017-10-18T07:09:42.125" v="171"/>
          <ac:spMkLst>
            <pc:docMk/>
            <pc:sldMk cId="379157531" sldId="631"/>
            <ac:spMk id="2" creationId="{0688E5D0-7BFA-4636-9D9C-78FA5045BDB4}"/>
          </ac:spMkLst>
        </pc:spChg>
      </pc:sldChg>
      <pc:sldChg chg="addSp modSp">
        <pc:chgData name="宋广华" userId="21c5a5b4ccc05d09" providerId="LiveId" clId="{B588CF5E-A6D4-42DC-876C-AAD5B192DFC8}" dt="2017-10-18T07:09:42.125" v="171"/>
        <pc:sldMkLst>
          <pc:docMk/>
          <pc:sldMk cId="76586936" sldId="632"/>
        </pc:sldMkLst>
        <pc:spChg chg="add mod">
          <ac:chgData name="宋广华" userId="21c5a5b4ccc05d09" providerId="LiveId" clId="{B588CF5E-A6D4-42DC-876C-AAD5B192DFC8}" dt="2017-10-18T07:09:42.125" v="171"/>
          <ac:spMkLst>
            <pc:docMk/>
            <pc:sldMk cId="76586936" sldId="632"/>
            <ac:spMk id="2" creationId="{28E5C044-3C4D-4125-8F90-06440CA90D1C}"/>
          </ac:spMkLst>
        </pc:spChg>
      </pc:sldChg>
      <pc:sldChg chg="addSp modSp">
        <pc:chgData name="宋广华" userId="21c5a5b4ccc05d09" providerId="LiveId" clId="{B588CF5E-A6D4-42DC-876C-AAD5B192DFC8}" dt="2017-10-18T07:09:42.125" v="171"/>
        <pc:sldMkLst>
          <pc:docMk/>
          <pc:sldMk cId="1256261143" sldId="633"/>
        </pc:sldMkLst>
        <pc:spChg chg="add mod">
          <ac:chgData name="宋广华" userId="21c5a5b4ccc05d09" providerId="LiveId" clId="{B588CF5E-A6D4-42DC-876C-AAD5B192DFC8}" dt="2017-10-18T07:09:42.125" v="171"/>
          <ac:spMkLst>
            <pc:docMk/>
            <pc:sldMk cId="1256261143" sldId="633"/>
            <ac:spMk id="2" creationId="{2FDCBF8A-0C21-4110-B046-B1EF3283FDA4}"/>
          </ac:spMkLst>
        </pc:spChg>
      </pc:sldChg>
      <pc:sldChg chg="addSp modSp">
        <pc:chgData name="宋广华" userId="21c5a5b4ccc05d09" providerId="LiveId" clId="{B588CF5E-A6D4-42DC-876C-AAD5B192DFC8}" dt="2017-10-18T07:09:42.125" v="171"/>
        <pc:sldMkLst>
          <pc:docMk/>
          <pc:sldMk cId="1754171372" sldId="634"/>
        </pc:sldMkLst>
        <pc:spChg chg="add mod">
          <ac:chgData name="宋广华" userId="21c5a5b4ccc05d09" providerId="LiveId" clId="{B588CF5E-A6D4-42DC-876C-AAD5B192DFC8}" dt="2017-10-18T07:09:42.125" v="171"/>
          <ac:spMkLst>
            <pc:docMk/>
            <pc:sldMk cId="1754171372" sldId="634"/>
            <ac:spMk id="2" creationId="{647A7020-1E22-457D-B0C2-28110930A497}"/>
          </ac:spMkLst>
        </pc:spChg>
      </pc:sldChg>
      <pc:sldChg chg="addSp modSp">
        <pc:chgData name="宋广华" userId="21c5a5b4ccc05d09" providerId="LiveId" clId="{B588CF5E-A6D4-42DC-876C-AAD5B192DFC8}" dt="2017-10-18T07:09:42.125" v="171"/>
        <pc:sldMkLst>
          <pc:docMk/>
          <pc:sldMk cId="1998064733" sldId="635"/>
        </pc:sldMkLst>
        <pc:spChg chg="add mod">
          <ac:chgData name="宋广华" userId="21c5a5b4ccc05d09" providerId="LiveId" clId="{B588CF5E-A6D4-42DC-876C-AAD5B192DFC8}" dt="2017-10-18T07:09:42.125" v="171"/>
          <ac:spMkLst>
            <pc:docMk/>
            <pc:sldMk cId="1998064733" sldId="635"/>
            <ac:spMk id="2" creationId="{48571A5C-902E-4E4E-A218-42578384A3C0}"/>
          </ac:spMkLst>
        </pc:spChg>
      </pc:sldChg>
      <pc:sldChg chg="addSp modSp">
        <pc:chgData name="宋广华" userId="21c5a5b4ccc05d09" providerId="LiveId" clId="{B588CF5E-A6D4-42DC-876C-AAD5B192DFC8}" dt="2017-10-18T07:09:42.125" v="171"/>
        <pc:sldMkLst>
          <pc:docMk/>
          <pc:sldMk cId="932653733" sldId="636"/>
        </pc:sldMkLst>
        <pc:spChg chg="add mod">
          <ac:chgData name="宋广华" userId="21c5a5b4ccc05d09" providerId="LiveId" clId="{B588CF5E-A6D4-42DC-876C-AAD5B192DFC8}" dt="2017-10-18T07:09:42.125" v="171"/>
          <ac:spMkLst>
            <pc:docMk/>
            <pc:sldMk cId="932653733" sldId="636"/>
            <ac:spMk id="2" creationId="{95313CD8-7C05-4909-99F5-5479502645E2}"/>
          </ac:spMkLst>
        </pc:spChg>
      </pc:sldChg>
      <pc:sldChg chg="addSp modSp">
        <pc:chgData name="宋广华" userId="21c5a5b4ccc05d09" providerId="LiveId" clId="{B588CF5E-A6D4-42DC-876C-AAD5B192DFC8}" dt="2017-10-18T07:09:42.125" v="171"/>
        <pc:sldMkLst>
          <pc:docMk/>
          <pc:sldMk cId="2317624411" sldId="637"/>
        </pc:sldMkLst>
        <pc:spChg chg="add mod">
          <ac:chgData name="宋广华" userId="21c5a5b4ccc05d09" providerId="LiveId" clId="{B588CF5E-A6D4-42DC-876C-AAD5B192DFC8}" dt="2017-10-18T07:09:42.125" v="171"/>
          <ac:spMkLst>
            <pc:docMk/>
            <pc:sldMk cId="2317624411" sldId="637"/>
            <ac:spMk id="2" creationId="{020D679C-BB11-45AF-B391-F0A5B5057143}"/>
          </ac:spMkLst>
        </pc:spChg>
      </pc:sldChg>
      <pc:sldChg chg="addSp modSp">
        <pc:chgData name="宋广华" userId="21c5a5b4ccc05d09" providerId="LiveId" clId="{B588CF5E-A6D4-42DC-876C-AAD5B192DFC8}" dt="2017-10-18T07:09:42.125" v="171"/>
        <pc:sldMkLst>
          <pc:docMk/>
          <pc:sldMk cId="1883635763" sldId="638"/>
        </pc:sldMkLst>
        <pc:spChg chg="add mod">
          <ac:chgData name="宋广华" userId="21c5a5b4ccc05d09" providerId="LiveId" clId="{B588CF5E-A6D4-42DC-876C-AAD5B192DFC8}" dt="2017-10-18T07:09:42.125" v="171"/>
          <ac:spMkLst>
            <pc:docMk/>
            <pc:sldMk cId="1883635763" sldId="638"/>
            <ac:spMk id="2" creationId="{67F02DD9-F1B0-4DE7-84EF-35B1EE5A6F6C}"/>
          </ac:spMkLst>
        </pc:spChg>
      </pc:sldChg>
      <pc:sldChg chg="addSp modSp">
        <pc:chgData name="宋广华" userId="21c5a5b4ccc05d09" providerId="LiveId" clId="{B588CF5E-A6D4-42DC-876C-AAD5B192DFC8}" dt="2017-10-18T07:09:42.125" v="171"/>
        <pc:sldMkLst>
          <pc:docMk/>
          <pc:sldMk cId="1629569655" sldId="639"/>
        </pc:sldMkLst>
        <pc:spChg chg="add mod">
          <ac:chgData name="宋广华" userId="21c5a5b4ccc05d09" providerId="LiveId" clId="{B588CF5E-A6D4-42DC-876C-AAD5B192DFC8}" dt="2017-10-18T07:09:42.125" v="171"/>
          <ac:spMkLst>
            <pc:docMk/>
            <pc:sldMk cId="1629569655" sldId="639"/>
            <ac:spMk id="2" creationId="{5C198BAA-073B-4DE5-BB92-B04940D91542}"/>
          </ac:spMkLst>
        </pc:spChg>
      </pc:sldChg>
      <pc:sldChg chg="addSp modSp">
        <pc:chgData name="宋广华" userId="21c5a5b4ccc05d09" providerId="LiveId" clId="{B588CF5E-A6D4-42DC-876C-AAD5B192DFC8}" dt="2017-10-18T07:09:42.125" v="171"/>
        <pc:sldMkLst>
          <pc:docMk/>
          <pc:sldMk cId="3299327520" sldId="640"/>
        </pc:sldMkLst>
        <pc:spChg chg="add mod">
          <ac:chgData name="宋广华" userId="21c5a5b4ccc05d09" providerId="LiveId" clId="{B588CF5E-A6D4-42DC-876C-AAD5B192DFC8}" dt="2017-10-18T07:09:42.125" v="171"/>
          <ac:spMkLst>
            <pc:docMk/>
            <pc:sldMk cId="3299327520" sldId="640"/>
            <ac:spMk id="2" creationId="{25139BF2-9702-4C4E-84B8-DA50074B6769}"/>
          </ac:spMkLst>
        </pc:spChg>
      </pc:sldChg>
      <pc:sldChg chg="addSp modSp">
        <pc:chgData name="宋广华" userId="21c5a5b4ccc05d09" providerId="LiveId" clId="{B588CF5E-A6D4-42DC-876C-AAD5B192DFC8}" dt="2017-10-18T07:09:42.125" v="171"/>
        <pc:sldMkLst>
          <pc:docMk/>
          <pc:sldMk cId="417941507" sldId="641"/>
        </pc:sldMkLst>
        <pc:spChg chg="add mod">
          <ac:chgData name="宋广华" userId="21c5a5b4ccc05d09" providerId="LiveId" clId="{B588CF5E-A6D4-42DC-876C-AAD5B192DFC8}" dt="2017-10-18T07:09:42.125" v="171"/>
          <ac:spMkLst>
            <pc:docMk/>
            <pc:sldMk cId="417941507" sldId="641"/>
            <ac:spMk id="2" creationId="{5E06C817-76B8-4C2B-B178-97D4C2975734}"/>
          </ac:spMkLst>
        </pc:spChg>
      </pc:sldChg>
      <pc:sldChg chg="addSp modSp">
        <pc:chgData name="宋广华" userId="21c5a5b4ccc05d09" providerId="LiveId" clId="{B588CF5E-A6D4-42DC-876C-AAD5B192DFC8}" dt="2017-10-18T07:09:42.125" v="171"/>
        <pc:sldMkLst>
          <pc:docMk/>
          <pc:sldMk cId="1346719186" sldId="642"/>
        </pc:sldMkLst>
        <pc:spChg chg="add mod">
          <ac:chgData name="宋广华" userId="21c5a5b4ccc05d09" providerId="LiveId" clId="{B588CF5E-A6D4-42DC-876C-AAD5B192DFC8}" dt="2017-10-18T07:09:42.125" v="171"/>
          <ac:spMkLst>
            <pc:docMk/>
            <pc:sldMk cId="1346719186" sldId="642"/>
            <ac:spMk id="2" creationId="{D5C5A48C-E2D2-4969-B61C-A96F89B67E4B}"/>
          </ac:spMkLst>
        </pc:spChg>
      </pc:sldChg>
      <pc:sldChg chg="addSp modSp">
        <pc:chgData name="宋广华" userId="21c5a5b4ccc05d09" providerId="LiveId" clId="{B588CF5E-A6D4-42DC-876C-AAD5B192DFC8}" dt="2017-10-18T07:09:42.125" v="171"/>
        <pc:sldMkLst>
          <pc:docMk/>
          <pc:sldMk cId="3947964990" sldId="643"/>
        </pc:sldMkLst>
        <pc:spChg chg="add mod">
          <ac:chgData name="宋广华" userId="21c5a5b4ccc05d09" providerId="LiveId" clId="{B588CF5E-A6D4-42DC-876C-AAD5B192DFC8}" dt="2017-10-18T07:09:42.125" v="171"/>
          <ac:spMkLst>
            <pc:docMk/>
            <pc:sldMk cId="3947964990" sldId="643"/>
            <ac:spMk id="2" creationId="{9FF0DB5A-F972-4ED0-8347-48E0820732BE}"/>
          </ac:spMkLst>
        </pc:spChg>
      </pc:sldChg>
      <pc:sldChg chg="addSp modSp">
        <pc:chgData name="宋广华" userId="21c5a5b4ccc05d09" providerId="LiveId" clId="{B588CF5E-A6D4-42DC-876C-AAD5B192DFC8}" dt="2017-10-18T07:09:42.125" v="171"/>
        <pc:sldMkLst>
          <pc:docMk/>
          <pc:sldMk cId="3584849760" sldId="644"/>
        </pc:sldMkLst>
        <pc:spChg chg="add mod">
          <ac:chgData name="宋广华" userId="21c5a5b4ccc05d09" providerId="LiveId" clId="{B588CF5E-A6D4-42DC-876C-AAD5B192DFC8}" dt="2017-10-18T07:09:42.125" v="171"/>
          <ac:spMkLst>
            <pc:docMk/>
            <pc:sldMk cId="3584849760" sldId="644"/>
            <ac:spMk id="2" creationId="{269512C6-4A4D-4579-A681-DA88415947CB}"/>
          </ac:spMkLst>
        </pc:spChg>
      </pc:sldChg>
      <pc:sldChg chg="addSp modSp">
        <pc:chgData name="宋广华" userId="21c5a5b4ccc05d09" providerId="LiveId" clId="{B588CF5E-A6D4-42DC-876C-AAD5B192DFC8}" dt="2017-10-18T07:09:42.125" v="171"/>
        <pc:sldMkLst>
          <pc:docMk/>
          <pc:sldMk cId="728092567" sldId="645"/>
        </pc:sldMkLst>
        <pc:spChg chg="add mod">
          <ac:chgData name="宋广华" userId="21c5a5b4ccc05d09" providerId="LiveId" clId="{B588CF5E-A6D4-42DC-876C-AAD5B192DFC8}" dt="2017-10-18T07:09:42.125" v="171"/>
          <ac:spMkLst>
            <pc:docMk/>
            <pc:sldMk cId="728092567" sldId="645"/>
            <ac:spMk id="2" creationId="{58F50976-F8B7-449E-AAE5-5E41E687DCFF}"/>
          </ac:spMkLst>
        </pc:spChg>
      </pc:sldChg>
      <pc:sldChg chg="addSp modSp">
        <pc:chgData name="宋广华" userId="21c5a5b4ccc05d09" providerId="LiveId" clId="{B588CF5E-A6D4-42DC-876C-AAD5B192DFC8}" dt="2017-10-18T07:09:42.125" v="171"/>
        <pc:sldMkLst>
          <pc:docMk/>
          <pc:sldMk cId="3394317695" sldId="646"/>
        </pc:sldMkLst>
        <pc:spChg chg="add mod">
          <ac:chgData name="宋广华" userId="21c5a5b4ccc05d09" providerId="LiveId" clId="{B588CF5E-A6D4-42DC-876C-AAD5B192DFC8}" dt="2017-10-18T07:09:42.125" v="171"/>
          <ac:spMkLst>
            <pc:docMk/>
            <pc:sldMk cId="3394317695" sldId="646"/>
            <ac:spMk id="2" creationId="{186A709D-C85F-4461-98CB-B35ED64BF014}"/>
          </ac:spMkLst>
        </pc:spChg>
      </pc:sldChg>
      <pc:sldChg chg="addSp modSp">
        <pc:chgData name="宋广华" userId="21c5a5b4ccc05d09" providerId="LiveId" clId="{B588CF5E-A6D4-42DC-876C-AAD5B192DFC8}" dt="2017-10-18T07:09:42.125" v="171"/>
        <pc:sldMkLst>
          <pc:docMk/>
          <pc:sldMk cId="865302481" sldId="647"/>
        </pc:sldMkLst>
        <pc:spChg chg="add mod">
          <ac:chgData name="宋广华" userId="21c5a5b4ccc05d09" providerId="LiveId" clId="{B588CF5E-A6D4-42DC-876C-AAD5B192DFC8}" dt="2017-10-18T07:09:42.125" v="171"/>
          <ac:spMkLst>
            <pc:docMk/>
            <pc:sldMk cId="865302481" sldId="647"/>
            <ac:spMk id="2" creationId="{3C8680DD-989F-45EC-840D-A88B56AFED5D}"/>
          </ac:spMkLst>
        </pc:spChg>
      </pc:sldChg>
      <pc:sldChg chg="addSp modSp">
        <pc:chgData name="宋广华" userId="21c5a5b4ccc05d09" providerId="LiveId" clId="{B588CF5E-A6D4-42DC-876C-AAD5B192DFC8}" dt="2017-10-18T07:09:42.125" v="171"/>
        <pc:sldMkLst>
          <pc:docMk/>
          <pc:sldMk cId="2594720997" sldId="648"/>
        </pc:sldMkLst>
        <pc:spChg chg="add mod">
          <ac:chgData name="宋广华" userId="21c5a5b4ccc05d09" providerId="LiveId" clId="{B588CF5E-A6D4-42DC-876C-AAD5B192DFC8}" dt="2017-10-18T07:09:42.125" v="171"/>
          <ac:spMkLst>
            <pc:docMk/>
            <pc:sldMk cId="2594720997" sldId="648"/>
            <ac:spMk id="2" creationId="{0343A5BB-ED2A-4697-9622-1255FAE2BC3D}"/>
          </ac:spMkLst>
        </pc:spChg>
      </pc:sldChg>
      <pc:sldChg chg="addSp modSp">
        <pc:chgData name="宋广华" userId="21c5a5b4ccc05d09" providerId="LiveId" clId="{B588CF5E-A6D4-42DC-876C-AAD5B192DFC8}" dt="2017-10-18T07:09:42.125" v="171"/>
        <pc:sldMkLst>
          <pc:docMk/>
          <pc:sldMk cId="1388720311" sldId="649"/>
        </pc:sldMkLst>
        <pc:spChg chg="add mod">
          <ac:chgData name="宋广华" userId="21c5a5b4ccc05d09" providerId="LiveId" clId="{B588CF5E-A6D4-42DC-876C-AAD5B192DFC8}" dt="2017-10-18T07:09:42.125" v="171"/>
          <ac:spMkLst>
            <pc:docMk/>
            <pc:sldMk cId="1388720311" sldId="649"/>
            <ac:spMk id="2" creationId="{F1B54BAC-2E11-4135-AF24-C5CE442A9AE2}"/>
          </ac:spMkLst>
        </pc:spChg>
      </pc:sldChg>
      <pc:sldChg chg="addSp modSp">
        <pc:chgData name="宋广华" userId="21c5a5b4ccc05d09" providerId="LiveId" clId="{B588CF5E-A6D4-42DC-876C-AAD5B192DFC8}" dt="2017-10-18T07:09:42.125" v="171"/>
        <pc:sldMkLst>
          <pc:docMk/>
          <pc:sldMk cId="1268303437" sldId="650"/>
        </pc:sldMkLst>
        <pc:spChg chg="add mod">
          <ac:chgData name="宋广华" userId="21c5a5b4ccc05d09" providerId="LiveId" clId="{B588CF5E-A6D4-42DC-876C-AAD5B192DFC8}" dt="2017-10-18T07:09:42.125" v="171"/>
          <ac:spMkLst>
            <pc:docMk/>
            <pc:sldMk cId="1268303437" sldId="650"/>
            <ac:spMk id="2" creationId="{09977AD9-2F35-4CFF-A6A9-AA2E7101C6C1}"/>
          </ac:spMkLst>
        </pc:spChg>
      </pc:sldChg>
      <pc:sldChg chg="addSp modSp">
        <pc:chgData name="宋广华" userId="21c5a5b4ccc05d09" providerId="LiveId" clId="{B588CF5E-A6D4-42DC-876C-AAD5B192DFC8}" dt="2017-10-18T07:09:42.125" v="171"/>
        <pc:sldMkLst>
          <pc:docMk/>
          <pc:sldMk cId="141348438" sldId="651"/>
        </pc:sldMkLst>
        <pc:spChg chg="add mod">
          <ac:chgData name="宋广华" userId="21c5a5b4ccc05d09" providerId="LiveId" clId="{B588CF5E-A6D4-42DC-876C-AAD5B192DFC8}" dt="2017-10-18T07:09:42.125" v="171"/>
          <ac:spMkLst>
            <pc:docMk/>
            <pc:sldMk cId="141348438" sldId="651"/>
            <ac:spMk id="2" creationId="{2143A7E4-AF17-4B87-AED9-73A93BA2AB5C}"/>
          </ac:spMkLst>
        </pc:spChg>
      </pc:sldChg>
      <pc:sldChg chg="addSp modSp">
        <pc:chgData name="宋广华" userId="21c5a5b4ccc05d09" providerId="LiveId" clId="{B588CF5E-A6D4-42DC-876C-AAD5B192DFC8}" dt="2017-10-18T07:09:42.125" v="171"/>
        <pc:sldMkLst>
          <pc:docMk/>
          <pc:sldMk cId="2317782326" sldId="652"/>
        </pc:sldMkLst>
        <pc:spChg chg="add mod">
          <ac:chgData name="宋广华" userId="21c5a5b4ccc05d09" providerId="LiveId" clId="{B588CF5E-A6D4-42DC-876C-AAD5B192DFC8}" dt="2017-10-18T07:09:42.125" v="171"/>
          <ac:spMkLst>
            <pc:docMk/>
            <pc:sldMk cId="2317782326" sldId="652"/>
            <ac:spMk id="2" creationId="{0EDEB5D4-0CD3-4B85-AAD9-4059D4EE20AB}"/>
          </ac:spMkLst>
        </pc:spChg>
      </pc:sldChg>
      <pc:sldChg chg="addSp modSp">
        <pc:chgData name="宋广华" userId="21c5a5b4ccc05d09" providerId="LiveId" clId="{B588CF5E-A6D4-42DC-876C-AAD5B192DFC8}" dt="2017-10-18T07:09:42.125" v="171"/>
        <pc:sldMkLst>
          <pc:docMk/>
          <pc:sldMk cId="25136489" sldId="653"/>
        </pc:sldMkLst>
        <pc:spChg chg="add mod">
          <ac:chgData name="宋广华" userId="21c5a5b4ccc05d09" providerId="LiveId" clId="{B588CF5E-A6D4-42DC-876C-AAD5B192DFC8}" dt="2017-10-18T07:09:42.125" v="171"/>
          <ac:spMkLst>
            <pc:docMk/>
            <pc:sldMk cId="25136489" sldId="653"/>
            <ac:spMk id="2" creationId="{A40B1111-C063-4A77-AFE4-76774908CD86}"/>
          </ac:spMkLst>
        </pc:spChg>
      </pc:sldChg>
      <pc:sldChg chg="addSp modSp">
        <pc:chgData name="宋广华" userId="21c5a5b4ccc05d09" providerId="LiveId" clId="{B588CF5E-A6D4-42DC-876C-AAD5B192DFC8}" dt="2017-10-18T07:09:42.125" v="171"/>
        <pc:sldMkLst>
          <pc:docMk/>
          <pc:sldMk cId="7986834" sldId="654"/>
        </pc:sldMkLst>
        <pc:spChg chg="add mod">
          <ac:chgData name="宋广华" userId="21c5a5b4ccc05d09" providerId="LiveId" clId="{B588CF5E-A6D4-42DC-876C-AAD5B192DFC8}" dt="2017-10-18T07:09:42.125" v="171"/>
          <ac:spMkLst>
            <pc:docMk/>
            <pc:sldMk cId="7986834" sldId="654"/>
            <ac:spMk id="2" creationId="{F1EDD85F-3262-4010-AD4C-AAFEBBD2575F}"/>
          </ac:spMkLst>
        </pc:spChg>
      </pc:sldChg>
      <pc:sldChg chg="addSp modSp">
        <pc:chgData name="宋广华" userId="21c5a5b4ccc05d09" providerId="LiveId" clId="{B588CF5E-A6D4-42DC-876C-AAD5B192DFC8}" dt="2017-10-18T07:09:42.125" v="171"/>
        <pc:sldMkLst>
          <pc:docMk/>
          <pc:sldMk cId="270656280" sldId="655"/>
        </pc:sldMkLst>
        <pc:spChg chg="add mod">
          <ac:chgData name="宋广华" userId="21c5a5b4ccc05d09" providerId="LiveId" clId="{B588CF5E-A6D4-42DC-876C-AAD5B192DFC8}" dt="2017-10-18T07:09:42.125" v="171"/>
          <ac:spMkLst>
            <pc:docMk/>
            <pc:sldMk cId="270656280" sldId="655"/>
            <ac:spMk id="2" creationId="{7FB688AC-6BBD-4A3D-97AB-577048CEB761}"/>
          </ac:spMkLst>
        </pc:spChg>
      </pc:sldChg>
      <pc:sldChg chg="addSp modSp">
        <pc:chgData name="宋广华" userId="21c5a5b4ccc05d09" providerId="LiveId" clId="{B588CF5E-A6D4-42DC-876C-AAD5B192DFC8}" dt="2017-10-18T07:09:42.125" v="171"/>
        <pc:sldMkLst>
          <pc:docMk/>
          <pc:sldMk cId="1163901151" sldId="656"/>
        </pc:sldMkLst>
        <pc:spChg chg="add mod">
          <ac:chgData name="宋广华" userId="21c5a5b4ccc05d09" providerId="LiveId" clId="{B588CF5E-A6D4-42DC-876C-AAD5B192DFC8}" dt="2017-10-18T07:09:42.125" v="171"/>
          <ac:spMkLst>
            <pc:docMk/>
            <pc:sldMk cId="1163901151" sldId="656"/>
            <ac:spMk id="2" creationId="{EFC38FA4-30B5-4657-ABAD-2C17BFFC80F5}"/>
          </ac:spMkLst>
        </pc:spChg>
      </pc:sldChg>
      <pc:sldChg chg="addSp modSp">
        <pc:chgData name="宋广华" userId="21c5a5b4ccc05d09" providerId="LiveId" clId="{B588CF5E-A6D4-42DC-876C-AAD5B192DFC8}" dt="2017-10-18T07:09:42.125" v="171"/>
        <pc:sldMkLst>
          <pc:docMk/>
          <pc:sldMk cId="825299680" sldId="657"/>
        </pc:sldMkLst>
        <pc:spChg chg="add mod">
          <ac:chgData name="宋广华" userId="21c5a5b4ccc05d09" providerId="LiveId" clId="{B588CF5E-A6D4-42DC-876C-AAD5B192DFC8}" dt="2017-10-18T07:09:42.125" v="171"/>
          <ac:spMkLst>
            <pc:docMk/>
            <pc:sldMk cId="825299680" sldId="657"/>
            <ac:spMk id="2" creationId="{55C8592C-ECF4-48F0-AF4C-A38E016C46A3}"/>
          </ac:spMkLst>
        </pc:spChg>
      </pc:sldChg>
      <pc:sldChg chg="addSp modSp">
        <pc:chgData name="宋广华" userId="21c5a5b4ccc05d09" providerId="LiveId" clId="{B588CF5E-A6D4-42DC-876C-AAD5B192DFC8}" dt="2017-10-18T07:09:42.125" v="171"/>
        <pc:sldMkLst>
          <pc:docMk/>
          <pc:sldMk cId="3887919952" sldId="658"/>
        </pc:sldMkLst>
        <pc:spChg chg="add mod">
          <ac:chgData name="宋广华" userId="21c5a5b4ccc05d09" providerId="LiveId" clId="{B588CF5E-A6D4-42DC-876C-AAD5B192DFC8}" dt="2017-10-18T07:09:42.125" v="171"/>
          <ac:spMkLst>
            <pc:docMk/>
            <pc:sldMk cId="3887919952" sldId="658"/>
            <ac:spMk id="2" creationId="{2CCC5826-E525-46B6-982E-80C683B920BE}"/>
          </ac:spMkLst>
        </pc:spChg>
      </pc:sldChg>
      <pc:sldChg chg="addSp modSp">
        <pc:chgData name="宋广华" userId="21c5a5b4ccc05d09" providerId="LiveId" clId="{B588CF5E-A6D4-42DC-876C-AAD5B192DFC8}" dt="2017-10-18T07:09:42.125" v="171"/>
        <pc:sldMkLst>
          <pc:docMk/>
          <pc:sldMk cId="3755851649" sldId="659"/>
        </pc:sldMkLst>
        <pc:spChg chg="add mod">
          <ac:chgData name="宋广华" userId="21c5a5b4ccc05d09" providerId="LiveId" clId="{B588CF5E-A6D4-42DC-876C-AAD5B192DFC8}" dt="2017-10-18T07:09:42.125" v="171"/>
          <ac:spMkLst>
            <pc:docMk/>
            <pc:sldMk cId="3755851649" sldId="659"/>
            <ac:spMk id="2" creationId="{DD68DFEC-87E0-474D-8155-51832170DF84}"/>
          </ac:spMkLst>
        </pc:spChg>
      </pc:sldChg>
      <pc:sldChg chg="addSp modSp">
        <pc:chgData name="宋广华" userId="21c5a5b4ccc05d09" providerId="LiveId" clId="{B588CF5E-A6D4-42DC-876C-AAD5B192DFC8}" dt="2017-10-18T07:09:42.125" v="171"/>
        <pc:sldMkLst>
          <pc:docMk/>
          <pc:sldMk cId="2159916498" sldId="660"/>
        </pc:sldMkLst>
        <pc:spChg chg="add mod">
          <ac:chgData name="宋广华" userId="21c5a5b4ccc05d09" providerId="LiveId" clId="{B588CF5E-A6D4-42DC-876C-AAD5B192DFC8}" dt="2017-10-18T07:09:42.125" v="171"/>
          <ac:spMkLst>
            <pc:docMk/>
            <pc:sldMk cId="2159916498" sldId="660"/>
            <ac:spMk id="2" creationId="{AFA361D7-9C53-4125-AFED-3AE7B8F55B57}"/>
          </ac:spMkLst>
        </pc:spChg>
      </pc:sldChg>
      <pc:sldChg chg="addSp modSp">
        <pc:chgData name="宋广华" userId="21c5a5b4ccc05d09" providerId="LiveId" clId="{B588CF5E-A6D4-42DC-876C-AAD5B192DFC8}" dt="2017-10-18T07:09:42.125" v="171"/>
        <pc:sldMkLst>
          <pc:docMk/>
          <pc:sldMk cId="3230818526" sldId="661"/>
        </pc:sldMkLst>
        <pc:spChg chg="add mod">
          <ac:chgData name="宋广华" userId="21c5a5b4ccc05d09" providerId="LiveId" clId="{B588CF5E-A6D4-42DC-876C-AAD5B192DFC8}" dt="2017-10-18T07:09:42.125" v="171"/>
          <ac:spMkLst>
            <pc:docMk/>
            <pc:sldMk cId="3230818526" sldId="661"/>
            <ac:spMk id="2" creationId="{59C0F89D-E328-4712-8A87-909FED0C69BB}"/>
          </ac:spMkLst>
        </pc:spChg>
      </pc:sldChg>
      <pc:sldChg chg="addSp modSp">
        <pc:chgData name="宋广华" userId="21c5a5b4ccc05d09" providerId="LiveId" clId="{B588CF5E-A6D4-42DC-876C-AAD5B192DFC8}" dt="2017-10-18T07:09:42.125" v="171"/>
        <pc:sldMkLst>
          <pc:docMk/>
          <pc:sldMk cId="3170166725" sldId="662"/>
        </pc:sldMkLst>
        <pc:spChg chg="add mod">
          <ac:chgData name="宋广华" userId="21c5a5b4ccc05d09" providerId="LiveId" clId="{B588CF5E-A6D4-42DC-876C-AAD5B192DFC8}" dt="2017-10-18T07:09:42.125" v="171"/>
          <ac:spMkLst>
            <pc:docMk/>
            <pc:sldMk cId="3170166725" sldId="662"/>
            <ac:spMk id="2" creationId="{D62D0DE2-F9DD-4707-8143-30F0ACAF1011}"/>
          </ac:spMkLst>
        </pc:spChg>
      </pc:sldChg>
      <pc:sldChg chg="addSp modSp">
        <pc:chgData name="宋广华" userId="21c5a5b4ccc05d09" providerId="LiveId" clId="{B588CF5E-A6D4-42DC-876C-AAD5B192DFC8}" dt="2017-10-18T07:09:42.125" v="171"/>
        <pc:sldMkLst>
          <pc:docMk/>
          <pc:sldMk cId="2326366529" sldId="663"/>
        </pc:sldMkLst>
        <pc:spChg chg="add mod">
          <ac:chgData name="宋广华" userId="21c5a5b4ccc05d09" providerId="LiveId" clId="{B588CF5E-A6D4-42DC-876C-AAD5B192DFC8}" dt="2017-10-18T07:09:42.125" v="171"/>
          <ac:spMkLst>
            <pc:docMk/>
            <pc:sldMk cId="2326366529" sldId="663"/>
            <ac:spMk id="2" creationId="{33422321-97BD-482A-9E80-F9532431945A}"/>
          </ac:spMkLst>
        </pc:spChg>
      </pc:sldChg>
      <pc:sldChg chg="addSp modSp">
        <pc:chgData name="宋广华" userId="21c5a5b4ccc05d09" providerId="LiveId" clId="{B588CF5E-A6D4-42DC-876C-AAD5B192DFC8}" dt="2017-10-18T07:09:42.125" v="171"/>
        <pc:sldMkLst>
          <pc:docMk/>
          <pc:sldMk cId="274733000" sldId="664"/>
        </pc:sldMkLst>
        <pc:spChg chg="add mod">
          <ac:chgData name="宋广华" userId="21c5a5b4ccc05d09" providerId="LiveId" clId="{B588CF5E-A6D4-42DC-876C-AAD5B192DFC8}" dt="2017-10-18T07:09:42.125" v="171"/>
          <ac:spMkLst>
            <pc:docMk/>
            <pc:sldMk cId="274733000" sldId="664"/>
            <ac:spMk id="2" creationId="{ABC4BCCF-AC3F-467D-ACBF-C8FFCD3782E8}"/>
          </ac:spMkLst>
        </pc:spChg>
      </pc:sldChg>
      <pc:sldChg chg="addSp modSp">
        <pc:chgData name="宋广华" userId="21c5a5b4ccc05d09" providerId="LiveId" clId="{B588CF5E-A6D4-42DC-876C-AAD5B192DFC8}" dt="2017-10-18T07:09:42.125" v="171"/>
        <pc:sldMkLst>
          <pc:docMk/>
          <pc:sldMk cId="3947773329" sldId="665"/>
        </pc:sldMkLst>
        <pc:spChg chg="add mod">
          <ac:chgData name="宋广华" userId="21c5a5b4ccc05d09" providerId="LiveId" clId="{B588CF5E-A6D4-42DC-876C-AAD5B192DFC8}" dt="2017-10-18T07:09:42.125" v="171"/>
          <ac:spMkLst>
            <pc:docMk/>
            <pc:sldMk cId="3947773329" sldId="665"/>
            <ac:spMk id="2" creationId="{7200D4FA-3467-4BDF-8CE6-1722001049E8}"/>
          </ac:spMkLst>
        </pc:spChg>
      </pc:sldChg>
      <pc:sldChg chg="addSp modSp">
        <pc:chgData name="宋广华" userId="21c5a5b4ccc05d09" providerId="LiveId" clId="{B588CF5E-A6D4-42DC-876C-AAD5B192DFC8}" dt="2017-10-18T07:09:42.125" v="171"/>
        <pc:sldMkLst>
          <pc:docMk/>
          <pc:sldMk cId="3948615292" sldId="666"/>
        </pc:sldMkLst>
        <pc:spChg chg="add mod">
          <ac:chgData name="宋广华" userId="21c5a5b4ccc05d09" providerId="LiveId" clId="{B588CF5E-A6D4-42DC-876C-AAD5B192DFC8}" dt="2017-10-18T07:09:42.125" v="171"/>
          <ac:spMkLst>
            <pc:docMk/>
            <pc:sldMk cId="3948615292" sldId="666"/>
            <ac:spMk id="2" creationId="{AB9A86D1-D998-4F92-A53A-90A8271E8123}"/>
          </ac:spMkLst>
        </pc:spChg>
      </pc:sldChg>
      <pc:sldChg chg="addSp modSp">
        <pc:chgData name="宋广华" userId="21c5a5b4ccc05d09" providerId="LiveId" clId="{B588CF5E-A6D4-42DC-876C-AAD5B192DFC8}" dt="2017-10-18T07:09:42.125" v="171"/>
        <pc:sldMkLst>
          <pc:docMk/>
          <pc:sldMk cId="1942067815" sldId="667"/>
        </pc:sldMkLst>
        <pc:spChg chg="add mod">
          <ac:chgData name="宋广华" userId="21c5a5b4ccc05d09" providerId="LiveId" clId="{B588CF5E-A6D4-42DC-876C-AAD5B192DFC8}" dt="2017-10-18T07:09:42.125" v="171"/>
          <ac:spMkLst>
            <pc:docMk/>
            <pc:sldMk cId="1942067815" sldId="667"/>
            <ac:spMk id="2" creationId="{0FE32FD9-10E2-417C-8665-72BB60F76839}"/>
          </ac:spMkLst>
        </pc:spChg>
      </pc:sldChg>
      <pc:sldChg chg="addSp modSp">
        <pc:chgData name="宋广华" userId="21c5a5b4ccc05d09" providerId="LiveId" clId="{B588CF5E-A6D4-42DC-876C-AAD5B192DFC8}" dt="2017-10-18T07:09:42.125" v="171"/>
        <pc:sldMkLst>
          <pc:docMk/>
          <pc:sldMk cId="474070865" sldId="668"/>
        </pc:sldMkLst>
        <pc:spChg chg="add mod">
          <ac:chgData name="宋广华" userId="21c5a5b4ccc05d09" providerId="LiveId" clId="{B588CF5E-A6D4-42DC-876C-AAD5B192DFC8}" dt="2017-10-18T07:09:42.125" v="171"/>
          <ac:spMkLst>
            <pc:docMk/>
            <pc:sldMk cId="474070865" sldId="668"/>
            <ac:spMk id="2" creationId="{56EB938C-871D-446A-A7E4-B41DF2F36878}"/>
          </ac:spMkLst>
        </pc:spChg>
      </pc:sldChg>
      <pc:sldChg chg="addSp modSp">
        <pc:chgData name="宋广华" userId="21c5a5b4ccc05d09" providerId="LiveId" clId="{B588CF5E-A6D4-42DC-876C-AAD5B192DFC8}" dt="2017-10-18T07:09:42.125" v="171"/>
        <pc:sldMkLst>
          <pc:docMk/>
          <pc:sldMk cId="383762355" sldId="669"/>
        </pc:sldMkLst>
        <pc:spChg chg="add mod">
          <ac:chgData name="宋广华" userId="21c5a5b4ccc05d09" providerId="LiveId" clId="{B588CF5E-A6D4-42DC-876C-AAD5B192DFC8}" dt="2017-10-18T07:09:42.125" v="171"/>
          <ac:spMkLst>
            <pc:docMk/>
            <pc:sldMk cId="383762355" sldId="669"/>
            <ac:spMk id="2" creationId="{E37E45AF-523D-437C-8ED1-008317B6C43E}"/>
          </ac:spMkLst>
        </pc:spChg>
      </pc:sldChg>
      <pc:sldChg chg="addSp modSp">
        <pc:chgData name="宋广华" userId="21c5a5b4ccc05d09" providerId="LiveId" clId="{B588CF5E-A6D4-42DC-876C-AAD5B192DFC8}" dt="2017-10-18T07:09:42.125" v="171"/>
        <pc:sldMkLst>
          <pc:docMk/>
          <pc:sldMk cId="4040479540" sldId="670"/>
        </pc:sldMkLst>
        <pc:spChg chg="add mod">
          <ac:chgData name="宋广华" userId="21c5a5b4ccc05d09" providerId="LiveId" clId="{B588CF5E-A6D4-42DC-876C-AAD5B192DFC8}" dt="2017-10-18T07:09:42.125" v="171"/>
          <ac:spMkLst>
            <pc:docMk/>
            <pc:sldMk cId="4040479540" sldId="670"/>
            <ac:spMk id="2" creationId="{54414F56-812C-4AA8-B3B6-CF90240B71CF}"/>
          </ac:spMkLst>
        </pc:spChg>
      </pc:sldChg>
      <pc:sldChg chg="addSp modSp">
        <pc:chgData name="宋广华" userId="21c5a5b4ccc05d09" providerId="LiveId" clId="{B588CF5E-A6D4-42DC-876C-AAD5B192DFC8}" dt="2017-10-18T07:09:42.125" v="171"/>
        <pc:sldMkLst>
          <pc:docMk/>
          <pc:sldMk cId="320113321" sldId="671"/>
        </pc:sldMkLst>
        <pc:spChg chg="add mod">
          <ac:chgData name="宋广华" userId="21c5a5b4ccc05d09" providerId="LiveId" clId="{B588CF5E-A6D4-42DC-876C-AAD5B192DFC8}" dt="2017-10-18T07:09:42.125" v="171"/>
          <ac:spMkLst>
            <pc:docMk/>
            <pc:sldMk cId="320113321" sldId="671"/>
            <ac:spMk id="2" creationId="{308605C4-574A-4BA1-A820-008490454710}"/>
          </ac:spMkLst>
        </pc:spChg>
      </pc:sldChg>
      <pc:sldChg chg="addSp modSp">
        <pc:chgData name="宋广华" userId="21c5a5b4ccc05d09" providerId="LiveId" clId="{B588CF5E-A6D4-42DC-876C-AAD5B192DFC8}" dt="2017-10-18T07:09:42.125" v="171"/>
        <pc:sldMkLst>
          <pc:docMk/>
          <pc:sldMk cId="1237354693" sldId="672"/>
        </pc:sldMkLst>
        <pc:spChg chg="add mod">
          <ac:chgData name="宋广华" userId="21c5a5b4ccc05d09" providerId="LiveId" clId="{B588CF5E-A6D4-42DC-876C-AAD5B192DFC8}" dt="2017-10-18T07:09:42.125" v="171"/>
          <ac:spMkLst>
            <pc:docMk/>
            <pc:sldMk cId="1237354693" sldId="672"/>
            <ac:spMk id="2" creationId="{96AEF436-8B3D-4240-8FEB-8BEAFC60E589}"/>
          </ac:spMkLst>
        </pc:spChg>
      </pc:sldChg>
      <pc:sldChg chg="addSp modSp">
        <pc:chgData name="宋广华" userId="21c5a5b4ccc05d09" providerId="LiveId" clId="{B588CF5E-A6D4-42DC-876C-AAD5B192DFC8}" dt="2017-10-18T07:09:42.125" v="171"/>
        <pc:sldMkLst>
          <pc:docMk/>
          <pc:sldMk cId="1536102571" sldId="673"/>
        </pc:sldMkLst>
        <pc:spChg chg="add mod">
          <ac:chgData name="宋广华" userId="21c5a5b4ccc05d09" providerId="LiveId" clId="{B588CF5E-A6D4-42DC-876C-AAD5B192DFC8}" dt="2017-10-18T07:09:42.125" v="171"/>
          <ac:spMkLst>
            <pc:docMk/>
            <pc:sldMk cId="1536102571" sldId="673"/>
            <ac:spMk id="2" creationId="{234B9504-6C9E-4794-A5A1-D0C0DB6ECBC3}"/>
          </ac:spMkLst>
        </pc:spChg>
      </pc:sldChg>
      <pc:sldChg chg="addSp modSp">
        <pc:chgData name="宋广华" userId="21c5a5b4ccc05d09" providerId="LiveId" clId="{B588CF5E-A6D4-42DC-876C-AAD5B192DFC8}" dt="2017-10-18T07:09:42.125" v="171"/>
        <pc:sldMkLst>
          <pc:docMk/>
          <pc:sldMk cId="2274677896" sldId="674"/>
        </pc:sldMkLst>
        <pc:spChg chg="add mod">
          <ac:chgData name="宋广华" userId="21c5a5b4ccc05d09" providerId="LiveId" clId="{B588CF5E-A6D4-42DC-876C-AAD5B192DFC8}" dt="2017-10-18T07:09:42.125" v="171"/>
          <ac:spMkLst>
            <pc:docMk/>
            <pc:sldMk cId="2274677896" sldId="674"/>
            <ac:spMk id="2" creationId="{47B34841-A093-4E16-A1AE-D683D4940A45}"/>
          </ac:spMkLst>
        </pc:spChg>
      </pc:sldChg>
      <pc:sldChg chg="addSp modSp">
        <pc:chgData name="宋广华" userId="21c5a5b4ccc05d09" providerId="LiveId" clId="{B588CF5E-A6D4-42DC-876C-AAD5B192DFC8}" dt="2017-10-18T07:09:42.125" v="171"/>
        <pc:sldMkLst>
          <pc:docMk/>
          <pc:sldMk cId="321074063" sldId="676"/>
        </pc:sldMkLst>
        <pc:spChg chg="add mod">
          <ac:chgData name="宋广华" userId="21c5a5b4ccc05d09" providerId="LiveId" clId="{B588CF5E-A6D4-42DC-876C-AAD5B192DFC8}" dt="2017-10-18T07:09:42.125" v="171"/>
          <ac:spMkLst>
            <pc:docMk/>
            <pc:sldMk cId="321074063" sldId="676"/>
            <ac:spMk id="2" creationId="{B478A99B-F7D1-449A-BF50-B604E8540FB1}"/>
          </ac:spMkLst>
        </pc:spChg>
      </pc:sldChg>
      <pc:sldChg chg="modSp">
        <pc:chgData name="宋广华" userId="21c5a5b4ccc05d09" providerId="LiveId" clId="{B588CF5E-A6D4-42DC-876C-AAD5B192DFC8}" dt="2017-10-18T07:09:23.669" v="170" actId="404"/>
        <pc:sldMkLst>
          <pc:docMk/>
          <pc:sldMk cId="1208726971" sldId="684"/>
        </pc:sldMkLst>
        <pc:spChg chg="mod">
          <ac:chgData name="宋广华" userId="21c5a5b4ccc05d09" providerId="LiveId" clId="{B588CF5E-A6D4-42DC-876C-AAD5B192DFC8}" dt="2017-10-18T07:09:23.669" v="170" actId="404"/>
          <ac:spMkLst>
            <pc:docMk/>
            <pc:sldMk cId="1208726971" sldId="684"/>
            <ac:spMk id="109570" creationId="{00000000-0000-0000-0000-000000000000}"/>
          </ac:spMkLst>
        </pc:spChg>
      </pc:sldChg>
      <pc:sldChg chg="addSp delSp modSp add">
        <pc:chgData name="宋广华" userId="21c5a5b4ccc05d09" providerId="LiveId" clId="{B588CF5E-A6D4-42DC-876C-AAD5B192DFC8}" dt="2017-10-18T07:11:37.092" v="175" actId="20577"/>
        <pc:sldMkLst>
          <pc:docMk/>
          <pc:sldMk cId="797104648" sldId="685"/>
        </pc:sldMkLst>
        <pc:spChg chg="del">
          <ac:chgData name="宋广华" userId="21c5a5b4ccc05d09" providerId="LiveId" clId="{B588CF5E-A6D4-42DC-876C-AAD5B192DFC8}" dt="2017-10-18T06:50:46.502" v="14" actId="478"/>
          <ac:spMkLst>
            <pc:docMk/>
            <pc:sldMk cId="797104648" sldId="685"/>
            <ac:spMk id="2" creationId="{574775E0-87C2-46F7-BBEA-876CD6A123D8}"/>
          </ac:spMkLst>
        </pc:spChg>
        <pc:spChg chg="del">
          <ac:chgData name="宋广华" userId="21c5a5b4ccc05d09" providerId="LiveId" clId="{B588CF5E-A6D4-42DC-876C-AAD5B192DFC8}" dt="2017-10-18T06:49:34.331" v="1" actId="478"/>
          <ac:spMkLst>
            <pc:docMk/>
            <pc:sldMk cId="797104648" sldId="685"/>
            <ac:spMk id="3" creationId="{05F8D883-DBA8-44C9-A381-F2ADE5D067DE}"/>
          </ac:spMkLst>
        </pc:spChg>
        <pc:spChg chg="add mod">
          <ac:chgData name="宋广华" userId="21c5a5b4ccc05d09" providerId="LiveId" clId="{B588CF5E-A6D4-42DC-876C-AAD5B192DFC8}" dt="2017-10-18T07:11:37.092" v="175" actId="20577"/>
          <ac:spMkLst>
            <pc:docMk/>
            <pc:sldMk cId="797104648" sldId="685"/>
            <ac:spMk id="5" creationId="{07C12288-09FF-4178-8FE5-AEAFFEBFDD23}"/>
          </ac:spMkLst>
        </pc:spChg>
        <pc:spChg chg="add mod">
          <ac:chgData name="宋广华" userId="21c5a5b4ccc05d09" providerId="LiveId" clId="{B588CF5E-A6D4-42DC-876C-AAD5B192DFC8}" dt="2017-10-18T06:53:41.116" v="41" actId="947"/>
          <ac:spMkLst>
            <pc:docMk/>
            <pc:sldMk cId="797104648" sldId="685"/>
            <ac:spMk id="6" creationId="{A8E495A9-DBC5-4692-8889-215728C55446}"/>
          </ac:spMkLst>
        </pc:spChg>
        <pc:spChg chg="add mod">
          <ac:chgData name="宋广华" userId="21c5a5b4ccc05d09" providerId="LiveId" clId="{B588CF5E-A6D4-42DC-876C-AAD5B192DFC8}" dt="2017-10-18T06:54:00.935" v="43" actId="6549"/>
          <ac:spMkLst>
            <pc:docMk/>
            <pc:sldMk cId="797104648" sldId="685"/>
            <ac:spMk id="7" creationId="{322359EC-5602-464E-A015-06B70702880C}"/>
          </ac:spMkLst>
        </pc:spChg>
      </pc:sldChg>
      <pc:sldChg chg="addSp delSp modSp add modAnim">
        <pc:chgData name="宋广华" userId="21c5a5b4ccc05d09" providerId="LiveId" clId="{B588CF5E-A6D4-42DC-876C-AAD5B192DFC8}" dt="2017-10-18T07:11:30.756" v="174" actId="20577"/>
        <pc:sldMkLst>
          <pc:docMk/>
          <pc:sldMk cId="3958670470" sldId="686"/>
        </pc:sldMkLst>
        <pc:spChg chg="add del">
          <ac:chgData name="宋广华" userId="21c5a5b4ccc05d09" providerId="LiveId" clId="{B588CF5E-A6D4-42DC-876C-AAD5B192DFC8}" dt="2017-10-18T06:56:41.224" v="66"/>
          <ac:spMkLst>
            <pc:docMk/>
            <pc:sldMk cId="3958670470" sldId="686"/>
            <ac:spMk id="2" creationId="{A61FA782-5648-4DF6-8D48-4FFB70681D36}"/>
          </ac:spMkLst>
        </pc:spChg>
        <pc:spChg chg="mod">
          <ac:chgData name="宋广华" userId="21c5a5b4ccc05d09" providerId="LiveId" clId="{B588CF5E-A6D4-42DC-876C-AAD5B192DFC8}" dt="2017-10-18T07:11:30.756" v="174" actId="20577"/>
          <ac:spMkLst>
            <pc:docMk/>
            <pc:sldMk cId="3958670470" sldId="686"/>
            <ac:spMk id="5" creationId="{07C12288-09FF-4178-8FE5-AEAFFEBFDD23}"/>
          </ac:spMkLst>
        </pc:spChg>
        <pc:spChg chg="mod">
          <ac:chgData name="宋广华" userId="21c5a5b4ccc05d09" providerId="LiveId" clId="{B588CF5E-A6D4-42DC-876C-AAD5B192DFC8}" dt="2017-10-18T07:03:27.321" v="138"/>
          <ac:spMkLst>
            <pc:docMk/>
            <pc:sldMk cId="3958670470" sldId="686"/>
            <ac:spMk id="6" creationId="{A8E495A9-DBC5-4692-8889-215728C55446}"/>
          </ac:spMkLst>
        </pc:spChg>
      </pc:sldChg>
      <pc:sldChg chg="modSp add modAnim">
        <pc:chgData name="宋广华" userId="21c5a5b4ccc05d09" providerId="LiveId" clId="{B588CF5E-A6D4-42DC-876C-AAD5B192DFC8}" dt="2017-10-18T07:11:03.141" v="173" actId="20577"/>
        <pc:sldMkLst>
          <pc:docMk/>
          <pc:sldMk cId="1069774764" sldId="687"/>
        </pc:sldMkLst>
        <pc:spChg chg="mod">
          <ac:chgData name="宋广华" userId="21c5a5b4ccc05d09" providerId="LiveId" clId="{B588CF5E-A6D4-42DC-876C-AAD5B192DFC8}" dt="2017-10-18T07:11:03.141" v="173" actId="20577"/>
          <ac:spMkLst>
            <pc:docMk/>
            <pc:sldMk cId="1069774764" sldId="687"/>
            <ac:spMk id="5" creationId="{07C12288-09FF-4178-8FE5-AEAFFEBFDD23}"/>
          </ac:spMkLst>
        </pc:spChg>
        <pc:spChg chg="mod">
          <ac:chgData name="宋广华" userId="21c5a5b4ccc05d09" providerId="LiveId" clId="{B588CF5E-A6D4-42DC-876C-AAD5B192DFC8}" dt="2017-10-18T07:06:46.845" v="161"/>
          <ac:spMkLst>
            <pc:docMk/>
            <pc:sldMk cId="1069774764" sldId="687"/>
            <ac:spMk id="6" creationId="{A8E495A9-DBC5-4692-8889-215728C55446}"/>
          </ac:spMkLst>
        </pc:spChg>
      </pc:sldChg>
      <pc:sldMasterChg chg="modSldLayout">
        <pc:chgData name="宋广华" userId="21c5a5b4ccc05d09" providerId="LiveId" clId="{B588CF5E-A6D4-42DC-876C-AAD5B192DFC8}" dt="2017-10-18T07:08:26.431" v="168" actId="14100"/>
        <pc:sldMasterMkLst>
          <pc:docMk/>
          <pc:sldMasterMk cId="0" sldId="2147483931"/>
        </pc:sldMasterMkLst>
        <pc:sldLayoutChg chg="modSp">
          <pc:chgData name="宋广华" userId="21c5a5b4ccc05d09" providerId="LiveId" clId="{B588CF5E-A6D4-42DC-876C-AAD5B192DFC8}" dt="2017-10-18T07:08:26.431" v="168" actId="14100"/>
          <pc:sldLayoutMkLst>
            <pc:docMk/>
            <pc:sldMasterMk cId="0" sldId="2147483931"/>
            <pc:sldLayoutMk cId="2526915899" sldId="2147484010"/>
          </pc:sldLayoutMkLst>
          <pc:spChg chg="mod">
            <ac:chgData name="宋广华" userId="21c5a5b4ccc05d09" providerId="LiveId" clId="{B588CF5E-A6D4-42DC-876C-AAD5B192DFC8}" dt="2017-10-18T07:08:13.563" v="163" actId="20577"/>
            <ac:spMkLst>
              <pc:docMk/>
              <pc:sldMasterMk cId="0" sldId="2147483931"/>
              <pc:sldLayoutMk cId="2526915899" sldId="2147484010"/>
              <ac:spMk id="6" creationId="{00000000-0000-0000-0000-000000000000}"/>
            </ac:spMkLst>
          </pc:spChg>
          <pc:spChg chg="mod">
            <ac:chgData name="宋广华" userId="21c5a5b4ccc05d09" providerId="LiveId" clId="{B588CF5E-A6D4-42DC-876C-AAD5B192DFC8}" dt="2017-10-18T07:08:26.431" v="168" actId="14100"/>
            <ac:spMkLst>
              <pc:docMk/>
              <pc:sldMasterMk cId="0" sldId="2147483931"/>
              <pc:sldLayoutMk cId="2526915899" sldId="2147484010"/>
              <ac:spMk id="8" creationId="{00000000-0000-0000-0000-000000000000}"/>
            </ac:spMkLst>
          </pc:spChg>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60688" cy="498475"/>
          </a:xfrm>
          <a:prstGeom prst="rect">
            <a:avLst/>
          </a:prstGeom>
          <a:noFill/>
          <a:ln>
            <a:noFill/>
          </a:ln>
          <a:extLst/>
        </p:spPr>
        <p:txBody>
          <a:bodyPr vert="horz" wrap="square" lIns="91440" tIns="45720" rIns="91440" bIns="45720" numCol="1" anchor="t" anchorCtr="0" compatLnSpc="1">
            <a:prstTxWarp prst="textNoShape">
              <a:avLst/>
            </a:prstTxWarp>
          </a:bodyPr>
          <a:lstStyle>
            <a:lvl1pPr eaLnBrk="0" hangingPunct="0">
              <a:buFont typeface="Arial" panose="020B0604020202020204" pitchFamily="34" charset="0"/>
              <a:buNone/>
              <a:defRPr sz="1200"/>
            </a:lvl1pPr>
          </a:lstStyle>
          <a:p>
            <a:pPr>
              <a:defRPr/>
            </a:pPr>
            <a:endParaRPr lang="zh-CN" altLang="en-US"/>
          </a:p>
        </p:txBody>
      </p:sp>
      <p:sp>
        <p:nvSpPr>
          <p:cNvPr id="5123" name="Rectangle 3"/>
          <p:cNvSpPr>
            <a:spLocks noGrp="1" noChangeArrowheads="1"/>
          </p:cNvSpPr>
          <p:nvPr>
            <p:ph type="dt" idx="1"/>
          </p:nvPr>
        </p:nvSpPr>
        <p:spPr bwMode="auto">
          <a:xfrm>
            <a:off x="3870325" y="0"/>
            <a:ext cx="2962275" cy="498475"/>
          </a:xfrm>
          <a:prstGeom prst="rect">
            <a:avLst/>
          </a:prstGeom>
          <a:noFill/>
          <a:ln>
            <a:noFill/>
          </a:ln>
          <a:extLst/>
        </p:spPr>
        <p:txBody>
          <a:bodyPr vert="horz" wrap="square" lIns="91440" tIns="45720" rIns="91440" bIns="45720" numCol="1" anchor="t" anchorCtr="0" compatLnSpc="1">
            <a:prstTxWarp prst="textNoShape">
              <a:avLst/>
            </a:prstTxWarp>
          </a:bodyPr>
          <a:lstStyle>
            <a:lvl1pPr algn="r" eaLnBrk="0" hangingPunct="0">
              <a:buFont typeface="Arial" panose="020B0604020202020204" pitchFamily="34" charset="0"/>
              <a:buNone/>
              <a:defRPr sz="1200"/>
            </a:lvl1pPr>
          </a:lstStyle>
          <a:p>
            <a:pPr>
              <a:defRPr/>
            </a:pPr>
            <a:fld id="{37931B0E-63B0-42D4-88B3-016DB465800E}" type="datetimeFigureOut">
              <a:rPr lang="zh-CN" altLang="en-US"/>
              <a:pPr>
                <a:defRPr/>
              </a:pPr>
              <a:t>2021/10/28</a:t>
            </a:fld>
            <a:endParaRPr lang="en-US"/>
          </a:p>
        </p:txBody>
      </p:sp>
      <p:sp>
        <p:nvSpPr>
          <p:cNvPr id="12292" name="Rectangle 4"/>
          <p:cNvSpPr>
            <a:spLocks noGrp="1" noRot="1" noChangeAspect="1" noChangeArrowheads="1"/>
          </p:cNvSpPr>
          <p:nvPr>
            <p:ph type="sldImg" idx="2"/>
          </p:nvPr>
        </p:nvSpPr>
        <p:spPr bwMode="auto">
          <a:xfrm>
            <a:off x="1138238" y="747713"/>
            <a:ext cx="4556125"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5" name="Rectangle 5"/>
          <p:cNvSpPr>
            <a:spLocks noGrp="1" noChangeArrowheads="1"/>
          </p:cNvSpPr>
          <p:nvPr>
            <p:ph type="body" sz="quarter" idx="3"/>
          </p:nvPr>
        </p:nvSpPr>
        <p:spPr bwMode="auto">
          <a:xfrm>
            <a:off x="682625" y="4740275"/>
            <a:ext cx="5467350" cy="4489450"/>
          </a:xfrm>
          <a:prstGeom prst="rect">
            <a:avLst/>
          </a:prstGeom>
          <a:noFill/>
          <a:ln>
            <a:noFill/>
          </a:ln>
          <a:ex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0" y="9477375"/>
            <a:ext cx="2960688" cy="500063"/>
          </a:xfrm>
          <a:prstGeom prst="rect">
            <a:avLst/>
          </a:prstGeom>
          <a:noFill/>
          <a:ln>
            <a:noFill/>
          </a:ln>
          <a:extLst/>
        </p:spPr>
        <p:txBody>
          <a:bodyPr vert="horz" wrap="square" lIns="91440" tIns="45720" rIns="91440" bIns="45720" numCol="1" anchor="b" anchorCtr="0" compatLnSpc="1">
            <a:prstTxWarp prst="textNoShape">
              <a:avLst/>
            </a:prstTxWarp>
          </a:bodyPr>
          <a:lstStyle>
            <a:lvl1pPr eaLnBrk="0" hangingPunct="0">
              <a:buFont typeface="Arial" panose="020B0604020202020204" pitchFamily="34" charset="0"/>
              <a:buNone/>
              <a:defRPr sz="1200"/>
            </a:lvl1pPr>
          </a:lstStyle>
          <a:p>
            <a:pPr>
              <a:defRPr/>
            </a:pPr>
            <a:endParaRPr lang="en-US"/>
          </a:p>
        </p:txBody>
      </p:sp>
      <p:sp>
        <p:nvSpPr>
          <p:cNvPr id="5127" name="Rectangle 7"/>
          <p:cNvSpPr>
            <a:spLocks noGrp="1" noChangeArrowheads="1"/>
          </p:cNvSpPr>
          <p:nvPr>
            <p:ph type="sldNum" sz="quarter" idx="5"/>
          </p:nvPr>
        </p:nvSpPr>
        <p:spPr bwMode="auto">
          <a:xfrm>
            <a:off x="3870325" y="9477375"/>
            <a:ext cx="2962275" cy="500063"/>
          </a:xfrm>
          <a:prstGeom prst="rect">
            <a:avLst/>
          </a:prstGeom>
          <a:noFill/>
          <a:ln>
            <a:noFill/>
          </a:ln>
          <a:extLst/>
        </p:spPr>
        <p:txBody>
          <a:bodyPr vert="horz" wrap="square" lIns="91440" tIns="45720" rIns="91440" bIns="45720" numCol="1" anchor="b" anchorCtr="0" compatLnSpc="1">
            <a:prstTxWarp prst="textNoShape">
              <a:avLst/>
            </a:prstTxWarp>
          </a:bodyPr>
          <a:lstStyle>
            <a:lvl1pPr algn="r" eaLnBrk="0" hangingPunct="0">
              <a:buFont typeface="Arial" panose="020B0604020202020204" pitchFamily="34" charset="0"/>
              <a:buNone/>
              <a:defRPr sz="1200"/>
            </a:lvl1pPr>
          </a:lstStyle>
          <a:p>
            <a:pPr>
              <a:defRPr/>
            </a:pPr>
            <a:fld id="{759A990E-E60D-4847-8EB9-A1CA0CD96F2A}"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xfrm>
            <a:off x="922338" y="747713"/>
            <a:ext cx="4987925" cy="3741737"/>
          </a:xfrm>
          <a:ln>
            <a:solidFill>
              <a:srgbClr val="000000"/>
            </a:solidFill>
            <a:miter lim="800000"/>
            <a:headEnd/>
            <a:tailEnd/>
          </a:ln>
        </p:spPr>
      </p:sp>
      <p:sp>
        <p:nvSpPr>
          <p:cNvPr id="143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6148" name="灯片编号占位符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buFontTx/>
              <a:buNone/>
              <a:defRPr/>
            </a:pPr>
            <a:fld id="{43226BA1-8169-467D-8404-8FB31DD15982}" type="slidenum">
              <a:rPr lang="zh-CN" altLang="en-US" sz="1800" kern="0" smtClean="0">
                <a:solidFill>
                  <a:srgbClr val="000000"/>
                </a:solidFill>
              </a:rPr>
              <a:pPr eaLnBrk="1" fontAlgn="auto" hangingPunct="1">
                <a:spcBef>
                  <a:spcPts val="0"/>
                </a:spcBef>
                <a:spcAft>
                  <a:spcPts val="0"/>
                </a:spcAft>
                <a:buFontTx/>
                <a:buNone/>
                <a:defRPr/>
              </a:pPr>
              <a:t>1</a:t>
            </a:fld>
            <a:endParaRPr lang="en-US" altLang="zh-CN" sz="1800" kern="0">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幻灯片图像占位符 1"/>
          <p:cNvSpPr>
            <a:spLocks noGrp="1" noRot="1" noChangeAspect="1" noTextEdit="1"/>
          </p:cNvSpPr>
          <p:nvPr>
            <p:ph type="sldImg"/>
          </p:nvPr>
        </p:nvSpPr>
        <p:spPr>
          <a:xfrm>
            <a:off x="922338" y="747713"/>
            <a:ext cx="4987925" cy="3741737"/>
          </a:xfrm>
          <a:ln>
            <a:solidFill>
              <a:srgbClr val="000000"/>
            </a:solidFill>
            <a:miter lim="800000"/>
            <a:headEnd/>
            <a:tailEnd/>
          </a:ln>
        </p:spPr>
      </p:sp>
      <p:sp>
        <p:nvSpPr>
          <p:cNvPr id="1761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61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1725FA9A-D234-427F-8311-68952CC9B8C9}"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186</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843294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幻灯片图像占位符 1"/>
          <p:cNvSpPr>
            <a:spLocks noGrp="1" noRot="1" noChangeAspect="1" noTextEdit="1"/>
          </p:cNvSpPr>
          <p:nvPr>
            <p:ph type="sldImg"/>
          </p:nvPr>
        </p:nvSpPr>
        <p:spPr>
          <a:xfrm>
            <a:off x="922338" y="747713"/>
            <a:ext cx="4987925" cy="3741737"/>
          </a:xfrm>
          <a:ln>
            <a:solidFill>
              <a:srgbClr val="000000"/>
            </a:solidFill>
            <a:miter lim="800000"/>
            <a:headEnd/>
            <a:tailEnd/>
          </a:ln>
        </p:spPr>
      </p:sp>
      <p:sp>
        <p:nvSpPr>
          <p:cNvPr id="1781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818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D240AC8B-1A26-4D49-B31C-13A725AFBC97}"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187</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60836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a:xfrm>
            <a:off x="922338" y="747713"/>
            <a:ext cx="4987925" cy="3741737"/>
          </a:xfrm>
          <a:ln>
            <a:solidFill>
              <a:srgbClr val="000000"/>
            </a:solidFill>
            <a:miter lim="800000"/>
            <a:headEnd/>
            <a:tailEnd/>
          </a:ln>
        </p:spPr>
      </p:sp>
      <p:sp>
        <p:nvSpPr>
          <p:cNvPr id="1802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022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5451C1F1-1CA0-4ECF-8954-73830FE235B8}"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188</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383847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2338" y="747713"/>
            <a:ext cx="4987925" cy="37417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59A990E-E60D-4847-8EB9-A1CA0CD96F2A}" type="slidenum">
              <a:rPr lang="zh-CN" altLang="en-US" smtClean="0"/>
              <a:pPr>
                <a:defRPr/>
              </a:pPr>
              <a:t>277</a:t>
            </a:fld>
            <a:endParaRPr lang="en-US" altLang="zh-CN"/>
          </a:p>
        </p:txBody>
      </p:sp>
    </p:spTree>
    <p:extLst>
      <p:ext uri="{BB962C8B-B14F-4D97-AF65-F5344CB8AC3E}">
        <p14:creationId xmlns:p14="http://schemas.microsoft.com/office/powerpoint/2010/main" val="2819701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2338" y="747713"/>
            <a:ext cx="4987925" cy="37417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759A990E-E60D-4847-8EB9-A1CA0CD96F2A}"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278</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955504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auto">
              <a:spcBef>
                <a:spcPts val="0"/>
              </a:spcBef>
              <a:spcAft>
                <a:spcPts val="0"/>
              </a:spcAft>
              <a:buFontTx/>
              <a:buNone/>
              <a:defRPr/>
            </a:pPr>
            <a:fld id="{6EE96496-BB26-49B0-96B0-C9F7745EC8DF}" type="slidenum">
              <a:rPr lang="en-US" altLang="zh-CN" sz="1800" kern="0"/>
              <a:pPr fontAlgn="auto">
                <a:spcBef>
                  <a:spcPts val="0"/>
                </a:spcBef>
                <a:spcAft>
                  <a:spcPts val="0"/>
                </a:spcAft>
                <a:buFontTx/>
                <a:buNone/>
                <a:defRPr/>
              </a:pPr>
              <a:t>2</a:t>
            </a:fld>
            <a:endParaRPr lang="en-US" altLang="zh-CN" sz="1800" kern="0"/>
          </a:p>
        </p:txBody>
      </p:sp>
      <p:sp>
        <p:nvSpPr>
          <p:cNvPr id="16387" name="Rectangle 2"/>
          <p:cNvSpPr>
            <a:spLocks noGrp="1" noRot="1" noChangeAspect="1" noChangeArrowheads="1" noTextEdit="1"/>
          </p:cNvSpPr>
          <p:nvPr>
            <p:ph type="sldImg"/>
          </p:nvPr>
        </p:nvSpPr>
        <p:spPr>
          <a:xfrm>
            <a:off x="922338" y="747713"/>
            <a:ext cx="4987925" cy="3741737"/>
          </a:xfrm>
        </p:spPr>
      </p:sp>
      <p:sp>
        <p:nvSpPr>
          <p:cNvPr id="163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xfrm>
            <a:off x="922338" y="747713"/>
            <a:ext cx="4987925" cy="3741737"/>
          </a:xfrm>
        </p:spPr>
      </p:sp>
      <p:sp>
        <p:nvSpPr>
          <p:cNvPr id="296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7834327-4DAE-45A4-A5D0-D40A2A0AAF62}" type="slidenum">
              <a:rPr lang="zh-CN" altLang="en-US" smtClean="0">
                <a:latin typeface="Arial" panose="020B0604020202020204" pitchFamily="34" charset="0"/>
              </a:rPr>
              <a:pPr>
                <a:spcBef>
                  <a:spcPct val="0"/>
                </a:spcBef>
                <a:buFontTx/>
                <a:buNone/>
              </a:pPr>
              <a:t>14</a:t>
            </a:fld>
            <a:endParaRPr lang="en-US"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auto">
              <a:spcBef>
                <a:spcPts val="0"/>
              </a:spcBef>
              <a:spcAft>
                <a:spcPts val="0"/>
              </a:spcAft>
              <a:buFontTx/>
              <a:buNone/>
              <a:defRPr/>
            </a:pPr>
            <a:fld id="{72FC669A-9672-4B60-B23B-EF4CCE11A71A}" type="slidenum">
              <a:rPr lang="en-US" altLang="zh-CN" sz="1800" kern="0"/>
              <a:pPr fontAlgn="auto">
                <a:spcBef>
                  <a:spcPts val="0"/>
                </a:spcBef>
                <a:spcAft>
                  <a:spcPts val="0"/>
                </a:spcAft>
                <a:buFontTx/>
                <a:buNone/>
                <a:defRPr/>
              </a:pPr>
              <a:t>17</a:t>
            </a:fld>
            <a:endParaRPr lang="en-US" altLang="zh-CN" sz="1800" kern="0"/>
          </a:p>
        </p:txBody>
      </p:sp>
      <p:sp>
        <p:nvSpPr>
          <p:cNvPr id="33795" name="Rectangle 2"/>
          <p:cNvSpPr>
            <a:spLocks noGrp="1" noRot="1" noChangeAspect="1" noChangeArrowheads="1" noTextEdit="1"/>
          </p:cNvSpPr>
          <p:nvPr>
            <p:ph type="sldImg"/>
          </p:nvPr>
        </p:nvSpPr>
        <p:spPr>
          <a:xfrm>
            <a:off x="922338" y="747713"/>
            <a:ext cx="4987925" cy="3741737"/>
          </a:xfrm>
        </p:spPr>
      </p:sp>
      <p:sp>
        <p:nvSpPr>
          <p:cNvPr id="337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auto">
              <a:spcBef>
                <a:spcPts val="0"/>
              </a:spcBef>
              <a:spcAft>
                <a:spcPts val="0"/>
              </a:spcAft>
              <a:buFontTx/>
              <a:buNone/>
              <a:defRPr/>
            </a:pPr>
            <a:fld id="{7FD8CD02-0029-44A7-9F05-23451A6C4568}" type="slidenum">
              <a:rPr lang="en-US" altLang="zh-CN" sz="1800" kern="0"/>
              <a:pPr fontAlgn="auto">
                <a:spcBef>
                  <a:spcPts val="0"/>
                </a:spcBef>
                <a:spcAft>
                  <a:spcPts val="0"/>
                </a:spcAft>
                <a:buFontTx/>
                <a:buNone/>
                <a:defRPr/>
              </a:pPr>
              <a:t>56</a:t>
            </a:fld>
            <a:endParaRPr lang="en-US" altLang="zh-CN" sz="1800" kern="0"/>
          </a:p>
        </p:txBody>
      </p:sp>
      <p:sp>
        <p:nvSpPr>
          <p:cNvPr id="74755" name="Rectangle 2"/>
          <p:cNvSpPr>
            <a:spLocks noGrp="1" noRot="1" noChangeAspect="1" noChangeArrowheads="1" noTextEdit="1"/>
          </p:cNvSpPr>
          <p:nvPr>
            <p:ph type="sldImg"/>
          </p:nvPr>
        </p:nvSpPr>
        <p:spPr>
          <a:xfrm>
            <a:off x="922338" y="747713"/>
            <a:ext cx="4987925" cy="3741737"/>
          </a:xfrm>
        </p:spPr>
      </p:sp>
      <p:sp>
        <p:nvSpPr>
          <p:cNvPr id="747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xfrm>
            <a:off x="922338" y="747713"/>
            <a:ext cx="4987925" cy="3741737"/>
          </a:xfrm>
        </p:spPr>
      </p:sp>
      <p:sp>
        <p:nvSpPr>
          <p:cNvPr id="1218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18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F62D4D4-A501-4F48-A0EC-A6048DDA0127}" type="slidenum">
              <a:rPr lang="zh-CN" altLang="en-US" smtClean="0">
                <a:latin typeface="Arial" panose="020B0604020202020204" pitchFamily="34" charset="0"/>
              </a:rPr>
              <a:pPr>
                <a:spcBef>
                  <a:spcPct val="0"/>
                </a:spcBef>
                <a:buFontTx/>
                <a:buNone/>
              </a:pPr>
              <a:t>102</a:t>
            </a:fld>
            <a:endParaRPr lang="en-US" altLang="zh-CN">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幻灯片图像占位符 1"/>
          <p:cNvSpPr>
            <a:spLocks noGrp="1" noRot="1" noChangeAspect="1" noTextEdit="1"/>
          </p:cNvSpPr>
          <p:nvPr>
            <p:ph type="sldImg"/>
          </p:nvPr>
        </p:nvSpPr>
        <p:spPr>
          <a:xfrm>
            <a:off x="922338" y="747713"/>
            <a:ext cx="4987925" cy="3741737"/>
          </a:xfrm>
          <a:ln>
            <a:solidFill>
              <a:srgbClr val="000000"/>
            </a:solidFill>
            <a:miter lim="800000"/>
            <a:headEnd/>
            <a:tailEnd/>
          </a:ln>
        </p:spPr>
      </p:sp>
      <p:sp>
        <p:nvSpPr>
          <p:cNvPr id="1689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896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0B0374EA-68D5-4FC2-A402-15F73C98967D}"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182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092419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幻灯片图像占位符 1"/>
          <p:cNvSpPr>
            <a:spLocks noGrp="1" noRot="1" noChangeAspect="1" noTextEdit="1"/>
          </p:cNvSpPr>
          <p:nvPr>
            <p:ph type="sldImg"/>
          </p:nvPr>
        </p:nvSpPr>
        <p:spPr>
          <a:xfrm>
            <a:off x="922338" y="747713"/>
            <a:ext cx="4987925" cy="3741737"/>
          </a:xfrm>
          <a:ln>
            <a:solidFill>
              <a:srgbClr val="000000"/>
            </a:solidFill>
            <a:miter lim="800000"/>
            <a:headEnd/>
            <a:tailEnd/>
          </a:ln>
        </p:spPr>
      </p:sp>
      <p:sp>
        <p:nvSpPr>
          <p:cNvPr id="1720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20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455E5B9E-1D95-4393-8799-BE673BB3DFFE}"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184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597546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幻灯片图像占位符 1"/>
          <p:cNvSpPr>
            <a:spLocks noGrp="1" noRot="1" noChangeAspect="1" noTextEdit="1"/>
          </p:cNvSpPr>
          <p:nvPr>
            <p:ph type="sldImg"/>
          </p:nvPr>
        </p:nvSpPr>
        <p:spPr>
          <a:xfrm>
            <a:off x="922338" y="747713"/>
            <a:ext cx="4987925" cy="3741737"/>
          </a:xfrm>
          <a:ln>
            <a:solidFill>
              <a:srgbClr val="000000"/>
            </a:solidFill>
            <a:miter lim="800000"/>
            <a:headEnd/>
            <a:tailEnd/>
          </a:ln>
        </p:spPr>
      </p:sp>
      <p:sp>
        <p:nvSpPr>
          <p:cNvPr id="1740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08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3DC4D57D-8A44-4FC8-9931-ACB5FEC72CA1}"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185</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812243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058115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7213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3338"/>
            <a:ext cx="2057400" cy="62277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33338"/>
            <a:ext cx="6019800" cy="6227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5635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1039"/>
          <p:cNvSpPr>
            <a:spLocks noGrp="1" noChangeArrowheads="1"/>
          </p:cNvSpPr>
          <p:nvPr>
            <p:ph type="dt" sz="half" idx="10"/>
          </p:nvPr>
        </p:nvSpPr>
        <p:spPr>
          <a:ln/>
        </p:spPr>
        <p:txBody>
          <a:bodyPr/>
          <a:lstStyle>
            <a:lvl1pPr>
              <a:defRPr/>
            </a:lvl1pPr>
          </a:lstStyle>
          <a:p>
            <a:pPr>
              <a:defRPr/>
            </a:pPr>
            <a:fld id="{02213286-3C27-4653-B7A1-C8DE94152D93}" type="datetime1">
              <a:rPr lang="zh-CN" altLang="en-US" smtClean="0"/>
              <a:t>2021/10/28</a:t>
            </a:fld>
            <a:endParaRPr lang="en-US"/>
          </a:p>
        </p:txBody>
      </p:sp>
      <p:sp>
        <p:nvSpPr>
          <p:cNvPr id="5" name="Rectangle 1040"/>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5251591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9"/>
          <p:cNvSpPr>
            <a:spLocks noGrp="1" noChangeArrowheads="1"/>
          </p:cNvSpPr>
          <p:nvPr>
            <p:ph type="dt" sz="half" idx="10"/>
          </p:nvPr>
        </p:nvSpPr>
        <p:spPr>
          <a:ln/>
        </p:spPr>
        <p:txBody>
          <a:bodyPr/>
          <a:lstStyle>
            <a:lvl1pPr>
              <a:defRPr/>
            </a:lvl1pPr>
          </a:lstStyle>
          <a:p>
            <a:pPr>
              <a:defRPr/>
            </a:pPr>
            <a:fld id="{09AF9629-EB13-488D-A0F0-776C7F927355}" type="datetime1">
              <a:rPr lang="zh-CN" altLang="en-US" smtClean="0"/>
              <a:t>2021/10/28</a:t>
            </a:fld>
            <a:endParaRPr lang="en-US"/>
          </a:p>
        </p:txBody>
      </p:sp>
      <p:sp>
        <p:nvSpPr>
          <p:cNvPr id="5" name="Rectangle 1040"/>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37037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39"/>
          <p:cNvSpPr>
            <a:spLocks noGrp="1" noChangeArrowheads="1"/>
          </p:cNvSpPr>
          <p:nvPr>
            <p:ph type="dt" sz="half" idx="10"/>
          </p:nvPr>
        </p:nvSpPr>
        <p:spPr>
          <a:ln/>
        </p:spPr>
        <p:txBody>
          <a:bodyPr/>
          <a:lstStyle>
            <a:lvl1pPr>
              <a:defRPr/>
            </a:lvl1pPr>
          </a:lstStyle>
          <a:p>
            <a:pPr>
              <a:defRPr/>
            </a:pPr>
            <a:fld id="{E55990B1-892C-4EAD-9F71-869DC839E14E}" type="datetime1">
              <a:rPr lang="zh-CN" altLang="en-US" smtClean="0"/>
              <a:t>2021/10/28</a:t>
            </a:fld>
            <a:endParaRPr lang="en-US"/>
          </a:p>
        </p:txBody>
      </p:sp>
      <p:sp>
        <p:nvSpPr>
          <p:cNvPr id="5" name="Rectangle 1040"/>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98503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39"/>
          <p:cNvSpPr>
            <a:spLocks noGrp="1" noChangeArrowheads="1"/>
          </p:cNvSpPr>
          <p:nvPr>
            <p:ph type="dt" sz="half" idx="10"/>
          </p:nvPr>
        </p:nvSpPr>
        <p:spPr>
          <a:ln/>
        </p:spPr>
        <p:txBody>
          <a:bodyPr/>
          <a:lstStyle>
            <a:lvl1pPr>
              <a:defRPr/>
            </a:lvl1pPr>
          </a:lstStyle>
          <a:p>
            <a:pPr>
              <a:defRPr/>
            </a:pPr>
            <a:fld id="{4A7FF076-71C9-464A-A9A6-D0A7702C2B7B}" type="datetime1">
              <a:rPr lang="zh-CN" altLang="en-US" smtClean="0"/>
              <a:t>2021/10/28</a:t>
            </a:fld>
            <a:endParaRPr lang="en-US"/>
          </a:p>
        </p:txBody>
      </p:sp>
      <p:sp>
        <p:nvSpPr>
          <p:cNvPr id="6" name="Rectangle 1040"/>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184448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39"/>
          <p:cNvSpPr>
            <a:spLocks noGrp="1" noChangeArrowheads="1"/>
          </p:cNvSpPr>
          <p:nvPr>
            <p:ph type="dt" sz="half" idx="10"/>
          </p:nvPr>
        </p:nvSpPr>
        <p:spPr>
          <a:ln/>
        </p:spPr>
        <p:txBody>
          <a:bodyPr/>
          <a:lstStyle>
            <a:lvl1pPr>
              <a:defRPr/>
            </a:lvl1pPr>
          </a:lstStyle>
          <a:p>
            <a:pPr>
              <a:defRPr/>
            </a:pPr>
            <a:fld id="{9798E5BA-4EBB-430B-8297-826B86D56E1A}" type="datetime1">
              <a:rPr lang="zh-CN" altLang="en-US" smtClean="0"/>
              <a:t>2021/10/28</a:t>
            </a:fld>
            <a:endParaRPr lang="en-US"/>
          </a:p>
        </p:txBody>
      </p:sp>
      <p:sp>
        <p:nvSpPr>
          <p:cNvPr id="8" name="Rectangle 1040"/>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121007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39"/>
          <p:cNvSpPr>
            <a:spLocks noGrp="1" noChangeArrowheads="1"/>
          </p:cNvSpPr>
          <p:nvPr>
            <p:ph type="dt" sz="half" idx="10"/>
          </p:nvPr>
        </p:nvSpPr>
        <p:spPr>
          <a:ln/>
        </p:spPr>
        <p:txBody>
          <a:bodyPr/>
          <a:lstStyle>
            <a:lvl1pPr>
              <a:defRPr/>
            </a:lvl1pPr>
          </a:lstStyle>
          <a:p>
            <a:pPr>
              <a:defRPr/>
            </a:pPr>
            <a:fld id="{C1875A1B-C2A1-4B07-8ED9-D66CA2792F5E}" type="datetime1">
              <a:rPr lang="zh-CN" altLang="en-US" smtClean="0"/>
              <a:t>2021/10/28</a:t>
            </a:fld>
            <a:endParaRPr lang="en-US"/>
          </a:p>
        </p:txBody>
      </p:sp>
      <p:sp>
        <p:nvSpPr>
          <p:cNvPr id="4" name="Rectangle 1040"/>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712719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9"/>
          <p:cNvSpPr>
            <a:spLocks noGrp="1" noChangeArrowheads="1"/>
          </p:cNvSpPr>
          <p:nvPr>
            <p:ph type="dt" sz="half" idx="10"/>
          </p:nvPr>
        </p:nvSpPr>
        <p:spPr>
          <a:ln/>
        </p:spPr>
        <p:txBody>
          <a:bodyPr/>
          <a:lstStyle>
            <a:lvl1pPr>
              <a:defRPr/>
            </a:lvl1pPr>
          </a:lstStyle>
          <a:p>
            <a:pPr>
              <a:defRPr/>
            </a:pPr>
            <a:fld id="{033B0DB3-C7AB-4261-AEDF-B19C3DB5C321}" type="datetime1">
              <a:rPr lang="zh-CN" altLang="en-US" smtClean="0"/>
              <a:t>2021/10/28</a:t>
            </a:fld>
            <a:endParaRPr lang="en-US"/>
          </a:p>
        </p:txBody>
      </p:sp>
      <p:sp>
        <p:nvSpPr>
          <p:cNvPr id="3" name="Rectangle 1040"/>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891998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9"/>
          <p:cNvSpPr>
            <a:spLocks noGrp="1" noChangeArrowheads="1"/>
          </p:cNvSpPr>
          <p:nvPr>
            <p:ph type="dt" sz="half" idx="10"/>
          </p:nvPr>
        </p:nvSpPr>
        <p:spPr>
          <a:ln/>
        </p:spPr>
        <p:txBody>
          <a:bodyPr/>
          <a:lstStyle>
            <a:lvl1pPr>
              <a:defRPr/>
            </a:lvl1pPr>
          </a:lstStyle>
          <a:p>
            <a:pPr>
              <a:defRPr/>
            </a:pPr>
            <a:fld id="{BCDEF70A-8EB4-4675-8060-ED933AC5B19A}" type="datetime1">
              <a:rPr lang="zh-CN" altLang="en-US" smtClean="0"/>
              <a:t>2021/10/28</a:t>
            </a:fld>
            <a:endParaRPr lang="en-US"/>
          </a:p>
        </p:txBody>
      </p:sp>
      <p:sp>
        <p:nvSpPr>
          <p:cNvPr id="6" name="Rectangle 1040"/>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22732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695355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9"/>
          <p:cNvSpPr>
            <a:spLocks noGrp="1" noChangeArrowheads="1"/>
          </p:cNvSpPr>
          <p:nvPr>
            <p:ph type="dt" sz="half" idx="10"/>
          </p:nvPr>
        </p:nvSpPr>
        <p:spPr>
          <a:ln/>
        </p:spPr>
        <p:txBody>
          <a:bodyPr/>
          <a:lstStyle>
            <a:lvl1pPr>
              <a:defRPr/>
            </a:lvl1pPr>
          </a:lstStyle>
          <a:p>
            <a:pPr>
              <a:defRPr/>
            </a:pPr>
            <a:fld id="{92AEAEDD-EC8E-4A86-BAAC-DC68D000BB5C}" type="datetime1">
              <a:rPr lang="zh-CN" altLang="en-US" smtClean="0"/>
              <a:t>2021/10/28</a:t>
            </a:fld>
            <a:endParaRPr lang="en-US"/>
          </a:p>
        </p:txBody>
      </p:sp>
      <p:sp>
        <p:nvSpPr>
          <p:cNvPr id="6" name="Rectangle 1040"/>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698774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9"/>
          <p:cNvSpPr>
            <a:spLocks noGrp="1" noChangeArrowheads="1"/>
          </p:cNvSpPr>
          <p:nvPr>
            <p:ph type="dt" sz="half" idx="10"/>
          </p:nvPr>
        </p:nvSpPr>
        <p:spPr>
          <a:ln/>
        </p:spPr>
        <p:txBody>
          <a:bodyPr/>
          <a:lstStyle>
            <a:lvl1pPr>
              <a:defRPr/>
            </a:lvl1pPr>
          </a:lstStyle>
          <a:p>
            <a:pPr>
              <a:defRPr/>
            </a:pPr>
            <a:fld id="{09106AF3-1DE0-4F1E-A226-9E0ADA9B0B93}" type="datetime1">
              <a:rPr lang="zh-CN" altLang="en-US" smtClean="0"/>
              <a:t>2021/10/28</a:t>
            </a:fld>
            <a:endParaRPr lang="en-US"/>
          </a:p>
        </p:txBody>
      </p:sp>
      <p:sp>
        <p:nvSpPr>
          <p:cNvPr id="5" name="Rectangle 1040"/>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5888602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3338"/>
            <a:ext cx="2057400" cy="62277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33338"/>
            <a:ext cx="6019800" cy="6227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9"/>
          <p:cNvSpPr>
            <a:spLocks noGrp="1" noChangeArrowheads="1"/>
          </p:cNvSpPr>
          <p:nvPr>
            <p:ph type="dt" sz="half" idx="10"/>
          </p:nvPr>
        </p:nvSpPr>
        <p:spPr>
          <a:ln/>
        </p:spPr>
        <p:txBody>
          <a:bodyPr/>
          <a:lstStyle>
            <a:lvl1pPr>
              <a:defRPr/>
            </a:lvl1pPr>
          </a:lstStyle>
          <a:p>
            <a:pPr>
              <a:defRPr/>
            </a:pPr>
            <a:fld id="{2B2C6E22-6961-4275-8CFB-F7F543C7DCB5}" type="datetime1">
              <a:rPr lang="zh-CN" altLang="en-US" smtClean="0"/>
              <a:t>2021/10/28</a:t>
            </a:fld>
            <a:endParaRPr lang="en-US"/>
          </a:p>
        </p:txBody>
      </p:sp>
      <p:sp>
        <p:nvSpPr>
          <p:cNvPr id="5" name="Rectangle 1040"/>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82070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1039"/>
          <p:cNvSpPr>
            <a:spLocks noGrp="1" noChangeArrowheads="1"/>
          </p:cNvSpPr>
          <p:nvPr>
            <p:ph type="dt" sz="half" idx="10"/>
          </p:nvPr>
        </p:nvSpPr>
        <p:spPr>
          <a:ln/>
        </p:spPr>
        <p:txBody>
          <a:bodyPr/>
          <a:lstStyle>
            <a:lvl1pPr>
              <a:defRPr/>
            </a:lvl1pPr>
          </a:lstStyle>
          <a:p>
            <a:pPr>
              <a:defRPr/>
            </a:pPr>
            <a:fld id="{D50979AD-8ECD-487A-8E06-4A63D08C222B}" type="datetime1">
              <a:rPr lang="zh-CN" altLang="en-US" smtClean="0"/>
              <a:t>2021/10/28</a:t>
            </a:fld>
            <a:endParaRPr lang="en-US"/>
          </a:p>
        </p:txBody>
      </p:sp>
      <p:sp>
        <p:nvSpPr>
          <p:cNvPr id="5" name="Rectangle 1040"/>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5351248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9"/>
          <p:cNvSpPr>
            <a:spLocks noGrp="1" noChangeArrowheads="1"/>
          </p:cNvSpPr>
          <p:nvPr>
            <p:ph type="dt" sz="half" idx="10"/>
          </p:nvPr>
        </p:nvSpPr>
        <p:spPr>
          <a:ln/>
        </p:spPr>
        <p:txBody>
          <a:bodyPr/>
          <a:lstStyle>
            <a:lvl1pPr>
              <a:defRPr/>
            </a:lvl1pPr>
          </a:lstStyle>
          <a:p>
            <a:pPr>
              <a:defRPr/>
            </a:pPr>
            <a:fld id="{8846A013-4EC2-4444-B2D8-E03675678A13}" type="datetime1">
              <a:rPr lang="zh-CN" altLang="en-US" smtClean="0"/>
              <a:t>2021/10/28</a:t>
            </a:fld>
            <a:endParaRPr lang="en-US"/>
          </a:p>
        </p:txBody>
      </p:sp>
      <p:sp>
        <p:nvSpPr>
          <p:cNvPr id="5" name="Rectangle 1040"/>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196131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39"/>
          <p:cNvSpPr>
            <a:spLocks noGrp="1" noChangeArrowheads="1"/>
          </p:cNvSpPr>
          <p:nvPr>
            <p:ph type="dt" sz="half" idx="10"/>
          </p:nvPr>
        </p:nvSpPr>
        <p:spPr>
          <a:ln/>
        </p:spPr>
        <p:txBody>
          <a:bodyPr/>
          <a:lstStyle>
            <a:lvl1pPr>
              <a:defRPr/>
            </a:lvl1pPr>
          </a:lstStyle>
          <a:p>
            <a:pPr>
              <a:defRPr/>
            </a:pPr>
            <a:fld id="{C2E3C483-3F0E-4FE3-B26D-661628524710}" type="datetime1">
              <a:rPr lang="zh-CN" altLang="en-US" smtClean="0"/>
              <a:t>2021/10/28</a:t>
            </a:fld>
            <a:endParaRPr lang="en-US"/>
          </a:p>
        </p:txBody>
      </p:sp>
      <p:sp>
        <p:nvSpPr>
          <p:cNvPr id="5" name="Rectangle 1040"/>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35153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39"/>
          <p:cNvSpPr>
            <a:spLocks noGrp="1" noChangeArrowheads="1"/>
          </p:cNvSpPr>
          <p:nvPr>
            <p:ph type="dt" sz="half" idx="10"/>
          </p:nvPr>
        </p:nvSpPr>
        <p:spPr>
          <a:ln/>
        </p:spPr>
        <p:txBody>
          <a:bodyPr/>
          <a:lstStyle>
            <a:lvl1pPr>
              <a:defRPr/>
            </a:lvl1pPr>
          </a:lstStyle>
          <a:p>
            <a:pPr>
              <a:defRPr/>
            </a:pPr>
            <a:fld id="{C017A196-C9AB-4485-BC79-29079A58364A}" type="datetime1">
              <a:rPr lang="zh-CN" altLang="en-US" smtClean="0"/>
              <a:t>2021/10/28</a:t>
            </a:fld>
            <a:endParaRPr lang="en-US"/>
          </a:p>
        </p:txBody>
      </p:sp>
      <p:sp>
        <p:nvSpPr>
          <p:cNvPr id="6" name="Rectangle 1040"/>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550705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39"/>
          <p:cNvSpPr>
            <a:spLocks noGrp="1" noChangeArrowheads="1"/>
          </p:cNvSpPr>
          <p:nvPr>
            <p:ph type="dt" sz="half" idx="10"/>
          </p:nvPr>
        </p:nvSpPr>
        <p:spPr>
          <a:ln/>
        </p:spPr>
        <p:txBody>
          <a:bodyPr/>
          <a:lstStyle>
            <a:lvl1pPr>
              <a:defRPr/>
            </a:lvl1pPr>
          </a:lstStyle>
          <a:p>
            <a:pPr>
              <a:defRPr/>
            </a:pPr>
            <a:fld id="{8DA6351A-308C-46E5-976E-54EC32BBF9C4}" type="datetime1">
              <a:rPr lang="zh-CN" altLang="en-US" smtClean="0"/>
              <a:t>2021/10/28</a:t>
            </a:fld>
            <a:endParaRPr lang="en-US"/>
          </a:p>
        </p:txBody>
      </p:sp>
      <p:sp>
        <p:nvSpPr>
          <p:cNvPr id="8" name="Rectangle 1040"/>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162993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39"/>
          <p:cNvSpPr>
            <a:spLocks noGrp="1" noChangeArrowheads="1"/>
          </p:cNvSpPr>
          <p:nvPr>
            <p:ph type="dt" sz="half" idx="10"/>
          </p:nvPr>
        </p:nvSpPr>
        <p:spPr>
          <a:ln/>
        </p:spPr>
        <p:txBody>
          <a:bodyPr/>
          <a:lstStyle>
            <a:lvl1pPr>
              <a:defRPr/>
            </a:lvl1pPr>
          </a:lstStyle>
          <a:p>
            <a:pPr>
              <a:defRPr/>
            </a:pPr>
            <a:fld id="{63F257FF-0098-4CED-98E1-93C2085C82F8}" type="datetime1">
              <a:rPr lang="zh-CN" altLang="en-US" smtClean="0"/>
              <a:t>2021/10/28</a:t>
            </a:fld>
            <a:endParaRPr lang="en-US"/>
          </a:p>
        </p:txBody>
      </p:sp>
      <p:sp>
        <p:nvSpPr>
          <p:cNvPr id="4" name="Rectangle 1040"/>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486539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9"/>
          <p:cNvSpPr>
            <a:spLocks noGrp="1" noChangeArrowheads="1"/>
          </p:cNvSpPr>
          <p:nvPr>
            <p:ph type="dt" sz="half" idx="10"/>
          </p:nvPr>
        </p:nvSpPr>
        <p:spPr>
          <a:ln/>
        </p:spPr>
        <p:txBody>
          <a:bodyPr/>
          <a:lstStyle>
            <a:lvl1pPr>
              <a:defRPr/>
            </a:lvl1pPr>
          </a:lstStyle>
          <a:p>
            <a:pPr>
              <a:defRPr/>
            </a:pPr>
            <a:fld id="{2224A927-C8FE-4300-9A91-6BEBF847761E}" type="datetime1">
              <a:rPr lang="zh-CN" altLang="en-US" smtClean="0"/>
              <a:t>2021/10/28</a:t>
            </a:fld>
            <a:endParaRPr lang="en-US"/>
          </a:p>
        </p:txBody>
      </p:sp>
      <p:sp>
        <p:nvSpPr>
          <p:cNvPr id="3" name="Rectangle 1040"/>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74612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7740322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9"/>
          <p:cNvSpPr>
            <a:spLocks noGrp="1" noChangeArrowheads="1"/>
          </p:cNvSpPr>
          <p:nvPr>
            <p:ph type="dt" sz="half" idx="10"/>
          </p:nvPr>
        </p:nvSpPr>
        <p:spPr>
          <a:ln/>
        </p:spPr>
        <p:txBody>
          <a:bodyPr/>
          <a:lstStyle>
            <a:lvl1pPr>
              <a:defRPr/>
            </a:lvl1pPr>
          </a:lstStyle>
          <a:p>
            <a:pPr>
              <a:defRPr/>
            </a:pPr>
            <a:fld id="{F396E0ED-7474-45D4-9787-22F01C9D5B70}" type="datetime1">
              <a:rPr lang="zh-CN" altLang="en-US" smtClean="0"/>
              <a:t>2021/10/28</a:t>
            </a:fld>
            <a:endParaRPr lang="en-US"/>
          </a:p>
        </p:txBody>
      </p:sp>
      <p:sp>
        <p:nvSpPr>
          <p:cNvPr id="6" name="Rectangle 1040"/>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472597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9"/>
          <p:cNvSpPr>
            <a:spLocks noGrp="1" noChangeArrowheads="1"/>
          </p:cNvSpPr>
          <p:nvPr>
            <p:ph type="dt" sz="half" idx="10"/>
          </p:nvPr>
        </p:nvSpPr>
        <p:spPr>
          <a:ln/>
        </p:spPr>
        <p:txBody>
          <a:bodyPr/>
          <a:lstStyle>
            <a:lvl1pPr>
              <a:defRPr/>
            </a:lvl1pPr>
          </a:lstStyle>
          <a:p>
            <a:pPr>
              <a:defRPr/>
            </a:pPr>
            <a:fld id="{C2AB9215-7CBF-4AFA-97C7-2ADB4D4C51C6}" type="datetime1">
              <a:rPr lang="zh-CN" altLang="en-US" smtClean="0"/>
              <a:t>2021/10/28</a:t>
            </a:fld>
            <a:endParaRPr lang="en-US"/>
          </a:p>
        </p:txBody>
      </p:sp>
      <p:sp>
        <p:nvSpPr>
          <p:cNvPr id="6" name="Rectangle 1040"/>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017041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9"/>
          <p:cNvSpPr>
            <a:spLocks noGrp="1" noChangeArrowheads="1"/>
          </p:cNvSpPr>
          <p:nvPr>
            <p:ph type="dt" sz="half" idx="10"/>
          </p:nvPr>
        </p:nvSpPr>
        <p:spPr>
          <a:ln/>
        </p:spPr>
        <p:txBody>
          <a:bodyPr/>
          <a:lstStyle>
            <a:lvl1pPr>
              <a:defRPr/>
            </a:lvl1pPr>
          </a:lstStyle>
          <a:p>
            <a:pPr>
              <a:defRPr/>
            </a:pPr>
            <a:fld id="{36734F87-A17F-4352-9374-357C64FEC13C}" type="datetime1">
              <a:rPr lang="zh-CN" altLang="en-US" smtClean="0"/>
              <a:t>2021/10/28</a:t>
            </a:fld>
            <a:endParaRPr lang="en-US"/>
          </a:p>
        </p:txBody>
      </p:sp>
      <p:sp>
        <p:nvSpPr>
          <p:cNvPr id="5" name="Rectangle 1040"/>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3585728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3338"/>
            <a:ext cx="2057400" cy="62277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33338"/>
            <a:ext cx="6019800" cy="6227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9"/>
          <p:cNvSpPr>
            <a:spLocks noGrp="1" noChangeArrowheads="1"/>
          </p:cNvSpPr>
          <p:nvPr>
            <p:ph type="dt" sz="half" idx="10"/>
          </p:nvPr>
        </p:nvSpPr>
        <p:spPr>
          <a:ln/>
        </p:spPr>
        <p:txBody>
          <a:bodyPr/>
          <a:lstStyle>
            <a:lvl1pPr>
              <a:defRPr/>
            </a:lvl1pPr>
          </a:lstStyle>
          <a:p>
            <a:pPr>
              <a:defRPr/>
            </a:pPr>
            <a:fld id="{E8713E7D-7E2E-4A8C-8260-03A3AEA5606A}" type="datetime1">
              <a:rPr lang="zh-CN" altLang="en-US" smtClean="0"/>
              <a:t>2021/10/28</a:t>
            </a:fld>
            <a:endParaRPr lang="en-US"/>
          </a:p>
        </p:txBody>
      </p:sp>
      <p:sp>
        <p:nvSpPr>
          <p:cNvPr id="5" name="Rectangle 1040"/>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418067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1039"/>
          <p:cNvSpPr>
            <a:spLocks noGrp="1" noChangeArrowheads="1"/>
          </p:cNvSpPr>
          <p:nvPr>
            <p:ph type="dt" sz="half" idx="10"/>
          </p:nvPr>
        </p:nvSpPr>
        <p:spPr>
          <a:ln/>
        </p:spPr>
        <p:txBody>
          <a:bodyPr/>
          <a:lstStyle>
            <a:lvl1pPr>
              <a:defRPr/>
            </a:lvl1pPr>
          </a:lstStyle>
          <a:p>
            <a:pPr>
              <a:defRPr/>
            </a:pPr>
            <a:fld id="{73659A9E-C749-4FDE-BCC8-8EAC6B3F73AF}" type="datetime1">
              <a:rPr lang="zh-CN" altLang="en-US" smtClean="0"/>
              <a:t>2021/10/28</a:t>
            </a:fld>
            <a:endParaRPr lang="en-US"/>
          </a:p>
        </p:txBody>
      </p:sp>
      <p:sp>
        <p:nvSpPr>
          <p:cNvPr id="5" name="Rectangle 1040"/>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041473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9"/>
          <p:cNvSpPr>
            <a:spLocks noGrp="1" noChangeArrowheads="1"/>
          </p:cNvSpPr>
          <p:nvPr>
            <p:ph type="dt" sz="half" idx="10"/>
          </p:nvPr>
        </p:nvSpPr>
        <p:spPr>
          <a:ln/>
        </p:spPr>
        <p:txBody>
          <a:bodyPr/>
          <a:lstStyle>
            <a:lvl1pPr>
              <a:defRPr/>
            </a:lvl1pPr>
          </a:lstStyle>
          <a:p>
            <a:pPr>
              <a:defRPr/>
            </a:pPr>
            <a:fld id="{75A189F0-2256-490D-A3E4-7B1B51A0CF02}" type="datetime1">
              <a:rPr lang="zh-CN" altLang="en-US" smtClean="0"/>
              <a:t>2021/10/28</a:t>
            </a:fld>
            <a:endParaRPr lang="en-US"/>
          </a:p>
        </p:txBody>
      </p:sp>
      <p:sp>
        <p:nvSpPr>
          <p:cNvPr id="5" name="Rectangle 1040"/>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7888204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39"/>
          <p:cNvSpPr>
            <a:spLocks noGrp="1" noChangeArrowheads="1"/>
          </p:cNvSpPr>
          <p:nvPr>
            <p:ph type="dt" sz="half" idx="10"/>
          </p:nvPr>
        </p:nvSpPr>
        <p:spPr>
          <a:ln/>
        </p:spPr>
        <p:txBody>
          <a:bodyPr/>
          <a:lstStyle>
            <a:lvl1pPr>
              <a:defRPr/>
            </a:lvl1pPr>
          </a:lstStyle>
          <a:p>
            <a:pPr>
              <a:defRPr/>
            </a:pPr>
            <a:fld id="{497EAA81-20A3-4E4A-901F-4F9C11982042}" type="datetime1">
              <a:rPr lang="zh-CN" altLang="en-US" smtClean="0"/>
              <a:t>2021/10/28</a:t>
            </a:fld>
            <a:endParaRPr lang="en-US"/>
          </a:p>
        </p:txBody>
      </p:sp>
      <p:sp>
        <p:nvSpPr>
          <p:cNvPr id="5" name="Rectangle 1040"/>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480753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39"/>
          <p:cNvSpPr>
            <a:spLocks noGrp="1" noChangeArrowheads="1"/>
          </p:cNvSpPr>
          <p:nvPr>
            <p:ph type="dt" sz="half" idx="10"/>
          </p:nvPr>
        </p:nvSpPr>
        <p:spPr>
          <a:ln/>
        </p:spPr>
        <p:txBody>
          <a:bodyPr/>
          <a:lstStyle>
            <a:lvl1pPr>
              <a:defRPr/>
            </a:lvl1pPr>
          </a:lstStyle>
          <a:p>
            <a:pPr>
              <a:defRPr/>
            </a:pPr>
            <a:fld id="{A819AF5E-A3F6-4347-8CC9-1A6BA93606A3}" type="datetime1">
              <a:rPr lang="zh-CN" altLang="en-US" smtClean="0"/>
              <a:t>2021/10/28</a:t>
            </a:fld>
            <a:endParaRPr lang="en-US"/>
          </a:p>
        </p:txBody>
      </p:sp>
      <p:sp>
        <p:nvSpPr>
          <p:cNvPr id="6" name="Rectangle 1040"/>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927954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39"/>
          <p:cNvSpPr>
            <a:spLocks noGrp="1" noChangeArrowheads="1"/>
          </p:cNvSpPr>
          <p:nvPr>
            <p:ph type="dt" sz="half" idx="10"/>
          </p:nvPr>
        </p:nvSpPr>
        <p:spPr>
          <a:ln/>
        </p:spPr>
        <p:txBody>
          <a:bodyPr/>
          <a:lstStyle>
            <a:lvl1pPr>
              <a:defRPr/>
            </a:lvl1pPr>
          </a:lstStyle>
          <a:p>
            <a:pPr>
              <a:defRPr/>
            </a:pPr>
            <a:fld id="{5DF751C9-2812-4BC3-9B5F-FB22ABC85564}" type="datetime1">
              <a:rPr lang="zh-CN" altLang="en-US" smtClean="0"/>
              <a:t>2021/10/28</a:t>
            </a:fld>
            <a:endParaRPr lang="en-US"/>
          </a:p>
        </p:txBody>
      </p:sp>
      <p:sp>
        <p:nvSpPr>
          <p:cNvPr id="8" name="Rectangle 1040"/>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9221035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39"/>
          <p:cNvSpPr>
            <a:spLocks noGrp="1" noChangeArrowheads="1"/>
          </p:cNvSpPr>
          <p:nvPr>
            <p:ph type="dt" sz="half" idx="10"/>
          </p:nvPr>
        </p:nvSpPr>
        <p:spPr>
          <a:ln/>
        </p:spPr>
        <p:txBody>
          <a:bodyPr/>
          <a:lstStyle>
            <a:lvl1pPr>
              <a:defRPr/>
            </a:lvl1pPr>
          </a:lstStyle>
          <a:p>
            <a:pPr>
              <a:defRPr/>
            </a:pPr>
            <a:fld id="{7C8D004E-43A0-4FB4-B16F-50B40839B7F4}" type="datetime1">
              <a:rPr lang="zh-CN" altLang="en-US" smtClean="0"/>
              <a:t>2021/10/28</a:t>
            </a:fld>
            <a:endParaRPr lang="en-US"/>
          </a:p>
        </p:txBody>
      </p:sp>
      <p:sp>
        <p:nvSpPr>
          <p:cNvPr id="4" name="Rectangle 1040"/>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72304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868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9"/>
          <p:cNvSpPr>
            <a:spLocks noGrp="1" noChangeArrowheads="1"/>
          </p:cNvSpPr>
          <p:nvPr>
            <p:ph type="dt" sz="half" idx="10"/>
          </p:nvPr>
        </p:nvSpPr>
        <p:spPr>
          <a:ln/>
        </p:spPr>
        <p:txBody>
          <a:bodyPr/>
          <a:lstStyle>
            <a:lvl1pPr>
              <a:defRPr/>
            </a:lvl1pPr>
          </a:lstStyle>
          <a:p>
            <a:pPr>
              <a:defRPr/>
            </a:pPr>
            <a:fld id="{CFDF29EC-AA97-4110-943A-5713EABB3E02}" type="datetime1">
              <a:rPr lang="zh-CN" altLang="en-US" smtClean="0"/>
              <a:t>2021/10/28</a:t>
            </a:fld>
            <a:endParaRPr lang="en-US"/>
          </a:p>
        </p:txBody>
      </p:sp>
      <p:sp>
        <p:nvSpPr>
          <p:cNvPr id="3" name="Rectangle 1040"/>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480124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9"/>
          <p:cNvSpPr>
            <a:spLocks noGrp="1" noChangeArrowheads="1"/>
          </p:cNvSpPr>
          <p:nvPr>
            <p:ph type="dt" sz="half" idx="10"/>
          </p:nvPr>
        </p:nvSpPr>
        <p:spPr>
          <a:ln/>
        </p:spPr>
        <p:txBody>
          <a:bodyPr/>
          <a:lstStyle>
            <a:lvl1pPr>
              <a:defRPr/>
            </a:lvl1pPr>
          </a:lstStyle>
          <a:p>
            <a:pPr>
              <a:defRPr/>
            </a:pPr>
            <a:fld id="{C946C267-66B5-4B92-AEA8-E446369363EA}" type="datetime1">
              <a:rPr lang="zh-CN" altLang="en-US" smtClean="0"/>
              <a:t>2021/10/28</a:t>
            </a:fld>
            <a:endParaRPr lang="en-US"/>
          </a:p>
        </p:txBody>
      </p:sp>
      <p:sp>
        <p:nvSpPr>
          <p:cNvPr id="6" name="Rectangle 1040"/>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4180295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9"/>
          <p:cNvSpPr>
            <a:spLocks noGrp="1" noChangeArrowheads="1"/>
          </p:cNvSpPr>
          <p:nvPr>
            <p:ph type="dt" sz="half" idx="10"/>
          </p:nvPr>
        </p:nvSpPr>
        <p:spPr>
          <a:ln/>
        </p:spPr>
        <p:txBody>
          <a:bodyPr/>
          <a:lstStyle>
            <a:lvl1pPr>
              <a:defRPr/>
            </a:lvl1pPr>
          </a:lstStyle>
          <a:p>
            <a:pPr>
              <a:defRPr/>
            </a:pPr>
            <a:fld id="{CFC73FA0-1472-4E24-872F-0452F803D9F4}" type="datetime1">
              <a:rPr lang="zh-CN" altLang="en-US" smtClean="0"/>
              <a:t>2021/10/28</a:t>
            </a:fld>
            <a:endParaRPr lang="en-US"/>
          </a:p>
        </p:txBody>
      </p:sp>
      <p:sp>
        <p:nvSpPr>
          <p:cNvPr id="6" name="Rectangle 1040"/>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498945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9"/>
          <p:cNvSpPr>
            <a:spLocks noGrp="1" noChangeArrowheads="1"/>
          </p:cNvSpPr>
          <p:nvPr>
            <p:ph type="dt" sz="half" idx="10"/>
          </p:nvPr>
        </p:nvSpPr>
        <p:spPr>
          <a:ln/>
        </p:spPr>
        <p:txBody>
          <a:bodyPr/>
          <a:lstStyle>
            <a:lvl1pPr>
              <a:defRPr/>
            </a:lvl1pPr>
          </a:lstStyle>
          <a:p>
            <a:pPr>
              <a:defRPr/>
            </a:pPr>
            <a:fld id="{F7C64655-7483-48B1-B1D1-E60204DD1506}" type="datetime1">
              <a:rPr lang="zh-CN" altLang="en-US" smtClean="0"/>
              <a:t>2021/10/28</a:t>
            </a:fld>
            <a:endParaRPr lang="en-US"/>
          </a:p>
        </p:txBody>
      </p:sp>
      <p:sp>
        <p:nvSpPr>
          <p:cNvPr id="5" name="Rectangle 1040"/>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182625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3338"/>
            <a:ext cx="2057400" cy="62277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33338"/>
            <a:ext cx="6019800" cy="6227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9"/>
          <p:cNvSpPr>
            <a:spLocks noGrp="1" noChangeArrowheads="1"/>
          </p:cNvSpPr>
          <p:nvPr>
            <p:ph type="dt" sz="half" idx="10"/>
          </p:nvPr>
        </p:nvSpPr>
        <p:spPr>
          <a:ln/>
        </p:spPr>
        <p:txBody>
          <a:bodyPr/>
          <a:lstStyle>
            <a:lvl1pPr>
              <a:defRPr/>
            </a:lvl1pPr>
          </a:lstStyle>
          <a:p>
            <a:pPr>
              <a:defRPr/>
            </a:pPr>
            <a:fld id="{F37BE5C9-9030-4E49-82D4-8F7279636ECD}" type="datetime1">
              <a:rPr lang="zh-CN" altLang="en-US" smtClean="0"/>
              <a:t>2021/10/28</a:t>
            </a:fld>
            <a:endParaRPr lang="en-US"/>
          </a:p>
        </p:txBody>
      </p:sp>
      <p:sp>
        <p:nvSpPr>
          <p:cNvPr id="5" name="Rectangle 1040"/>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2268053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761463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2" descr="E:\华华上课\财大校徽.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37" y="2847"/>
            <a:ext cx="817347" cy="782610"/>
          </a:xfrm>
          <a:prstGeom prst="rect">
            <a:avLst/>
          </a:prstGeom>
          <a:noFill/>
          <a:effectLst>
            <a:reflection blurRad="6350" stA="50000" endA="300" endPos="55500" dist="101600" dir="5400000" sy="-100000" algn="bl" rotWithShape="0"/>
          </a:effectLst>
          <a:extLst>
            <a:ext uri="{909E8E84-426E-40DD-AFC4-6F175D3DCCD1}">
              <a14:hiddenFill xmlns:a14="http://schemas.microsoft.com/office/drawing/2010/main">
                <a:solidFill>
                  <a:srgbClr val="FFFFFF"/>
                </a:solidFill>
              </a14:hiddenFill>
            </a:ext>
          </a:extLst>
        </p:spPr>
      </p:pic>
      <p:sp>
        <p:nvSpPr>
          <p:cNvPr id="5" name="Freeform 21" descr="Dark upward diagonal"/>
          <p:cNvSpPr>
            <a:spLocks/>
          </p:cNvSpPr>
          <p:nvPr userDrawn="1"/>
        </p:nvSpPr>
        <p:spPr bwMode="gray">
          <a:xfrm rot="5400000">
            <a:off x="-2570956" y="3417094"/>
            <a:ext cx="6858000" cy="46038"/>
          </a:xfrm>
          <a:custGeom>
            <a:avLst/>
            <a:gdLst>
              <a:gd name="T0" fmla="*/ 0 w 5639"/>
              <a:gd name="T1" fmla="*/ 0 h 113"/>
              <a:gd name="T2" fmla="*/ 2147483646 w 5639"/>
              <a:gd name="T3" fmla="*/ 0 h 113"/>
              <a:gd name="T4" fmla="*/ 2147483646 w 5639"/>
              <a:gd name="T5" fmla="*/ 2147483646 h 113"/>
              <a:gd name="T6" fmla="*/ 2147483646 w 5639"/>
              <a:gd name="T7" fmla="*/ 2147483646 h 113"/>
              <a:gd name="T8" fmla="*/ 0 w 5639"/>
              <a:gd name="T9" fmla="*/ 2147483646 h 113"/>
              <a:gd name="T10" fmla="*/ 0 w 5639"/>
              <a:gd name="T11" fmla="*/ 0 h 1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39" h="113">
                <a:moveTo>
                  <a:pt x="0" y="0"/>
                </a:moveTo>
                <a:lnTo>
                  <a:pt x="5582" y="0"/>
                </a:lnTo>
                <a:cubicBezTo>
                  <a:pt x="5630" y="3"/>
                  <a:pt x="5639" y="45"/>
                  <a:pt x="5639" y="45"/>
                </a:cubicBezTo>
                <a:lnTo>
                  <a:pt x="5636" y="113"/>
                </a:lnTo>
                <a:lnTo>
                  <a:pt x="0" y="113"/>
                </a:lnTo>
                <a:lnTo>
                  <a:pt x="0" y="0"/>
                </a:lnTo>
                <a:close/>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灯片编号占位符 5"/>
          <p:cNvSpPr txBox="1">
            <a:spLocks/>
          </p:cNvSpPr>
          <p:nvPr userDrawn="1"/>
        </p:nvSpPr>
        <p:spPr>
          <a:xfrm>
            <a:off x="0" y="2708275"/>
            <a:ext cx="755650" cy="1728788"/>
          </a:xfrm>
          <a:prstGeom prst="rect">
            <a:avLst/>
          </a:prstGeom>
        </p:spPr>
        <p:txBody>
          <a:bodyPr anchor="ctr"/>
          <a:lstStyle>
            <a:defPPr>
              <a:defRPr lang="zh-CN"/>
            </a:defPPr>
            <a:lvl1pPr marL="0" algn="r" defTabSz="914400" rtl="0" eaLnBrk="1" latinLnBrk="0" hangingPunct="1">
              <a:defRPr lang="en-US" altLang="zh-CN" sz="1400" b="1" i="0" kern="1200" baseline="0" smtClean="0">
                <a:solidFill>
                  <a:srgbClr val="C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lnSpc>
                <a:spcPct val="200000"/>
              </a:lnSpc>
              <a:spcBef>
                <a:spcPts val="0"/>
              </a:spcBef>
              <a:spcAft>
                <a:spcPts val="0"/>
              </a:spcAft>
              <a:buFont typeface="Arial" panose="020B0604020202020204" pitchFamily="34" charset="0"/>
              <a:buNone/>
              <a:defRPr/>
            </a:pPr>
            <a:r>
              <a:rPr lang="zh-CN" altLang="en-US" sz="1200" dirty="0">
                <a:solidFill>
                  <a:srgbClr val="002060"/>
                </a:solidFill>
                <a:latin typeface="微软雅黑" panose="020B0503020204020204" pitchFamily="34" charset="-122"/>
                <a:ea typeface="微软雅黑" panose="020B0503020204020204" pitchFamily="34" charset="-122"/>
              </a:rPr>
              <a:t>第</a:t>
            </a:r>
            <a:endParaRPr sz="1200" dirty="0">
              <a:solidFill>
                <a:srgbClr val="002060"/>
              </a:solidFill>
              <a:latin typeface="微软雅黑" panose="020B0503020204020204" pitchFamily="34" charset="-122"/>
              <a:ea typeface="微软雅黑" panose="020B0503020204020204" pitchFamily="34" charset="-122"/>
            </a:endParaRPr>
          </a:p>
          <a:p>
            <a:pPr algn="ctr" fontAlgn="auto">
              <a:lnSpc>
                <a:spcPct val="200000"/>
              </a:lnSpc>
              <a:spcBef>
                <a:spcPts val="0"/>
              </a:spcBef>
              <a:spcAft>
                <a:spcPts val="0"/>
              </a:spcAft>
              <a:buFont typeface="Arial" panose="020B0604020202020204" pitchFamily="34" charset="0"/>
              <a:buNone/>
              <a:defRPr/>
            </a:pPr>
            <a:fld id="{F17BCDAD-29D3-4F65-AA37-8C167523B64C}" type="slidenum">
              <a:rPr sz="1050" smtClean="0">
                <a:latin typeface="微软雅黑" panose="020B0503020204020204" pitchFamily="34" charset="-122"/>
                <a:ea typeface="微软雅黑" panose="020B0503020204020204" pitchFamily="34" charset="-122"/>
              </a:rPr>
              <a:pPr algn="ctr" fontAlgn="auto">
                <a:lnSpc>
                  <a:spcPct val="200000"/>
                </a:lnSpc>
                <a:spcBef>
                  <a:spcPts val="0"/>
                </a:spcBef>
                <a:spcAft>
                  <a:spcPts val="0"/>
                </a:spcAft>
                <a:buFont typeface="Arial" panose="020B0604020202020204" pitchFamily="34" charset="0"/>
                <a:buNone/>
                <a:defRPr/>
              </a:pPr>
              <a:t>‹#›</a:t>
            </a:fld>
            <a:r>
              <a:rPr sz="1050" dirty="0">
                <a:solidFill>
                  <a:srgbClr val="002060"/>
                </a:solidFill>
                <a:latin typeface="微软雅黑" panose="020B0503020204020204" pitchFamily="34" charset="-122"/>
                <a:ea typeface="微软雅黑" panose="020B0503020204020204" pitchFamily="34" charset="-122"/>
              </a:rPr>
              <a:t>/2</a:t>
            </a:r>
            <a:r>
              <a:rPr lang="en-US" altLang="zh-CN" sz="1050" dirty="0">
                <a:solidFill>
                  <a:srgbClr val="002060"/>
                </a:solidFill>
                <a:latin typeface="微软雅黑" panose="020B0503020204020204" pitchFamily="34" charset="-122"/>
                <a:ea typeface="微软雅黑" panose="020B0503020204020204" pitchFamily="34" charset="-122"/>
              </a:rPr>
              <a:t>81</a:t>
            </a:r>
            <a:endParaRPr sz="1050" dirty="0">
              <a:solidFill>
                <a:srgbClr val="002060"/>
              </a:solidFill>
              <a:latin typeface="微软雅黑" panose="020B0503020204020204" pitchFamily="34" charset="-122"/>
              <a:ea typeface="微软雅黑" panose="020B0503020204020204" pitchFamily="34" charset="-122"/>
            </a:endParaRPr>
          </a:p>
          <a:p>
            <a:pPr algn="ctr" fontAlgn="auto">
              <a:lnSpc>
                <a:spcPct val="200000"/>
              </a:lnSpc>
              <a:spcBef>
                <a:spcPts val="0"/>
              </a:spcBef>
              <a:spcAft>
                <a:spcPts val="0"/>
              </a:spcAft>
              <a:buFont typeface="Arial" panose="020B0604020202020204" pitchFamily="34" charset="0"/>
              <a:buNone/>
              <a:defRPr/>
            </a:pPr>
            <a:r>
              <a:rPr lang="zh-CN" altLang="en-US" sz="1200" dirty="0">
                <a:solidFill>
                  <a:srgbClr val="002060"/>
                </a:solidFill>
                <a:latin typeface="微软雅黑" panose="020B0503020204020204" pitchFamily="34" charset="-122"/>
                <a:ea typeface="微软雅黑" panose="020B0503020204020204" pitchFamily="34" charset="-122"/>
              </a:rPr>
              <a:t>页</a:t>
            </a:r>
            <a:endParaRPr lang="zh-CN" altLang="en-US" sz="1200" dirty="0"/>
          </a:p>
        </p:txBody>
      </p:sp>
      <p:sp>
        <p:nvSpPr>
          <p:cNvPr id="7" name="Freeform 21" descr="Dark upward diagonal"/>
          <p:cNvSpPr>
            <a:spLocks/>
          </p:cNvSpPr>
          <p:nvPr userDrawn="1"/>
        </p:nvSpPr>
        <p:spPr bwMode="gray">
          <a:xfrm>
            <a:off x="0" y="836613"/>
            <a:ext cx="9131300" cy="46037"/>
          </a:xfrm>
          <a:custGeom>
            <a:avLst/>
            <a:gdLst>
              <a:gd name="T0" fmla="*/ 0 w 5639"/>
              <a:gd name="T1" fmla="*/ 0 h 113"/>
              <a:gd name="T2" fmla="*/ 2147483646 w 5639"/>
              <a:gd name="T3" fmla="*/ 0 h 113"/>
              <a:gd name="T4" fmla="*/ 2147483646 w 5639"/>
              <a:gd name="T5" fmla="*/ 2147483646 h 113"/>
              <a:gd name="T6" fmla="*/ 2147483646 w 5639"/>
              <a:gd name="T7" fmla="*/ 2147483646 h 113"/>
              <a:gd name="T8" fmla="*/ 0 w 5639"/>
              <a:gd name="T9" fmla="*/ 2147483646 h 113"/>
              <a:gd name="T10" fmla="*/ 0 w 5639"/>
              <a:gd name="T11" fmla="*/ 0 h 1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39" h="113">
                <a:moveTo>
                  <a:pt x="0" y="0"/>
                </a:moveTo>
                <a:lnTo>
                  <a:pt x="5582" y="0"/>
                </a:lnTo>
                <a:cubicBezTo>
                  <a:pt x="5630" y="3"/>
                  <a:pt x="5639" y="45"/>
                  <a:pt x="5639" y="45"/>
                </a:cubicBezTo>
                <a:lnTo>
                  <a:pt x="5636" y="113"/>
                </a:lnTo>
                <a:lnTo>
                  <a:pt x="0" y="113"/>
                </a:lnTo>
                <a:lnTo>
                  <a:pt x="0" y="0"/>
                </a:lnTo>
                <a:close/>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标题 1"/>
          <p:cNvSpPr>
            <a:spLocks noGrp="1"/>
          </p:cNvSpPr>
          <p:nvPr>
            <p:ph type="title"/>
          </p:nvPr>
        </p:nvSpPr>
        <p:spPr>
          <a:xfrm>
            <a:off x="958966" y="-39688"/>
            <a:ext cx="8149538" cy="1138238"/>
          </a:xfrm>
        </p:spPr>
        <p:txBody>
          <a:bodyPr/>
          <a:lstStyle>
            <a:lvl1pPr>
              <a:defRPr>
                <a:solidFill>
                  <a:schemeClr val="accent1">
                    <a:lumMod val="25000"/>
                  </a:schemeClr>
                </a:solidFill>
              </a:defRPr>
            </a:lvl1pPr>
          </a:lstStyle>
          <a:p>
            <a:r>
              <a:rPr lang="zh-CN" altLang="en-US" dirty="0"/>
              <a:t>单击此处编辑母版标题样式</a:t>
            </a:r>
          </a:p>
        </p:txBody>
      </p:sp>
      <p:sp>
        <p:nvSpPr>
          <p:cNvPr id="3" name="内容占位符 2"/>
          <p:cNvSpPr>
            <a:spLocks noGrp="1"/>
          </p:cNvSpPr>
          <p:nvPr>
            <p:ph idx="1"/>
          </p:nvPr>
        </p:nvSpPr>
        <p:spPr>
          <a:xfrm>
            <a:off x="958966" y="1339850"/>
            <a:ext cx="8149538" cy="48545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日期占位符 3"/>
          <p:cNvSpPr>
            <a:spLocks noGrp="1"/>
          </p:cNvSpPr>
          <p:nvPr>
            <p:ph type="dt" sz="half" idx="10"/>
          </p:nvPr>
        </p:nvSpPr>
        <p:spPr>
          <a:xfrm>
            <a:off x="8773" y="6392862"/>
            <a:ext cx="827088" cy="465137"/>
          </a:xfrm>
          <a:prstGeom prst="rect">
            <a:avLst/>
          </a:prstGeom>
        </p:spPr>
        <p:txBody>
          <a:bodyPr/>
          <a:lstStyle>
            <a:lvl1pPr algn="l" eaLnBrk="1" fontAlgn="auto" hangingPunct="1">
              <a:spcBef>
                <a:spcPts val="0"/>
              </a:spcBef>
              <a:spcAft>
                <a:spcPts val="0"/>
              </a:spcAft>
              <a:buFont typeface="Arial" panose="020B0604020202020204" pitchFamily="34" charset="0"/>
              <a:buNone/>
              <a:defRPr sz="1000" b="1" i="0" baseline="0" smtClean="0">
                <a:solidFill>
                  <a:srgbClr val="002060"/>
                </a:solidFill>
                <a:latin typeface="Calibri"/>
                <a:ea typeface="宋体"/>
              </a:defRPr>
            </a:lvl1pPr>
          </a:lstStyle>
          <a:p>
            <a:pPr>
              <a:defRPr/>
            </a:pPr>
            <a:fld id="{F65F975B-9A61-462B-8CC3-DB86F22A0FDB}" type="datetime1">
              <a:rPr lang="zh-CN" altLang="en-US" smtClean="0"/>
              <a:t>2021/10/28</a:t>
            </a:fld>
            <a:endParaRPr lang="zh-CN" altLang="en-US" dirty="0"/>
          </a:p>
        </p:txBody>
      </p:sp>
    </p:spTree>
    <p:extLst>
      <p:ext uri="{BB962C8B-B14F-4D97-AF65-F5344CB8AC3E}">
        <p14:creationId xmlns:p14="http://schemas.microsoft.com/office/powerpoint/2010/main" val="252691589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50568646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781298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66335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8575894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94927710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447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5223998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7487736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925934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9688"/>
            <a:ext cx="2057400" cy="6234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39688"/>
            <a:ext cx="6019800" cy="6234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397912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SmartArt 占位符 2"/>
          <p:cNvSpPr>
            <a:spLocks noGrp="1"/>
          </p:cNvSpPr>
          <p:nvPr>
            <p:ph type="dgm" idx="1"/>
          </p:nvPr>
        </p:nvSpPr>
        <p:spPr>
          <a:xfrm>
            <a:off x="457200" y="1828800"/>
            <a:ext cx="8229600" cy="4495800"/>
          </a:xfrm>
        </p:spPr>
        <p:txBody>
          <a:bodyPr/>
          <a:lstStyle/>
          <a:p>
            <a:pPr lvl="0"/>
            <a:endParaRPr lang="zh-CN" altLang="en-US" noProof="0"/>
          </a:p>
        </p:txBody>
      </p:sp>
      <p:sp>
        <p:nvSpPr>
          <p:cNvPr id="4" name="Rectangle 15"/>
          <p:cNvSpPr>
            <a:spLocks noGrp="1" noChangeArrowheads="1"/>
          </p:cNvSpPr>
          <p:nvPr>
            <p:ph type="dt" sz="half" idx="10"/>
          </p:nvPr>
        </p:nvSpPr>
        <p:spPr>
          <a:xfrm>
            <a:off x="457200" y="6400800"/>
            <a:ext cx="2133600" cy="320675"/>
          </a:xfrm>
          <a:prstGeom prst="rect">
            <a:avLst/>
          </a:prstGeom>
        </p:spPr>
        <p:txBody>
          <a:bodyPr/>
          <a:lstStyle>
            <a:lvl1pPr eaLnBrk="1" hangingPunct="1">
              <a:buFont typeface="Arial" panose="020B0604020202020204" pitchFamily="34" charset="0"/>
              <a:buNone/>
              <a:defRPr smtClean="0"/>
            </a:lvl1pPr>
          </a:lstStyle>
          <a:p>
            <a:pPr>
              <a:defRPr/>
            </a:pPr>
            <a:fld id="{33801F7D-21CF-4C36-A3D2-D9D7DA5A0A9D}" type="datetime1">
              <a:rPr lang="zh-CN" altLang="en-US" smtClean="0"/>
              <a:t>2021/10/28</a:t>
            </a:fld>
            <a:endParaRPr lang="en-US" altLang="zh-CN"/>
          </a:p>
        </p:txBody>
      </p:sp>
      <p:sp>
        <p:nvSpPr>
          <p:cNvPr id="5" name="Rectangle 16"/>
          <p:cNvSpPr>
            <a:spLocks noGrp="1" noChangeArrowheads="1"/>
          </p:cNvSpPr>
          <p:nvPr>
            <p:ph type="ftr" sz="quarter" idx="11"/>
          </p:nvPr>
        </p:nvSpPr>
        <p:spPr>
          <a:xfrm>
            <a:off x="5219700" y="6381750"/>
            <a:ext cx="3600450" cy="320675"/>
          </a:xfrm>
          <a:prstGeom prst="rect">
            <a:avLst/>
          </a:prstGeom>
        </p:spPr>
        <p:txBody>
          <a:bodyPr/>
          <a:lstStyle>
            <a:lvl1pPr eaLnBrk="1" hangingPunct="1">
              <a:buFont typeface="Arial" panose="020B0604020202020204" pitchFamily="34" charset="0"/>
              <a:buNone/>
              <a:defRPr dirty="0"/>
            </a:lvl1pPr>
          </a:lstStyle>
          <a:p>
            <a:pPr>
              <a:defRPr/>
            </a:pPr>
            <a:endParaRPr lang="en-US" altLang="zh-CN"/>
          </a:p>
        </p:txBody>
      </p:sp>
    </p:spTree>
    <p:extLst>
      <p:ext uri="{BB962C8B-B14F-4D97-AF65-F5344CB8AC3E}">
        <p14:creationId xmlns:p14="http://schemas.microsoft.com/office/powerpoint/2010/main" val="248914530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5"/>
          <p:cNvSpPr>
            <a:spLocks noGrp="1" noChangeArrowheads="1"/>
          </p:cNvSpPr>
          <p:nvPr>
            <p:ph type="dt" sz="half" idx="10"/>
          </p:nvPr>
        </p:nvSpPr>
        <p:spPr>
          <a:xfrm>
            <a:off x="457200" y="6400800"/>
            <a:ext cx="2133600" cy="320675"/>
          </a:xfrm>
          <a:prstGeom prst="rect">
            <a:avLst/>
          </a:prstGeom>
        </p:spPr>
        <p:txBody>
          <a:bodyPr/>
          <a:lstStyle>
            <a:lvl1pPr eaLnBrk="1" hangingPunct="1">
              <a:buFont typeface="Arial" panose="020B0604020202020204" pitchFamily="34" charset="0"/>
              <a:buNone/>
              <a:defRPr smtClean="0"/>
            </a:lvl1pPr>
          </a:lstStyle>
          <a:p>
            <a:pPr>
              <a:defRPr/>
            </a:pPr>
            <a:fld id="{6B00FC87-13A7-468B-B001-EED1CF757167}" type="datetime1">
              <a:rPr lang="zh-CN" altLang="en-US" smtClean="0"/>
              <a:t>2021/10/28</a:t>
            </a:fld>
            <a:endParaRPr lang="en-US" altLang="zh-CN"/>
          </a:p>
        </p:txBody>
      </p:sp>
      <p:sp>
        <p:nvSpPr>
          <p:cNvPr id="6" name="Rectangle 16"/>
          <p:cNvSpPr>
            <a:spLocks noGrp="1" noChangeArrowheads="1"/>
          </p:cNvSpPr>
          <p:nvPr>
            <p:ph type="ftr" sz="quarter" idx="11"/>
          </p:nvPr>
        </p:nvSpPr>
        <p:spPr>
          <a:xfrm>
            <a:off x="5219700" y="6381750"/>
            <a:ext cx="3600450" cy="320675"/>
          </a:xfrm>
          <a:prstGeom prst="rect">
            <a:avLst/>
          </a:prstGeom>
        </p:spPr>
        <p:txBody>
          <a:bodyPr/>
          <a:lstStyle>
            <a:lvl1pPr eaLnBrk="1" hangingPunct="1">
              <a:buFont typeface="Arial" panose="020B0604020202020204" pitchFamily="34" charset="0"/>
              <a:buNone/>
              <a:defRPr dirty="0"/>
            </a:lvl1pPr>
          </a:lstStyle>
          <a:p>
            <a:pPr>
              <a:defRPr/>
            </a:pPr>
            <a:endParaRPr lang="en-US" altLang="zh-CN"/>
          </a:p>
        </p:txBody>
      </p:sp>
    </p:spTree>
    <p:extLst>
      <p:ext uri="{BB962C8B-B14F-4D97-AF65-F5344CB8AC3E}">
        <p14:creationId xmlns:p14="http://schemas.microsoft.com/office/powerpoint/2010/main" val="238661334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内容占位符 2"/>
          <p:cNvSpPr>
            <a:spLocks noGrp="1"/>
          </p:cNvSpPr>
          <p:nvPr>
            <p:ph sz="half" idx="1"/>
          </p:nvPr>
        </p:nvSpPr>
        <p:spPr>
          <a:xfrm>
            <a:off x="457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828800"/>
            <a:ext cx="40386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52900"/>
            <a:ext cx="40386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5"/>
          <p:cNvSpPr>
            <a:spLocks noGrp="1" noChangeArrowheads="1"/>
          </p:cNvSpPr>
          <p:nvPr>
            <p:ph type="dt" sz="half" idx="10"/>
          </p:nvPr>
        </p:nvSpPr>
        <p:spPr>
          <a:xfrm>
            <a:off x="457200" y="6400800"/>
            <a:ext cx="2133600" cy="320675"/>
          </a:xfrm>
          <a:prstGeom prst="rect">
            <a:avLst/>
          </a:prstGeom>
        </p:spPr>
        <p:txBody>
          <a:bodyPr/>
          <a:lstStyle>
            <a:lvl1pPr eaLnBrk="1" hangingPunct="1">
              <a:buFont typeface="Arial" panose="020B0604020202020204" pitchFamily="34" charset="0"/>
              <a:buNone/>
              <a:defRPr smtClean="0"/>
            </a:lvl1pPr>
          </a:lstStyle>
          <a:p>
            <a:pPr>
              <a:defRPr/>
            </a:pPr>
            <a:fld id="{420EEDD4-DD40-4CC5-8233-48109CF65CED}" type="datetime1">
              <a:rPr lang="zh-CN" altLang="en-US" smtClean="0"/>
              <a:t>2021/10/28</a:t>
            </a:fld>
            <a:endParaRPr lang="en-US" altLang="zh-CN"/>
          </a:p>
        </p:txBody>
      </p:sp>
      <p:sp>
        <p:nvSpPr>
          <p:cNvPr id="7" name="Rectangle 16"/>
          <p:cNvSpPr>
            <a:spLocks noGrp="1" noChangeArrowheads="1"/>
          </p:cNvSpPr>
          <p:nvPr>
            <p:ph type="ftr" sz="quarter" idx="11"/>
          </p:nvPr>
        </p:nvSpPr>
        <p:spPr>
          <a:xfrm>
            <a:off x="5219700" y="6381750"/>
            <a:ext cx="3600450" cy="320675"/>
          </a:xfrm>
          <a:prstGeom prst="rect">
            <a:avLst/>
          </a:prstGeom>
        </p:spPr>
        <p:txBody>
          <a:bodyPr/>
          <a:lstStyle>
            <a:lvl1pPr eaLnBrk="1" hangingPunct="1">
              <a:buFont typeface="Arial" panose="020B0604020202020204" pitchFamily="34" charset="0"/>
              <a:buNone/>
              <a:defRPr/>
            </a:lvl1pPr>
          </a:lstStyle>
          <a:p>
            <a:pPr>
              <a:defRPr/>
            </a:pPr>
            <a:endParaRPr lang="en-US" altLang="zh-CN"/>
          </a:p>
        </p:txBody>
      </p:sp>
    </p:spTree>
    <p:extLst>
      <p:ext uri="{BB962C8B-B14F-4D97-AF65-F5344CB8AC3E}">
        <p14:creationId xmlns:p14="http://schemas.microsoft.com/office/powerpoint/2010/main" val="144818386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表格占位符 2"/>
          <p:cNvSpPr>
            <a:spLocks noGrp="1"/>
          </p:cNvSpPr>
          <p:nvPr>
            <p:ph type="tbl" idx="1"/>
          </p:nvPr>
        </p:nvSpPr>
        <p:spPr>
          <a:xfrm>
            <a:off x="457200" y="1828800"/>
            <a:ext cx="8229600" cy="4495800"/>
          </a:xfrm>
        </p:spPr>
        <p:txBody>
          <a:bodyPr/>
          <a:lstStyle/>
          <a:p>
            <a:pPr lvl="0"/>
            <a:endParaRPr lang="zh-CN" altLang="en-US" noProof="0"/>
          </a:p>
        </p:txBody>
      </p:sp>
      <p:sp>
        <p:nvSpPr>
          <p:cNvPr id="4" name="Rectangle 15"/>
          <p:cNvSpPr>
            <a:spLocks noGrp="1" noChangeArrowheads="1"/>
          </p:cNvSpPr>
          <p:nvPr>
            <p:ph type="dt" sz="half" idx="10"/>
          </p:nvPr>
        </p:nvSpPr>
        <p:spPr>
          <a:xfrm>
            <a:off x="457200" y="6400800"/>
            <a:ext cx="2133600" cy="320675"/>
          </a:xfrm>
          <a:prstGeom prst="rect">
            <a:avLst/>
          </a:prstGeom>
        </p:spPr>
        <p:txBody>
          <a:bodyPr/>
          <a:lstStyle>
            <a:lvl1pPr eaLnBrk="1" hangingPunct="1">
              <a:buFont typeface="Arial" panose="020B0604020202020204" pitchFamily="34" charset="0"/>
              <a:buNone/>
              <a:defRPr smtClean="0"/>
            </a:lvl1pPr>
          </a:lstStyle>
          <a:p>
            <a:pPr>
              <a:defRPr/>
            </a:pPr>
            <a:fld id="{961237F2-5109-4B5D-A170-D82FB9859D12}" type="datetime1">
              <a:rPr lang="zh-CN" altLang="en-US" smtClean="0"/>
              <a:t>2021/10/28</a:t>
            </a:fld>
            <a:endParaRPr lang="en-US" altLang="zh-CN"/>
          </a:p>
        </p:txBody>
      </p:sp>
      <p:sp>
        <p:nvSpPr>
          <p:cNvPr id="5" name="Rectangle 16"/>
          <p:cNvSpPr>
            <a:spLocks noGrp="1" noChangeArrowheads="1"/>
          </p:cNvSpPr>
          <p:nvPr>
            <p:ph type="ftr" sz="quarter" idx="11"/>
          </p:nvPr>
        </p:nvSpPr>
        <p:spPr>
          <a:xfrm>
            <a:off x="5219700" y="6381750"/>
            <a:ext cx="3600450" cy="320675"/>
          </a:xfrm>
          <a:prstGeom prst="rect">
            <a:avLst/>
          </a:prstGeom>
        </p:spPr>
        <p:txBody>
          <a:bodyPr/>
          <a:lstStyle>
            <a:lvl1pPr eaLnBrk="1" hangingPunct="1">
              <a:buFont typeface="Arial" panose="020B0604020202020204" pitchFamily="34" charset="0"/>
              <a:buNone/>
              <a:defRPr/>
            </a:lvl1pPr>
          </a:lstStyle>
          <a:p>
            <a:pPr>
              <a:defRPr/>
            </a:pPr>
            <a:endParaRPr lang="en-US" altLang="zh-CN"/>
          </a:p>
        </p:txBody>
      </p:sp>
    </p:spTree>
    <p:extLst>
      <p:ext uri="{BB962C8B-B14F-4D97-AF65-F5344CB8AC3E}">
        <p14:creationId xmlns:p14="http://schemas.microsoft.com/office/powerpoint/2010/main" val="1282231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75678505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00113" y="188913"/>
            <a:ext cx="6249987"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844675"/>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586288" y="1844675"/>
            <a:ext cx="40386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86288" y="4168775"/>
            <a:ext cx="40386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9485734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Freeform 21" descr="Dark upward diagonal"/>
          <p:cNvSpPr>
            <a:spLocks/>
          </p:cNvSpPr>
          <p:nvPr userDrawn="1"/>
        </p:nvSpPr>
        <p:spPr bwMode="gray">
          <a:xfrm>
            <a:off x="0" y="2636838"/>
            <a:ext cx="9144000" cy="144462"/>
          </a:xfrm>
          <a:custGeom>
            <a:avLst/>
            <a:gdLst>
              <a:gd name="T0" fmla="*/ 0 w 5639"/>
              <a:gd name="T1" fmla="*/ 0 h 113"/>
              <a:gd name="T2" fmla="*/ 2147483646 w 5639"/>
              <a:gd name="T3" fmla="*/ 0 h 113"/>
              <a:gd name="T4" fmla="*/ 2147483646 w 5639"/>
              <a:gd name="T5" fmla="*/ 2147483646 h 113"/>
              <a:gd name="T6" fmla="*/ 2147483646 w 5639"/>
              <a:gd name="T7" fmla="*/ 2147483646 h 113"/>
              <a:gd name="T8" fmla="*/ 0 w 5639"/>
              <a:gd name="T9" fmla="*/ 2147483646 h 113"/>
              <a:gd name="T10" fmla="*/ 0 w 5639"/>
              <a:gd name="T11" fmla="*/ 0 h 1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39" h="113">
                <a:moveTo>
                  <a:pt x="0" y="0"/>
                </a:moveTo>
                <a:lnTo>
                  <a:pt x="5582" y="0"/>
                </a:lnTo>
                <a:cubicBezTo>
                  <a:pt x="5630" y="3"/>
                  <a:pt x="5639" y="45"/>
                  <a:pt x="5639" y="45"/>
                </a:cubicBezTo>
                <a:lnTo>
                  <a:pt x="5636" y="113"/>
                </a:lnTo>
                <a:lnTo>
                  <a:pt x="0" y="113"/>
                </a:lnTo>
                <a:lnTo>
                  <a:pt x="0" y="0"/>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 name="Picture 2" descr="E:\华华上课\财大校徽.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6731" y="0"/>
            <a:ext cx="2725355" cy="2609528"/>
          </a:xfrm>
          <a:prstGeom prst="rect">
            <a:avLst/>
          </a:prstGeom>
          <a:noFill/>
          <a:effectLst>
            <a:reflection blurRad="6350" stA="50000" endPos="82000" dist="2032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24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2219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117666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696505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3.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theme" Target="../theme/theme5.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未命名_副本"/>
          <p:cNvPicPr>
            <a:picLocks noChangeAspect="1" noChangeArrowheads="1"/>
          </p:cNvPicPr>
          <p:nvPr/>
        </p:nvPicPr>
        <p:blipFill>
          <a:blip r:embed="rId13">
            <a:extLst>
              <a:ext uri="{28A0092B-C50C-407E-A947-70E740481C1C}">
                <a14:useLocalDpi xmlns:a14="http://schemas.microsoft.com/office/drawing/2010/main" val="0"/>
              </a:ext>
            </a:extLst>
          </a:blip>
          <a:srcRect l="1405" t="12910" r="2878" b="10757"/>
          <a:stretch>
            <a:fillRect/>
          </a:stretch>
        </p:blipFill>
        <p:spPr bwMode="auto">
          <a:xfrm>
            <a:off x="-15875" y="838200"/>
            <a:ext cx="9155113" cy="578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图片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5" y="6453188"/>
            <a:ext cx="91598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图片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5" y="-22225"/>
            <a:ext cx="915987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p:cNvSpPr>
            <a:spLocks noGrp="1" noChangeArrowheads="1"/>
          </p:cNvSpPr>
          <p:nvPr>
            <p:ph type="title"/>
          </p:nvPr>
        </p:nvSpPr>
        <p:spPr bwMode="auto">
          <a:xfrm>
            <a:off x="457200" y="-33338"/>
            <a:ext cx="82296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30" name="Rectangle 3"/>
          <p:cNvSpPr>
            <a:spLocks noGrp="1" noChangeArrowheads="1"/>
          </p:cNvSpPr>
          <p:nvPr>
            <p:ph type="body" idx="1"/>
          </p:nvPr>
        </p:nvSpPr>
        <p:spPr bwMode="auto">
          <a:xfrm>
            <a:off x="457200" y="1339850"/>
            <a:ext cx="82296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1" name="Text Box 7"/>
          <p:cNvSpPr txBox="1">
            <a:spLocks noChangeArrowheads="1"/>
          </p:cNvSpPr>
          <p:nvPr/>
        </p:nvSpPr>
        <p:spPr bwMode="auto">
          <a:xfrm>
            <a:off x="5510213" y="6454775"/>
            <a:ext cx="4103687" cy="334963"/>
          </a:xfrm>
          <a:prstGeom prst="rect">
            <a:avLst/>
          </a:prstGeom>
          <a:noFill/>
          <a:ln>
            <a:noFill/>
          </a:ln>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buFont typeface="Arial" panose="020B0604020202020204" pitchFamily="34" charset="0"/>
              <a:buNone/>
              <a:defRPr/>
            </a:pPr>
            <a:r>
              <a:rPr lang="en-US" sz="1600" b="1">
                <a:solidFill>
                  <a:schemeClr val="bg1"/>
                </a:solidFill>
              </a:rPr>
              <a:t>An Introduction to Database System</a:t>
            </a:r>
          </a:p>
        </p:txBody>
      </p:sp>
      <p:sp>
        <p:nvSpPr>
          <p:cNvPr id="1032" name="WordArt 8"/>
          <p:cNvSpPr>
            <a:spLocks noChangeArrowheads="1" noChangeShapeType="1"/>
          </p:cNvSpPr>
          <p:nvPr/>
        </p:nvSpPr>
        <p:spPr bwMode="auto">
          <a:xfrm rot="-1980000">
            <a:off x="1908175" y="2205038"/>
            <a:ext cx="5337175" cy="2976562"/>
          </a:xfrm>
          <a:prstGeom prst="rect">
            <a:avLst/>
          </a:prstGeom>
          <a:extLst>
            <a:ext uri="{909E8E84-426E-40DD-AFC4-6F175D3DCCD1}">
              <a14:hiddenFill xmlns:a14="http://schemas.microsoft.com/office/drawing/2010/main">
                <a:solidFill>
                  <a:srgbClr val="FFFFFF"/>
                </a:solidFill>
              </a14:hiddenFill>
            </a:ext>
          </a:extLst>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noFill/>
                <a:latin typeface="华文琥珀" panose="02010800040101010101" pitchFamily="2" charset="-122"/>
                <a:ea typeface="华文琥珀" panose="02010800040101010101" pitchFamily="2" charset="-122"/>
              </a:rPr>
              <a:t>中国人民大学</a:t>
            </a:r>
          </a:p>
          <a:p>
            <a:pPr algn="ctr"/>
            <a:endParaRPr lang="zh-CN" altLang="en-US" sz="3600" kern="10">
              <a:ln w="9525">
                <a:solidFill>
                  <a:schemeClr val="bg1"/>
                </a:solidFill>
                <a:round/>
                <a:headEnd/>
                <a:tailEnd/>
              </a:ln>
              <a:noFill/>
              <a:latin typeface="华文琥珀" panose="02010800040101010101" pitchFamily="2" charset="-122"/>
              <a:ea typeface="华文琥珀" panose="02010800040101010101" pitchFamily="2" charset="-122"/>
            </a:endParaRPr>
          </a:p>
          <a:p>
            <a:pPr algn="ctr"/>
            <a:endParaRPr lang="zh-CN" altLang="en-US" sz="3600" kern="10">
              <a:ln w="9525">
                <a:solidFill>
                  <a:schemeClr val="bg1"/>
                </a:solidFill>
                <a:round/>
                <a:headEnd/>
                <a:tailEnd/>
              </a:ln>
              <a:noFill/>
              <a:latin typeface="华文琥珀" panose="02010800040101010101" pitchFamily="2" charset="-122"/>
              <a:ea typeface="华文琥珀" panose="02010800040101010101" pitchFamily="2" charset="-122"/>
            </a:endParaRPr>
          </a:p>
          <a:p>
            <a:pPr algn="ctr"/>
            <a:r>
              <a:rPr lang="zh-CN" altLang="en-US" sz="3600" kern="10">
                <a:ln w="9525">
                  <a:solidFill>
                    <a:schemeClr val="bg1"/>
                  </a:solidFill>
                  <a:round/>
                  <a:headEnd/>
                  <a:tailEnd/>
                </a:ln>
                <a:noFill/>
                <a:latin typeface="华文琥珀" panose="02010800040101010101" pitchFamily="2" charset="-122"/>
                <a:ea typeface="华文琥珀" panose="02010800040101010101" pitchFamily="2" charset="-122"/>
              </a:rPr>
              <a:t>数据库系统概论</a:t>
            </a:r>
          </a:p>
        </p:txBody>
      </p:sp>
      <p:pic>
        <p:nvPicPr>
          <p:cNvPr id="1033" name="Picture 9" descr="图片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16813" y="4797425"/>
            <a:ext cx="1528762"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Lst>
  <p:hf sldNum="0" hdr="0" ftr="0"/>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eaLnBrk="0" fontAlgn="base" hangingPunct="0">
        <a:spcBef>
          <a:spcPct val="0"/>
        </a:spcBef>
        <a:spcAft>
          <a:spcPct val="0"/>
        </a:spcAft>
        <a:defRPr sz="4000" b="1">
          <a:solidFill>
            <a:schemeClr val="bg1"/>
          </a:solidFill>
          <a:latin typeface="Arial" pitchFamily="34" charset="0"/>
          <a:ea typeface="宋体" pitchFamily="2" charset="-122"/>
        </a:defRPr>
      </a:lvl6pPr>
      <a:lvl7pPr marL="914400" algn="ctr" rtl="0" eaLnBrk="0" fontAlgn="base" hangingPunct="0">
        <a:spcBef>
          <a:spcPct val="0"/>
        </a:spcBef>
        <a:spcAft>
          <a:spcPct val="0"/>
        </a:spcAft>
        <a:defRPr sz="4000" b="1">
          <a:solidFill>
            <a:schemeClr val="bg1"/>
          </a:solidFill>
          <a:latin typeface="Arial" pitchFamily="34" charset="0"/>
          <a:ea typeface="宋体" pitchFamily="2" charset="-122"/>
        </a:defRPr>
      </a:lvl7pPr>
      <a:lvl8pPr marL="1371600" algn="ctr" rtl="0" eaLnBrk="0" fontAlgn="base" hangingPunct="0">
        <a:spcBef>
          <a:spcPct val="0"/>
        </a:spcBef>
        <a:spcAft>
          <a:spcPct val="0"/>
        </a:spcAft>
        <a:defRPr sz="4000" b="1">
          <a:solidFill>
            <a:schemeClr val="bg1"/>
          </a:solidFill>
          <a:latin typeface="Arial" pitchFamily="34" charset="0"/>
          <a:ea typeface="宋体" pitchFamily="2" charset="-122"/>
        </a:defRPr>
      </a:lvl8pPr>
      <a:lvl9pPr marL="1828800" algn="ctr" rtl="0" eaLnBrk="0" fontAlgn="base" hangingPunct="0">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未命名_副本"/>
          <p:cNvPicPr>
            <a:picLocks noChangeAspect="1" noChangeArrowheads="1"/>
          </p:cNvPicPr>
          <p:nvPr/>
        </p:nvPicPr>
        <p:blipFill>
          <a:blip r:embed="rId13">
            <a:extLst>
              <a:ext uri="{28A0092B-C50C-407E-A947-70E740481C1C}">
                <a14:useLocalDpi xmlns:a14="http://schemas.microsoft.com/office/drawing/2010/main" val="0"/>
              </a:ext>
            </a:extLst>
          </a:blip>
          <a:srcRect l="1405" t="12910" r="2878" b="10757"/>
          <a:stretch>
            <a:fillRect/>
          </a:stretch>
        </p:blipFill>
        <p:spPr bwMode="auto">
          <a:xfrm>
            <a:off x="-15875" y="838200"/>
            <a:ext cx="9155113" cy="578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descr="图片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5" y="6453188"/>
            <a:ext cx="91598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descr="图片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5" y="-22225"/>
            <a:ext cx="915987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Text Box 7"/>
          <p:cNvSpPr txBox="1">
            <a:spLocks noChangeArrowheads="1"/>
          </p:cNvSpPr>
          <p:nvPr/>
        </p:nvSpPr>
        <p:spPr bwMode="auto">
          <a:xfrm>
            <a:off x="5510213" y="6454775"/>
            <a:ext cx="4103687" cy="334963"/>
          </a:xfrm>
          <a:prstGeom prst="rect">
            <a:avLst/>
          </a:prstGeom>
          <a:noFill/>
          <a:ln>
            <a:noFill/>
          </a:ln>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buFont typeface="Arial" panose="020B0604020202020204" pitchFamily="34" charset="0"/>
              <a:buNone/>
              <a:defRPr/>
            </a:pPr>
            <a:r>
              <a:rPr lang="en-US" sz="1600" b="1">
                <a:solidFill>
                  <a:schemeClr val="bg1"/>
                </a:solidFill>
              </a:rPr>
              <a:t>An Introduction to Database System</a:t>
            </a:r>
          </a:p>
        </p:txBody>
      </p:sp>
      <p:sp>
        <p:nvSpPr>
          <p:cNvPr id="2054" name="WordArt 8"/>
          <p:cNvSpPr>
            <a:spLocks noChangeArrowheads="1" noChangeShapeType="1"/>
          </p:cNvSpPr>
          <p:nvPr/>
        </p:nvSpPr>
        <p:spPr bwMode="auto">
          <a:xfrm rot="-1980000">
            <a:off x="1908175" y="2205038"/>
            <a:ext cx="5337175" cy="2976562"/>
          </a:xfrm>
          <a:prstGeom prst="rect">
            <a:avLst/>
          </a:prstGeom>
          <a:extLst>
            <a:ext uri="{909E8E84-426E-40DD-AFC4-6F175D3DCCD1}">
              <a14:hiddenFill xmlns:a14="http://schemas.microsoft.com/office/drawing/2010/main">
                <a:solidFill>
                  <a:srgbClr val="FFFFFF"/>
                </a:solidFill>
              </a14:hiddenFill>
            </a:ext>
          </a:extLst>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noFill/>
                <a:latin typeface="华文琥珀" panose="02010800040101010101" pitchFamily="2" charset="-122"/>
                <a:ea typeface="华文琥珀" panose="02010800040101010101" pitchFamily="2" charset="-122"/>
              </a:rPr>
              <a:t>中国人民大学</a:t>
            </a:r>
          </a:p>
          <a:p>
            <a:pPr algn="ctr"/>
            <a:endParaRPr lang="zh-CN" altLang="en-US" sz="3600" kern="10">
              <a:ln w="9525">
                <a:solidFill>
                  <a:schemeClr val="bg1"/>
                </a:solidFill>
                <a:round/>
                <a:headEnd/>
                <a:tailEnd/>
              </a:ln>
              <a:noFill/>
              <a:latin typeface="华文琥珀" panose="02010800040101010101" pitchFamily="2" charset="-122"/>
              <a:ea typeface="华文琥珀" panose="02010800040101010101" pitchFamily="2" charset="-122"/>
            </a:endParaRPr>
          </a:p>
          <a:p>
            <a:pPr algn="ctr"/>
            <a:endParaRPr lang="zh-CN" altLang="en-US" sz="3600" kern="10">
              <a:ln w="9525">
                <a:solidFill>
                  <a:schemeClr val="bg1"/>
                </a:solidFill>
                <a:round/>
                <a:headEnd/>
                <a:tailEnd/>
              </a:ln>
              <a:noFill/>
              <a:latin typeface="华文琥珀" panose="02010800040101010101" pitchFamily="2" charset="-122"/>
              <a:ea typeface="华文琥珀" panose="02010800040101010101" pitchFamily="2" charset="-122"/>
            </a:endParaRPr>
          </a:p>
          <a:p>
            <a:pPr algn="ctr"/>
            <a:r>
              <a:rPr lang="zh-CN" altLang="en-US" sz="3600" kern="10">
                <a:ln w="9525">
                  <a:solidFill>
                    <a:schemeClr val="bg1"/>
                  </a:solidFill>
                  <a:round/>
                  <a:headEnd/>
                  <a:tailEnd/>
                </a:ln>
                <a:noFill/>
                <a:latin typeface="华文琥珀" panose="02010800040101010101" pitchFamily="2" charset="-122"/>
                <a:ea typeface="华文琥珀" panose="02010800040101010101" pitchFamily="2" charset="-122"/>
              </a:rPr>
              <a:t>数据库系统概论</a:t>
            </a:r>
          </a:p>
        </p:txBody>
      </p:sp>
      <p:pic>
        <p:nvPicPr>
          <p:cNvPr id="2055" name="Picture 9" descr="图片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16813" y="4797425"/>
            <a:ext cx="1528762"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Rectangle 2"/>
          <p:cNvSpPr>
            <a:spLocks noGrp="1" noChangeArrowheads="1"/>
          </p:cNvSpPr>
          <p:nvPr>
            <p:ph type="title"/>
          </p:nvPr>
        </p:nvSpPr>
        <p:spPr bwMode="auto">
          <a:xfrm>
            <a:off x="457200" y="-33338"/>
            <a:ext cx="82296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2057" name="Rectangle 3"/>
          <p:cNvSpPr>
            <a:spLocks noGrp="1" noChangeArrowheads="1"/>
          </p:cNvSpPr>
          <p:nvPr>
            <p:ph type="body" idx="1"/>
          </p:nvPr>
        </p:nvSpPr>
        <p:spPr bwMode="auto">
          <a:xfrm>
            <a:off x="457200" y="1339850"/>
            <a:ext cx="82296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2058" name="Rectangle 1039"/>
          <p:cNvSpPr>
            <a:spLocks noGrp="1" noChangeArrowheads="1"/>
          </p:cNvSpPr>
          <p:nvPr>
            <p:ph type="dt" sz="half" idx="2"/>
          </p:nvPr>
        </p:nvSpPr>
        <p:spPr bwMode="auto">
          <a:xfrm>
            <a:off x="457200" y="6400800"/>
            <a:ext cx="2133600" cy="320675"/>
          </a:xfrm>
          <a:prstGeom prst="rect">
            <a:avLst/>
          </a:prstGeom>
          <a:noFill/>
          <a:ln>
            <a:noFill/>
          </a:ln>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mtClean="0"/>
            </a:lvl1pPr>
          </a:lstStyle>
          <a:p>
            <a:pPr>
              <a:defRPr/>
            </a:pPr>
            <a:fld id="{6E0CDB3C-5F97-4E63-81F2-616E278F9423}" type="datetime1">
              <a:rPr lang="zh-CN" altLang="en-US" smtClean="0"/>
              <a:t>2021/10/28</a:t>
            </a:fld>
            <a:endParaRPr lang="en-US"/>
          </a:p>
        </p:txBody>
      </p:sp>
      <p:sp>
        <p:nvSpPr>
          <p:cNvPr id="2059" name="Rectangle 1040"/>
          <p:cNvSpPr>
            <a:spLocks noGrp="1" noChangeArrowheads="1"/>
          </p:cNvSpPr>
          <p:nvPr>
            <p:ph type="ftr" sz="quarter" idx="3"/>
          </p:nvPr>
        </p:nvSpPr>
        <p:spPr bwMode="auto">
          <a:xfrm>
            <a:off x="5219700" y="6381750"/>
            <a:ext cx="3600450" cy="320675"/>
          </a:xfrm>
          <a:prstGeom prst="rect">
            <a:avLst/>
          </a:prstGeom>
          <a:noFill/>
          <a:ln>
            <a:noFill/>
          </a:ln>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Lst>
  <p:hf sldNum="0" hdr="0" ftr="0"/>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eaLnBrk="0" fontAlgn="base" hangingPunct="0">
        <a:spcBef>
          <a:spcPct val="0"/>
        </a:spcBef>
        <a:spcAft>
          <a:spcPct val="0"/>
        </a:spcAft>
        <a:defRPr sz="4000" b="1">
          <a:solidFill>
            <a:schemeClr val="bg1"/>
          </a:solidFill>
          <a:latin typeface="Arial" pitchFamily="34" charset="0"/>
          <a:ea typeface="宋体" pitchFamily="2" charset="-122"/>
        </a:defRPr>
      </a:lvl6pPr>
      <a:lvl7pPr marL="914400" algn="ctr" rtl="0" eaLnBrk="0" fontAlgn="base" hangingPunct="0">
        <a:spcBef>
          <a:spcPct val="0"/>
        </a:spcBef>
        <a:spcAft>
          <a:spcPct val="0"/>
        </a:spcAft>
        <a:defRPr sz="4000" b="1">
          <a:solidFill>
            <a:schemeClr val="bg1"/>
          </a:solidFill>
          <a:latin typeface="Arial" pitchFamily="34" charset="0"/>
          <a:ea typeface="宋体" pitchFamily="2" charset="-122"/>
        </a:defRPr>
      </a:lvl7pPr>
      <a:lvl8pPr marL="1371600" algn="ctr" rtl="0" eaLnBrk="0" fontAlgn="base" hangingPunct="0">
        <a:spcBef>
          <a:spcPct val="0"/>
        </a:spcBef>
        <a:spcAft>
          <a:spcPct val="0"/>
        </a:spcAft>
        <a:defRPr sz="4000" b="1">
          <a:solidFill>
            <a:schemeClr val="bg1"/>
          </a:solidFill>
          <a:latin typeface="Arial" pitchFamily="34" charset="0"/>
          <a:ea typeface="宋体" pitchFamily="2" charset="-122"/>
        </a:defRPr>
      </a:lvl8pPr>
      <a:lvl9pPr marL="1828800" algn="ctr" rtl="0" eaLnBrk="0" fontAlgn="base" hangingPunct="0">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Picture 2" descr="未命名_副本"/>
          <p:cNvPicPr>
            <a:picLocks noChangeAspect="1" noChangeArrowheads="1"/>
          </p:cNvPicPr>
          <p:nvPr/>
        </p:nvPicPr>
        <p:blipFill>
          <a:blip r:embed="rId13">
            <a:extLst>
              <a:ext uri="{28A0092B-C50C-407E-A947-70E740481C1C}">
                <a14:useLocalDpi xmlns:a14="http://schemas.microsoft.com/office/drawing/2010/main" val="0"/>
              </a:ext>
            </a:extLst>
          </a:blip>
          <a:srcRect l="1405" t="12910" r="2878" b="10757"/>
          <a:stretch>
            <a:fillRect/>
          </a:stretch>
        </p:blipFill>
        <p:spPr bwMode="auto">
          <a:xfrm>
            <a:off x="-15875" y="838200"/>
            <a:ext cx="9155113" cy="578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descr="图片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5" y="6453188"/>
            <a:ext cx="91598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descr="图片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5" y="-22225"/>
            <a:ext cx="915987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Text Box 7"/>
          <p:cNvSpPr txBox="1">
            <a:spLocks noChangeArrowheads="1"/>
          </p:cNvSpPr>
          <p:nvPr/>
        </p:nvSpPr>
        <p:spPr bwMode="auto">
          <a:xfrm>
            <a:off x="5510213" y="6454775"/>
            <a:ext cx="4103687" cy="334963"/>
          </a:xfrm>
          <a:prstGeom prst="rect">
            <a:avLst/>
          </a:prstGeom>
          <a:noFill/>
          <a:ln>
            <a:noFill/>
          </a:ln>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buFont typeface="Arial" panose="020B0604020202020204" pitchFamily="34" charset="0"/>
              <a:buNone/>
              <a:defRPr/>
            </a:pPr>
            <a:r>
              <a:rPr lang="en-US" sz="1600" b="1">
                <a:solidFill>
                  <a:schemeClr val="bg1"/>
                </a:solidFill>
              </a:rPr>
              <a:t>An Introduction to Database System</a:t>
            </a:r>
          </a:p>
        </p:txBody>
      </p:sp>
      <p:sp>
        <p:nvSpPr>
          <p:cNvPr id="3078" name="WordArt 8"/>
          <p:cNvSpPr>
            <a:spLocks noChangeArrowheads="1" noChangeShapeType="1"/>
          </p:cNvSpPr>
          <p:nvPr/>
        </p:nvSpPr>
        <p:spPr bwMode="auto">
          <a:xfrm rot="-1980000">
            <a:off x="1908175" y="2205038"/>
            <a:ext cx="5337175" cy="2976562"/>
          </a:xfrm>
          <a:prstGeom prst="rect">
            <a:avLst/>
          </a:prstGeom>
          <a:extLst>
            <a:ext uri="{909E8E84-426E-40DD-AFC4-6F175D3DCCD1}">
              <a14:hiddenFill xmlns:a14="http://schemas.microsoft.com/office/drawing/2010/main">
                <a:solidFill>
                  <a:srgbClr val="FFFFFF"/>
                </a:solidFill>
              </a14:hiddenFill>
            </a:ext>
          </a:extLst>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noFill/>
                <a:latin typeface="华文琥珀" panose="02010800040101010101" pitchFamily="2" charset="-122"/>
                <a:ea typeface="华文琥珀" panose="02010800040101010101" pitchFamily="2" charset="-122"/>
              </a:rPr>
              <a:t>中国人民大学</a:t>
            </a:r>
          </a:p>
          <a:p>
            <a:pPr algn="ctr"/>
            <a:endParaRPr lang="zh-CN" altLang="en-US" sz="3600" kern="10">
              <a:ln w="9525">
                <a:solidFill>
                  <a:schemeClr val="bg1"/>
                </a:solidFill>
                <a:round/>
                <a:headEnd/>
                <a:tailEnd/>
              </a:ln>
              <a:noFill/>
              <a:latin typeface="华文琥珀" panose="02010800040101010101" pitchFamily="2" charset="-122"/>
              <a:ea typeface="华文琥珀" panose="02010800040101010101" pitchFamily="2" charset="-122"/>
            </a:endParaRPr>
          </a:p>
          <a:p>
            <a:pPr algn="ctr"/>
            <a:endParaRPr lang="zh-CN" altLang="en-US" sz="3600" kern="10">
              <a:ln w="9525">
                <a:solidFill>
                  <a:schemeClr val="bg1"/>
                </a:solidFill>
                <a:round/>
                <a:headEnd/>
                <a:tailEnd/>
              </a:ln>
              <a:noFill/>
              <a:latin typeface="华文琥珀" panose="02010800040101010101" pitchFamily="2" charset="-122"/>
              <a:ea typeface="华文琥珀" panose="02010800040101010101" pitchFamily="2" charset="-122"/>
            </a:endParaRPr>
          </a:p>
          <a:p>
            <a:pPr algn="ctr"/>
            <a:r>
              <a:rPr lang="zh-CN" altLang="en-US" sz="3600" kern="10">
                <a:ln w="9525">
                  <a:solidFill>
                    <a:schemeClr val="bg1"/>
                  </a:solidFill>
                  <a:round/>
                  <a:headEnd/>
                  <a:tailEnd/>
                </a:ln>
                <a:noFill/>
                <a:latin typeface="华文琥珀" panose="02010800040101010101" pitchFamily="2" charset="-122"/>
                <a:ea typeface="华文琥珀" panose="02010800040101010101" pitchFamily="2" charset="-122"/>
              </a:rPr>
              <a:t>数据库系统概论</a:t>
            </a:r>
          </a:p>
        </p:txBody>
      </p:sp>
      <p:pic>
        <p:nvPicPr>
          <p:cNvPr id="3079" name="Picture 9" descr="图片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16813" y="4797425"/>
            <a:ext cx="1528762"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Rectangle 2"/>
          <p:cNvSpPr>
            <a:spLocks noGrp="1" noChangeArrowheads="1"/>
          </p:cNvSpPr>
          <p:nvPr>
            <p:ph type="title"/>
          </p:nvPr>
        </p:nvSpPr>
        <p:spPr bwMode="auto">
          <a:xfrm>
            <a:off x="457200" y="-33338"/>
            <a:ext cx="82296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3081" name="Rectangle 3"/>
          <p:cNvSpPr>
            <a:spLocks noGrp="1" noChangeArrowheads="1"/>
          </p:cNvSpPr>
          <p:nvPr>
            <p:ph type="body" idx="1"/>
          </p:nvPr>
        </p:nvSpPr>
        <p:spPr bwMode="auto">
          <a:xfrm>
            <a:off x="457200" y="1339850"/>
            <a:ext cx="82296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3082" name="Rectangle 1039"/>
          <p:cNvSpPr>
            <a:spLocks noGrp="1" noChangeArrowheads="1"/>
          </p:cNvSpPr>
          <p:nvPr>
            <p:ph type="dt" sz="half" idx="2"/>
          </p:nvPr>
        </p:nvSpPr>
        <p:spPr bwMode="auto">
          <a:xfrm>
            <a:off x="457200" y="6400800"/>
            <a:ext cx="2133600" cy="320675"/>
          </a:xfrm>
          <a:prstGeom prst="rect">
            <a:avLst/>
          </a:prstGeom>
          <a:noFill/>
          <a:ln>
            <a:noFill/>
          </a:ln>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mtClean="0"/>
            </a:lvl1pPr>
          </a:lstStyle>
          <a:p>
            <a:pPr>
              <a:defRPr/>
            </a:pPr>
            <a:fld id="{A5829B59-40D4-47FB-8427-DEB81204D9FD}" type="datetime1">
              <a:rPr lang="zh-CN" altLang="en-US" smtClean="0"/>
              <a:t>2021/10/28</a:t>
            </a:fld>
            <a:endParaRPr lang="en-US"/>
          </a:p>
        </p:txBody>
      </p:sp>
      <p:sp>
        <p:nvSpPr>
          <p:cNvPr id="3083" name="Rectangle 1040"/>
          <p:cNvSpPr>
            <a:spLocks noGrp="1" noChangeArrowheads="1"/>
          </p:cNvSpPr>
          <p:nvPr>
            <p:ph type="ftr" sz="quarter" idx="3"/>
          </p:nvPr>
        </p:nvSpPr>
        <p:spPr bwMode="auto">
          <a:xfrm>
            <a:off x="5219700" y="6381750"/>
            <a:ext cx="3600450" cy="320675"/>
          </a:xfrm>
          <a:prstGeom prst="rect">
            <a:avLst/>
          </a:prstGeom>
          <a:noFill/>
          <a:ln>
            <a:noFill/>
          </a:ln>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Lst>
  <p:hf sldNum="0" hdr="0" ftr="0"/>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eaLnBrk="0" fontAlgn="base" hangingPunct="0">
        <a:spcBef>
          <a:spcPct val="0"/>
        </a:spcBef>
        <a:spcAft>
          <a:spcPct val="0"/>
        </a:spcAft>
        <a:defRPr sz="4000" b="1">
          <a:solidFill>
            <a:schemeClr val="bg1"/>
          </a:solidFill>
          <a:latin typeface="Arial" pitchFamily="34" charset="0"/>
          <a:ea typeface="宋体" pitchFamily="2" charset="-122"/>
        </a:defRPr>
      </a:lvl6pPr>
      <a:lvl7pPr marL="914400" algn="ctr" rtl="0" eaLnBrk="0" fontAlgn="base" hangingPunct="0">
        <a:spcBef>
          <a:spcPct val="0"/>
        </a:spcBef>
        <a:spcAft>
          <a:spcPct val="0"/>
        </a:spcAft>
        <a:defRPr sz="4000" b="1">
          <a:solidFill>
            <a:schemeClr val="bg1"/>
          </a:solidFill>
          <a:latin typeface="Arial" pitchFamily="34" charset="0"/>
          <a:ea typeface="宋体" pitchFamily="2" charset="-122"/>
        </a:defRPr>
      </a:lvl7pPr>
      <a:lvl8pPr marL="1371600" algn="ctr" rtl="0" eaLnBrk="0" fontAlgn="base" hangingPunct="0">
        <a:spcBef>
          <a:spcPct val="0"/>
        </a:spcBef>
        <a:spcAft>
          <a:spcPct val="0"/>
        </a:spcAft>
        <a:defRPr sz="4000" b="1">
          <a:solidFill>
            <a:schemeClr val="bg1"/>
          </a:solidFill>
          <a:latin typeface="Arial" pitchFamily="34" charset="0"/>
          <a:ea typeface="宋体" pitchFamily="2" charset="-122"/>
        </a:defRPr>
      </a:lvl8pPr>
      <a:lvl9pPr marL="1828800" algn="ctr" rtl="0" eaLnBrk="0" fontAlgn="base" hangingPunct="0">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4098" name="Picture 2" descr="未命名_副本"/>
          <p:cNvPicPr>
            <a:picLocks noChangeAspect="1" noChangeArrowheads="1"/>
          </p:cNvPicPr>
          <p:nvPr/>
        </p:nvPicPr>
        <p:blipFill>
          <a:blip r:embed="rId13">
            <a:extLst>
              <a:ext uri="{28A0092B-C50C-407E-A947-70E740481C1C}">
                <a14:useLocalDpi xmlns:a14="http://schemas.microsoft.com/office/drawing/2010/main" val="0"/>
              </a:ext>
            </a:extLst>
          </a:blip>
          <a:srcRect l="1405" t="12910" r="2878" b="10757"/>
          <a:stretch>
            <a:fillRect/>
          </a:stretch>
        </p:blipFill>
        <p:spPr bwMode="auto">
          <a:xfrm>
            <a:off x="-15875" y="838200"/>
            <a:ext cx="9155113" cy="578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图片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5" y="6453188"/>
            <a:ext cx="91598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descr="图片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5" y="-22225"/>
            <a:ext cx="915987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 Box 7"/>
          <p:cNvSpPr txBox="1">
            <a:spLocks noChangeArrowheads="1"/>
          </p:cNvSpPr>
          <p:nvPr/>
        </p:nvSpPr>
        <p:spPr bwMode="auto">
          <a:xfrm>
            <a:off x="5510213" y="6454775"/>
            <a:ext cx="4103687" cy="334963"/>
          </a:xfrm>
          <a:prstGeom prst="rect">
            <a:avLst/>
          </a:prstGeom>
          <a:noFill/>
          <a:ln>
            <a:noFill/>
          </a:ln>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buFont typeface="Arial" panose="020B0604020202020204" pitchFamily="34" charset="0"/>
              <a:buNone/>
              <a:defRPr/>
            </a:pPr>
            <a:r>
              <a:rPr lang="en-US" sz="1600" b="1">
                <a:solidFill>
                  <a:schemeClr val="bg1"/>
                </a:solidFill>
              </a:rPr>
              <a:t>An Introduction to Database System</a:t>
            </a:r>
          </a:p>
        </p:txBody>
      </p:sp>
      <p:sp>
        <p:nvSpPr>
          <p:cNvPr id="4102" name="WordArt 8"/>
          <p:cNvSpPr>
            <a:spLocks noChangeArrowheads="1" noChangeShapeType="1"/>
          </p:cNvSpPr>
          <p:nvPr/>
        </p:nvSpPr>
        <p:spPr bwMode="auto">
          <a:xfrm rot="-1980000">
            <a:off x="1908175" y="2205038"/>
            <a:ext cx="5337175" cy="2976562"/>
          </a:xfrm>
          <a:prstGeom prst="rect">
            <a:avLst/>
          </a:prstGeom>
          <a:extLst>
            <a:ext uri="{909E8E84-426E-40DD-AFC4-6F175D3DCCD1}">
              <a14:hiddenFill xmlns:a14="http://schemas.microsoft.com/office/drawing/2010/main">
                <a:solidFill>
                  <a:srgbClr val="FFFFFF"/>
                </a:solidFill>
              </a14:hiddenFill>
            </a:ext>
          </a:extLst>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noFill/>
                <a:latin typeface="华文琥珀" panose="02010800040101010101" pitchFamily="2" charset="-122"/>
                <a:ea typeface="华文琥珀" panose="02010800040101010101" pitchFamily="2" charset="-122"/>
              </a:rPr>
              <a:t>中国人民大学</a:t>
            </a:r>
          </a:p>
          <a:p>
            <a:pPr algn="ctr"/>
            <a:endParaRPr lang="zh-CN" altLang="en-US" sz="3600" kern="10">
              <a:ln w="9525">
                <a:solidFill>
                  <a:schemeClr val="bg1"/>
                </a:solidFill>
                <a:round/>
                <a:headEnd/>
                <a:tailEnd/>
              </a:ln>
              <a:noFill/>
              <a:latin typeface="华文琥珀" panose="02010800040101010101" pitchFamily="2" charset="-122"/>
              <a:ea typeface="华文琥珀" panose="02010800040101010101" pitchFamily="2" charset="-122"/>
            </a:endParaRPr>
          </a:p>
          <a:p>
            <a:pPr algn="ctr"/>
            <a:endParaRPr lang="zh-CN" altLang="en-US" sz="3600" kern="10">
              <a:ln w="9525">
                <a:solidFill>
                  <a:schemeClr val="bg1"/>
                </a:solidFill>
                <a:round/>
                <a:headEnd/>
                <a:tailEnd/>
              </a:ln>
              <a:noFill/>
              <a:latin typeface="华文琥珀" panose="02010800040101010101" pitchFamily="2" charset="-122"/>
              <a:ea typeface="华文琥珀" panose="02010800040101010101" pitchFamily="2" charset="-122"/>
            </a:endParaRPr>
          </a:p>
          <a:p>
            <a:pPr algn="ctr"/>
            <a:r>
              <a:rPr lang="zh-CN" altLang="en-US" sz="3600" kern="10">
                <a:ln w="9525">
                  <a:solidFill>
                    <a:schemeClr val="bg1"/>
                  </a:solidFill>
                  <a:round/>
                  <a:headEnd/>
                  <a:tailEnd/>
                </a:ln>
                <a:noFill/>
                <a:latin typeface="华文琥珀" panose="02010800040101010101" pitchFamily="2" charset="-122"/>
                <a:ea typeface="华文琥珀" panose="02010800040101010101" pitchFamily="2" charset="-122"/>
              </a:rPr>
              <a:t>数据库系统概论</a:t>
            </a:r>
          </a:p>
        </p:txBody>
      </p:sp>
      <p:pic>
        <p:nvPicPr>
          <p:cNvPr id="4103" name="Picture 9" descr="图片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16813" y="4797425"/>
            <a:ext cx="1528762"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Rectangle 2"/>
          <p:cNvSpPr>
            <a:spLocks noGrp="1" noChangeArrowheads="1"/>
          </p:cNvSpPr>
          <p:nvPr>
            <p:ph type="title"/>
          </p:nvPr>
        </p:nvSpPr>
        <p:spPr bwMode="auto">
          <a:xfrm>
            <a:off x="457200" y="-33338"/>
            <a:ext cx="82296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4105" name="Rectangle 3"/>
          <p:cNvSpPr>
            <a:spLocks noGrp="1" noChangeArrowheads="1"/>
          </p:cNvSpPr>
          <p:nvPr>
            <p:ph type="body" idx="1"/>
          </p:nvPr>
        </p:nvSpPr>
        <p:spPr bwMode="auto">
          <a:xfrm>
            <a:off x="457200" y="1339850"/>
            <a:ext cx="82296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4106" name="Rectangle 1039"/>
          <p:cNvSpPr>
            <a:spLocks noGrp="1" noChangeArrowheads="1"/>
          </p:cNvSpPr>
          <p:nvPr>
            <p:ph type="dt" sz="half" idx="2"/>
          </p:nvPr>
        </p:nvSpPr>
        <p:spPr bwMode="auto">
          <a:xfrm>
            <a:off x="457200" y="6400800"/>
            <a:ext cx="2133600" cy="320675"/>
          </a:xfrm>
          <a:prstGeom prst="rect">
            <a:avLst/>
          </a:prstGeom>
          <a:noFill/>
          <a:ln>
            <a:noFill/>
          </a:ln>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mtClean="0"/>
            </a:lvl1pPr>
          </a:lstStyle>
          <a:p>
            <a:pPr>
              <a:defRPr/>
            </a:pPr>
            <a:fld id="{2B426D7B-98C1-4A63-A392-46BD369830C8}" type="datetime1">
              <a:rPr lang="zh-CN" altLang="en-US" smtClean="0"/>
              <a:t>2021/10/28</a:t>
            </a:fld>
            <a:endParaRPr lang="en-US"/>
          </a:p>
        </p:txBody>
      </p:sp>
      <p:sp>
        <p:nvSpPr>
          <p:cNvPr id="4107" name="Rectangle 1040"/>
          <p:cNvSpPr>
            <a:spLocks noGrp="1" noChangeArrowheads="1"/>
          </p:cNvSpPr>
          <p:nvPr>
            <p:ph type="ftr" sz="quarter" idx="3"/>
          </p:nvPr>
        </p:nvSpPr>
        <p:spPr bwMode="auto">
          <a:xfrm>
            <a:off x="5219700" y="6381750"/>
            <a:ext cx="3600450" cy="320675"/>
          </a:xfrm>
          <a:prstGeom prst="rect">
            <a:avLst/>
          </a:prstGeom>
          <a:noFill/>
          <a:ln>
            <a:noFill/>
          </a:ln>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988" r:id="rId1"/>
    <p:sldLayoutId id="2147483989" r:id="rId2"/>
    <p:sldLayoutId id="2147483990" r:id="rId3"/>
    <p:sldLayoutId id="2147483991" r:id="rId4"/>
    <p:sldLayoutId id="2147483992" r:id="rId5"/>
    <p:sldLayoutId id="2147483993" r:id="rId6"/>
    <p:sldLayoutId id="2147483994" r:id="rId7"/>
    <p:sldLayoutId id="2147483995" r:id="rId8"/>
    <p:sldLayoutId id="2147483996" r:id="rId9"/>
    <p:sldLayoutId id="2147483997" r:id="rId10"/>
    <p:sldLayoutId id="2147483998" r:id="rId11"/>
  </p:sldLayoutIdLst>
  <p:hf sldNum="0" hdr="0" ftr="0"/>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eaLnBrk="0" fontAlgn="base" hangingPunct="0">
        <a:spcBef>
          <a:spcPct val="0"/>
        </a:spcBef>
        <a:spcAft>
          <a:spcPct val="0"/>
        </a:spcAft>
        <a:defRPr sz="4000" b="1">
          <a:solidFill>
            <a:schemeClr val="bg1"/>
          </a:solidFill>
          <a:latin typeface="Arial" pitchFamily="34" charset="0"/>
          <a:ea typeface="宋体" pitchFamily="2" charset="-122"/>
        </a:defRPr>
      </a:lvl6pPr>
      <a:lvl7pPr marL="914400" algn="ctr" rtl="0" eaLnBrk="0" fontAlgn="base" hangingPunct="0">
        <a:spcBef>
          <a:spcPct val="0"/>
        </a:spcBef>
        <a:spcAft>
          <a:spcPct val="0"/>
        </a:spcAft>
        <a:defRPr sz="4000" b="1">
          <a:solidFill>
            <a:schemeClr val="bg1"/>
          </a:solidFill>
          <a:latin typeface="Arial" pitchFamily="34" charset="0"/>
          <a:ea typeface="宋体" pitchFamily="2" charset="-122"/>
        </a:defRPr>
      </a:lvl7pPr>
      <a:lvl8pPr marL="1371600" algn="ctr" rtl="0" eaLnBrk="0" fontAlgn="base" hangingPunct="0">
        <a:spcBef>
          <a:spcPct val="0"/>
        </a:spcBef>
        <a:spcAft>
          <a:spcPct val="0"/>
        </a:spcAft>
        <a:defRPr sz="4000" b="1">
          <a:solidFill>
            <a:schemeClr val="bg1"/>
          </a:solidFill>
          <a:latin typeface="Arial" pitchFamily="34" charset="0"/>
          <a:ea typeface="宋体" pitchFamily="2" charset="-122"/>
        </a:defRPr>
      </a:lvl8pPr>
      <a:lvl9pPr marL="1828800" algn="ctr" rtl="0" eaLnBrk="0" fontAlgn="base" hangingPunct="0">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042988" y="-39688"/>
            <a:ext cx="7993062"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5123" name="Rectangle 3"/>
          <p:cNvSpPr>
            <a:spLocks noGrp="1" noChangeArrowheads="1"/>
          </p:cNvSpPr>
          <p:nvPr>
            <p:ph type="body" idx="1"/>
          </p:nvPr>
        </p:nvSpPr>
        <p:spPr bwMode="auto">
          <a:xfrm>
            <a:off x="1042988" y="1339850"/>
            <a:ext cx="7993062"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1" name="Text Box 7"/>
          <p:cNvSpPr txBox="1">
            <a:spLocks noChangeArrowheads="1"/>
          </p:cNvSpPr>
          <p:nvPr userDrawn="1"/>
        </p:nvSpPr>
        <p:spPr bwMode="auto">
          <a:xfrm>
            <a:off x="5510213" y="6454775"/>
            <a:ext cx="4103687" cy="334963"/>
          </a:xfrm>
          <a:prstGeom prst="rect">
            <a:avLst/>
          </a:prstGeom>
          <a:noFill/>
          <a:ln>
            <a:noFill/>
          </a:ln>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buFont typeface="Arial" panose="020B0604020202020204" pitchFamily="34" charset="0"/>
              <a:buNone/>
              <a:defRPr/>
            </a:pPr>
            <a:r>
              <a:rPr lang="en-US" altLang="zh-CN" sz="1600" b="1" dirty="0">
                <a:solidFill>
                  <a:schemeClr val="bg1"/>
                </a:solidFill>
              </a:rPr>
              <a:t>An Introduction to Database System</a:t>
            </a:r>
          </a:p>
        </p:txBody>
      </p:sp>
      <p:sp>
        <p:nvSpPr>
          <p:cNvPr id="5125" name="WordArt 8"/>
          <p:cNvSpPr>
            <a:spLocks noChangeArrowheads="1" noChangeShapeType="1"/>
          </p:cNvSpPr>
          <p:nvPr userDrawn="1"/>
        </p:nvSpPr>
        <p:spPr bwMode="auto">
          <a:xfrm rot="-1980000">
            <a:off x="1908175" y="2205038"/>
            <a:ext cx="5337175" cy="2976562"/>
          </a:xfrm>
          <a:prstGeom prst="rect">
            <a:avLst/>
          </a:prstGeom>
          <a:extLst>
            <a:ext uri="{909E8E84-426E-40DD-AFC4-6F175D3DCCD1}">
              <a14:hiddenFill xmlns:a14="http://schemas.microsoft.com/office/drawing/2010/main">
                <a:solidFill>
                  <a:srgbClr val="FFFFFF"/>
                </a:solidFill>
              </a14:hiddenFill>
            </a:ext>
          </a:extLst>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noFill/>
                <a:latin typeface="华文琥珀" panose="02010800040101010101" pitchFamily="2" charset="-122"/>
                <a:ea typeface="华文琥珀" panose="02010800040101010101" pitchFamily="2" charset="-122"/>
              </a:rPr>
              <a:t>中国人民大学</a:t>
            </a:r>
          </a:p>
          <a:p>
            <a:pPr algn="ctr"/>
            <a:endParaRPr lang="zh-CN" altLang="en-US" sz="3600" kern="10">
              <a:ln w="9525">
                <a:solidFill>
                  <a:schemeClr val="bg1"/>
                </a:solidFill>
                <a:round/>
                <a:headEnd/>
                <a:tailEnd/>
              </a:ln>
              <a:noFill/>
              <a:latin typeface="华文琥珀" panose="02010800040101010101" pitchFamily="2" charset="-122"/>
              <a:ea typeface="华文琥珀" panose="02010800040101010101" pitchFamily="2" charset="-122"/>
            </a:endParaRPr>
          </a:p>
          <a:p>
            <a:pPr algn="ctr"/>
            <a:endParaRPr lang="zh-CN" altLang="en-US" sz="3600" kern="10">
              <a:ln w="9525">
                <a:solidFill>
                  <a:schemeClr val="bg1"/>
                </a:solidFill>
                <a:round/>
                <a:headEnd/>
                <a:tailEnd/>
              </a:ln>
              <a:noFill/>
              <a:latin typeface="华文琥珀" panose="02010800040101010101" pitchFamily="2" charset="-122"/>
              <a:ea typeface="华文琥珀" panose="02010800040101010101" pitchFamily="2" charset="-122"/>
            </a:endParaRPr>
          </a:p>
          <a:p>
            <a:pPr algn="ctr"/>
            <a:r>
              <a:rPr lang="zh-CN" altLang="en-US" sz="3600" kern="10">
                <a:ln w="9525">
                  <a:solidFill>
                    <a:schemeClr val="bg1"/>
                  </a:solidFill>
                  <a:round/>
                  <a:headEnd/>
                  <a:tailEnd/>
                </a:ln>
                <a:noFill/>
                <a:latin typeface="华文琥珀" panose="02010800040101010101" pitchFamily="2" charset="-122"/>
                <a:ea typeface="华文琥珀" panose="02010800040101010101" pitchFamily="2" charset="-122"/>
              </a:rPr>
              <a:t>数据库系统概论</a:t>
            </a:r>
          </a:p>
        </p:txBody>
      </p:sp>
    </p:spTree>
  </p:cSld>
  <p:clrMap bg1="lt1" tx1="dk1" bg2="lt2" tx2="dk2" accent1="accent1" accent2="accent2" accent3="accent3" accent4="accent4" accent5="accent5" accent6="accent6" hlink="hlink" folHlink="folHlink"/>
  <p:sldLayoutIdLst>
    <p:sldLayoutId id="2147483999" r:id="rId1"/>
    <p:sldLayoutId id="2147484010"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 id="2147484011" r:id="rId12"/>
    <p:sldLayoutId id="2147484012" r:id="rId13"/>
    <p:sldLayoutId id="2147484013" r:id="rId14"/>
    <p:sldLayoutId id="2147484014" r:id="rId15"/>
    <p:sldLayoutId id="2147484009" r:id="rId16"/>
    <p:sldLayoutId id="2147484015" r:id="rId17"/>
  </p:sldLayoutIdLst>
  <p:hf sldNum="0" hdr="0" ftr="0"/>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6.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6.xml"/></Relationships>
</file>

<file path=ppt/slides/_rels/slide17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8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6.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6.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6.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6.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6.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7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6.xml"/></Relationships>
</file>

<file path=ppt/slides/_rels/slide27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6.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p:cNvSpPr txBox="1">
            <a:spLocks noChangeArrowheads="1"/>
          </p:cNvSpPr>
          <p:nvPr/>
        </p:nvSpPr>
        <p:spPr bwMode="auto">
          <a:xfrm>
            <a:off x="3049588" y="1524000"/>
            <a:ext cx="56276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fontAlgn="auto" hangingPunct="1">
              <a:spcBef>
                <a:spcPct val="0"/>
              </a:spcBef>
              <a:spcAft>
                <a:spcPts val="1200"/>
              </a:spcAft>
              <a:buFontTx/>
              <a:buNone/>
              <a:defRPr/>
            </a:pPr>
            <a:r>
              <a:rPr lang="zh-CN" altLang="en-US" sz="6000" b="1" kern="0">
                <a:solidFill>
                  <a:srgbClr val="002060"/>
                </a:solidFill>
                <a:latin typeface="微软雅黑" panose="020B0503020204020204" pitchFamily="34" charset="-122"/>
                <a:ea typeface="微软雅黑" panose="020B0503020204020204" pitchFamily="34" charset="-122"/>
              </a:rPr>
              <a:t>数据库系统原理</a:t>
            </a:r>
          </a:p>
        </p:txBody>
      </p:sp>
      <p:sp>
        <p:nvSpPr>
          <p:cNvPr id="5123" name="TextBox 3"/>
          <p:cNvSpPr txBox="1">
            <a:spLocks noChangeArrowheads="1"/>
          </p:cNvSpPr>
          <p:nvPr/>
        </p:nvSpPr>
        <p:spPr bwMode="auto">
          <a:xfrm>
            <a:off x="2606675" y="3068638"/>
            <a:ext cx="6513513" cy="3409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fontAlgn="auto" hangingPunct="1">
              <a:lnSpc>
                <a:spcPct val="200000"/>
              </a:lnSpc>
              <a:spcBef>
                <a:spcPct val="0"/>
              </a:spcBef>
              <a:spcAft>
                <a:spcPts val="0"/>
              </a:spcAft>
              <a:buFontTx/>
              <a:buNone/>
              <a:defRPr/>
            </a:pPr>
            <a:r>
              <a:rPr lang="zh-CN" altLang="en-US" sz="2800" b="1" kern="0" dirty="0">
                <a:solidFill>
                  <a:srgbClr val="002060"/>
                </a:solidFill>
                <a:latin typeface="微软雅黑" panose="020B0503020204020204" pitchFamily="34" charset="-122"/>
                <a:ea typeface="微软雅黑" panose="020B0503020204020204" pitchFamily="34" charset="-122"/>
              </a:rPr>
              <a:t>宋广华</a:t>
            </a:r>
            <a:endParaRPr lang="en-US" altLang="zh-CN" sz="2800" b="1" kern="0" dirty="0">
              <a:solidFill>
                <a:srgbClr val="002060"/>
              </a:solidFill>
              <a:latin typeface="微软雅黑" panose="020B0503020204020204" pitchFamily="34" charset="-122"/>
              <a:ea typeface="微软雅黑" panose="020B0503020204020204" pitchFamily="34" charset="-122"/>
            </a:endParaRPr>
          </a:p>
          <a:p>
            <a:pPr algn="ctr" eaLnBrk="1" fontAlgn="auto" hangingPunct="1">
              <a:lnSpc>
                <a:spcPct val="200000"/>
              </a:lnSpc>
              <a:spcBef>
                <a:spcPct val="0"/>
              </a:spcBef>
              <a:spcAft>
                <a:spcPts val="0"/>
              </a:spcAft>
              <a:buFontTx/>
              <a:buNone/>
              <a:defRPr/>
            </a:pPr>
            <a:r>
              <a:rPr lang="en-US" altLang="zh-CN" sz="2800" b="1" kern="0">
                <a:solidFill>
                  <a:srgbClr val="002060"/>
                </a:solidFill>
                <a:latin typeface="微软雅黑" panose="020B0503020204020204" pitchFamily="34" charset="-122"/>
                <a:ea typeface="微软雅黑" panose="020B0503020204020204" pitchFamily="34" charset="-122"/>
              </a:rPr>
              <a:t>ghsong520@zuel.edu.cn</a:t>
            </a:r>
            <a:endParaRPr lang="en-US" altLang="zh-CN" sz="2800" b="1" kern="0" dirty="0">
              <a:solidFill>
                <a:srgbClr val="002060"/>
              </a:solidFill>
              <a:latin typeface="微软雅黑" panose="020B0503020204020204" pitchFamily="34" charset="-122"/>
              <a:ea typeface="微软雅黑" panose="020B0503020204020204" pitchFamily="34" charset="-122"/>
            </a:endParaRPr>
          </a:p>
          <a:p>
            <a:pPr algn="ctr" eaLnBrk="1" fontAlgn="auto" hangingPunct="1">
              <a:lnSpc>
                <a:spcPct val="200000"/>
              </a:lnSpc>
              <a:spcBef>
                <a:spcPct val="0"/>
              </a:spcBef>
              <a:spcAft>
                <a:spcPts val="0"/>
              </a:spcAft>
              <a:buFontTx/>
              <a:buNone/>
              <a:defRPr/>
            </a:pPr>
            <a:r>
              <a:rPr lang="zh-CN" altLang="en-US" sz="2800" b="1" kern="0" dirty="0">
                <a:solidFill>
                  <a:srgbClr val="002060"/>
                </a:solidFill>
                <a:latin typeface="微软雅黑" panose="020B0503020204020204" pitchFamily="34" charset="-122"/>
                <a:ea typeface="微软雅黑" panose="020B0503020204020204" pitchFamily="34" charset="-122"/>
              </a:rPr>
              <a:t>中南财经政法大学 信息与安全工程学院</a:t>
            </a:r>
            <a:endParaRPr lang="en-US" altLang="zh-CN" sz="2800" b="1" kern="0" dirty="0">
              <a:solidFill>
                <a:srgbClr val="002060"/>
              </a:solidFill>
              <a:latin typeface="微软雅黑" panose="020B0503020204020204" pitchFamily="34" charset="-122"/>
              <a:ea typeface="微软雅黑" panose="020B0503020204020204" pitchFamily="34" charset="-122"/>
            </a:endParaRPr>
          </a:p>
          <a:p>
            <a:pPr algn="ctr" eaLnBrk="1" fontAlgn="auto" hangingPunct="1">
              <a:lnSpc>
                <a:spcPct val="200000"/>
              </a:lnSpc>
              <a:spcBef>
                <a:spcPct val="0"/>
              </a:spcBef>
              <a:spcAft>
                <a:spcPts val="0"/>
              </a:spcAft>
              <a:buFontTx/>
              <a:buNone/>
              <a:defRPr/>
            </a:pPr>
            <a:fld id="{03D30A3D-F41D-4E45-A167-90C994E2F3CB}" type="datetime4">
              <a:rPr lang="zh-CN" altLang="zh-CN" sz="2800" b="1" kern="0">
                <a:solidFill>
                  <a:srgbClr val="002060"/>
                </a:solidFill>
                <a:latin typeface="微软雅黑" panose="020B0503020204020204" pitchFamily="34" charset="-122"/>
                <a:ea typeface="微软雅黑" panose="020B0503020204020204" pitchFamily="34" charset="-122"/>
              </a:rPr>
              <a:t>2021年10月28日星期四</a:t>
            </a:fld>
            <a:endParaRPr lang="en-US" altLang="zh-CN" sz="2800" b="1" kern="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a:xfrm>
            <a:off x="958850" y="-39688"/>
            <a:ext cx="8150225" cy="1138238"/>
          </a:xfrm>
        </p:spPr>
        <p:txBody>
          <a:bodyPr/>
          <a:lstStyle/>
          <a:p>
            <a:pPr eaLnBrk="1" hangingPunct="1">
              <a:defRPr/>
            </a:pPr>
            <a:r>
              <a:rPr lang="en-US" altLang="zh-CN" sz="3600"/>
              <a:t>4. </a:t>
            </a:r>
            <a:r>
              <a:rPr lang="zh-CN" altLang="en-US" sz="3600"/>
              <a:t>以同一种语法结构提供多种使用方式</a:t>
            </a:r>
          </a:p>
        </p:txBody>
      </p:sp>
      <p:sp>
        <p:nvSpPr>
          <p:cNvPr id="24579" name="Rectangle 1027"/>
          <p:cNvSpPr>
            <a:spLocks noGrp="1" noChangeArrowheads="1"/>
          </p:cNvSpPr>
          <p:nvPr>
            <p:ph idx="1"/>
          </p:nvPr>
        </p:nvSpPr>
        <p:spPr>
          <a:xfrm>
            <a:off x="827088" y="908050"/>
            <a:ext cx="8150225" cy="4854575"/>
          </a:xfrm>
        </p:spPr>
        <p:txBody>
          <a:bodyPr/>
          <a:lstStyle/>
          <a:p>
            <a:pPr eaLnBrk="1" hangingPunct="1">
              <a:lnSpc>
                <a:spcPct val="160000"/>
              </a:lnSpc>
            </a:pPr>
            <a:r>
              <a:rPr lang="en-US" altLang="zh-CN">
                <a:latin typeface="微软雅黑" panose="020B0503020204020204" pitchFamily="34" charset="-122"/>
                <a:ea typeface="微软雅黑" panose="020B0503020204020204" pitchFamily="34" charset="-122"/>
              </a:rPr>
              <a:t>SQL</a:t>
            </a:r>
            <a:r>
              <a:rPr lang="zh-CN" altLang="en-US">
                <a:latin typeface="微软雅黑" panose="020B0503020204020204" pitchFamily="34" charset="-122"/>
                <a:ea typeface="微软雅黑" panose="020B0503020204020204" pitchFamily="34" charset="-122"/>
              </a:rPr>
              <a:t>是独立的语言</a:t>
            </a:r>
          </a:p>
          <a:p>
            <a:pPr eaLnBrk="1" hangingPunct="1">
              <a:lnSpc>
                <a:spcPct val="160000"/>
              </a:lnSpc>
              <a:buFont typeface="Wingdings" panose="05000000000000000000" pitchFamily="2" charset="2"/>
              <a:buNone/>
            </a:pPr>
            <a:r>
              <a:rPr lang="zh-CN" altLang="en-US">
                <a:latin typeface="微软雅黑" panose="020B0503020204020204" pitchFamily="34" charset="-122"/>
                <a:ea typeface="微软雅黑" panose="020B0503020204020204" pitchFamily="34" charset="-122"/>
              </a:rPr>
              <a:t>    能够独立地用于联机交互的使用方式</a:t>
            </a:r>
          </a:p>
          <a:p>
            <a:pPr eaLnBrk="1" hangingPunct="1">
              <a:lnSpc>
                <a:spcPct val="160000"/>
              </a:lnSpc>
            </a:pPr>
            <a:r>
              <a:rPr lang="en-US" altLang="zh-CN">
                <a:latin typeface="微软雅黑" panose="020B0503020204020204" pitchFamily="34" charset="-122"/>
                <a:ea typeface="微软雅黑" panose="020B0503020204020204" pitchFamily="34" charset="-122"/>
              </a:rPr>
              <a:t>SQL</a:t>
            </a:r>
            <a:r>
              <a:rPr lang="zh-CN" altLang="en-US">
                <a:latin typeface="微软雅黑" panose="020B0503020204020204" pitchFamily="34" charset="-122"/>
                <a:ea typeface="微软雅黑" panose="020B0503020204020204" pitchFamily="34" charset="-122"/>
              </a:rPr>
              <a:t>又是嵌入式语言</a:t>
            </a:r>
          </a:p>
          <a:p>
            <a:pPr eaLnBrk="1" hangingPunct="1">
              <a:lnSpc>
                <a:spcPct val="160000"/>
              </a:lnSpc>
              <a:buFont typeface="Wingdings" panose="05000000000000000000" pitchFamily="2" charset="2"/>
              <a:buNone/>
            </a:pPr>
            <a:r>
              <a:rPr lang="zh-CN" altLang="en-US">
                <a:latin typeface="微软雅黑" panose="020B0503020204020204" pitchFamily="34" charset="-122"/>
                <a:ea typeface="微软雅黑" panose="020B0503020204020204" pitchFamily="34" charset="-122"/>
              </a:rPr>
              <a:t>    </a:t>
            </a:r>
            <a:r>
              <a:rPr lang="en-US" altLang="zh-CN">
                <a:latin typeface="微软雅黑" panose="020B0503020204020204" pitchFamily="34" charset="-122"/>
                <a:ea typeface="微软雅黑" panose="020B0503020204020204" pitchFamily="34" charset="-122"/>
              </a:rPr>
              <a:t>SQL</a:t>
            </a:r>
            <a:r>
              <a:rPr lang="zh-CN" altLang="en-US">
                <a:latin typeface="微软雅黑" panose="020B0503020204020204" pitchFamily="34" charset="-122"/>
                <a:ea typeface="微软雅黑" panose="020B0503020204020204" pitchFamily="34" charset="-122"/>
              </a:rPr>
              <a:t>能够嵌入到高级语言（例如</a:t>
            </a:r>
            <a:r>
              <a:rPr lang="en-US" altLang="zh-CN">
                <a:latin typeface="微软雅黑" panose="020B0503020204020204" pitchFamily="34" charset="-122"/>
                <a:ea typeface="微软雅黑" panose="020B0503020204020204" pitchFamily="34" charset="-122"/>
              </a:rPr>
              <a:t>C</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C++</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Java</a:t>
            </a:r>
            <a:r>
              <a:rPr lang="zh-CN" altLang="en-US">
                <a:latin typeface="微软雅黑" panose="020B0503020204020204" pitchFamily="34" charset="-122"/>
                <a:ea typeface="微软雅黑" panose="020B0503020204020204" pitchFamily="34" charset="-122"/>
              </a:rPr>
              <a:t>）程序中，供程序员设计程序时使用</a:t>
            </a:r>
          </a:p>
          <a:p>
            <a:pPr eaLnBrk="1" hangingPunct="1">
              <a:buFont typeface="Wingdings" panose="05000000000000000000" pitchFamily="2" charset="2"/>
              <a:buNone/>
            </a:pPr>
            <a:endParaRPr lang="en-US" altLang="zh-CN">
              <a:latin typeface="微软雅黑" panose="020B0503020204020204" pitchFamily="34" charset="-122"/>
              <a:ea typeface="微软雅黑" panose="020B0503020204020204" pitchFamily="34" charset="-122"/>
            </a:endParaRPr>
          </a:p>
        </p:txBody>
      </p:sp>
      <p:sp>
        <p:nvSpPr>
          <p:cNvPr id="2458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F1263EF7-97AE-4E14-B1DE-B1BF78292A90}"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1</a:t>
            </a:r>
            <a:r>
              <a:rPr lang="zh-CN" altLang="en-US" sz="3600"/>
              <a:t>. 等值与非等值连接查询 </a:t>
            </a:r>
          </a:p>
        </p:txBody>
      </p:sp>
      <p:sp>
        <p:nvSpPr>
          <p:cNvPr id="9219" name="Rectangle 3"/>
          <p:cNvSpPr>
            <a:spLocks noGrp="1" noChangeArrowheads="1"/>
          </p:cNvSpPr>
          <p:nvPr>
            <p:ph idx="1"/>
          </p:nvPr>
        </p:nvSpPr>
        <p:spPr>
          <a:xfrm>
            <a:off x="958850" y="908050"/>
            <a:ext cx="8150225" cy="2449513"/>
          </a:xfrm>
        </p:spPr>
        <p:txBody>
          <a:bodyPr/>
          <a:lstStyle/>
          <a:p>
            <a:pPr algn="just" eaLnBrk="1" hangingPunct="1">
              <a:lnSpc>
                <a:spcPct val="120000"/>
              </a:lnSpc>
            </a:pPr>
            <a:r>
              <a:rPr lang="zh-CN" altLang="en-US">
                <a:solidFill>
                  <a:srgbClr val="C00000"/>
                </a:solidFill>
                <a:latin typeface="微软雅黑" panose="020B0503020204020204" pitchFamily="34" charset="-122"/>
                <a:ea typeface="微软雅黑" panose="020B0503020204020204" pitchFamily="34" charset="-122"/>
              </a:rPr>
              <a:t>等值连接：连接运算符为</a:t>
            </a:r>
            <a:r>
              <a:rPr lang="en-US" altLang="zh-CN">
                <a:solidFill>
                  <a:srgbClr val="C00000"/>
                </a:solidFill>
                <a:latin typeface="微软雅黑" panose="020B0503020204020204" pitchFamily="34" charset="-122"/>
                <a:ea typeface="微软雅黑" panose="020B0503020204020204" pitchFamily="34" charset="-122"/>
              </a:rPr>
              <a:t>=</a:t>
            </a:r>
          </a:p>
          <a:p>
            <a:pPr algn="just" eaLnBrk="1" hangingPunct="1">
              <a:lnSpc>
                <a:spcPct val="120000"/>
              </a:lnSpc>
              <a:buFont typeface="Wingdings" panose="05000000000000000000" pitchFamily="2" charset="2"/>
              <a:buNone/>
            </a:pP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例 </a:t>
            </a:r>
            <a:r>
              <a:rPr lang="en-US" altLang="zh-CN" sz="2000">
                <a:latin typeface="微软雅黑" panose="020B0503020204020204" pitchFamily="34" charset="-122"/>
                <a:ea typeface="微软雅黑" panose="020B0503020204020204" pitchFamily="34" charset="-122"/>
              </a:rPr>
              <a:t>3.49]  </a:t>
            </a:r>
            <a:r>
              <a:rPr lang="zh-CN" altLang="en-US" sz="2000">
                <a:latin typeface="微软雅黑" panose="020B0503020204020204" pitchFamily="34" charset="-122"/>
                <a:ea typeface="微软雅黑" panose="020B0503020204020204" pitchFamily="34" charset="-122"/>
              </a:rPr>
              <a:t>查询每个学生及其选修课程的情况</a:t>
            </a:r>
          </a:p>
          <a:p>
            <a:pPr algn="just" eaLnBrk="1" hangingPunct="1">
              <a:lnSpc>
                <a:spcPct val="120000"/>
              </a:lnSpc>
              <a:buFont typeface="Wingdings" panose="05000000000000000000" pitchFamily="2" charset="2"/>
              <a:buNone/>
            </a:pPr>
            <a:r>
              <a:rPr lang="zh-CN" altLang="en-US" sz="2000">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SELECT  Student.*</a:t>
            </a:r>
            <a:r>
              <a:rPr lang="zh-CN" altLang="en-US" sz="2000">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SC.*</a:t>
            </a:r>
          </a:p>
          <a:p>
            <a:pPr eaLnBrk="1" hangingPunct="1">
              <a:lnSpc>
                <a:spcPct val="130000"/>
              </a:lnSpc>
              <a:buFont typeface="Wingdings" panose="05000000000000000000" pitchFamily="2" charset="2"/>
              <a:buNone/>
            </a:pPr>
            <a:r>
              <a:rPr lang="en-US" altLang="zh-CN" sz="2000">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FROM     Student</a:t>
            </a:r>
            <a:r>
              <a:rPr lang="zh-CN" altLang="en-US" sz="2000">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SC</a:t>
            </a:r>
          </a:p>
          <a:p>
            <a:pPr eaLnBrk="1" hangingPunct="1">
              <a:lnSpc>
                <a:spcPct val="130000"/>
              </a:lnSpc>
              <a:buFont typeface="Wingdings" panose="05000000000000000000" pitchFamily="2" charset="2"/>
              <a:buNone/>
            </a:pPr>
            <a:r>
              <a:rPr lang="en-US" altLang="zh-CN" sz="2000">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WHERE  Student.Sno = SC.Sno</a:t>
            </a:r>
            <a:r>
              <a:rPr lang="zh-CN" altLang="en-US" sz="2000">
                <a:latin typeface="微软雅黑" panose="020B0503020204020204" pitchFamily="34" charset="-122"/>
                <a:ea typeface="微软雅黑" panose="020B0503020204020204" pitchFamily="34" charset="-122"/>
              </a:rPr>
              <a:t>;</a:t>
            </a:r>
          </a:p>
        </p:txBody>
      </p:sp>
      <p:graphicFrame>
        <p:nvGraphicFramePr>
          <p:cNvPr id="4" name="Group 3"/>
          <p:cNvGraphicFramePr>
            <a:graphicFrameLocks/>
          </p:cNvGraphicFramePr>
          <p:nvPr/>
        </p:nvGraphicFramePr>
        <p:xfrm>
          <a:off x="958850" y="3716338"/>
          <a:ext cx="8150223" cy="2968626"/>
        </p:xfrm>
        <a:graphic>
          <a:graphicData uri="http://schemas.openxmlformats.org/drawingml/2006/table">
            <a:tbl>
              <a:tblPr/>
              <a:tblGrid>
                <a:gridCol w="1594785">
                  <a:extLst>
                    <a:ext uri="{9D8B030D-6E8A-4147-A177-3AD203B41FA5}">
                      <a16:colId xmlns:a16="http://schemas.microsoft.com/office/drawing/2014/main" val="3791435783"/>
                    </a:ext>
                  </a:extLst>
                </a:gridCol>
                <a:gridCol w="975309">
                  <a:extLst>
                    <a:ext uri="{9D8B030D-6E8A-4147-A177-3AD203B41FA5}">
                      <a16:colId xmlns:a16="http://schemas.microsoft.com/office/drawing/2014/main" val="1105849471"/>
                    </a:ext>
                  </a:extLst>
                </a:gridCol>
                <a:gridCol w="766661">
                  <a:extLst>
                    <a:ext uri="{9D8B030D-6E8A-4147-A177-3AD203B41FA5}">
                      <a16:colId xmlns:a16="http://schemas.microsoft.com/office/drawing/2014/main" val="1093654536"/>
                    </a:ext>
                  </a:extLst>
                </a:gridCol>
                <a:gridCol w="834593">
                  <a:extLst>
                    <a:ext uri="{9D8B030D-6E8A-4147-A177-3AD203B41FA5}">
                      <a16:colId xmlns:a16="http://schemas.microsoft.com/office/drawing/2014/main" val="4050243807"/>
                    </a:ext>
                  </a:extLst>
                </a:gridCol>
                <a:gridCol w="834593">
                  <a:extLst>
                    <a:ext uri="{9D8B030D-6E8A-4147-A177-3AD203B41FA5}">
                      <a16:colId xmlns:a16="http://schemas.microsoft.com/office/drawing/2014/main" val="4249369167"/>
                    </a:ext>
                  </a:extLst>
                </a:gridCol>
                <a:gridCol w="1463774">
                  <a:extLst>
                    <a:ext uri="{9D8B030D-6E8A-4147-A177-3AD203B41FA5}">
                      <a16:colId xmlns:a16="http://schemas.microsoft.com/office/drawing/2014/main" val="2284629131"/>
                    </a:ext>
                  </a:extLst>
                </a:gridCol>
                <a:gridCol w="687407">
                  <a:extLst>
                    <a:ext uri="{9D8B030D-6E8A-4147-A177-3AD203B41FA5}">
                      <a16:colId xmlns:a16="http://schemas.microsoft.com/office/drawing/2014/main" val="410315081"/>
                    </a:ext>
                  </a:extLst>
                </a:gridCol>
                <a:gridCol w="993101">
                  <a:extLst>
                    <a:ext uri="{9D8B030D-6E8A-4147-A177-3AD203B41FA5}">
                      <a16:colId xmlns:a16="http://schemas.microsoft.com/office/drawing/2014/main" val="3969383286"/>
                    </a:ext>
                  </a:extLst>
                </a:gridCol>
              </a:tblGrid>
              <a:tr h="520700">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Student.Sno</a:t>
                      </a:r>
                    </a:p>
                  </a:txBody>
                  <a:tcPr marL="93164" marR="93164"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Sname</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3164" marR="93164"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Ssex</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3164" marR="93164"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Sage</a:t>
                      </a:r>
                    </a:p>
                  </a:txBody>
                  <a:tcPr marL="93164" marR="93164"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Sdept</a:t>
                      </a:r>
                    </a:p>
                  </a:txBody>
                  <a:tcPr marL="93164" marR="93164"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SC.Sno</a:t>
                      </a:r>
                    </a:p>
                  </a:txBody>
                  <a:tcPr marL="93164" marR="93164"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Cno</a:t>
                      </a:r>
                    </a:p>
                  </a:txBody>
                  <a:tcPr marL="93164" marR="93164"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Grade</a:t>
                      </a:r>
                    </a:p>
                  </a:txBody>
                  <a:tcPr marL="93164" marR="9316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677170905"/>
                  </a:ext>
                </a:extLst>
              </a:tr>
              <a:tr h="503238">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marL="93164" marR="93164"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marL="93164" marR="93164"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marL="93164" marR="93164"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marL="93164" marR="93164"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marL="93164" marR="93164"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marL="93164" marR="93164"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L="93164" marR="93164"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92</a:t>
                      </a:r>
                    </a:p>
                  </a:txBody>
                  <a:tcPr marL="93164" marR="9316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80231739"/>
                  </a:ext>
                </a:extLst>
              </a:tr>
              <a:tr h="504825">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marL="93164" marR="93164"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marL="93164" marR="93164"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marL="93164" marR="93164"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marL="93164" marR="93164"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marL="93164" marR="93164"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marL="93164" marR="93164"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marL="93164" marR="93164"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85</a:t>
                      </a:r>
                    </a:p>
                  </a:txBody>
                  <a:tcPr marL="93164" marR="9316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183434591"/>
                  </a:ext>
                </a:extLst>
              </a:tr>
              <a:tr h="503238">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marL="93164" marR="93164"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marL="93164" marR="93164"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marL="93164" marR="93164"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marL="93164" marR="93164"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marL="93164" marR="93164"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marL="93164" marR="93164"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marL="93164" marR="93164"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88</a:t>
                      </a:r>
                    </a:p>
                  </a:txBody>
                  <a:tcPr marL="93164" marR="9316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20228189"/>
                  </a:ext>
                </a:extLst>
              </a:tr>
              <a:tr h="504825">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marL="93164" marR="93164"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刘晨</a:t>
                      </a:r>
                    </a:p>
                  </a:txBody>
                  <a:tcPr marL="93164" marR="93164"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女</a:t>
                      </a:r>
                    </a:p>
                  </a:txBody>
                  <a:tcPr marL="93164" marR="93164"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p>
                  </a:txBody>
                  <a:tcPr marL="93164" marR="93164"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marL="93164" marR="93164"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marL="93164" marR="93164"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marL="93164" marR="93164"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90</a:t>
                      </a:r>
                    </a:p>
                  </a:txBody>
                  <a:tcPr marL="93164" marR="9316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274828097"/>
                  </a:ext>
                </a:extLst>
              </a:tr>
              <a:tr h="431800">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marL="93164" marR="93164"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刘晨</a:t>
                      </a:r>
                    </a:p>
                  </a:txBody>
                  <a:tcPr marL="93164" marR="93164"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女</a:t>
                      </a:r>
                    </a:p>
                  </a:txBody>
                  <a:tcPr marL="93164" marR="93164"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p>
                  </a:txBody>
                  <a:tcPr marL="93164" marR="93164"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marL="93164" marR="93164"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marL="93164" marR="93164"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marL="93164" marR="93164"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a:t>
                      </a:r>
                    </a:p>
                  </a:txBody>
                  <a:tcPr marL="93164" marR="9316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183571402"/>
                  </a:ext>
                </a:extLst>
              </a:tr>
            </a:tbl>
          </a:graphicData>
        </a:graphic>
      </p:graphicFrame>
      <p:sp>
        <p:nvSpPr>
          <p:cNvPr id="5" name="Line 424"/>
          <p:cNvSpPr>
            <a:spLocks noChangeShapeType="1"/>
          </p:cNvSpPr>
          <p:nvPr/>
        </p:nvSpPr>
        <p:spPr bwMode="auto">
          <a:xfrm>
            <a:off x="1073150" y="4076700"/>
            <a:ext cx="79200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下箭头 5"/>
          <p:cNvSpPr/>
          <p:nvPr/>
        </p:nvSpPr>
        <p:spPr bwMode="auto">
          <a:xfrm>
            <a:off x="4500563" y="3341688"/>
            <a:ext cx="287337" cy="431800"/>
          </a:xfrm>
          <a:prstGeom prst="downArrow">
            <a:avLst/>
          </a:prstGeom>
          <a:solidFill>
            <a:srgbClr val="002060"/>
          </a:solidFill>
          <a:ln w="952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b="1">
              <a:ln w="22225">
                <a:solidFill>
                  <a:schemeClr val="accent2"/>
                </a:solidFill>
                <a:prstDash val="solid"/>
              </a:ln>
              <a:solidFill>
                <a:schemeClr val="accent2">
                  <a:lumMod val="40000"/>
                  <a:lumOff val="60000"/>
                </a:schemeClr>
              </a:solidFill>
            </a:endParaRPr>
          </a:p>
        </p:txBody>
      </p:sp>
      <p:sp>
        <p:nvSpPr>
          <p:cNvPr id="2" name="日期占位符 1">
            <a:extLst>
              <a:ext uri="{FF2B5EF4-FFF2-40B4-BE49-F238E27FC236}">
                <a16:creationId xmlns:a16="http://schemas.microsoft.com/office/drawing/2014/main" id="{43B3EED6-B058-43A6-9BE0-7024763EF783}"/>
              </a:ext>
            </a:extLst>
          </p:cNvPr>
          <p:cNvSpPr>
            <a:spLocks noGrp="1"/>
          </p:cNvSpPr>
          <p:nvPr>
            <p:ph type="dt" sz="half" idx="10"/>
          </p:nvPr>
        </p:nvSpPr>
        <p:spPr/>
        <p:txBody>
          <a:bodyPr/>
          <a:lstStyle/>
          <a:p>
            <a:pPr>
              <a:defRPr/>
            </a:pPr>
            <a:fld id="{BB3DE0F8-69E9-4036-9B3A-F9A8B5CED9B9}" type="datetime1">
              <a:rPr lang="zh-CN" altLang="en-US" smtClean="0"/>
              <a:t>2021/10/28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 calcmode="lin" valueType="num">
                                      <p:cBhvr>
                                        <p:cTn id="7" dur="500" fill="hold"/>
                                        <p:tgtEl>
                                          <p:spTgt spid="9219">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9219">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9219">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9219">
                                            <p:txEl>
                                              <p:pRg st="2" end="2"/>
                                            </p:txEl>
                                          </p:spTgt>
                                        </p:tgtEl>
                                        <p:attrNameLst>
                                          <p:attrName>style.visibility</p:attrName>
                                        </p:attrNameLst>
                                      </p:cBhvr>
                                      <p:to>
                                        <p:strVal val="visible"/>
                                      </p:to>
                                    </p:set>
                                    <p:anim calcmode="lin" valueType="num">
                                      <p:cBhvr>
                                        <p:cTn id="14" dur="500" fill="hold"/>
                                        <p:tgtEl>
                                          <p:spTgt spid="9219">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9219">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9219">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9219">
                                            <p:txEl>
                                              <p:pRg st="3" end="3"/>
                                            </p:txEl>
                                          </p:spTgt>
                                        </p:tgtEl>
                                        <p:attrNameLst>
                                          <p:attrName>style.visibility</p:attrName>
                                        </p:attrNameLst>
                                      </p:cBhvr>
                                      <p:to>
                                        <p:strVal val="visible"/>
                                      </p:to>
                                    </p:set>
                                    <p:anim calcmode="lin" valueType="num">
                                      <p:cBhvr>
                                        <p:cTn id="21" dur="500" fill="hold"/>
                                        <p:tgtEl>
                                          <p:spTgt spid="9219">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9219">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9219">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9219">
                                            <p:txEl>
                                              <p:pRg st="4" end="4"/>
                                            </p:txEl>
                                          </p:spTgt>
                                        </p:tgtEl>
                                        <p:attrNameLst>
                                          <p:attrName>style.visibility</p:attrName>
                                        </p:attrNameLst>
                                      </p:cBhvr>
                                      <p:to>
                                        <p:strVal val="visible"/>
                                      </p:to>
                                    </p:set>
                                    <p:anim calcmode="lin" valueType="num">
                                      <p:cBhvr>
                                        <p:cTn id="28" dur="500" fill="hold"/>
                                        <p:tgtEl>
                                          <p:spTgt spid="9219">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9219">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9219">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animEffect transition="in" filter="fade">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1"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p:cTn id="42" dur="1000" fill="hold"/>
                                        <p:tgtEl>
                                          <p:spTgt spid="4"/>
                                        </p:tgtEl>
                                        <p:attrNameLst>
                                          <p:attrName>ppt_w</p:attrName>
                                        </p:attrNameLst>
                                      </p:cBhvr>
                                      <p:tavLst>
                                        <p:tav tm="0">
                                          <p:val>
                                            <p:fltVal val="0"/>
                                          </p:val>
                                        </p:tav>
                                        <p:tav tm="100000">
                                          <p:val>
                                            <p:strVal val="#ppt_w"/>
                                          </p:val>
                                        </p:tav>
                                      </p:tavLst>
                                    </p:anim>
                                    <p:anim calcmode="lin" valueType="num">
                                      <p:cBhvr>
                                        <p:cTn id="43" dur="1000" fill="hold"/>
                                        <p:tgtEl>
                                          <p:spTgt spid="4"/>
                                        </p:tgtEl>
                                        <p:attrNameLst>
                                          <p:attrName>ppt_h</p:attrName>
                                        </p:attrNameLst>
                                      </p:cBhvr>
                                      <p:tavLst>
                                        <p:tav tm="0">
                                          <p:val>
                                            <p:fltVal val="0"/>
                                          </p:val>
                                        </p:tav>
                                        <p:tav tm="100000">
                                          <p:val>
                                            <p:strVal val="#ppt_h"/>
                                          </p:val>
                                        </p:tav>
                                      </p:tavLst>
                                    </p:anim>
                                    <p:anim calcmode="lin" valueType="num">
                                      <p:cBhvr>
                                        <p:cTn id="44" dur="1000" fill="hold"/>
                                        <p:tgtEl>
                                          <p:spTgt spid="4"/>
                                        </p:tgtEl>
                                        <p:attrNameLst>
                                          <p:attrName>style.rotation</p:attrName>
                                        </p:attrNameLst>
                                      </p:cBhvr>
                                      <p:tavLst>
                                        <p:tav tm="0">
                                          <p:val>
                                            <p:fltVal val="90"/>
                                          </p:val>
                                        </p:tav>
                                        <p:tav tm="100000">
                                          <p:val>
                                            <p:fltVal val="0"/>
                                          </p:val>
                                        </p:tav>
                                      </p:tavLst>
                                    </p:anim>
                                    <p:animEffect transition="in" filter="fade">
                                      <p:cBhvr>
                                        <p:cTn id="45" dur="1000"/>
                                        <p:tgtEl>
                                          <p:spTgt spid="4"/>
                                        </p:tgtEl>
                                      </p:cBhvr>
                                    </p:animEffect>
                                  </p:childTnLst>
                                </p:cTn>
                              </p:par>
                              <p:par>
                                <p:cTn id="46" presetID="31" presetClass="entr" presetSubtype="0" fill="hold" nodeType="with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p:cTn id="48" dur="1000" fill="hold"/>
                                        <p:tgtEl>
                                          <p:spTgt spid="5"/>
                                        </p:tgtEl>
                                        <p:attrNameLst>
                                          <p:attrName>ppt_w</p:attrName>
                                        </p:attrNameLst>
                                      </p:cBhvr>
                                      <p:tavLst>
                                        <p:tav tm="0">
                                          <p:val>
                                            <p:fltVal val="0"/>
                                          </p:val>
                                        </p:tav>
                                        <p:tav tm="100000">
                                          <p:val>
                                            <p:strVal val="#ppt_w"/>
                                          </p:val>
                                        </p:tav>
                                      </p:tavLst>
                                    </p:anim>
                                    <p:anim calcmode="lin" valueType="num">
                                      <p:cBhvr>
                                        <p:cTn id="49" dur="1000" fill="hold"/>
                                        <p:tgtEl>
                                          <p:spTgt spid="5"/>
                                        </p:tgtEl>
                                        <p:attrNameLst>
                                          <p:attrName>ppt_h</p:attrName>
                                        </p:attrNameLst>
                                      </p:cBhvr>
                                      <p:tavLst>
                                        <p:tav tm="0">
                                          <p:val>
                                            <p:fltVal val="0"/>
                                          </p:val>
                                        </p:tav>
                                        <p:tav tm="100000">
                                          <p:val>
                                            <p:strVal val="#ppt_h"/>
                                          </p:val>
                                        </p:tav>
                                      </p:tavLst>
                                    </p:anim>
                                    <p:anim calcmode="lin" valueType="num">
                                      <p:cBhvr>
                                        <p:cTn id="50" dur="1000" fill="hold"/>
                                        <p:tgtEl>
                                          <p:spTgt spid="5"/>
                                        </p:tgtEl>
                                        <p:attrNameLst>
                                          <p:attrName>style.rotation</p:attrName>
                                        </p:attrNameLst>
                                      </p:cBhvr>
                                      <p:tavLst>
                                        <p:tav tm="0">
                                          <p:val>
                                            <p:fltVal val="90"/>
                                          </p:val>
                                        </p:tav>
                                        <p:tav tm="100000">
                                          <p:val>
                                            <p:fltVal val="0"/>
                                          </p:val>
                                        </p:tav>
                                      </p:tavLst>
                                    </p:anim>
                                    <p:animEffect transition="in" filter="fade">
                                      <p:cBhvr>
                                        <p:cTn id="5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连接操作的执行过程</a:t>
            </a:r>
          </a:p>
        </p:txBody>
      </p:sp>
      <p:sp>
        <p:nvSpPr>
          <p:cNvPr id="119811" name="Rectangle 3"/>
          <p:cNvSpPr>
            <a:spLocks noGrp="1" noChangeArrowheads="1"/>
          </p:cNvSpPr>
          <p:nvPr>
            <p:ph idx="1"/>
          </p:nvPr>
        </p:nvSpPr>
        <p:spPr>
          <a:xfrm>
            <a:off x="931863" y="908050"/>
            <a:ext cx="8148637" cy="4854575"/>
          </a:xfrm>
        </p:spPr>
        <p:txBody>
          <a:bodyPr/>
          <a:lstStyle/>
          <a:p>
            <a:pPr algn="just" eaLnBrk="1" hangingPunct="1">
              <a:lnSpc>
                <a:spcPct val="160000"/>
              </a:lnSpc>
              <a:buFont typeface="Wingdings" panose="05000000000000000000" pitchFamily="2" charset="2"/>
              <a:buNone/>
            </a:pPr>
            <a:r>
              <a:rPr lang="zh-CN" altLang="en-US"/>
              <a:t>（</a:t>
            </a:r>
            <a:r>
              <a:rPr lang="en-US" altLang="zh-CN"/>
              <a:t>1</a:t>
            </a:r>
            <a:r>
              <a:rPr lang="zh-CN" altLang="en-US"/>
              <a:t>）嵌套循环法</a:t>
            </a:r>
            <a:r>
              <a:rPr lang="en-US" altLang="zh-CN"/>
              <a:t>（</a:t>
            </a:r>
            <a:r>
              <a:rPr lang="en-US" altLang="zh-CN" sz="2400"/>
              <a:t>NESTED-LOOP</a:t>
            </a:r>
            <a:r>
              <a:rPr lang="en-US" altLang="zh-CN"/>
              <a:t>）</a:t>
            </a:r>
          </a:p>
          <a:p>
            <a:pPr lvl="1" algn="just">
              <a:lnSpc>
                <a:spcPct val="120000"/>
              </a:lnSpc>
            </a:pPr>
            <a:r>
              <a:rPr lang="zh-CN" altLang="en-US"/>
              <a:t>首先在表</a:t>
            </a:r>
            <a:r>
              <a:rPr lang="en-US" altLang="zh-CN"/>
              <a:t>1</a:t>
            </a:r>
            <a:r>
              <a:rPr lang="zh-CN" altLang="en-US"/>
              <a:t>中找到第一个元组，然后从头开始扫描表</a:t>
            </a:r>
            <a:r>
              <a:rPr lang="en-US" altLang="zh-CN"/>
              <a:t>2</a:t>
            </a:r>
            <a:r>
              <a:rPr lang="zh-CN" altLang="en-US"/>
              <a:t>，逐一查找满足连接件的元组，然后就将表</a:t>
            </a:r>
            <a:r>
              <a:rPr lang="en-US" altLang="zh-CN"/>
              <a:t>1</a:t>
            </a:r>
            <a:r>
              <a:rPr lang="zh-CN" altLang="en-US"/>
              <a:t>中的第一个元组与该元组拼接起来，形成结果表中一个元组。</a:t>
            </a:r>
          </a:p>
          <a:p>
            <a:pPr lvl="1" algn="just">
              <a:lnSpc>
                <a:spcPct val="120000"/>
              </a:lnSpc>
            </a:pPr>
            <a:r>
              <a:rPr lang="zh-CN" altLang="en-US"/>
              <a:t>表</a:t>
            </a:r>
            <a:r>
              <a:rPr lang="en-US" altLang="zh-CN"/>
              <a:t>2</a:t>
            </a:r>
            <a:r>
              <a:rPr lang="zh-CN" altLang="en-US"/>
              <a:t>全部查找完后，再找表</a:t>
            </a:r>
            <a:r>
              <a:rPr lang="en-US" altLang="zh-CN"/>
              <a:t>1</a:t>
            </a:r>
            <a:r>
              <a:rPr lang="zh-CN" altLang="en-US"/>
              <a:t>中第二个元组，然后再从头开始扫描表</a:t>
            </a:r>
            <a:r>
              <a:rPr lang="en-US" altLang="zh-CN"/>
              <a:t>2</a:t>
            </a:r>
            <a:r>
              <a:rPr lang="zh-CN" altLang="en-US"/>
              <a:t>，逐一查找满足连接条件的元组，找到后就将表</a:t>
            </a:r>
            <a:r>
              <a:rPr lang="en-US" altLang="zh-CN"/>
              <a:t>1</a:t>
            </a:r>
            <a:r>
              <a:rPr lang="zh-CN" altLang="en-US"/>
              <a:t>中的第二个元组与该元组拼接起来，形成结果表中一个元组。</a:t>
            </a:r>
          </a:p>
          <a:p>
            <a:pPr lvl="1" algn="just">
              <a:lnSpc>
                <a:spcPct val="120000"/>
              </a:lnSpc>
            </a:pPr>
            <a:r>
              <a:rPr lang="zh-CN" altLang="en-US"/>
              <a:t>重复上述操作，直到表</a:t>
            </a:r>
            <a:r>
              <a:rPr lang="en-US" altLang="zh-CN"/>
              <a:t>1</a:t>
            </a:r>
            <a:r>
              <a:rPr lang="zh-CN" altLang="en-US"/>
              <a:t>中的全部元组都处理完毕</a:t>
            </a:r>
            <a:endParaRPr lang="en-US" altLang="zh-CN"/>
          </a:p>
          <a:p>
            <a:pPr>
              <a:buFont typeface="Wingdings" panose="05000000000000000000" pitchFamily="2" charset="2"/>
              <a:buNone/>
            </a:pPr>
            <a:endParaRPr lang="zh-CN" altLang="en-US"/>
          </a:p>
        </p:txBody>
      </p:sp>
      <p:sp>
        <p:nvSpPr>
          <p:cNvPr id="2" name="日期占位符 1">
            <a:extLst>
              <a:ext uri="{FF2B5EF4-FFF2-40B4-BE49-F238E27FC236}">
                <a16:creationId xmlns:a16="http://schemas.microsoft.com/office/drawing/2014/main" id="{1D0DE0BD-12EC-4263-8768-B6D77926DEAC}"/>
              </a:ext>
            </a:extLst>
          </p:cNvPr>
          <p:cNvSpPr>
            <a:spLocks noGrp="1"/>
          </p:cNvSpPr>
          <p:nvPr>
            <p:ph type="dt" sz="half" idx="10"/>
          </p:nvPr>
        </p:nvSpPr>
        <p:spPr/>
        <p:txBody>
          <a:bodyPr/>
          <a:lstStyle/>
          <a:p>
            <a:pPr>
              <a:defRPr/>
            </a:pPr>
            <a:fld id="{9953FEB5-FC01-4C02-970C-853219C0D304}" type="datetime1">
              <a:rPr lang="zh-CN" altLang="en-US" smtClean="0"/>
              <a:t>2021/10/28</a:t>
            </a:fld>
            <a:endParaRPr lang="zh-CN" alt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连接操作的执行过程（续）</a:t>
            </a:r>
          </a:p>
        </p:txBody>
      </p:sp>
      <p:sp>
        <p:nvSpPr>
          <p:cNvPr id="120835" name="Rectangle 3"/>
          <p:cNvSpPr>
            <a:spLocks noGrp="1" noChangeArrowheads="1"/>
          </p:cNvSpPr>
          <p:nvPr>
            <p:ph idx="1"/>
          </p:nvPr>
        </p:nvSpPr>
        <p:spPr>
          <a:xfrm>
            <a:off x="900113" y="908050"/>
            <a:ext cx="8148637" cy="4854575"/>
          </a:xfrm>
        </p:spPr>
        <p:txBody>
          <a:bodyPr/>
          <a:lstStyle/>
          <a:p>
            <a:pPr algn="just" eaLnBrk="1" hangingPunct="1">
              <a:lnSpc>
                <a:spcPct val="160000"/>
              </a:lnSpc>
              <a:buFont typeface="Wingdings" panose="05000000000000000000" pitchFamily="2" charset="2"/>
              <a:buNone/>
            </a:pPr>
            <a:r>
              <a:rPr lang="zh-CN" altLang="en-US"/>
              <a:t>（2）排序合并法（</a:t>
            </a:r>
            <a:r>
              <a:rPr lang="en-US" altLang="zh-CN"/>
              <a:t>SORT-MERGE</a:t>
            </a:r>
            <a:r>
              <a:rPr lang="zh-CN" altLang="en-US"/>
              <a:t>）</a:t>
            </a:r>
            <a:endParaRPr lang="en-US" altLang="zh-CN"/>
          </a:p>
          <a:p>
            <a:pPr lvl="1" algn="just" eaLnBrk="1" hangingPunct="1">
              <a:lnSpc>
                <a:spcPct val="120000"/>
              </a:lnSpc>
            </a:pPr>
            <a:r>
              <a:rPr lang="zh-CN" altLang="en-US"/>
              <a:t>常用于</a:t>
            </a:r>
            <a:r>
              <a:rPr lang="en-US" altLang="zh-CN"/>
              <a:t>=</a:t>
            </a:r>
            <a:r>
              <a:rPr lang="zh-CN" altLang="en-US"/>
              <a:t>连接</a:t>
            </a:r>
          </a:p>
          <a:p>
            <a:pPr lvl="1" algn="just">
              <a:lnSpc>
                <a:spcPct val="120000"/>
              </a:lnSpc>
            </a:pPr>
            <a:r>
              <a:rPr lang="zh-CN" altLang="en-US"/>
              <a:t>首先按连接属性对表</a:t>
            </a:r>
            <a:r>
              <a:rPr lang="en-US" altLang="zh-CN"/>
              <a:t>1</a:t>
            </a:r>
            <a:r>
              <a:rPr lang="zh-CN" altLang="en-US"/>
              <a:t>和表</a:t>
            </a:r>
            <a:r>
              <a:rPr lang="en-US" altLang="zh-CN"/>
              <a:t>2</a:t>
            </a:r>
            <a:r>
              <a:rPr lang="zh-CN" altLang="en-US"/>
              <a:t>排序</a:t>
            </a:r>
          </a:p>
          <a:p>
            <a:pPr lvl="1" algn="just">
              <a:lnSpc>
                <a:spcPct val="120000"/>
              </a:lnSpc>
            </a:pPr>
            <a:r>
              <a:rPr lang="zh-CN" altLang="en-US"/>
              <a:t>对表</a:t>
            </a:r>
            <a:r>
              <a:rPr lang="en-US" altLang="zh-CN"/>
              <a:t>1</a:t>
            </a:r>
            <a:r>
              <a:rPr lang="zh-CN" altLang="en-US"/>
              <a:t>的第一个元组，从头开始扫描表</a:t>
            </a:r>
            <a:r>
              <a:rPr lang="en-US" altLang="zh-CN"/>
              <a:t>2</a:t>
            </a:r>
            <a:r>
              <a:rPr lang="zh-CN" altLang="en-US"/>
              <a:t>，顺序查找满足连接条件的元组，找到后就将表</a:t>
            </a:r>
            <a:r>
              <a:rPr lang="en-US" altLang="zh-CN"/>
              <a:t>1</a:t>
            </a:r>
            <a:r>
              <a:rPr lang="zh-CN" altLang="en-US"/>
              <a:t>中的第一个元组与该元组拼接起来，形成结果表中一个元组。当遇到表</a:t>
            </a:r>
            <a:r>
              <a:rPr lang="en-US" altLang="zh-CN"/>
              <a:t>2</a:t>
            </a:r>
            <a:r>
              <a:rPr lang="zh-CN" altLang="en-US"/>
              <a:t>中第一条大于表</a:t>
            </a:r>
            <a:r>
              <a:rPr lang="en-US" altLang="zh-CN"/>
              <a:t>1</a:t>
            </a:r>
            <a:r>
              <a:rPr lang="zh-CN" altLang="en-US"/>
              <a:t>连接字段值的元组时，对表</a:t>
            </a:r>
            <a:r>
              <a:rPr lang="en-US" altLang="zh-CN"/>
              <a:t>2</a:t>
            </a:r>
            <a:r>
              <a:rPr lang="zh-CN" altLang="en-US"/>
              <a:t>的查询不再继续</a:t>
            </a:r>
          </a:p>
        </p:txBody>
      </p:sp>
      <p:sp>
        <p:nvSpPr>
          <p:cNvPr id="2" name="日期占位符 1">
            <a:extLst>
              <a:ext uri="{FF2B5EF4-FFF2-40B4-BE49-F238E27FC236}">
                <a16:creationId xmlns:a16="http://schemas.microsoft.com/office/drawing/2014/main" id="{50AA26FE-CAEF-4109-8E97-A6DD57491B47}"/>
              </a:ext>
            </a:extLst>
          </p:cNvPr>
          <p:cNvSpPr>
            <a:spLocks noGrp="1"/>
          </p:cNvSpPr>
          <p:nvPr>
            <p:ph type="dt" sz="half" idx="10"/>
          </p:nvPr>
        </p:nvSpPr>
        <p:spPr/>
        <p:txBody>
          <a:bodyPr/>
          <a:lstStyle/>
          <a:p>
            <a:pPr>
              <a:defRPr/>
            </a:pPr>
            <a:fld id="{450A0018-3E0B-4473-AAB0-7FB52E51365A}" type="datetime1">
              <a:rPr lang="zh-CN" altLang="en-US" smtClean="0"/>
              <a:t>2021/10/28</a:t>
            </a:fld>
            <a:endParaRPr lang="zh-CN" alt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连接操作的执行过程（续）</a:t>
            </a:r>
          </a:p>
        </p:txBody>
      </p:sp>
      <p:sp>
        <p:nvSpPr>
          <p:cNvPr id="13315" name="Rectangle 3"/>
          <p:cNvSpPr>
            <a:spLocks noGrp="1" noChangeArrowheads="1"/>
          </p:cNvSpPr>
          <p:nvPr>
            <p:ph idx="1"/>
          </p:nvPr>
        </p:nvSpPr>
        <p:spPr>
          <a:xfrm>
            <a:off x="958850" y="908050"/>
            <a:ext cx="8150225" cy="4854575"/>
          </a:xfrm>
        </p:spPr>
        <p:txBody>
          <a:bodyPr/>
          <a:lstStyle/>
          <a:p>
            <a:pPr marL="342900" lvl="1" indent="-342900" algn="just" eaLnBrk="1" hangingPunct="1">
              <a:lnSpc>
                <a:spcPct val="160000"/>
              </a:lnSpc>
              <a:buFont typeface="Wingdings" panose="05000000000000000000" pitchFamily="2" charset="2"/>
              <a:buNone/>
              <a:defRPr/>
            </a:pPr>
            <a:r>
              <a:rPr lang="zh-CN" altLang="en-US" sz="2800" dirty="0">
                <a:cs typeface="+mn-cs"/>
              </a:rPr>
              <a:t>（2）排序合并法（续）</a:t>
            </a:r>
            <a:endParaRPr lang="en-US" altLang="zh-CN" sz="2800" dirty="0">
              <a:cs typeface="+mn-cs"/>
            </a:endParaRPr>
          </a:p>
          <a:p>
            <a:pPr lvl="1" algn="just">
              <a:lnSpc>
                <a:spcPct val="120000"/>
              </a:lnSpc>
              <a:defRPr/>
            </a:pPr>
            <a:r>
              <a:rPr lang="zh-CN" altLang="en-US" dirty="0"/>
              <a:t>找到表</a:t>
            </a:r>
            <a:r>
              <a:rPr lang="en-US" altLang="zh-CN" dirty="0"/>
              <a:t>1</a:t>
            </a:r>
            <a:r>
              <a:rPr lang="zh-CN" altLang="en-US" dirty="0"/>
              <a:t>的第二条元组，然后从刚才的中断点处继续顺序扫描表</a:t>
            </a:r>
            <a:r>
              <a:rPr lang="en-US" altLang="zh-CN" dirty="0"/>
              <a:t>2</a:t>
            </a:r>
            <a:r>
              <a:rPr lang="zh-CN" altLang="en-US" dirty="0"/>
              <a:t>，查找满足连接条件的元组，找到后就将表</a:t>
            </a:r>
            <a:r>
              <a:rPr lang="en-US" altLang="zh-CN" dirty="0"/>
              <a:t>1</a:t>
            </a:r>
            <a:r>
              <a:rPr lang="zh-CN" altLang="en-US" dirty="0"/>
              <a:t>中的第一个元组与该元组拼接起来，形成结果表中一个元组。直接遇到表</a:t>
            </a:r>
            <a:r>
              <a:rPr lang="en-US" altLang="zh-CN" dirty="0"/>
              <a:t>2</a:t>
            </a:r>
            <a:r>
              <a:rPr lang="zh-CN" altLang="en-US" dirty="0"/>
              <a:t>中大于表</a:t>
            </a:r>
            <a:r>
              <a:rPr lang="en-US" altLang="zh-CN" dirty="0"/>
              <a:t>1</a:t>
            </a:r>
            <a:r>
              <a:rPr lang="zh-CN" altLang="en-US" dirty="0"/>
              <a:t>连接字段值的元组时，对表</a:t>
            </a:r>
            <a:r>
              <a:rPr lang="en-US" altLang="zh-CN" dirty="0"/>
              <a:t>2</a:t>
            </a:r>
            <a:r>
              <a:rPr lang="zh-CN" altLang="en-US" dirty="0"/>
              <a:t>的查询不再继续</a:t>
            </a:r>
          </a:p>
          <a:p>
            <a:pPr lvl="1" algn="just">
              <a:lnSpc>
                <a:spcPct val="120000"/>
              </a:lnSpc>
              <a:defRPr/>
            </a:pPr>
            <a:r>
              <a:rPr lang="zh-CN" altLang="en-US" dirty="0"/>
              <a:t>重复上述操作，直到表</a:t>
            </a:r>
            <a:r>
              <a:rPr lang="en-US" altLang="zh-CN" dirty="0"/>
              <a:t>1</a:t>
            </a:r>
            <a:r>
              <a:rPr lang="zh-CN" altLang="en-US" dirty="0"/>
              <a:t>或表</a:t>
            </a:r>
            <a:r>
              <a:rPr lang="en-US" altLang="zh-CN" dirty="0"/>
              <a:t>2</a:t>
            </a:r>
            <a:r>
              <a:rPr lang="zh-CN" altLang="en-US" dirty="0"/>
              <a:t>中的全部元组都处理完毕为止 </a:t>
            </a:r>
          </a:p>
        </p:txBody>
      </p:sp>
      <p:sp>
        <p:nvSpPr>
          <p:cNvPr id="2" name="日期占位符 1">
            <a:extLst>
              <a:ext uri="{FF2B5EF4-FFF2-40B4-BE49-F238E27FC236}">
                <a16:creationId xmlns:a16="http://schemas.microsoft.com/office/drawing/2014/main" id="{DF925E2E-FA66-419C-B845-69CC138D5CC6}"/>
              </a:ext>
            </a:extLst>
          </p:cNvPr>
          <p:cNvSpPr>
            <a:spLocks noGrp="1"/>
          </p:cNvSpPr>
          <p:nvPr>
            <p:ph type="dt" sz="half" idx="10"/>
          </p:nvPr>
        </p:nvSpPr>
        <p:spPr/>
        <p:txBody>
          <a:bodyPr/>
          <a:lstStyle/>
          <a:p>
            <a:pPr>
              <a:defRPr/>
            </a:pPr>
            <a:fld id="{BBD134B1-A8C1-430C-B697-2E4168661058}" type="datetime1">
              <a:rPr lang="zh-CN" altLang="en-US" smtClean="0"/>
              <a:t>2021/10/28</a:t>
            </a:fld>
            <a:endParaRPr lang="zh-CN" alt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连接操作的执行过程（续）</a:t>
            </a:r>
          </a:p>
        </p:txBody>
      </p:sp>
      <p:sp>
        <p:nvSpPr>
          <p:cNvPr id="14339" name="Rectangle 3"/>
          <p:cNvSpPr>
            <a:spLocks noGrp="1" noChangeArrowheads="1"/>
          </p:cNvSpPr>
          <p:nvPr>
            <p:ph idx="1"/>
          </p:nvPr>
        </p:nvSpPr>
        <p:spPr>
          <a:xfrm>
            <a:off x="958850" y="908050"/>
            <a:ext cx="8150225" cy="4854575"/>
          </a:xfrm>
        </p:spPr>
        <p:txBody>
          <a:bodyPr/>
          <a:lstStyle/>
          <a:p>
            <a:pPr marL="342900" lvl="1" indent="-342900" algn="just" eaLnBrk="1" hangingPunct="1">
              <a:lnSpc>
                <a:spcPct val="160000"/>
              </a:lnSpc>
              <a:buFont typeface="Wingdings" panose="05000000000000000000" pitchFamily="2" charset="2"/>
              <a:buNone/>
              <a:defRPr/>
            </a:pPr>
            <a:r>
              <a:rPr lang="zh-CN" altLang="en-US" sz="2800" dirty="0">
                <a:cs typeface="+mn-cs"/>
              </a:rPr>
              <a:t>（3）索引连接（</a:t>
            </a:r>
            <a:r>
              <a:rPr lang="en-US" altLang="zh-CN" sz="2800" dirty="0">
                <a:cs typeface="+mn-cs"/>
              </a:rPr>
              <a:t>INDEX-JOIN</a:t>
            </a:r>
            <a:r>
              <a:rPr lang="zh-CN" altLang="en-US" sz="2800" dirty="0">
                <a:cs typeface="+mn-cs"/>
              </a:rPr>
              <a:t>）</a:t>
            </a:r>
            <a:endParaRPr lang="en-US" altLang="zh-CN" sz="2800" dirty="0">
              <a:cs typeface="+mn-cs"/>
            </a:endParaRPr>
          </a:p>
          <a:p>
            <a:pPr lvl="1" algn="just">
              <a:lnSpc>
                <a:spcPct val="120000"/>
              </a:lnSpc>
              <a:defRPr/>
            </a:pPr>
            <a:r>
              <a:rPr lang="zh-CN" altLang="en-US" dirty="0"/>
              <a:t>对表</a:t>
            </a:r>
            <a:r>
              <a:rPr lang="en-US" altLang="zh-CN" dirty="0"/>
              <a:t>2</a:t>
            </a:r>
            <a:r>
              <a:rPr lang="zh-CN" altLang="en-US" dirty="0"/>
              <a:t>按连接字段建立索引</a:t>
            </a:r>
          </a:p>
          <a:p>
            <a:pPr lvl="1" algn="just">
              <a:lnSpc>
                <a:spcPct val="120000"/>
              </a:lnSpc>
              <a:defRPr/>
            </a:pPr>
            <a:r>
              <a:rPr lang="zh-CN" altLang="en-US" dirty="0"/>
              <a:t>对表</a:t>
            </a:r>
            <a:r>
              <a:rPr lang="en-US" altLang="zh-CN" dirty="0"/>
              <a:t>1</a:t>
            </a:r>
            <a:r>
              <a:rPr lang="zh-CN" altLang="en-US" dirty="0"/>
              <a:t>中的每个元组，依次根据其连接字段值查询表</a:t>
            </a:r>
            <a:r>
              <a:rPr lang="en-US" altLang="zh-CN" dirty="0"/>
              <a:t>2</a:t>
            </a:r>
            <a:r>
              <a:rPr lang="zh-CN" altLang="en-US" dirty="0"/>
              <a:t>的索引，从中找到满足条件的元组，找到后就将表</a:t>
            </a:r>
            <a:r>
              <a:rPr lang="en-US" altLang="zh-CN" dirty="0"/>
              <a:t>1</a:t>
            </a:r>
            <a:r>
              <a:rPr lang="zh-CN" altLang="en-US" dirty="0"/>
              <a:t>中的第一个元组与该元组拼接起来，形成结果表中一个元组</a:t>
            </a:r>
            <a:endParaRPr lang="en-US" altLang="zh-CN" dirty="0"/>
          </a:p>
        </p:txBody>
      </p:sp>
      <p:sp>
        <p:nvSpPr>
          <p:cNvPr id="2" name="日期占位符 1">
            <a:extLst>
              <a:ext uri="{FF2B5EF4-FFF2-40B4-BE49-F238E27FC236}">
                <a16:creationId xmlns:a16="http://schemas.microsoft.com/office/drawing/2014/main" id="{C36B7D31-38BB-405B-86B0-5C74A55A887B}"/>
              </a:ext>
            </a:extLst>
          </p:cNvPr>
          <p:cNvSpPr>
            <a:spLocks noGrp="1"/>
          </p:cNvSpPr>
          <p:nvPr>
            <p:ph type="dt" sz="half" idx="10"/>
          </p:nvPr>
        </p:nvSpPr>
        <p:spPr/>
        <p:txBody>
          <a:bodyPr/>
          <a:lstStyle/>
          <a:p>
            <a:pPr>
              <a:defRPr/>
            </a:pPr>
            <a:fld id="{CA26C8EC-B86F-44E9-A43C-32AEAEF20256}" type="datetime1">
              <a:rPr lang="zh-CN" altLang="en-US" smtClean="0"/>
              <a:t>2021/10/28</a:t>
            </a:fld>
            <a:endParaRPr lang="zh-CN" alt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等值与非等值连接查询（续）</a:t>
            </a:r>
          </a:p>
        </p:txBody>
      </p:sp>
      <p:sp>
        <p:nvSpPr>
          <p:cNvPr id="15363" name="Rectangle 3"/>
          <p:cNvSpPr>
            <a:spLocks noGrp="1" noChangeArrowheads="1"/>
          </p:cNvSpPr>
          <p:nvPr>
            <p:ph idx="1"/>
          </p:nvPr>
        </p:nvSpPr>
        <p:spPr>
          <a:xfrm>
            <a:off x="958850" y="908050"/>
            <a:ext cx="8150225" cy="4854575"/>
          </a:xfrm>
        </p:spPr>
        <p:txBody>
          <a:bodyPr/>
          <a:lstStyle/>
          <a:p>
            <a:pPr algn="just" eaLnBrk="1" hangingPunct="1"/>
            <a:r>
              <a:rPr lang="zh-CN" altLang="en-US">
                <a:solidFill>
                  <a:srgbClr val="C00000"/>
                </a:solidFill>
                <a:latin typeface="微软雅黑" panose="020B0503020204020204" pitchFamily="34" charset="-122"/>
                <a:ea typeface="微软雅黑" panose="020B0503020204020204" pitchFamily="34" charset="-122"/>
              </a:rPr>
              <a:t>自然连接</a:t>
            </a:r>
          </a:p>
          <a:p>
            <a:pPr eaLnBrk="1" hangingPunct="1">
              <a:lnSpc>
                <a:spcPct val="140000"/>
              </a:lnSpc>
              <a:buFont typeface="Wingdings" panose="05000000000000000000" pitchFamily="2" charset="2"/>
              <a:buNone/>
            </a:pPr>
            <a:endParaRPr lang="en-US" altLang="zh-CN" sz="2400"/>
          </a:p>
          <a:p>
            <a:pPr eaLnBrk="1" hangingPunct="1">
              <a:lnSpc>
                <a:spcPct val="140000"/>
              </a:lnSpc>
              <a:buFont typeface="Wingdings" panose="05000000000000000000" pitchFamily="2" charset="2"/>
              <a:buNone/>
            </a:pPr>
            <a:r>
              <a:rPr lang="en-US" altLang="zh-CN" sz="2400"/>
              <a:t>[</a:t>
            </a:r>
            <a:r>
              <a:rPr lang="zh-CN" altLang="en-US" sz="2400"/>
              <a:t>例 </a:t>
            </a:r>
            <a:r>
              <a:rPr lang="en-US" altLang="zh-CN" sz="2400"/>
              <a:t>3.50]  </a:t>
            </a:r>
            <a:r>
              <a:rPr lang="zh-CN" altLang="en-US" sz="2400"/>
              <a:t>对</a:t>
            </a:r>
            <a:r>
              <a:rPr lang="en-US" altLang="zh-CN" sz="2400"/>
              <a:t>[</a:t>
            </a:r>
            <a:r>
              <a:rPr lang="zh-CN" altLang="en-US" sz="2400"/>
              <a:t>例 </a:t>
            </a:r>
            <a:r>
              <a:rPr lang="en-US" altLang="zh-CN" sz="2400"/>
              <a:t>3.49]</a:t>
            </a:r>
            <a:r>
              <a:rPr lang="zh-CN" altLang="en-US" sz="2400"/>
              <a:t>用自然连接完成。</a:t>
            </a:r>
          </a:p>
          <a:p>
            <a:pPr eaLnBrk="1" hangingPunct="1">
              <a:lnSpc>
                <a:spcPct val="140000"/>
              </a:lnSpc>
              <a:buFont typeface="Wingdings" panose="05000000000000000000" pitchFamily="2" charset="2"/>
              <a:buNone/>
            </a:pPr>
            <a:r>
              <a:rPr lang="zh-CN" altLang="en-US" sz="2400"/>
              <a:t> </a:t>
            </a:r>
            <a:r>
              <a:rPr lang="en-US" altLang="zh-CN" sz="2400"/>
              <a:t>SELECT  </a:t>
            </a:r>
            <a:r>
              <a:rPr lang="en-US" altLang="zh-CN" sz="2400">
                <a:solidFill>
                  <a:srgbClr val="D75B5B"/>
                </a:solidFill>
              </a:rPr>
              <a:t>Student.Sno</a:t>
            </a:r>
            <a:r>
              <a:rPr lang="zh-CN" altLang="en-US" sz="2400"/>
              <a:t>,</a:t>
            </a:r>
            <a:r>
              <a:rPr lang="en-US" altLang="zh-CN" sz="2400"/>
              <a:t>Sname</a:t>
            </a:r>
            <a:r>
              <a:rPr lang="zh-CN" altLang="en-US" sz="2400"/>
              <a:t>,</a:t>
            </a:r>
            <a:r>
              <a:rPr lang="en-US" altLang="zh-CN" sz="2400"/>
              <a:t>Ssex</a:t>
            </a:r>
            <a:r>
              <a:rPr lang="zh-CN" altLang="en-US" sz="2400"/>
              <a:t>,</a:t>
            </a:r>
            <a:r>
              <a:rPr lang="en-US" altLang="zh-CN" sz="2400"/>
              <a:t>Sage</a:t>
            </a:r>
            <a:r>
              <a:rPr lang="zh-CN" altLang="en-US" sz="2400"/>
              <a:t>,</a:t>
            </a:r>
            <a:r>
              <a:rPr lang="en-US" altLang="zh-CN" sz="2400"/>
              <a:t>Sdept</a:t>
            </a:r>
            <a:r>
              <a:rPr lang="zh-CN" altLang="en-US" sz="2400"/>
              <a:t>,</a:t>
            </a:r>
            <a:r>
              <a:rPr lang="en-US" altLang="zh-CN" sz="2400"/>
              <a:t>Cno</a:t>
            </a:r>
            <a:r>
              <a:rPr lang="zh-CN" altLang="en-US" sz="2400"/>
              <a:t>,</a:t>
            </a:r>
            <a:r>
              <a:rPr lang="en-US" altLang="zh-CN" sz="2400"/>
              <a:t>Grade</a:t>
            </a:r>
          </a:p>
          <a:p>
            <a:pPr eaLnBrk="1" hangingPunct="1">
              <a:lnSpc>
                <a:spcPct val="140000"/>
              </a:lnSpc>
              <a:buFont typeface="Wingdings" panose="05000000000000000000" pitchFamily="2" charset="2"/>
              <a:buNone/>
            </a:pPr>
            <a:r>
              <a:rPr lang="en-US" altLang="zh-CN" sz="2400"/>
              <a:t> FROM     Student</a:t>
            </a:r>
            <a:r>
              <a:rPr lang="zh-CN" altLang="en-US" sz="2400"/>
              <a:t>,</a:t>
            </a:r>
            <a:r>
              <a:rPr lang="en-US" altLang="zh-CN" sz="2400"/>
              <a:t>SC</a:t>
            </a:r>
          </a:p>
          <a:p>
            <a:pPr eaLnBrk="1" hangingPunct="1">
              <a:lnSpc>
                <a:spcPct val="140000"/>
              </a:lnSpc>
              <a:buFont typeface="Wingdings" panose="05000000000000000000" pitchFamily="2" charset="2"/>
              <a:buNone/>
            </a:pPr>
            <a:r>
              <a:rPr lang="en-US" altLang="zh-CN" sz="2400"/>
              <a:t> WHERE  Student.Sno = SC.Sno</a:t>
            </a:r>
            <a:r>
              <a:rPr lang="zh-CN" altLang="en-US" sz="2400"/>
              <a:t>;</a:t>
            </a:r>
            <a:endParaRPr lang="en-US" altLang="zh-CN" sz="2400"/>
          </a:p>
          <a:p>
            <a:pPr eaLnBrk="1" hangingPunct="1">
              <a:lnSpc>
                <a:spcPct val="140000"/>
              </a:lnSpc>
              <a:buFont typeface="Wingdings" panose="05000000000000000000" pitchFamily="2" charset="2"/>
              <a:buNone/>
            </a:pPr>
            <a:endParaRPr lang="en-US" altLang="zh-CN" sz="2400"/>
          </a:p>
        </p:txBody>
      </p:sp>
      <p:sp>
        <p:nvSpPr>
          <p:cNvPr id="2" name="日期占位符 1">
            <a:extLst>
              <a:ext uri="{FF2B5EF4-FFF2-40B4-BE49-F238E27FC236}">
                <a16:creationId xmlns:a16="http://schemas.microsoft.com/office/drawing/2014/main" id="{BA74D83C-9775-4F39-AA38-9B83B7C10ECF}"/>
              </a:ext>
            </a:extLst>
          </p:cNvPr>
          <p:cNvSpPr>
            <a:spLocks noGrp="1"/>
          </p:cNvSpPr>
          <p:nvPr>
            <p:ph type="dt" sz="half" idx="10"/>
          </p:nvPr>
        </p:nvSpPr>
        <p:spPr/>
        <p:txBody>
          <a:bodyPr/>
          <a:lstStyle/>
          <a:p>
            <a:pPr>
              <a:defRPr/>
            </a:pPr>
            <a:fld id="{F2519772-13D9-4DCC-B5E2-6C4258B749EE}" type="datetime1">
              <a:rPr lang="zh-CN" altLang="en-US" smtClean="0"/>
              <a:t>2021/10/28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5363">
                                            <p:txEl>
                                              <p:pRg st="3" end="3"/>
                                            </p:txEl>
                                          </p:spTgt>
                                        </p:tgtEl>
                                        <p:attrNameLst>
                                          <p:attrName>style.visibility</p:attrName>
                                        </p:attrNameLst>
                                      </p:cBhvr>
                                      <p:to>
                                        <p:strVal val="visible"/>
                                      </p:to>
                                    </p:set>
                                    <p:anim calcmode="lin" valueType="num">
                                      <p:cBhvr>
                                        <p:cTn id="7" dur="500" fill="hold"/>
                                        <p:tgtEl>
                                          <p:spTgt spid="15363">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15363">
                                            <p:txEl>
                                              <p:pRg st="3" end="3"/>
                                            </p:txEl>
                                          </p:spTgt>
                                        </p:tgtEl>
                                        <p:attrNameLst>
                                          <p:attrName>ppt_h</p:attrName>
                                        </p:attrNameLst>
                                      </p:cBhvr>
                                      <p:tavLst>
                                        <p:tav tm="0">
                                          <p:val>
                                            <p:fltVal val="0"/>
                                          </p:val>
                                        </p:tav>
                                        <p:tav tm="100000">
                                          <p:val>
                                            <p:strVal val="#ppt_h"/>
                                          </p:val>
                                        </p:tav>
                                      </p:tavLst>
                                    </p:anim>
                                    <p:animEffect transition="in" filter="fade">
                                      <p:cBhvr>
                                        <p:cTn id="9" dur="500"/>
                                        <p:tgtEl>
                                          <p:spTgt spid="15363">
                                            <p:txEl>
                                              <p:pRg st="3" end="3"/>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15363">
                                            <p:txEl>
                                              <p:pRg st="4" end="4"/>
                                            </p:txEl>
                                          </p:spTgt>
                                        </p:tgtEl>
                                        <p:attrNameLst>
                                          <p:attrName>style.visibility</p:attrName>
                                        </p:attrNameLst>
                                      </p:cBhvr>
                                      <p:to>
                                        <p:strVal val="visible"/>
                                      </p:to>
                                    </p:set>
                                    <p:anim calcmode="lin" valueType="num">
                                      <p:cBhvr>
                                        <p:cTn id="14" dur="500" fill="hold"/>
                                        <p:tgtEl>
                                          <p:spTgt spid="15363">
                                            <p:txEl>
                                              <p:pRg st="4" end="4"/>
                                            </p:txEl>
                                          </p:spTgt>
                                        </p:tgtEl>
                                        <p:attrNameLst>
                                          <p:attrName>ppt_w</p:attrName>
                                        </p:attrNameLst>
                                      </p:cBhvr>
                                      <p:tavLst>
                                        <p:tav tm="0">
                                          <p:val>
                                            <p:fltVal val="0"/>
                                          </p:val>
                                        </p:tav>
                                        <p:tav tm="100000">
                                          <p:val>
                                            <p:strVal val="#ppt_w"/>
                                          </p:val>
                                        </p:tav>
                                      </p:tavLst>
                                    </p:anim>
                                    <p:anim calcmode="lin" valueType="num">
                                      <p:cBhvr>
                                        <p:cTn id="15" dur="500" fill="hold"/>
                                        <p:tgtEl>
                                          <p:spTgt spid="15363">
                                            <p:txEl>
                                              <p:pRg st="4" end="4"/>
                                            </p:txEl>
                                          </p:spTgt>
                                        </p:tgtEl>
                                        <p:attrNameLst>
                                          <p:attrName>ppt_h</p:attrName>
                                        </p:attrNameLst>
                                      </p:cBhvr>
                                      <p:tavLst>
                                        <p:tav tm="0">
                                          <p:val>
                                            <p:fltVal val="0"/>
                                          </p:val>
                                        </p:tav>
                                        <p:tav tm="100000">
                                          <p:val>
                                            <p:strVal val="#ppt_h"/>
                                          </p:val>
                                        </p:tav>
                                      </p:tavLst>
                                    </p:anim>
                                    <p:animEffect transition="in" filter="fade">
                                      <p:cBhvr>
                                        <p:cTn id="16" dur="500"/>
                                        <p:tgtEl>
                                          <p:spTgt spid="15363">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15363">
                                            <p:txEl>
                                              <p:pRg st="5" end="5"/>
                                            </p:txEl>
                                          </p:spTgt>
                                        </p:tgtEl>
                                        <p:attrNameLst>
                                          <p:attrName>style.visibility</p:attrName>
                                        </p:attrNameLst>
                                      </p:cBhvr>
                                      <p:to>
                                        <p:strVal val="visible"/>
                                      </p:to>
                                    </p:set>
                                    <p:anim calcmode="lin" valueType="num">
                                      <p:cBhvr>
                                        <p:cTn id="21" dur="500" fill="hold"/>
                                        <p:tgtEl>
                                          <p:spTgt spid="15363">
                                            <p:txEl>
                                              <p:pRg st="5" end="5"/>
                                            </p:txEl>
                                          </p:spTgt>
                                        </p:tgtEl>
                                        <p:attrNameLst>
                                          <p:attrName>ppt_w</p:attrName>
                                        </p:attrNameLst>
                                      </p:cBhvr>
                                      <p:tavLst>
                                        <p:tav tm="0">
                                          <p:val>
                                            <p:fltVal val="0"/>
                                          </p:val>
                                        </p:tav>
                                        <p:tav tm="100000">
                                          <p:val>
                                            <p:strVal val="#ppt_w"/>
                                          </p:val>
                                        </p:tav>
                                      </p:tavLst>
                                    </p:anim>
                                    <p:anim calcmode="lin" valueType="num">
                                      <p:cBhvr>
                                        <p:cTn id="22" dur="500" fill="hold"/>
                                        <p:tgtEl>
                                          <p:spTgt spid="15363">
                                            <p:txEl>
                                              <p:pRg st="5" end="5"/>
                                            </p:txEl>
                                          </p:spTgt>
                                        </p:tgtEl>
                                        <p:attrNameLst>
                                          <p:attrName>ppt_h</p:attrName>
                                        </p:attrNameLst>
                                      </p:cBhvr>
                                      <p:tavLst>
                                        <p:tav tm="0">
                                          <p:val>
                                            <p:fltVal val="0"/>
                                          </p:val>
                                        </p:tav>
                                        <p:tav tm="100000">
                                          <p:val>
                                            <p:strVal val="#ppt_h"/>
                                          </p:val>
                                        </p:tav>
                                      </p:tavLst>
                                    </p:anim>
                                    <p:animEffect transition="in" filter="fade">
                                      <p:cBhvr>
                                        <p:cTn id="23" dur="500"/>
                                        <p:tgtEl>
                                          <p:spTgt spid="153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958850" y="-39688"/>
            <a:ext cx="8150225" cy="1138238"/>
          </a:xfrm>
        </p:spPr>
        <p:txBody>
          <a:bodyPr/>
          <a:lstStyle/>
          <a:p>
            <a:pPr eaLnBrk="1" hangingPunct="1">
              <a:defRPr/>
            </a:pPr>
            <a:r>
              <a:rPr lang="zh-CN" altLang="en-US" sz="3600"/>
              <a:t>等值与非等值连接查询（续）</a:t>
            </a:r>
          </a:p>
        </p:txBody>
      </p:sp>
      <p:sp>
        <p:nvSpPr>
          <p:cNvPr id="16387" name="内容占位符 2"/>
          <p:cNvSpPr>
            <a:spLocks noGrp="1"/>
          </p:cNvSpPr>
          <p:nvPr>
            <p:ph idx="1"/>
          </p:nvPr>
        </p:nvSpPr>
        <p:spPr>
          <a:xfrm>
            <a:off x="958850" y="908050"/>
            <a:ext cx="8185150" cy="5949950"/>
          </a:xfrm>
        </p:spPr>
        <p:txBody>
          <a:bodyPr/>
          <a:lstStyle/>
          <a:p>
            <a:pPr marL="87313" indent="-87313" eaLnBrk="1" hangingPunct="1">
              <a:lnSpc>
                <a:spcPct val="120000"/>
              </a:lnSpc>
              <a:spcBef>
                <a:spcPct val="0"/>
              </a:spcBef>
            </a:pPr>
            <a:r>
              <a:rPr lang="zh-CN" altLang="en-US" sz="2400">
                <a:solidFill>
                  <a:srgbClr val="C00000"/>
                </a:solidFill>
                <a:latin typeface="微软雅黑" panose="020B0503020204020204" pitchFamily="34" charset="-122"/>
                <a:ea typeface="微软雅黑" panose="020B0503020204020204" pitchFamily="34" charset="-122"/>
              </a:rPr>
              <a:t>一条</a:t>
            </a:r>
            <a:r>
              <a:rPr lang="en-US" altLang="zh-CN" sz="2400">
                <a:solidFill>
                  <a:srgbClr val="C00000"/>
                </a:solidFill>
                <a:latin typeface="微软雅黑" panose="020B0503020204020204" pitchFamily="34" charset="-122"/>
                <a:ea typeface="微软雅黑" panose="020B0503020204020204" pitchFamily="34" charset="-122"/>
              </a:rPr>
              <a:t>SQL</a:t>
            </a:r>
            <a:r>
              <a:rPr lang="zh-CN" altLang="en-US" sz="2400">
                <a:solidFill>
                  <a:srgbClr val="C00000"/>
                </a:solidFill>
                <a:latin typeface="微软雅黑" panose="020B0503020204020204" pitchFamily="34" charset="-122"/>
                <a:ea typeface="微软雅黑" panose="020B0503020204020204" pitchFamily="34" charset="-122"/>
              </a:rPr>
              <a:t>语句可以同时完成选择和连接查询，这时</a:t>
            </a:r>
            <a:r>
              <a:rPr lang="en-US" altLang="zh-CN" sz="2400">
                <a:solidFill>
                  <a:srgbClr val="C00000"/>
                </a:solidFill>
                <a:latin typeface="微软雅黑" panose="020B0503020204020204" pitchFamily="34" charset="-122"/>
                <a:ea typeface="微软雅黑" panose="020B0503020204020204" pitchFamily="34" charset="-122"/>
              </a:rPr>
              <a:t>WHERE</a:t>
            </a:r>
            <a:r>
              <a:rPr lang="zh-CN" altLang="en-US" sz="2400">
                <a:solidFill>
                  <a:srgbClr val="C00000"/>
                </a:solidFill>
                <a:latin typeface="微软雅黑" panose="020B0503020204020204" pitchFamily="34" charset="-122"/>
                <a:ea typeface="微软雅黑" panose="020B0503020204020204" pitchFamily="34" charset="-122"/>
              </a:rPr>
              <a:t>子句是由连接谓词和选择谓词组成的复合条件。</a:t>
            </a:r>
          </a:p>
          <a:p>
            <a:pPr marL="87313" indent="-87313" eaLnBrk="1" hangingPunct="1">
              <a:lnSpc>
                <a:spcPct val="150000"/>
              </a:lnSpc>
              <a:spcBef>
                <a:spcPct val="0"/>
              </a:spcBef>
              <a:buFont typeface="Wingdings" panose="05000000000000000000" pitchFamily="2" charset="2"/>
              <a:buNone/>
            </a:pPr>
            <a:r>
              <a:rPr lang="en-US" altLang="zh-CN" sz="2000"/>
              <a:t>[</a:t>
            </a:r>
            <a:r>
              <a:rPr lang="zh-CN" altLang="en-US" sz="2000"/>
              <a:t>例 </a:t>
            </a:r>
            <a:r>
              <a:rPr lang="en-US" altLang="zh-CN" sz="2000"/>
              <a:t>3.51 ]</a:t>
            </a:r>
            <a:r>
              <a:rPr lang="zh-CN" altLang="en-US" sz="1800"/>
              <a:t>查询选修</a:t>
            </a:r>
            <a:r>
              <a:rPr lang="en-US" altLang="zh-CN" sz="1800"/>
              <a:t>2</a:t>
            </a:r>
            <a:r>
              <a:rPr lang="zh-CN" altLang="en-US" sz="1800"/>
              <a:t>号课程且成绩在</a:t>
            </a:r>
            <a:r>
              <a:rPr lang="en-US" altLang="zh-CN" sz="1800"/>
              <a:t>90</a:t>
            </a:r>
            <a:r>
              <a:rPr lang="zh-CN" altLang="en-US" sz="1800"/>
              <a:t>分以上的所有学生的学号和姓名。</a:t>
            </a:r>
            <a:endParaRPr lang="zh-CN" altLang="en-US" sz="2000"/>
          </a:p>
          <a:p>
            <a:pPr marL="87313" indent="-87313" eaLnBrk="1" hangingPunct="1">
              <a:lnSpc>
                <a:spcPct val="120000"/>
              </a:lnSpc>
              <a:spcBef>
                <a:spcPct val="0"/>
              </a:spcBef>
              <a:buFont typeface="Wingdings" panose="05000000000000000000" pitchFamily="2" charset="2"/>
              <a:buNone/>
            </a:pPr>
            <a:r>
              <a:rPr lang="en-US" altLang="zh-CN" sz="2000"/>
              <a:t>    SELECT Student.Sno</a:t>
            </a:r>
            <a:r>
              <a:rPr lang="zh-CN" altLang="en-US" sz="2000"/>
              <a:t>, </a:t>
            </a:r>
            <a:r>
              <a:rPr lang="en-US" altLang="zh-CN" sz="2000"/>
              <a:t>Sname</a:t>
            </a:r>
            <a:endParaRPr lang="zh-CN" altLang="en-US" sz="2000"/>
          </a:p>
          <a:p>
            <a:pPr marL="87313" indent="-87313" eaLnBrk="1" hangingPunct="1">
              <a:lnSpc>
                <a:spcPct val="120000"/>
              </a:lnSpc>
              <a:spcBef>
                <a:spcPct val="0"/>
              </a:spcBef>
              <a:buFont typeface="Wingdings" panose="05000000000000000000" pitchFamily="2" charset="2"/>
              <a:buNone/>
            </a:pPr>
            <a:r>
              <a:rPr lang="en-US" altLang="zh-CN" sz="2000"/>
              <a:t>    FROM     Student</a:t>
            </a:r>
            <a:r>
              <a:rPr lang="zh-CN" altLang="en-US" sz="2000"/>
              <a:t>, </a:t>
            </a:r>
            <a:r>
              <a:rPr lang="en-US" altLang="zh-CN" sz="2000"/>
              <a:t>SC</a:t>
            </a:r>
            <a:endParaRPr lang="zh-CN" altLang="en-US" sz="2000"/>
          </a:p>
          <a:p>
            <a:pPr marL="87313" indent="-87313" eaLnBrk="1" hangingPunct="1">
              <a:lnSpc>
                <a:spcPct val="120000"/>
              </a:lnSpc>
              <a:spcBef>
                <a:spcPct val="0"/>
              </a:spcBef>
              <a:buFont typeface="Wingdings" panose="05000000000000000000" pitchFamily="2" charset="2"/>
              <a:buNone/>
            </a:pPr>
            <a:r>
              <a:rPr lang="en-US" altLang="zh-CN" sz="2000"/>
              <a:t>    WHERE  Student.Sno=SC.Sno  AND    		               </a:t>
            </a:r>
          </a:p>
          <a:p>
            <a:pPr marL="87313" indent="-87313" eaLnBrk="1" hangingPunct="1">
              <a:lnSpc>
                <a:spcPct val="120000"/>
              </a:lnSpc>
              <a:spcBef>
                <a:spcPct val="0"/>
              </a:spcBef>
              <a:buFont typeface="Wingdings" panose="05000000000000000000" pitchFamily="2" charset="2"/>
              <a:buNone/>
            </a:pPr>
            <a:r>
              <a:rPr lang="en-US" altLang="zh-CN" sz="2000"/>
              <a:t>                   SC.Cno=</a:t>
            </a:r>
            <a:r>
              <a:rPr lang="zh-CN" altLang="en-US" sz="2000"/>
              <a:t> '</a:t>
            </a:r>
            <a:r>
              <a:rPr lang="en-US" altLang="zh-CN" sz="2000"/>
              <a:t>2</a:t>
            </a:r>
            <a:r>
              <a:rPr lang="zh-CN" altLang="en-US" sz="2000"/>
              <a:t>' </a:t>
            </a:r>
            <a:r>
              <a:rPr lang="en-US" altLang="zh-CN" sz="2000"/>
              <a:t>AND SC.Grade&gt;90</a:t>
            </a:r>
            <a:r>
              <a:rPr lang="zh-CN" altLang="en-US" sz="2000"/>
              <a:t>;</a:t>
            </a:r>
            <a:endParaRPr lang="en-US" altLang="zh-CN" sz="2000"/>
          </a:p>
          <a:p>
            <a:pPr marL="400050" lvl="1" indent="0" eaLnBrk="1" hangingPunct="1">
              <a:lnSpc>
                <a:spcPct val="150000"/>
              </a:lnSpc>
              <a:spcBef>
                <a:spcPct val="0"/>
              </a:spcBef>
            </a:pPr>
            <a:r>
              <a:rPr lang="zh-CN" altLang="en-US" sz="2000"/>
              <a:t>执行过程</a:t>
            </a:r>
            <a:r>
              <a:rPr lang="en-US" altLang="zh-CN" sz="2000"/>
              <a:t>:</a:t>
            </a:r>
          </a:p>
          <a:p>
            <a:pPr marL="800100" lvl="2" indent="0" eaLnBrk="1" hangingPunct="1">
              <a:lnSpc>
                <a:spcPct val="120000"/>
              </a:lnSpc>
              <a:spcBef>
                <a:spcPct val="0"/>
              </a:spcBef>
              <a:buSzPct val="87000"/>
              <a:buFont typeface="Wingdings" panose="05000000000000000000" pitchFamily="2" charset="2"/>
              <a:buChar char="l"/>
            </a:pPr>
            <a:r>
              <a:rPr lang="zh-CN" altLang="en-US"/>
              <a:t>先从</a:t>
            </a:r>
            <a:r>
              <a:rPr lang="en-US" altLang="zh-CN"/>
              <a:t>SC</a:t>
            </a:r>
            <a:r>
              <a:rPr lang="zh-CN" altLang="en-US"/>
              <a:t>中挑选出</a:t>
            </a:r>
            <a:r>
              <a:rPr lang="en-US" altLang="zh-CN"/>
              <a:t>Cno=</a:t>
            </a:r>
            <a:r>
              <a:rPr lang="zh-CN" altLang="en-US"/>
              <a:t>'</a:t>
            </a:r>
            <a:r>
              <a:rPr lang="en-US" altLang="zh-CN"/>
              <a:t>2</a:t>
            </a:r>
            <a:r>
              <a:rPr lang="zh-CN" altLang="en-US"/>
              <a:t>'并且</a:t>
            </a:r>
            <a:r>
              <a:rPr lang="en-US" altLang="zh-CN"/>
              <a:t>Grade&gt;90</a:t>
            </a:r>
            <a:r>
              <a:rPr lang="zh-CN" altLang="en-US"/>
              <a:t>的元组形成一个中间关系</a:t>
            </a:r>
          </a:p>
          <a:p>
            <a:pPr marL="800100" lvl="2" indent="0" eaLnBrk="1" hangingPunct="1">
              <a:lnSpc>
                <a:spcPct val="120000"/>
              </a:lnSpc>
              <a:spcBef>
                <a:spcPct val="0"/>
              </a:spcBef>
              <a:buSzPct val="87000"/>
              <a:buFont typeface="Wingdings" panose="05000000000000000000" pitchFamily="2" charset="2"/>
              <a:buChar char="l"/>
            </a:pPr>
            <a:r>
              <a:rPr lang="zh-CN" altLang="en-US"/>
              <a:t>再和</a:t>
            </a:r>
            <a:r>
              <a:rPr lang="en-US" altLang="zh-CN"/>
              <a:t>Student</a:t>
            </a:r>
            <a:r>
              <a:rPr lang="zh-CN" altLang="en-US"/>
              <a:t>中满足连接条件的元组进行连接得到最终的结果关系</a:t>
            </a:r>
          </a:p>
        </p:txBody>
      </p:sp>
      <p:sp>
        <p:nvSpPr>
          <p:cNvPr id="2" name="日期占位符 1">
            <a:extLst>
              <a:ext uri="{FF2B5EF4-FFF2-40B4-BE49-F238E27FC236}">
                <a16:creationId xmlns:a16="http://schemas.microsoft.com/office/drawing/2014/main" id="{3FA90C8C-8D24-4318-A175-4CD9159B4654}"/>
              </a:ext>
            </a:extLst>
          </p:cNvPr>
          <p:cNvSpPr>
            <a:spLocks noGrp="1"/>
          </p:cNvSpPr>
          <p:nvPr>
            <p:ph type="dt" sz="half" idx="10"/>
          </p:nvPr>
        </p:nvSpPr>
        <p:spPr/>
        <p:txBody>
          <a:bodyPr/>
          <a:lstStyle/>
          <a:p>
            <a:pPr>
              <a:defRPr/>
            </a:pPr>
            <a:fld id="{2C56B2B7-EDA2-4FC3-942B-C37316B034D8}" type="datetime1">
              <a:rPr lang="zh-CN" altLang="en-US" smtClean="0"/>
              <a:t>2021/10/28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anim calcmode="lin" valueType="num">
                                      <p:cBhvr>
                                        <p:cTn id="7" dur="500" fill="hold"/>
                                        <p:tgtEl>
                                          <p:spTgt spid="16387">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16387">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16387">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16387">
                                            <p:txEl>
                                              <p:pRg st="2" end="2"/>
                                            </p:txEl>
                                          </p:spTgt>
                                        </p:tgtEl>
                                        <p:attrNameLst>
                                          <p:attrName>style.visibility</p:attrName>
                                        </p:attrNameLst>
                                      </p:cBhvr>
                                      <p:to>
                                        <p:strVal val="visible"/>
                                      </p:to>
                                    </p:set>
                                    <p:anim calcmode="lin" valueType="num">
                                      <p:cBhvr>
                                        <p:cTn id="14" dur="500" fill="hold"/>
                                        <p:tgtEl>
                                          <p:spTgt spid="16387">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16387">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16387">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16387">
                                            <p:txEl>
                                              <p:pRg st="3" end="3"/>
                                            </p:txEl>
                                          </p:spTgt>
                                        </p:tgtEl>
                                        <p:attrNameLst>
                                          <p:attrName>style.visibility</p:attrName>
                                        </p:attrNameLst>
                                      </p:cBhvr>
                                      <p:to>
                                        <p:strVal val="visible"/>
                                      </p:to>
                                    </p:set>
                                    <p:anim calcmode="lin" valueType="num">
                                      <p:cBhvr>
                                        <p:cTn id="21" dur="500" fill="hold"/>
                                        <p:tgtEl>
                                          <p:spTgt spid="16387">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16387">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16387">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16387">
                                            <p:txEl>
                                              <p:pRg st="4" end="4"/>
                                            </p:txEl>
                                          </p:spTgt>
                                        </p:tgtEl>
                                        <p:attrNameLst>
                                          <p:attrName>style.visibility</p:attrName>
                                        </p:attrNameLst>
                                      </p:cBhvr>
                                      <p:to>
                                        <p:strVal val="visible"/>
                                      </p:to>
                                    </p:set>
                                    <p:anim calcmode="lin" valueType="num">
                                      <p:cBhvr>
                                        <p:cTn id="28" dur="500" fill="hold"/>
                                        <p:tgtEl>
                                          <p:spTgt spid="16387">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16387">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16387">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nodeType="clickEffect">
                                  <p:stCondLst>
                                    <p:cond delay="0"/>
                                  </p:stCondLst>
                                  <p:childTnLst>
                                    <p:set>
                                      <p:cBhvr>
                                        <p:cTn id="34" dur="1" fill="hold">
                                          <p:stCondLst>
                                            <p:cond delay="0"/>
                                          </p:stCondLst>
                                        </p:cTn>
                                        <p:tgtEl>
                                          <p:spTgt spid="16387">
                                            <p:txEl>
                                              <p:pRg st="5" end="5"/>
                                            </p:txEl>
                                          </p:spTgt>
                                        </p:tgtEl>
                                        <p:attrNameLst>
                                          <p:attrName>style.visibility</p:attrName>
                                        </p:attrNameLst>
                                      </p:cBhvr>
                                      <p:to>
                                        <p:strVal val="visible"/>
                                      </p:to>
                                    </p:set>
                                    <p:anim calcmode="lin" valueType="num">
                                      <p:cBhvr>
                                        <p:cTn id="35" dur="500" fill="hold"/>
                                        <p:tgtEl>
                                          <p:spTgt spid="16387">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16387">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16387">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16" fill="hold" nodeType="clickEffect">
                                  <p:stCondLst>
                                    <p:cond delay="0"/>
                                  </p:stCondLst>
                                  <p:childTnLst>
                                    <p:set>
                                      <p:cBhvr>
                                        <p:cTn id="41" dur="1" fill="hold">
                                          <p:stCondLst>
                                            <p:cond delay="0"/>
                                          </p:stCondLst>
                                        </p:cTn>
                                        <p:tgtEl>
                                          <p:spTgt spid="16387">
                                            <p:txEl>
                                              <p:pRg st="6" end="6"/>
                                            </p:txEl>
                                          </p:spTgt>
                                        </p:tgtEl>
                                        <p:attrNameLst>
                                          <p:attrName>style.visibility</p:attrName>
                                        </p:attrNameLst>
                                      </p:cBhvr>
                                      <p:to>
                                        <p:strVal val="visible"/>
                                      </p:to>
                                    </p:set>
                                    <p:anim calcmode="lin" valueType="num">
                                      <p:cBhvr>
                                        <p:cTn id="42" dur="500" fill="hold"/>
                                        <p:tgtEl>
                                          <p:spTgt spid="16387">
                                            <p:txEl>
                                              <p:pRg st="6" end="6"/>
                                            </p:txEl>
                                          </p:spTgt>
                                        </p:tgtEl>
                                        <p:attrNameLst>
                                          <p:attrName>ppt_w</p:attrName>
                                        </p:attrNameLst>
                                      </p:cBhvr>
                                      <p:tavLst>
                                        <p:tav tm="0">
                                          <p:val>
                                            <p:fltVal val="0"/>
                                          </p:val>
                                        </p:tav>
                                        <p:tav tm="100000">
                                          <p:val>
                                            <p:strVal val="#ppt_w"/>
                                          </p:val>
                                        </p:tav>
                                      </p:tavLst>
                                    </p:anim>
                                    <p:anim calcmode="lin" valueType="num">
                                      <p:cBhvr>
                                        <p:cTn id="43" dur="500" fill="hold"/>
                                        <p:tgtEl>
                                          <p:spTgt spid="16387">
                                            <p:txEl>
                                              <p:pRg st="6" end="6"/>
                                            </p:txEl>
                                          </p:spTgt>
                                        </p:tgtEl>
                                        <p:attrNameLst>
                                          <p:attrName>ppt_h</p:attrName>
                                        </p:attrNameLst>
                                      </p:cBhvr>
                                      <p:tavLst>
                                        <p:tav tm="0">
                                          <p:val>
                                            <p:fltVal val="0"/>
                                          </p:val>
                                        </p:tav>
                                        <p:tav tm="100000">
                                          <p:val>
                                            <p:strVal val="#ppt_h"/>
                                          </p:val>
                                        </p:tav>
                                      </p:tavLst>
                                    </p:anim>
                                    <p:animEffect transition="in" filter="fade">
                                      <p:cBhvr>
                                        <p:cTn id="44" dur="500"/>
                                        <p:tgtEl>
                                          <p:spTgt spid="16387">
                                            <p:txEl>
                                              <p:pRg st="6" end="6"/>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3" presetClass="entr" presetSubtype="16" fill="hold" nodeType="clickEffect">
                                  <p:stCondLst>
                                    <p:cond delay="0"/>
                                  </p:stCondLst>
                                  <p:childTnLst>
                                    <p:set>
                                      <p:cBhvr>
                                        <p:cTn id="48" dur="1" fill="hold">
                                          <p:stCondLst>
                                            <p:cond delay="0"/>
                                          </p:stCondLst>
                                        </p:cTn>
                                        <p:tgtEl>
                                          <p:spTgt spid="16387">
                                            <p:txEl>
                                              <p:pRg st="7" end="7"/>
                                            </p:txEl>
                                          </p:spTgt>
                                        </p:tgtEl>
                                        <p:attrNameLst>
                                          <p:attrName>style.visibility</p:attrName>
                                        </p:attrNameLst>
                                      </p:cBhvr>
                                      <p:to>
                                        <p:strVal val="visible"/>
                                      </p:to>
                                    </p:set>
                                    <p:anim calcmode="lin" valueType="num">
                                      <p:cBhvr>
                                        <p:cTn id="49" dur="500" fill="hold"/>
                                        <p:tgtEl>
                                          <p:spTgt spid="16387">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16387">
                                            <p:txEl>
                                              <p:pRg st="7" end="7"/>
                                            </p:txEl>
                                          </p:spTgt>
                                        </p:tgtEl>
                                        <p:attrNameLst>
                                          <p:attrName>ppt_h</p:attrName>
                                        </p:attrNameLst>
                                      </p:cBhvr>
                                      <p:tavLst>
                                        <p:tav tm="0">
                                          <p:val>
                                            <p:fltVal val="0"/>
                                          </p:val>
                                        </p:tav>
                                        <p:tav tm="100000">
                                          <p:val>
                                            <p:strVal val="#ppt_h"/>
                                          </p:val>
                                        </p:tav>
                                      </p:tavLst>
                                    </p:anim>
                                    <p:animEffect transition="in" filter="fade">
                                      <p:cBhvr>
                                        <p:cTn id="51" dur="500"/>
                                        <p:tgtEl>
                                          <p:spTgt spid="16387">
                                            <p:txEl>
                                              <p:pRg st="7" end="7"/>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3" presetClass="entr" presetSubtype="16" fill="hold" nodeType="clickEffect">
                                  <p:stCondLst>
                                    <p:cond delay="0"/>
                                  </p:stCondLst>
                                  <p:childTnLst>
                                    <p:set>
                                      <p:cBhvr>
                                        <p:cTn id="55" dur="1" fill="hold">
                                          <p:stCondLst>
                                            <p:cond delay="0"/>
                                          </p:stCondLst>
                                        </p:cTn>
                                        <p:tgtEl>
                                          <p:spTgt spid="16387">
                                            <p:txEl>
                                              <p:pRg st="8" end="8"/>
                                            </p:txEl>
                                          </p:spTgt>
                                        </p:tgtEl>
                                        <p:attrNameLst>
                                          <p:attrName>style.visibility</p:attrName>
                                        </p:attrNameLst>
                                      </p:cBhvr>
                                      <p:to>
                                        <p:strVal val="visible"/>
                                      </p:to>
                                    </p:set>
                                    <p:anim calcmode="lin" valueType="num">
                                      <p:cBhvr>
                                        <p:cTn id="56" dur="500" fill="hold"/>
                                        <p:tgtEl>
                                          <p:spTgt spid="16387">
                                            <p:txEl>
                                              <p:pRg st="8" end="8"/>
                                            </p:txEl>
                                          </p:spTgt>
                                        </p:tgtEl>
                                        <p:attrNameLst>
                                          <p:attrName>ppt_w</p:attrName>
                                        </p:attrNameLst>
                                      </p:cBhvr>
                                      <p:tavLst>
                                        <p:tav tm="0">
                                          <p:val>
                                            <p:fltVal val="0"/>
                                          </p:val>
                                        </p:tav>
                                        <p:tav tm="100000">
                                          <p:val>
                                            <p:strVal val="#ppt_w"/>
                                          </p:val>
                                        </p:tav>
                                      </p:tavLst>
                                    </p:anim>
                                    <p:anim calcmode="lin" valueType="num">
                                      <p:cBhvr>
                                        <p:cTn id="57" dur="500" fill="hold"/>
                                        <p:tgtEl>
                                          <p:spTgt spid="16387">
                                            <p:txEl>
                                              <p:pRg st="8" end="8"/>
                                            </p:txEl>
                                          </p:spTgt>
                                        </p:tgtEl>
                                        <p:attrNameLst>
                                          <p:attrName>ppt_h</p:attrName>
                                        </p:attrNameLst>
                                      </p:cBhvr>
                                      <p:tavLst>
                                        <p:tav tm="0">
                                          <p:val>
                                            <p:fltVal val="0"/>
                                          </p:val>
                                        </p:tav>
                                        <p:tav tm="100000">
                                          <p:val>
                                            <p:strVal val="#ppt_h"/>
                                          </p:val>
                                        </p:tav>
                                      </p:tavLst>
                                    </p:anim>
                                    <p:animEffect transition="in" filter="fade">
                                      <p:cBhvr>
                                        <p:cTn id="58" dur="500"/>
                                        <p:tgtEl>
                                          <p:spTgt spid="163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连接查询（续）</a:t>
            </a:r>
          </a:p>
        </p:txBody>
      </p:sp>
      <p:sp>
        <p:nvSpPr>
          <p:cNvPr id="126979" name="Rectangle 3"/>
          <p:cNvSpPr>
            <a:spLocks noGrp="1" noChangeArrowheads="1"/>
          </p:cNvSpPr>
          <p:nvPr>
            <p:ph idx="1"/>
          </p:nvPr>
        </p:nvSpPr>
        <p:spPr>
          <a:xfrm>
            <a:off x="958850" y="1339850"/>
            <a:ext cx="8150225" cy="4854575"/>
          </a:xfrm>
        </p:spPr>
        <p:txBody>
          <a:bodyPr/>
          <a:lstStyle/>
          <a:p>
            <a:pPr lvl="1">
              <a:lnSpc>
                <a:spcPct val="150000"/>
              </a:lnSpc>
              <a:buFont typeface="Wingdings" panose="05000000000000000000" pitchFamily="2" charset="2"/>
              <a:buNone/>
            </a:pPr>
            <a:r>
              <a:rPr lang="en-US" altLang="zh-CN" sz="2800"/>
              <a:t>1.</a:t>
            </a:r>
            <a:r>
              <a:rPr lang="zh-CN" altLang="en-US" sz="2800"/>
              <a:t>等值与非等值连接查询 </a:t>
            </a:r>
          </a:p>
          <a:p>
            <a:pPr lvl="1">
              <a:lnSpc>
                <a:spcPct val="150000"/>
              </a:lnSpc>
              <a:buFont typeface="Wingdings" panose="05000000000000000000" pitchFamily="2" charset="2"/>
              <a:buNone/>
            </a:pPr>
            <a:r>
              <a:rPr lang="en-US" altLang="zh-CN" sz="2800">
                <a:solidFill>
                  <a:srgbClr val="7030A0"/>
                </a:solidFill>
              </a:rPr>
              <a:t>2.</a:t>
            </a:r>
            <a:r>
              <a:rPr lang="zh-CN" altLang="en-US" sz="2800">
                <a:solidFill>
                  <a:srgbClr val="7030A0"/>
                </a:solidFill>
              </a:rPr>
              <a:t>自身连接</a:t>
            </a:r>
          </a:p>
          <a:p>
            <a:pPr lvl="1">
              <a:lnSpc>
                <a:spcPct val="150000"/>
              </a:lnSpc>
              <a:buFont typeface="Wingdings" panose="05000000000000000000" pitchFamily="2" charset="2"/>
              <a:buNone/>
            </a:pPr>
            <a:r>
              <a:rPr lang="en-US" altLang="zh-CN" sz="2800"/>
              <a:t>3.</a:t>
            </a:r>
            <a:r>
              <a:rPr lang="zh-CN" altLang="en-US" sz="2800"/>
              <a:t>外连接</a:t>
            </a:r>
          </a:p>
          <a:p>
            <a:pPr lvl="1">
              <a:lnSpc>
                <a:spcPct val="150000"/>
              </a:lnSpc>
              <a:buFont typeface="Wingdings" panose="05000000000000000000" pitchFamily="2" charset="2"/>
              <a:buNone/>
            </a:pPr>
            <a:r>
              <a:rPr lang="en-US" altLang="zh-CN" sz="2800"/>
              <a:t>4.</a:t>
            </a:r>
            <a:r>
              <a:rPr lang="zh-CN" altLang="en-US" sz="2800"/>
              <a:t>多表连接</a:t>
            </a:r>
          </a:p>
          <a:p>
            <a:pPr lvl="1">
              <a:buFont typeface="Wingdings" panose="05000000000000000000" pitchFamily="2" charset="2"/>
              <a:buNone/>
            </a:pPr>
            <a:endParaRPr lang="en-US" altLang="zh-CN" sz="2800"/>
          </a:p>
        </p:txBody>
      </p:sp>
      <p:sp>
        <p:nvSpPr>
          <p:cNvPr id="2" name="日期占位符 1">
            <a:extLst>
              <a:ext uri="{FF2B5EF4-FFF2-40B4-BE49-F238E27FC236}">
                <a16:creationId xmlns:a16="http://schemas.microsoft.com/office/drawing/2014/main" id="{10354BE0-D900-4F60-A28E-F3C2B1379EE5}"/>
              </a:ext>
            </a:extLst>
          </p:cNvPr>
          <p:cNvSpPr>
            <a:spLocks noGrp="1"/>
          </p:cNvSpPr>
          <p:nvPr>
            <p:ph type="dt" sz="half" idx="10"/>
          </p:nvPr>
        </p:nvSpPr>
        <p:spPr/>
        <p:txBody>
          <a:bodyPr/>
          <a:lstStyle/>
          <a:p>
            <a:pPr>
              <a:defRPr/>
            </a:pPr>
            <a:fld id="{12A89FB9-237B-4F7E-AE9A-577BB47307BC}" type="datetime1">
              <a:rPr lang="zh-CN" altLang="en-US" smtClean="0"/>
              <a:t>2021/10/28</a:t>
            </a:fld>
            <a:endParaRPr lang="zh-CN" alt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2. </a:t>
            </a:r>
            <a:r>
              <a:rPr lang="zh-CN" altLang="en-US" sz="3600"/>
              <a:t>自身连接 </a:t>
            </a:r>
          </a:p>
        </p:txBody>
      </p:sp>
      <p:sp>
        <p:nvSpPr>
          <p:cNvPr id="18435" name="Rectangle 3"/>
          <p:cNvSpPr>
            <a:spLocks noGrp="1" noChangeArrowheads="1"/>
          </p:cNvSpPr>
          <p:nvPr>
            <p:ph idx="1"/>
          </p:nvPr>
        </p:nvSpPr>
        <p:spPr>
          <a:xfrm>
            <a:off x="958850" y="981075"/>
            <a:ext cx="8150225" cy="4854575"/>
          </a:xfrm>
        </p:spPr>
        <p:txBody>
          <a:bodyPr/>
          <a:lstStyle/>
          <a:p>
            <a:pPr eaLnBrk="1" hangingPunct="1">
              <a:lnSpc>
                <a:spcPct val="110000"/>
              </a:lnSpc>
            </a:pPr>
            <a:r>
              <a:rPr lang="zh-CN" altLang="en-US">
                <a:solidFill>
                  <a:srgbClr val="C00000"/>
                </a:solidFill>
                <a:latin typeface="微软雅黑" panose="020B0503020204020204" pitchFamily="34" charset="-122"/>
                <a:ea typeface="微软雅黑" panose="020B0503020204020204" pitchFamily="34" charset="-122"/>
              </a:rPr>
              <a:t>自身连接：</a:t>
            </a:r>
            <a:r>
              <a:rPr lang="zh-CN" altLang="en-US">
                <a:latin typeface="微软雅黑" panose="020B0503020204020204" pitchFamily="34" charset="-122"/>
                <a:ea typeface="微软雅黑" panose="020B0503020204020204" pitchFamily="34" charset="-122"/>
              </a:rPr>
              <a:t>一个表与其自己进行连接</a:t>
            </a:r>
          </a:p>
          <a:p>
            <a:pPr eaLnBrk="1" hangingPunct="1">
              <a:lnSpc>
                <a:spcPct val="110000"/>
              </a:lnSpc>
            </a:pPr>
            <a:r>
              <a:rPr lang="zh-CN" altLang="en-US">
                <a:solidFill>
                  <a:srgbClr val="C00000"/>
                </a:solidFill>
                <a:latin typeface="微软雅黑" panose="020B0503020204020204" pitchFamily="34" charset="-122"/>
                <a:ea typeface="微软雅黑" panose="020B0503020204020204" pitchFamily="34" charset="-122"/>
              </a:rPr>
              <a:t>需要给表起别名以示区别</a:t>
            </a:r>
          </a:p>
          <a:p>
            <a:pPr eaLnBrk="1" hangingPunct="1">
              <a:lnSpc>
                <a:spcPct val="140000"/>
              </a:lnSpc>
            </a:pPr>
            <a:r>
              <a:rPr lang="zh-CN" altLang="en-US">
                <a:solidFill>
                  <a:srgbClr val="C00000"/>
                </a:solidFill>
                <a:latin typeface="微软雅黑" panose="020B0503020204020204" pitchFamily="34" charset="-122"/>
                <a:ea typeface="微软雅黑" panose="020B0503020204020204" pitchFamily="34" charset="-122"/>
              </a:rPr>
              <a:t>由于所有属性名都是同名属性，因此必须使用别名前缀</a:t>
            </a:r>
          </a:p>
          <a:p>
            <a:pPr eaLnBrk="1" hangingPunct="1">
              <a:lnSpc>
                <a:spcPct val="140000"/>
              </a:lnSpc>
              <a:buFont typeface="Wingdings" panose="05000000000000000000" pitchFamily="2" charset="2"/>
              <a:buNone/>
            </a:pPr>
            <a:r>
              <a:rPr lang="en-US" altLang="zh-CN" sz="2400"/>
              <a:t>[</a:t>
            </a:r>
            <a:r>
              <a:rPr lang="zh-CN" altLang="en-US" sz="2400">
                <a:ea typeface="黑体" panose="02010609060101010101" pitchFamily="49" charset="-122"/>
              </a:rPr>
              <a:t>例 </a:t>
            </a:r>
            <a:r>
              <a:rPr lang="en-US" altLang="zh-CN" sz="2400">
                <a:ea typeface="黑体" panose="02010609060101010101" pitchFamily="49" charset="-122"/>
              </a:rPr>
              <a:t>3.</a:t>
            </a:r>
            <a:r>
              <a:rPr lang="en-US" altLang="zh-CN" sz="2400"/>
              <a:t>52]</a:t>
            </a:r>
            <a:r>
              <a:rPr lang="zh-CN" altLang="en-US" sz="2400"/>
              <a:t>查询每一门课的间接先修课（即先修课的先修课）</a:t>
            </a:r>
          </a:p>
          <a:p>
            <a:pPr eaLnBrk="1" hangingPunct="1">
              <a:lnSpc>
                <a:spcPct val="140000"/>
              </a:lnSpc>
              <a:buFont typeface="Wingdings" panose="05000000000000000000" pitchFamily="2" charset="2"/>
              <a:buNone/>
            </a:pPr>
            <a:r>
              <a:rPr lang="zh-CN" altLang="en-US"/>
              <a:t>    </a:t>
            </a:r>
            <a:r>
              <a:rPr lang="en-US" altLang="zh-CN" sz="2400"/>
              <a:t>SELECT  FIRST.Cno</a:t>
            </a:r>
            <a:r>
              <a:rPr lang="zh-CN" altLang="en-US" sz="2400"/>
              <a:t>, </a:t>
            </a:r>
            <a:r>
              <a:rPr lang="en-US" altLang="zh-CN" sz="2400"/>
              <a:t>SECOND.Cpno</a:t>
            </a:r>
          </a:p>
          <a:p>
            <a:pPr eaLnBrk="1" hangingPunct="1">
              <a:lnSpc>
                <a:spcPct val="140000"/>
              </a:lnSpc>
              <a:buFont typeface="Wingdings" panose="05000000000000000000" pitchFamily="2" charset="2"/>
              <a:buNone/>
            </a:pPr>
            <a:r>
              <a:rPr lang="en-US" altLang="zh-CN" sz="2400"/>
              <a:t>     FROM  Course  </a:t>
            </a:r>
            <a:r>
              <a:rPr lang="en-US" altLang="zh-CN" sz="2400">
                <a:solidFill>
                  <a:srgbClr val="D75B5B"/>
                </a:solidFill>
              </a:rPr>
              <a:t>FIRST</a:t>
            </a:r>
            <a:r>
              <a:rPr lang="zh-CN" altLang="en-US" sz="2400"/>
              <a:t>, </a:t>
            </a:r>
            <a:r>
              <a:rPr lang="en-US" altLang="zh-CN" sz="2400"/>
              <a:t>Course  </a:t>
            </a:r>
            <a:r>
              <a:rPr lang="en-US" altLang="zh-CN" sz="2400">
                <a:solidFill>
                  <a:srgbClr val="D75B5B"/>
                </a:solidFill>
              </a:rPr>
              <a:t>SECOND</a:t>
            </a:r>
            <a:endParaRPr lang="en-US" altLang="zh-CN" sz="2400"/>
          </a:p>
          <a:p>
            <a:pPr eaLnBrk="1" hangingPunct="1">
              <a:lnSpc>
                <a:spcPct val="140000"/>
              </a:lnSpc>
              <a:buFont typeface="Wingdings" panose="05000000000000000000" pitchFamily="2" charset="2"/>
              <a:buNone/>
            </a:pPr>
            <a:r>
              <a:rPr lang="en-US" altLang="zh-CN" sz="2400"/>
              <a:t>     WHERE FIRST.Cpno = SECOND.Cno</a:t>
            </a:r>
            <a:r>
              <a:rPr lang="zh-CN" altLang="en-US" sz="2400"/>
              <a:t>;</a:t>
            </a:r>
          </a:p>
        </p:txBody>
      </p:sp>
      <p:sp>
        <p:nvSpPr>
          <p:cNvPr id="2" name="日期占位符 1">
            <a:extLst>
              <a:ext uri="{FF2B5EF4-FFF2-40B4-BE49-F238E27FC236}">
                <a16:creationId xmlns:a16="http://schemas.microsoft.com/office/drawing/2014/main" id="{6D1433B9-6AFD-45E2-870C-A49A6A65E17E}"/>
              </a:ext>
            </a:extLst>
          </p:cNvPr>
          <p:cNvSpPr>
            <a:spLocks noGrp="1"/>
          </p:cNvSpPr>
          <p:nvPr>
            <p:ph type="dt" sz="half" idx="10"/>
          </p:nvPr>
        </p:nvSpPr>
        <p:spPr/>
        <p:txBody>
          <a:bodyPr/>
          <a:lstStyle/>
          <a:p>
            <a:pPr>
              <a:defRPr/>
            </a:pPr>
            <a:fld id="{0B0FDE7F-31AF-448A-BC49-8E23BE5ECF64}" type="datetime1">
              <a:rPr lang="zh-CN" altLang="en-US" smtClean="0"/>
              <a:t>2021/10/28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p:cTn id="7" dur="500" fill="hold"/>
                                        <p:tgtEl>
                                          <p:spTgt spid="1843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43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435">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18435">
                                            <p:txEl>
                                              <p:pRg st="1" end="1"/>
                                            </p:txEl>
                                          </p:spTgt>
                                        </p:tgtEl>
                                        <p:attrNameLst>
                                          <p:attrName>style.visibility</p:attrName>
                                        </p:attrNameLst>
                                      </p:cBhvr>
                                      <p:to>
                                        <p:strVal val="visible"/>
                                      </p:to>
                                    </p:set>
                                    <p:anim calcmode="lin" valueType="num">
                                      <p:cBhvr>
                                        <p:cTn id="14" dur="500" fill="hold"/>
                                        <p:tgtEl>
                                          <p:spTgt spid="18435">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8435">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8435">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18435">
                                            <p:txEl>
                                              <p:pRg st="2" end="2"/>
                                            </p:txEl>
                                          </p:spTgt>
                                        </p:tgtEl>
                                        <p:attrNameLst>
                                          <p:attrName>style.visibility</p:attrName>
                                        </p:attrNameLst>
                                      </p:cBhvr>
                                      <p:to>
                                        <p:strVal val="visible"/>
                                      </p:to>
                                    </p:set>
                                    <p:anim calcmode="lin" valueType="num">
                                      <p:cBhvr>
                                        <p:cTn id="21" dur="500" fill="hold"/>
                                        <p:tgtEl>
                                          <p:spTgt spid="18435">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8435">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8435">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18435">
                                            <p:txEl>
                                              <p:pRg st="3" end="3"/>
                                            </p:txEl>
                                          </p:spTgt>
                                        </p:tgtEl>
                                        <p:attrNameLst>
                                          <p:attrName>style.visibility</p:attrName>
                                        </p:attrNameLst>
                                      </p:cBhvr>
                                      <p:to>
                                        <p:strVal val="visible"/>
                                      </p:to>
                                    </p:set>
                                    <p:anim calcmode="lin" valueType="num">
                                      <p:cBhvr>
                                        <p:cTn id="28" dur="500" fill="hold"/>
                                        <p:tgtEl>
                                          <p:spTgt spid="18435">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18435">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18435">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nodeType="clickEffect">
                                  <p:stCondLst>
                                    <p:cond delay="0"/>
                                  </p:stCondLst>
                                  <p:childTnLst>
                                    <p:set>
                                      <p:cBhvr>
                                        <p:cTn id="34" dur="1" fill="hold">
                                          <p:stCondLst>
                                            <p:cond delay="0"/>
                                          </p:stCondLst>
                                        </p:cTn>
                                        <p:tgtEl>
                                          <p:spTgt spid="18435">
                                            <p:txEl>
                                              <p:pRg st="4" end="4"/>
                                            </p:txEl>
                                          </p:spTgt>
                                        </p:tgtEl>
                                        <p:attrNameLst>
                                          <p:attrName>style.visibility</p:attrName>
                                        </p:attrNameLst>
                                      </p:cBhvr>
                                      <p:to>
                                        <p:strVal val="visible"/>
                                      </p:to>
                                    </p:set>
                                    <p:anim calcmode="lin" valueType="num">
                                      <p:cBhvr>
                                        <p:cTn id="35" dur="500" fill="hold"/>
                                        <p:tgtEl>
                                          <p:spTgt spid="18435">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18435">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18435">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16" fill="hold" nodeType="clickEffect">
                                  <p:stCondLst>
                                    <p:cond delay="0"/>
                                  </p:stCondLst>
                                  <p:childTnLst>
                                    <p:set>
                                      <p:cBhvr>
                                        <p:cTn id="41" dur="1" fill="hold">
                                          <p:stCondLst>
                                            <p:cond delay="0"/>
                                          </p:stCondLst>
                                        </p:cTn>
                                        <p:tgtEl>
                                          <p:spTgt spid="18435">
                                            <p:txEl>
                                              <p:pRg st="5" end="5"/>
                                            </p:txEl>
                                          </p:spTgt>
                                        </p:tgtEl>
                                        <p:attrNameLst>
                                          <p:attrName>style.visibility</p:attrName>
                                        </p:attrNameLst>
                                      </p:cBhvr>
                                      <p:to>
                                        <p:strVal val="visible"/>
                                      </p:to>
                                    </p:set>
                                    <p:anim calcmode="lin" valueType="num">
                                      <p:cBhvr>
                                        <p:cTn id="42" dur="500" fill="hold"/>
                                        <p:tgtEl>
                                          <p:spTgt spid="18435">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18435">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18435">
                                            <p:txEl>
                                              <p:pRg st="5" end="5"/>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3" presetClass="entr" presetSubtype="16" fill="hold" nodeType="clickEffect">
                                  <p:stCondLst>
                                    <p:cond delay="0"/>
                                  </p:stCondLst>
                                  <p:childTnLst>
                                    <p:set>
                                      <p:cBhvr>
                                        <p:cTn id="48" dur="1" fill="hold">
                                          <p:stCondLst>
                                            <p:cond delay="0"/>
                                          </p:stCondLst>
                                        </p:cTn>
                                        <p:tgtEl>
                                          <p:spTgt spid="18435">
                                            <p:txEl>
                                              <p:pRg st="6" end="6"/>
                                            </p:txEl>
                                          </p:spTgt>
                                        </p:tgtEl>
                                        <p:attrNameLst>
                                          <p:attrName>style.visibility</p:attrName>
                                        </p:attrNameLst>
                                      </p:cBhvr>
                                      <p:to>
                                        <p:strVal val="visible"/>
                                      </p:to>
                                    </p:set>
                                    <p:anim calcmode="lin" valueType="num">
                                      <p:cBhvr>
                                        <p:cTn id="49" dur="500" fill="hold"/>
                                        <p:tgtEl>
                                          <p:spTgt spid="18435">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18435">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18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dirty="0"/>
              <a:t>自身连接（续）</a:t>
            </a:r>
          </a:p>
        </p:txBody>
      </p:sp>
      <p:sp>
        <p:nvSpPr>
          <p:cNvPr id="129027" name="Rectangle 3"/>
          <p:cNvSpPr>
            <a:spLocks noGrp="1" noChangeArrowheads="1"/>
          </p:cNvSpPr>
          <p:nvPr>
            <p:ph idx="1"/>
          </p:nvPr>
        </p:nvSpPr>
        <p:spPr>
          <a:xfrm>
            <a:off x="958850" y="981075"/>
            <a:ext cx="8150225" cy="4076700"/>
          </a:xfrm>
        </p:spPr>
        <p:txBody>
          <a:bodyPr/>
          <a:lstStyle/>
          <a:p>
            <a:pPr algn="just" eaLnBrk="1" hangingPunct="1">
              <a:buFont typeface="Wingdings" panose="05000000000000000000" pitchFamily="2" charset="2"/>
              <a:buNone/>
            </a:pPr>
            <a:r>
              <a:rPr lang="en-US" altLang="zh-CN" sz="2400"/>
              <a:t>    FIRST</a:t>
            </a:r>
            <a:r>
              <a:rPr lang="zh-CN" altLang="en-US" sz="2400"/>
              <a:t>表（</a:t>
            </a:r>
            <a:r>
              <a:rPr lang="en-US" altLang="zh-CN" sz="2400"/>
              <a:t>Course</a:t>
            </a:r>
            <a:r>
              <a:rPr lang="zh-CN" altLang="en-US" sz="2400"/>
              <a:t>表）         </a:t>
            </a:r>
            <a:r>
              <a:rPr lang="en-US" altLang="zh-CN" sz="2400"/>
              <a:t>SECOND</a:t>
            </a:r>
            <a:r>
              <a:rPr lang="zh-CN" altLang="en-US" sz="2400"/>
              <a:t>表（</a:t>
            </a:r>
            <a:r>
              <a:rPr lang="en-US" altLang="zh-CN" sz="2400"/>
              <a:t>Course</a:t>
            </a:r>
            <a:r>
              <a:rPr lang="zh-CN" altLang="en-US" sz="2400"/>
              <a:t>表） </a:t>
            </a:r>
          </a:p>
        </p:txBody>
      </p:sp>
      <p:graphicFrame>
        <p:nvGraphicFramePr>
          <p:cNvPr id="198" name="Group 3"/>
          <p:cNvGraphicFramePr>
            <a:graphicFrameLocks noGrp="1"/>
          </p:cNvGraphicFramePr>
          <p:nvPr/>
        </p:nvGraphicFramePr>
        <p:xfrm>
          <a:off x="1030288" y="1484313"/>
          <a:ext cx="3846512" cy="3386138"/>
        </p:xfrm>
        <a:graphic>
          <a:graphicData uri="http://schemas.openxmlformats.org/drawingml/2006/table">
            <a:tbl>
              <a:tblPr/>
              <a:tblGrid>
                <a:gridCol w="854344">
                  <a:extLst>
                    <a:ext uri="{9D8B030D-6E8A-4147-A177-3AD203B41FA5}">
                      <a16:colId xmlns:a16="http://schemas.microsoft.com/office/drawing/2014/main" val="1099790167"/>
                    </a:ext>
                  </a:extLst>
                </a:gridCol>
                <a:gridCol w="1043908">
                  <a:extLst>
                    <a:ext uri="{9D8B030D-6E8A-4147-A177-3AD203B41FA5}">
                      <a16:colId xmlns:a16="http://schemas.microsoft.com/office/drawing/2014/main" val="896807151"/>
                    </a:ext>
                  </a:extLst>
                </a:gridCol>
                <a:gridCol w="819831">
                  <a:extLst>
                    <a:ext uri="{9D8B030D-6E8A-4147-A177-3AD203B41FA5}">
                      <a16:colId xmlns:a16="http://schemas.microsoft.com/office/drawing/2014/main" val="2161870551"/>
                    </a:ext>
                  </a:extLst>
                </a:gridCol>
                <a:gridCol w="1128429">
                  <a:extLst>
                    <a:ext uri="{9D8B030D-6E8A-4147-A177-3AD203B41FA5}">
                      <a16:colId xmlns:a16="http://schemas.microsoft.com/office/drawing/2014/main" val="4015709097"/>
                    </a:ext>
                  </a:extLst>
                </a:gridCol>
              </a:tblGrid>
              <a:tr h="667031">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课程号</a:t>
                      </a:r>
                    </a:p>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Cno</a:t>
                      </a:r>
                    </a:p>
                  </a:txBody>
                  <a:tcPr marL="91421" marR="91421"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课程名</a:t>
                      </a:r>
                    </a:p>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Cname</a:t>
                      </a:r>
                    </a:p>
                  </a:txBody>
                  <a:tcPr marL="91421" marR="91421"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先行课</a:t>
                      </a:r>
                    </a:p>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Cpno</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21" marR="91421"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学分</a:t>
                      </a:r>
                    </a:p>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Ccredit</a:t>
                      </a:r>
                    </a:p>
                  </a:txBody>
                  <a:tcPr marL="91421" marR="91421"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50705220"/>
                  </a:ext>
                </a:extLst>
              </a:tr>
              <a:tr h="350837">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1421" marR="91421"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数据库</a:t>
                      </a:r>
                    </a:p>
                  </a:txBody>
                  <a:tcPr marL="91421" marR="91421"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marL="91421" marR="91421"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91421" marR="91421"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28733262"/>
                  </a:ext>
                </a:extLst>
              </a:tr>
              <a:tr h="350852">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1" marR="91421"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数学</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1" marR="91421"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1" marR="91421"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1" marR="91421"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16719344"/>
                  </a:ext>
                </a:extLst>
              </a:tr>
              <a:tr h="350852">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1" marR="91421"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信息系统</a:t>
                      </a:r>
                    </a:p>
                  </a:txBody>
                  <a:tcPr marL="91421" marR="91421"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endPar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1" marR="91421"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1" marR="91421"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48730469"/>
                  </a:ext>
                </a:extLst>
              </a:tr>
              <a:tr h="350852">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91421" marR="91421"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操作系统</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1" marR="91421"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6</a:t>
                      </a:r>
                    </a:p>
                  </a:txBody>
                  <a:tcPr marL="91421" marR="91421"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marL="91421" marR="91421"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51557040"/>
                  </a:ext>
                </a:extLst>
              </a:tr>
              <a:tr h="350852">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marL="91421" marR="91421"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数据结构</a:t>
                      </a:r>
                    </a:p>
                  </a:txBody>
                  <a:tcPr marL="91421" marR="91421"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1" marR="91421"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1" marR="91421"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2671040"/>
                  </a:ext>
                </a:extLst>
              </a:tr>
              <a:tr h="350852">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1" marR="91421"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数据处理</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1" marR="91421"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1" marR="91421"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marL="91421" marR="91421"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76165404"/>
                  </a:ext>
                </a:extLst>
              </a:tr>
              <a:tr h="614010">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7</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1" marR="91421"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PASCAL</a:t>
                      </a:r>
                      <a:r>
                        <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语言</a:t>
                      </a:r>
                      <a:endPar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1" marR="91421"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6</a:t>
                      </a:r>
                      <a:endPar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1" marR="91421"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4</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1" marR="91421"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8046109"/>
                  </a:ext>
                </a:extLst>
              </a:tr>
            </a:tbl>
          </a:graphicData>
        </a:graphic>
      </p:graphicFrame>
      <p:graphicFrame>
        <p:nvGraphicFramePr>
          <p:cNvPr id="199" name="Group 3"/>
          <p:cNvGraphicFramePr>
            <a:graphicFrameLocks noGrp="1"/>
          </p:cNvGraphicFramePr>
          <p:nvPr/>
        </p:nvGraphicFramePr>
        <p:xfrm>
          <a:off x="5219700" y="1495425"/>
          <a:ext cx="3744913" cy="3413126"/>
        </p:xfrm>
        <a:graphic>
          <a:graphicData uri="http://schemas.openxmlformats.org/drawingml/2006/table">
            <a:tbl>
              <a:tblPr/>
              <a:tblGrid>
                <a:gridCol w="825297">
                  <a:extLst>
                    <a:ext uri="{9D8B030D-6E8A-4147-A177-3AD203B41FA5}">
                      <a16:colId xmlns:a16="http://schemas.microsoft.com/office/drawing/2014/main" val="4023123618"/>
                    </a:ext>
                  </a:extLst>
                </a:gridCol>
                <a:gridCol w="1128822">
                  <a:extLst>
                    <a:ext uri="{9D8B030D-6E8A-4147-A177-3AD203B41FA5}">
                      <a16:colId xmlns:a16="http://schemas.microsoft.com/office/drawing/2014/main" val="2891638276"/>
                    </a:ext>
                  </a:extLst>
                </a:gridCol>
                <a:gridCol w="883111">
                  <a:extLst>
                    <a:ext uri="{9D8B030D-6E8A-4147-A177-3AD203B41FA5}">
                      <a16:colId xmlns:a16="http://schemas.microsoft.com/office/drawing/2014/main" val="368084159"/>
                    </a:ext>
                  </a:extLst>
                </a:gridCol>
                <a:gridCol w="907683">
                  <a:extLst>
                    <a:ext uri="{9D8B030D-6E8A-4147-A177-3AD203B41FA5}">
                      <a16:colId xmlns:a16="http://schemas.microsoft.com/office/drawing/2014/main" val="3767114160"/>
                    </a:ext>
                  </a:extLst>
                </a:gridCol>
              </a:tblGrid>
              <a:tr h="62787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课程号</a:t>
                      </a:r>
                    </a:p>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Cno</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65" marR="91465"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课程名</a:t>
                      </a:r>
                    </a:p>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Cname</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65" marR="91465"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先行课</a:t>
                      </a:r>
                    </a:p>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Cpno</a:t>
                      </a:r>
                    </a:p>
                  </a:txBody>
                  <a:tcPr marL="91465" marR="91465"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学分</a:t>
                      </a:r>
                    </a:p>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Ccredit</a:t>
                      </a:r>
                    </a:p>
                  </a:txBody>
                  <a:tcPr marL="91465" marR="91465"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63100848"/>
                  </a:ext>
                </a:extLst>
              </a:tr>
              <a:tr h="335254">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1465" marR="91465"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数据库</a:t>
                      </a:r>
                    </a:p>
                  </a:txBody>
                  <a:tcPr marL="91465" marR="91465"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marL="91465" marR="91465"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91465" marR="91465"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26111505"/>
                  </a:ext>
                </a:extLst>
              </a:tr>
              <a:tr h="335270">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65" marR="91465"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数学</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65" marR="91465"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65" marR="91465"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65" marR="91465"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27139862"/>
                  </a:ext>
                </a:extLst>
              </a:tr>
              <a:tr h="36777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65" marR="91465"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信息系统</a:t>
                      </a:r>
                    </a:p>
                  </a:txBody>
                  <a:tcPr marL="91465" marR="91465"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65" marR="91465"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65" marR="91465"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41366700"/>
                  </a:ext>
                </a:extLst>
              </a:tr>
              <a:tr h="36777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91465" marR="91465"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操作系统</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65" marR="91465"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6</a:t>
                      </a:r>
                    </a:p>
                  </a:txBody>
                  <a:tcPr marL="91465" marR="91465"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marL="91465" marR="91465"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94886296"/>
                  </a:ext>
                </a:extLst>
              </a:tr>
              <a:tr h="36777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marL="91465" marR="91465"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数据结构</a:t>
                      </a:r>
                    </a:p>
                  </a:txBody>
                  <a:tcPr marL="91465" marR="91465"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65" marR="91465"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65" marR="91465"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04242632"/>
                  </a:ext>
                </a:extLst>
              </a:tr>
              <a:tr h="36777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65" marR="91465"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数据处理</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65" marR="91465"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65" marR="91465"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marL="91465" marR="91465"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02487979"/>
                  </a:ext>
                </a:extLst>
              </a:tr>
              <a:tr h="643627">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65" marR="91465"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PASCAL</a:t>
                      </a: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语言</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65" marR="91465"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6</a:t>
                      </a:r>
                      <a:endPar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65" marR="91465"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4</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65" marR="91465"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693103"/>
                  </a:ext>
                </a:extLst>
              </a:tr>
            </a:tbl>
          </a:graphicData>
        </a:graphic>
      </p:graphicFrame>
      <p:graphicFrame>
        <p:nvGraphicFramePr>
          <p:cNvPr id="6" name="Group 4"/>
          <p:cNvGraphicFramePr>
            <a:graphicFrameLocks/>
          </p:cNvGraphicFramePr>
          <p:nvPr/>
        </p:nvGraphicFramePr>
        <p:xfrm>
          <a:off x="3106738" y="5057775"/>
          <a:ext cx="4724400" cy="1800224"/>
        </p:xfrm>
        <a:graphic>
          <a:graphicData uri="http://schemas.openxmlformats.org/drawingml/2006/table">
            <a:tbl>
              <a:tblPr/>
              <a:tblGrid>
                <a:gridCol w="2363180">
                  <a:extLst>
                    <a:ext uri="{9D8B030D-6E8A-4147-A177-3AD203B41FA5}">
                      <a16:colId xmlns:a16="http://schemas.microsoft.com/office/drawing/2014/main" val="161591990"/>
                    </a:ext>
                  </a:extLst>
                </a:gridCol>
                <a:gridCol w="2361220">
                  <a:extLst>
                    <a:ext uri="{9D8B030D-6E8A-4147-A177-3AD203B41FA5}">
                      <a16:colId xmlns:a16="http://schemas.microsoft.com/office/drawing/2014/main" val="3561641437"/>
                    </a:ext>
                  </a:extLst>
                </a:gridCol>
              </a:tblGrid>
              <a:tr h="450056">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Cno</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94734" marR="194734" marT="45704" marB="45704"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Pcno</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94734" marR="194734" marT="45704" marB="4570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231724003"/>
                  </a:ext>
                </a:extLst>
              </a:tr>
              <a:tr h="450056">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L="194734" marR="194734" marT="45704" marB="45704"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p>
                  </a:txBody>
                  <a:tcPr marL="194734" marR="194734" marT="45704" marB="4570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527582954"/>
                  </a:ext>
                </a:extLst>
              </a:tr>
              <a:tr h="450056">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marL="194734" marR="194734" marT="45704" marB="45704"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p>
                  </a:txBody>
                  <a:tcPr marL="194734" marR="194734" marT="45704" marB="4570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599135507"/>
                  </a:ext>
                </a:extLst>
              </a:tr>
              <a:tr h="450056">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p>
                  </a:txBody>
                  <a:tcPr marL="194734" marR="194734" marT="45704" marB="45704"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p>
                  </a:txBody>
                  <a:tcPr marL="194734" marR="194734" marT="45704" marB="4570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939999657"/>
                  </a:ext>
                </a:extLst>
              </a:tr>
            </a:tbl>
          </a:graphicData>
        </a:graphic>
      </p:graphicFrame>
      <p:sp>
        <p:nvSpPr>
          <p:cNvPr id="7" name="Line 91"/>
          <p:cNvSpPr>
            <a:spLocks noChangeShapeType="1"/>
          </p:cNvSpPr>
          <p:nvPr/>
        </p:nvSpPr>
        <p:spPr bwMode="auto">
          <a:xfrm>
            <a:off x="4140200" y="5465763"/>
            <a:ext cx="2808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圆角右箭头 1"/>
          <p:cNvSpPr/>
          <p:nvPr/>
        </p:nvSpPr>
        <p:spPr bwMode="auto">
          <a:xfrm flipV="1">
            <a:off x="2136775" y="5070475"/>
            <a:ext cx="984250" cy="892175"/>
          </a:xfrm>
          <a:prstGeom prst="bentArrow">
            <a:avLst>
              <a:gd name="adj1" fmla="val 25000"/>
              <a:gd name="adj2" fmla="val 25000"/>
              <a:gd name="adj3" fmla="val 25000"/>
              <a:gd name="adj4" fmla="val 39341"/>
            </a:avLst>
          </a:prstGeom>
          <a:solidFill>
            <a:srgbClr val="002060"/>
          </a:solidFill>
          <a:ln w="952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p>
        </p:txBody>
      </p:sp>
      <p:cxnSp>
        <p:nvCxnSpPr>
          <p:cNvPr id="4" name="直接箭头连接符 3"/>
          <p:cNvCxnSpPr/>
          <p:nvPr/>
        </p:nvCxnSpPr>
        <p:spPr bwMode="auto">
          <a:xfrm>
            <a:off x="1501775" y="2312988"/>
            <a:ext cx="1800225" cy="0"/>
          </a:xfrm>
          <a:prstGeom prst="straightConnector1">
            <a:avLst/>
          </a:prstGeom>
          <a:ln w="57150">
            <a:solidFill>
              <a:srgbClr val="C00000"/>
            </a:solidFill>
            <a:headEnd type="none" w="med" len="med"/>
            <a:tailEnd type="triangle"/>
          </a:ln>
        </p:spPr>
        <p:style>
          <a:lnRef idx="3">
            <a:schemeClr val="accent2"/>
          </a:lnRef>
          <a:fillRef idx="0">
            <a:schemeClr val="accent2"/>
          </a:fillRef>
          <a:effectRef idx="2">
            <a:schemeClr val="accent2"/>
          </a:effectRef>
          <a:fontRef idx="minor">
            <a:schemeClr val="tx1"/>
          </a:fontRef>
        </p:style>
      </p:cxnSp>
      <p:cxnSp>
        <p:nvCxnSpPr>
          <p:cNvPr id="12" name="直接箭头连接符 11"/>
          <p:cNvCxnSpPr/>
          <p:nvPr/>
        </p:nvCxnSpPr>
        <p:spPr bwMode="auto">
          <a:xfrm>
            <a:off x="3454400" y="2312988"/>
            <a:ext cx="2089150" cy="1403350"/>
          </a:xfrm>
          <a:prstGeom prst="straightConnector1">
            <a:avLst/>
          </a:prstGeom>
          <a:ln w="57150">
            <a:solidFill>
              <a:srgbClr val="C00000"/>
            </a:solidFill>
            <a:headEnd type="none" w="med" len="med"/>
            <a:tailEnd type="triangle"/>
          </a:ln>
        </p:spPr>
        <p:style>
          <a:lnRef idx="3">
            <a:schemeClr val="accent2"/>
          </a:lnRef>
          <a:fillRef idx="0">
            <a:schemeClr val="accent2"/>
          </a:fillRef>
          <a:effectRef idx="2">
            <a:schemeClr val="accent2"/>
          </a:effectRef>
          <a:fontRef idx="minor">
            <a:schemeClr val="tx1"/>
          </a:fontRef>
        </p:style>
      </p:cxnSp>
      <p:cxnSp>
        <p:nvCxnSpPr>
          <p:cNvPr id="14" name="直接箭头连接符 13"/>
          <p:cNvCxnSpPr/>
          <p:nvPr/>
        </p:nvCxnSpPr>
        <p:spPr bwMode="auto">
          <a:xfrm>
            <a:off x="5724525" y="3716338"/>
            <a:ext cx="1847850" cy="0"/>
          </a:xfrm>
          <a:prstGeom prst="straightConnector1">
            <a:avLst/>
          </a:prstGeom>
          <a:ln w="57150">
            <a:solidFill>
              <a:srgbClr val="C00000"/>
            </a:solidFill>
            <a:headEnd type="none" w="med" len="med"/>
            <a:tailEnd type="triangle"/>
          </a:ln>
        </p:spPr>
        <p:style>
          <a:lnRef idx="3">
            <a:schemeClr val="accent2"/>
          </a:lnRef>
          <a:fillRef idx="0">
            <a:schemeClr val="accent2"/>
          </a:fillRef>
          <a:effectRef idx="2">
            <a:schemeClr val="accent2"/>
          </a:effectRef>
          <a:fontRef idx="minor">
            <a:schemeClr val="tx1"/>
          </a:fontRef>
        </p:style>
      </p:cxnSp>
      <p:sp>
        <p:nvSpPr>
          <p:cNvPr id="129136" name="椭圆 9"/>
          <p:cNvSpPr>
            <a:spLocks noChangeArrowheads="1"/>
          </p:cNvSpPr>
          <p:nvPr/>
        </p:nvSpPr>
        <p:spPr bwMode="auto">
          <a:xfrm>
            <a:off x="3302000" y="2205038"/>
            <a:ext cx="152400" cy="28733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 name="日期占位符 2">
            <a:extLst>
              <a:ext uri="{FF2B5EF4-FFF2-40B4-BE49-F238E27FC236}">
                <a16:creationId xmlns:a16="http://schemas.microsoft.com/office/drawing/2014/main" id="{5495936B-7939-40FC-9C80-92B926AAB110}"/>
              </a:ext>
            </a:extLst>
          </p:cNvPr>
          <p:cNvSpPr>
            <a:spLocks noGrp="1"/>
          </p:cNvSpPr>
          <p:nvPr>
            <p:ph type="dt" sz="half" idx="10"/>
          </p:nvPr>
        </p:nvSpPr>
        <p:spPr/>
        <p:txBody>
          <a:bodyPr/>
          <a:lstStyle/>
          <a:p>
            <a:pPr>
              <a:defRPr/>
            </a:pPr>
            <a:fld id="{3185A401-46CE-4800-9D9A-4F673B049B05}" type="datetime1">
              <a:rPr lang="zh-CN" altLang="en-US" smtClean="0"/>
              <a:t>2021/10/28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500" fill="hold"/>
                                        <p:tgtEl>
                                          <p:spTgt spid="2"/>
                                        </p:tgtEl>
                                        <p:attrNameLst>
                                          <p:attrName>ppt_w</p:attrName>
                                        </p:attrNameLst>
                                      </p:cBhvr>
                                      <p:tavLst>
                                        <p:tav tm="0">
                                          <p:val>
                                            <p:fltVal val="0"/>
                                          </p:val>
                                        </p:tav>
                                        <p:tav tm="100000">
                                          <p:val>
                                            <p:strVal val="#ppt_w"/>
                                          </p:val>
                                        </p:tav>
                                      </p:tavLst>
                                    </p:anim>
                                    <p:anim calcmode="lin" valueType="num">
                                      <p:cBhvr>
                                        <p:cTn id="29" dur="500" fill="hold"/>
                                        <p:tgtEl>
                                          <p:spTgt spid="2"/>
                                        </p:tgtEl>
                                        <p:attrNameLst>
                                          <p:attrName>ppt_h</p:attrName>
                                        </p:attrNameLst>
                                      </p:cBhvr>
                                      <p:tavLst>
                                        <p:tav tm="0">
                                          <p:val>
                                            <p:fltVal val="0"/>
                                          </p:val>
                                        </p:tav>
                                        <p:tav tm="100000">
                                          <p:val>
                                            <p:strVal val="#ppt_h"/>
                                          </p:val>
                                        </p:tav>
                                      </p:tavLst>
                                    </p:anim>
                                    <p:animEffect transition="in" filter="fade">
                                      <p:cBhvr>
                                        <p:cTn id="30" dur="500"/>
                                        <p:tgtEl>
                                          <p:spTgt spid="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1000" fill="hold"/>
                                        <p:tgtEl>
                                          <p:spTgt spid="7"/>
                                        </p:tgtEl>
                                        <p:attrNameLst>
                                          <p:attrName>ppt_w</p:attrName>
                                        </p:attrNameLst>
                                      </p:cBhvr>
                                      <p:tavLst>
                                        <p:tav tm="0">
                                          <p:val>
                                            <p:fltVal val="0"/>
                                          </p:val>
                                        </p:tav>
                                        <p:tav tm="100000">
                                          <p:val>
                                            <p:strVal val="#ppt_w"/>
                                          </p:val>
                                        </p:tav>
                                      </p:tavLst>
                                    </p:anim>
                                    <p:anim calcmode="lin" valueType="num">
                                      <p:cBhvr>
                                        <p:cTn id="36" dur="1000" fill="hold"/>
                                        <p:tgtEl>
                                          <p:spTgt spid="7"/>
                                        </p:tgtEl>
                                        <p:attrNameLst>
                                          <p:attrName>ppt_h</p:attrName>
                                        </p:attrNameLst>
                                      </p:cBhvr>
                                      <p:tavLst>
                                        <p:tav tm="0">
                                          <p:val>
                                            <p:fltVal val="0"/>
                                          </p:val>
                                        </p:tav>
                                        <p:tav tm="100000">
                                          <p:val>
                                            <p:strVal val="#ppt_h"/>
                                          </p:val>
                                        </p:tav>
                                      </p:tavLst>
                                    </p:anim>
                                    <p:anim calcmode="lin" valueType="num">
                                      <p:cBhvr>
                                        <p:cTn id="37" dur="1000" fill="hold"/>
                                        <p:tgtEl>
                                          <p:spTgt spid="7"/>
                                        </p:tgtEl>
                                        <p:attrNameLst>
                                          <p:attrName>style.rotation</p:attrName>
                                        </p:attrNameLst>
                                      </p:cBhvr>
                                      <p:tavLst>
                                        <p:tav tm="0">
                                          <p:val>
                                            <p:fltVal val="90"/>
                                          </p:val>
                                        </p:tav>
                                        <p:tav tm="100000">
                                          <p:val>
                                            <p:fltVal val="0"/>
                                          </p:val>
                                        </p:tav>
                                      </p:tavLst>
                                    </p:anim>
                                    <p:animEffect transition="in" filter="fade">
                                      <p:cBhvr>
                                        <p:cTn id="38" dur="1000"/>
                                        <p:tgtEl>
                                          <p:spTgt spid="7"/>
                                        </p:tgtEl>
                                      </p:cBhvr>
                                    </p:animEffect>
                                  </p:childTnLst>
                                </p:cTn>
                              </p:par>
                              <p:par>
                                <p:cTn id="39" presetID="31"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p:cTn id="41" dur="1000" fill="hold"/>
                                        <p:tgtEl>
                                          <p:spTgt spid="6"/>
                                        </p:tgtEl>
                                        <p:attrNameLst>
                                          <p:attrName>ppt_w</p:attrName>
                                        </p:attrNameLst>
                                      </p:cBhvr>
                                      <p:tavLst>
                                        <p:tav tm="0">
                                          <p:val>
                                            <p:fltVal val="0"/>
                                          </p:val>
                                        </p:tav>
                                        <p:tav tm="100000">
                                          <p:val>
                                            <p:strVal val="#ppt_w"/>
                                          </p:val>
                                        </p:tav>
                                      </p:tavLst>
                                    </p:anim>
                                    <p:anim calcmode="lin" valueType="num">
                                      <p:cBhvr>
                                        <p:cTn id="42" dur="1000" fill="hold"/>
                                        <p:tgtEl>
                                          <p:spTgt spid="6"/>
                                        </p:tgtEl>
                                        <p:attrNameLst>
                                          <p:attrName>ppt_h</p:attrName>
                                        </p:attrNameLst>
                                      </p:cBhvr>
                                      <p:tavLst>
                                        <p:tav tm="0">
                                          <p:val>
                                            <p:fltVal val="0"/>
                                          </p:val>
                                        </p:tav>
                                        <p:tav tm="100000">
                                          <p:val>
                                            <p:strVal val="#ppt_h"/>
                                          </p:val>
                                        </p:tav>
                                      </p:tavLst>
                                    </p:anim>
                                    <p:anim calcmode="lin" valueType="num">
                                      <p:cBhvr>
                                        <p:cTn id="43" dur="1000" fill="hold"/>
                                        <p:tgtEl>
                                          <p:spTgt spid="6"/>
                                        </p:tgtEl>
                                        <p:attrNameLst>
                                          <p:attrName>style.rotation</p:attrName>
                                        </p:attrNameLst>
                                      </p:cBhvr>
                                      <p:tavLst>
                                        <p:tav tm="0">
                                          <p:val>
                                            <p:fltVal val="90"/>
                                          </p:val>
                                        </p:tav>
                                        <p:tav tm="100000">
                                          <p:val>
                                            <p:fltVal val="0"/>
                                          </p:val>
                                        </p:tav>
                                      </p:tavLst>
                                    </p:anim>
                                    <p:animEffect transition="in" filter="fade">
                                      <p:cBhvr>
                                        <p:cTn id="4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958850" y="-39688"/>
            <a:ext cx="8150225" cy="1138238"/>
          </a:xfrm>
        </p:spPr>
        <p:txBody>
          <a:bodyPr/>
          <a:lstStyle/>
          <a:p>
            <a:pPr eaLnBrk="1" hangingPunct="1">
              <a:defRPr/>
            </a:pPr>
            <a:r>
              <a:rPr lang="en-US" altLang="zh-CN" sz="3200"/>
              <a:t>5.</a:t>
            </a:r>
            <a:r>
              <a:rPr lang="zh-CN" altLang="en-US" sz="3200"/>
              <a:t>语言简洁，易学易用</a:t>
            </a:r>
          </a:p>
        </p:txBody>
      </p:sp>
      <p:graphicFrame>
        <p:nvGraphicFramePr>
          <p:cNvPr id="25603" name="Object 2"/>
          <p:cNvGraphicFramePr>
            <a:graphicFrameLocks noGrp="1" noChangeAspect="1"/>
          </p:cNvGraphicFramePr>
          <p:nvPr>
            <p:ph idx="1"/>
          </p:nvPr>
        </p:nvGraphicFramePr>
        <p:xfrm>
          <a:off x="1187450" y="2046288"/>
          <a:ext cx="7299325" cy="3263900"/>
        </p:xfrm>
        <a:graphic>
          <a:graphicData uri="http://schemas.openxmlformats.org/presentationml/2006/ole">
            <mc:AlternateContent xmlns:mc="http://schemas.openxmlformats.org/markup-compatibility/2006">
              <mc:Choice xmlns:v="urn:schemas-microsoft-com:vml" Requires="v">
                <p:oleObj spid="_x0000_s1082" r:id="rId3" imgW="4216078" imgH="1886022" progId="Word.Document.8">
                  <p:embed/>
                </p:oleObj>
              </mc:Choice>
              <mc:Fallback>
                <p:oleObj r:id="rId3" imgW="4216078" imgH="1886022" progId="Word.Document.8">
                  <p:embed/>
                  <p:pic>
                    <p:nvPicPr>
                      <p:cNvPr id="25603"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046288"/>
                        <a:ext cx="7299325"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4" name="Rectangle 3"/>
          <p:cNvSpPr>
            <a:spLocks noGrp="1" noChangeArrowheads="1"/>
          </p:cNvSpPr>
          <p:nvPr>
            <p:ph type="body" sz="half" idx="4294967295"/>
          </p:nvPr>
        </p:nvSpPr>
        <p:spPr>
          <a:xfrm>
            <a:off x="900113" y="908050"/>
            <a:ext cx="7715250" cy="4983163"/>
          </a:xfrm>
        </p:spPr>
        <p:txBody>
          <a:bodyPr/>
          <a:lstStyle/>
          <a:p>
            <a:pPr eaLnBrk="1" hangingPunct="1"/>
            <a:r>
              <a:rPr lang="en-US" altLang="zh-CN">
                <a:latin typeface="微软雅黑" panose="020B0503020204020204" pitchFamily="34" charset="-122"/>
                <a:ea typeface="微软雅黑" panose="020B0503020204020204" pitchFamily="34" charset="-122"/>
              </a:rPr>
              <a:t>SQL</a:t>
            </a:r>
            <a:r>
              <a:rPr lang="zh-CN" altLang="en-US">
                <a:latin typeface="微软雅黑" panose="020B0503020204020204" pitchFamily="34" charset="-122"/>
                <a:ea typeface="微软雅黑" panose="020B0503020204020204" pitchFamily="34" charset="-122"/>
              </a:rPr>
              <a:t>功能极强，完成核心功能只用了</a:t>
            </a:r>
            <a:r>
              <a:rPr lang="en-US" altLang="zh-CN">
                <a:latin typeface="微软雅黑" panose="020B0503020204020204" pitchFamily="34" charset="-122"/>
                <a:ea typeface="微软雅黑" panose="020B0503020204020204" pitchFamily="34" charset="-122"/>
              </a:rPr>
              <a:t>9</a:t>
            </a:r>
            <a:r>
              <a:rPr lang="zh-CN" altLang="en-US">
                <a:latin typeface="微软雅黑" panose="020B0503020204020204" pitchFamily="34" charset="-122"/>
                <a:ea typeface="微软雅黑" panose="020B0503020204020204" pitchFamily="34" charset="-122"/>
              </a:rPr>
              <a:t>个动词。</a:t>
            </a:r>
          </a:p>
        </p:txBody>
      </p:sp>
      <p:sp>
        <p:nvSpPr>
          <p:cNvPr id="25605"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AB2183D3-1EA8-4875-995F-DEC1DDD82D4C}"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连接查询（续）</a:t>
            </a:r>
          </a:p>
        </p:txBody>
      </p:sp>
      <p:sp>
        <p:nvSpPr>
          <p:cNvPr id="130051" name="Rectangle 3"/>
          <p:cNvSpPr>
            <a:spLocks noGrp="1" noChangeArrowheads="1"/>
          </p:cNvSpPr>
          <p:nvPr>
            <p:ph idx="1"/>
          </p:nvPr>
        </p:nvSpPr>
        <p:spPr>
          <a:xfrm>
            <a:off x="958850" y="1339850"/>
            <a:ext cx="8150225" cy="4854575"/>
          </a:xfrm>
        </p:spPr>
        <p:txBody>
          <a:bodyPr/>
          <a:lstStyle/>
          <a:p>
            <a:pPr lvl="1">
              <a:lnSpc>
                <a:spcPct val="150000"/>
              </a:lnSpc>
              <a:buFont typeface="Wingdings" panose="05000000000000000000" pitchFamily="2" charset="2"/>
              <a:buNone/>
            </a:pPr>
            <a:endParaRPr lang="en-US" altLang="zh-CN"/>
          </a:p>
          <a:p>
            <a:pPr lvl="1">
              <a:lnSpc>
                <a:spcPct val="150000"/>
              </a:lnSpc>
              <a:buFont typeface="Wingdings" panose="05000000000000000000" pitchFamily="2" charset="2"/>
              <a:buNone/>
            </a:pPr>
            <a:r>
              <a:rPr lang="en-US" altLang="zh-CN" sz="2800"/>
              <a:t>1.</a:t>
            </a:r>
            <a:r>
              <a:rPr lang="zh-CN" altLang="en-US" sz="2800"/>
              <a:t>等值与非等值连接查询 </a:t>
            </a:r>
          </a:p>
          <a:p>
            <a:pPr lvl="1">
              <a:lnSpc>
                <a:spcPct val="150000"/>
              </a:lnSpc>
              <a:buFont typeface="Wingdings" panose="05000000000000000000" pitchFamily="2" charset="2"/>
              <a:buNone/>
            </a:pPr>
            <a:r>
              <a:rPr lang="en-US" altLang="zh-CN" sz="2800"/>
              <a:t>2.</a:t>
            </a:r>
            <a:r>
              <a:rPr lang="zh-CN" altLang="en-US" sz="2800"/>
              <a:t>自身连接</a:t>
            </a:r>
          </a:p>
          <a:p>
            <a:pPr lvl="1">
              <a:lnSpc>
                <a:spcPct val="150000"/>
              </a:lnSpc>
              <a:buFont typeface="Wingdings" panose="05000000000000000000" pitchFamily="2" charset="2"/>
              <a:buNone/>
            </a:pPr>
            <a:r>
              <a:rPr lang="en-US" altLang="zh-CN" sz="2800">
                <a:solidFill>
                  <a:srgbClr val="7030A0"/>
                </a:solidFill>
              </a:rPr>
              <a:t>3.</a:t>
            </a:r>
            <a:r>
              <a:rPr lang="zh-CN" altLang="en-US" sz="2800">
                <a:solidFill>
                  <a:srgbClr val="7030A0"/>
                </a:solidFill>
              </a:rPr>
              <a:t>外连接</a:t>
            </a:r>
          </a:p>
          <a:p>
            <a:pPr lvl="1">
              <a:lnSpc>
                <a:spcPct val="150000"/>
              </a:lnSpc>
              <a:buFont typeface="Wingdings" panose="05000000000000000000" pitchFamily="2" charset="2"/>
              <a:buNone/>
            </a:pPr>
            <a:r>
              <a:rPr lang="en-US" altLang="zh-CN" sz="2800"/>
              <a:t>4.</a:t>
            </a:r>
            <a:r>
              <a:rPr lang="zh-CN" altLang="en-US" sz="2800"/>
              <a:t>多表连接</a:t>
            </a:r>
          </a:p>
          <a:p>
            <a:pPr lvl="1">
              <a:buFont typeface="Wingdings" panose="05000000000000000000" pitchFamily="2" charset="2"/>
              <a:buNone/>
            </a:pPr>
            <a:endParaRPr lang="en-US" altLang="zh-CN" sz="2800"/>
          </a:p>
        </p:txBody>
      </p:sp>
      <p:sp>
        <p:nvSpPr>
          <p:cNvPr id="2" name="日期占位符 1">
            <a:extLst>
              <a:ext uri="{FF2B5EF4-FFF2-40B4-BE49-F238E27FC236}">
                <a16:creationId xmlns:a16="http://schemas.microsoft.com/office/drawing/2014/main" id="{B7E7033E-4ADD-4325-8FDD-27883B53FFF8}"/>
              </a:ext>
            </a:extLst>
          </p:cNvPr>
          <p:cNvSpPr>
            <a:spLocks noGrp="1"/>
          </p:cNvSpPr>
          <p:nvPr>
            <p:ph type="dt" sz="half" idx="10"/>
          </p:nvPr>
        </p:nvSpPr>
        <p:spPr/>
        <p:txBody>
          <a:bodyPr/>
          <a:lstStyle/>
          <a:p>
            <a:pPr>
              <a:defRPr/>
            </a:pPr>
            <a:fld id="{743E38C6-D55E-4E37-9C81-268B7D37A44D}" type="datetime1">
              <a:rPr lang="zh-CN" altLang="en-US" smtClean="0"/>
              <a:t>2021/10/28</a:t>
            </a:fld>
            <a:endParaRPr lang="zh-CN" alt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3. </a:t>
            </a:r>
            <a:r>
              <a:rPr lang="zh-CN" altLang="en-US" sz="3600"/>
              <a:t>外连接</a:t>
            </a:r>
          </a:p>
        </p:txBody>
      </p:sp>
      <p:sp>
        <p:nvSpPr>
          <p:cNvPr id="131075" name="Rectangle 3"/>
          <p:cNvSpPr>
            <a:spLocks noGrp="1" noChangeArrowheads="1"/>
          </p:cNvSpPr>
          <p:nvPr>
            <p:ph idx="1"/>
          </p:nvPr>
        </p:nvSpPr>
        <p:spPr>
          <a:xfrm>
            <a:off x="958850" y="908050"/>
            <a:ext cx="8150225" cy="4854575"/>
          </a:xfrm>
        </p:spPr>
        <p:txBody>
          <a:bodyPr/>
          <a:lstStyle/>
          <a:p>
            <a:pPr algn="just" eaLnBrk="1" hangingPunct="1">
              <a:lnSpc>
                <a:spcPct val="120000"/>
              </a:lnSpc>
              <a:spcBef>
                <a:spcPct val="0"/>
              </a:spcBef>
            </a:pPr>
            <a:r>
              <a:rPr lang="zh-CN" altLang="en-US"/>
              <a:t>外连接与普通连接的区别</a:t>
            </a:r>
          </a:p>
          <a:p>
            <a:pPr lvl="1" algn="just" eaLnBrk="1" hangingPunct="1">
              <a:lnSpc>
                <a:spcPct val="120000"/>
              </a:lnSpc>
              <a:spcBef>
                <a:spcPct val="0"/>
              </a:spcBef>
            </a:pPr>
            <a:r>
              <a:rPr lang="zh-CN" altLang="en-US"/>
              <a:t>普通连接操作只输出满足连接条件的元组</a:t>
            </a:r>
          </a:p>
          <a:p>
            <a:pPr lvl="1" eaLnBrk="1" hangingPunct="1">
              <a:lnSpc>
                <a:spcPct val="120000"/>
              </a:lnSpc>
              <a:spcBef>
                <a:spcPct val="0"/>
              </a:spcBef>
            </a:pPr>
            <a:r>
              <a:rPr lang="zh-CN" altLang="en-US"/>
              <a:t>外连接操作以指定表为连接主体，将主体表中不满足连接条件的元组一并输出</a:t>
            </a:r>
          </a:p>
          <a:p>
            <a:pPr lvl="1" algn="just" eaLnBrk="1" hangingPunct="1">
              <a:lnSpc>
                <a:spcPct val="120000"/>
              </a:lnSpc>
              <a:spcBef>
                <a:spcPct val="0"/>
              </a:spcBef>
            </a:pPr>
            <a:r>
              <a:rPr lang="en-US" altLang="zh-CN"/>
              <a:t> </a:t>
            </a:r>
            <a:r>
              <a:rPr lang="zh-CN" altLang="en-US"/>
              <a:t>左外连接</a:t>
            </a:r>
          </a:p>
          <a:p>
            <a:pPr lvl="2" algn="just" eaLnBrk="1" hangingPunct="1">
              <a:lnSpc>
                <a:spcPct val="120000"/>
              </a:lnSpc>
              <a:spcBef>
                <a:spcPct val="0"/>
              </a:spcBef>
              <a:buSzPct val="87000"/>
              <a:buFont typeface="Wingdings" panose="05000000000000000000" pitchFamily="2" charset="2"/>
              <a:buChar char="l"/>
            </a:pPr>
            <a:r>
              <a:rPr lang="zh-CN" altLang="en-US" sz="2200"/>
              <a:t>列出左边关系中所有的元组 </a:t>
            </a:r>
          </a:p>
          <a:p>
            <a:pPr lvl="1" algn="just" eaLnBrk="1" hangingPunct="1">
              <a:lnSpc>
                <a:spcPct val="120000"/>
              </a:lnSpc>
              <a:spcBef>
                <a:spcPct val="0"/>
              </a:spcBef>
            </a:pPr>
            <a:r>
              <a:rPr lang="zh-CN" altLang="en-US"/>
              <a:t> 右外连接</a:t>
            </a:r>
          </a:p>
          <a:p>
            <a:pPr lvl="2" algn="just" eaLnBrk="1" hangingPunct="1">
              <a:lnSpc>
                <a:spcPct val="120000"/>
              </a:lnSpc>
              <a:spcBef>
                <a:spcPct val="0"/>
              </a:spcBef>
              <a:buSzPct val="87000"/>
              <a:buFont typeface="Wingdings" panose="05000000000000000000" pitchFamily="2" charset="2"/>
              <a:buChar char="l"/>
            </a:pPr>
            <a:r>
              <a:rPr lang="zh-CN" altLang="en-US" sz="2200"/>
              <a:t>列出右边关系中所有的元组 </a:t>
            </a:r>
          </a:p>
          <a:p>
            <a:pPr eaLnBrk="1" hangingPunct="1">
              <a:lnSpc>
                <a:spcPct val="90000"/>
              </a:lnSpc>
              <a:buFont typeface="Wingdings" panose="05000000000000000000" pitchFamily="2" charset="2"/>
              <a:buNone/>
            </a:pPr>
            <a:r>
              <a:rPr lang="zh-CN" altLang="en-US" sz="2000"/>
              <a:t>    </a:t>
            </a:r>
          </a:p>
        </p:txBody>
      </p:sp>
      <p:sp>
        <p:nvSpPr>
          <p:cNvPr id="2" name="日期占位符 1">
            <a:extLst>
              <a:ext uri="{FF2B5EF4-FFF2-40B4-BE49-F238E27FC236}">
                <a16:creationId xmlns:a16="http://schemas.microsoft.com/office/drawing/2014/main" id="{D71BBB8F-306E-4C16-A173-1C47560530BB}"/>
              </a:ext>
            </a:extLst>
          </p:cNvPr>
          <p:cNvSpPr>
            <a:spLocks noGrp="1"/>
          </p:cNvSpPr>
          <p:nvPr>
            <p:ph type="dt" sz="half" idx="10"/>
          </p:nvPr>
        </p:nvSpPr>
        <p:spPr/>
        <p:txBody>
          <a:bodyPr/>
          <a:lstStyle/>
          <a:p>
            <a:pPr>
              <a:defRPr/>
            </a:pPr>
            <a:fld id="{73674379-67B5-463B-94F0-3637AB22DCF3}" type="datetime1">
              <a:rPr lang="zh-CN" altLang="en-US" smtClean="0"/>
              <a:t>2021/10/28</a:t>
            </a:fld>
            <a:endParaRPr lang="zh-CN" alt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外连接（续）</a:t>
            </a:r>
          </a:p>
        </p:txBody>
      </p:sp>
      <p:sp>
        <p:nvSpPr>
          <p:cNvPr id="132099" name="Rectangle 3"/>
          <p:cNvSpPr>
            <a:spLocks noGrp="1" noChangeArrowheads="1"/>
          </p:cNvSpPr>
          <p:nvPr>
            <p:ph idx="1"/>
          </p:nvPr>
        </p:nvSpPr>
        <p:spPr>
          <a:xfrm>
            <a:off x="958850" y="1339850"/>
            <a:ext cx="8150225" cy="4854575"/>
          </a:xfrm>
        </p:spPr>
        <p:txBody>
          <a:bodyPr/>
          <a:lstStyle/>
          <a:p>
            <a:pPr algn="just" eaLnBrk="1" hangingPunct="1">
              <a:lnSpc>
                <a:spcPct val="120000"/>
              </a:lnSpc>
              <a:buFont typeface="Wingdings" panose="05000000000000000000" pitchFamily="2" charset="2"/>
              <a:buNone/>
            </a:pPr>
            <a:r>
              <a:rPr lang="en-US" altLang="zh-CN"/>
              <a:t>[</a:t>
            </a:r>
            <a:r>
              <a:rPr lang="zh-CN" altLang="en-US">
                <a:ea typeface="黑体" panose="02010609060101010101" pitchFamily="49" charset="-122"/>
              </a:rPr>
              <a:t>例 </a:t>
            </a:r>
            <a:r>
              <a:rPr lang="en-US" altLang="zh-CN">
                <a:ea typeface="黑体" panose="02010609060101010101" pitchFamily="49" charset="-122"/>
              </a:rPr>
              <a:t>3.</a:t>
            </a:r>
            <a:r>
              <a:rPr lang="zh-CN" altLang="en-US">
                <a:ea typeface="黑体" panose="02010609060101010101" pitchFamily="49" charset="-122"/>
              </a:rPr>
              <a:t> </a:t>
            </a:r>
            <a:r>
              <a:rPr lang="en-US" altLang="zh-CN"/>
              <a:t>53] </a:t>
            </a:r>
            <a:r>
              <a:rPr lang="zh-CN" altLang="en-US"/>
              <a:t>改写</a:t>
            </a:r>
            <a:r>
              <a:rPr lang="en-US" altLang="zh-CN"/>
              <a:t>[</a:t>
            </a:r>
            <a:r>
              <a:rPr lang="zh-CN" altLang="en-US"/>
              <a:t>例 </a:t>
            </a:r>
            <a:r>
              <a:rPr lang="en-US" altLang="zh-CN"/>
              <a:t>3.49]</a:t>
            </a:r>
          </a:p>
          <a:p>
            <a:pPr eaLnBrk="1" hangingPunct="1">
              <a:lnSpc>
                <a:spcPct val="120000"/>
              </a:lnSpc>
              <a:buFont typeface="Wingdings" panose="05000000000000000000" pitchFamily="2" charset="2"/>
              <a:buNone/>
            </a:pPr>
            <a:r>
              <a:rPr lang="en-US" altLang="zh-CN" sz="2400"/>
              <a:t>   </a:t>
            </a:r>
            <a:r>
              <a:rPr lang="zh-CN" altLang="en-US" sz="2400"/>
              <a:t> </a:t>
            </a:r>
            <a:r>
              <a:rPr lang="en-US" altLang="zh-CN" sz="2400"/>
              <a:t>SELECT Student.Sno,Sname,Ssex,Sage,Sdept,Cno,Grade</a:t>
            </a:r>
          </a:p>
          <a:p>
            <a:pPr eaLnBrk="1" hangingPunct="1">
              <a:lnSpc>
                <a:spcPct val="120000"/>
              </a:lnSpc>
              <a:buFont typeface="Wingdings" panose="05000000000000000000" pitchFamily="2" charset="2"/>
              <a:buNone/>
            </a:pPr>
            <a:r>
              <a:rPr lang="en-US" altLang="zh-CN" sz="2400"/>
              <a:t>    FROM  Student  LEFT OUT JOIN SC ON    </a:t>
            </a:r>
          </a:p>
          <a:p>
            <a:pPr eaLnBrk="1" hangingPunct="1">
              <a:lnSpc>
                <a:spcPct val="120000"/>
              </a:lnSpc>
              <a:buFont typeface="Wingdings" panose="05000000000000000000" pitchFamily="2" charset="2"/>
              <a:buNone/>
            </a:pPr>
            <a:r>
              <a:rPr lang="en-US" altLang="zh-CN" sz="2400"/>
              <a:t>                 </a:t>
            </a:r>
            <a:r>
              <a:rPr lang="zh-CN" altLang="en-US" sz="2400"/>
              <a:t>(</a:t>
            </a:r>
            <a:r>
              <a:rPr lang="en-US" altLang="zh-CN" sz="2400"/>
              <a:t>Student.Sno=SC.Sno</a:t>
            </a:r>
            <a:r>
              <a:rPr lang="zh-CN" altLang="en-US" sz="2400"/>
              <a:t>); </a:t>
            </a:r>
          </a:p>
          <a:p>
            <a:pPr eaLnBrk="1" hangingPunct="1">
              <a:lnSpc>
                <a:spcPct val="90000"/>
              </a:lnSpc>
              <a:buFont typeface="Wingdings" panose="05000000000000000000" pitchFamily="2" charset="2"/>
              <a:buNone/>
            </a:pPr>
            <a:r>
              <a:rPr lang="zh-CN" altLang="en-US" sz="2000"/>
              <a:t>    </a:t>
            </a:r>
          </a:p>
        </p:txBody>
      </p:sp>
      <p:sp>
        <p:nvSpPr>
          <p:cNvPr id="2" name="日期占位符 1">
            <a:extLst>
              <a:ext uri="{FF2B5EF4-FFF2-40B4-BE49-F238E27FC236}">
                <a16:creationId xmlns:a16="http://schemas.microsoft.com/office/drawing/2014/main" id="{B66BB76C-206D-4EC5-B619-84EA1B7DB77D}"/>
              </a:ext>
            </a:extLst>
          </p:cNvPr>
          <p:cNvSpPr>
            <a:spLocks noGrp="1"/>
          </p:cNvSpPr>
          <p:nvPr>
            <p:ph type="dt" sz="half" idx="10"/>
          </p:nvPr>
        </p:nvSpPr>
        <p:spPr/>
        <p:txBody>
          <a:bodyPr/>
          <a:lstStyle/>
          <a:p>
            <a:pPr>
              <a:defRPr/>
            </a:pPr>
            <a:fld id="{78A46A49-AECC-4F5B-AEAC-A9F9C0BA0ED6}" type="datetime1">
              <a:rPr lang="zh-CN" altLang="en-US" smtClean="0"/>
              <a:t>2021/10/28</a:t>
            </a:fld>
            <a:endParaRPr lang="zh-CN" alt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外连接（续） </a:t>
            </a:r>
          </a:p>
        </p:txBody>
      </p:sp>
      <p:graphicFrame>
        <p:nvGraphicFramePr>
          <p:cNvPr id="24580" name="Group 4"/>
          <p:cNvGraphicFramePr>
            <a:graphicFrameLocks noGrp="1"/>
          </p:cNvGraphicFramePr>
          <p:nvPr>
            <p:ph idx="1"/>
          </p:nvPr>
        </p:nvGraphicFramePr>
        <p:xfrm>
          <a:off x="993775" y="1916113"/>
          <a:ext cx="8150225" cy="3455989"/>
        </p:xfrm>
        <a:graphic>
          <a:graphicData uri="http://schemas.openxmlformats.org/drawingml/2006/table">
            <a:tbl>
              <a:tblPr/>
              <a:tblGrid>
                <a:gridCol w="1686310">
                  <a:extLst>
                    <a:ext uri="{9D8B030D-6E8A-4147-A177-3AD203B41FA5}">
                      <a16:colId xmlns:a16="http://schemas.microsoft.com/office/drawing/2014/main" val="622026089"/>
                    </a:ext>
                  </a:extLst>
                </a:gridCol>
                <a:gridCol w="1026659">
                  <a:extLst>
                    <a:ext uri="{9D8B030D-6E8A-4147-A177-3AD203B41FA5}">
                      <a16:colId xmlns:a16="http://schemas.microsoft.com/office/drawing/2014/main" val="857320508"/>
                    </a:ext>
                  </a:extLst>
                </a:gridCol>
                <a:gridCol w="953905">
                  <a:extLst>
                    <a:ext uri="{9D8B030D-6E8A-4147-A177-3AD203B41FA5}">
                      <a16:colId xmlns:a16="http://schemas.microsoft.com/office/drawing/2014/main" val="1983570258"/>
                    </a:ext>
                  </a:extLst>
                </a:gridCol>
                <a:gridCol w="879532">
                  <a:extLst>
                    <a:ext uri="{9D8B030D-6E8A-4147-A177-3AD203B41FA5}">
                      <a16:colId xmlns:a16="http://schemas.microsoft.com/office/drawing/2014/main" val="3653882685"/>
                    </a:ext>
                  </a:extLst>
                </a:gridCol>
                <a:gridCol w="1320916">
                  <a:extLst>
                    <a:ext uri="{9D8B030D-6E8A-4147-A177-3AD203B41FA5}">
                      <a16:colId xmlns:a16="http://schemas.microsoft.com/office/drawing/2014/main" val="3279681002"/>
                    </a:ext>
                  </a:extLst>
                </a:gridCol>
                <a:gridCol w="1172170">
                  <a:extLst>
                    <a:ext uri="{9D8B030D-6E8A-4147-A177-3AD203B41FA5}">
                      <a16:colId xmlns:a16="http://schemas.microsoft.com/office/drawing/2014/main" val="946606059"/>
                    </a:ext>
                  </a:extLst>
                </a:gridCol>
                <a:gridCol w="1110733">
                  <a:extLst>
                    <a:ext uri="{9D8B030D-6E8A-4147-A177-3AD203B41FA5}">
                      <a16:colId xmlns:a16="http://schemas.microsoft.com/office/drawing/2014/main" val="1516243589"/>
                    </a:ext>
                  </a:extLst>
                </a:gridCol>
              </a:tblGrid>
              <a:tr h="433388">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Student.Sno</a:t>
                      </a:r>
                    </a:p>
                  </a:txBody>
                  <a:tcPr marL="93127" marR="93127"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Sname</a:t>
                      </a:r>
                    </a:p>
                  </a:txBody>
                  <a:tcPr marL="93127" marR="93127"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Ssex</a:t>
                      </a:r>
                    </a:p>
                  </a:txBody>
                  <a:tcPr marL="93127" marR="93127"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Sage</a:t>
                      </a:r>
                    </a:p>
                  </a:txBody>
                  <a:tcPr marL="93127" marR="93127"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Sdept</a:t>
                      </a:r>
                    </a:p>
                  </a:txBody>
                  <a:tcPr marL="93127" marR="93127"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Cno</a:t>
                      </a:r>
                    </a:p>
                  </a:txBody>
                  <a:tcPr marL="93127" marR="93127"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Grade</a:t>
                      </a:r>
                    </a:p>
                  </a:txBody>
                  <a:tcPr marL="93127" marR="9312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517866620"/>
                  </a:ext>
                </a:extLst>
              </a:tr>
              <a:tr h="430213">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marL="93127" marR="93127"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marL="93127" marR="93127"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marL="93127" marR="93127"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marL="93127" marR="93127"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marL="93127" marR="93127"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L="93127" marR="93127"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92</a:t>
                      </a:r>
                    </a:p>
                  </a:txBody>
                  <a:tcPr marL="93127" marR="9312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070151261"/>
                  </a:ext>
                </a:extLst>
              </a:tr>
              <a:tr h="433388">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marL="93127" marR="93127"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marL="93127" marR="93127"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marL="93127" marR="93127"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marL="93127" marR="93127"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marL="93127" marR="93127"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marL="93127" marR="93127"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85</a:t>
                      </a:r>
                    </a:p>
                  </a:txBody>
                  <a:tcPr marL="93127" marR="9312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906707584"/>
                  </a:ext>
                </a:extLst>
              </a:tr>
              <a:tr h="431800">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marL="93127" marR="93127"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marL="93127" marR="93127"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marL="93127" marR="93127"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marL="93127" marR="93127"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marL="93127" marR="93127"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marL="93127" marR="93127"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88</a:t>
                      </a:r>
                    </a:p>
                  </a:txBody>
                  <a:tcPr marL="93127" marR="9312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294811290"/>
                  </a:ext>
                </a:extLst>
              </a:tr>
              <a:tr h="431800">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marL="93127" marR="93127"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刘晨</a:t>
                      </a:r>
                    </a:p>
                  </a:txBody>
                  <a:tcPr marL="93127" marR="93127"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女</a:t>
                      </a:r>
                    </a:p>
                  </a:txBody>
                  <a:tcPr marL="93127" marR="93127"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p>
                  </a:txBody>
                  <a:tcPr marL="93127" marR="93127"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marL="93127" marR="93127"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marL="93127" marR="93127"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90</a:t>
                      </a:r>
                    </a:p>
                  </a:txBody>
                  <a:tcPr marL="93127" marR="9312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097458764"/>
                  </a:ext>
                </a:extLst>
              </a:tr>
              <a:tr h="431800">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marL="93127" marR="93127"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刘晨</a:t>
                      </a:r>
                    </a:p>
                  </a:txBody>
                  <a:tcPr marL="93127" marR="93127"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女</a:t>
                      </a:r>
                    </a:p>
                  </a:txBody>
                  <a:tcPr marL="93127" marR="93127"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p>
                  </a:txBody>
                  <a:tcPr marL="93127" marR="93127"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marL="93127" marR="93127"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marL="93127" marR="93127"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a:t>
                      </a:r>
                    </a:p>
                  </a:txBody>
                  <a:tcPr marL="93127" marR="9312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531920471"/>
                  </a:ext>
                </a:extLst>
              </a:tr>
              <a:tr h="431800">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201215123</a:t>
                      </a:r>
                    </a:p>
                  </a:txBody>
                  <a:tcPr marL="93127" marR="93127"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王敏</a:t>
                      </a:r>
                    </a:p>
                  </a:txBody>
                  <a:tcPr marL="93127" marR="93127"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女</a:t>
                      </a:r>
                    </a:p>
                  </a:txBody>
                  <a:tcPr marL="93127" marR="93127"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a:t>
                      </a:r>
                    </a:p>
                  </a:txBody>
                  <a:tcPr marL="93127" marR="93127"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a:t>
                      </a:r>
                    </a:p>
                  </a:txBody>
                  <a:tcPr marL="93127" marR="93127"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NULL</a:t>
                      </a:r>
                    </a:p>
                  </a:txBody>
                  <a:tcPr marL="93127" marR="93127"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NULL</a:t>
                      </a:r>
                    </a:p>
                  </a:txBody>
                  <a:tcPr marL="93127" marR="93127" horzOverflow="overflow">
                    <a:lnL>
                      <a:noFill/>
                    </a:lnL>
                    <a:lnR>
                      <a:noFill/>
                    </a:lnR>
                    <a:lnT>
                      <a:noFill/>
                    </a:lnT>
                    <a:lnB>
                      <a:noFill/>
                    </a:lnB>
                    <a:lnTlToBr>
                      <a:noFill/>
                    </a:lnTlToBr>
                    <a:lnBlToTr>
                      <a:noFill/>
                    </a:lnBlToTr>
                    <a:solidFill>
                      <a:srgbClr val="75A0DD"/>
                    </a:solidFill>
                  </a:tcPr>
                </a:tc>
                <a:extLst>
                  <a:ext uri="{0D108BD9-81ED-4DB2-BD59-A6C34878D82A}">
                    <a16:rowId xmlns:a16="http://schemas.microsoft.com/office/drawing/2014/main" val="2476726546"/>
                  </a:ext>
                </a:extLst>
              </a:tr>
              <a:tr h="431800">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201215125</a:t>
                      </a:r>
                    </a:p>
                  </a:txBody>
                  <a:tcPr marL="93127" marR="93127"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张立</a:t>
                      </a:r>
                    </a:p>
                  </a:txBody>
                  <a:tcPr marL="93127" marR="93127"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marL="93127" marR="93127"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p>
                  </a:txBody>
                  <a:tcPr marL="93127" marR="93127"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IS</a:t>
                      </a:r>
                    </a:p>
                  </a:txBody>
                  <a:tcPr marL="93127" marR="93127"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NULL</a:t>
                      </a:r>
                    </a:p>
                  </a:txBody>
                  <a:tcPr marL="93127" marR="93127"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NULL</a:t>
                      </a:r>
                    </a:p>
                  </a:txBody>
                  <a:tcPr marL="93127" marR="93127" horzOverflow="overflow">
                    <a:lnL>
                      <a:noFill/>
                    </a:lnL>
                    <a:lnR>
                      <a:noFill/>
                    </a:lnR>
                    <a:lnT>
                      <a:noFill/>
                    </a:lnT>
                    <a:lnB>
                      <a:noFill/>
                    </a:lnB>
                    <a:lnTlToBr>
                      <a:noFill/>
                    </a:lnTlToBr>
                    <a:lnBlToTr>
                      <a:noFill/>
                    </a:lnBlToTr>
                    <a:solidFill>
                      <a:srgbClr val="75A0DD"/>
                    </a:solidFill>
                  </a:tcPr>
                </a:tc>
                <a:extLst>
                  <a:ext uri="{0D108BD9-81ED-4DB2-BD59-A6C34878D82A}">
                    <a16:rowId xmlns:a16="http://schemas.microsoft.com/office/drawing/2014/main" val="2367657838"/>
                  </a:ext>
                </a:extLst>
              </a:tr>
            </a:tbl>
          </a:graphicData>
        </a:graphic>
      </p:graphicFrame>
      <p:sp>
        <p:nvSpPr>
          <p:cNvPr id="133180" name="Rectangle 3"/>
          <p:cNvSpPr>
            <a:spLocks noGrp="1" noChangeArrowheads="1"/>
          </p:cNvSpPr>
          <p:nvPr>
            <p:ph type="body" sz="half" idx="4294967295"/>
          </p:nvPr>
        </p:nvSpPr>
        <p:spPr>
          <a:xfrm>
            <a:off x="941388" y="1252538"/>
            <a:ext cx="4038600" cy="447675"/>
          </a:xfrm>
        </p:spPr>
        <p:txBody>
          <a:bodyPr/>
          <a:lstStyle/>
          <a:p>
            <a:pPr algn="just" eaLnBrk="1" hangingPunct="1">
              <a:buFont typeface="Wingdings" panose="05000000000000000000" pitchFamily="2" charset="2"/>
              <a:buNone/>
            </a:pPr>
            <a:r>
              <a:rPr lang="zh-CN" altLang="en-US"/>
              <a:t>执行结果： </a:t>
            </a:r>
          </a:p>
        </p:txBody>
      </p:sp>
      <p:sp>
        <p:nvSpPr>
          <p:cNvPr id="133181" name="Line 498"/>
          <p:cNvSpPr>
            <a:spLocks noChangeShapeType="1"/>
          </p:cNvSpPr>
          <p:nvPr/>
        </p:nvSpPr>
        <p:spPr bwMode="auto">
          <a:xfrm>
            <a:off x="1109663" y="2349500"/>
            <a:ext cx="784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日期占位符 1">
            <a:extLst>
              <a:ext uri="{FF2B5EF4-FFF2-40B4-BE49-F238E27FC236}">
                <a16:creationId xmlns:a16="http://schemas.microsoft.com/office/drawing/2014/main" id="{9F9731A1-494F-408F-B255-7407218ABAE9}"/>
              </a:ext>
            </a:extLst>
          </p:cNvPr>
          <p:cNvSpPr>
            <a:spLocks noGrp="1"/>
          </p:cNvSpPr>
          <p:nvPr>
            <p:ph type="dt" sz="half" idx="10"/>
          </p:nvPr>
        </p:nvSpPr>
        <p:spPr/>
        <p:txBody>
          <a:bodyPr/>
          <a:lstStyle/>
          <a:p>
            <a:pPr>
              <a:defRPr/>
            </a:pPr>
            <a:fld id="{A4EAB269-A8AD-4660-ACF8-23BC6DEC4806}" type="datetime1">
              <a:rPr lang="zh-CN" altLang="en-US" smtClean="0"/>
              <a:t>2021/10/28</a:t>
            </a:fld>
            <a:endParaRPr lang="zh-CN" alt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连接查询（续）</a:t>
            </a:r>
          </a:p>
        </p:txBody>
      </p:sp>
      <p:sp>
        <p:nvSpPr>
          <p:cNvPr id="134147" name="Rectangle 3"/>
          <p:cNvSpPr>
            <a:spLocks noGrp="1" noChangeArrowheads="1"/>
          </p:cNvSpPr>
          <p:nvPr>
            <p:ph idx="1"/>
          </p:nvPr>
        </p:nvSpPr>
        <p:spPr>
          <a:xfrm>
            <a:off x="958850" y="1339850"/>
            <a:ext cx="8150225" cy="4854575"/>
          </a:xfrm>
        </p:spPr>
        <p:txBody>
          <a:bodyPr/>
          <a:lstStyle/>
          <a:p>
            <a:pPr lvl="1">
              <a:lnSpc>
                <a:spcPct val="150000"/>
              </a:lnSpc>
              <a:buFont typeface="Wingdings" panose="05000000000000000000" pitchFamily="2" charset="2"/>
              <a:buNone/>
            </a:pPr>
            <a:r>
              <a:rPr lang="en-US" altLang="zh-CN" sz="2800"/>
              <a:t>1.</a:t>
            </a:r>
            <a:r>
              <a:rPr lang="zh-CN" altLang="en-US" sz="2800"/>
              <a:t>等值与非等值连接查询 </a:t>
            </a:r>
          </a:p>
          <a:p>
            <a:pPr lvl="1">
              <a:lnSpc>
                <a:spcPct val="150000"/>
              </a:lnSpc>
              <a:buFont typeface="Wingdings" panose="05000000000000000000" pitchFamily="2" charset="2"/>
              <a:buNone/>
            </a:pPr>
            <a:r>
              <a:rPr lang="en-US" altLang="zh-CN" sz="2800"/>
              <a:t>2.</a:t>
            </a:r>
            <a:r>
              <a:rPr lang="zh-CN" altLang="en-US" sz="2800"/>
              <a:t>自身连接</a:t>
            </a:r>
          </a:p>
          <a:p>
            <a:pPr lvl="1">
              <a:lnSpc>
                <a:spcPct val="150000"/>
              </a:lnSpc>
              <a:buFont typeface="Wingdings" panose="05000000000000000000" pitchFamily="2" charset="2"/>
              <a:buNone/>
            </a:pPr>
            <a:r>
              <a:rPr lang="en-US" altLang="zh-CN" sz="2800"/>
              <a:t>3.</a:t>
            </a:r>
            <a:r>
              <a:rPr lang="zh-CN" altLang="en-US" sz="2800"/>
              <a:t>外连接</a:t>
            </a:r>
          </a:p>
          <a:p>
            <a:pPr lvl="1">
              <a:lnSpc>
                <a:spcPct val="150000"/>
              </a:lnSpc>
              <a:buFont typeface="Wingdings" panose="05000000000000000000" pitchFamily="2" charset="2"/>
              <a:buNone/>
            </a:pPr>
            <a:r>
              <a:rPr lang="en-US" altLang="zh-CN" sz="2800">
                <a:solidFill>
                  <a:srgbClr val="7030A0"/>
                </a:solidFill>
              </a:rPr>
              <a:t>4.</a:t>
            </a:r>
            <a:r>
              <a:rPr lang="zh-CN" altLang="en-US" sz="2800">
                <a:solidFill>
                  <a:srgbClr val="7030A0"/>
                </a:solidFill>
              </a:rPr>
              <a:t>多表连接</a:t>
            </a:r>
          </a:p>
          <a:p>
            <a:pPr lvl="1">
              <a:buFont typeface="Wingdings" panose="05000000000000000000" pitchFamily="2" charset="2"/>
              <a:buNone/>
            </a:pPr>
            <a:endParaRPr lang="en-US" altLang="zh-CN" sz="2800"/>
          </a:p>
        </p:txBody>
      </p:sp>
      <p:sp>
        <p:nvSpPr>
          <p:cNvPr id="2" name="日期占位符 1">
            <a:extLst>
              <a:ext uri="{FF2B5EF4-FFF2-40B4-BE49-F238E27FC236}">
                <a16:creationId xmlns:a16="http://schemas.microsoft.com/office/drawing/2014/main" id="{00CC26CC-E656-42A5-95A2-F9B2CE2B2AC4}"/>
              </a:ext>
            </a:extLst>
          </p:cNvPr>
          <p:cNvSpPr>
            <a:spLocks noGrp="1"/>
          </p:cNvSpPr>
          <p:nvPr>
            <p:ph type="dt" sz="half" idx="10"/>
          </p:nvPr>
        </p:nvSpPr>
        <p:spPr/>
        <p:txBody>
          <a:bodyPr/>
          <a:lstStyle/>
          <a:p>
            <a:pPr>
              <a:defRPr/>
            </a:pPr>
            <a:fld id="{9E4D630C-EBE4-42C2-BC9B-5255CD59F73E}" type="datetime1">
              <a:rPr lang="zh-CN" altLang="en-US" smtClean="0"/>
              <a:t>2021/10/28</a:t>
            </a:fld>
            <a:endParaRPr lang="zh-CN" alt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4. </a:t>
            </a:r>
            <a:r>
              <a:rPr lang="zh-CN" altLang="en-US" sz="3600"/>
              <a:t>多表连接</a:t>
            </a:r>
          </a:p>
        </p:txBody>
      </p:sp>
      <p:sp>
        <p:nvSpPr>
          <p:cNvPr id="26627" name="Rectangle 3"/>
          <p:cNvSpPr>
            <a:spLocks noGrp="1" noChangeArrowheads="1"/>
          </p:cNvSpPr>
          <p:nvPr>
            <p:ph idx="1"/>
          </p:nvPr>
        </p:nvSpPr>
        <p:spPr>
          <a:xfrm>
            <a:off x="958850" y="908050"/>
            <a:ext cx="8150225" cy="4854575"/>
          </a:xfrm>
        </p:spPr>
        <p:txBody>
          <a:bodyPr/>
          <a:lstStyle/>
          <a:p>
            <a:pPr eaLnBrk="1" hangingPunct="1">
              <a:lnSpc>
                <a:spcPct val="170000"/>
              </a:lnSpc>
            </a:pPr>
            <a:r>
              <a:rPr lang="zh-CN" altLang="en-US" sz="2400">
                <a:solidFill>
                  <a:srgbClr val="C00000"/>
                </a:solidFill>
                <a:latin typeface="微软雅黑" panose="020B0503020204020204" pitchFamily="34" charset="-122"/>
                <a:ea typeface="微软雅黑" panose="020B0503020204020204" pitchFamily="34" charset="-122"/>
              </a:rPr>
              <a:t>多表连接：两个以上的表进行连接</a:t>
            </a:r>
            <a:endParaRPr lang="zh-CN" altLang="en-US">
              <a:solidFill>
                <a:srgbClr val="C00000"/>
              </a:solidFill>
              <a:latin typeface="微软雅黑" panose="020B0503020204020204" pitchFamily="34" charset="-122"/>
              <a:ea typeface="微软雅黑" panose="020B0503020204020204" pitchFamily="34" charset="-122"/>
            </a:endParaRPr>
          </a:p>
          <a:p>
            <a:pPr algn="just" eaLnBrk="1" hangingPunct="1">
              <a:buFont typeface="Wingdings" panose="05000000000000000000" pitchFamily="2" charset="2"/>
              <a:buNone/>
            </a:pPr>
            <a:endParaRPr lang="zh-CN" altLang="en-US" sz="3200"/>
          </a:p>
          <a:p>
            <a:pPr algn="just" eaLnBrk="1" hangingPunct="1">
              <a:buFont typeface="Wingdings" panose="05000000000000000000" pitchFamily="2" charset="2"/>
              <a:buNone/>
            </a:pPr>
            <a:r>
              <a:rPr lang="en-US" altLang="zh-CN" sz="2400"/>
              <a:t>[</a:t>
            </a:r>
            <a:r>
              <a:rPr lang="zh-CN" altLang="en-US" sz="2400"/>
              <a:t>例</a:t>
            </a:r>
            <a:r>
              <a:rPr lang="en-US" altLang="zh-CN" sz="2400"/>
              <a:t>3.54]</a:t>
            </a:r>
            <a:r>
              <a:rPr lang="zh-CN" altLang="en-US" sz="2400"/>
              <a:t>查询每个学生的学号、姓名、选修的课程名及成绩</a:t>
            </a:r>
          </a:p>
          <a:p>
            <a:pPr lvl="1" algn="just">
              <a:lnSpc>
                <a:spcPct val="120000"/>
              </a:lnSpc>
              <a:buFont typeface="Wingdings" panose="05000000000000000000" pitchFamily="2" charset="2"/>
              <a:buNone/>
            </a:pPr>
            <a:r>
              <a:rPr lang="zh-CN" altLang="en-US"/>
              <a:t>  </a:t>
            </a:r>
            <a:r>
              <a:rPr lang="en-US" altLang="zh-CN"/>
              <a:t>SELECT Student.Sno</a:t>
            </a:r>
            <a:r>
              <a:rPr lang="zh-CN" altLang="en-US"/>
              <a:t>, </a:t>
            </a:r>
            <a:r>
              <a:rPr lang="en-US" altLang="zh-CN"/>
              <a:t>Sname</a:t>
            </a:r>
            <a:r>
              <a:rPr lang="zh-CN" altLang="en-US"/>
              <a:t>, </a:t>
            </a:r>
            <a:r>
              <a:rPr lang="en-US" altLang="zh-CN"/>
              <a:t>Cname</a:t>
            </a:r>
            <a:r>
              <a:rPr lang="zh-CN" altLang="en-US"/>
              <a:t>, </a:t>
            </a:r>
            <a:r>
              <a:rPr lang="en-US" altLang="zh-CN"/>
              <a:t>Grade</a:t>
            </a:r>
          </a:p>
          <a:p>
            <a:pPr lvl="1" algn="just">
              <a:lnSpc>
                <a:spcPct val="120000"/>
              </a:lnSpc>
              <a:buFont typeface="Wingdings" panose="05000000000000000000" pitchFamily="2" charset="2"/>
              <a:buNone/>
            </a:pPr>
            <a:r>
              <a:rPr lang="en-US" altLang="zh-CN"/>
              <a:t>   FROM    Student</a:t>
            </a:r>
            <a:r>
              <a:rPr lang="zh-CN" altLang="en-US"/>
              <a:t>, </a:t>
            </a:r>
            <a:r>
              <a:rPr lang="en-US" altLang="zh-CN"/>
              <a:t>SC</a:t>
            </a:r>
            <a:r>
              <a:rPr lang="zh-CN" altLang="en-US"/>
              <a:t>, </a:t>
            </a:r>
            <a:r>
              <a:rPr lang="en-US" altLang="zh-CN"/>
              <a:t>Course    </a:t>
            </a:r>
            <a:r>
              <a:rPr lang="en-US" altLang="zh-CN" sz="2000">
                <a:solidFill>
                  <a:srgbClr val="E02920"/>
                </a:solidFill>
              </a:rPr>
              <a:t>/*</a:t>
            </a:r>
            <a:r>
              <a:rPr lang="zh-CN" altLang="en-US" sz="2000">
                <a:solidFill>
                  <a:srgbClr val="E02920"/>
                </a:solidFill>
              </a:rPr>
              <a:t>多表连接*</a:t>
            </a:r>
            <a:r>
              <a:rPr lang="en-US" altLang="zh-CN" sz="2000">
                <a:solidFill>
                  <a:srgbClr val="E02920"/>
                </a:solidFill>
              </a:rPr>
              <a:t>/</a:t>
            </a:r>
            <a:endParaRPr lang="en-US" altLang="zh-CN">
              <a:solidFill>
                <a:srgbClr val="E02920"/>
              </a:solidFill>
            </a:endParaRPr>
          </a:p>
          <a:p>
            <a:pPr lvl="1" algn="just">
              <a:lnSpc>
                <a:spcPct val="120000"/>
              </a:lnSpc>
              <a:buFont typeface="Wingdings" panose="05000000000000000000" pitchFamily="2" charset="2"/>
              <a:buNone/>
            </a:pPr>
            <a:r>
              <a:rPr lang="en-US" altLang="zh-CN"/>
              <a:t>   WHERE Student.Sno = SC.Sno </a:t>
            </a:r>
          </a:p>
          <a:p>
            <a:pPr lvl="1" algn="just">
              <a:lnSpc>
                <a:spcPct val="120000"/>
              </a:lnSpc>
              <a:buFont typeface="Wingdings" panose="05000000000000000000" pitchFamily="2" charset="2"/>
              <a:buNone/>
            </a:pPr>
            <a:r>
              <a:rPr lang="en-US" altLang="zh-CN"/>
              <a:t>                  AND SC.Cno = Course.Cno</a:t>
            </a:r>
            <a:r>
              <a:rPr lang="zh-CN" altLang="en-US"/>
              <a:t>;</a:t>
            </a:r>
          </a:p>
          <a:p>
            <a:pPr algn="just" eaLnBrk="1" hangingPunct="1">
              <a:lnSpc>
                <a:spcPct val="120000"/>
              </a:lnSpc>
              <a:buFont typeface="Wingdings" panose="05000000000000000000" pitchFamily="2" charset="2"/>
              <a:buNone/>
            </a:pPr>
            <a:r>
              <a:rPr lang="zh-CN" altLang="en-US" sz="2000">
                <a:latin typeface="Courier New" panose="02070309020205020404" pitchFamily="49" charset="0"/>
              </a:rPr>
              <a:t> </a:t>
            </a:r>
          </a:p>
        </p:txBody>
      </p:sp>
      <p:sp>
        <p:nvSpPr>
          <p:cNvPr id="2" name="日期占位符 1">
            <a:extLst>
              <a:ext uri="{FF2B5EF4-FFF2-40B4-BE49-F238E27FC236}">
                <a16:creationId xmlns:a16="http://schemas.microsoft.com/office/drawing/2014/main" id="{76B6487D-1DC1-4B37-9837-072B13D64F4F}"/>
              </a:ext>
            </a:extLst>
          </p:cNvPr>
          <p:cNvSpPr>
            <a:spLocks noGrp="1"/>
          </p:cNvSpPr>
          <p:nvPr>
            <p:ph type="dt" sz="half" idx="10"/>
          </p:nvPr>
        </p:nvSpPr>
        <p:spPr/>
        <p:txBody>
          <a:bodyPr/>
          <a:lstStyle/>
          <a:p>
            <a:pPr>
              <a:defRPr/>
            </a:pPr>
            <a:fld id="{E3207C42-9916-4702-889A-283721EAC54E}" type="datetime1">
              <a:rPr lang="zh-CN" altLang="en-US" smtClean="0"/>
              <a:t>2021/10/28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anim calcmode="lin" valueType="num">
                                      <p:cBhvr>
                                        <p:cTn id="7" dur="500" fill="hold"/>
                                        <p:tgtEl>
                                          <p:spTgt spid="26627">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26627">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26627">
                                            <p:txEl>
                                              <p:pRg st="2" end="2"/>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26627">
                                            <p:txEl>
                                              <p:pRg st="3" end="3"/>
                                            </p:txEl>
                                          </p:spTgt>
                                        </p:tgtEl>
                                        <p:attrNameLst>
                                          <p:attrName>style.visibility</p:attrName>
                                        </p:attrNameLst>
                                      </p:cBhvr>
                                      <p:to>
                                        <p:strVal val="visible"/>
                                      </p:to>
                                    </p:set>
                                    <p:anim calcmode="lin" valueType="num">
                                      <p:cBhvr>
                                        <p:cTn id="14" dur="500" fill="hold"/>
                                        <p:tgtEl>
                                          <p:spTgt spid="26627">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26627">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26627">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 calcmode="lin" valueType="num">
                                      <p:cBhvr>
                                        <p:cTn id="21" dur="500" fill="hold"/>
                                        <p:tgtEl>
                                          <p:spTgt spid="26627">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26627">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26627">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26627">
                                            <p:txEl>
                                              <p:pRg st="5" end="5"/>
                                            </p:txEl>
                                          </p:spTgt>
                                        </p:tgtEl>
                                        <p:attrNameLst>
                                          <p:attrName>style.visibility</p:attrName>
                                        </p:attrNameLst>
                                      </p:cBhvr>
                                      <p:to>
                                        <p:strVal val="visible"/>
                                      </p:to>
                                    </p:set>
                                    <p:anim calcmode="lin" valueType="num">
                                      <p:cBhvr>
                                        <p:cTn id="28" dur="500" fill="hold"/>
                                        <p:tgtEl>
                                          <p:spTgt spid="26627">
                                            <p:txEl>
                                              <p:pRg st="5" end="5"/>
                                            </p:txEl>
                                          </p:spTgt>
                                        </p:tgtEl>
                                        <p:attrNameLst>
                                          <p:attrName>ppt_w</p:attrName>
                                        </p:attrNameLst>
                                      </p:cBhvr>
                                      <p:tavLst>
                                        <p:tav tm="0">
                                          <p:val>
                                            <p:fltVal val="0"/>
                                          </p:val>
                                        </p:tav>
                                        <p:tav tm="100000">
                                          <p:val>
                                            <p:strVal val="#ppt_w"/>
                                          </p:val>
                                        </p:tav>
                                      </p:tavLst>
                                    </p:anim>
                                    <p:anim calcmode="lin" valueType="num">
                                      <p:cBhvr>
                                        <p:cTn id="29" dur="500" fill="hold"/>
                                        <p:tgtEl>
                                          <p:spTgt spid="26627">
                                            <p:txEl>
                                              <p:pRg st="5" end="5"/>
                                            </p:txEl>
                                          </p:spTgt>
                                        </p:tgtEl>
                                        <p:attrNameLst>
                                          <p:attrName>ppt_h</p:attrName>
                                        </p:attrNameLst>
                                      </p:cBhvr>
                                      <p:tavLst>
                                        <p:tav tm="0">
                                          <p:val>
                                            <p:fltVal val="0"/>
                                          </p:val>
                                        </p:tav>
                                        <p:tav tm="100000">
                                          <p:val>
                                            <p:strVal val="#ppt_h"/>
                                          </p:val>
                                        </p:tav>
                                      </p:tavLst>
                                    </p:anim>
                                    <p:animEffect transition="in" filter="fade">
                                      <p:cBhvr>
                                        <p:cTn id="30" dur="500"/>
                                        <p:tgtEl>
                                          <p:spTgt spid="26627">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nodeType="clickEffect">
                                  <p:stCondLst>
                                    <p:cond delay="0"/>
                                  </p:stCondLst>
                                  <p:childTnLst>
                                    <p:set>
                                      <p:cBhvr>
                                        <p:cTn id="34" dur="1" fill="hold">
                                          <p:stCondLst>
                                            <p:cond delay="0"/>
                                          </p:stCondLst>
                                        </p:cTn>
                                        <p:tgtEl>
                                          <p:spTgt spid="26627">
                                            <p:txEl>
                                              <p:pRg st="6" end="6"/>
                                            </p:txEl>
                                          </p:spTgt>
                                        </p:tgtEl>
                                        <p:attrNameLst>
                                          <p:attrName>style.visibility</p:attrName>
                                        </p:attrNameLst>
                                      </p:cBhvr>
                                      <p:to>
                                        <p:strVal val="visible"/>
                                      </p:to>
                                    </p:set>
                                    <p:anim calcmode="lin" valueType="num">
                                      <p:cBhvr>
                                        <p:cTn id="35" dur="500" fill="hold"/>
                                        <p:tgtEl>
                                          <p:spTgt spid="26627">
                                            <p:txEl>
                                              <p:pRg st="6" end="6"/>
                                            </p:txEl>
                                          </p:spTgt>
                                        </p:tgtEl>
                                        <p:attrNameLst>
                                          <p:attrName>ppt_w</p:attrName>
                                        </p:attrNameLst>
                                      </p:cBhvr>
                                      <p:tavLst>
                                        <p:tav tm="0">
                                          <p:val>
                                            <p:fltVal val="0"/>
                                          </p:val>
                                        </p:tav>
                                        <p:tav tm="100000">
                                          <p:val>
                                            <p:strVal val="#ppt_w"/>
                                          </p:val>
                                        </p:tav>
                                      </p:tavLst>
                                    </p:anim>
                                    <p:anim calcmode="lin" valueType="num">
                                      <p:cBhvr>
                                        <p:cTn id="36" dur="500" fill="hold"/>
                                        <p:tgtEl>
                                          <p:spTgt spid="26627">
                                            <p:txEl>
                                              <p:pRg st="6" end="6"/>
                                            </p:txEl>
                                          </p:spTgt>
                                        </p:tgtEl>
                                        <p:attrNameLst>
                                          <p:attrName>ppt_h</p:attrName>
                                        </p:attrNameLst>
                                      </p:cBhvr>
                                      <p:tavLst>
                                        <p:tav tm="0">
                                          <p:val>
                                            <p:fltVal val="0"/>
                                          </p:val>
                                        </p:tav>
                                        <p:tav tm="100000">
                                          <p:val>
                                            <p:strVal val="#ppt_h"/>
                                          </p:val>
                                        </p:tav>
                                      </p:tavLst>
                                    </p:anim>
                                    <p:animEffect transition="in" filter="fade">
                                      <p:cBhvr>
                                        <p:cTn id="37" dur="500"/>
                                        <p:tgtEl>
                                          <p:spTgt spid="266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6"/>
          <p:cNvSpPr>
            <a:spLocks noGrp="1" noChangeArrowheads="1"/>
          </p:cNvSpPr>
          <p:nvPr>
            <p:ph type="title"/>
          </p:nvPr>
        </p:nvSpPr>
        <p:spPr>
          <a:xfrm>
            <a:off x="958850" y="-39688"/>
            <a:ext cx="8150225" cy="1138238"/>
          </a:xfrm>
        </p:spPr>
        <p:txBody>
          <a:bodyPr/>
          <a:lstStyle/>
          <a:p>
            <a:pPr eaLnBrk="1" hangingPunct="1">
              <a:defRPr/>
            </a:pPr>
            <a:r>
              <a:rPr lang="en-US" altLang="zh-CN" sz="3600"/>
              <a:t>3.4  </a:t>
            </a:r>
            <a:r>
              <a:rPr lang="zh-CN" altLang="en-US" sz="3600"/>
              <a:t>数据查询 </a:t>
            </a:r>
          </a:p>
        </p:txBody>
      </p:sp>
      <p:sp>
        <p:nvSpPr>
          <p:cNvPr id="136195" name="Rectangle 1027"/>
          <p:cNvSpPr>
            <a:spLocks noGrp="1" noChangeArrowheads="1"/>
          </p:cNvSpPr>
          <p:nvPr>
            <p:ph idx="1"/>
          </p:nvPr>
        </p:nvSpPr>
        <p:spPr>
          <a:xfrm>
            <a:off x="1000125" y="1090613"/>
            <a:ext cx="6380163" cy="4854575"/>
          </a:xfrm>
        </p:spPr>
        <p:txBody>
          <a:bodyPr/>
          <a:lstStyle/>
          <a:p>
            <a:pPr algn="just" eaLnBrk="1" hangingPunct="1">
              <a:lnSpc>
                <a:spcPct val="160000"/>
              </a:lnSpc>
              <a:buFont typeface="Wingdings" panose="05000000000000000000" pitchFamily="2" charset="2"/>
              <a:buNone/>
            </a:pPr>
            <a:r>
              <a:rPr lang="en-US" altLang="zh-CN"/>
              <a:t>3.4.1 </a:t>
            </a:r>
            <a:r>
              <a:rPr lang="zh-CN" altLang="en-US"/>
              <a:t>单表查询</a:t>
            </a:r>
          </a:p>
          <a:p>
            <a:pPr algn="just" eaLnBrk="1" hangingPunct="1">
              <a:lnSpc>
                <a:spcPct val="160000"/>
              </a:lnSpc>
              <a:buFont typeface="Wingdings" panose="05000000000000000000" pitchFamily="2" charset="2"/>
              <a:buNone/>
            </a:pPr>
            <a:r>
              <a:rPr lang="en-US" altLang="zh-CN"/>
              <a:t>3.4.2 </a:t>
            </a:r>
            <a:r>
              <a:rPr lang="zh-CN" altLang="en-US"/>
              <a:t>连接查询</a:t>
            </a:r>
          </a:p>
          <a:p>
            <a:pPr algn="just" eaLnBrk="1" hangingPunct="1">
              <a:lnSpc>
                <a:spcPct val="160000"/>
              </a:lnSpc>
              <a:buFont typeface="Wingdings" panose="05000000000000000000" pitchFamily="2" charset="2"/>
              <a:buNone/>
            </a:pPr>
            <a:r>
              <a:rPr lang="en-US" altLang="zh-CN">
                <a:solidFill>
                  <a:srgbClr val="3333FF"/>
                </a:solidFill>
              </a:rPr>
              <a:t>3.4.3 </a:t>
            </a:r>
            <a:r>
              <a:rPr lang="zh-CN" altLang="en-US">
                <a:solidFill>
                  <a:srgbClr val="3333FF"/>
                </a:solidFill>
              </a:rPr>
              <a:t>嵌套查询</a:t>
            </a:r>
          </a:p>
          <a:p>
            <a:pPr algn="just" eaLnBrk="1" hangingPunct="1">
              <a:lnSpc>
                <a:spcPct val="160000"/>
              </a:lnSpc>
              <a:buFont typeface="Wingdings" panose="05000000000000000000" pitchFamily="2" charset="2"/>
              <a:buNone/>
            </a:pPr>
            <a:r>
              <a:rPr lang="en-US" altLang="zh-CN"/>
              <a:t>3.4.4 </a:t>
            </a:r>
            <a:r>
              <a:rPr lang="zh-CN" altLang="en-US"/>
              <a:t>集合查询</a:t>
            </a:r>
            <a:endParaRPr lang="en-US" altLang="zh-CN"/>
          </a:p>
          <a:p>
            <a:pPr algn="just" eaLnBrk="1" hangingPunct="1">
              <a:lnSpc>
                <a:spcPct val="160000"/>
              </a:lnSpc>
              <a:buFont typeface="Wingdings" panose="05000000000000000000" pitchFamily="2" charset="2"/>
              <a:buNone/>
            </a:pPr>
            <a:r>
              <a:rPr lang="en-US" altLang="zh-CN"/>
              <a:t>3.4.5</a:t>
            </a:r>
            <a:r>
              <a:rPr lang="zh-CN" altLang="en-US"/>
              <a:t>基于派生表的查询</a:t>
            </a:r>
          </a:p>
          <a:p>
            <a:pPr algn="just" eaLnBrk="1" hangingPunct="1">
              <a:lnSpc>
                <a:spcPct val="160000"/>
              </a:lnSpc>
              <a:buFont typeface="Wingdings" panose="05000000000000000000" pitchFamily="2" charset="2"/>
              <a:buNone/>
            </a:pPr>
            <a:r>
              <a:rPr lang="en-US" altLang="zh-CN"/>
              <a:t>3.4.5 Select</a:t>
            </a:r>
            <a:r>
              <a:rPr lang="zh-CN" altLang="en-US"/>
              <a:t>语句的一般形式 </a:t>
            </a:r>
          </a:p>
          <a:p>
            <a:pPr algn="just" eaLnBrk="1" hangingPunct="1"/>
            <a:endParaRPr lang="en-US" altLang="zh-CN"/>
          </a:p>
        </p:txBody>
      </p:sp>
      <p:sp>
        <p:nvSpPr>
          <p:cNvPr id="2" name="日期占位符 1">
            <a:extLst>
              <a:ext uri="{FF2B5EF4-FFF2-40B4-BE49-F238E27FC236}">
                <a16:creationId xmlns:a16="http://schemas.microsoft.com/office/drawing/2014/main" id="{3BB44922-F211-4DD5-A26E-8B052A1AC864}"/>
              </a:ext>
            </a:extLst>
          </p:cNvPr>
          <p:cNvSpPr>
            <a:spLocks noGrp="1"/>
          </p:cNvSpPr>
          <p:nvPr>
            <p:ph type="dt" sz="half" idx="10"/>
          </p:nvPr>
        </p:nvSpPr>
        <p:spPr/>
        <p:txBody>
          <a:bodyPr/>
          <a:lstStyle/>
          <a:p>
            <a:pPr>
              <a:defRPr/>
            </a:pPr>
            <a:fld id="{1C16B7A2-A163-4CF2-8D9C-132C5B8B21A0}" type="datetime1">
              <a:rPr lang="zh-CN" altLang="en-US" smtClean="0"/>
              <a:t>2021/10/28</a:t>
            </a:fld>
            <a:endParaRPr lang="zh-CN" alt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嵌套查询（续）</a:t>
            </a:r>
          </a:p>
        </p:txBody>
      </p:sp>
      <p:sp>
        <p:nvSpPr>
          <p:cNvPr id="28675" name="Rectangle 3"/>
          <p:cNvSpPr>
            <a:spLocks noGrp="1" noChangeArrowheads="1"/>
          </p:cNvSpPr>
          <p:nvPr>
            <p:ph idx="1"/>
          </p:nvPr>
        </p:nvSpPr>
        <p:spPr>
          <a:xfrm>
            <a:off x="941388" y="981075"/>
            <a:ext cx="8148637" cy="4854575"/>
          </a:xfrm>
        </p:spPr>
        <p:txBody>
          <a:bodyPr/>
          <a:lstStyle/>
          <a:p>
            <a:pPr eaLnBrk="1" hangingPunct="1">
              <a:lnSpc>
                <a:spcPct val="150000"/>
              </a:lnSpc>
              <a:spcBef>
                <a:spcPct val="0"/>
              </a:spcBef>
            </a:pPr>
            <a:r>
              <a:rPr lang="zh-CN" altLang="en-US">
                <a:solidFill>
                  <a:srgbClr val="C00000"/>
                </a:solidFill>
                <a:latin typeface="微软雅黑" panose="020B0503020204020204" pitchFamily="34" charset="-122"/>
                <a:ea typeface="微软雅黑" panose="020B0503020204020204" pitchFamily="34" charset="-122"/>
              </a:rPr>
              <a:t>嵌套查询概述</a:t>
            </a:r>
          </a:p>
          <a:p>
            <a:pPr lvl="1">
              <a:spcBef>
                <a:spcPct val="0"/>
              </a:spcBef>
              <a:spcAft>
                <a:spcPct val="40000"/>
              </a:spcAft>
            </a:pPr>
            <a:r>
              <a:rPr lang="zh-CN" altLang="en-US">
                <a:latin typeface="微软雅黑" panose="020B0503020204020204" pitchFamily="34" charset="-122"/>
                <a:ea typeface="微软雅黑" panose="020B0503020204020204" pitchFamily="34" charset="-122"/>
              </a:rPr>
              <a:t>一个</a:t>
            </a:r>
            <a:r>
              <a:rPr lang="en-US" altLang="zh-CN">
                <a:latin typeface="微软雅黑" panose="020B0503020204020204" pitchFamily="34" charset="-122"/>
                <a:ea typeface="微软雅黑" panose="020B0503020204020204" pitchFamily="34" charset="-122"/>
              </a:rPr>
              <a:t>SELECT-FROM-WHERE</a:t>
            </a:r>
            <a:r>
              <a:rPr lang="zh-CN" altLang="en-US">
                <a:latin typeface="微软雅黑" panose="020B0503020204020204" pitchFamily="34" charset="-122"/>
                <a:ea typeface="微软雅黑" panose="020B0503020204020204" pitchFamily="34" charset="-122"/>
              </a:rPr>
              <a:t>语句称为一个</a:t>
            </a:r>
            <a:r>
              <a:rPr lang="zh-CN" altLang="en-US">
                <a:solidFill>
                  <a:srgbClr val="FF00FF"/>
                </a:solidFill>
                <a:latin typeface="微软雅黑" panose="020B0503020204020204" pitchFamily="34" charset="-122"/>
                <a:ea typeface="微软雅黑" panose="020B0503020204020204" pitchFamily="34" charset="-122"/>
              </a:rPr>
              <a:t>查询块</a:t>
            </a:r>
          </a:p>
          <a:p>
            <a:pPr lvl="1">
              <a:lnSpc>
                <a:spcPct val="150000"/>
              </a:lnSpc>
              <a:spcBef>
                <a:spcPct val="0"/>
              </a:spcBef>
            </a:pPr>
            <a:r>
              <a:rPr lang="zh-CN" altLang="en-US">
                <a:latin typeface="微软雅黑" panose="020B0503020204020204" pitchFamily="34" charset="-122"/>
                <a:ea typeface="微软雅黑" panose="020B0503020204020204" pitchFamily="34" charset="-122"/>
              </a:rPr>
              <a:t>将一个查询块嵌套在另一个查询块的</a:t>
            </a:r>
            <a:r>
              <a:rPr lang="en-US" altLang="zh-CN">
                <a:latin typeface="微软雅黑" panose="020B0503020204020204" pitchFamily="34" charset="-122"/>
                <a:ea typeface="微软雅黑" panose="020B0503020204020204" pitchFamily="34" charset="-122"/>
              </a:rPr>
              <a:t>WHERE</a:t>
            </a:r>
            <a:r>
              <a:rPr lang="zh-CN" altLang="en-US">
                <a:latin typeface="微软雅黑" panose="020B0503020204020204" pitchFamily="34" charset="-122"/>
                <a:ea typeface="微软雅黑" panose="020B0503020204020204" pitchFamily="34" charset="-122"/>
              </a:rPr>
              <a:t>子句或</a:t>
            </a:r>
            <a:r>
              <a:rPr lang="en-US" altLang="zh-CN">
                <a:latin typeface="微软雅黑" panose="020B0503020204020204" pitchFamily="34" charset="-122"/>
                <a:ea typeface="微软雅黑" panose="020B0503020204020204" pitchFamily="34" charset="-122"/>
              </a:rPr>
              <a:t>HAVING</a:t>
            </a:r>
            <a:r>
              <a:rPr lang="zh-CN" altLang="en-US">
                <a:latin typeface="微软雅黑" panose="020B0503020204020204" pitchFamily="34" charset="-122"/>
                <a:ea typeface="微软雅黑" panose="020B0503020204020204" pitchFamily="34" charset="-122"/>
              </a:rPr>
              <a:t>短语的条件中的查询称为</a:t>
            </a:r>
            <a:r>
              <a:rPr lang="zh-CN" altLang="en-US">
                <a:solidFill>
                  <a:srgbClr val="FF00FF"/>
                </a:solidFill>
                <a:latin typeface="微软雅黑" panose="020B0503020204020204" pitchFamily="34" charset="-122"/>
                <a:ea typeface="微软雅黑" panose="020B0503020204020204" pitchFamily="34" charset="-122"/>
              </a:rPr>
              <a:t>嵌套查询</a:t>
            </a:r>
            <a:endParaRPr lang="en-US" altLang="zh-CN">
              <a:solidFill>
                <a:srgbClr val="FF00FF"/>
              </a:solidFill>
              <a:latin typeface="微软雅黑" panose="020B0503020204020204" pitchFamily="34" charset="-122"/>
              <a:ea typeface="微软雅黑" panose="020B0503020204020204" pitchFamily="34" charset="-122"/>
            </a:endParaRPr>
          </a:p>
          <a:p>
            <a:pPr eaLnBrk="1" hangingPunct="1">
              <a:spcBef>
                <a:spcPct val="0"/>
              </a:spcBef>
              <a:buFont typeface="Wingdings" panose="05000000000000000000" pitchFamily="2" charset="2"/>
              <a:buNone/>
            </a:pPr>
            <a:endParaRPr lang="en-US" altLang="zh-CN" sz="2400"/>
          </a:p>
          <a:p>
            <a:pPr eaLnBrk="1" hangingPunct="1">
              <a:spcBef>
                <a:spcPct val="0"/>
              </a:spcBef>
              <a:buFont typeface="Wingdings" panose="05000000000000000000" pitchFamily="2" charset="2"/>
              <a:buNone/>
            </a:pPr>
            <a:r>
              <a:rPr lang="en-US" altLang="zh-CN" sz="2400"/>
              <a:t>     SELECT Sname	</a:t>
            </a:r>
            <a:r>
              <a:rPr lang="en-US" altLang="zh-CN" sz="2000"/>
              <a:t>                           /*</a:t>
            </a:r>
            <a:r>
              <a:rPr lang="zh-CN" altLang="en-US" sz="2000"/>
              <a:t>外层查询</a:t>
            </a:r>
            <a:r>
              <a:rPr lang="en-US" altLang="zh-CN" sz="2000"/>
              <a:t>/</a:t>
            </a:r>
            <a:r>
              <a:rPr lang="zh-CN" altLang="en-US" sz="2000"/>
              <a:t>父查询*</a:t>
            </a:r>
            <a:r>
              <a:rPr lang="en-US" altLang="zh-CN" sz="2000"/>
              <a:t>/</a:t>
            </a:r>
          </a:p>
          <a:p>
            <a:pPr eaLnBrk="1" hangingPunct="1">
              <a:spcBef>
                <a:spcPct val="0"/>
              </a:spcBef>
              <a:buFont typeface="Wingdings" panose="05000000000000000000" pitchFamily="2" charset="2"/>
              <a:buNone/>
            </a:pPr>
            <a:r>
              <a:rPr lang="en-US" altLang="zh-CN" sz="2400"/>
              <a:t>     FROM Student</a:t>
            </a:r>
          </a:p>
          <a:p>
            <a:pPr eaLnBrk="1" hangingPunct="1">
              <a:spcBef>
                <a:spcPct val="0"/>
              </a:spcBef>
              <a:buFont typeface="Wingdings" panose="05000000000000000000" pitchFamily="2" charset="2"/>
              <a:buNone/>
            </a:pPr>
            <a:r>
              <a:rPr lang="en-US" altLang="zh-CN" sz="2400"/>
              <a:t>     WHERE Sno IN</a:t>
            </a:r>
          </a:p>
          <a:p>
            <a:pPr eaLnBrk="1" hangingPunct="1">
              <a:spcBef>
                <a:spcPct val="0"/>
              </a:spcBef>
              <a:buFont typeface="Wingdings" panose="05000000000000000000" pitchFamily="2" charset="2"/>
              <a:buNone/>
            </a:pPr>
            <a:r>
              <a:rPr lang="en-US" altLang="zh-CN" sz="2400"/>
              <a:t>                        </a:t>
            </a:r>
            <a:r>
              <a:rPr lang="zh-CN" altLang="en-US" sz="2400"/>
              <a:t>( </a:t>
            </a:r>
            <a:r>
              <a:rPr lang="en-US" altLang="zh-CN" sz="2400"/>
              <a:t>SELECT Sno        </a:t>
            </a:r>
            <a:r>
              <a:rPr lang="en-US" altLang="zh-CN" sz="2000"/>
              <a:t>/*</a:t>
            </a:r>
            <a:r>
              <a:rPr lang="zh-CN" altLang="en-US" sz="2000"/>
              <a:t>内层查询</a:t>
            </a:r>
            <a:r>
              <a:rPr lang="en-US" altLang="zh-CN" sz="2000"/>
              <a:t>/</a:t>
            </a:r>
            <a:r>
              <a:rPr lang="zh-CN" altLang="en-US" sz="2000"/>
              <a:t>子查询*</a:t>
            </a:r>
            <a:r>
              <a:rPr lang="en-US" altLang="zh-CN" sz="2000"/>
              <a:t>/</a:t>
            </a:r>
          </a:p>
          <a:p>
            <a:pPr eaLnBrk="1" hangingPunct="1">
              <a:spcBef>
                <a:spcPct val="0"/>
              </a:spcBef>
              <a:buFont typeface="Wingdings" panose="05000000000000000000" pitchFamily="2" charset="2"/>
              <a:buNone/>
            </a:pPr>
            <a:r>
              <a:rPr lang="en-US" altLang="zh-CN" sz="2400"/>
              <a:t>                          FROM SC</a:t>
            </a:r>
          </a:p>
          <a:p>
            <a:pPr eaLnBrk="1" hangingPunct="1">
              <a:spcBef>
                <a:spcPct val="0"/>
              </a:spcBef>
              <a:buFont typeface="Wingdings" panose="05000000000000000000" pitchFamily="2" charset="2"/>
              <a:buNone/>
            </a:pPr>
            <a:r>
              <a:rPr lang="en-US" altLang="zh-CN" sz="2400"/>
              <a:t>                          WHERE Cno= ' 2 '</a:t>
            </a:r>
            <a:r>
              <a:rPr lang="zh-CN" altLang="en-US" sz="2400"/>
              <a:t>);</a:t>
            </a:r>
          </a:p>
          <a:p>
            <a:pPr lvl="1">
              <a:spcBef>
                <a:spcPct val="0"/>
              </a:spcBef>
            </a:pPr>
            <a:endParaRPr lang="zh-CN" altLang="en-US">
              <a:solidFill>
                <a:srgbClr val="FF00FF"/>
              </a:solidFill>
            </a:endParaRPr>
          </a:p>
          <a:p>
            <a:pPr eaLnBrk="1" hangingPunct="1">
              <a:spcBef>
                <a:spcPct val="0"/>
              </a:spcBef>
              <a:buFont typeface="Wingdings" panose="05000000000000000000" pitchFamily="2" charset="2"/>
              <a:buNone/>
            </a:pPr>
            <a:r>
              <a:rPr lang="zh-CN" altLang="en-US" sz="2400"/>
              <a:t>        </a:t>
            </a:r>
          </a:p>
        </p:txBody>
      </p:sp>
      <p:sp>
        <p:nvSpPr>
          <p:cNvPr id="2" name="日期占位符 1">
            <a:extLst>
              <a:ext uri="{FF2B5EF4-FFF2-40B4-BE49-F238E27FC236}">
                <a16:creationId xmlns:a16="http://schemas.microsoft.com/office/drawing/2014/main" id="{CDDCC973-79DA-4B50-A44A-98B8A306A97D}"/>
              </a:ext>
            </a:extLst>
          </p:cNvPr>
          <p:cNvSpPr>
            <a:spLocks noGrp="1"/>
          </p:cNvSpPr>
          <p:nvPr>
            <p:ph type="dt" sz="half" idx="10"/>
          </p:nvPr>
        </p:nvSpPr>
        <p:spPr/>
        <p:txBody>
          <a:bodyPr/>
          <a:lstStyle/>
          <a:p>
            <a:pPr>
              <a:defRPr/>
            </a:pPr>
            <a:fld id="{B42A5AFE-2053-40D1-87C5-B4B99BDE3EBB}" type="datetime1">
              <a:rPr lang="zh-CN" altLang="en-US" smtClean="0"/>
              <a:t>2021/10/28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p:cTn id="7" dur="500" fill="hold"/>
                                        <p:tgtEl>
                                          <p:spTgt spid="2867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867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8675">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 calcmode="lin" valueType="num">
                                      <p:cBhvr>
                                        <p:cTn id="12" dur="500" fill="hold"/>
                                        <p:tgtEl>
                                          <p:spTgt spid="28675">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28675">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28675">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 calcmode="lin" valueType="num">
                                      <p:cBhvr>
                                        <p:cTn id="17" dur="500" fill="hold"/>
                                        <p:tgtEl>
                                          <p:spTgt spid="28675">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28675">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28675">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1" presetClass="entr" presetSubtype="0" fill="hold" nodeType="clickEffect">
                                  <p:stCondLst>
                                    <p:cond delay="0"/>
                                  </p:stCondLst>
                                  <p:childTnLst>
                                    <p:set>
                                      <p:cBhvr>
                                        <p:cTn id="23" dur="1" fill="hold">
                                          <p:stCondLst>
                                            <p:cond delay="0"/>
                                          </p:stCondLst>
                                        </p:cTn>
                                        <p:tgtEl>
                                          <p:spTgt spid="28675">
                                            <p:txEl>
                                              <p:pRg st="4" end="4"/>
                                            </p:txEl>
                                          </p:spTgt>
                                        </p:tgtEl>
                                        <p:attrNameLst>
                                          <p:attrName>style.visibility</p:attrName>
                                        </p:attrNameLst>
                                      </p:cBhvr>
                                      <p:to>
                                        <p:strVal val="visible"/>
                                      </p:to>
                                    </p:set>
                                    <p:anim calcmode="lin" valueType="num">
                                      <p:cBhvr>
                                        <p:cTn id="24" dur="1000" fill="hold"/>
                                        <p:tgtEl>
                                          <p:spTgt spid="28675">
                                            <p:txEl>
                                              <p:pRg st="4" end="4"/>
                                            </p:txEl>
                                          </p:spTgt>
                                        </p:tgtEl>
                                        <p:attrNameLst>
                                          <p:attrName>ppt_w</p:attrName>
                                        </p:attrNameLst>
                                      </p:cBhvr>
                                      <p:tavLst>
                                        <p:tav tm="0">
                                          <p:val>
                                            <p:fltVal val="0"/>
                                          </p:val>
                                        </p:tav>
                                        <p:tav tm="100000">
                                          <p:val>
                                            <p:strVal val="#ppt_w"/>
                                          </p:val>
                                        </p:tav>
                                      </p:tavLst>
                                    </p:anim>
                                    <p:anim calcmode="lin" valueType="num">
                                      <p:cBhvr>
                                        <p:cTn id="25" dur="1000" fill="hold"/>
                                        <p:tgtEl>
                                          <p:spTgt spid="28675">
                                            <p:txEl>
                                              <p:pRg st="4" end="4"/>
                                            </p:txEl>
                                          </p:spTgt>
                                        </p:tgtEl>
                                        <p:attrNameLst>
                                          <p:attrName>ppt_h</p:attrName>
                                        </p:attrNameLst>
                                      </p:cBhvr>
                                      <p:tavLst>
                                        <p:tav tm="0">
                                          <p:val>
                                            <p:fltVal val="0"/>
                                          </p:val>
                                        </p:tav>
                                        <p:tav tm="100000">
                                          <p:val>
                                            <p:strVal val="#ppt_h"/>
                                          </p:val>
                                        </p:tav>
                                      </p:tavLst>
                                    </p:anim>
                                    <p:anim calcmode="lin" valueType="num">
                                      <p:cBhvr>
                                        <p:cTn id="26" dur="1000" fill="hold"/>
                                        <p:tgtEl>
                                          <p:spTgt spid="28675">
                                            <p:txEl>
                                              <p:pRg st="4" end="4"/>
                                            </p:txEl>
                                          </p:spTgt>
                                        </p:tgtEl>
                                        <p:attrNameLst>
                                          <p:attrName>style.rotation</p:attrName>
                                        </p:attrNameLst>
                                      </p:cBhvr>
                                      <p:tavLst>
                                        <p:tav tm="0">
                                          <p:val>
                                            <p:fltVal val="90"/>
                                          </p:val>
                                        </p:tav>
                                        <p:tav tm="100000">
                                          <p:val>
                                            <p:fltVal val="0"/>
                                          </p:val>
                                        </p:tav>
                                      </p:tavLst>
                                    </p:anim>
                                    <p:animEffect transition="in" filter="fade">
                                      <p:cBhvr>
                                        <p:cTn id="27" dur="1000"/>
                                        <p:tgtEl>
                                          <p:spTgt spid="28675">
                                            <p:txEl>
                                              <p:pRg st="4" end="4"/>
                                            </p:txEl>
                                          </p:spTgt>
                                        </p:tgtEl>
                                      </p:cBhvr>
                                    </p:animEffect>
                                  </p:childTnLst>
                                </p:cTn>
                              </p:par>
                              <p:par>
                                <p:cTn id="28" presetID="31" presetClass="entr" presetSubtype="0" fill="hold" nodeType="withEffect">
                                  <p:stCondLst>
                                    <p:cond delay="0"/>
                                  </p:stCondLst>
                                  <p:childTnLst>
                                    <p:set>
                                      <p:cBhvr>
                                        <p:cTn id="29" dur="1" fill="hold">
                                          <p:stCondLst>
                                            <p:cond delay="0"/>
                                          </p:stCondLst>
                                        </p:cTn>
                                        <p:tgtEl>
                                          <p:spTgt spid="28675">
                                            <p:txEl>
                                              <p:pRg st="5" end="5"/>
                                            </p:txEl>
                                          </p:spTgt>
                                        </p:tgtEl>
                                        <p:attrNameLst>
                                          <p:attrName>style.visibility</p:attrName>
                                        </p:attrNameLst>
                                      </p:cBhvr>
                                      <p:to>
                                        <p:strVal val="visible"/>
                                      </p:to>
                                    </p:set>
                                    <p:anim calcmode="lin" valueType="num">
                                      <p:cBhvr>
                                        <p:cTn id="30" dur="1000" fill="hold"/>
                                        <p:tgtEl>
                                          <p:spTgt spid="28675">
                                            <p:txEl>
                                              <p:pRg st="5" end="5"/>
                                            </p:txEl>
                                          </p:spTgt>
                                        </p:tgtEl>
                                        <p:attrNameLst>
                                          <p:attrName>ppt_w</p:attrName>
                                        </p:attrNameLst>
                                      </p:cBhvr>
                                      <p:tavLst>
                                        <p:tav tm="0">
                                          <p:val>
                                            <p:fltVal val="0"/>
                                          </p:val>
                                        </p:tav>
                                        <p:tav tm="100000">
                                          <p:val>
                                            <p:strVal val="#ppt_w"/>
                                          </p:val>
                                        </p:tav>
                                      </p:tavLst>
                                    </p:anim>
                                    <p:anim calcmode="lin" valueType="num">
                                      <p:cBhvr>
                                        <p:cTn id="31" dur="1000" fill="hold"/>
                                        <p:tgtEl>
                                          <p:spTgt spid="28675">
                                            <p:txEl>
                                              <p:pRg st="5" end="5"/>
                                            </p:txEl>
                                          </p:spTgt>
                                        </p:tgtEl>
                                        <p:attrNameLst>
                                          <p:attrName>ppt_h</p:attrName>
                                        </p:attrNameLst>
                                      </p:cBhvr>
                                      <p:tavLst>
                                        <p:tav tm="0">
                                          <p:val>
                                            <p:fltVal val="0"/>
                                          </p:val>
                                        </p:tav>
                                        <p:tav tm="100000">
                                          <p:val>
                                            <p:strVal val="#ppt_h"/>
                                          </p:val>
                                        </p:tav>
                                      </p:tavLst>
                                    </p:anim>
                                    <p:anim calcmode="lin" valueType="num">
                                      <p:cBhvr>
                                        <p:cTn id="32" dur="1000" fill="hold"/>
                                        <p:tgtEl>
                                          <p:spTgt spid="28675">
                                            <p:txEl>
                                              <p:pRg st="5" end="5"/>
                                            </p:txEl>
                                          </p:spTgt>
                                        </p:tgtEl>
                                        <p:attrNameLst>
                                          <p:attrName>style.rotation</p:attrName>
                                        </p:attrNameLst>
                                      </p:cBhvr>
                                      <p:tavLst>
                                        <p:tav tm="0">
                                          <p:val>
                                            <p:fltVal val="90"/>
                                          </p:val>
                                        </p:tav>
                                        <p:tav tm="100000">
                                          <p:val>
                                            <p:fltVal val="0"/>
                                          </p:val>
                                        </p:tav>
                                      </p:tavLst>
                                    </p:anim>
                                    <p:animEffect transition="in" filter="fade">
                                      <p:cBhvr>
                                        <p:cTn id="33" dur="1000"/>
                                        <p:tgtEl>
                                          <p:spTgt spid="28675">
                                            <p:txEl>
                                              <p:pRg st="5" end="5"/>
                                            </p:txEl>
                                          </p:spTgt>
                                        </p:tgtEl>
                                      </p:cBhvr>
                                    </p:animEffect>
                                  </p:childTnLst>
                                </p:cTn>
                              </p:par>
                              <p:par>
                                <p:cTn id="34" presetID="31" presetClass="entr" presetSubtype="0" fill="hold" nodeType="withEffect">
                                  <p:stCondLst>
                                    <p:cond delay="0"/>
                                  </p:stCondLst>
                                  <p:childTnLst>
                                    <p:set>
                                      <p:cBhvr>
                                        <p:cTn id="35" dur="1" fill="hold">
                                          <p:stCondLst>
                                            <p:cond delay="0"/>
                                          </p:stCondLst>
                                        </p:cTn>
                                        <p:tgtEl>
                                          <p:spTgt spid="28675">
                                            <p:txEl>
                                              <p:pRg st="6" end="6"/>
                                            </p:txEl>
                                          </p:spTgt>
                                        </p:tgtEl>
                                        <p:attrNameLst>
                                          <p:attrName>style.visibility</p:attrName>
                                        </p:attrNameLst>
                                      </p:cBhvr>
                                      <p:to>
                                        <p:strVal val="visible"/>
                                      </p:to>
                                    </p:set>
                                    <p:anim calcmode="lin" valueType="num">
                                      <p:cBhvr>
                                        <p:cTn id="36" dur="1000" fill="hold"/>
                                        <p:tgtEl>
                                          <p:spTgt spid="28675">
                                            <p:txEl>
                                              <p:pRg st="6" end="6"/>
                                            </p:txEl>
                                          </p:spTgt>
                                        </p:tgtEl>
                                        <p:attrNameLst>
                                          <p:attrName>ppt_w</p:attrName>
                                        </p:attrNameLst>
                                      </p:cBhvr>
                                      <p:tavLst>
                                        <p:tav tm="0">
                                          <p:val>
                                            <p:fltVal val="0"/>
                                          </p:val>
                                        </p:tav>
                                        <p:tav tm="100000">
                                          <p:val>
                                            <p:strVal val="#ppt_w"/>
                                          </p:val>
                                        </p:tav>
                                      </p:tavLst>
                                    </p:anim>
                                    <p:anim calcmode="lin" valueType="num">
                                      <p:cBhvr>
                                        <p:cTn id="37" dur="1000" fill="hold"/>
                                        <p:tgtEl>
                                          <p:spTgt spid="28675">
                                            <p:txEl>
                                              <p:pRg st="6" end="6"/>
                                            </p:txEl>
                                          </p:spTgt>
                                        </p:tgtEl>
                                        <p:attrNameLst>
                                          <p:attrName>ppt_h</p:attrName>
                                        </p:attrNameLst>
                                      </p:cBhvr>
                                      <p:tavLst>
                                        <p:tav tm="0">
                                          <p:val>
                                            <p:fltVal val="0"/>
                                          </p:val>
                                        </p:tav>
                                        <p:tav tm="100000">
                                          <p:val>
                                            <p:strVal val="#ppt_h"/>
                                          </p:val>
                                        </p:tav>
                                      </p:tavLst>
                                    </p:anim>
                                    <p:anim calcmode="lin" valueType="num">
                                      <p:cBhvr>
                                        <p:cTn id="38" dur="1000" fill="hold"/>
                                        <p:tgtEl>
                                          <p:spTgt spid="28675">
                                            <p:txEl>
                                              <p:pRg st="6" end="6"/>
                                            </p:txEl>
                                          </p:spTgt>
                                        </p:tgtEl>
                                        <p:attrNameLst>
                                          <p:attrName>style.rotation</p:attrName>
                                        </p:attrNameLst>
                                      </p:cBhvr>
                                      <p:tavLst>
                                        <p:tav tm="0">
                                          <p:val>
                                            <p:fltVal val="90"/>
                                          </p:val>
                                        </p:tav>
                                        <p:tav tm="100000">
                                          <p:val>
                                            <p:fltVal val="0"/>
                                          </p:val>
                                        </p:tav>
                                      </p:tavLst>
                                    </p:anim>
                                    <p:animEffect transition="in" filter="fade">
                                      <p:cBhvr>
                                        <p:cTn id="39" dur="1000"/>
                                        <p:tgtEl>
                                          <p:spTgt spid="28675">
                                            <p:txEl>
                                              <p:pRg st="6" end="6"/>
                                            </p:txEl>
                                          </p:spTgt>
                                        </p:tgtEl>
                                      </p:cBhvr>
                                    </p:animEffect>
                                  </p:childTnLst>
                                </p:cTn>
                              </p:par>
                              <p:par>
                                <p:cTn id="40" presetID="31" presetClass="entr" presetSubtype="0" fill="hold" nodeType="withEffect">
                                  <p:stCondLst>
                                    <p:cond delay="0"/>
                                  </p:stCondLst>
                                  <p:childTnLst>
                                    <p:set>
                                      <p:cBhvr>
                                        <p:cTn id="41" dur="1" fill="hold">
                                          <p:stCondLst>
                                            <p:cond delay="0"/>
                                          </p:stCondLst>
                                        </p:cTn>
                                        <p:tgtEl>
                                          <p:spTgt spid="28675">
                                            <p:txEl>
                                              <p:pRg st="7" end="7"/>
                                            </p:txEl>
                                          </p:spTgt>
                                        </p:tgtEl>
                                        <p:attrNameLst>
                                          <p:attrName>style.visibility</p:attrName>
                                        </p:attrNameLst>
                                      </p:cBhvr>
                                      <p:to>
                                        <p:strVal val="visible"/>
                                      </p:to>
                                    </p:set>
                                    <p:anim calcmode="lin" valueType="num">
                                      <p:cBhvr>
                                        <p:cTn id="42" dur="1000" fill="hold"/>
                                        <p:tgtEl>
                                          <p:spTgt spid="28675">
                                            <p:txEl>
                                              <p:pRg st="7" end="7"/>
                                            </p:txEl>
                                          </p:spTgt>
                                        </p:tgtEl>
                                        <p:attrNameLst>
                                          <p:attrName>ppt_w</p:attrName>
                                        </p:attrNameLst>
                                      </p:cBhvr>
                                      <p:tavLst>
                                        <p:tav tm="0">
                                          <p:val>
                                            <p:fltVal val="0"/>
                                          </p:val>
                                        </p:tav>
                                        <p:tav tm="100000">
                                          <p:val>
                                            <p:strVal val="#ppt_w"/>
                                          </p:val>
                                        </p:tav>
                                      </p:tavLst>
                                    </p:anim>
                                    <p:anim calcmode="lin" valueType="num">
                                      <p:cBhvr>
                                        <p:cTn id="43" dur="1000" fill="hold"/>
                                        <p:tgtEl>
                                          <p:spTgt spid="28675">
                                            <p:txEl>
                                              <p:pRg st="7" end="7"/>
                                            </p:txEl>
                                          </p:spTgt>
                                        </p:tgtEl>
                                        <p:attrNameLst>
                                          <p:attrName>ppt_h</p:attrName>
                                        </p:attrNameLst>
                                      </p:cBhvr>
                                      <p:tavLst>
                                        <p:tav tm="0">
                                          <p:val>
                                            <p:fltVal val="0"/>
                                          </p:val>
                                        </p:tav>
                                        <p:tav tm="100000">
                                          <p:val>
                                            <p:strVal val="#ppt_h"/>
                                          </p:val>
                                        </p:tav>
                                      </p:tavLst>
                                    </p:anim>
                                    <p:anim calcmode="lin" valueType="num">
                                      <p:cBhvr>
                                        <p:cTn id="44" dur="1000" fill="hold"/>
                                        <p:tgtEl>
                                          <p:spTgt spid="28675">
                                            <p:txEl>
                                              <p:pRg st="7" end="7"/>
                                            </p:txEl>
                                          </p:spTgt>
                                        </p:tgtEl>
                                        <p:attrNameLst>
                                          <p:attrName>style.rotation</p:attrName>
                                        </p:attrNameLst>
                                      </p:cBhvr>
                                      <p:tavLst>
                                        <p:tav tm="0">
                                          <p:val>
                                            <p:fltVal val="90"/>
                                          </p:val>
                                        </p:tav>
                                        <p:tav tm="100000">
                                          <p:val>
                                            <p:fltVal val="0"/>
                                          </p:val>
                                        </p:tav>
                                      </p:tavLst>
                                    </p:anim>
                                    <p:animEffect transition="in" filter="fade">
                                      <p:cBhvr>
                                        <p:cTn id="45" dur="1000"/>
                                        <p:tgtEl>
                                          <p:spTgt spid="28675">
                                            <p:txEl>
                                              <p:pRg st="7" end="7"/>
                                            </p:txEl>
                                          </p:spTgt>
                                        </p:tgtEl>
                                      </p:cBhvr>
                                    </p:animEffect>
                                  </p:childTnLst>
                                </p:cTn>
                              </p:par>
                              <p:par>
                                <p:cTn id="46" presetID="31" presetClass="entr" presetSubtype="0" fill="hold" nodeType="withEffect">
                                  <p:stCondLst>
                                    <p:cond delay="0"/>
                                  </p:stCondLst>
                                  <p:childTnLst>
                                    <p:set>
                                      <p:cBhvr>
                                        <p:cTn id="47" dur="1" fill="hold">
                                          <p:stCondLst>
                                            <p:cond delay="0"/>
                                          </p:stCondLst>
                                        </p:cTn>
                                        <p:tgtEl>
                                          <p:spTgt spid="28675">
                                            <p:txEl>
                                              <p:pRg st="8" end="8"/>
                                            </p:txEl>
                                          </p:spTgt>
                                        </p:tgtEl>
                                        <p:attrNameLst>
                                          <p:attrName>style.visibility</p:attrName>
                                        </p:attrNameLst>
                                      </p:cBhvr>
                                      <p:to>
                                        <p:strVal val="visible"/>
                                      </p:to>
                                    </p:set>
                                    <p:anim calcmode="lin" valueType="num">
                                      <p:cBhvr>
                                        <p:cTn id="48" dur="1000" fill="hold"/>
                                        <p:tgtEl>
                                          <p:spTgt spid="28675">
                                            <p:txEl>
                                              <p:pRg st="8" end="8"/>
                                            </p:txEl>
                                          </p:spTgt>
                                        </p:tgtEl>
                                        <p:attrNameLst>
                                          <p:attrName>ppt_w</p:attrName>
                                        </p:attrNameLst>
                                      </p:cBhvr>
                                      <p:tavLst>
                                        <p:tav tm="0">
                                          <p:val>
                                            <p:fltVal val="0"/>
                                          </p:val>
                                        </p:tav>
                                        <p:tav tm="100000">
                                          <p:val>
                                            <p:strVal val="#ppt_w"/>
                                          </p:val>
                                        </p:tav>
                                      </p:tavLst>
                                    </p:anim>
                                    <p:anim calcmode="lin" valueType="num">
                                      <p:cBhvr>
                                        <p:cTn id="49" dur="1000" fill="hold"/>
                                        <p:tgtEl>
                                          <p:spTgt spid="28675">
                                            <p:txEl>
                                              <p:pRg st="8" end="8"/>
                                            </p:txEl>
                                          </p:spTgt>
                                        </p:tgtEl>
                                        <p:attrNameLst>
                                          <p:attrName>ppt_h</p:attrName>
                                        </p:attrNameLst>
                                      </p:cBhvr>
                                      <p:tavLst>
                                        <p:tav tm="0">
                                          <p:val>
                                            <p:fltVal val="0"/>
                                          </p:val>
                                        </p:tav>
                                        <p:tav tm="100000">
                                          <p:val>
                                            <p:strVal val="#ppt_h"/>
                                          </p:val>
                                        </p:tav>
                                      </p:tavLst>
                                    </p:anim>
                                    <p:anim calcmode="lin" valueType="num">
                                      <p:cBhvr>
                                        <p:cTn id="50" dur="1000" fill="hold"/>
                                        <p:tgtEl>
                                          <p:spTgt spid="28675">
                                            <p:txEl>
                                              <p:pRg st="8" end="8"/>
                                            </p:txEl>
                                          </p:spTgt>
                                        </p:tgtEl>
                                        <p:attrNameLst>
                                          <p:attrName>style.rotation</p:attrName>
                                        </p:attrNameLst>
                                      </p:cBhvr>
                                      <p:tavLst>
                                        <p:tav tm="0">
                                          <p:val>
                                            <p:fltVal val="90"/>
                                          </p:val>
                                        </p:tav>
                                        <p:tav tm="100000">
                                          <p:val>
                                            <p:fltVal val="0"/>
                                          </p:val>
                                        </p:tav>
                                      </p:tavLst>
                                    </p:anim>
                                    <p:animEffect transition="in" filter="fade">
                                      <p:cBhvr>
                                        <p:cTn id="51" dur="1000"/>
                                        <p:tgtEl>
                                          <p:spTgt spid="28675">
                                            <p:txEl>
                                              <p:pRg st="8" end="8"/>
                                            </p:txEl>
                                          </p:spTgt>
                                        </p:tgtEl>
                                      </p:cBhvr>
                                    </p:animEffect>
                                  </p:childTnLst>
                                </p:cTn>
                              </p:par>
                              <p:par>
                                <p:cTn id="52" presetID="31" presetClass="entr" presetSubtype="0" fill="hold" nodeType="withEffect">
                                  <p:stCondLst>
                                    <p:cond delay="0"/>
                                  </p:stCondLst>
                                  <p:childTnLst>
                                    <p:set>
                                      <p:cBhvr>
                                        <p:cTn id="53" dur="1" fill="hold">
                                          <p:stCondLst>
                                            <p:cond delay="0"/>
                                          </p:stCondLst>
                                        </p:cTn>
                                        <p:tgtEl>
                                          <p:spTgt spid="28675">
                                            <p:txEl>
                                              <p:pRg st="9" end="9"/>
                                            </p:txEl>
                                          </p:spTgt>
                                        </p:tgtEl>
                                        <p:attrNameLst>
                                          <p:attrName>style.visibility</p:attrName>
                                        </p:attrNameLst>
                                      </p:cBhvr>
                                      <p:to>
                                        <p:strVal val="visible"/>
                                      </p:to>
                                    </p:set>
                                    <p:anim calcmode="lin" valueType="num">
                                      <p:cBhvr>
                                        <p:cTn id="54" dur="1000" fill="hold"/>
                                        <p:tgtEl>
                                          <p:spTgt spid="28675">
                                            <p:txEl>
                                              <p:pRg st="9" end="9"/>
                                            </p:txEl>
                                          </p:spTgt>
                                        </p:tgtEl>
                                        <p:attrNameLst>
                                          <p:attrName>ppt_w</p:attrName>
                                        </p:attrNameLst>
                                      </p:cBhvr>
                                      <p:tavLst>
                                        <p:tav tm="0">
                                          <p:val>
                                            <p:fltVal val="0"/>
                                          </p:val>
                                        </p:tav>
                                        <p:tav tm="100000">
                                          <p:val>
                                            <p:strVal val="#ppt_w"/>
                                          </p:val>
                                        </p:tav>
                                      </p:tavLst>
                                    </p:anim>
                                    <p:anim calcmode="lin" valueType="num">
                                      <p:cBhvr>
                                        <p:cTn id="55" dur="1000" fill="hold"/>
                                        <p:tgtEl>
                                          <p:spTgt spid="28675">
                                            <p:txEl>
                                              <p:pRg st="9" end="9"/>
                                            </p:txEl>
                                          </p:spTgt>
                                        </p:tgtEl>
                                        <p:attrNameLst>
                                          <p:attrName>ppt_h</p:attrName>
                                        </p:attrNameLst>
                                      </p:cBhvr>
                                      <p:tavLst>
                                        <p:tav tm="0">
                                          <p:val>
                                            <p:fltVal val="0"/>
                                          </p:val>
                                        </p:tav>
                                        <p:tav tm="100000">
                                          <p:val>
                                            <p:strVal val="#ppt_h"/>
                                          </p:val>
                                        </p:tav>
                                      </p:tavLst>
                                    </p:anim>
                                    <p:anim calcmode="lin" valueType="num">
                                      <p:cBhvr>
                                        <p:cTn id="56" dur="1000" fill="hold"/>
                                        <p:tgtEl>
                                          <p:spTgt spid="28675">
                                            <p:txEl>
                                              <p:pRg st="9" end="9"/>
                                            </p:txEl>
                                          </p:spTgt>
                                        </p:tgtEl>
                                        <p:attrNameLst>
                                          <p:attrName>style.rotation</p:attrName>
                                        </p:attrNameLst>
                                      </p:cBhvr>
                                      <p:tavLst>
                                        <p:tav tm="0">
                                          <p:val>
                                            <p:fltVal val="90"/>
                                          </p:val>
                                        </p:tav>
                                        <p:tav tm="100000">
                                          <p:val>
                                            <p:fltVal val="0"/>
                                          </p:val>
                                        </p:tav>
                                      </p:tavLst>
                                    </p:anim>
                                    <p:animEffect transition="in" filter="fade">
                                      <p:cBhvr>
                                        <p:cTn id="57" dur="1000"/>
                                        <p:tgtEl>
                                          <p:spTgt spid="286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a:xfrm>
            <a:off x="958850" y="-39688"/>
            <a:ext cx="8150225" cy="1138238"/>
          </a:xfrm>
        </p:spPr>
        <p:txBody>
          <a:bodyPr/>
          <a:lstStyle/>
          <a:p>
            <a:pPr eaLnBrk="1" hangingPunct="1">
              <a:defRPr/>
            </a:pPr>
            <a:r>
              <a:rPr lang="zh-CN" altLang="en-US" sz="3600"/>
              <a:t>嵌套查询（续）</a:t>
            </a:r>
          </a:p>
        </p:txBody>
      </p:sp>
      <p:sp>
        <p:nvSpPr>
          <p:cNvPr id="29699" name="Rectangle 1027"/>
          <p:cNvSpPr>
            <a:spLocks noGrp="1" noChangeArrowheads="1"/>
          </p:cNvSpPr>
          <p:nvPr>
            <p:ph idx="1"/>
          </p:nvPr>
        </p:nvSpPr>
        <p:spPr>
          <a:xfrm>
            <a:off x="900113" y="908050"/>
            <a:ext cx="8148637" cy="4854575"/>
          </a:xfrm>
        </p:spPr>
        <p:txBody>
          <a:bodyPr/>
          <a:lstStyle/>
          <a:p>
            <a:pPr lvl="1">
              <a:lnSpc>
                <a:spcPct val="180000"/>
              </a:lnSpc>
            </a:pPr>
            <a:r>
              <a:rPr lang="zh-CN" altLang="en-US">
                <a:latin typeface="微软雅黑" panose="020B0503020204020204" pitchFamily="34" charset="-122"/>
                <a:ea typeface="微软雅黑" panose="020B0503020204020204" pitchFamily="34" charset="-122"/>
              </a:rPr>
              <a:t>上层的查询块称为</a:t>
            </a:r>
            <a:r>
              <a:rPr lang="zh-CN" altLang="en-US">
                <a:solidFill>
                  <a:srgbClr val="FF00FF"/>
                </a:solidFill>
                <a:latin typeface="微软雅黑" panose="020B0503020204020204" pitchFamily="34" charset="-122"/>
                <a:ea typeface="微软雅黑" panose="020B0503020204020204" pitchFamily="34" charset="-122"/>
              </a:rPr>
              <a:t>外层查询</a:t>
            </a:r>
            <a:r>
              <a:rPr lang="zh-CN" altLang="en-US">
                <a:latin typeface="微软雅黑" panose="020B0503020204020204" pitchFamily="34" charset="-122"/>
                <a:ea typeface="微软雅黑" panose="020B0503020204020204" pitchFamily="34" charset="-122"/>
              </a:rPr>
              <a:t>或</a:t>
            </a:r>
            <a:r>
              <a:rPr lang="zh-CN" altLang="en-US">
                <a:solidFill>
                  <a:srgbClr val="FF00FF"/>
                </a:solidFill>
                <a:latin typeface="微软雅黑" panose="020B0503020204020204" pitchFamily="34" charset="-122"/>
                <a:ea typeface="微软雅黑" panose="020B0503020204020204" pitchFamily="34" charset="-122"/>
              </a:rPr>
              <a:t>父查询</a:t>
            </a:r>
            <a:endParaRPr lang="en-US" altLang="zh-CN">
              <a:solidFill>
                <a:srgbClr val="FF00FF"/>
              </a:solidFill>
              <a:latin typeface="微软雅黑" panose="020B0503020204020204" pitchFamily="34" charset="-122"/>
              <a:ea typeface="微软雅黑" panose="020B0503020204020204" pitchFamily="34" charset="-122"/>
            </a:endParaRPr>
          </a:p>
          <a:p>
            <a:pPr lvl="1">
              <a:lnSpc>
                <a:spcPct val="180000"/>
              </a:lnSpc>
            </a:pPr>
            <a:r>
              <a:rPr lang="zh-CN" altLang="en-US">
                <a:latin typeface="微软雅黑" panose="020B0503020204020204" pitchFamily="34" charset="-122"/>
                <a:ea typeface="微软雅黑" panose="020B0503020204020204" pitchFamily="34" charset="-122"/>
              </a:rPr>
              <a:t>下层查询块称为</a:t>
            </a:r>
            <a:r>
              <a:rPr lang="zh-CN" altLang="en-US">
                <a:solidFill>
                  <a:srgbClr val="FF00FF"/>
                </a:solidFill>
                <a:latin typeface="微软雅黑" panose="020B0503020204020204" pitchFamily="34" charset="-122"/>
                <a:ea typeface="微软雅黑" panose="020B0503020204020204" pitchFamily="34" charset="-122"/>
              </a:rPr>
              <a:t>内层查询</a:t>
            </a:r>
            <a:r>
              <a:rPr lang="zh-CN" altLang="en-US">
                <a:latin typeface="微软雅黑" panose="020B0503020204020204" pitchFamily="34" charset="-122"/>
                <a:ea typeface="微软雅黑" panose="020B0503020204020204" pitchFamily="34" charset="-122"/>
              </a:rPr>
              <a:t>或</a:t>
            </a:r>
            <a:r>
              <a:rPr lang="zh-CN" altLang="en-US">
                <a:solidFill>
                  <a:srgbClr val="FF00FF"/>
                </a:solidFill>
                <a:latin typeface="微软雅黑" panose="020B0503020204020204" pitchFamily="34" charset="-122"/>
                <a:ea typeface="微软雅黑" panose="020B0503020204020204" pitchFamily="34" charset="-122"/>
              </a:rPr>
              <a:t>子查询</a:t>
            </a:r>
            <a:endParaRPr lang="en-US" altLang="zh-CN">
              <a:solidFill>
                <a:srgbClr val="FF00FF"/>
              </a:solidFill>
              <a:latin typeface="微软雅黑" panose="020B0503020204020204" pitchFamily="34" charset="-122"/>
              <a:ea typeface="微软雅黑" panose="020B0503020204020204" pitchFamily="34" charset="-122"/>
            </a:endParaRPr>
          </a:p>
          <a:p>
            <a:pPr lvl="1">
              <a:lnSpc>
                <a:spcPct val="180000"/>
              </a:lnSpc>
            </a:pPr>
            <a:r>
              <a:rPr lang="en-US" altLang="zh-CN">
                <a:latin typeface="微软雅黑" panose="020B0503020204020204" pitchFamily="34" charset="-122"/>
                <a:ea typeface="微软雅黑" panose="020B0503020204020204" pitchFamily="34" charset="-122"/>
              </a:rPr>
              <a:t>SQL</a:t>
            </a:r>
            <a:r>
              <a:rPr lang="zh-CN" altLang="en-US">
                <a:latin typeface="微软雅黑" panose="020B0503020204020204" pitchFamily="34" charset="-122"/>
                <a:ea typeface="微软雅黑" panose="020B0503020204020204" pitchFamily="34" charset="-122"/>
              </a:rPr>
              <a:t>语言允许多层嵌套查询</a:t>
            </a:r>
            <a:endParaRPr lang="en-US" altLang="zh-CN">
              <a:latin typeface="微软雅黑" panose="020B0503020204020204" pitchFamily="34" charset="-122"/>
              <a:ea typeface="微软雅黑" panose="020B0503020204020204" pitchFamily="34" charset="-122"/>
            </a:endParaRPr>
          </a:p>
          <a:p>
            <a:pPr lvl="2">
              <a:lnSpc>
                <a:spcPct val="180000"/>
              </a:lnSpc>
              <a:buSzPct val="87000"/>
              <a:buFont typeface="Wingdings" panose="05000000000000000000" pitchFamily="2" charset="2"/>
              <a:buChar char="l"/>
            </a:pPr>
            <a:r>
              <a:rPr lang="zh-CN" altLang="en-US" sz="2200">
                <a:latin typeface="微软雅黑" panose="020B0503020204020204" pitchFamily="34" charset="-122"/>
                <a:ea typeface="微软雅黑" panose="020B0503020204020204" pitchFamily="34" charset="-122"/>
              </a:rPr>
              <a:t>即一个子查询中还可以嵌套其他子查询</a:t>
            </a:r>
          </a:p>
          <a:p>
            <a:pPr lvl="1">
              <a:lnSpc>
                <a:spcPct val="180000"/>
              </a:lnSpc>
            </a:pPr>
            <a:r>
              <a:rPr lang="zh-CN" altLang="en-US">
                <a:latin typeface="微软雅黑" panose="020B0503020204020204" pitchFamily="34" charset="-122"/>
                <a:ea typeface="微软雅黑" panose="020B0503020204020204" pitchFamily="34" charset="-122"/>
              </a:rPr>
              <a:t>子查询的限制</a:t>
            </a:r>
          </a:p>
          <a:p>
            <a:pPr lvl="2">
              <a:lnSpc>
                <a:spcPct val="180000"/>
              </a:lnSpc>
              <a:buSzPct val="87000"/>
              <a:buFont typeface="Wingdings" panose="05000000000000000000" pitchFamily="2" charset="2"/>
              <a:buChar char="l"/>
            </a:pPr>
            <a:r>
              <a:rPr lang="zh-CN" altLang="en-US" sz="2200">
                <a:latin typeface="微软雅黑" panose="020B0503020204020204" pitchFamily="34" charset="-122"/>
                <a:ea typeface="微软雅黑" panose="020B0503020204020204" pitchFamily="34" charset="-122"/>
              </a:rPr>
              <a:t>不能使用</a:t>
            </a:r>
            <a:r>
              <a:rPr lang="en-US" altLang="zh-CN" sz="2200">
                <a:latin typeface="微软雅黑" panose="020B0503020204020204" pitchFamily="34" charset="-122"/>
                <a:ea typeface="微软雅黑" panose="020B0503020204020204" pitchFamily="34" charset="-122"/>
              </a:rPr>
              <a:t>ORDER BY</a:t>
            </a:r>
            <a:r>
              <a:rPr lang="zh-CN" altLang="en-US" sz="2200">
                <a:latin typeface="微软雅黑" panose="020B0503020204020204" pitchFamily="34" charset="-122"/>
                <a:ea typeface="微软雅黑" panose="020B0503020204020204" pitchFamily="34" charset="-122"/>
              </a:rPr>
              <a:t>子句</a:t>
            </a:r>
          </a:p>
        </p:txBody>
      </p:sp>
      <p:sp>
        <p:nvSpPr>
          <p:cNvPr id="2" name="日期占位符 1">
            <a:extLst>
              <a:ext uri="{FF2B5EF4-FFF2-40B4-BE49-F238E27FC236}">
                <a16:creationId xmlns:a16="http://schemas.microsoft.com/office/drawing/2014/main" id="{6BE67886-EB51-40A0-B94E-48C521AEA0E3}"/>
              </a:ext>
            </a:extLst>
          </p:cNvPr>
          <p:cNvSpPr>
            <a:spLocks noGrp="1"/>
          </p:cNvSpPr>
          <p:nvPr>
            <p:ph type="dt" sz="half" idx="10"/>
          </p:nvPr>
        </p:nvSpPr>
        <p:spPr/>
        <p:txBody>
          <a:bodyPr/>
          <a:lstStyle/>
          <a:p>
            <a:pPr>
              <a:defRPr/>
            </a:pPr>
            <a:fld id="{F7FDCBB3-3277-4D54-B28B-9092BBDC7C70}" type="datetime1">
              <a:rPr lang="zh-CN" altLang="en-US" smtClean="0"/>
              <a:t>2021/10/28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p:cTn id="7" dur="500" fill="hold"/>
                                        <p:tgtEl>
                                          <p:spTgt spid="2969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969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9699">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29699">
                                            <p:txEl>
                                              <p:pRg st="1" end="1"/>
                                            </p:txEl>
                                          </p:spTgt>
                                        </p:tgtEl>
                                        <p:attrNameLst>
                                          <p:attrName>style.visibility</p:attrName>
                                        </p:attrNameLst>
                                      </p:cBhvr>
                                      <p:to>
                                        <p:strVal val="visible"/>
                                      </p:to>
                                    </p:set>
                                    <p:anim calcmode="lin" valueType="num">
                                      <p:cBhvr>
                                        <p:cTn id="14" dur="500" fill="hold"/>
                                        <p:tgtEl>
                                          <p:spTgt spid="29699">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29699">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29699">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29699">
                                            <p:txEl>
                                              <p:pRg st="2" end="2"/>
                                            </p:txEl>
                                          </p:spTgt>
                                        </p:tgtEl>
                                        <p:attrNameLst>
                                          <p:attrName>style.visibility</p:attrName>
                                        </p:attrNameLst>
                                      </p:cBhvr>
                                      <p:to>
                                        <p:strVal val="visible"/>
                                      </p:to>
                                    </p:set>
                                    <p:anim calcmode="lin" valueType="num">
                                      <p:cBhvr>
                                        <p:cTn id="21" dur="500" fill="hold"/>
                                        <p:tgtEl>
                                          <p:spTgt spid="29699">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9699">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29699">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29699">
                                            <p:txEl>
                                              <p:pRg st="3" end="3"/>
                                            </p:txEl>
                                          </p:spTgt>
                                        </p:tgtEl>
                                        <p:attrNameLst>
                                          <p:attrName>style.visibility</p:attrName>
                                        </p:attrNameLst>
                                      </p:cBhvr>
                                      <p:to>
                                        <p:strVal val="visible"/>
                                      </p:to>
                                    </p:set>
                                    <p:anim calcmode="lin" valueType="num">
                                      <p:cBhvr>
                                        <p:cTn id="28" dur="500" fill="hold"/>
                                        <p:tgtEl>
                                          <p:spTgt spid="29699">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29699">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29699">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nodeType="clickEffect">
                                  <p:stCondLst>
                                    <p:cond delay="0"/>
                                  </p:stCondLst>
                                  <p:childTnLst>
                                    <p:set>
                                      <p:cBhvr>
                                        <p:cTn id="34" dur="1" fill="hold">
                                          <p:stCondLst>
                                            <p:cond delay="0"/>
                                          </p:stCondLst>
                                        </p:cTn>
                                        <p:tgtEl>
                                          <p:spTgt spid="29699">
                                            <p:txEl>
                                              <p:pRg st="4" end="4"/>
                                            </p:txEl>
                                          </p:spTgt>
                                        </p:tgtEl>
                                        <p:attrNameLst>
                                          <p:attrName>style.visibility</p:attrName>
                                        </p:attrNameLst>
                                      </p:cBhvr>
                                      <p:to>
                                        <p:strVal val="visible"/>
                                      </p:to>
                                    </p:set>
                                    <p:anim calcmode="lin" valueType="num">
                                      <p:cBhvr>
                                        <p:cTn id="35" dur="500" fill="hold"/>
                                        <p:tgtEl>
                                          <p:spTgt spid="29699">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29699">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29699">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16" fill="hold" nodeType="clickEffect">
                                  <p:stCondLst>
                                    <p:cond delay="0"/>
                                  </p:stCondLst>
                                  <p:childTnLst>
                                    <p:set>
                                      <p:cBhvr>
                                        <p:cTn id="41" dur="1" fill="hold">
                                          <p:stCondLst>
                                            <p:cond delay="0"/>
                                          </p:stCondLst>
                                        </p:cTn>
                                        <p:tgtEl>
                                          <p:spTgt spid="29699">
                                            <p:txEl>
                                              <p:pRg st="5" end="5"/>
                                            </p:txEl>
                                          </p:spTgt>
                                        </p:tgtEl>
                                        <p:attrNameLst>
                                          <p:attrName>style.visibility</p:attrName>
                                        </p:attrNameLst>
                                      </p:cBhvr>
                                      <p:to>
                                        <p:strVal val="visible"/>
                                      </p:to>
                                    </p:set>
                                    <p:anim calcmode="lin" valueType="num">
                                      <p:cBhvr>
                                        <p:cTn id="42" dur="500" fill="hold"/>
                                        <p:tgtEl>
                                          <p:spTgt spid="29699">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29699">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296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嵌套查询求解方法</a:t>
            </a:r>
          </a:p>
        </p:txBody>
      </p:sp>
      <p:sp>
        <p:nvSpPr>
          <p:cNvPr id="30723" name="Rectangle 3"/>
          <p:cNvSpPr>
            <a:spLocks noGrp="1" noChangeArrowheads="1"/>
          </p:cNvSpPr>
          <p:nvPr>
            <p:ph idx="1"/>
          </p:nvPr>
        </p:nvSpPr>
        <p:spPr>
          <a:xfrm>
            <a:off x="958850" y="981075"/>
            <a:ext cx="8150225" cy="4854575"/>
          </a:xfrm>
        </p:spPr>
        <p:txBody>
          <a:bodyPr/>
          <a:lstStyle/>
          <a:p>
            <a:pPr eaLnBrk="1" hangingPunct="1">
              <a:lnSpc>
                <a:spcPct val="110000"/>
              </a:lnSpc>
            </a:pPr>
            <a:r>
              <a:rPr lang="zh-CN" altLang="en-US">
                <a:solidFill>
                  <a:srgbClr val="C00000"/>
                </a:solidFill>
                <a:latin typeface="微软雅黑" panose="020B0503020204020204" pitchFamily="34" charset="-122"/>
                <a:ea typeface="微软雅黑" panose="020B0503020204020204" pitchFamily="34" charset="-122"/>
              </a:rPr>
              <a:t>不相关子查询：</a:t>
            </a:r>
          </a:p>
          <a:p>
            <a:pPr eaLnBrk="1" hangingPunct="1">
              <a:lnSpc>
                <a:spcPct val="110000"/>
              </a:lnSpc>
              <a:buFont typeface="Wingdings" panose="05000000000000000000" pitchFamily="2" charset="2"/>
              <a:buNone/>
            </a:pPr>
            <a:r>
              <a:rPr lang="zh-CN" altLang="en-US">
                <a:latin typeface="微软雅黑" panose="020B0503020204020204" pitchFamily="34" charset="-122"/>
                <a:ea typeface="微软雅黑" panose="020B0503020204020204" pitchFamily="34" charset="-122"/>
              </a:rPr>
              <a:t>    子查询的查询条件不依赖于父查询</a:t>
            </a:r>
          </a:p>
          <a:p>
            <a:pPr lvl="1">
              <a:lnSpc>
                <a:spcPct val="150000"/>
              </a:lnSpc>
            </a:pPr>
            <a:r>
              <a:rPr lang="zh-CN" altLang="en-US">
                <a:latin typeface="微软雅黑" panose="020B0503020204020204" pitchFamily="34" charset="-122"/>
                <a:ea typeface="微软雅黑" panose="020B0503020204020204" pitchFamily="34" charset="-122"/>
              </a:rPr>
              <a:t>由里向外 逐层处理。即每个子查询在上一级查询处理之前求解，子查询的结果用于建立其父查询的查找条件。</a:t>
            </a:r>
          </a:p>
          <a:p>
            <a:pPr eaLnBrk="1" hangingPunct="1">
              <a:lnSpc>
                <a:spcPct val="110000"/>
              </a:lnSpc>
            </a:pPr>
            <a:endParaRPr lang="en-US" altLang="zh-CN" sz="2400"/>
          </a:p>
        </p:txBody>
      </p:sp>
      <p:sp>
        <p:nvSpPr>
          <p:cNvPr id="2" name="日期占位符 1">
            <a:extLst>
              <a:ext uri="{FF2B5EF4-FFF2-40B4-BE49-F238E27FC236}">
                <a16:creationId xmlns:a16="http://schemas.microsoft.com/office/drawing/2014/main" id="{6B7E8B5E-73CA-4257-836F-29DB5DDE1AED}"/>
              </a:ext>
            </a:extLst>
          </p:cNvPr>
          <p:cNvSpPr>
            <a:spLocks noGrp="1"/>
          </p:cNvSpPr>
          <p:nvPr>
            <p:ph type="dt" sz="half" idx="10"/>
          </p:nvPr>
        </p:nvSpPr>
        <p:spPr/>
        <p:txBody>
          <a:bodyPr/>
          <a:lstStyle/>
          <a:p>
            <a:pPr>
              <a:defRPr/>
            </a:pPr>
            <a:fld id="{CC06BE9C-7223-4171-A253-133FF0CCF256}" type="datetime1">
              <a:rPr lang="zh-CN" altLang="en-US" smtClean="0"/>
              <a:t>2021/10/28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 calcmode="lin" valueType="num">
                                      <p:cBhvr>
                                        <p:cTn id="7" dur="500" fill="hold"/>
                                        <p:tgtEl>
                                          <p:spTgt spid="3072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072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0723">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30723">
                                            <p:txEl>
                                              <p:pRg st="1" end="1"/>
                                            </p:txEl>
                                          </p:spTgt>
                                        </p:tgtEl>
                                        <p:attrNameLst>
                                          <p:attrName>style.visibility</p:attrName>
                                        </p:attrNameLst>
                                      </p:cBhvr>
                                      <p:to>
                                        <p:strVal val="visible"/>
                                      </p:to>
                                    </p:set>
                                    <p:anim calcmode="lin" valueType="num">
                                      <p:cBhvr>
                                        <p:cTn id="14" dur="500" fill="hold"/>
                                        <p:tgtEl>
                                          <p:spTgt spid="3072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072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0723">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30723">
                                            <p:txEl>
                                              <p:pRg st="2" end="2"/>
                                            </p:txEl>
                                          </p:spTgt>
                                        </p:tgtEl>
                                        <p:attrNameLst>
                                          <p:attrName>style.visibility</p:attrName>
                                        </p:attrNameLst>
                                      </p:cBhvr>
                                      <p:to>
                                        <p:strVal val="visible"/>
                                      </p:to>
                                    </p:set>
                                    <p:anim calcmode="lin" valueType="num">
                                      <p:cBhvr>
                                        <p:cTn id="21" dur="500" fill="hold"/>
                                        <p:tgtEl>
                                          <p:spTgt spid="3072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072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07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3.1 SQL</a:t>
            </a:r>
            <a:r>
              <a:rPr lang="zh-CN" altLang="en-US" sz="3600"/>
              <a:t>概述</a:t>
            </a:r>
          </a:p>
        </p:txBody>
      </p:sp>
      <p:sp>
        <p:nvSpPr>
          <p:cNvPr id="17411" name="Rectangle 3"/>
          <p:cNvSpPr>
            <a:spLocks noGrp="1" noChangeArrowheads="1"/>
          </p:cNvSpPr>
          <p:nvPr>
            <p:ph idx="1"/>
          </p:nvPr>
        </p:nvSpPr>
        <p:spPr>
          <a:xfrm>
            <a:off x="958850" y="1339850"/>
            <a:ext cx="8150225" cy="4854575"/>
          </a:xfrm>
        </p:spPr>
        <p:txBody>
          <a:bodyPr/>
          <a:lstStyle/>
          <a:p>
            <a:pPr marL="0" indent="0" eaLnBrk="1" hangingPunct="1">
              <a:lnSpc>
                <a:spcPct val="180000"/>
              </a:lnSpc>
              <a:buFont typeface="Wingdings" panose="05000000000000000000" pitchFamily="2" charset="2"/>
              <a:buNone/>
              <a:defRPr/>
            </a:pPr>
            <a:r>
              <a:rPr lang="en-US" altLang="zh-CN" dirty="0"/>
              <a:t>3.1.1  SQL </a:t>
            </a:r>
            <a:r>
              <a:rPr lang="zh-CN" altLang="en-US" dirty="0"/>
              <a:t>的产生与发展</a:t>
            </a:r>
          </a:p>
          <a:p>
            <a:pPr marL="0" indent="0" eaLnBrk="1" hangingPunct="1">
              <a:lnSpc>
                <a:spcPct val="180000"/>
              </a:lnSpc>
              <a:buFont typeface="Wingdings" panose="05000000000000000000" pitchFamily="2" charset="2"/>
              <a:buNone/>
              <a:defRPr/>
            </a:pPr>
            <a:r>
              <a:rPr lang="en-US" altLang="zh-CN" dirty="0"/>
              <a:t>3.1.2  SQL</a:t>
            </a:r>
            <a:r>
              <a:rPr lang="zh-CN" altLang="en-US" dirty="0"/>
              <a:t>的特点</a:t>
            </a:r>
          </a:p>
          <a:p>
            <a:pPr marL="0" indent="0" eaLnBrk="1" hangingPunct="1">
              <a:lnSpc>
                <a:spcPct val="180000"/>
              </a:lnSpc>
              <a:buFont typeface="Wingdings" panose="05000000000000000000" pitchFamily="2" charset="2"/>
              <a:buNone/>
              <a:defRPr/>
            </a:pPr>
            <a:r>
              <a:rPr lang="en-US" altLang="zh-CN" dirty="0">
                <a:solidFill>
                  <a:schemeClr val="accent6"/>
                </a:solidFill>
              </a:rPr>
              <a:t>3.1.3  SQL</a:t>
            </a:r>
            <a:r>
              <a:rPr lang="zh-CN" altLang="en-US" dirty="0">
                <a:solidFill>
                  <a:schemeClr val="accent6"/>
                </a:solidFill>
              </a:rPr>
              <a:t>的基本概念</a:t>
            </a:r>
          </a:p>
        </p:txBody>
      </p:sp>
      <p:sp>
        <p:nvSpPr>
          <p:cNvPr id="26628"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4CDC6803-0109-4718-8715-4451FF90E450}"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嵌套查询求解方法（续）</a:t>
            </a:r>
          </a:p>
        </p:txBody>
      </p:sp>
      <p:sp>
        <p:nvSpPr>
          <p:cNvPr id="31747" name="Rectangle 3"/>
          <p:cNvSpPr>
            <a:spLocks noGrp="1" noChangeArrowheads="1"/>
          </p:cNvSpPr>
          <p:nvPr>
            <p:ph idx="1"/>
          </p:nvPr>
        </p:nvSpPr>
        <p:spPr>
          <a:xfrm>
            <a:off x="936625" y="908050"/>
            <a:ext cx="8150225" cy="4854575"/>
          </a:xfrm>
        </p:spPr>
        <p:txBody>
          <a:bodyPr/>
          <a:lstStyle/>
          <a:p>
            <a:pPr eaLnBrk="1" hangingPunct="1">
              <a:lnSpc>
                <a:spcPct val="160000"/>
              </a:lnSpc>
            </a:pPr>
            <a:r>
              <a:rPr lang="zh-CN" altLang="en-US">
                <a:solidFill>
                  <a:srgbClr val="C00000"/>
                </a:solidFill>
                <a:latin typeface="微软雅黑" panose="020B0503020204020204" pitchFamily="34" charset="-122"/>
                <a:ea typeface="微软雅黑" panose="020B0503020204020204" pitchFamily="34" charset="-122"/>
              </a:rPr>
              <a:t>相关子查询：</a:t>
            </a:r>
            <a:r>
              <a:rPr lang="zh-CN" altLang="en-US">
                <a:latin typeface="微软雅黑" panose="020B0503020204020204" pitchFamily="34" charset="-122"/>
                <a:ea typeface="微软雅黑" panose="020B0503020204020204" pitchFamily="34" charset="-122"/>
              </a:rPr>
              <a:t>子查询的查询条件依赖于父查询</a:t>
            </a:r>
          </a:p>
          <a:p>
            <a:pPr lvl="1">
              <a:lnSpc>
                <a:spcPct val="160000"/>
              </a:lnSpc>
            </a:pPr>
            <a:r>
              <a:rPr lang="zh-CN" altLang="en-US">
                <a:latin typeface="微软雅黑" panose="020B0503020204020204" pitchFamily="34" charset="-122"/>
                <a:ea typeface="微软雅黑" panose="020B0503020204020204" pitchFamily="34" charset="-122"/>
              </a:rPr>
              <a:t>首先取外层查询中表的第一个元组，根据它与内层查询相关的属性值处理内层查询，若</a:t>
            </a:r>
            <a:r>
              <a:rPr lang="en-US" altLang="zh-CN">
                <a:latin typeface="微软雅黑" panose="020B0503020204020204" pitchFamily="34" charset="-122"/>
                <a:ea typeface="微软雅黑" panose="020B0503020204020204" pitchFamily="34" charset="-122"/>
              </a:rPr>
              <a:t>WHERE</a:t>
            </a:r>
            <a:r>
              <a:rPr lang="zh-CN" altLang="en-US">
                <a:latin typeface="微软雅黑" panose="020B0503020204020204" pitchFamily="34" charset="-122"/>
                <a:ea typeface="微软雅黑" panose="020B0503020204020204" pitchFamily="34" charset="-122"/>
              </a:rPr>
              <a:t>子句返回值为真，则取此元组放入结果表</a:t>
            </a:r>
          </a:p>
          <a:p>
            <a:pPr lvl="1">
              <a:lnSpc>
                <a:spcPct val="160000"/>
              </a:lnSpc>
            </a:pPr>
            <a:r>
              <a:rPr lang="zh-CN" altLang="en-US">
                <a:latin typeface="微软雅黑" panose="020B0503020204020204" pitchFamily="34" charset="-122"/>
                <a:ea typeface="微软雅黑" panose="020B0503020204020204" pitchFamily="34" charset="-122"/>
              </a:rPr>
              <a:t>然后再取外层表的下一个元组</a:t>
            </a:r>
          </a:p>
          <a:p>
            <a:pPr lvl="1">
              <a:lnSpc>
                <a:spcPct val="160000"/>
              </a:lnSpc>
            </a:pPr>
            <a:r>
              <a:rPr lang="zh-CN" altLang="en-US">
                <a:latin typeface="微软雅黑" panose="020B0503020204020204" pitchFamily="34" charset="-122"/>
                <a:ea typeface="微软雅黑" panose="020B0503020204020204" pitchFamily="34" charset="-122"/>
              </a:rPr>
              <a:t>重复这一过程，直至外层表全部检查完为止</a:t>
            </a:r>
          </a:p>
        </p:txBody>
      </p:sp>
      <p:sp>
        <p:nvSpPr>
          <p:cNvPr id="2" name="日期占位符 1">
            <a:extLst>
              <a:ext uri="{FF2B5EF4-FFF2-40B4-BE49-F238E27FC236}">
                <a16:creationId xmlns:a16="http://schemas.microsoft.com/office/drawing/2014/main" id="{FA1DAF34-D4D9-46E6-8D7B-5996C4BEE462}"/>
              </a:ext>
            </a:extLst>
          </p:cNvPr>
          <p:cNvSpPr>
            <a:spLocks noGrp="1"/>
          </p:cNvSpPr>
          <p:nvPr>
            <p:ph type="dt" sz="half" idx="10"/>
          </p:nvPr>
        </p:nvSpPr>
        <p:spPr/>
        <p:txBody>
          <a:bodyPr/>
          <a:lstStyle/>
          <a:p>
            <a:pPr>
              <a:defRPr/>
            </a:pPr>
            <a:fld id="{39A50BEE-D5F9-427C-A55C-746366E2AEBA}" type="datetime1">
              <a:rPr lang="zh-CN" altLang="en-US" smtClean="0"/>
              <a:t>2021/10/28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 calcmode="lin" valueType="num">
                                      <p:cBhvr>
                                        <p:cTn id="7" dur="500" fill="hold"/>
                                        <p:tgtEl>
                                          <p:spTgt spid="3174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174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1747">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31747">
                                            <p:txEl>
                                              <p:pRg st="1" end="1"/>
                                            </p:txEl>
                                          </p:spTgt>
                                        </p:tgtEl>
                                        <p:attrNameLst>
                                          <p:attrName>style.visibility</p:attrName>
                                        </p:attrNameLst>
                                      </p:cBhvr>
                                      <p:to>
                                        <p:strVal val="visible"/>
                                      </p:to>
                                    </p:set>
                                    <p:anim calcmode="lin" valueType="num">
                                      <p:cBhvr>
                                        <p:cTn id="14" dur="500" fill="hold"/>
                                        <p:tgtEl>
                                          <p:spTgt spid="31747">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1747">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1747">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31747">
                                            <p:txEl>
                                              <p:pRg st="2" end="2"/>
                                            </p:txEl>
                                          </p:spTgt>
                                        </p:tgtEl>
                                        <p:attrNameLst>
                                          <p:attrName>style.visibility</p:attrName>
                                        </p:attrNameLst>
                                      </p:cBhvr>
                                      <p:to>
                                        <p:strVal val="visible"/>
                                      </p:to>
                                    </p:set>
                                    <p:anim calcmode="lin" valueType="num">
                                      <p:cBhvr>
                                        <p:cTn id="21" dur="500" fill="hold"/>
                                        <p:tgtEl>
                                          <p:spTgt spid="31747">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1747">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1747">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31747">
                                            <p:txEl>
                                              <p:pRg st="3" end="3"/>
                                            </p:txEl>
                                          </p:spTgt>
                                        </p:tgtEl>
                                        <p:attrNameLst>
                                          <p:attrName>style.visibility</p:attrName>
                                        </p:attrNameLst>
                                      </p:cBhvr>
                                      <p:to>
                                        <p:strVal val="visible"/>
                                      </p:to>
                                    </p:set>
                                    <p:anim calcmode="lin" valueType="num">
                                      <p:cBhvr>
                                        <p:cTn id="28" dur="500" fill="hold"/>
                                        <p:tgtEl>
                                          <p:spTgt spid="31747">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1747">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17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3.4.3  </a:t>
            </a:r>
            <a:r>
              <a:rPr lang="zh-CN" altLang="en-US" sz="3600"/>
              <a:t>嵌套查询</a:t>
            </a:r>
          </a:p>
        </p:txBody>
      </p:sp>
      <p:sp>
        <p:nvSpPr>
          <p:cNvPr id="141315" name="Rectangle 3"/>
          <p:cNvSpPr>
            <a:spLocks noGrp="1" noChangeArrowheads="1"/>
          </p:cNvSpPr>
          <p:nvPr>
            <p:ph idx="1"/>
          </p:nvPr>
        </p:nvSpPr>
        <p:spPr>
          <a:xfrm>
            <a:off x="958850" y="1339850"/>
            <a:ext cx="8150225" cy="4854575"/>
          </a:xfrm>
        </p:spPr>
        <p:txBody>
          <a:bodyPr/>
          <a:lstStyle/>
          <a:p>
            <a:pPr eaLnBrk="1" hangingPunct="1">
              <a:lnSpc>
                <a:spcPct val="150000"/>
              </a:lnSpc>
              <a:buFont typeface="Wingdings" panose="05000000000000000000" pitchFamily="2" charset="2"/>
              <a:buNone/>
            </a:pPr>
            <a:r>
              <a:rPr lang="en-US" altLang="zh-CN">
                <a:solidFill>
                  <a:srgbClr val="7030A0"/>
                </a:solidFill>
              </a:rPr>
              <a:t>  1.</a:t>
            </a:r>
            <a:r>
              <a:rPr lang="zh-CN" altLang="en-US">
                <a:solidFill>
                  <a:srgbClr val="7030A0"/>
                </a:solidFill>
              </a:rPr>
              <a:t>带有</a:t>
            </a:r>
            <a:r>
              <a:rPr lang="en-US" altLang="zh-CN">
                <a:solidFill>
                  <a:srgbClr val="7030A0"/>
                </a:solidFill>
              </a:rPr>
              <a:t>IN</a:t>
            </a:r>
            <a:r>
              <a:rPr lang="zh-CN" altLang="en-US">
                <a:solidFill>
                  <a:srgbClr val="7030A0"/>
                </a:solidFill>
              </a:rPr>
              <a:t>谓词的子查询 </a:t>
            </a:r>
          </a:p>
          <a:p>
            <a:pPr eaLnBrk="1" hangingPunct="1">
              <a:lnSpc>
                <a:spcPct val="150000"/>
              </a:lnSpc>
              <a:buFont typeface="Wingdings" panose="05000000000000000000" pitchFamily="2" charset="2"/>
              <a:buNone/>
            </a:pPr>
            <a:r>
              <a:rPr lang="zh-CN" altLang="en-US"/>
              <a:t>  </a:t>
            </a:r>
            <a:r>
              <a:rPr lang="en-US" altLang="zh-CN"/>
              <a:t>2.</a:t>
            </a:r>
            <a:r>
              <a:rPr lang="zh-CN" altLang="en-US"/>
              <a:t>带有比较运算符的子查询</a:t>
            </a:r>
          </a:p>
          <a:p>
            <a:pPr eaLnBrk="1" hangingPunct="1">
              <a:lnSpc>
                <a:spcPct val="150000"/>
              </a:lnSpc>
              <a:buFont typeface="Wingdings" panose="05000000000000000000" pitchFamily="2" charset="2"/>
              <a:buNone/>
            </a:pPr>
            <a:r>
              <a:rPr lang="zh-CN" altLang="en-US"/>
              <a:t>  </a:t>
            </a:r>
            <a:r>
              <a:rPr lang="en-US" altLang="zh-CN"/>
              <a:t>3.</a:t>
            </a:r>
            <a:r>
              <a:rPr lang="zh-CN" altLang="en-US"/>
              <a:t>带有</a:t>
            </a:r>
            <a:r>
              <a:rPr lang="en-US" altLang="zh-CN"/>
              <a:t>ANY</a:t>
            </a:r>
            <a:r>
              <a:rPr lang="zh-CN" altLang="en-US"/>
              <a:t>（</a:t>
            </a:r>
            <a:r>
              <a:rPr lang="en-US" altLang="zh-CN"/>
              <a:t>SOME</a:t>
            </a:r>
            <a:r>
              <a:rPr lang="zh-CN" altLang="en-US"/>
              <a:t>）或</a:t>
            </a:r>
            <a:r>
              <a:rPr lang="en-US" altLang="zh-CN"/>
              <a:t>ALL</a:t>
            </a:r>
            <a:r>
              <a:rPr lang="zh-CN" altLang="en-US"/>
              <a:t>谓词的子查询</a:t>
            </a:r>
          </a:p>
          <a:p>
            <a:pPr eaLnBrk="1" hangingPunct="1">
              <a:lnSpc>
                <a:spcPct val="150000"/>
              </a:lnSpc>
              <a:buFont typeface="Wingdings" panose="05000000000000000000" pitchFamily="2" charset="2"/>
              <a:buNone/>
            </a:pPr>
            <a:r>
              <a:rPr lang="zh-CN" altLang="en-US"/>
              <a:t>  </a:t>
            </a:r>
            <a:r>
              <a:rPr lang="en-US" altLang="zh-CN"/>
              <a:t>4.</a:t>
            </a:r>
            <a:r>
              <a:rPr lang="zh-CN" altLang="en-US"/>
              <a:t>带有</a:t>
            </a:r>
            <a:r>
              <a:rPr lang="en-US" altLang="zh-CN"/>
              <a:t>EXISTS</a:t>
            </a:r>
            <a:r>
              <a:rPr lang="zh-CN" altLang="en-US"/>
              <a:t>谓词的子查询</a:t>
            </a:r>
          </a:p>
          <a:p>
            <a:pPr eaLnBrk="1" hangingPunct="1">
              <a:lnSpc>
                <a:spcPct val="130000"/>
              </a:lnSpc>
              <a:buFont typeface="Wingdings" panose="05000000000000000000" pitchFamily="2" charset="2"/>
              <a:buNone/>
            </a:pPr>
            <a:endParaRPr lang="en-US" altLang="zh-CN"/>
          </a:p>
        </p:txBody>
      </p:sp>
      <p:sp>
        <p:nvSpPr>
          <p:cNvPr id="2" name="日期占位符 1">
            <a:extLst>
              <a:ext uri="{FF2B5EF4-FFF2-40B4-BE49-F238E27FC236}">
                <a16:creationId xmlns:a16="http://schemas.microsoft.com/office/drawing/2014/main" id="{1EC8F661-44F2-4E5F-A0EF-2A64D56EB51C}"/>
              </a:ext>
            </a:extLst>
          </p:cNvPr>
          <p:cNvSpPr>
            <a:spLocks noGrp="1"/>
          </p:cNvSpPr>
          <p:nvPr>
            <p:ph type="dt" sz="half" idx="10"/>
          </p:nvPr>
        </p:nvSpPr>
        <p:spPr/>
        <p:txBody>
          <a:bodyPr/>
          <a:lstStyle/>
          <a:p>
            <a:pPr>
              <a:defRPr/>
            </a:pPr>
            <a:fld id="{78C9D0B4-E159-4238-9F9D-62159C7E3247}" type="datetime1">
              <a:rPr lang="zh-CN" altLang="en-US" smtClean="0"/>
              <a:t>2021/10/28</a:t>
            </a:fld>
            <a:endParaRPr lang="zh-CN" alt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1. </a:t>
            </a:r>
            <a:r>
              <a:rPr lang="zh-CN" altLang="en-US" sz="3600"/>
              <a:t>带有</a:t>
            </a:r>
            <a:r>
              <a:rPr lang="en-US" altLang="zh-CN" sz="3600"/>
              <a:t>IN</a:t>
            </a:r>
            <a:r>
              <a:rPr lang="zh-CN" altLang="en-US" sz="3600"/>
              <a:t>谓词的子查询</a:t>
            </a:r>
          </a:p>
        </p:txBody>
      </p:sp>
      <p:sp>
        <p:nvSpPr>
          <p:cNvPr id="33795" name="Rectangle 3"/>
          <p:cNvSpPr>
            <a:spLocks noGrp="1" noChangeArrowheads="1"/>
          </p:cNvSpPr>
          <p:nvPr>
            <p:ph idx="1"/>
          </p:nvPr>
        </p:nvSpPr>
        <p:spPr>
          <a:xfrm>
            <a:off x="958850" y="1339850"/>
            <a:ext cx="8150225" cy="4854575"/>
          </a:xfrm>
        </p:spPr>
        <p:txBody>
          <a:bodyPr/>
          <a:lstStyle/>
          <a:p>
            <a:pPr eaLnBrk="1" hangingPunct="1">
              <a:lnSpc>
                <a:spcPct val="140000"/>
              </a:lnSpc>
              <a:buFont typeface="Wingdings" panose="05000000000000000000" pitchFamily="2" charset="2"/>
              <a:buNone/>
            </a:pPr>
            <a:r>
              <a:rPr lang="en-US" altLang="zh-CN" sz="2400"/>
              <a:t>[</a:t>
            </a:r>
            <a:r>
              <a:rPr lang="zh-CN" altLang="en-US" sz="2400"/>
              <a:t>例 </a:t>
            </a:r>
            <a:r>
              <a:rPr lang="en-US" altLang="zh-CN" sz="2400"/>
              <a:t>3.55]  </a:t>
            </a:r>
            <a:r>
              <a:rPr lang="zh-CN" altLang="en-US" sz="2400"/>
              <a:t>查询与“刘晨”在同一个系学习的学生。</a:t>
            </a:r>
          </a:p>
          <a:p>
            <a:pPr eaLnBrk="1" hangingPunct="1">
              <a:lnSpc>
                <a:spcPct val="140000"/>
              </a:lnSpc>
              <a:buFont typeface="Wingdings" panose="05000000000000000000" pitchFamily="2" charset="2"/>
              <a:buNone/>
            </a:pPr>
            <a:r>
              <a:rPr lang="zh-CN" altLang="en-US"/>
              <a:t>         </a:t>
            </a:r>
            <a:r>
              <a:rPr lang="zh-CN" altLang="en-US" sz="2400"/>
              <a:t>此查询要求可以分步来完成</a:t>
            </a:r>
            <a:endParaRPr lang="zh-CN" altLang="en-US"/>
          </a:p>
          <a:p>
            <a:pPr eaLnBrk="1" hangingPunct="1">
              <a:lnSpc>
                <a:spcPct val="140000"/>
              </a:lnSpc>
              <a:buFont typeface="Wingdings" panose="05000000000000000000" pitchFamily="2" charset="2"/>
              <a:buNone/>
            </a:pPr>
            <a:r>
              <a:rPr lang="zh-CN" altLang="en-US" sz="2400"/>
              <a:t>    ① 确定“刘晨”所在系名             </a:t>
            </a:r>
          </a:p>
          <a:p>
            <a:pPr eaLnBrk="1" hangingPunct="1">
              <a:lnSpc>
                <a:spcPct val="140000"/>
              </a:lnSpc>
              <a:buFont typeface="Wingdings" panose="05000000000000000000" pitchFamily="2" charset="2"/>
              <a:buNone/>
            </a:pPr>
            <a:r>
              <a:rPr lang="zh-CN" altLang="en-US" sz="2400"/>
              <a:t>         </a:t>
            </a:r>
            <a:r>
              <a:rPr lang="en-US" altLang="zh-CN" sz="2400"/>
              <a:t>SELECT  Sdept  </a:t>
            </a:r>
          </a:p>
          <a:p>
            <a:pPr eaLnBrk="1" hangingPunct="1">
              <a:lnSpc>
                <a:spcPct val="140000"/>
              </a:lnSpc>
              <a:buFont typeface="Wingdings" panose="05000000000000000000" pitchFamily="2" charset="2"/>
              <a:buNone/>
            </a:pPr>
            <a:r>
              <a:rPr lang="en-US" altLang="zh-CN" sz="2400"/>
              <a:t>         FROM     Student                            </a:t>
            </a:r>
          </a:p>
          <a:p>
            <a:pPr eaLnBrk="1" hangingPunct="1">
              <a:lnSpc>
                <a:spcPct val="140000"/>
              </a:lnSpc>
              <a:buFont typeface="Wingdings" panose="05000000000000000000" pitchFamily="2" charset="2"/>
              <a:buNone/>
            </a:pPr>
            <a:r>
              <a:rPr lang="en-US" altLang="zh-CN" sz="2400"/>
              <a:t>         WHERE  Sname= ' </a:t>
            </a:r>
            <a:r>
              <a:rPr lang="zh-CN" altLang="en-US" sz="2400"/>
              <a:t>刘晨 </a:t>
            </a:r>
            <a:r>
              <a:rPr lang="en-US" altLang="zh-CN" sz="2400"/>
              <a:t>'</a:t>
            </a:r>
            <a:r>
              <a:rPr lang="zh-CN" altLang="en-US" sz="2400"/>
              <a:t>;</a:t>
            </a:r>
          </a:p>
          <a:p>
            <a:pPr eaLnBrk="1" hangingPunct="1">
              <a:lnSpc>
                <a:spcPct val="140000"/>
              </a:lnSpc>
              <a:buFont typeface="Wingdings" panose="05000000000000000000" pitchFamily="2" charset="2"/>
              <a:buNone/>
            </a:pPr>
            <a:r>
              <a:rPr lang="zh-CN" altLang="en-US" sz="2000"/>
              <a:t>	     </a:t>
            </a:r>
            <a:r>
              <a:rPr lang="zh-CN" altLang="en-US" sz="2400"/>
              <a:t> 结果为： </a:t>
            </a:r>
            <a:r>
              <a:rPr lang="en-US" altLang="zh-CN" sz="2400"/>
              <a:t>CS</a:t>
            </a:r>
          </a:p>
        </p:txBody>
      </p:sp>
      <p:sp>
        <p:nvSpPr>
          <p:cNvPr id="2" name="日期占位符 1">
            <a:extLst>
              <a:ext uri="{FF2B5EF4-FFF2-40B4-BE49-F238E27FC236}">
                <a16:creationId xmlns:a16="http://schemas.microsoft.com/office/drawing/2014/main" id="{8806DD72-69AF-4EDF-B565-25D430281782}"/>
              </a:ext>
            </a:extLst>
          </p:cNvPr>
          <p:cNvSpPr>
            <a:spLocks noGrp="1"/>
          </p:cNvSpPr>
          <p:nvPr>
            <p:ph type="dt" sz="half" idx="10"/>
          </p:nvPr>
        </p:nvSpPr>
        <p:spPr/>
        <p:txBody>
          <a:bodyPr/>
          <a:lstStyle/>
          <a:p>
            <a:pPr>
              <a:defRPr/>
            </a:pPr>
            <a:fld id="{BB0587FE-9698-4978-B485-9610C595F862}" type="datetime1">
              <a:rPr lang="zh-CN" altLang="en-US" smtClean="0"/>
              <a:t>2021/10/28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anim calcmode="lin" valueType="num">
                                      <p:cBhvr>
                                        <p:cTn id="7" dur="500" fill="hold"/>
                                        <p:tgtEl>
                                          <p:spTgt spid="33795">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3795">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3795">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33795">
                                            <p:txEl>
                                              <p:pRg st="2" end="2"/>
                                            </p:txEl>
                                          </p:spTgt>
                                        </p:tgtEl>
                                        <p:attrNameLst>
                                          <p:attrName>style.visibility</p:attrName>
                                        </p:attrNameLst>
                                      </p:cBhvr>
                                      <p:to>
                                        <p:strVal val="visible"/>
                                      </p:to>
                                    </p:set>
                                    <p:anim calcmode="lin" valueType="num">
                                      <p:cBhvr>
                                        <p:cTn id="14" dur="500" fill="hold"/>
                                        <p:tgtEl>
                                          <p:spTgt spid="33795">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3795">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3795">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33795">
                                            <p:txEl>
                                              <p:pRg st="3" end="3"/>
                                            </p:txEl>
                                          </p:spTgt>
                                        </p:tgtEl>
                                        <p:attrNameLst>
                                          <p:attrName>style.visibility</p:attrName>
                                        </p:attrNameLst>
                                      </p:cBhvr>
                                      <p:to>
                                        <p:strVal val="visible"/>
                                      </p:to>
                                    </p:set>
                                    <p:anim calcmode="lin" valueType="num">
                                      <p:cBhvr>
                                        <p:cTn id="21" dur="500" fill="hold"/>
                                        <p:tgtEl>
                                          <p:spTgt spid="33795">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33795">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33795">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33795">
                                            <p:txEl>
                                              <p:pRg st="4" end="4"/>
                                            </p:txEl>
                                          </p:spTgt>
                                        </p:tgtEl>
                                        <p:attrNameLst>
                                          <p:attrName>style.visibility</p:attrName>
                                        </p:attrNameLst>
                                      </p:cBhvr>
                                      <p:to>
                                        <p:strVal val="visible"/>
                                      </p:to>
                                    </p:set>
                                    <p:anim calcmode="lin" valueType="num">
                                      <p:cBhvr>
                                        <p:cTn id="28" dur="500" fill="hold"/>
                                        <p:tgtEl>
                                          <p:spTgt spid="33795">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33795">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33795">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nodeType="clickEffect">
                                  <p:stCondLst>
                                    <p:cond delay="0"/>
                                  </p:stCondLst>
                                  <p:childTnLst>
                                    <p:set>
                                      <p:cBhvr>
                                        <p:cTn id="34" dur="1" fill="hold">
                                          <p:stCondLst>
                                            <p:cond delay="0"/>
                                          </p:stCondLst>
                                        </p:cTn>
                                        <p:tgtEl>
                                          <p:spTgt spid="33795">
                                            <p:txEl>
                                              <p:pRg st="5" end="5"/>
                                            </p:txEl>
                                          </p:spTgt>
                                        </p:tgtEl>
                                        <p:attrNameLst>
                                          <p:attrName>style.visibility</p:attrName>
                                        </p:attrNameLst>
                                      </p:cBhvr>
                                      <p:to>
                                        <p:strVal val="visible"/>
                                      </p:to>
                                    </p:set>
                                    <p:anim calcmode="lin" valueType="num">
                                      <p:cBhvr>
                                        <p:cTn id="35" dur="500" fill="hold"/>
                                        <p:tgtEl>
                                          <p:spTgt spid="33795">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33795">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33795">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16" fill="hold" nodeType="clickEffect">
                                  <p:stCondLst>
                                    <p:cond delay="0"/>
                                  </p:stCondLst>
                                  <p:childTnLst>
                                    <p:set>
                                      <p:cBhvr>
                                        <p:cTn id="41" dur="1" fill="hold">
                                          <p:stCondLst>
                                            <p:cond delay="0"/>
                                          </p:stCondLst>
                                        </p:cTn>
                                        <p:tgtEl>
                                          <p:spTgt spid="33795">
                                            <p:txEl>
                                              <p:pRg st="6" end="6"/>
                                            </p:txEl>
                                          </p:spTgt>
                                        </p:tgtEl>
                                        <p:attrNameLst>
                                          <p:attrName>style.visibility</p:attrName>
                                        </p:attrNameLst>
                                      </p:cBhvr>
                                      <p:to>
                                        <p:strVal val="visible"/>
                                      </p:to>
                                    </p:set>
                                    <p:anim calcmode="lin" valueType="num">
                                      <p:cBhvr>
                                        <p:cTn id="42" dur="500" fill="hold"/>
                                        <p:tgtEl>
                                          <p:spTgt spid="33795">
                                            <p:txEl>
                                              <p:pRg st="6" end="6"/>
                                            </p:txEl>
                                          </p:spTgt>
                                        </p:tgtEl>
                                        <p:attrNameLst>
                                          <p:attrName>ppt_w</p:attrName>
                                        </p:attrNameLst>
                                      </p:cBhvr>
                                      <p:tavLst>
                                        <p:tav tm="0">
                                          <p:val>
                                            <p:fltVal val="0"/>
                                          </p:val>
                                        </p:tav>
                                        <p:tav tm="100000">
                                          <p:val>
                                            <p:strVal val="#ppt_w"/>
                                          </p:val>
                                        </p:tav>
                                      </p:tavLst>
                                    </p:anim>
                                    <p:anim calcmode="lin" valueType="num">
                                      <p:cBhvr>
                                        <p:cTn id="43" dur="500" fill="hold"/>
                                        <p:tgtEl>
                                          <p:spTgt spid="33795">
                                            <p:txEl>
                                              <p:pRg st="6" end="6"/>
                                            </p:txEl>
                                          </p:spTgt>
                                        </p:tgtEl>
                                        <p:attrNameLst>
                                          <p:attrName>ppt_h</p:attrName>
                                        </p:attrNameLst>
                                      </p:cBhvr>
                                      <p:tavLst>
                                        <p:tav tm="0">
                                          <p:val>
                                            <p:fltVal val="0"/>
                                          </p:val>
                                        </p:tav>
                                        <p:tav tm="100000">
                                          <p:val>
                                            <p:strVal val="#ppt_h"/>
                                          </p:val>
                                        </p:tav>
                                      </p:tavLst>
                                    </p:anim>
                                    <p:animEffect transition="in" filter="fade">
                                      <p:cBhvr>
                                        <p:cTn id="44" dur="500"/>
                                        <p:tgtEl>
                                          <p:spTgt spid="337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带有</a:t>
            </a:r>
            <a:r>
              <a:rPr lang="en-US" altLang="zh-CN" sz="3600"/>
              <a:t>IN</a:t>
            </a:r>
            <a:r>
              <a:rPr lang="zh-CN" altLang="en-US" sz="3600"/>
              <a:t>谓词的子查询（续）</a:t>
            </a:r>
          </a:p>
        </p:txBody>
      </p:sp>
      <p:graphicFrame>
        <p:nvGraphicFramePr>
          <p:cNvPr id="34820" name="Group 4"/>
          <p:cNvGraphicFramePr>
            <a:graphicFrameLocks noGrp="1"/>
          </p:cNvGraphicFramePr>
          <p:nvPr>
            <p:ph idx="1"/>
          </p:nvPr>
        </p:nvGraphicFramePr>
        <p:xfrm>
          <a:off x="1546225" y="3933825"/>
          <a:ext cx="7129463" cy="1728789"/>
        </p:xfrm>
        <a:graphic>
          <a:graphicData uri="http://schemas.openxmlformats.org/drawingml/2006/table">
            <a:tbl>
              <a:tblPr/>
              <a:tblGrid>
                <a:gridCol w="2124255">
                  <a:extLst>
                    <a:ext uri="{9D8B030D-6E8A-4147-A177-3AD203B41FA5}">
                      <a16:colId xmlns:a16="http://schemas.microsoft.com/office/drawing/2014/main" val="20000"/>
                    </a:ext>
                  </a:extLst>
                </a:gridCol>
                <a:gridCol w="2440221">
                  <a:extLst>
                    <a:ext uri="{9D8B030D-6E8A-4147-A177-3AD203B41FA5}">
                      <a16:colId xmlns:a16="http://schemas.microsoft.com/office/drawing/2014/main" val="20001"/>
                    </a:ext>
                  </a:extLst>
                </a:gridCol>
                <a:gridCol w="2564987">
                  <a:extLst>
                    <a:ext uri="{9D8B030D-6E8A-4147-A177-3AD203B41FA5}">
                      <a16:colId xmlns:a16="http://schemas.microsoft.com/office/drawing/2014/main" val="20002"/>
                    </a:ext>
                  </a:extLst>
                </a:gridCol>
              </a:tblGrid>
              <a:tr h="576263">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Sno</a:t>
                      </a:r>
                      <a:endPar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106695" marR="106695"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Sname</a:t>
                      </a:r>
                    </a:p>
                  </a:txBody>
                  <a:tcPr marL="106695" marR="106695"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Sdept</a:t>
                      </a:r>
                    </a:p>
                  </a:txBody>
                  <a:tcPr marL="106695" marR="106695"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576263">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201215121</a:t>
                      </a:r>
                    </a:p>
                  </a:txBody>
                  <a:tcPr marL="106695" marR="106695"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李勇</a:t>
                      </a:r>
                    </a:p>
                  </a:txBody>
                  <a:tcPr marL="106695" marR="106695"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CS</a:t>
                      </a:r>
                    </a:p>
                  </a:txBody>
                  <a:tcPr marL="106695" marR="106695"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576263">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Times New Roman" pitchFamily="18" charset="0"/>
                          <a:ea typeface="宋体" pitchFamily="2" charset="-122"/>
                        </a:rPr>
                        <a:t>201215122</a:t>
                      </a:r>
                    </a:p>
                  </a:txBody>
                  <a:tcPr marL="106695" marR="106695"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2200" b="1" i="0" u="none" strike="noStrike" cap="none" normalizeH="0" baseline="0">
                          <a:ln>
                            <a:noFill/>
                          </a:ln>
                          <a:solidFill>
                            <a:schemeClr val="tx1"/>
                          </a:solidFill>
                          <a:effectLst/>
                          <a:latin typeface="Times New Roman" pitchFamily="18" charset="0"/>
                          <a:ea typeface="宋体" pitchFamily="2" charset="-122"/>
                        </a:rPr>
                        <a:t>刘晨</a:t>
                      </a:r>
                    </a:p>
                  </a:txBody>
                  <a:tcPr marL="106695" marR="106695"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Times New Roman" pitchFamily="18" charset="0"/>
                          <a:ea typeface="宋体" pitchFamily="2" charset="-122"/>
                        </a:rPr>
                        <a:t>CS</a:t>
                      </a:r>
                    </a:p>
                  </a:txBody>
                  <a:tcPr marL="106695" marR="106695"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43373" name="Rectangle 3"/>
          <p:cNvSpPr>
            <a:spLocks noGrp="1" noChangeArrowheads="1"/>
          </p:cNvSpPr>
          <p:nvPr>
            <p:ph type="body" sz="half" idx="4294967295"/>
          </p:nvPr>
        </p:nvSpPr>
        <p:spPr>
          <a:xfrm>
            <a:off x="962025" y="958850"/>
            <a:ext cx="6562725" cy="2830513"/>
          </a:xfrm>
        </p:spPr>
        <p:txBody>
          <a:bodyPr/>
          <a:lstStyle/>
          <a:p>
            <a:pPr eaLnBrk="1" hangingPunct="1">
              <a:lnSpc>
                <a:spcPct val="90000"/>
              </a:lnSpc>
              <a:buFont typeface="Wingdings" panose="05000000000000000000" pitchFamily="2" charset="2"/>
              <a:buNone/>
            </a:pPr>
            <a:r>
              <a:rPr lang="en-US" altLang="zh-CN" sz="2400"/>
              <a:t>② </a:t>
            </a:r>
            <a:r>
              <a:rPr lang="zh-CN" altLang="en-US" sz="2400"/>
              <a:t>查找所有在</a:t>
            </a:r>
            <a:r>
              <a:rPr lang="en-US" altLang="zh-CN" sz="2400"/>
              <a:t>CS</a:t>
            </a:r>
            <a:r>
              <a:rPr lang="zh-CN" altLang="en-US" sz="2400"/>
              <a:t>系学习的学生。</a:t>
            </a:r>
            <a:endParaRPr lang="en-US" altLang="zh-CN" sz="2400"/>
          </a:p>
          <a:p>
            <a:pPr eaLnBrk="1" hangingPunct="1">
              <a:lnSpc>
                <a:spcPct val="90000"/>
              </a:lnSpc>
              <a:buFont typeface="Wingdings" panose="05000000000000000000" pitchFamily="2" charset="2"/>
              <a:buNone/>
            </a:pPr>
            <a:r>
              <a:rPr lang="zh-CN" altLang="en-US" sz="2400"/>
              <a:t>    </a:t>
            </a:r>
          </a:p>
          <a:p>
            <a:pPr eaLnBrk="1" hangingPunct="1">
              <a:lnSpc>
                <a:spcPct val="90000"/>
              </a:lnSpc>
              <a:buFont typeface="Wingdings" panose="05000000000000000000" pitchFamily="2" charset="2"/>
              <a:buNone/>
            </a:pPr>
            <a:r>
              <a:rPr lang="zh-CN" altLang="en-US" sz="2400"/>
              <a:t>       </a:t>
            </a:r>
            <a:r>
              <a:rPr lang="en-US" altLang="zh-CN" sz="2400"/>
              <a:t>SELECT   Sno</a:t>
            </a:r>
            <a:r>
              <a:rPr lang="zh-CN" altLang="en-US" sz="2400"/>
              <a:t>, </a:t>
            </a:r>
            <a:r>
              <a:rPr lang="en-US" altLang="zh-CN" sz="2400"/>
              <a:t>Sname</a:t>
            </a:r>
            <a:r>
              <a:rPr lang="zh-CN" altLang="en-US" sz="2400"/>
              <a:t>, </a:t>
            </a:r>
            <a:r>
              <a:rPr lang="en-US" altLang="zh-CN" sz="2400"/>
              <a:t>Sdept     </a:t>
            </a:r>
          </a:p>
          <a:p>
            <a:pPr eaLnBrk="1" hangingPunct="1">
              <a:lnSpc>
                <a:spcPct val="90000"/>
              </a:lnSpc>
              <a:buFont typeface="Wingdings" panose="05000000000000000000" pitchFamily="2" charset="2"/>
              <a:buNone/>
            </a:pPr>
            <a:r>
              <a:rPr lang="en-US" altLang="zh-CN" sz="2400"/>
              <a:t>        FROM      Student                 </a:t>
            </a:r>
          </a:p>
          <a:p>
            <a:pPr eaLnBrk="1" hangingPunct="1">
              <a:lnSpc>
                <a:spcPct val="90000"/>
              </a:lnSpc>
              <a:buFont typeface="Wingdings" panose="05000000000000000000" pitchFamily="2" charset="2"/>
              <a:buNone/>
            </a:pPr>
            <a:r>
              <a:rPr lang="en-US" altLang="zh-CN" sz="2400"/>
              <a:t>        WHERE   Sdept= ' CS '</a:t>
            </a:r>
            <a:r>
              <a:rPr lang="zh-CN" altLang="en-US" sz="2400"/>
              <a:t>; </a:t>
            </a:r>
            <a:endParaRPr lang="en-US" altLang="zh-CN" sz="2400"/>
          </a:p>
          <a:p>
            <a:pPr eaLnBrk="1" hangingPunct="1">
              <a:lnSpc>
                <a:spcPct val="150000"/>
              </a:lnSpc>
              <a:buFont typeface="Wingdings" panose="05000000000000000000" pitchFamily="2" charset="2"/>
              <a:buNone/>
            </a:pPr>
            <a:r>
              <a:rPr lang="zh-CN" altLang="en-US" sz="2400"/>
              <a:t>结果为：</a:t>
            </a:r>
          </a:p>
        </p:txBody>
      </p:sp>
      <p:sp>
        <p:nvSpPr>
          <p:cNvPr id="143374" name="Line 79"/>
          <p:cNvSpPr>
            <a:spLocks noChangeShapeType="1"/>
          </p:cNvSpPr>
          <p:nvPr/>
        </p:nvSpPr>
        <p:spPr bwMode="auto">
          <a:xfrm>
            <a:off x="1919288" y="4510088"/>
            <a:ext cx="6121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日期占位符 1">
            <a:extLst>
              <a:ext uri="{FF2B5EF4-FFF2-40B4-BE49-F238E27FC236}">
                <a16:creationId xmlns:a16="http://schemas.microsoft.com/office/drawing/2014/main" id="{93857438-0404-4987-BB5D-8627B9FA6E1C}"/>
              </a:ext>
            </a:extLst>
          </p:cNvPr>
          <p:cNvSpPr>
            <a:spLocks noGrp="1"/>
          </p:cNvSpPr>
          <p:nvPr>
            <p:ph type="dt" sz="half" idx="10"/>
          </p:nvPr>
        </p:nvSpPr>
        <p:spPr/>
        <p:txBody>
          <a:bodyPr/>
          <a:lstStyle/>
          <a:p>
            <a:pPr>
              <a:defRPr/>
            </a:pPr>
            <a:fld id="{A8CA7EC3-480A-4895-8DA7-EA972DFA9B14}" type="datetime1">
              <a:rPr lang="zh-CN" altLang="en-US" smtClean="0"/>
              <a:t>2021/10/28</a:t>
            </a:fld>
            <a:endParaRPr lang="zh-CN" alt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带有</a:t>
            </a:r>
            <a:r>
              <a:rPr lang="en-US" altLang="zh-CN" sz="3600"/>
              <a:t>IN</a:t>
            </a:r>
            <a:r>
              <a:rPr lang="zh-CN" altLang="en-US" sz="3600"/>
              <a:t>谓词的子查询（续）</a:t>
            </a:r>
          </a:p>
        </p:txBody>
      </p:sp>
      <p:sp>
        <p:nvSpPr>
          <p:cNvPr id="35843" name="Rectangle 3"/>
          <p:cNvSpPr>
            <a:spLocks noGrp="1" noChangeArrowheads="1"/>
          </p:cNvSpPr>
          <p:nvPr>
            <p:ph idx="1"/>
          </p:nvPr>
        </p:nvSpPr>
        <p:spPr>
          <a:xfrm>
            <a:off x="989013" y="981075"/>
            <a:ext cx="8150225" cy="4854575"/>
          </a:xfrm>
        </p:spPr>
        <p:txBody>
          <a:bodyPr/>
          <a:lstStyle/>
          <a:p>
            <a:pPr eaLnBrk="1" hangingPunct="1">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将第一步查询嵌入到第二步查询的条件中</a:t>
            </a:r>
          </a:p>
          <a:p>
            <a:pPr eaLnBrk="1" hangingPunct="1">
              <a:lnSpc>
                <a:spcPct val="140000"/>
              </a:lnSpc>
              <a:buFont typeface="Wingdings" panose="05000000000000000000" pitchFamily="2" charset="2"/>
              <a:buNone/>
            </a:pPr>
            <a:r>
              <a:rPr lang="zh-CN" altLang="en-US" sz="2400"/>
              <a:t>    </a:t>
            </a:r>
            <a:r>
              <a:rPr lang="en-US" altLang="zh-CN" sz="2400"/>
              <a:t>SELECT Sno</a:t>
            </a:r>
            <a:r>
              <a:rPr lang="zh-CN" altLang="en-US" sz="2400"/>
              <a:t>, </a:t>
            </a:r>
            <a:r>
              <a:rPr lang="en-US" altLang="zh-CN" sz="2400"/>
              <a:t>Sname</a:t>
            </a:r>
            <a:r>
              <a:rPr lang="zh-CN" altLang="en-US" sz="2400"/>
              <a:t>, </a:t>
            </a:r>
            <a:r>
              <a:rPr lang="en-US" altLang="zh-CN" sz="2400"/>
              <a:t>Sdept</a:t>
            </a:r>
          </a:p>
          <a:p>
            <a:pPr eaLnBrk="1" hangingPunct="1">
              <a:buFont typeface="Wingdings" panose="05000000000000000000" pitchFamily="2" charset="2"/>
              <a:buNone/>
            </a:pPr>
            <a:r>
              <a:rPr lang="en-US" altLang="zh-CN" sz="2400"/>
              <a:t>    	FROM Student</a:t>
            </a:r>
          </a:p>
          <a:p>
            <a:pPr eaLnBrk="1" hangingPunct="1">
              <a:buFont typeface="Wingdings" panose="05000000000000000000" pitchFamily="2" charset="2"/>
              <a:buNone/>
            </a:pPr>
            <a:r>
              <a:rPr lang="en-US" altLang="zh-CN" sz="2400"/>
              <a:t>   	WHERE Sdept  </a:t>
            </a:r>
            <a:r>
              <a:rPr lang="en-US" altLang="zh-CN" sz="2400">
                <a:solidFill>
                  <a:srgbClr val="FF00FF"/>
                </a:solidFill>
              </a:rPr>
              <a:t>IN</a:t>
            </a:r>
          </a:p>
          <a:p>
            <a:pPr eaLnBrk="1" hangingPunct="1">
              <a:buFont typeface="Wingdings" panose="05000000000000000000" pitchFamily="2" charset="2"/>
              <a:buNone/>
            </a:pPr>
            <a:r>
              <a:rPr lang="en-US" altLang="zh-CN" sz="2400"/>
              <a:t>                  </a:t>
            </a:r>
            <a:r>
              <a:rPr lang="zh-CN" altLang="en-US" sz="2400"/>
              <a:t>(</a:t>
            </a:r>
            <a:r>
              <a:rPr lang="en-US" altLang="zh-CN" sz="2400"/>
              <a:t>SELECT Sdept</a:t>
            </a:r>
          </a:p>
          <a:p>
            <a:pPr eaLnBrk="1" hangingPunct="1">
              <a:buFont typeface="Wingdings" panose="05000000000000000000" pitchFamily="2" charset="2"/>
              <a:buNone/>
            </a:pPr>
            <a:r>
              <a:rPr lang="en-US" altLang="zh-CN" sz="2400"/>
              <a:t>                   FROM Student</a:t>
            </a:r>
          </a:p>
          <a:p>
            <a:pPr eaLnBrk="1" hangingPunct="1">
              <a:buFont typeface="Wingdings" panose="05000000000000000000" pitchFamily="2" charset="2"/>
              <a:buNone/>
            </a:pPr>
            <a:r>
              <a:rPr lang="en-US" altLang="zh-CN" sz="2400"/>
              <a:t>                   WHERE Sname= </a:t>
            </a:r>
            <a:r>
              <a:rPr lang="zh-CN" altLang="en-US" sz="2400"/>
              <a:t>'</a:t>
            </a:r>
            <a:r>
              <a:rPr lang="en-US" altLang="zh-CN" sz="2400"/>
              <a:t> </a:t>
            </a:r>
            <a:r>
              <a:rPr lang="zh-CN" altLang="en-US" sz="2400"/>
              <a:t>刘晨 ');</a:t>
            </a:r>
          </a:p>
          <a:p>
            <a:pPr eaLnBrk="1" hangingPunct="1">
              <a:lnSpc>
                <a:spcPct val="140000"/>
              </a:lnSpc>
              <a:buFont typeface="Wingdings" panose="05000000000000000000" pitchFamily="2" charset="2"/>
              <a:buNone/>
            </a:pPr>
            <a:r>
              <a:rPr lang="zh-CN" altLang="en-US" sz="2400"/>
              <a:t>    此查询为不相关子查询。</a:t>
            </a:r>
          </a:p>
        </p:txBody>
      </p:sp>
      <p:sp>
        <p:nvSpPr>
          <p:cNvPr id="144388" name="AutoShape 5">
            <a:hlinkClick r:id="" action="ppaction://hlinkshowjump?jump=nextslide" highlightClick="1"/>
          </p:cNvPr>
          <p:cNvSpPr>
            <a:spLocks noChangeArrowheads="1"/>
          </p:cNvSpPr>
          <p:nvPr/>
        </p:nvSpPr>
        <p:spPr bwMode="auto">
          <a:xfrm>
            <a:off x="8153400" y="6248400"/>
            <a:ext cx="304800" cy="304800"/>
          </a:xfrm>
          <a:prstGeom prst="actionButtonForwardNex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sp>
        <p:nvSpPr>
          <p:cNvPr id="144389" name="Text Box 6"/>
          <p:cNvSpPr txBox="1">
            <a:spLocks noChangeArrowheads="1"/>
          </p:cNvSpPr>
          <p:nvPr/>
        </p:nvSpPr>
        <p:spPr bwMode="auto">
          <a:xfrm>
            <a:off x="7605713" y="6172200"/>
            <a:ext cx="180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 typeface="Arial" panose="020B0604020202020204" pitchFamily="34" charset="0"/>
              <a:buNone/>
            </a:pPr>
            <a:endParaRPr lang="zh-CN" altLang="en-US" sz="2400" b="0"/>
          </a:p>
        </p:txBody>
      </p:sp>
      <p:sp>
        <p:nvSpPr>
          <p:cNvPr id="2" name="日期占位符 1">
            <a:extLst>
              <a:ext uri="{FF2B5EF4-FFF2-40B4-BE49-F238E27FC236}">
                <a16:creationId xmlns:a16="http://schemas.microsoft.com/office/drawing/2014/main" id="{61720DA0-3D3B-4EE2-A0CF-C23EC13BE001}"/>
              </a:ext>
            </a:extLst>
          </p:cNvPr>
          <p:cNvSpPr>
            <a:spLocks noGrp="1"/>
          </p:cNvSpPr>
          <p:nvPr>
            <p:ph type="dt" sz="half" idx="10"/>
          </p:nvPr>
        </p:nvSpPr>
        <p:spPr/>
        <p:txBody>
          <a:bodyPr/>
          <a:lstStyle/>
          <a:p>
            <a:pPr>
              <a:defRPr/>
            </a:pPr>
            <a:fld id="{6FC4A36D-2C84-4E5F-A0A6-081E3FD70790}" type="datetime1">
              <a:rPr lang="zh-CN" altLang="en-US" smtClean="0"/>
              <a:t>2021/10/28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anim calcmode="lin" valueType="num">
                                      <p:cBhvr>
                                        <p:cTn id="7" dur="1000" fill="hold"/>
                                        <p:tgtEl>
                                          <p:spTgt spid="35843">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35843">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35843">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35843">
                                            <p:txEl>
                                              <p:pRg st="1" end="1"/>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5843">
                                            <p:txEl>
                                              <p:pRg st="2" end="2"/>
                                            </p:txEl>
                                          </p:spTgt>
                                        </p:tgtEl>
                                        <p:attrNameLst>
                                          <p:attrName>style.visibility</p:attrName>
                                        </p:attrNameLst>
                                      </p:cBhvr>
                                      <p:to>
                                        <p:strVal val="visible"/>
                                      </p:to>
                                    </p:set>
                                    <p:anim calcmode="lin" valueType="num">
                                      <p:cBhvr>
                                        <p:cTn id="13" dur="1000" fill="hold"/>
                                        <p:tgtEl>
                                          <p:spTgt spid="35843">
                                            <p:txEl>
                                              <p:pRg st="2" end="2"/>
                                            </p:txEl>
                                          </p:spTgt>
                                        </p:tgtEl>
                                        <p:attrNameLst>
                                          <p:attrName>ppt_w</p:attrName>
                                        </p:attrNameLst>
                                      </p:cBhvr>
                                      <p:tavLst>
                                        <p:tav tm="0">
                                          <p:val>
                                            <p:fltVal val="0"/>
                                          </p:val>
                                        </p:tav>
                                        <p:tav tm="100000">
                                          <p:val>
                                            <p:strVal val="#ppt_w"/>
                                          </p:val>
                                        </p:tav>
                                      </p:tavLst>
                                    </p:anim>
                                    <p:anim calcmode="lin" valueType="num">
                                      <p:cBhvr>
                                        <p:cTn id="14" dur="1000" fill="hold"/>
                                        <p:tgtEl>
                                          <p:spTgt spid="35843">
                                            <p:txEl>
                                              <p:pRg st="2" end="2"/>
                                            </p:txEl>
                                          </p:spTgt>
                                        </p:tgtEl>
                                        <p:attrNameLst>
                                          <p:attrName>ppt_h</p:attrName>
                                        </p:attrNameLst>
                                      </p:cBhvr>
                                      <p:tavLst>
                                        <p:tav tm="0">
                                          <p:val>
                                            <p:fltVal val="0"/>
                                          </p:val>
                                        </p:tav>
                                        <p:tav tm="100000">
                                          <p:val>
                                            <p:strVal val="#ppt_h"/>
                                          </p:val>
                                        </p:tav>
                                      </p:tavLst>
                                    </p:anim>
                                    <p:anim calcmode="lin" valueType="num">
                                      <p:cBhvr>
                                        <p:cTn id="15" dur="1000" fill="hold"/>
                                        <p:tgtEl>
                                          <p:spTgt spid="35843">
                                            <p:txEl>
                                              <p:pRg st="2" end="2"/>
                                            </p:txEl>
                                          </p:spTgt>
                                        </p:tgtEl>
                                        <p:attrNameLst>
                                          <p:attrName>style.rotation</p:attrName>
                                        </p:attrNameLst>
                                      </p:cBhvr>
                                      <p:tavLst>
                                        <p:tav tm="0">
                                          <p:val>
                                            <p:fltVal val="90"/>
                                          </p:val>
                                        </p:tav>
                                        <p:tav tm="100000">
                                          <p:val>
                                            <p:fltVal val="0"/>
                                          </p:val>
                                        </p:tav>
                                      </p:tavLst>
                                    </p:anim>
                                    <p:animEffect transition="in" filter="fade">
                                      <p:cBhvr>
                                        <p:cTn id="16" dur="1000"/>
                                        <p:tgtEl>
                                          <p:spTgt spid="35843">
                                            <p:txEl>
                                              <p:pRg st="2" end="2"/>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5843">
                                            <p:txEl>
                                              <p:pRg st="3" end="3"/>
                                            </p:txEl>
                                          </p:spTgt>
                                        </p:tgtEl>
                                        <p:attrNameLst>
                                          <p:attrName>style.visibility</p:attrName>
                                        </p:attrNameLst>
                                      </p:cBhvr>
                                      <p:to>
                                        <p:strVal val="visible"/>
                                      </p:to>
                                    </p:set>
                                    <p:anim calcmode="lin" valueType="num">
                                      <p:cBhvr>
                                        <p:cTn id="19" dur="1000" fill="hold"/>
                                        <p:tgtEl>
                                          <p:spTgt spid="35843">
                                            <p:txEl>
                                              <p:pRg st="3" end="3"/>
                                            </p:txEl>
                                          </p:spTgt>
                                        </p:tgtEl>
                                        <p:attrNameLst>
                                          <p:attrName>ppt_w</p:attrName>
                                        </p:attrNameLst>
                                      </p:cBhvr>
                                      <p:tavLst>
                                        <p:tav tm="0">
                                          <p:val>
                                            <p:fltVal val="0"/>
                                          </p:val>
                                        </p:tav>
                                        <p:tav tm="100000">
                                          <p:val>
                                            <p:strVal val="#ppt_w"/>
                                          </p:val>
                                        </p:tav>
                                      </p:tavLst>
                                    </p:anim>
                                    <p:anim calcmode="lin" valueType="num">
                                      <p:cBhvr>
                                        <p:cTn id="20" dur="1000" fill="hold"/>
                                        <p:tgtEl>
                                          <p:spTgt spid="35843">
                                            <p:txEl>
                                              <p:pRg st="3" end="3"/>
                                            </p:txEl>
                                          </p:spTgt>
                                        </p:tgtEl>
                                        <p:attrNameLst>
                                          <p:attrName>ppt_h</p:attrName>
                                        </p:attrNameLst>
                                      </p:cBhvr>
                                      <p:tavLst>
                                        <p:tav tm="0">
                                          <p:val>
                                            <p:fltVal val="0"/>
                                          </p:val>
                                        </p:tav>
                                        <p:tav tm="100000">
                                          <p:val>
                                            <p:strVal val="#ppt_h"/>
                                          </p:val>
                                        </p:tav>
                                      </p:tavLst>
                                    </p:anim>
                                    <p:anim calcmode="lin" valueType="num">
                                      <p:cBhvr>
                                        <p:cTn id="21" dur="1000" fill="hold"/>
                                        <p:tgtEl>
                                          <p:spTgt spid="35843">
                                            <p:txEl>
                                              <p:pRg st="3" end="3"/>
                                            </p:txEl>
                                          </p:spTgt>
                                        </p:tgtEl>
                                        <p:attrNameLst>
                                          <p:attrName>style.rotation</p:attrName>
                                        </p:attrNameLst>
                                      </p:cBhvr>
                                      <p:tavLst>
                                        <p:tav tm="0">
                                          <p:val>
                                            <p:fltVal val="90"/>
                                          </p:val>
                                        </p:tav>
                                        <p:tav tm="100000">
                                          <p:val>
                                            <p:fltVal val="0"/>
                                          </p:val>
                                        </p:tav>
                                      </p:tavLst>
                                    </p:anim>
                                    <p:animEffect transition="in" filter="fade">
                                      <p:cBhvr>
                                        <p:cTn id="22" dur="1000"/>
                                        <p:tgtEl>
                                          <p:spTgt spid="35843">
                                            <p:txEl>
                                              <p:pRg st="3" end="3"/>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5843">
                                            <p:txEl>
                                              <p:pRg st="4" end="4"/>
                                            </p:txEl>
                                          </p:spTgt>
                                        </p:tgtEl>
                                        <p:attrNameLst>
                                          <p:attrName>style.visibility</p:attrName>
                                        </p:attrNameLst>
                                      </p:cBhvr>
                                      <p:to>
                                        <p:strVal val="visible"/>
                                      </p:to>
                                    </p:set>
                                    <p:anim calcmode="lin" valueType="num">
                                      <p:cBhvr>
                                        <p:cTn id="25" dur="1000" fill="hold"/>
                                        <p:tgtEl>
                                          <p:spTgt spid="35843">
                                            <p:txEl>
                                              <p:pRg st="4" end="4"/>
                                            </p:txEl>
                                          </p:spTgt>
                                        </p:tgtEl>
                                        <p:attrNameLst>
                                          <p:attrName>ppt_w</p:attrName>
                                        </p:attrNameLst>
                                      </p:cBhvr>
                                      <p:tavLst>
                                        <p:tav tm="0">
                                          <p:val>
                                            <p:fltVal val="0"/>
                                          </p:val>
                                        </p:tav>
                                        <p:tav tm="100000">
                                          <p:val>
                                            <p:strVal val="#ppt_w"/>
                                          </p:val>
                                        </p:tav>
                                      </p:tavLst>
                                    </p:anim>
                                    <p:anim calcmode="lin" valueType="num">
                                      <p:cBhvr>
                                        <p:cTn id="26" dur="1000" fill="hold"/>
                                        <p:tgtEl>
                                          <p:spTgt spid="35843">
                                            <p:txEl>
                                              <p:pRg st="4" end="4"/>
                                            </p:txEl>
                                          </p:spTgt>
                                        </p:tgtEl>
                                        <p:attrNameLst>
                                          <p:attrName>ppt_h</p:attrName>
                                        </p:attrNameLst>
                                      </p:cBhvr>
                                      <p:tavLst>
                                        <p:tav tm="0">
                                          <p:val>
                                            <p:fltVal val="0"/>
                                          </p:val>
                                        </p:tav>
                                        <p:tav tm="100000">
                                          <p:val>
                                            <p:strVal val="#ppt_h"/>
                                          </p:val>
                                        </p:tav>
                                      </p:tavLst>
                                    </p:anim>
                                    <p:anim calcmode="lin" valueType="num">
                                      <p:cBhvr>
                                        <p:cTn id="27" dur="1000" fill="hold"/>
                                        <p:tgtEl>
                                          <p:spTgt spid="35843">
                                            <p:txEl>
                                              <p:pRg st="4" end="4"/>
                                            </p:txEl>
                                          </p:spTgt>
                                        </p:tgtEl>
                                        <p:attrNameLst>
                                          <p:attrName>style.rotation</p:attrName>
                                        </p:attrNameLst>
                                      </p:cBhvr>
                                      <p:tavLst>
                                        <p:tav tm="0">
                                          <p:val>
                                            <p:fltVal val="90"/>
                                          </p:val>
                                        </p:tav>
                                        <p:tav tm="100000">
                                          <p:val>
                                            <p:fltVal val="0"/>
                                          </p:val>
                                        </p:tav>
                                      </p:tavLst>
                                    </p:anim>
                                    <p:animEffect transition="in" filter="fade">
                                      <p:cBhvr>
                                        <p:cTn id="28" dur="1000"/>
                                        <p:tgtEl>
                                          <p:spTgt spid="35843">
                                            <p:txEl>
                                              <p:pRg st="4" end="4"/>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35843">
                                            <p:txEl>
                                              <p:pRg st="5" end="5"/>
                                            </p:txEl>
                                          </p:spTgt>
                                        </p:tgtEl>
                                        <p:attrNameLst>
                                          <p:attrName>style.visibility</p:attrName>
                                        </p:attrNameLst>
                                      </p:cBhvr>
                                      <p:to>
                                        <p:strVal val="visible"/>
                                      </p:to>
                                    </p:set>
                                    <p:anim calcmode="lin" valueType="num">
                                      <p:cBhvr>
                                        <p:cTn id="31" dur="1000" fill="hold"/>
                                        <p:tgtEl>
                                          <p:spTgt spid="35843">
                                            <p:txEl>
                                              <p:pRg st="5" end="5"/>
                                            </p:txEl>
                                          </p:spTgt>
                                        </p:tgtEl>
                                        <p:attrNameLst>
                                          <p:attrName>ppt_w</p:attrName>
                                        </p:attrNameLst>
                                      </p:cBhvr>
                                      <p:tavLst>
                                        <p:tav tm="0">
                                          <p:val>
                                            <p:fltVal val="0"/>
                                          </p:val>
                                        </p:tav>
                                        <p:tav tm="100000">
                                          <p:val>
                                            <p:strVal val="#ppt_w"/>
                                          </p:val>
                                        </p:tav>
                                      </p:tavLst>
                                    </p:anim>
                                    <p:anim calcmode="lin" valueType="num">
                                      <p:cBhvr>
                                        <p:cTn id="32" dur="1000" fill="hold"/>
                                        <p:tgtEl>
                                          <p:spTgt spid="35843">
                                            <p:txEl>
                                              <p:pRg st="5" end="5"/>
                                            </p:txEl>
                                          </p:spTgt>
                                        </p:tgtEl>
                                        <p:attrNameLst>
                                          <p:attrName>ppt_h</p:attrName>
                                        </p:attrNameLst>
                                      </p:cBhvr>
                                      <p:tavLst>
                                        <p:tav tm="0">
                                          <p:val>
                                            <p:fltVal val="0"/>
                                          </p:val>
                                        </p:tav>
                                        <p:tav tm="100000">
                                          <p:val>
                                            <p:strVal val="#ppt_h"/>
                                          </p:val>
                                        </p:tav>
                                      </p:tavLst>
                                    </p:anim>
                                    <p:anim calcmode="lin" valueType="num">
                                      <p:cBhvr>
                                        <p:cTn id="33" dur="1000" fill="hold"/>
                                        <p:tgtEl>
                                          <p:spTgt spid="35843">
                                            <p:txEl>
                                              <p:pRg st="5" end="5"/>
                                            </p:txEl>
                                          </p:spTgt>
                                        </p:tgtEl>
                                        <p:attrNameLst>
                                          <p:attrName>style.rotation</p:attrName>
                                        </p:attrNameLst>
                                      </p:cBhvr>
                                      <p:tavLst>
                                        <p:tav tm="0">
                                          <p:val>
                                            <p:fltVal val="90"/>
                                          </p:val>
                                        </p:tav>
                                        <p:tav tm="100000">
                                          <p:val>
                                            <p:fltVal val="0"/>
                                          </p:val>
                                        </p:tav>
                                      </p:tavLst>
                                    </p:anim>
                                    <p:animEffect transition="in" filter="fade">
                                      <p:cBhvr>
                                        <p:cTn id="34" dur="1000"/>
                                        <p:tgtEl>
                                          <p:spTgt spid="35843">
                                            <p:txEl>
                                              <p:pRg st="5" end="5"/>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35843">
                                            <p:txEl>
                                              <p:pRg st="6" end="6"/>
                                            </p:txEl>
                                          </p:spTgt>
                                        </p:tgtEl>
                                        <p:attrNameLst>
                                          <p:attrName>style.visibility</p:attrName>
                                        </p:attrNameLst>
                                      </p:cBhvr>
                                      <p:to>
                                        <p:strVal val="visible"/>
                                      </p:to>
                                    </p:set>
                                    <p:anim calcmode="lin" valueType="num">
                                      <p:cBhvr>
                                        <p:cTn id="37" dur="1000" fill="hold"/>
                                        <p:tgtEl>
                                          <p:spTgt spid="35843">
                                            <p:txEl>
                                              <p:pRg st="6" end="6"/>
                                            </p:txEl>
                                          </p:spTgt>
                                        </p:tgtEl>
                                        <p:attrNameLst>
                                          <p:attrName>ppt_w</p:attrName>
                                        </p:attrNameLst>
                                      </p:cBhvr>
                                      <p:tavLst>
                                        <p:tav tm="0">
                                          <p:val>
                                            <p:fltVal val="0"/>
                                          </p:val>
                                        </p:tav>
                                        <p:tav tm="100000">
                                          <p:val>
                                            <p:strVal val="#ppt_w"/>
                                          </p:val>
                                        </p:tav>
                                      </p:tavLst>
                                    </p:anim>
                                    <p:anim calcmode="lin" valueType="num">
                                      <p:cBhvr>
                                        <p:cTn id="38" dur="1000" fill="hold"/>
                                        <p:tgtEl>
                                          <p:spTgt spid="35843">
                                            <p:txEl>
                                              <p:pRg st="6" end="6"/>
                                            </p:txEl>
                                          </p:spTgt>
                                        </p:tgtEl>
                                        <p:attrNameLst>
                                          <p:attrName>ppt_h</p:attrName>
                                        </p:attrNameLst>
                                      </p:cBhvr>
                                      <p:tavLst>
                                        <p:tav tm="0">
                                          <p:val>
                                            <p:fltVal val="0"/>
                                          </p:val>
                                        </p:tav>
                                        <p:tav tm="100000">
                                          <p:val>
                                            <p:strVal val="#ppt_h"/>
                                          </p:val>
                                        </p:tav>
                                      </p:tavLst>
                                    </p:anim>
                                    <p:anim calcmode="lin" valueType="num">
                                      <p:cBhvr>
                                        <p:cTn id="39" dur="1000" fill="hold"/>
                                        <p:tgtEl>
                                          <p:spTgt spid="35843">
                                            <p:txEl>
                                              <p:pRg st="6" end="6"/>
                                            </p:txEl>
                                          </p:spTgt>
                                        </p:tgtEl>
                                        <p:attrNameLst>
                                          <p:attrName>style.rotation</p:attrName>
                                        </p:attrNameLst>
                                      </p:cBhvr>
                                      <p:tavLst>
                                        <p:tav tm="0">
                                          <p:val>
                                            <p:fltVal val="90"/>
                                          </p:val>
                                        </p:tav>
                                        <p:tav tm="100000">
                                          <p:val>
                                            <p:fltVal val="0"/>
                                          </p:val>
                                        </p:tav>
                                      </p:tavLst>
                                    </p:anim>
                                    <p:animEffect transition="in" filter="fade">
                                      <p:cBhvr>
                                        <p:cTn id="40" dur="1000"/>
                                        <p:tgtEl>
                                          <p:spTgt spid="35843">
                                            <p:txEl>
                                              <p:pRg st="6" end="6"/>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3" presetClass="entr" presetSubtype="16" fill="hold" nodeType="clickEffect">
                                  <p:stCondLst>
                                    <p:cond delay="0"/>
                                  </p:stCondLst>
                                  <p:childTnLst>
                                    <p:set>
                                      <p:cBhvr>
                                        <p:cTn id="44" dur="1" fill="hold">
                                          <p:stCondLst>
                                            <p:cond delay="0"/>
                                          </p:stCondLst>
                                        </p:cTn>
                                        <p:tgtEl>
                                          <p:spTgt spid="35843">
                                            <p:txEl>
                                              <p:pRg st="7" end="7"/>
                                            </p:txEl>
                                          </p:spTgt>
                                        </p:tgtEl>
                                        <p:attrNameLst>
                                          <p:attrName>style.visibility</p:attrName>
                                        </p:attrNameLst>
                                      </p:cBhvr>
                                      <p:to>
                                        <p:strVal val="visible"/>
                                      </p:to>
                                    </p:set>
                                    <p:anim calcmode="lin" valueType="num">
                                      <p:cBhvr>
                                        <p:cTn id="45" dur="500" fill="hold"/>
                                        <p:tgtEl>
                                          <p:spTgt spid="35843">
                                            <p:txEl>
                                              <p:pRg st="7" end="7"/>
                                            </p:txEl>
                                          </p:spTgt>
                                        </p:tgtEl>
                                        <p:attrNameLst>
                                          <p:attrName>ppt_w</p:attrName>
                                        </p:attrNameLst>
                                      </p:cBhvr>
                                      <p:tavLst>
                                        <p:tav tm="0">
                                          <p:val>
                                            <p:fltVal val="0"/>
                                          </p:val>
                                        </p:tav>
                                        <p:tav tm="100000">
                                          <p:val>
                                            <p:strVal val="#ppt_w"/>
                                          </p:val>
                                        </p:tav>
                                      </p:tavLst>
                                    </p:anim>
                                    <p:anim calcmode="lin" valueType="num">
                                      <p:cBhvr>
                                        <p:cTn id="46" dur="500" fill="hold"/>
                                        <p:tgtEl>
                                          <p:spTgt spid="35843">
                                            <p:txEl>
                                              <p:pRg st="7" end="7"/>
                                            </p:txEl>
                                          </p:spTgt>
                                        </p:tgtEl>
                                        <p:attrNameLst>
                                          <p:attrName>ppt_h</p:attrName>
                                        </p:attrNameLst>
                                      </p:cBhvr>
                                      <p:tavLst>
                                        <p:tav tm="0">
                                          <p:val>
                                            <p:fltVal val="0"/>
                                          </p:val>
                                        </p:tav>
                                        <p:tav tm="100000">
                                          <p:val>
                                            <p:strVal val="#ppt_h"/>
                                          </p:val>
                                        </p:tav>
                                      </p:tavLst>
                                    </p:anim>
                                    <p:animEffect transition="in" filter="fade">
                                      <p:cBhvr>
                                        <p:cTn id="47" dur="500"/>
                                        <p:tgtEl>
                                          <p:spTgt spid="358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带有</a:t>
            </a:r>
            <a:r>
              <a:rPr lang="en-US" altLang="zh-CN" sz="3600"/>
              <a:t>IN</a:t>
            </a:r>
            <a:r>
              <a:rPr lang="zh-CN" altLang="en-US" sz="3600"/>
              <a:t>谓词的子查询（续）</a:t>
            </a:r>
          </a:p>
        </p:txBody>
      </p:sp>
      <p:sp>
        <p:nvSpPr>
          <p:cNvPr id="145411" name="Rectangle 3"/>
          <p:cNvSpPr>
            <a:spLocks noGrp="1" noChangeArrowheads="1"/>
          </p:cNvSpPr>
          <p:nvPr>
            <p:ph idx="1"/>
          </p:nvPr>
        </p:nvSpPr>
        <p:spPr>
          <a:xfrm>
            <a:off x="928688" y="981075"/>
            <a:ext cx="8150225" cy="4854575"/>
          </a:xfrm>
        </p:spPr>
        <p:txBody>
          <a:bodyPr/>
          <a:lstStyle/>
          <a:p>
            <a:pPr eaLnBrk="1" hangingPunct="1">
              <a:lnSpc>
                <a:spcPct val="160000"/>
              </a:lnSpc>
              <a:buFont typeface="Wingdings" panose="05000000000000000000" pitchFamily="2" charset="2"/>
              <a:buNone/>
            </a:pPr>
            <a:r>
              <a:rPr lang="en-US" altLang="zh-CN"/>
              <a:t> </a:t>
            </a:r>
            <a:r>
              <a:rPr lang="zh-CN" altLang="en-US"/>
              <a:t>用自身连接完成</a:t>
            </a:r>
            <a:r>
              <a:rPr lang="en-US" altLang="zh-CN"/>
              <a:t>[</a:t>
            </a:r>
            <a:r>
              <a:rPr lang="zh-CN" altLang="en-US"/>
              <a:t>例 </a:t>
            </a:r>
            <a:r>
              <a:rPr lang="en-US" altLang="zh-CN"/>
              <a:t>3.55]</a:t>
            </a:r>
            <a:r>
              <a:rPr lang="zh-CN" altLang="en-US"/>
              <a:t>查询要求</a:t>
            </a:r>
          </a:p>
          <a:p>
            <a:pPr eaLnBrk="1" hangingPunct="1">
              <a:lnSpc>
                <a:spcPct val="160000"/>
              </a:lnSpc>
              <a:buFont typeface="Wingdings" panose="05000000000000000000" pitchFamily="2" charset="2"/>
              <a:buNone/>
            </a:pPr>
            <a:r>
              <a:rPr lang="zh-CN" altLang="en-US"/>
              <a:t>     </a:t>
            </a:r>
            <a:r>
              <a:rPr lang="en-US" altLang="zh-CN" sz="2400"/>
              <a:t>SELECT  </a:t>
            </a:r>
            <a:r>
              <a:rPr lang="en-US" altLang="zh-CN" sz="2400">
                <a:solidFill>
                  <a:srgbClr val="D75B5B"/>
                </a:solidFill>
              </a:rPr>
              <a:t>S1</a:t>
            </a:r>
            <a:r>
              <a:rPr lang="en-US" altLang="zh-CN" sz="2400"/>
              <a:t>.Sno</a:t>
            </a:r>
            <a:r>
              <a:rPr lang="zh-CN" altLang="en-US" sz="2400"/>
              <a:t>, </a:t>
            </a:r>
            <a:r>
              <a:rPr lang="en-US" altLang="zh-CN" sz="2400">
                <a:solidFill>
                  <a:srgbClr val="D75B5B"/>
                </a:solidFill>
              </a:rPr>
              <a:t>S1</a:t>
            </a:r>
            <a:r>
              <a:rPr lang="en-US" altLang="zh-CN" sz="2400"/>
              <a:t>.Sname</a:t>
            </a:r>
            <a:r>
              <a:rPr lang="zh-CN" altLang="en-US" sz="2400"/>
              <a:t>,</a:t>
            </a:r>
            <a:r>
              <a:rPr lang="en-US" altLang="zh-CN" sz="2400">
                <a:solidFill>
                  <a:srgbClr val="D75B5B"/>
                </a:solidFill>
              </a:rPr>
              <a:t>S1</a:t>
            </a:r>
            <a:r>
              <a:rPr lang="en-US" altLang="zh-CN" sz="2400"/>
              <a:t>.Sdept</a:t>
            </a:r>
          </a:p>
          <a:p>
            <a:pPr eaLnBrk="1" hangingPunct="1">
              <a:lnSpc>
                <a:spcPct val="160000"/>
              </a:lnSpc>
              <a:buFont typeface="Wingdings" panose="05000000000000000000" pitchFamily="2" charset="2"/>
              <a:buNone/>
            </a:pPr>
            <a:r>
              <a:rPr lang="en-US" altLang="zh-CN" sz="2400"/>
              <a:t>      FROM     Student </a:t>
            </a:r>
            <a:r>
              <a:rPr lang="en-US" altLang="zh-CN" sz="2400">
                <a:solidFill>
                  <a:srgbClr val="D75B5B"/>
                </a:solidFill>
              </a:rPr>
              <a:t>S1</a:t>
            </a:r>
            <a:r>
              <a:rPr lang="zh-CN" altLang="en-US" sz="2400"/>
              <a:t>,</a:t>
            </a:r>
            <a:r>
              <a:rPr lang="en-US" altLang="zh-CN" sz="2400"/>
              <a:t>Student </a:t>
            </a:r>
            <a:r>
              <a:rPr lang="en-US" altLang="zh-CN" sz="2400">
                <a:solidFill>
                  <a:srgbClr val="D75B5B"/>
                </a:solidFill>
              </a:rPr>
              <a:t>S2</a:t>
            </a:r>
            <a:endParaRPr lang="en-US" altLang="zh-CN" sz="2400"/>
          </a:p>
          <a:p>
            <a:pPr eaLnBrk="1" hangingPunct="1">
              <a:lnSpc>
                <a:spcPct val="160000"/>
              </a:lnSpc>
              <a:buFont typeface="Wingdings" panose="05000000000000000000" pitchFamily="2" charset="2"/>
              <a:buNone/>
            </a:pPr>
            <a:r>
              <a:rPr lang="en-US" altLang="zh-CN" sz="2400"/>
              <a:t>      WHERE  </a:t>
            </a:r>
            <a:r>
              <a:rPr lang="en-US" altLang="zh-CN" sz="2400">
                <a:solidFill>
                  <a:srgbClr val="D75B5B"/>
                </a:solidFill>
              </a:rPr>
              <a:t>S1</a:t>
            </a:r>
            <a:r>
              <a:rPr lang="en-US" altLang="zh-CN" sz="2400"/>
              <a:t>.Sdept = </a:t>
            </a:r>
            <a:r>
              <a:rPr lang="en-US" altLang="zh-CN" sz="2400">
                <a:solidFill>
                  <a:srgbClr val="D75B5B"/>
                </a:solidFill>
              </a:rPr>
              <a:t>S2</a:t>
            </a:r>
            <a:r>
              <a:rPr lang="en-US" altLang="zh-CN" sz="2400"/>
              <a:t>.Sdept  AND</a:t>
            </a:r>
          </a:p>
          <a:p>
            <a:pPr eaLnBrk="1" hangingPunct="1">
              <a:lnSpc>
                <a:spcPct val="160000"/>
              </a:lnSpc>
              <a:buFont typeface="Wingdings" panose="05000000000000000000" pitchFamily="2" charset="2"/>
              <a:buNone/>
            </a:pPr>
            <a:r>
              <a:rPr lang="en-US" altLang="zh-CN" sz="2400"/>
              <a:t>                      </a:t>
            </a:r>
            <a:r>
              <a:rPr lang="en-US" altLang="zh-CN" sz="2400">
                <a:solidFill>
                  <a:srgbClr val="D75B5B"/>
                </a:solidFill>
              </a:rPr>
              <a:t>S2</a:t>
            </a:r>
            <a:r>
              <a:rPr lang="en-US" altLang="zh-CN" sz="2400"/>
              <a:t>.Sname = '</a:t>
            </a:r>
            <a:r>
              <a:rPr lang="zh-CN" altLang="en-US" sz="2400"/>
              <a:t>刘晨</a:t>
            </a:r>
            <a:r>
              <a:rPr lang="en-US" altLang="zh-CN" sz="2400"/>
              <a:t>'</a:t>
            </a:r>
            <a:r>
              <a:rPr lang="zh-CN" altLang="en-US" sz="2400"/>
              <a:t>;</a:t>
            </a:r>
          </a:p>
          <a:p>
            <a:pPr eaLnBrk="1" hangingPunct="1">
              <a:buFont typeface="Wingdings" panose="05000000000000000000" pitchFamily="2" charset="2"/>
              <a:buNone/>
            </a:pPr>
            <a:endParaRPr lang="en-US" altLang="zh-CN"/>
          </a:p>
        </p:txBody>
      </p:sp>
      <p:sp>
        <p:nvSpPr>
          <p:cNvPr id="2" name="日期占位符 1">
            <a:extLst>
              <a:ext uri="{FF2B5EF4-FFF2-40B4-BE49-F238E27FC236}">
                <a16:creationId xmlns:a16="http://schemas.microsoft.com/office/drawing/2014/main" id="{DF37A09E-B103-4685-AA6A-CB2B496F1C1E}"/>
              </a:ext>
            </a:extLst>
          </p:cNvPr>
          <p:cNvSpPr>
            <a:spLocks noGrp="1"/>
          </p:cNvSpPr>
          <p:nvPr>
            <p:ph type="dt" sz="half" idx="10"/>
          </p:nvPr>
        </p:nvSpPr>
        <p:spPr/>
        <p:txBody>
          <a:bodyPr/>
          <a:lstStyle/>
          <a:p>
            <a:pPr>
              <a:defRPr/>
            </a:pPr>
            <a:fld id="{42BFF6D4-4AD4-4D82-A3BD-3BBF1400EE36}" type="datetime1">
              <a:rPr lang="zh-CN" altLang="en-US" smtClean="0"/>
              <a:t>2021/10/28</a:t>
            </a:fld>
            <a:endParaRPr lang="zh-CN" alt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带有</a:t>
            </a:r>
            <a:r>
              <a:rPr lang="en-US" altLang="zh-CN" sz="3600"/>
              <a:t>IN</a:t>
            </a:r>
            <a:r>
              <a:rPr lang="zh-CN" altLang="en-US" sz="3600"/>
              <a:t>谓词的子查询（续）</a:t>
            </a:r>
          </a:p>
        </p:txBody>
      </p:sp>
      <p:sp>
        <p:nvSpPr>
          <p:cNvPr id="146435" name="Rectangle 3"/>
          <p:cNvSpPr>
            <a:spLocks noGrp="1" noChangeArrowheads="1"/>
          </p:cNvSpPr>
          <p:nvPr>
            <p:ph idx="1"/>
          </p:nvPr>
        </p:nvSpPr>
        <p:spPr>
          <a:xfrm>
            <a:off x="900113" y="908050"/>
            <a:ext cx="8148637" cy="4854575"/>
          </a:xfrm>
        </p:spPr>
        <p:txBody>
          <a:bodyPr/>
          <a:lstStyle/>
          <a:p>
            <a:pPr eaLnBrk="1" hangingPunct="1">
              <a:lnSpc>
                <a:spcPct val="80000"/>
              </a:lnSpc>
              <a:buFont typeface="Wingdings" panose="05000000000000000000" pitchFamily="2" charset="2"/>
              <a:buNone/>
            </a:pPr>
            <a:r>
              <a:rPr lang="en-US" altLang="zh-CN" sz="2400"/>
              <a:t>[</a:t>
            </a:r>
            <a:r>
              <a:rPr lang="zh-CN" altLang="en-US" sz="2400"/>
              <a:t>例 </a:t>
            </a:r>
            <a:r>
              <a:rPr lang="en-US" altLang="zh-CN" sz="2400"/>
              <a:t>3.56]</a:t>
            </a:r>
            <a:r>
              <a:rPr lang="zh-CN" altLang="en-US" sz="2400"/>
              <a:t>查询选修课程名为“信息系统”的学生学号和姓名</a:t>
            </a:r>
          </a:p>
          <a:p>
            <a:pPr eaLnBrk="1" hangingPunct="1">
              <a:lnSpc>
                <a:spcPct val="80000"/>
              </a:lnSpc>
              <a:buFont typeface="Wingdings" panose="05000000000000000000" pitchFamily="2" charset="2"/>
              <a:buNone/>
            </a:pPr>
            <a:r>
              <a:rPr lang="zh-CN" altLang="en-US" sz="2400"/>
              <a:t> 	</a:t>
            </a:r>
            <a:r>
              <a:rPr lang="en-US" altLang="zh-CN" sz="2200"/>
              <a:t>SELECT Sno</a:t>
            </a:r>
            <a:r>
              <a:rPr lang="zh-CN" altLang="en-US" sz="2200"/>
              <a:t>,</a:t>
            </a:r>
            <a:r>
              <a:rPr lang="en-US" altLang="zh-CN" sz="2200"/>
              <a:t>Sname            </a:t>
            </a:r>
            <a:r>
              <a:rPr lang="zh-CN" altLang="en-US" sz="2200"/>
              <a:t> </a:t>
            </a:r>
            <a:r>
              <a:rPr lang="en-US" altLang="zh-CN" sz="2200">
                <a:solidFill>
                  <a:srgbClr val="FF3399"/>
                </a:solidFill>
              </a:rPr>
              <a:t>③ </a:t>
            </a:r>
            <a:r>
              <a:rPr lang="zh-CN" altLang="en-US" sz="2200">
                <a:solidFill>
                  <a:srgbClr val="FF3399"/>
                </a:solidFill>
              </a:rPr>
              <a:t>最后在</a:t>
            </a:r>
            <a:r>
              <a:rPr lang="en-US" altLang="zh-CN" sz="2200">
                <a:solidFill>
                  <a:srgbClr val="FF3399"/>
                </a:solidFill>
              </a:rPr>
              <a:t>Student</a:t>
            </a:r>
            <a:r>
              <a:rPr lang="zh-CN" altLang="en-US" sz="2200">
                <a:solidFill>
                  <a:srgbClr val="FF3399"/>
                </a:solidFill>
              </a:rPr>
              <a:t>关系中</a:t>
            </a:r>
            <a:endParaRPr lang="zh-CN" altLang="en-US" sz="2200"/>
          </a:p>
          <a:p>
            <a:pPr eaLnBrk="1" hangingPunct="1">
              <a:lnSpc>
                <a:spcPct val="80000"/>
              </a:lnSpc>
              <a:buFont typeface="Wingdings" panose="05000000000000000000" pitchFamily="2" charset="2"/>
              <a:buNone/>
            </a:pPr>
            <a:r>
              <a:rPr lang="zh-CN" altLang="en-US" sz="2200"/>
              <a:t>  	</a:t>
            </a:r>
            <a:r>
              <a:rPr lang="en-US" altLang="zh-CN" sz="2200"/>
              <a:t>FROM    Student                         </a:t>
            </a:r>
            <a:r>
              <a:rPr lang="zh-CN" altLang="en-US" sz="2200"/>
              <a:t> </a:t>
            </a:r>
            <a:r>
              <a:rPr lang="zh-CN" altLang="en-US" sz="2200">
                <a:solidFill>
                  <a:srgbClr val="FF3399"/>
                </a:solidFill>
              </a:rPr>
              <a:t>取出</a:t>
            </a:r>
            <a:r>
              <a:rPr lang="en-US" altLang="zh-CN" sz="2200">
                <a:solidFill>
                  <a:srgbClr val="FF3399"/>
                </a:solidFill>
              </a:rPr>
              <a:t>Sno</a:t>
            </a:r>
            <a:r>
              <a:rPr lang="zh-CN" altLang="en-US" sz="2200">
                <a:solidFill>
                  <a:srgbClr val="FF3399"/>
                </a:solidFill>
              </a:rPr>
              <a:t>和</a:t>
            </a:r>
            <a:r>
              <a:rPr lang="en-US" altLang="zh-CN" sz="2200">
                <a:solidFill>
                  <a:srgbClr val="FF3399"/>
                </a:solidFill>
              </a:rPr>
              <a:t>Sname</a:t>
            </a:r>
            <a:endParaRPr lang="en-US" altLang="zh-CN" sz="2200"/>
          </a:p>
          <a:p>
            <a:pPr eaLnBrk="1" hangingPunct="1">
              <a:lnSpc>
                <a:spcPct val="80000"/>
              </a:lnSpc>
              <a:buFont typeface="Wingdings" panose="05000000000000000000" pitchFamily="2" charset="2"/>
              <a:buNone/>
            </a:pPr>
            <a:r>
              <a:rPr lang="en-US" altLang="zh-CN" sz="2200"/>
              <a:t> 	WHERE Sno  IN</a:t>
            </a:r>
          </a:p>
          <a:p>
            <a:pPr eaLnBrk="1" hangingPunct="1">
              <a:lnSpc>
                <a:spcPct val="80000"/>
              </a:lnSpc>
              <a:buFont typeface="Wingdings" panose="05000000000000000000" pitchFamily="2" charset="2"/>
              <a:buNone/>
            </a:pPr>
            <a:r>
              <a:rPr lang="en-US" altLang="zh-CN" sz="2200"/>
              <a:t>             </a:t>
            </a:r>
            <a:r>
              <a:rPr lang="zh-CN" altLang="en-US" sz="2200"/>
              <a:t>(</a:t>
            </a:r>
            <a:r>
              <a:rPr lang="en-US" altLang="zh-CN" sz="2200"/>
              <a:t>SELECT Sno                 </a:t>
            </a:r>
            <a:r>
              <a:rPr lang="en-US" altLang="zh-CN" sz="2200">
                <a:solidFill>
                  <a:srgbClr val="FF3399"/>
                </a:solidFill>
              </a:rPr>
              <a:t>② </a:t>
            </a:r>
            <a:r>
              <a:rPr lang="zh-CN" altLang="en-US" sz="2200">
                <a:solidFill>
                  <a:srgbClr val="FF3399"/>
                </a:solidFill>
              </a:rPr>
              <a:t>然后在</a:t>
            </a:r>
            <a:r>
              <a:rPr lang="en-US" altLang="zh-CN" sz="2200">
                <a:solidFill>
                  <a:srgbClr val="FF3399"/>
                </a:solidFill>
              </a:rPr>
              <a:t>SC</a:t>
            </a:r>
            <a:r>
              <a:rPr lang="zh-CN" altLang="en-US" sz="2200">
                <a:solidFill>
                  <a:srgbClr val="FF3399"/>
                </a:solidFill>
              </a:rPr>
              <a:t>关系中找出选</a:t>
            </a:r>
          </a:p>
          <a:p>
            <a:pPr eaLnBrk="1" hangingPunct="1">
              <a:lnSpc>
                <a:spcPct val="80000"/>
              </a:lnSpc>
              <a:buFont typeface="Wingdings" panose="05000000000000000000" pitchFamily="2" charset="2"/>
              <a:buNone/>
            </a:pPr>
            <a:r>
              <a:rPr lang="zh-CN" altLang="en-US" sz="2200"/>
              <a:t>              </a:t>
            </a:r>
            <a:r>
              <a:rPr lang="en-US" altLang="zh-CN" sz="2200"/>
              <a:t>FROM    SC                         </a:t>
            </a:r>
            <a:r>
              <a:rPr lang="zh-CN" altLang="en-US" sz="2200">
                <a:solidFill>
                  <a:srgbClr val="FF3399"/>
                </a:solidFill>
              </a:rPr>
              <a:t>修了</a:t>
            </a:r>
            <a:r>
              <a:rPr lang="en-US" altLang="zh-CN" sz="2200">
                <a:solidFill>
                  <a:srgbClr val="FF3399"/>
                </a:solidFill>
              </a:rPr>
              <a:t>3</a:t>
            </a:r>
            <a:r>
              <a:rPr lang="zh-CN" altLang="en-US" sz="2200">
                <a:solidFill>
                  <a:srgbClr val="FF3399"/>
                </a:solidFill>
              </a:rPr>
              <a:t>号课程的学生学号</a:t>
            </a:r>
            <a:endParaRPr lang="zh-CN" altLang="en-US" sz="2200"/>
          </a:p>
          <a:p>
            <a:pPr eaLnBrk="1" hangingPunct="1">
              <a:lnSpc>
                <a:spcPct val="80000"/>
              </a:lnSpc>
              <a:buFont typeface="Wingdings" panose="05000000000000000000" pitchFamily="2" charset="2"/>
              <a:buNone/>
            </a:pPr>
            <a:r>
              <a:rPr lang="zh-CN" altLang="en-US" sz="2200"/>
              <a:t>              </a:t>
            </a:r>
            <a:r>
              <a:rPr lang="en-US" altLang="zh-CN" sz="2200"/>
              <a:t>WHERE  Cno IN</a:t>
            </a:r>
          </a:p>
          <a:p>
            <a:pPr eaLnBrk="1" hangingPunct="1">
              <a:lnSpc>
                <a:spcPct val="80000"/>
              </a:lnSpc>
              <a:buFont typeface="Wingdings" panose="05000000000000000000" pitchFamily="2" charset="2"/>
              <a:buNone/>
            </a:pPr>
            <a:r>
              <a:rPr lang="en-US" altLang="zh-CN" sz="2200"/>
              <a:t>                     </a:t>
            </a:r>
            <a:r>
              <a:rPr lang="zh-CN" altLang="en-US" sz="2200"/>
              <a:t>(</a:t>
            </a:r>
            <a:r>
              <a:rPr lang="en-US" altLang="zh-CN" sz="2200"/>
              <a:t>SELECT Cno         </a:t>
            </a:r>
            <a:r>
              <a:rPr lang="en-US" altLang="zh-CN" sz="2200">
                <a:solidFill>
                  <a:srgbClr val="FF3399"/>
                </a:solidFill>
              </a:rPr>
              <a:t>① </a:t>
            </a:r>
            <a:r>
              <a:rPr lang="zh-CN" altLang="en-US" sz="2200">
                <a:solidFill>
                  <a:srgbClr val="FF3399"/>
                </a:solidFill>
              </a:rPr>
              <a:t>首先在</a:t>
            </a:r>
            <a:r>
              <a:rPr lang="en-US" altLang="zh-CN" sz="2200">
                <a:solidFill>
                  <a:srgbClr val="FF3399"/>
                </a:solidFill>
              </a:rPr>
              <a:t>Course</a:t>
            </a:r>
            <a:r>
              <a:rPr lang="zh-CN" altLang="en-US" sz="2200">
                <a:solidFill>
                  <a:srgbClr val="FF3399"/>
                </a:solidFill>
              </a:rPr>
              <a:t>关系中找出</a:t>
            </a:r>
            <a:endParaRPr lang="zh-CN" altLang="en-US" sz="2200"/>
          </a:p>
          <a:p>
            <a:pPr eaLnBrk="1" hangingPunct="1">
              <a:lnSpc>
                <a:spcPct val="80000"/>
              </a:lnSpc>
              <a:buFont typeface="Wingdings" panose="05000000000000000000" pitchFamily="2" charset="2"/>
              <a:buNone/>
            </a:pPr>
            <a:r>
              <a:rPr lang="zh-CN" altLang="en-US" sz="2200"/>
              <a:t>                       </a:t>
            </a:r>
            <a:r>
              <a:rPr lang="en-US" altLang="zh-CN" sz="2200"/>
              <a:t>FROM Course        </a:t>
            </a:r>
            <a:r>
              <a:rPr lang="en-US" altLang="zh-CN" sz="2200">
                <a:solidFill>
                  <a:srgbClr val="FF3399"/>
                </a:solidFill>
              </a:rPr>
              <a:t>“</a:t>
            </a:r>
            <a:r>
              <a:rPr lang="zh-CN" altLang="en-US" sz="2200">
                <a:solidFill>
                  <a:srgbClr val="FF3399"/>
                </a:solidFill>
              </a:rPr>
              <a:t>信息系统”的课程号，为</a:t>
            </a:r>
            <a:r>
              <a:rPr lang="en-US" altLang="zh-CN" sz="2200">
                <a:solidFill>
                  <a:srgbClr val="FF3399"/>
                </a:solidFill>
              </a:rPr>
              <a:t>3</a:t>
            </a:r>
            <a:r>
              <a:rPr lang="zh-CN" altLang="en-US" sz="2200">
                <a:solidFill>
                  <a:srgbClr val="FF3399"/>
                </a:solidFill>
              </a:rPr>
              <a:t>号</a:t>
            </a:r>
            <a:endParaRPr lang="zh-CN" altLang="en-US" sz="2200"/>
          </a:p>
          <a:p>
            <a:pPr eaLnBrk="1" hangingPunct="1">
              <a:lnSpc>
                <a:spcPct val="80000"/>
              </a:lnSpc>
              <a:buFont typeface="Wingdings" panose="05000000000000000000" pitchFamily="2" charset="2"/>
              <a:buNone/>
            </a:pPr>
            <a:r>
              <a:rPr lang="zh-CN" altLang="en-US" sz="2200"/>
              <a:t>                       </a:t>
            </a:r>
            <a:r>
              <a:rPr lang="en-US" altLang="zh-CN" sz="2200"/>
              <a:t>WHERE Cname= </a:t>
            </a:r>
            <a:r>
              <a:rPr lang="zh-CN" altLang="en-US" sz="2200"/>
              <a:t>'信息系统'                      </a:t>
            </a:r>
          </a:p>
          <a:p>
            <a:pPr eaLnBrk="1" hangingPunct="1">
              <a:lnSpc>
                <a:spcPct val="80000"/>
              </a:lnSpc>
              <a:buFont typeface="Wingdings" panose="05000000000000000000" pitchFamily="2" charset="2"/>
              <a:buNone/>
            </a:pPr>
            <a:r>
              <a:rPr lang="zh-CN" altLang="en-US" sz="2200"/>
              <a:t>		          )</a:t>
            </a:r>
          </a:p>
          <a:p>
            <a:pPr eaLnBrk="1" hangingPunct="1">
              <a:lnSpc>
                <a:spcPct val="80000"/>
              </a:lnSpc>
              <a:buFont typeface="Wingdings" panose="05000000000000000000" pitchFamily="2" charset="2"/>
              <a:buNone/>
            </a:pPr>
            <a:r>
              <a:rPr lang="en-US" altLang="zh-CN" sz="2200"/>
              <a:t>              </a:t>
            </a:r>
            <a:r>
              <a:rPr lang="zh-CN" altLang="en-US" sz="2200"/>
              <a:t>)</a:t>
            </a:r>
            <a:r>
              <a:rPr lang="en-US" altLang="zh-CN" sz="2200"/>
              <a:t>;</a:t>
            </a:r>
          </a:p>
        </p:txBody>
      </p:sp>
      <p:sp>
        <p:nvSpPr>
          <p:cNvPr id="2" name="日期占位符 1">
            <a:extLst>
              <a:ext uri="{FF2B5EF4-FFF2-40B4-BE49-F238E27FC236}">
                <a16:creationId xmlns:a16="http://schemas.microsoft.com/office/drawing/2014/main" id="{B402EB00-9267-4CD6-97DF-5502357D73DE}"/>
              </a:ext>
            </a:extLst>
          </p:cNvPr>
          <p:cNvSpPr>
            <a:spLocks noGrp="1"/>
          </p:cNvSpPr>
          <p:nvPr>
            <p:ph type="dt" sz="half" idx="10"/>
          </p:nvPr>
        </p:nvSpPr>
        <p:spPr/>
        <p:txBody>
          <a:bodyPr/>
          <a:lstStyle/>
          <a:p>
            <a:pPr>
              <a:defRPr/>
            </a:pPr>
            <a:fld id="{DBBC0EEA-B59A-48FC-A364-172A503F8E91}" type="datetime1">
              <a:rPr lang="zh-CN" altLang="en-US" smtClean="0"/>
              <a:t>2021/10/28</a:t>
            </a:fld>
            <a:endParaRPr lang="zh-CN" alt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带有</a:t>
            </a:r>
            <a:r>
              <a:rPr lang="en-US" altLang="zh-CN" sz="3600"/>
              <a:t>IN</a:t>
            </a:r>
            <a:r>
              <a:rPr lang="zh-CN" altLang="en-US" sz="3600"/>
              <a:t>谓词的子查询（续）</a:t>
            </a:r>
          </a:p>
        </p:txBody>
      </p:sp>
      <p:sp>
        <p:nvSpPr>
          <p:cNvPr id="38915" name="Rectangle 3"/>
          <p:cNvSpPr>
            <a:spLocks noGrp="1" noChangeArrowheads="1"/>
          </p:cNvSpPr>
          <p:nvPr>
            <p:ph idx="1"/>
          </p:nvPr>
        </p:nvSpPr>
        <p:spPr>
          <a:xfrm>
            <a:off x="958850" y="981075"/>
            <a:ext cx="8150225" cy="4854575"/>
          </a:xfrm>
        </p:spPr>
        <p:txBody>
          <a:bodyPr/>
          <a:lstStyle/>
          <a:p>
            <a:pPr lvl="1">
              <a:buFont typeface="Wingdings" panose="05000000000000000000" pitchFamily="2" charset="2"/>
              <a:buNone/>
            </a:pPr>
            <a:r>
              <a:rPr lang="zh-CN" altLang="en-US" sz="2800">
                <a:latin typeface="宋体" panose="02010600030101010101" pitchFamily="2" charset="-122"/>
              </a:rPr>
              <a:t>用连接查询实现</a:t>
            </a:r>
            <a:r>
              <a:rPr lang="en-US" altLang="zh-CN" sz="2800"/>
              <a:t>[</a:t>
            </a:r>
            <a:r>
              <a:rPr lang="zh-CN" altLang="en-US" sz="2800"/>
              <a:t>例 </a:t>
            </a:r>
            <a:r>
              <a:rPr lang="en-US" altLang="zh-CN" sz="2800"/>
              <a:t>3.56] </a:t>
            </a:r>
            <a:r>
              <a:rPr lang="zh-CN" altLang="en-US" sz="2800">
                <a:latin typeface="宋体" panose="02010600030101010101" pitchFamily="2" charset="-122"/>
              </a:rPr>
              <a:t>：</a:t>
            </a:r>
            <a:endParaRPr lang="en-US" altLang="zh-CN">
              <a:latin typeface="宋体" panose="02010600030101010101" pitchFamily="2" charset="-122"/>
            </a:endParaRPr>
          </a:p>
          <a:p>
            <a:pPr eaLnBrk="1" hangingPunct="1">
              <a:lnSpc>
                <a:spcPct val="130000"/>
              </a:lnSpc>
              <a:buFont typeface="Wingdings" panose="05000000000000000000" pitchFamily="2" charset="2"/>
              <a:buNone/>
            </a:pPr>
            <a:r>
              <a:rPr lang="en-US" altLang="zh-CN"/>
              <a:t>     </a:t>
            </a:r>
            <a:r>
              <a:rPr lang="en-US" altLang="zh-CN" sz="2400"/>
              <a:t>SELECT Sno</a:t>
            </a:r>
            <a:r>
              <a:rPr lang="zh-CN" altLang="en-US" sz="2400"/>
              <a:t>,</a:t>
            </a:r>
            <a:r>
              <a:rPr lang="en-US" altLang="zh-CN" sz="2400"/>
              <a:t>Sname</a:t>
            </a:r>
          </a:p>
          <a:p>
            <a:pPr eaLnBrk="1" hangingPunct="1">
              <a:lnSpc>
                <a:spcPct val="130000"/>
              </a:lnSpc>
              <a:buFont typeface="Wingdings" panose="05000000000000000000" pitchFamily="2" charset="2"/>
              <a:buNone/>
            </a:pPr>
            <a:r>
              <a:rPr lang="en-US" altLang="zh-CN" sz="2400"/>
              <a:t>      FROM    Student</a:t>
            </a:r>
            <a:r>
              <a:rPr lang="zh-CN" altLang="en-US" sz="2400"/>
              <a:t>,</a:t>
            </a:r>
            <a:r>
              <a:rPr lang="en-US" altLang="zh-CN" sz="2400"/>
              <a:t>SC</a:t>
            </a:r>
            <a:r>
              <a:rPr lang="zh-CN" altLang="en-US" sz="2400"/>
              <a:t>,</a:t>
            </a:r>
            <a:r>
              <a:rPr lang="en-US" altLang="zh-CN" sz="2400"/>
              <a:t>Course</a:t>
            </a:r>
          </a:p>
          <a:p>
            <a:pPr eaLnBrk="1" hangingPunct="1">
              <a:lnSpc>
                <a:spcPct val="130000"/>
              </a:lnSpc>
              <a:buFont typeface="Wingdings" panose="05000000000000000000" pitchFamily="2" charset="2"/>
              <a:buNone/>
            </a:pPr>
            <a:r>
              <a:rPr lang="en-US" altLang="zh-CN" sz="2400"/>
              <a:t>      WHERE Student.Sno = SC.Sno  AND</a:t>
            </a:r>
          </a:p>
          <a:p>
            <a:pPr eaLnBrk="1" hangingPunct="1">
              <a:lnSpc>
                <a:spcPct val="130000"/>
              </a:lnSpc>
              <a:buFont typeface="Wingdings" panose="05000000000000000000" pitchFamily="2" charset="2"/>
              <a:buNone/>
            </a:pPr>
            <a:r>
              <a:rPr lang="en-US" altLang="zh-CN" sz="2400"/>
              <a:t>                     SC.Cno = Course.Cno AND</a:t>
            </a:r>
          </a:p>
          <a:p>
            <a:pPr eaLnBrk="1" hangingPunct="1">
              <a:lnSpc>
                <a:spcPct val="130000"/>
              </a:lnSpc>
              <a:buFont typeface="Wingdings" panose="05000000000000000000" pitchFamily="2" charset="2"/>
              <a:buNone/>
            </a:pPr>
            <a:r>
              <a:rPr lang="en-US" altLang="zh-CN" sz="2400"/>
              <a:t>                     Course.Cname=</a:t>
            </a:r>
            <a:r>
              <a:rPr lang="zh-CN" altLang="en-US" sz="2400"/>
              <a:t>'信息系统'</a:t>
            </a:r>
            <a:r>
              <a:rPr lang="en-US" altLang="zh-CN" sz="2400"/>
              <a:t>;</a:t>
            </a:r>
            <a:endParaRPr lang="zh-CN" altLang="en-US">
              <a:latin typeface="宋体" panose="02010600030101010101" pitchFamily="2" charset="-122"/>
            </a:endParaRPr>
          </a:p>
        </p:txBody>
      </p:sp>
      <p:sp>
        <p:nvSpPr>
          <p:cNvPr id="2" name="日期占位符 1">
            <a:extLst>
              <a:ext uri="{FF2B5EF4-FFF2-40B4-BE49-F238E27FC236}">
                <a16:creationId xmlns:a16="http://schemas.microsoft.com/office/drawing/2014/main" id="{CCE6617E-6813-4D79-8BA6-620867605152}"/>
              </a:ext>
            </a:extLst>
          </p:cNvPr>
          <p:cNvSpPr>
            <a:spLocks noGrp="1"/>
          </p:cNvSpPr>
          <p:nvPr>
            <p:ph type="dt" sz="half" idx="10"/>
          </p:nvPr>
        </p:nvSpPr>
        <p:spPr/>
        <p:txBody>
          <a:bodyPr/>
          <a:lstStyle/>
          <a:p>
            <a:pPr>
              <a:defRPr/>
            </a:pPr>
            <a:fld id="{39B96EF8-D263-49CA-BF82-0134235E9B45}" type="datetime1">
              <a:rPr lang="zh-CN" altLang="en-US" smtClean="0"/>
              <a:t>2021/10/28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animEffect transition="in" filter="randombar(horizontal)">
                                      <p:cBhvr>
                                        <p:cTn id="7" dur="500"/>
                                        <p:tgtEl>
                                          <p:spTgt spid="38915">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8915">
                                            <p:txEl>
                                              <p:pRg st="2" end="2"/>
                                            </p:txEl>
                                          </p:spTgt>
                                        </p:tgtEl>
                                        <p:attrNameLst>
                                          <p:attrName>style.visibility</p:attrName>
                                        </p:attrNameLst>
                                      </p:cBhvr>
                                      <p:to>
                                        <p:strVal val="visible"/>
                                      </p:to>
                                    </p:set>
                                    <p:animEffect transition="in" filter="randombar(horizontal)">
                                      <p:cBhvr>
                                        <p:cTn id="10" dur="500"/>
                                        <p:tgtEl>
                                          <p:spTgt spid="38915">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8915">
                                            <p:txEl>
                                              <p:pRg st="3" end="3"/>
                                            </p:txEl>
                                          </p:spTgt>
                                        </p:tgtEl>
                                        <p:attrNameLst>
                                          <p:attrName>style.visibility</p:attrName>
                                        </p:attrNameLst>
                                      </p:cBhvr>
                                      <p:to>
                                        <p:strVal val="visible"/>
                                      </p:to>
                                    </p:set>
                                    <p:animEffect transition="in" filter="randombar(horizontal)">
                                      <p:cBhvr>
                                        <p:cTn id="13" dur="500"/>
                                        <p:tgtEl>
                                          <p:spTgt spid="38915">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8915">
                                            <p:txEl>
                                              <p:pRg st="4" end="4"/>
                                            </p:txEl>
                                          </p:spTgt>
                                        </p:tgtEl>
                                        <p:attrNameLst>
                                          <p:attrName>style.visibility</p:attrName>
                                        </p:attrNameLst>
                                      </p:cBhvr>
                                      <p:to>
                                        <p:strVal val="visible"/>
                                      </p:to>
                                    </p:set>
                                    <p:animEffect transition="in" filter="randombar(horizontal)">
                                      <p:cBhvr>
                                        <p:cTn id="16" dur="500"/>
                                        <p:tgtEl>
                                          <p:spTgt spid="38915">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8915">
                                            <p:txEl>
                                              <p:pRg st="5" end="5"/>
                                            </p:txEl>
                                          </p:spTgt>
                                        </p:tgtEl>
                                        <p:attrNameLst>
                                          <p:attrName>style.visibility</p:attrName>
                                        </p:attrNameLst>
                                      </p:cBhvr>
                                      <p:to>
                                        <p:strVal val="visible"/>
                                      </p:to>
                                    </p:set>
                                    <p:animEffect transition="in" filter="randombar(horizontal)">
                                      <p:cBhvr>
                                        <p:cTn id="19" dur="500"/>
                                        <p:tgtEl>
                                          <p:spTgt spid="389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3.4.3  </a:t>
            </a:r>
            <a:r>
              <a:rPr lang="zh-CN" altLang="en-US" sz="3600"/>
              <a:t>嵌套查询</a:t>
            </a:r>
          </a:p>
        </p:txBody>
      </p:sp>
      <p:sp>
        <p:nvSpPr>
          <p:cNvPr id="148483" name="Rectangle 3"/>
          <p:cNvSpPr>
            <a:spLocks noGrp="1" noChangeArrowheads="1"/>
          </p:cNvSpPr>
          <p:nvPr>
            <p:ph idx="1"/>
          </p:nvPr>
        </p:nvSpPr>
        <p:spPr>
          <a:xfrm>
            <a:off x="958850" y="1339850"/>
            <a:ext cx="8150225" cy="4854575"/>
          </a:xfrm>
        </p:spPr>
        <p:txBody>
          <a:bodyPr/>
          <a:lstStyle/>
          <a:p>
            <a:pPr eaLnBrk="1" hangingPunct="1">
              <a:lnSpc>
                <a:spcPct val="150000"/>
              </a:lnSpc>
              <a:buFont typeface="Wingdings" panose="05000000000000000000" pitchFamily="2" charset="2"/>
              <a:buNone/>
            </a:pPr>
            <a:r>
              <a:rPr lang="en-US" altLang="zh-CN"/>
              <a:t>  1.</a:t>
            </a:r>
            <a:r>
              <a:rPr lang="zh-CN" altLang="en-US"/>
              <a:t>带有</a:t>
            </a:r>
            <a:r>
              <a:rPr lang="en-US" altLang="zh-CN"/>
              <a:t>IN</a:t>
            </a:r>
            <a:r>
              <a:rPr lang="zh-CN" altLang="en-US"/>
              <a:t>谓词的子查询 </a:t>
            </a:r>
          </a:p>
          <a:p>
            <a:pPr eaLnBrk="1" hangingPunct="1">
              <a:lnSpc>
                <a:spcPct val="150000"/>
              </a:lnSpc>
              <a:buFont typeface="Wingdings" panose="05000000000000000000" pitchFamily="2" charset="2"/>
              <a:buNone/>
            </a:pPr>
            <a:r>
              <a:rPr lang="zh-CN" altLang="en-US">
                <a:solidFill>
                  <a:srgbClr val="7030A0"/>
                </a:solidFill>
              </a:rPr>
              <a:t>  </a:t>
            </a:r>
            <a:r>
              <a:rPr lang="en-US" altLang="zh-CN">
                <a:solidFill>
                  <a:srgbClr val="7030A0"/>
                </a:solidFill>
              </a:rPr>
              <a:t>2.</a:t>
            </a:r>
            <a:r>
              <a:rPr lang="zh-CN" altLang="en-US">
                <a:solidFill>
                  <a:srgbClr val="7030A0"/>
                </a:solidFill>
              </a:rPr>
              <a:t>带有比较运算符的子查询</a:t>
            </a:r>
          </a:p>
          <a:p>
            <a:pPr eaLnBrk="1" hangingPunct="1">
              <a:lnSpc>
                <a:spcPct val="150000"/>
              </a:lnSpc>
              <a:buFont typeface="Wingdings" panose="05000000000000000000" pitchFamily="2" charset="2"/>
              <a:buNone/>
            </a:pPr>
            <a:r>
              <a:rPr lang="zh-CN" altLang="en-US"/>
              <a:t>  </a:t>
            </a:r>
            <a:r>
              <a:rPr lang="en-US" altLang="zh-CN"/>
              <a:t>3.</a:t>
            </a:r>
            <a:r>
              <a:rPr lang="zh-CN" altLang="en-US"/>
              <a:t>带有</a:t>
            </a:r>
            <a:r>
              <a:rPr lang="en-US" altLang="zh-CN"/>
              <a:t>ANY</a:t>
            </a:r>
            <a:r>
              <a:rPr lang="zh-CN" altLang="en-US"/>
              <a:t>（</a:t>
            </a:r>
            <a:r>
              <a:rPr lang="en-US" altLang="zh-CN"/>
              <a:t>SOME</a:t>
            </a:r>
            <a:r>
              <a:rPr lang="zh-CN" altLang="en-US"/>
              <a:t>）或</a:t>
            </a:r>
            <a:r>
              <a:rPr lang="en-US" altLang="zh-CN"/>
              <a:t>ALL</a:t>
            </a:r>
            <a:r>
              <a:rPr lang="zh-CN" altLang="en-US"/>
              <a:t>谓词的子查询</a:t>
            </a:r>
          </a:p>
          <a:p>
            <a:pPr eaLnBrk="1" hangingPunct="1">
              <a:lnSpc>
                <a:spcPct val="150000"/>
              </a:lnSpc>
              <a:buFont typeface="Wingdings" panose="05000000000000000000" pitchFamily="2" charset="2"/>
              <a:buNone/>
            </a:pPr>
            <a:r>
              <a:rPr lang="zh-CN" altLang="en-US"/>
              <a:t>  </a:t>
            </a:r>
            <a:r>
              <a:rPr lang="en-US" altLang="zh-CN"/>
              <a:t>4.</a:t>
            </a:r>
            <a:r>
              <a:rPr lang="zh-CN" altLang="en-US"/>
              <a:t>带有</a:t>
            </a:r>
            <a:r>
              <a:rPr lang="en-US" altLang="zh-CN"/>
              <a:t>EXISTS</a:t>
            </a:r>
            <a:r>
              <a:rPr lang="zh-CN" altLang="en-US"/>
              <a:t>谓词的子查询</a:t>
            </a:r>
          </a:p>
          <a:p>
            <a:pPr eaLnBrk="1" hangingPunct="1">
              <a:lnSpc>
                <a:spcPct val="130000"/>
              </a:lnSpc>
              <a:buFont typeface="Wingdings" panose="05000000000000000000" pitchFamily="2" charset="2"/>
              <a:buNone/>
            </a:pPr>
            <a:endParaRPr lang="en-US" altLang="zh-CN"/>
          </a:p>
        </p:txBody>
      </p:sp>
      <p:sp>
        <p:nvSpPr>
          <p:cNvPr id="2" name="日期占位符 1">
            <a:extLst>
              <a:ext uri="{FF2B5EF4-FFF2-40B4-BE49-F238E27FC236}">
                <a16:creationId xmlns:a16="http://schemas.microsoft.com/office/drawing/2014/main" id="{474EDEC2-8D03-4316-A2BC-8BF465CCA4F3}"/>
              </a:ext>
            </a:extLst>
          </p:cNvPr>
          <p:cNvSpPr>
            <a:spLocks noGrp="1"/>
          </p:cNvSpPr>
          <p:nvPr>
            <p:ph type="dt" sz="half" idx="10"/>
          </p:nvPr>
        </p:nvSpPr>
        <p:spPr/>
        <p:txBody>
          <a:bodyPr/>
          <a:lstStyle/>
          <a:p>
            <a:pPr>
              <a:defRPr/>
            </a:pPr>
            <a:fld id="{45183E7C-7507-4A68-ABAF-C7AA50857F92}" type="datetime1">
              <a:rPr lang="zh-CN" altLang="en-US" smtClean="0"/>
              <a:t>2021/10/28</a:t>
            </a:fld>
            <a:endParaRPr lang="zh-CN" alt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2. </a:t>
            </a:r>
            <a:r>
              <a:rPr lang="zh-CN" altLang="en-US" sz="3600"/>
              <a:t>带有比较运算符的子查询</a:t>
            </a:r>
          </a:p>
        </p:txBody>
      </p:sp>
      <p:sp>
        <p:nvSpPr>
          <p:cNvPr id="40963" name="Rectangle 3"/>
          <p:cNvSpPr>
            <a:spLocks noGrp="1" noChangeArrowheads="1"/>
          </p:cNvSpPr>
          <p:nvPr>
            <p:ph idx="1"/>
          </p:nvPr>
        </p:nvSpPr>
        <p:spPr>
          <a:xfrm>
            <a:off x="827088" y="908050"/>
            <a:ext cx="8150225" cy="4854575"/>
          </a:xfrm>
        </p:spPr>
        <p:txBody>
          <a:bodyPr/>
          <a:lstStyle/>
          <a:p>
            <a:pPr eaLnBrk="1" hangingPunct="1">
              <a:lnSpc>
                <a:spcPct val="150000"/>
              </a:lnSpc>
            </a:pPr>
            <a:r>
              <a:rPr lang="en-US" altLang="zh-CN" sz="2400"/>
              <a:t> </a:t>
            </a:r>
            <a:r>
              <a:rPr lang="zh-CN" altLang="en-US"/>
              <a:t>当能确切知道内层查询返回单值时，可用比较运算符（</a:t>
            </a:r>
            <a:r>
              <a:rPr lang="en-US" altLang="zh-CN"/>
              <a:t>&gt;</a:t>
            </a:r>
            <a:r>
              <a:rPr lang="zh-CN" altLang="en-US"/>
              <a:t>，</a:t>
            </a:r>
            <a:r>
              <a:rPr lang="en-US" altLang="zh-CN"/>
              <a:t>&lt;</a:t>
            </a:r>
            <a:r>
              <a:rPr lang="zh-CN" altLang="en-US"/>
              <a:t>，</a:t>
            </a:r>
            <a:r>
              <a:rPr lang="en-US" altLang="zh-CN"/>
              <a:t>=</a:t>
            </a:r>
            <a:r>
              <a:rPr lang="zh-CN" altLang="en-US"/>
              <a:t>，</a:t>
            </a:r>
            <a:r>
              <a:rPr lang="en-US" altLang="zh-CN"/>
              <a:t>&gt;=</a:t>
            </a:r>
            <a:r>
              <a:rPr lang="zh-CN" altLang="en-US"/>
              <a:t>，</a:t>
            </a:r>
            <a:r>
              <a:rPr lang="en-US" altLang="zh-CN"/>
              <a:t>&lt;=</a:t>
            </a:r>
            <a:r>
              <a:rPr lang="zh-CN" altLang="en-US"/>
              <a:t>，</a:t>
            </a:r>
            <a:r>
              <a:rPr lang="en-US" altLang="zh-CN"/>
              <a:t>!=</a:t>
            </a:r>
            <a:r>
              <a:rPr lang="zh-CN" altLang="en-US"/>
              <a:t>或</a:t>
            </a:r>
            <a:r>
              <a:rPr lang="en-US" altLang="zh-CN"/>
              <a:t>&lt; &gt;</a:t>
            </a:r>
            <a:r>
              <a:rPr lang="zh-CN" altLang="en-US"/>
              <a:t>）。</a:t>
            </a:r>
          </a:p>
          <a:p>
            <a:pPr eaLnBrk="1" hangingPunct="1">
              <a:buFont typeface="宋体" panose="02010600030101010101" pitchFamily="2" charset="-122"/>
              <a:buNone/>
            </a:pPr>
            <a:r>
              <a:rPr lang="zh-CN" altLang="en-US" sz="2400"/>
              <a:t>在</a:t>
            </a:r>
            <a:r>
              <a:rPr lang="en-US" altLang="zh-CN" sz="2400"/>
              <a:t>[</a:t>
            </a:r>
            <a:r>
              <a:rPr lang="zh-CN" altLang="en-US" sz="2400"/>
              <a:t>例 </a:t>
            </a:r>
            <a:r>
              <a:rPr lang="en-US" altLang="zh-CN" sz="2400"/>
              <a:t>3.55]</a:t>
            </a:r>
            <a:r>
              <a:rPr lang="zh-CN" altLang="en-US" sz="2400"/>
              <a:t>中，由于一个学生只可能在一个系学习，则可以</a:t>
            </a:r>
            <a:r>
              <a:rPr lang="zh-CN" altLang="en-US" sz="2400">
                <a:solidFill>
                  <a:srgbClr val="D75B5B"/>
                </a:solidFill>
              </a:rPr>
              <a:t>用 </a:t>
            </a:r>
            <a:r>
              <a:rPr lang="en-US" altLang="zh-CN" sz="2400">
                <a:solidFill>
                  <a:srgbClr val="D75B5B"/>
                </a:solidFill>
              </a:rPr>
              <a:t>= </a:t>
            </a:r>
            <a:r>
              <a:rPr lang="zh-CN" altLang="en-US" sz="2400">
                <a:solidFill>
                  <a:srgbClr val="D75B5B"/>
                </a:solidFill>
              </a:rPr>
              <a:t>代替</a:t>
            </a:r>
            <a:r>
              <a:rPr lang="en-US" altLang="zh-CN" sz="2400">
                <a:solidFill>
                  <a:srgbClr val="D75B5B"/>
                </a:solidFill>
              </a:rPr>
              <a:t>IN</a:t>
            </a:r>
            <a:r>
              <a:rPr lang="en-US" altLang="zh-CN" sz="2400"/>
              <a:t> </a:t>
            </a:r>
            <a:r>
              <a:rPr lang="zh-CN" altLang="en-US" sz="2400"/>
              <a:t>：</a:t>
            </a:r>
          </a:p>
          <a:p>
            <a:pPr eaLnBrk="1" hangingPunct="1">
              <a:buFont typeface="宋体" panose="02010600030101010101" pitchFamily="2" charset="-122"/>
              <a:buNone/>
            </a:pPr>
            <a:r>
              <a:rPr lang="zh-CN" altLang="en-US" sz="2400"/>
              <a:t>     </a:t>
            </a:r>
            <a:r>
              <a:rPr lang="en-US" altLang="zh-CN" sz="2400"/>
              <a:t>SELECT Sno</a:t>
            </a:r>
            <a:r>
              <a:rPr lang="zh-CN" altLang="en-US" sz="2400"/>
              <a:t>,</a:t>
            </a:r>
            <a:r>
              <a:rPr lang="en-US" altLang="zh-CN" sz="2400"/>
              <a:t>Sname</a:t>
            </a:r>
            <a:r>
              <a:rPr lang="zh-CN" altLang="en-US" sz="2400"/>
              <a:t>,</a:t>
            </a:r>
            <a:r>
              <a:rPr lang="en-US" altLang="zh-CN" sz="2400"/>
              <a:t>Sdept</a:t>
            </a:r>
          </a:p>
          <a:p>
            <a:pPr eaLnBrk="1" hangingPunct="1">
              <a:buFont typeface="宋体" panose="02010600030101010101" pitchFamily="2" charset="-122"/>
              <a:buNone/>
            </a:pPr>
            <a:r>
              <a:rPr lang="en-US" altLang="zh-CN" sz="2400"/>
              <a:t>     FROM    Student</a:t>
            </a:r>
          </a:p>
          <a:p>
            <a:pPr eaLnBrk="1" hangingPunct="1">
              <a:buFont typeface="宋体" panose="02010600030101010101" pitchFamily="2" charset="-122"/>
              <a:buNone/>
            </a:pPr>
            <a:r>
              <a:rPr lang="en-US" altLang="zh-CN" sz="2400"/>
              <a:t>     WHERE Sdept  </a:t>
            </a:r>
            <a:r>
              <a:rPr lang="en-US" altLang="zh-CN" sz="2400">
                <a:solidFill>
                  <a:srgbClr val="D75B5B"/>
                </a:solidFill>
              </a:rPr>
              <a:t> =</a:t>
            </a:r>
            <a:endParaRPr lang="en-US" altLang="zh-CN" sz="2400"/>
          </a:p>
          <a:p>
            <a:pPr eaLnBrk="1" hangingPunct="1">
              <a:buFont typeface="宋体" panose="02010600030101010101" pitchFamily="2" charset="-122"/>
              <a:buNone/>
            </a:pPr>
            <a:r>
              <a:rPr lang="en-US" altLang="zh-CN" sz="2400"/>
              <a:t>                   </a:t>
            </a:r>
            <a:r>
              <a:rPr lang="zh-CN" altLang="en-US" sz="2400"/>
              <a:t>(</a:t>
            </a:r>
            <a:r>
              <a:rPr lang="en-US" altLang="zh-CN" sz="2400"/>
              <a:t>SELECT Sdept</a:t>
            </a:r>
          </a:p>
          <a:p>
            <a:pPr eaLnBrk="1" hangingPunct="1">
              <a:buFont typeface="宋体" panose="02010600030101010101" pitchFamily="2" charset="-122"/>
              <a:buNone/>
            </a:pPr>
            <a:r>
              <a:rPr lang="en-US" altLang="zh-CN" sz="2400"/>
              <a:t>                    FROM    Student</a:t>
            </a:r>
          </a:p>
          <a:p>
            <a:pPr eaLnBrk="1" hangingPunct="1">
              <a:buFont typeface="宋体" panose="02010600030101010101" pitchFamily="2" charset="-122"/>
              <a:buNone/>
            </a:pPr>
            <a:r>
              <a:rPr lang="en-US" altLang="zh-CN" sz="2400"/>
              <a:t>                    WHERE Sname= </a:t>
            </a:r>
            <a:r>
              <a:rPr lang="zh-CN" altLang="en-US" sz="2400"/>
              <a:t>'刘晨');</a:t>
            </a:r>
          </a:p>
          <a:p>
            <a:pPr eaLnBrk="1" hangingPunct="1">
              <a:lnSpc>
                <a:spcPct val="160000"/>
              </a:lnSpc>
            </a:pPr>
            <a:endParaRPr lang="zh-CN" altLang="en-US" sz="2400"/>
          </a:p>
          <a:p>
            <a:pPr eaLnBrk="1" hangingPunct="1">
              <a:buFont typeface="Wingdings" panose="05000000000000000000" pitchFamily="2" charset="2"/>
              <a:buNone/>
            </a:pPr>
            <a:endParaRPr lang="en-US" altLang="zh-CN" sz="2400"/>
          </a:p>
        </p:txBody>
      </p:sp>
      <p:sp>
        <p:nvSpPr>
          <p:cNvPr id="2" name="日期占位符 1">
            <a:extLst>
              <a:ext uri="{FF2B5EF4-FFF2-40B4-BE49-F238E27FC236}">
                <a16:creationId xmlns:a16="http://schemas.microsoft.com/office/drawing/2014/main" id="{A97D43EC-77FA-4612-A7A4-6382887F4A4B}"/>
              </a:ext>
            </a:extLst>
          </p:cNvPr>
          <p:cNvSpPr>
            <a:spLocks noGrp="1"/>
          </p:cNvSpPr>
          <p:nvPr>
            <p:ph type="dt" sz="half" idx="10"/>
          </p:nvPr>
        </p:nvSpPr>
        <p:spPr/>
        <p:txBody>
          <a:bodyPr/>
          <a:lstStyle/>
          <a:p>
            <a:pPr>
              <a:defRPr/>
            </a:pPr>
            <a:fld id="{173A3280-CFCD-4F27-99A5-755B704C2BA3}" type="datetime1">
              <a:rPr lang="zh-CN" altLang="en-US" smtClean="0"/>
              <a:t>2021/10/28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animEffect transition="in" filter="randombar(horizontal)">
                                      <p:cBhvr>
                                        <p:cTn id="7" dur="500"/>
                                        <p:tgtEl>
                                          <p:spTgt spid="4096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0963">
                                            <p:txEl>
                                              <p:pRg st="2" end="2"/>
                                            </p:txEl>
                                          </p:spTgt>
                                        </p:tgtEl>
                                        <p:attrNameLst>
                                          <p:attrName>style.visibility</p:attrName>
                                        </p:attrNameLst>
                                      </p:cBhvr>
                                      <p:to>
                                        <p:strVal val="visible"/>
                                      </p:to>
                                    </p:set>
                                    <p:animEffect transition="in" filter="randombar(horizontal)">
                                      <p:cBhvr>
                                        <p:cTn id="10" dur="500"/>
                                        <p:tgtEl>
                                          <p:spTgt spid="4096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40963">
                                            <p:txEl>
                                              <p:pRg st="3" end="3"/>
                                            </p:txEl>
                                          </p:spTgt>
                                        </p:tgtEl>
                                        <p:attrNameLst>
                                          <p:attrName>style.visibility</p:attrName>
                                        </p:attrNameLst>
                                      </p:cBhvr>
                                      <p:to>
                                        <p:strVal val="visible"/>
                                      </p:to>
                                    </p:set>
                                    <p:animEffect transition="in" filter="randombar(horizontal)">
                                      <p:cBhvr>
                                        <p:cTn id="13" dur="500"/>
                                        <p:tgtEl>
                                          <p:spTgt spid="40963">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40963">
                                            <p:txEl>
                                              <p:pRg st="4" end="4"/>
                                            </p:txEl>
                                          </p:spTgt>
                                        </p:tgtEl>
                                        <p:attrNameLst>
                                          <p:attrName>style.visibility</p:attrName>
                                        </p:attrNameLst>
                                      </p:cBhvr>
                                      <p:to>
                                        <p:strVal val="visible"/>
                                      </p:to>
                                    </p:set>
                                    <p:animEffect transition="in" filter="randombar(horizontal)">
                                      <p:cBhvr>
                                        <p:cTn id="16" dur="500"/>
                                        <p:tgtEl>
                                          <p:spTgt spid="40963">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40963">
                                            <p:txEl>
                                              <p:pRg st="5" end="5"/>
                                            </p:txEl>
                                          </p:spTgt>
                                        </p:tgtEl>
                                        <p:attrNameLst>
                                          <p:attrName>style.visibility</p:attrName>
                                        </p:attrNameLst>
                                      </p:cBhvr>
                                      <p:to>
                                        <p:strVal val="visible"/>
                                      </p:to>
                                    </p:set>
                                    <p:animEffect transition="in" filter="randombar(horizontal)">
                                      <p:cBhvr>
                                        <p:cTn id="19" dur="500"/>
                                        <p:tgtEl>
                                          <p:spTgt spid="40963">
                                            <p:txEl>
                                              <p:pRg st="5" end="5"/>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40963">
                                            <p:txEl>
                                              <p:pRg st="6" end="6"/>
                                            </p:txEl>
                                          </p:spTgt>
                                        </p:tgtEl>
                                        <p:attrNameLst>
                                          <p:attrName>style.visibility</p:attrName>
                                        </p:attrNameLst>
                                      </p:cBhvr>
                                      <p:to>
                                        <p:strVal val="visible"/>
                                      </p:to>
                                    </p:set>
                                    <p:animEffect transition="in" filter="randombar(horizontal)">
                                      <p:cBhvr>
                                        <p:cTn id="22" dur="500"/>
                                        <p:tgtEl>
                                          <p:spTgt spid="40963">
                                            <p:txEl>
                                              <p:pRg st="6" end="6"/>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40963">
                                            <p:txEl>
                                              <p:pRg st="7" end="7"/>
                                            </p:txEl>
                                          </p:spTgt>
                                        </p:tgtEl>
                                        <p:attrNameLst>
                                          <p:attrName>style.visibility</p:attrName>
                                        </p:attrNameLst>
                                      </p:cBhvr>
                                      <p:to>
                                        <p:strVal val="visible"/>
                                      </p:to>
                                    </p:set>
                                    <p:animEffect transition="in" filter="randombar(horizontal)">
                                      <p:cBhvr>
                                        <p:cTn id="25" dur="500"/>
                                        <p:tgtEl>
                                          <p:spTgt spid="409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a:xfrm>
            <a:off x="958850" y="-39688"/>
            <a:ext cx="8150225" cy="1138238"/>
          </a:xfrm>
        </p:spPr>
        <p:txBody>
          <a:bodyPr/>
          <a:lstStyle/>
          <a:p>
            <a:pPr eaLnBrk="1" hangingPunct="1">
              <a:defRPr/>
            </a:pPr>
            <a:r>
              <a:rPr lang="en-US" altLang="zh-CN" sz="3600" dirty="0"/>
              <a:t>SQL</a:t>
            </a:r>
            <a:r>
              <a:rPr lang="zh-CN" altLang="en-US" sz="3600" dirty="0"/>
              <a:t>的基本概念（续）</a:t>
            </a:r>
          </a:p>
        </p:txBody>
      </p:sp>
      <p:grpSp>
        <p:nvGrpSpPr>
          <p:cNvPr id="18435" name="Group 1055"/>
          <p:cNvGrpSpPr>
            <a:grpSpLocks/>
          </p:cNvGrpSpPr>
          <p:nvPr/>
        </p:nvGrpSpPr>
        <p:grpSpPr bwMode="auto">
          <a:xfrm>
            <a:off x="1438275" y="1941513"/>
            <a:ext cx="7561263" cy="3816350"/>
            <a:chOff x="0" y="0"/>
            <a:chExt cx="4763" cy="2404"/>
          </a:xfrm>
        </p:grpSpPr>
        <p:sp>
          <p:nvSpPr>
            <p:cNvPr id="27654" name="Rectangle 1028"/>
            <p:cNvSpPr>
              <a:spLocks noChangeArrowheads="1"/>
            </p:cNvSpPr>
            <p:nvPr/>
          </p:nvSpPr>
          <p:spPr bwMode="auto">
            <a:xfrm>
              <a:off x="1134" y="0"/>
              <a:ext cx="725" cy="363"/>
            </a:xfrm>
            <a:prstGeom prst="rect">
              <a:avLst/>
            </a:prstGeom>
            <a:gradFill rotWithShape="0">
              <a:gsLst>
                <a:gs pos="0">
                  <a:srgbClr val="FFFFFF"/>
                </a:gs>
                <a:gs pos="100000">
                  <a:srgbClr val="BBBBBB"/>
                </a:gs>
              </a:gsLst>
              <a:lin ang="5400000" scaled="1"/>
            </a:gradFill>
            <a:ln w="25400">
              <a:solidFill>
                <a:schemeClr val="tx1"/>
              </a:solidFill>
              <a:miter lim="800000"/>
              <a:headEnd/>
              <a:tailEnd/>
            </a:ln>
          </p:spPr>
          <p:txBody>
            <a:bodyPr wrap="none" anchor="ct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1800"/>
                <a:t>SQL</a:t>
              </a:r>
            </a:p>
          </p:txBody>
        </p:sp>
        <p:sp>
          <p:nvSpPr>
            <p:cNvPr id="27655" name="Rectangle 1029"/>
            <p:cNvSpPr>
              <a:spLocks noChangeArrowheads="1"/>
            </p:cNvSpPr>
            <p:nvPr/>
          </p:nvSpPr>
          <p:spPr bwMode="auto">
            <a:xfrm>
              <a:off x="2812" y="680"/>
              <a:ext cx="725" cy="363"/>
            </a:xfrm>
            <a:prstGeom prst="rect">
              <a:avLst/>
            </a:prstGeom>
            <a:gradFill rotWithShape="0">
              <a:gsLst>
                <a:gs pos="0">
                  <a:srgbClr val="FFFFFF"/>
                </a:gs>
                <a:gs pos="100000">
                  <a:srgbClr val="BBBBBB"/>
                </a:gs>
              </a:gsLst>
              <a:lin ang="5400000" scaled="1"/>
            </a:gradFill>
            <a:ln w="25400">
              <a:solidFill>
                <a:schemeClr val="tx1"/>
              </a:solidFill>
              <a:miter lim="800000"/>
              <a:headEnd/>
              <a:tailEnd/>
            </a:ln>
          </p:spPr>
          <p:txBody>
            <a:bodyPr wrap="none" anchor="ct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1800"/>
                <a:t>视图</a:t>
              </a:r>
              <a:r>
                <a:rPr lang="en-US" altLang="zh-CN" sz="1800"/>
                <a:t>2</a:t>
              </a:r>
            </a:p>
          </p:txBody>
        </p:sp>
        <p:sp>
          <p:nvSpPr>
            <p:cNvPr id="27656" name="Rectangle 1030"/>
            <p:cNvSpPr>
              <a:spLocks noChangeArrowheads="1"/>
            </p:cNvSpPr>
            <p:nvPr/>
          </p:nvSpPr>
          <p:spPr bwMode="auto">
            <a:xfrm>
              <a:off x="1134" y="680"/>
              <a:ext cx="725" cy="363"/>
            </a:xfrm>
            <a:prstGeom prst="rect">
              <a:avLst/>
            </a:prstGeom>
            <a:gradFill rotWithShape="0">
              <a:gsLst>
                <a:gs pos="0">
                  <a:srgbClr val="FFFFFF"/>
                </a:gs>
                <a:gs pos="100000">
                  <a:srgbClr val="BBBBBB"/>
                </a:gs>
              </a:gsLst>
              <a:lin ang="5400000" scaled="1"/>
            </a:gradFill>
            <a:ln w="25400">
              <a:solidFill>
                <a:schemeClr val="tx1"/>
              </a:solidFill>
              <a:miter lim="800000"/>
              <a:headEnd/>
              <a:tailEnd/>
            </a:ln>
          </p:spPr>
          <p:txBody>
            <a:bodyPr wrap="none" anchor="ct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1800"/>
                <a:t>视图</a:t>
              </a:r>
              <a:r>
                <a:rPr lang="en-US" altLang="zh-CN" sz="1800"/>
                <a:t>1</a:t>
              </a:r>
            </a:p>
          </p:txBody>
        </p:sp>
        <p:sp>
          <p:nvSpPr>
            <p:cNvPr id="27657" name="Rectangle 1031"/>
            <p:cNvSpPr>
              <a:spLocks noChangeArrowheads="1"/>
            </p:cNvSpPr>
            <p:nvPr/>
          </p:nvSpPr>
          <p:spPr bwMode="auto">
            <a:xfrm>
              <a:off x="1179" y="1361"/>
              <a:ext cx="725" cy="363"/>
            </a:xfrm>
            <a:prstGeom prst="rect">
              <a:avLst/>
            </a:prstGeom>
            <a:gradFill rotWithShape="0">
              <a:gsLst>
                <a:gs pos="0">
                  <a:srgbClr val="FFFFFF"/>
                </a:gs>
                <a:gs pos="100000">
                  <a:srgbClr val="BBBBBB"/>
                </a:gs>
              </a:gsLst>
              <a:lin ang="5400000" scaled="1"/>
            </a:gradFill>
            <a:ln w="25400">
              <a:solidFill>
                <a:schemeClr val="tx1"/>
              </a:solidFill>
              <a:miter lim="800000"/>
              <a:headEnd/>
              <a:tailEnd/>
            </a:ln>
          </p:spPr>
          <p:txBody>
            <a:bodyPr wrap="none" anchor="ct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1800"/>
                <a:t>基本表</a:t>
              </a:r>
              <a:r>
                <a:rPr lang="en-US" altLang="zh-CN" sz="1800"/>
                <a:t>2</a:t>
              </a:r>
            </a:p>
          </p:txBody>
        </p:sp>
        <p:sp>
          <p:nvSpPr>
            <p:cNvPr id="27658" name="Rectangle 1032"/>
            <p:cNvSpPr>
              <a:spLocks noChangeArrowheads="1"/>
            </p:cNvSpPr>
            <p:nvPr/>
          </p:nvSpPr>
          <p:spPr bwMode="auto">
            <a:xfrm>
              <a:off x="90" y="1361"/>
              <a:ext cx="725" cy="363"/>
            </a:xfrm>
            <a:prstGeom prst="rect">
              <a:avLst/>
            </a:prstGeom>
            <a:gradFill rotWithShape="0">
              <a:gsLst>
                <a:gs pos="0">
                  <a:srgbClr val="FFFFFF"/>
                </a:gs>
                <a:gs pos="100000">
                  <a:srgbClr val="BBBBBB"/>
                </a:gs>
              </a:gsLst>
              <a:lin ang="5400000" scaled="1"/>
            </a:gradFill>
            <a:ln w="25400">
              <a:solidFill>
                <a:schemeClr val="tx1"/>
              </a:solidFill>
              <a:miter lim="800000"/>
              <a:headEnd/>
              <a:tailEnd/>
            </a:ln>
          </p:spPr>
          <p:txBody>
            <a:bodyPr wrap="none" anchor="ct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1800"/>
                <a:t>基本表</a:t>
              </a:r>
              <a:r>
                <a:rPr lang="en-US" altLang="zh-CN" sz="1800"/>
                <a:t>1</a:t>
              </a:r>
            </a:p>
          </p:txBody>
        </p:sp>
        <p:sp>
          <p:nvSpPr>
            <p:cNvPr id="27659" name="Rectangle 1033"/>
            <p:cNvSpPr>
              <a:spLocks noChangeArrowheads="1"/>
            </p:cNvSpPr>
            <p:nvPr/>
          </p:nvSpPr>
          <p:spPr bwMode="auto">
            <a:xfrm>
              <a:off x="2268" y="1361"/>
              <a:ext cx="725" cy="363"/>
            </a:xfrm>
            <a:prstGeom prst="rect">
              <a:avLst/>
            </a:prstGeom>
            <a:gradFill rotWithShape="0">
              <a:gsLst>
                <a:gs pos="0">
                  <a:srgbClr val="FFFFFF"/>
                </a:gs>
                <a:gs pos="100000">
                  <a:srgbClr val="BBBBBB"/>
                </a:gs>
              </a:gsLst>
              <a:lin ang="5400000" scaled="1"/>
            </a:gradFill>
            <a:ln w="25400">
              <a:solidFill>
                <a:schemeClr val="tx1"/>
              </a:solidFill>
              <a:miter lim="800000"/>
              <a:headEnd/>
              <a:tailEnd/>
            </a:ln>
          </p:spPr>
          <p:txBody>
            <a:bodyPr wrap="none" anchor="ct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1800"/>
                <a:t>基本表</a:t>
              </a:r>
              <a:r>
                <a:rPr lang="en-US" altLang="zh-CN" sz="1800"/>
                <a:t>3</a:t>
              </a:r>
            </a:p>
          </p:txBody>
        </p:sp>
        <p:sp>
          <p:nvSpPr>
            <p:cNvPr id="27660" name="Rectangle 1034"/>
            <p:cNvSpPr>
              <a:spLocks noChangeArrowheads="1"/>
            </p:cNvSpPr>
            <p:nvPr/>
          </p:nvSpPr>
          <p:spPr bwMode="auto">
            <a:xfrm>
              <a:off x="3311" y="1361"/>
              <a:ext cx="725" cy="363"/>
            </a:xfrm>
            <a:prstGeom prst="rect">
              <a:avLst/>
            </a:prstGeom>
            <a:gradFill rotWithShape="0">
              <a:gsLst>
                <a:gs pos="0">
                  <a:srgbClr val="FFFFFF"/>
                </a:gs>
                <a:gs pos="100000">
                  <a:srgbClr val="BBBBBB"/>
                </a:gs>
              </a:gsLst>
              <a:lin ang="5400000" scaled="1"/>
            </a:gradFill>
            <a:ln w="25400">
              <a:solidFill>
                <a:schemeClr val="tx1"/>
              </a:solidFill>
              <a:miter lim="800000"/>
              <a:headEnd/>
              <a:tailEnd/>
            </a:ln>
          </p:spPr>
          <p:txBody>
            <a:bodyPr wrap="none" anchor="ct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1800"/>
                <a:t>基本表</a:t>
              </a:r>
              <a:r>
                <a:rPr lang="en-US" altLang="zh-CN" sz="1800"/>
                <a:t>4</a:t>
              </a:r>
            </a:p>
          </p:txBody>
        </p:sp>
        <p:sp>
          <p:nvSpPr>
            <p:cNvPr id="27661" name="Rectangle 1035"/>
            <p:cNvSpPr>
              <a:spLocks noChangeArrowheads="1"/>
            </p:cNvSpPr>
            <p:nvPr/>
          </p:nvSpPr>
          <p:spPr bwMode="auto">
            <a:xfrm>
              <a:off x="3311" y="1996"/>
              <a:ext cx="748" cy="363"/>
            </a:xfrm>
            <a:prstGeom prst="rect">
              <a:avLst/>
            </a:prstGeom>
            <a:gradFill rotWithShape="0">
              <a:gsLst>
                <a:gs pos="0">
                  <a:srgbClr val="FFFFFF"/>
                </a:gs>
                <a:gs pos="100000">
                  <a:srgbClr val="BBBBBB"/>
                </a:gs>
              </a:gsLst>
              <a:lin ang="5400000" scaled="1"/>
            </a:gradFill>
            <a:ln w="25400">
              <a:solidFill>
                <a:schemeClr val="tx1"/>
              </a:solidFill>
              <a:miter lim="800000"/>
              <a:headEnd/>
              <a:tailEnd/>
            </a:ln>
          </p:spPr>
          <p:txBody>
            <a:bodyPr wrap="none" anchor="ct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1800"/>
                <a:t>存储文件</a:t>
              </a:r>
              <a:r>
                <a:rPr lang="en-US" altLang="zh-CN" sz="1800"/>
                <a:t>2</a:t>
              </a:r>
            </a:p>
          </p:txBody>
        </p:sp>
        <p:sp>
          <p:nvSpPr>
            <p:cNvPr id="27662" name="Rectangle 1036"/>
            <p:cNvSpPr>
              <a:spLocks noChangeArrowheads="1"/>
            </p:cNvSpPr>
            <p:nvPr/>
          </p:nvSpPr>
          <p:spPr bwMode="auto">
            <a:xfrm>
              <a:off x="1179" y="2041"/>
              <a:ext cx="748" cy="363"/>
            </a:xfrm>
            <a:prstGeom prst="rect">
              <a:avLst/>
            </a:prstGeom>
            <a:gradFill rotWithShape="0">
              <a:gsLst>
                <a:gs pos="0">
                  <a:srgbClr val="FFFFFF"/>
                </a:gs>
                <a:gs pos="100000">
                  <a:srgbClr val="BBBBBB"/>
                </a:gs>
              </a:gsLst>
              <a:lin ang="5400000" scaled="1"/>
            </a:gradFill>
            <a:ln w="25400">
              <a:solidFill>
                <a:schemeClr val="tx1"/>
              </a:solidFill>
              <a:miter lim="800000"/>
              <a:headEnd/>
              <a:tailEnd/>
            </a:ln>
          </p:spPr>
          <p:txBody>
            <a:bodyPr wrap="none" anchor="ct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1800"/>
                <a:t>存储文件</a:t>
              </a:r>
              <a:r>
                <a:rPr lang="en-US" altLang="zh-CN" sz="1800"/>
                <a:t>1</a:t>
              </a:r>
            </a:p>
          </p:txBody>
        </p:sp>
        <p:sp>
          <p:nvSpPr>
            <p:cNvPr id="27663" name="Line 1037"/>
            <p:cNvSpPr>
              <a:spLocks noChangeShapeType="1"/>
            </p:cNvSpPr>
            <p:nvPr/>
          </p:nvSpPr>
          <p:spPr bwMode="auto">
            <a:xfrm flipH="1">
              <a:off x="272" y="363"/>
              <a:ext cx="998" cy="998"/>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4" name="Line 1038"/>
            <p:cNvSpPr>
              <a:spLocks noChangeShapeType="1"/>
            </p:cNvSpPr>
            <p:nvPr/>
          </p:nvSpPr>
          <p:spPr bwMode="auto">
            <a:xfrm>
              <a:off x="1451" y="363"/>
              <a:ext cx="0" cy="317"/>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5" name="Line 1039"/>
            <p:cNvSpPr>
              <a:spLocks noChangeShapeType="1"/>
            </p:cNvSpPr>
            <p:nvPr/>
          </p:nvSpPr>
          <p:spPr bwMode="auto">
            <a:xfrm>
              <a:off x="1451" y="1043"/>
              <a:ext cx="0" cy="317"/>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6" name="Line 1040"/>
            <p:cNvSpPr>
              <a:spLocks noChangeShapeType="1"/>
            </p:cNvSpPr>
            <p:nvPr/>
          </p:nvSpPr>
          <p:spPr bwMode="auto">
            <a:xfrm>
              <a:off x="1451" y="1723"/>
              <a:ext cx="0" cy="318"/>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7" name="Line 1043"/>
            <p:cNvSpPr>
              <a:spLocks noChangeShapeType="1"/>
            </p:cNvSpPr>
            <p:nvPr/>
          </p:nvSpPr>
          <p:spPr bwMode="auto">
            <a:xfrm>
              <a:off x="1724" y="363"/>
              <a:ext cx="1315" cy="317"/>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8" name="Line 1044"/>
            <p:cNvSpPr>
              <a:spLocks noChangeShapeType="1"/>
            </p:cNvSpPr>
            <p:nvPr/>
          </p:nvSpPr>
          <p:spPr bwMode="auto">
            <a:xfrm flipH="1">
              <a:off x="2676" y="1043"/>
              <a:ext cx="318" cy="318"/>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9" name="Line 1045"/>
            <p:cNvSpPr>
              <a:spLocks noChangeShapeType="1"/>
            </p:cNvSpPr>
            <p:nvPr/>
          </p:nvSpPr>
          <p:spPr bwMode="auto">
            <a:xfrm>
              <a:off x="3311" y="1043"/>
              <a:ext cx="499" cy="318"/>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0" name="Line 1046"/>
            <p:cNvSpPr>
              <a:spLocks noChangeShapeType="1"/>
            </p:cNvSpPr>
            <p:nvPr/>
          </p:nvSpPr>
          <p:spPr bwMode="auto">
            <a:xfrm>
              <a:off x="363" y="1723"/>
              <a:ext cx="1043" cy="318"/>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1" name="Line 1047"/>
            <p:cNvSpPr>
              <a:spLocks noChangeShapeType="1"/>
            </p:cNvSpPr>
            <p:nvPr/>
          </p:nvSpPr>
          <p:spPr bwMode="auto">
            <a:xfrm flipH="1">
              <a:off x="1542" y="1723"/>
              <a:ext cx="1089" cy="318"/>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2" name="Line 1048"/>
            <p:cNvSpPr>
              <a:spLocks noChangeShapeType="1"/>
            </p:cNvSpPr>
            <p:nvPr/>
          </p:nvSpPr>
          <p:spPr bwMode="auto">
            <a:xfrm>
              <a:off x="3674" y="1723"/>
              <a:ext cx="0" cy="273"/>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3" name="Line 1049"/>
            <p:cNvSpPr>
              <a:spLocks noChangeShapeType="1"/>
            </p:cNvSpPr>
            <p:nvPr/>
          </p:nvSpPr>
          <p:spPr bwMode="auto">
            <a:xfrm>
              <a:off x="0" y="499"/>
              <a:ext cx="4536" cy="0"/>
            </a:xfrm>
            <a:prstGeom prst="line">
              <a:avLst/>
            </a:prstGeom>
            <a:noFill/>
            <a:ln w="254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4" name="Line 1050"/>
            <p:cNvSpPr>
              <a:spLocks noChangeShapeType="1"/>
            </p:cNvSpPr>
            <p:nvPr/>
          </p:nvSpPr>
          <p:spPr bwMode="auto">
            <a:xfrm>
              <a:off x="21" y="1158"/>
              <a:ext cx="4536" cy="0"/>
            </a:xfrm>
            <a:prstGeom prst="line">
              <a:avLst/>
            </a:prstGeom>
            <a:noFill/>
            <a:ln w="254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5" name="Line 1051"/>
            <p:cNvSpPr>
              <a:spLocks noChangeShapeType="1"/>
            </p:cNvSpPr>
            <p:nvPr/>
          </p:nvSpPr>
          <p:spPr bwMode="auto">
            <a:xfrm>
              <a:off x="21" y="1890"/>
              <a:ext cx="4536" cy="0"/>
            </a:xfrm>
            <a:prstGeom prst="line">
              <a:avLst/>
            </a:prstGeom>
            <a:noFill/>
            <a:ln w="254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6" name="Text Box 1052"/>
            <p:cNvSpPr txBox="1">
              <a:spLocks noChangeArrowheads="1"/>
            </p:cNvSpPr>
            <p:nvPr/>
          </p:nvSpPr>
          <p:spPr bwMode="auto">
            <a:xfrm>
              <a:off x="4037" y="771"/>
              <a:ext cx="6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 typeface="Arial" panose="020B0604020202020204" pitchFamily="34" charset="0"/>
                <a:buNone/>
              </a:pPr>
              <a:r>
                <a:rPr lang="zh-CN" altLang="en-US" sz="1800">
                  <a:latin typeface="Times New Roman" panose="02020603050405020304" pitchFamily="18" charset="0"/>
                </a:rPr>
                <a:t>外模式</a:t>
              </a:r>
            </a:p>
          </p:txBody>
        </p:sp>
        <p:sp>
          <p:nvSpPr>
            <p:cNvPr id="27677" name="Text Box 1053"/>
            <p:cNvSpPr txBox="1">
              <a:spLocks noChangeArrowheads="1"/>
            </p:cNvSpPr>
            <p:nvPr/>
          </p:nvSpPr>
          <p:spPr bwMode="auto">
            <a:xfrm>
              <a:off x="4037" y="1406"/>
              <a:ext cx="6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 typeface="Arial" panose="020B0604020202020204" pitchFamily="34" charset="0"/>
                <a:buNone/>
              </a:pPr>
              <a:r>
                <a:rPr lang="zh-CN" altLang="en-US" sz="1800">
                  <a:latin typeface="Times New Roman" panose="02020603050405020304" pitchFamily="18" charset="0"/>
                </a:rPr>
                <a:t>模 式</a:t>
              </a:r>
            </a:p>
          </p:txBody>
        </p:sp>
        <p:sp>
          <p:nvSpPr>
            <p:cNvPr id="27678" name="Text Box 1054"/>
            <p:cNvSpPr txBox="1">
              <a:spLocks noChangeArrowheads="1"/>
            </p:cNvSpPr>
            <p:nvPr/>
          </p:nvSpPr>
          <p:spPr bwMode="auto">
            <a:xfrm>
              <a:off x="4082" y="2086"/>
              <a:ext cx="6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 typeface="Arial" panose="020B0604020202020204" pitchFamily="34" charset="0"/>
                <a:buNone/>
              </a:pPr>
              <a:r>
                <a:rPr lang="zh-CN" altLang="en-US" sz="1800">
                  <a:latin typeface="Times New Roman" panose="02020603050405020304" pitchFamily="18" charset="0"/>
                </a:rPr>
                <a:t>内模式</a:t>
              </a:r>
            </a:p>
          </p:txBody>
        </p:sp>
      </p:grpSp>
      <p:sp>
        <p:nvSpPr>
          <p:cNvPr id="27652" name="Rectangle 1056"/>
          <p:cNvSpPr>
            <a:spLocks noChangeArrowheads="1"/>
          </p:cNvSpPr>
          <p:nvPr/>
        </p:nvSpPr>
        <p:spPr bwMode="auto">
          <a:xfrm>
            <a:off x="927100" y="895350"/>
            <a:ext cx="5535613"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40000"/>
              </a:lnSpc>
              <a:buClr>
                <a:schemeClr val="hlink"/>
              </a:buClr>
              <a:buSzTx/>
              <a:buFont typeface="Wingdings" panose="05000000000000000000" pitchFamily="2" charset="2"/>
              <a:buNone/>
            </a:pPr>
            <a:r>
              <a:rPr lang="en-US" altLang="zh-CN"/>
              <a:t>SQL</a:t>
            </a:r>
            <a:r>
              <a:rPr lang="zh-CN" altLang="en-US"/>
              <a:t>支持关系数据库三级模式结构</a:t>
            </a:r>
          </a:p>
        </p:txBody>
      </p:sp>
      <p:sp>
        <p:nvSpPr>
          <p:cNvPr id="27653"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9414387C-97E3-42C6-9FAE-103534A14678}"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p:cTn id="7" dur="1000" fill="hold"/>
                                        <p:tgtEl>
                                          <p:spTgt spid="18435"/>
                                        </p:tgtEl>
                                        <p:attrNameLst>
                                          <p:attrName>ppt_w</p:attrName>
                                        </p:attrNameLst>
                                      </p:cBhvr>
                                      <p:tavLst>
                                        <p:tav tm="0">
                                          <p:val>
                                            <p:fltVal val="0"/>
                                          </p:val>
                                        </p:tav>
                                        <p:tav tm="100000">
                                          <p:val>
                                            <p:strVal val="#ppt_w"/>
                                          </p:val>
                                        </p:tav>
                                      </p:tavLst>
                                    </p:anim>
                                    <p:anim calcmode="lin" valueType="num">
                                      <p:cBhvr>
                                        <p:cTn id="8" dur="1000" fill="hold"/>
                                        <p:tgtEl>
                                          <p:spTgt spid="18435"/>
                                        </p:tgtEl>
                                        <p:attrNameLst>
                                          <p:attrName>ppt_h</p:attrName>
                                        </p:attrNameLst>
                                      </p:cBhvr>
                                      <p:tavLst>
                                        <p:tav tm="0">
                                          <p:val>
                                            <p:fltVal val="0"/>
                                          </p:val>
                                        </p:tav>
                                        <p:tav tm="100000">
                                          <p:val>
                                            <p:strVal val="#ppt_h"/>
                                          </p:val>
                                        </p:tav>
                                      </p:tavLst>
                                    </p:anim>
                                    <p:anim calcmode="lin" valueType="num">
                                      <p:cBhvr>
                                        <p:cTn id="9" dur="1000" fill="hold"/>
                                        <p:tgtEl>
                                          <p:spTgt spid="18435"/>
                                        </p:tgtEl>
                                        <p:attrNameLst>
                                          <p:attrName>style.rotation</p:attrName>
                                        </p:attrNameLst>
                                      </p:cBhvr>
                                      <p:tavLst>
                                        <p:tav tm="0">
                                          <p:val>
                                            <p:fltVal val="90"/>
                                          </p:val>
                                        </p:tav>
                                        <p:tav tm="100000">
                                          <p:val>
                                            <p:fltVal val="0"/>
                                          </p:val>
                                        </p:tav>
                                      </p:tavLst>
                                    </p:anim>
                                    <p:animEffect transition="in" filter="fade">
                                      <p:cBhvr>
                                        <p:cTn id="10" dur="1000"/>
                                        <p:tgtEl>
                                          <p:spTgt spid="18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带有比较运算符的子查询（续）</a:t>
            </a:r>
          </a:p>
        </p:txBody>
      </p:sp>
      <p:sp>
        <p:nvSpPr>
          <p:cNvPr id="41987" name="Rectangle 3"/>
          <p:cNvSpPr>
            <a:spLocks noGrp="1" noChangeArrowheads="1"/>
          </p:cNvSpPr>
          <p:nvPr>
            <p:ph idx="1"/>
          </p:nvPr>
        </p:nvSpPr>
        <p:spPr>
          <a:xfrm>
            <a:off x="958850" y="1339850"/>
            <a:ext cx="8150225" cy="4854575"/>
          </a:xfrm>
        </p:spPr>
        <p:txBody>
          <a:bodyPr/>
          <a:lstStyle/>
          <a:p>
            <a:pPr eaLnBrk="1" hangingPunct="1">
              <a:buFont typeface="Wingdings" panose="05000000000000000000" pitchFamily="2" charset="2"/>
              <a:buNone/>
            </a:pPr>
            <a:r>
              <a:rPr lang="en-US" altLang="zh-CN" sz="2400"/>
              <a:t>[</a:t>
            </a:r>
            <a:r>
              <a:rPr lang="zh-CN" altLang="en-US" sz="2400"/>
              <a:t>例 </a:t>
            </a:r>
            <a:r>
              <a:rPr lang="en-US" altLang="zh-CN" sz="2400"/>
              <a:t>3.57 ]</a:t>
            </a:r>
            <a:r>
              <a:rPr lang="zh-CN" altLang="en-US" sz="2400"/>
              <a:t>找出每个学生超过他选修课程平均成绩的课程号。</a:t>
            </a:r>
          </a:p>
          <a:p>
            <a:pPr eaLnBrk="1" hangingPunct="1">
              <a:buFont typeface="Wingdings" panose="05000000000000000000" pitchFamily="2" charset="2"/>
              <a:buNone/>
            </a:pPr>
            <a:r>
              <a:rPr lang="zh-CN" altLang="en-US"/>
              <a:t>   </a:t>
            </a:r>
            <a:r>
              <a:rPr lang="en-US" altLang="zh-CN" sz="2400"/>
              <a:t>SELECT Sno</a:t>
            </a:r>
            <a:r>
              <a:rPr lang="zh-CN" altLang="en-US" sz="2400"/>
              <a:t>, </a:t>
            </a:r>
            <a:r>
              <a:rPr lang="en-US" altLang="zh-CN" sz="2400"/>
              <a:t>Cno</a:t>
            </a:r>
          </a:p>
          <a:p>
            <a:pPr eaLnBrk="1" hangingPunct="1">
              <a:buFont typeface="Wingdings" panose="05000000000000000000" pitchFamily="2" charset="2"/>
              <a:buNone/>
            </a:pPr>
            <a:r>
              <a:rPr lang="en-US" altLang="zh-CN" sz="2400"/>
              <a:t>    FROM    SC  x</a:t>
            </a:r>
          </a:p>
          <a:p>
            <a:pPr eaLnBrk="1" hangingPunct="1">
              <a:buFont typeface="Wingdings" panose="05000000000000000000" pitchFamily="2" charset="2"/>
              <a:buNone/>
            </a:pPr>
            <a:r>
              <a:rPr lang="en-US" altLang="zh-CN" sz="2400"/>
              <a:t>    WHERE Grade &gt;=</a:t>
            </a:r>
            <a:r>
              <a:rPr lang="zh-CN" altLang="en-US" sz="2400"/>
              <a:t>(</a:t>
            </a:r>
            <a:r>
              <a:rPr lang="en-US" altLang="zh-CN" sz="2400"/>
              <a:t>SELECT AVG(Grade) </a:t>
            </a:r>
          </a:p>
          <a:p>
            <a:pPr eaLnBrk="1" hangingPunct="1">
              <a:buFont typeface="Wingdings" panose="05000000000000000000" pitchFamily="2" charset="2"/>
              <a:buNone/>
            </a:pPr>
            <a:r>
              <a:rPr lang="en-US" altLang="zh-CN" sz="2400"/>
              <a:t>		                        FROM  SC y</a:t>
            </a:r>
          </a:p>
          <a:p>
            <a:pPr eaLnBrk="1" hangingPunct="1">
              <a:buFont typeface="Wingdings" panose="05000000000000000000" pitchFamily="2" charset="2"/>
              <a:buNone/>
            </a:pPr>
            <a:r>
              <a:rPr lang="en-US" altLang="zh-CN" sz="2400"/>
              <a:t>                                   WHERE y.Sno=x.Sno</a:t>
            </a:r>
            <a:r>
              <a:rPr lang="zh-CN" altLang="en-US" sz="2400"/>
              <a:t>)</a:t>
            </a:r>
            <a:r>
              <a:rPr lang="en-US" altLang="zh-CN" sz="2400"/>
              <a:t>;</a:t>
            </a:r>
          </a:p>
        </p:txBody>
      </p:sp>
      <p:sp>
        <p:nvSpPr>
          <p:cNvPr id="41988" name="AutoShape 4"/>
          <p:cNvSpPr>
            <a:spLocks noChangeArrowheads="1"/>
          </p:cNvSpPr>
          <p:nvPr/>
        </p:nvSpPr>
        <p:spPr bwMode="auto">
          <a:xfrm>
            <a:off x="5076825" y="1773238"/>
            <a:ext cx="1512888" cy="792162"/>
          </a:xfrm>
          <a:prstGeom prst="wedgeRoundRectCallout">
            <a:avLst>
              <a:gd name="adj1" fmla="val -84417"/>
              <a:gd name="adj2" fmla="val 73648"/>
              <a:gd name="adj3" fmla="val 16667"/>
            </a:avLst>
          </a:prstGeom>
          <a:gradFill rotWithShape="1">
            <a:gsLst>
              <a:gs pos="0">
                <a:srgbClr val="CC99FF"/>
              </a:gs>
              <a:gs pos="100000">
                <a:srgbClr val="F4E8FF"/>
              </a:gs>
            </a:gsLst>
            <a:lin ang="5400000" scaled="1"/>
          </a:gradFill>
          <a:ln w="25400">
            <a:solidFill>
              <a:srgbClr val="00CCFF"/>
            </a:solidFill>
            <a:miter lim="800000"/>
            <a:headEnd/>
            <a:tailEnd/>
          </a:ln>
        </p:spPr>
        <p:txBody>
          <a:bodyPr anchor="ct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1800" b="0"/>
              <a:t>相关子查询 </a:t>
            </a:r>
          </a:p>
        </p:txBody>
      </p:sp>
      <p:sp>
        <p:nvSpPr>
          <p:cNvPr id="2" name="日期占位符 1">
            <a:extLst>
              <a:ext uri="{FF2B5EF4-FFF2-40B4-BE49-F238E27FC236}">
                <a16:creationId xmlns:a16="http://schemas.microsoft.com/office/drawing/2014/main" id="{488523BC-C8A6-4977-B9A5-9D329AED6723}"/>
              </a:ext>
            </a:extLst>
          </p:cNvPr>
          <p:cNvSpPr>
            <a:spLocks noGrp="1"/>
          </p:cNvSpPr>
          <p:nvPr>
            <p:ph type="dt" sz="half" idx="10"/>
          </p:nvPr>
        </p:nvSpPr>
        <p:spPr/>
        <p:txBody>
          <a:bodyPr/>
          <a:lstStyle/>
          <a:p>
            <a:pPr>
              <a:defRPr/>
            </a:pPr>
            <a:fld id="{3E3DFC41-E7C9-49A2-96AA-B9DDDDA17815}" type="datetime1">
              <a:rPr lang="zh-CN" altLang="en-US" smtClean="0"/>
              <a:t>2021/10/28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anim calcmode="lin" valueType="num">
                                      <p:cBhvr>
                                        <p:cTn id="7" dur="1000" fill="hold"/>
                                        <p:tgtEl>
                                          <p:spTgt spid="41987">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41987">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41987">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41987">
                                            <p:txEl>
                                              <p:pRg st="1" end="1"/>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41987">
                                            <p:txEl>
                                              <p:pRg st="2" end="2"/>
                                            </p:txEl>
                                          </p:spTgt>
                                        </p:tgtEl>
                                        <p:attrNameLst>
                                          <p:attrName>style.visibility</p:attrName>
                                        </p:attrNameLst>
                                      </p:cBhvr>
                                      <p:to>
                                        <p:strVal val="visible"/>
                                      </p:to>
                                    </p:set>
                                    <p:anim calcmode="lin" valueType="num">
                                      <p:cBhvr>
                                        <p:cTn id="13" dur="1000" fill="hold"/>
                                        <p:tgtEl>
                                          <p:spTgt spid="41987">
                                            <p:txEl>
                                              <p:pRg st="2" end="2"/>
                                            </p:txEl>
                                          </p:spTgt>
                                        </p:tgtEl>
                                        <p:attrNameLst>
                                          <p:attrName>ppt_w</p:attrName>
                                        </p:attrNameLst>
                                      </p:cBhvr>
                                      <p:tavLst>
                                        <p:tav tm="0">
                                          <p:val>
                                            <p:fltVal val="0"/>
                                          </p:val>
                                        </p:tav>
                                        <p:tav tm="100000">
                                          <p:val>
                                            <p:strVal val="#ppt_w"/>
                                          </p:val>
                                        </p:tav>
                                      </p:tavLst>
                                    </p:anim>
                                    <p:anim calcmode="lin" valueType="num">
                                      <p:cBhvr>
                                        <p:cTn id="14" dur="1000" fill="hold"/>
                                        <p:tgtEl>
                                          <p:spTgt spid="41987">
                                            <p:txEl>
                                              <p:pRg st="2" end="2"/>
                                            </p:txEl>
                                          </p:spTgt>
                                        </p:tgtEl>
                                        <p:attrNameLst>
                                          <p:attrName>ppt_h</p:attrName>
                                        </p:attrNameLst>
                                      </p:cBhvr>
                                      <p:tavLst>
                                        <p:tav tm="0">
                                          <p:val>
                                            <p:fltVal val="0"/>
                                          </p:val>
                                        </p:tav>
                                        <p:tav tm="100000">
                                          <p:val>
                                            <p:strVal val="#ppt_h"/>
                                          </p:val>
                                        </p:tav>
                                      </p:tavLst>
                                    </p:anim>
                                    <p:anim calcmode="lin" valueType="num">
                                      <p:cBhvr>
                                        <p:cTn id="15" dur="1000" fill="hold"/>
                                        <p:tgtEl>
                                          <p:spTgt spid="41987">
                                            <p:txEl>
                                              <p:pRg st="2" end="2"/>
                                            </p:txEl>
                                          </p:spTgt>
                                        </p:tgtEl>
                                        <p:attrNameLst>
                                          <p:attrName>style.rotation</p:attrName>
                                        </p:attrNameLst>
                                      </p:cBhvr>
                                      <p:tavLst>
                                        <p:tav tm="0">
                                          <p:val>
                                            <p:fltVal val="90"/>
                                          </p:val>
                                        </p:tav>
                                        <p:tav tm="100000">
                                          <p:val>
                                            <p:fltVal val="0"/>
                                          </p:val>
                                        </p:tav>
                                      </p:tavLst>
                                    </p:anim>
                                    <p:animEffect transition="in" filter="fade">
                                      <p:cBhvr>
                                        <p:cTn id="16" dur="1000"/>
                                        <p:tgtEl>
                                          <p:spTgt spid="41987">
                                            <p:txEl>
                                              <p:pRg st="2" end="2"/>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41987">
                                            <p:txEl>
                                              <p:pRg st="3" end="3"/>
                                            </p:txEl>
                                          </p:spTgt>
                                        </p:tgtEl>
                                        <p:attrNameLst>
                                          <p:attrName>style.visibility</p:attrName>
                                        </p:attrNameLst>
                                      </p:cBhvr>
                                      <p:to>
                                        <p:strVal val="visible"/>
                                      </p:to>
                                    </p:set>
                                    <p:anim calcmode="lin" valueType="num">
                                      <p:cBhvr>
                                        <p:cTn id="19" dur="1000" fill="hold"/>
                                        <p:tgtEl>
                                          <p:spTgt spid="41987">
                                            <p:txEl>
                                              <p:pRg st="3" end="3"/>
                                            </p:txEl>
                                          </p:spTgt>
                                        </p:tgtEl>
                                        <p:attrNameLst>
                                          <p:attrName>ppt_w</p:attrName>
                                        </p:attrNameLst>
                                      </p:cBhvr>
                                      <p:tavLst>
                                        <p:tav tm="0">
                                          <p:val>
                                            <p:fltVal val="0"/>
                                          </p:val>
                                        </p:tav>
                                        <p:tav tm="100000">
                                          <p:val>
                                            <p:strVal val="#ppt_w"/>
                                          </p:val>
                                        </p:tav>
                                      </p:tavLst>
                                    </p:anim>
                                    <p:anim calcmode="lin" valueType="num">
                                      <p:cBhvr>
                                        <p:cTn id="20" dur="1000" fill="hold"/>
                                        <p:tgtEl>
                                          <p:spTgt spid="41987">
                                            <p:txEl>
                                              <p:pRg st="3" end="3"/>
                                            </p:txEl>
                                          </p:spTgt>
                                        </p:tgtEl>
                                        <p:attrNameLst>
                                          <p:attrName>ppt_h</p:attrName>
                                        </p:attrNameLst>
                                      </p:cBhvr>
                                      <p:tavLst>
                                        <p:tav tm="0">
                                          <p:val>
                                            <p:fltVal val="0"/>
                                          </p:val>
                                        </p:tav>
                                        <p:tav tm="100000">
                                          <p:val>
                                            <p:strVal val="#ppt_h"/>
                                          </p:val>
                                        </p:tav>
                                      </p:tavLst>
                                    </p:anim>
                                    <p:anim calcmode="lin" valueType="num">
                                      <p:cBhvr>
                                        <p:cTn id="21" dur="1000" fill="hold"/>
                                        <p:tgtEl>
                                          <p:spTgt spid="41987">
                                            <p:txEl>
                                              <p:pRg st="3" end="3"/>
                                            </p:txEl>
                                          </p:spTgt>
                                        </p:tgtEl>
                                        <p:attrNameLst>
                                          <p:attrName>style.rotation</p:attrName>
                                        </p:attrNameLst>
                                      </p:cBhvr>
                                      <p:tavLst>
                                        <p:tav tm="0">
                                          <p:val>
                                            <p:fltVal val="90"/>
                                          </p:val>
                                        </p:tav>
                                        <p:tav tm="100000">
                                          <p:val>
                                            <p:fltVal val="0"/>
                                          </p:val>
                                        </p:tav>
                                      </p:tavLst>
                                    </p:anim>
                                    <p:animEffect transition="in" filter="fade">
                                      <p:cBhvr>
                                        <p:cTn id="22" dur="1000"/>
                                        <p:tgtEl>
                                          <p:spTgt spid="41987">
                                            <p:txEl>
                                              <p:pRg st="3" end="3"/>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41987">
                                            <p:txEl>
                                              <p:pRg st="4" end="4"/>
                                            </p:txEl>
                                          </p:spTgt>
                                        </p:tgtEl>
                                        <p:attrNameLst>
                                          <p:attrName>style.visibility</p:attrName>
                                        </p:attrNameLst>
                                      </p:cBhvr>
                                      <p:to>
                                        <p:strVal val="visible"/>
                                      </p:to>
                                    </p:set>
                                    <p:anim calcmode="lin" valueType="num">
                                      <p:cBhvr>
                                        <p:cTn id="25" dur="1000" fill="hold"/>
                                        <p:tgtEl>
                                          <p:spTgt spid="41987">
                                            <p:txEl>
                                              <p:pRg st="4" end="4"/>
                                            </p:txEl>
                                          </p:spTgt>
                                        </p:tgtEl>
                                        <p:attrNameLst>
                                          <p:attrName>ppt_w</p:attrName>
                                        </p:attrNameLst>
                                      </p:cBhvr>
                                      <p:tavLst>
                                        <p:tav tm="0">
                                          <p:val>
                                            <p:fltVal val="0"/>
                                          </p:val>
                                        </p:tav>
                                        <p:tav tm="100000">
                                          <p:val>
                                            <p:strVal val="#ppt_w"/>
                                          </p:val>
                                        </p:tav>
                                      </p:tavLst>
                                    </p:anim>
                                    <p:anim calcmode="lin" valueType="num">
                                      <p:cBhvr>
                                        <p:cTn id="26" dur="1000" fill="hold"/>
                                        <p:tgtEl>
                                          <p:spTgt spid="41987">
                                            <p:txEl>
                                              <p:pRg st="4" end="4"/>
                                            </p:txEl>
                                          </p:spTgt>
                                        </p:tgtEl>
                                        <p:attrNameLst>
                                          <p:attrName>ppt_h</p:attrName>
                                        </p:attrNameLst>
                                      </p:cBhvr>
                                      <p:tavLst>
                                        <p:tav tm="0">
                                          <p:val>
                                            <p:fltVal val="0"/>
                                          </p:val>
                                        </p:tav>
                                        <p:tav tm="100000">
                                          <p:val>
                                            <p:strVal val="#ppt_h"/>
                                          </p:val>
                                        </p:tav>
                                      </p:tavLst>
                                    </p:anim>
                                    <p:anim calcmode="lin" valueType="num">
                                      <p:cBhvr>
                                        <p:cTn id="27" dur="1000" fill="hold"/>
                                        <p:tgtEl>
                                          <p:spTgt spid="41987">
                                            <p:txEl>
                                              <p:pRg st="4" end="4"/>
                                            </p:txEl>
                                          </p:spTgt>
                                        </p:tgtEl>
                                        <p:attrNameLst>
                                          <p:attrName>style.rotation</p:attrName>
                                        </p:attrNameLst>
                                      </p:cBhvr>
                                      <p:tavLst>
                                        <p:tav tm="0">
                                          <p:val>
                                            <p:fltVal val="90"/>
                                          </p:val>
                                        </p:tav>
                                        <p:tav tm="100000">
                                          <p:val>
                                            <p:fltVal val="0"/>
                                          </p:val>
                                        </p:tav>
                                      </p:tavLst>
                                    </p:anim>
                                    <p:animEffect transition="in" filter="fade">
                                      <p:cBhvr>
                                        <p:cTn id="28" dur="1000"/>
                                        <p:tgtEl>
                                          <p:spTgt spid="41987">
                                            <p:txEl>
                                              <p:pRg st="4" end="4"/>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41987">
                                            <p:txEl>
                                              <p:pRg st="5" end="5"/>
                                            </p:txEl>
                                          </p:spTgt>
                                        </p:tgtEl>
                                        <p:attrNameLst>
                                          <p:attrName>style.visibility</p:attrName>
                                        </p:attrNameLst>
                                      </p:cBhvr>
                                      <p:to>
                                        <p:strVal val="visible"/>
                                      </p:to>
                                    </p:set>
                                    <p:anim calcmode="lin" valueType="num">
                                      <p:cBhvr>
                                        <p:cTn id="31" dur="1000" fill="hold"/>
                                        <p:tgtEl>
                                          <p:spTgt spid="41987">
                                            <p:txEl>
                                              <p:pRg st="5" end="5"/>
                                            </p:txEl>
                                          </p:spTgt>
                                        </p:tgtEl>
                                        <p:attrNameLst>
                                          <p:attrName>ppt_w</p:attrName>
                                        </p:attrNameLst>
                                      </p:cBhvr>
                                      <p:tavLst>
                                        <p:tav tm="0">
                                          <p:val>
                                            <p:fltVal val="0"/>
                                          </p:val>
                                        </p:tav>
                                        <p:tav tm="100000">
                                          <p:val>
                                            <p:strVal val="#ppt_w"/>
                                          </p:val>
                                        </p:tav>
                                      </p:tavLst>
                                    </p:anim>
                                    <p:anim calcmode="lin" valueType="num">
                                      <p:cBhvr>
                                        <p:cTn id="32" dur="1000" fill="hold"/>
                                        <p:tgtEl>
                                          <p:spTgt spid="41987">
                                            <p:txEl>
                                              <p:pRg st="5" end="5"/>
                                            </p:txEl>
                                          </p:spTgt>
                                        </p:tgtEl>
                                        <p:attrNameLst>
                                          <p:attrName>ppt_h</p:attrName>
                                        </p:attrNameLst>
                                      </p:cBhvr>
                                      <p:tavLst>
                                        <p:tav tm="0">
                                          <p:val>
                                            <p:fltVal val="0"/>
                                          </p:val>
                                        </p:tav>
                                        <p:tav tm="100000">
                                          <p:val>
                                            <p:strVal val="#ppt_h"/>
                                          </p:val>
                                        </p:tav>
                                      </p:tavLst>
                                    </p:anim>
                                    <p:anim calcmode="lin" valueType="num">
                                      <p:cBhvr>
                                        <p:cTn id="33" dur="1000" fill="hold"/>
                                        <p:tgtEl>
                                          <p:spTgt spid="41987">
                                            <p:txEl>
                                              <p:pRg st="5" end="5"/>
                                            </p:txEl>
                                          </p:spTgt>
                                        </p:tgtEl>
                                        <p:attrNameLst>
                                          <p:attrName>style.rotation</p:attrName>
                                        </p:attrNameLst>
                                      </p:cBhvr>
                                      <p:tavLst>
                                        <p:tav tm="0">
                                          <p:val>
                                            <p:fltVal val="90"/>
                                          </p:val>
                                        </p:tav>
                                        <p:tav tm="100000">
                                          <p:val>
                                            <p:fltVal val="0"/>
                                          </p:val>
                                        </p:tav>
                                      </p:tavLst>
                                    </p:anim>
                                    <p:animEffect transition="in" filter="fade">
                                      <p:cBhvr>
                                        <p:cTn id="34" dur="1000"/>
                                        <p:tgtEl>
                                          <p:spTgt spid="41987">
                                            <p:txEl>
                                              <p:pRg st="5" end="5"/>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41988"/>
                                        </p:tgtEl>
                                        <p:attrNameLst>
                                          <p:attrName>style.visibility</p:attrName>
                                        </p:attrNameLst>
                                      </p:cBhvr>
                                      <p:to>
                                        <p:strVal val="visible"/>
                                      </p:to>
                                    </p:set>
                                    <p:animEffect transition="in" filter="slide(fromBottom)">
                                      <p:cBhvr>
                                        <p:cTn id="39"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animBg="1"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26"/>
          <p:cNvSpPr>
            <a:spLocks noGrp="1" noChangeArrowheads="1"/>
          </p:cNvSpPr>
          <p:nvPr>
            <p:ph type="title"/>
          </p:nvPr>
        </p:nvSpPr>
        <p:spPr>
          <a:xfrm>
            <a:off x="958850" y="-39688"/>
            <a:ext cx="8150225" cy="1138238"/>
          </a:xfrm>
        </p:spPr>
        <p:txBody>
          <a:bodyPr/>
          <a:lstStyle/>
          <a:p>
            <a:pPr eaLnBrk="1" hangingPunct="1">
              <a:defRPr/>
            </a:pPr>
            <a:r>
              <a:rPr lang="zh-CN" altLang="en-US" sz="3600"/>
              <a:t>带有比较运算符的子查询（续）</a:t>
            </a:r>
          </a:p>
        </p:txBody>
      </p:sp>
      <p:sp>
        <p:nvSpPr>
          <p:cNvPr id="151555" name="Rectangle 1027"/>
          <p:cNvSpPr>
            <a:spLocks noGrp="1" noChangeArrowheads="1"/>
          </p:cNvSpPr>
          <p:nvPr>
            <p:ph idx="1"/>
          </p:nvPr>
        </p:nvSpPr>
        <p:spPr>
          <a:xfrm>
            <a:off x="927100" y="981075"/>
            <a:ext cx="8148638" cy="4854575"/>
          </a:xfrm>
        </p:spPr>
        <p:txBody>
          <a:bodyPr/>
          <a:lstStyle/>
          <a:p>
            <a:pPr eaLnBrk="1" hangingPunct="1">
              <a:lnSpc>
                <a:spcPct val="120000"/>
              </a:lnSpc>
            </a:pPr>
            <a:r>
              <a:rPr lang="zh-CN" altLang="en-US"/>
              <a:t>可能的执行过程 </a:t>
            </a:r>
          </a:p>
          <a:p>
            <a:pPr lvl="1" eaLnBrk="1" hangingPunct="1">
              <a:lnSpc>
                <a:spcPct val="120000"/>
              </a:lnSpc>
            </a:pPr>
            <a:r>
              <a:rPr lang="zh-CN" altLang="en-US"/>
              <a:t>从外层查询中取出</a:t>
            </a:r>
            <a:r>
              <a:rPr lang="en-US" altLang="zh-CN"/>
              <a:t>SC</a:t>
            </a:r>
            <a:r>
              <a:rPr lang="zh-CN" altLang="en-US"/>
              <a:t>的一个元组</a:t>
            </a:r>
            <a:r>
              <a:rPr lang="en-US" altLang="zh-CN"/>
              <a:t>x</a:t>
            </a:r>
            <a:r>
              <a:rPr lang="zh-CN" altLang="en-US"/>
              <a:t>，将元组</a:t>
            </a:r>
            <a:r>
              <a:rPr lang="en-US" altLang="zh-CN"/>
              <a:t>x</a:t>
            </a:r>
            <a:r>
              <a:rPr lang="zh-CN" altLang="en-US"/>
              <a:t>的</a:t>
            </a:r>
            <a:r>
              <a:rPr lang="en-US" altLang="zh-CN"/>
              <a:t>Sno</a:t>
            </a:r>
            <a:r>
              <a:rPr lang="zh-CN" altLang="en-US"/>
              <a:t>值（</a:t>
            </a:r>
            <a:r>
              <a:rPr lang="en-US" altLang="zh-CN"/>
              <a:t>201215121</a:t>
            </a:r>
            <a:r>
              <a:rPr lang="zh-CN" altLang="en-US"/>
              <a:t>）传送给内层查询。</a:t>
            </a:r>
          </a:p>
          <a:p>
            <a:pPr eaLnBrk="1" hangingPunct="1">
              <a:lnSpc>
                <a:spcPct val="120000"/>
              </a:lnSpc>
              <a:buFont typeface="Wingdings" panose="05000000000000000000" pitchFamily="2" charset="2"/>
              <a:buNone/>
            </a:pPr>
            <a:r>
              <a:rPr lang="zh-CN" altLang="en-US" sz="2400"/>
              <a:t>       	</a:t>
            </a:r>
            <a:r>
              <a:rPr lang="en-US" altLang="zh-CN" sz="2400"/>
              <a:t>SELECT AVG</a:t>
            </a:r>
            <a:r>
              <a:rPr lang="zh-CN" altLang="en-US" sz="2400"/>
              <a:t>(</a:t>
            </a:r>
            <a:r>
              <a:rPr lang="en-US" altLang="zh-CN" sz="2400"/>
              <a:t>Grade</a:t>
            </a:r>
            <a:r>
              <a:rPr lang="zh-CN" altLang="en-US" sz="2400"/>
              <a:t>)</a:t>
            </a:r>
          </a:p>
          <a:p>
            <a:pPr eaLnBrk="1" hangingPunct="1">
              <a:lnSpc>
                <a:spcPct val="120000"/>
              </a:lnSpc>
              <a:buFont typeface="Wingdings" panose="05000000000000000000" pitchFamily="2" charset="2"/>
              <a:buNone/>
            </a:pPr>
            <a:r>
              <a:rPr lang="en-US" altLang="zh-CN" sz="2400"/>
              <a:t>       </a:t>
            </a:r>
            <a:r>
              <a:rPr lang="zh-CN" altLang="en-US" sz="2400"/>
              <a:t>	</a:t>
            </a:r>
            <a:r>
              <a:rPr lang="en-US" altLang="zh-CN" sz="2400"/>
              <a:t>FROM SC y</a:t>
            </a:r>
          </a:p>
          <a:p>
            <a:pPr eaLnBrk="1" hangingPunct="1">
              <a:lnSpc>
                <a:spcPct val="120000"/>
              </a:lnSpc>
              <a:buFont typeface="Wingdings" panose="05000000000000000000" pitchFamily="2" charset="2"/>
              <a:buNone/>
            </a:pPr>
            <a:r>
              <a:rPr lang="en-US" altLang="zh-CN" sz="2400"/>
              <a:t>       </a:t>
            </a:r>
            <a:r>
              <a:rPr lang="zh-CN" altLang="en-US" sz="2400"/>
              <a:t>	</a:t>
            </a:r>
            <a:r>
              <a:rPr lang="en-US" altLang="zh-CN" sz="2400"/>
              <a:t>WHERE y.Sno='201215121‘;</a:t>
            </a:r>
          </a:p>
        </p:txBody>
      </p:sp>
      <p:sp>
        <p:nvSpPr>
          <p:cNvPr id="2" name="日期占位符 1">
            <a:extLst>
              <a:ext uri="{FF2B5EF4-FFF2-40B4-BE49-F238E27FC236}">
                <a16:creationId xmlns:a16="http://schemas.microsoft.com/office/drawing/2014/main" id="{034300FB-6D2A-4B3D-B212-961FC2EEC93B}"/>
              </a:ext>
            </a:extLst>
          </p:cNvPr>
          <p:cNvSpPr>
            <a:spLocks noGrp="1"/>
          </p:cNvSpPr>
          <p:nvPr>
            <p:ph type="dt" sz="half" idx="10"/>
          </p:nvPr>
        </p:nvSpPr>
        <p:spPr/>
        <p:txBody>
          <a:bodyPr/>
          <a:lstStyle/>
          <a:p>
            <a:pPr>
              <a:defRPr/>
            </a:pPr>
            <a:fld id="{0A28B274-5CAC-4261-8A7B-06F92EDEECC1}" type="datetime1">
              <a:rPr lang="zh-CN" altLang="en-US" smtClean="0"/>
              <a:t>2021/10/28</a:t>
            </a:fld>
            <a:endParaRPr lang="zh-CN" alt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a:xfrm>
            <a:off x="958850" y="-39688"/>
            <a:ext cx="8150225" cy="1138238"/>
          </a:xfrm>
        </p:spPr>
        <p:txBody>
          <a:bodyPr/>
          <a:lstStyle/>
          <a:p>
            <a:pPr eaLnBrk="1" hangingPunct="1">
              <a:defRPr/>
            </a:pPr>
            <a:r>
              <a:rPr lang="zh-CN" altLang="en-US" sz="3600"/>
              <a:t>带有比较运算符的子查询（续）</a:t>
            </a:r>
          </a:p>
        </p:txBody>
      </p:sp>
      <p:sp>
        <p:nvSpPr>
          <p:cNvPr id="152579" name="Rectangle 1027"/>
          <p:cNvSpPr>
            <a:spLocks noGrp="1" noChangeArrowheads="1"/>
          </p:cNvSpPr>
          <p:nvPr>
            <p:ph idx="1"/>
          </p:nvPr>
        </p:nvSpPr>
        <p:spPr>
          <a:xfrm>
            <a:off x="958850" y="981075"/>
            <a:ext cx="8150225" cy="4854575"/>
          </a:xfrm>
        </p:spPr>
        <p:txBody>
          <a:bodyPr/>
          <a:lstStyle/>
          <a:p>
            <a:pPr eaLnBrk="1" hangingPunct="1">
              <a:lnSpc>
                <a:spcPct val="120000"/>
              </a:lnSpc>
            </a:pPr>
            <a:r>
              <a:rPr lang="zh-CN" altLang="en-US"/>
              <a:t>可能的执行过程（续） </a:t>
            </a:r>
          </a:p>
          <a:p>
            <a:pPr lvl="1" eaLnBrk="1" hangingPunct="1">
              <a:lnSpc>
                <a:spcPct val="120000"/>
              </a:lnSpc>
            </a:pPr>
            <a:r>
              <a:rPr lang="zh-CN" altLang="en-US"/>
              <a:t>执行内层查询，得到值</a:t>
            </a:r>
            <a:r>
              <a:rPr lang="en-US" altLang="zh-CN"/>
              <a:t>88</a:t>
            </a:r>
            <a:r>
              <a:rPr lang="zh-CN" altLang="en-US"/>
              <a:t>（近似值），用该值代替内层查询，得到外层查询：</a:t>
            </a:r>
          </a:p>
          <a:p>
            <a:pPr eaLnBrk="1" hangingPunct="1">
              <a:lnSpc>
                <a:spcPct val="120000"/>
              </a:lnSpc>
              <a:buFont typeface="Wingdings" panose="05000000000000000000" pitchFamily="2" charset="2"/>
              <a:buNone/>
            </a:pPr>
            <a:r>
              <a:rPr lang="zh-CN" altLang="en-US" sz="2400"/>
              <a:t>      	 </a:t>
            </a:r>
            <a:r>
              <a:rPr lang="en-US" altLang="zh-CN" sz="2400"/>
              <a:t>SELECT Sno,Cno</a:t>
            </a:r>
          </a:p>
          <a:p>
            <a:pPr eaLnBrk="1" hangingPunct="1">
              <a:lnSpc>
                <a:spcPct val="120000"/>
              </a:lnSpc>
              <a:buFont typeface="Wingdings" panose="05000000000000000000" pitchFamily="2" charset="2"/>
              <a:buNone/>
            </a:pPr>
            <a:r>
              <a:rPr lang="en-US" altLang="zh-CN" sz="2400"/>
              <a:t>      </a:t>
            </a:r>
            <a:r>
              <a:rPr lang="zh-CN" altLang="en-US" sz="2400"/>
              <a:t>	</a:t>
            </a:r>
            <a:r>
              <a:rPr lang="en-US" altLang="zh-CN" sz="2400"/>
              <a:t> FROM     SC x</a:t>
            </a:r>
          </a:p>
          <a:p>
            <a:pPr eaLnBrk="1" hangingPunct="1">
              <a:lnSpc>
                <a:spcPct val="120000"/>
              </a:lnSpc>
              <a:buFont typeface="Wingdings" panose="05000000000000000000" pitchFamily="2" charset="2"/>
              <a:buNone/>
            </a:pPr>
            <a:r>
              <a:rPr lang="en-US" altLang="zh-CN" sz="2400"/>
              <a:t>     </a:t>
            </a:r>
            <a:r>
              <a:rPr lang="zh-CN" altLang="en-US" sz="2400"/>
              <a:t>	</a:t>
            </a:r>
            <a:r>
              <a:rPr lang="en-US" altLang="zh-CN" sz="2400"/>
              <a:t> WHERE  Grade &gt;=88</a:t>
            </a:r>
            <a:r>
              <a:rPr lang="zh-CN" altLang="en-US" sz="2400"/>
              <a:t>; </a:t>
            </a:r>
          </a:p>
        </p:txBody>
      </p:sp>
      <p:sp>
        <p:nvSpPr>
          <p:cNvPr id="2" name="日期占位符 1">
            <a:extLst>
              <a:ext uri="{FF2B5EF4-FFF2-40B4-BE49-F238E27FC236}">
                <a16:creationId xmlns:a16="http://schemas.microsoft.com/office/drawing/2014/main" id="{06382D86-C7AF-4100-8CC7-53210FAA7F32}"/>
              </a:ext>
            </a:extLst>
          </p:cNvPr>
          <p:cNvSpPr>
            <a:spLocks noGrp="1"/>
          </p:cNvSpPr>
          <p:nvPr>
            <p:ph type="dt" sz="half" idx="10"/>
          </p:nvPr>
        </p:nvSpPr>
        <p:spPr/>
        <p:txBody>
          <a:bodyPr/>
          <a:lstStyle/>
          <a:p>
            <a:pPr>
              <a:defRPr/>
            </a:pPr>
            <a:fld id="{782CF444-314A-499B-94B3-5F6EBD3509C4}" type="datetime1">
              <a:rPr lang="zh-CN" altLang="en-US" smtClean="0"/>
              <a:t>2021/10/28</a:t>
            </a:fld>
            <a:endParaRPr lang="zh-CN" alt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26"/>
          <p:cNvSpPr>
            <a:spLocks noGrp="1" noChangeArrowheads="1"/>
          </p:cNvSpPr>
          <p:nvPr>
            <p:ph type="title"/>
          </p:nvPr>
        </p:nvSpPr>
        <p:spPr>
          <a:xfrm>
            <a:off x="958850" y="-39688"/>
            <a:ext cx="8150225" cy="1138238"/>
          </a:xfrm>
        </p:spPr>
        <p:txBody>
          <a:bodyPr/>
          <a:lstStyle/>
          <a:p>
            <a:pPr eaLnBrk="1" hangingPunct="1">
              <a:defRPr/>
            </a:pPr>
            <a:r>
              <a:rPr lang="zh-CN" altLang="en-US" sz="3600"/>
              <a:t>带有比较运算符的子查询（续）</a:t>
            </a:r>
          </a:p>
        </p:txBody>
      </p:sp>
      <p:sp>
        <p:nvSpPr>
          <p:cNvPr id="43011" name="Rectangle 1027"/>
          <p:cNvSpPr>
            <a:spLocks noGrp="1" noChangeArrowheads="1"/>
          </p:cNvSpPr>
          <p:nvPr>
            <p:ph idx="1"/>
          </p:nvPr>
        </p:nvSpPr>
        <p:spPr>
          <a:xfrm>
            <a:off x="944563" y="981075"/>
            <a:ext cx="8150225" cy="4854575"/>
          </a:xfrm>
        </p:spPr>
        <p:txBody>
          <a:bodyPr/>
          <a:lstStyle/>
          <a:p>
            <a:pPr marL="342900" lvl="1" indent="-342900" eaLnBrk="1" hangingPunct="1">
              <a:lnSpc>
                <a:spcPct val="120000"/>
              </a:lnSpc>
              <a:buFont typeface="Wingdings" panose="05000000000000000000" pitchFamily="2" charset="2"/>
              <a:buChar char="v"/>
              <a:defRPr/>
            </a:pPr>
            <a:r>
              <a:rPr lang="zh-CN" altLang="en-US" sz="2800" dirty="0">
                <a:cs typeface="+mn-cs"/>
              </a:rPr>
              <a:t>可能的执行过程（续） </a:t>
            </a:r>
          </a:p>
          <a:p>
            <a:pPr lvl="1" eaLnBrk="1" hangingPunct="1">
              <a:lnSpc>
                <a:spcPct val="120000"/>
              </a:lnSpc>
              <a:defRPr/>
            </a:pPr>
            <a:r>
              <a:rPr lang="zh-CN" altLang="en-US" dirty="0"/>
              <a:t>执行这个查询，得到</a:t>
            </a:r>
          </a:p>
          <a:p>
            <a:pPr eaLnBrk="1" hangingPunct="1">
              <a:lnSpc>
                <a:spcPct val="120000"/>
              </a:lnSpc>
              <a:buFont typeface="Wingdings" panose="05000000000000000000" pitchFamily="2" charset="2"/>
              <a:buNone/>
              <a:defRPr/>
            </a:pPr>
            <a:r>
              <a:rPr lang="zh-CN" altLang="en-US" sz="2400" dirty="0"/>
              <a:t>    		（</a:t>
            </a:r>
            <a:r>
              <a:rPr lang="en-US" altLang="zh-CN" sz="2400" dirty="0"/>
              <a:t>201215121</a:t>
            </a:r>
            <a:r>
              <a:rPr lang="zh-CN" altLang="en-US" sz="2400" dirty="0"/>
              <a:t>,</a:t>
            </a:r>
            <a:r>
              <a:rPr lang="en-US" altLang="zh-CN" sz="2400" dirty="0"/>
              <a:t>1</a:t>
            </a:r>
            <a:r>
              <a:rPr lang="zh-CN" altLang="en-US" sz="2400" dirty="0"/>
              <a:t>）</a:t>
            </a:r>
          </a:p>
          <a:p>
            <a:pPr eaLnBrk="1" hangingPunct="1">
              <a:lnSpc>
                <a:spcPct val="120000"/>
              </a:lnSpc>
              <a:buFont typeface="Wingdings" panose="05000000000000000000" pitchFamily="2" charset="2"/>
              <a:buNone/>
              <a:defRPr/>
            </a:pPr>
            <a:r>
              <a:rPr lang="zh-CN" altLang="en-US" sz="2400" dirty="0"/>
              <a:t>    		（</a:t>
            </a:r>
            <a:r>
              <a:rPr lang="en-US" altLang="zh-CN" sz="2400" dirty="0"/>
              <a:t>201215121</a:t>
            </a:r>
            <a:r>
              <a:rPr lang="zh-CN" altLang="en-US" sz="2400" dirty="0"/>
              <a:t>,</a:t>
            </a:r>
            <a:r>
              <a:rPr lang="en-US" altLang="zh-CN" sz="2400" dirty="0"/>
              <a:t>3</a:t>
            </a:r>
            <a:r>
              <a:rPr lang="zh-CN" altLang="en-US" sz="2400" dirty="0"/>
              <a:t>） </a:t>
            </a:r>
            <a:endParaRPr lang="en-US" sz="2400" dirty="0"/>
          </a:p>
          <a:p>
            <a:pPr eaLnBrk="1" hangingPunct="1">
              <a:lnSpc>
                <a:spcPct val="120000"/>
              </a:lnSpc>
              <a:buFont typeface="Wingdings" panose="05000000000000000000" pitchFamily="2" charset="2"/>
              <a:buNone/>
              <a:defRPr/>
            </a:pPr>
            <a:r>
              <a:rPr lang="zh-CN" altLang="en-US" sz="2400" dirty="0"/>
              <a:t>	然后外层查询取出下一个元组重复做上述①至③步骤，直到外层的</a:t>
            </a:r>
            <a:r>
              <a:rPr lang="en-US" altLang="zh-CN" sz="2400" dirty="0"/>
              <a:t>SC</a:t>
            </a:r>
            <a:r>
              <a:rPr lang="zh-CN" altLang="en-US" sz="2400" dirty="0"/>
              <a:t>元组全部处理完毕。结果为</a:t>
            </a:r>
            <a:r>
              <a:rPr lang="en-US" altLang="zh-CN" sz="2400" dirty="0"/>
              <a:t>:</a:t>
            </a:r>
          </a:p>
          <a:p>
            <a:pPr eaLnBrk="1" hangingPunct="1">
              <a:lnSpc>
                <a:spcPct val="120000"/>
              </a:lnSpc>
              <a:buFont typeface="Wingdings" panose="05000000000000000000" pitchFamily="2" charset="2"/>
              <a:buNone/>
              <a:defRPr/>
            </a:pPr>
            <a:r>
              <a:rPr lang="en-US" sz="2400" dirty="0"/>
              <a:t>    </a:t>
            </a:r>
            <a:r>
              <a:rPr lang="zh-CN" altLang="en-US" sz="2400" dirty="0"/>
              <a:t>		（</a:t>
            </a:r>
            <a:r>
              <a:rPr lang="en-US" altLang="zh-CN" sz="2400" dirty="0"/>
              <a:t>201215121</a:t>
            </a:r>
            <a:r>
              <a:rPr lang="zh-CN" altLang="en-US" sz="2400" dirty="0"/>
              <a:t>,</a:t>
            </a:r>
            <a:r>
              <a:rPr lang="en-US" altLang="zh-CN" sz="2400" dirty="0"/>
              <a:t>1</a:t>
            </a:r>
            <a:r>
              <a:rPr lang="zh-CN" altLang="en-US" sz="2400" dirty="0"/>
              <a:t>）</a:t>
            </a:r>
          </a:p>
          <a:p>
            <a:pPr eaLnBrk="1" hangingPunct="1">
              <a:lnSpc>
                <a:spcPct val="120000"/>
              </a:lnSpc>
              <a:buFont typeface="Wingdings" panose="05000000000000000000" pitchFamily="2" charset="2"/>
              <a:buNone/>
              <a:defRPr/>
            </a:pPr>
            <a:r>
              <a:rPr lang="zh-CN" altLang="en-US" sz="2400" dirty="0"/>
              <a:t>    		（</a:t>
            </a:r>
            <a:r>
              <a:rPr lang="en-US" altLang="zh-CN" sz="2400" dirty="0"/>
              <a:t>201215121</a:t>
            </a:r>
            <a:r>
              <a:rPr lang="zh-CN" altLang="en-US" sz="2400" dirty="0"/>
              <a:t>,</a:t>
            </a:r>
            <a:r>
              <a:rPr lang="en-US" altLang="zh-CN" sz="2400" dirty="0"/>
              <a:t>3</a:t>
            </a:r>
            <a:r>
              <a:rPr lang="zh-CN" altLang="en-US" sz="2400" dirty="0"/>
              <a:t>）</a:t>
            </a:r>
          </a:p>
          <a:p>
            <a:pPr eaLnBrk="1" hangingPunct="1">
              <a:lnSpc>
                <a:spcPct val="120000"/>
              </a:lnSpc>
              <a:buFont typeface="Wingdings" panose="05000000000000000000" pitchFamily="2" charset="2"/>
              <a:buNone/>
              <a:defRPr/>
            </a:pPr>
            <a:r>
              <a:rPr lang="zh-CN" altLang="en-US" sz="2400" dirty="0"/>
              <a:t>    		（</a:t>
            </a:r>
            <a:r>
              <a:rPr lang="en-US" altLang="zh-CN" sz="2400" dirty="0"/>
              <a:t>201215122</a:t>
            </a:r>
            <a:r>
              <a:rPr lang="zh-CN" altLang="en-US" sz="2400" dirty="0"/>
              <a:t>,</a:t>
            </a:r>
            <a:r>
              <a:rPr lang="en-US" altLang="zh-CN" sz="2400" dirty="0"/>
              <a:t>2</a:t>
            </a:r>
            <a:r>
              <a:rPr lang="zh-CN" altLang="en-US" sz="2400" dirty="0"/>
              <a:t>）</a:t>
            </a:r>
          </a:p>
          <a:p>
            <a:pPr eaLnBrk="1" hangingPunct="1">
              <a:defRPr/>
            </a:pPr>
            <a:endParaRPr lang="en-US" altLang="zh-CN" sz="2400" dirty="0"/>
          </a:p>
        </p:txBody>
      </p:sp>
      <p:sp>
        <p:nvSpPr>
          <p:cNvPr id="2" name="日期占位符 1">
            <a:extLst>
              <a:ext uri="{FF2B5EF4-FFF2-40B4-BE49-F238E27FC236}">
                <a16:creationId xmlns:a16="http://schemas.microsoft.com/office/drawing/2014/main" id="{D985D79E-55BC-4278-A5C7-EAF05CCC049C}"/>
              </a:ext>
            </a:extLst>
          </p:cNvPr>
          <p:cNvSpPr>
            <a:spLocks noGrp="1"/>
          </p:cNvSpPr>
          <p:nvPr>
            <p:ph type="dt" sz="half" idx="10"/>
          </p:nvPr>
        </p:nvSpPr>
        <p:spPr/>
        <p:txBody>
          <a:bodyPr/>
          <a:lstStyle/>
          <a:p>
            <a:pPr>
              <a:defRPr/>
            </a:pPr>
            <a:fld id="{B3C6BE1C-7F28-48CB-B3EE-BE0C9613BF1A}" type="datetime1">
              <a:rPr lang="zh-CN" altLang="en-US" smtClean="0"/>
              <a:t>2021/10/28</a:t>
            </a:fld>
            <a:endParaRPr lang="zh-CN" alt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3.4.3  </a:t>
            </a:r>
            <a:r>
              <a:rPr lang="zh-CN" altLang="en-US" sz="3600"/>
              <a:t>嵌套查询</a:t>
            </a:r>
          </a:p>
        </p:txBody>
      </p:sp>
      <p:sp>
        <p:nvSpPr>
          <p:cNvPr id="154627" name="Rectangle 3"/>
          <p:cNvSpPr>
            <a:spLocks noGrp="1" noChangeArrowheads="1"/>
          </p:cNvSpPr>
          <p:nvPr>
            <p:ph idx="1"/>
          </p:nvPr>
        </p:nvSpPr>
        <p:spPr>
          <a:xfrm>
            <a:off x="958850" y="1339850"/>
            <a:ext cx="8150225" cy="4854575"/>
          </a:xfrm>
        </p:spPr>
        <p:txBody>
          <a:bodyPr/>
          <a:lstStyle/>
          <a:p>
            <a:pPr eaLnBrk="1" hangingPunct="1">
              <a:lnSpc>
                <a:spcPct val="150000"/>
              </a:lnSpc>
              <a:buFont typeface="Wingdings" panose="05000000000000000000" pitchFamily="2" charset="2"/>
              <a:buNone/>
            </a:pPr>
            <a:r>
              <a:rPr lang="en-US" altLang="zh-CN"/>
              <a:t>  1.</a:t>
            </a:r>
            <a:r>
              <a:rPr lang="zh-CN" altLang="en-US"/>
              <a:t>带有</a:t>
            </a:r>
            <a:r>
              <a:rPr lang="en-US" altLang="zh-CN"/>
              <a:t>IN</a:t>
            </a:r>
            <a:r>
              <a:rPr lang="zh-CN" altLang="en-US"/>
              <a:t>谓词的子查询 </a:t>
            </a:r>
          </a:p>
          <a:p>
            <a:pPr eaLnBrk="1" hangingPunct="1">
              <a:lnSpc>
                <a:spcPct val="150000"/>
              </a:lnSpc>
              <a:buFont typeface="Wingdings" panose="05000000000000000000" pitchFamily="2" charset="2"/>
              <a:buNone/>
            </a:pPr>
            <a:r>
              <a:rPr lang="zh-CN" altLang="en-US"/>
              <a:t>  </a:t>
            </a:r>
            <a:r>
              <a:rPr lang="en-US" altLang="zh-CN"/>
              <a:t>2.</a:t>
            </a:r>
            <a:r>
              <a:rPr lang="zh-CN" altLang="en-US"/>
              <a:t>带有比较运算符的子查询</a:t>
            </a:r>
          </a:p>
          <a:p>
            <a:pPr eaLnBrk="1" hangingPunct="1">
              <a:lnSpc>
                <a:spcPct val="150000"/>
              </a:lnSpc>
              <a:buFont typeface="Wingdings" panose="05000000000000000000" pitchFamily="2" charset="2"/>
              <a:buNone/>
            </a:pPr>
            <a:r>
              <a:rPr lang="zh-CN" altLang="en-US">
                <a:solidFill>
                  <a:srgbClr val="7030A0"/>
                </a:solidFill>
              </a:rPr>
              <a:t>  </a:t>
            </a:r>
            <a:r>
              <a:rPr lang="en-US" altLang="zh-CN">
                <a:solidFill>
                  <a:srgbClr val="7030A0"/>
                </a:solidFill>
              </a:rPr>
              <a:t>3.</a:t>
            </a:r>
            <a:r>
              <a:rPr lang="zh-CN" altLang="en-US">
                <a:solidFill>
                  <a:srgbClr val="7030A0"/>
                </a:solidFill>
              </a:rPr>
              <a:t>带有</a:t>
            </a:r>
            <a:r>
              <a:rPr lang="en-US" altLang="zh-CN">
                <a:solidFill>
                  <a:srgbClr val="7030A0"/>
                </a:solidFill>
              </a:rPr>
              <a:t>ANY</a:t>
            </a:r>
            <a:r>
              <a:rPr lang="zh-CN" altLang="en-US">
                <a:solidFill>
                  <a:srgbClr val="7030A0"/>
                </a:solidFill>
              </a:rPr>
              <a:t>（</a:t>
            </a:r>
            <a:r>
              <a:rPr lang="en-US" altLang="zh-CN">
                <a:solidFill>
                  <a:srgbClr val="7030A0"/>
                </a:solidFill>
              </a:rPr>
              <a:t>SOME</a:t>
            </a:r>
            <a:r>
              <a:rPr lang="zh-CN" altLang="en-US">
                <a:solidFill>
                  <a:srgbClr val="7030A0"/>
                </a:solidFill>
              </a:rPr>
              <a:t>）或</a:t>
            </a:r>
            <a:r>
              <a:rPr lang="en-US" altLang="zh-CN">
                <a:solidFill>
                  <a:srgbClr val="7030A0"/>
                </a:solidFill>
              </a:rPr>
              <a:t>ALL</a:t>
            </a:r>
            <a:r>
              <a:rPr lang="zh-CN" altLang="en-US">
                <a:solidFill>
                  <a:srgbClr val="7030A0"/>
                </a:solidFill>
              </a:rPr>
              <a:t>谓词的子查询</a:t>
            </a:r>
          </a:p>
          <a:p>
            <a:pPr eaLnBrk="1" hangingPunct="1">
              <a:lnSpc>
                <a:spcPct val="150000"/>
              </a:lnSpc>
              <a:buFont typeface="Wingdings" panose="05000000000000000000" pitchFamily="2" charset="2"/>
              <a:buNone/>
            </a:pPr>
            <a:r>
              <a:rPr lang="zh-CN" altLang="en-US"/>
              <a:t>  </a:t>
            </a:r>
            <a:r>
              <a:rPr lang="en-US" altLang="zh-CN"/>
              <a:t>4.</a:t>
            </a:r>
            <a:r>
              <a:rPr lang="zh-CN" altLang="en-US"/>
              <a:t>带有</a:t>
            </a:r>
            <a:r>
              <a:rPr lang="en-US" altLang="zh-CN"/>
              <a:t>EXISTS</a:t>
            </a:r>
            <a:r>
              <a:rPr lang="zh-CN" altLang="en-US"/>
              <a:t>谓词的子查询</a:t>
            </a:r>
          </a:p>
          <a:p>
            <a:pPr eaLnBrk="1" hangingPunct="1">
              <a:lnSpc>
                <a:spcPct val="130000"/>
              </a:lnSpc>
              <a:buFont typeface="Wingdings" panose="05000000000000000000" pitchFamily="2" charset="2"/>
              <a:buNone/>
            </a:pPr>
            <a:endParaRPr lang="en-US" altLang="zh-CN"/>
          </a:p>
        </p:txBody>
      </p:sp>
      <p:sp>
        <p:nvSpPr>
          <p:cNvPr id="2" name="日期占位符 1">
            <a:extLst>
              <a:ext uri="{FF2B5EF4-FFF2-40B4-BE49-F238E27FC236}">
                <a16:creationId xmlns:a16="http://schemas.microsoft.com/office/drawing/2014/main" id="{BFA097CC-4F86-4F2E-924A-27B92A646811}"/>
              </a:ext>
            </a:extLst>
          </p:cNvPr>
          <p:cNvSpPr>
            <a:spLocks noGrp="1"/>
          </p:cNvSpPr>
          <p:nvPr>
            <p:ph type="dt" sz="half" idx="10"/>
          </p:nvPr>
        </p:nvSpPr>
        <p:spPr/>
        <p:txBody>
          <a:bodyPr/>
          <a:lstStyle/>
          <a:p>
            <a:pPr>
              <a:defRPr/>
            </a:pPr>
            <a:fld id="{A5051CCF-BC4B-49B1-946E-AA0A499FE09F}" type="datetime1">
              <a:rPr lang="zh-CN" altLang="en-US" smtClean="0"/>
              <a:t>2021/10/28</a:t>
            </a:fld>
            <a:endParaRPr lang="zh-CN" alt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11188" y="-39688"/>
            <a:ext cx="8497887" cy="1138238"/>
          </a:xfrm>
        </p:spPr>
        <p:txBody>
          <a:bodyPr/>
          <a:lstStyle/>
          <a:p>
            <a:pPr eaLnBrk="1" hangingPunct="1">
              <a:defRPr/>
            </a:pPr>
            <a:r>
              <a:rPr lang="zh-CN" altLang="en-US" sz="2800" dirty="0"/>
              <a:t>带有</a:t>
            </a:r>
            <a:r>
              <a:rPr lang="en-US" altLang="zh-CN" sz="2800" dirty="0"/>
              <a:t>ANY</a:t>
            </a:r>
            <a:r>
              <a:rPr lang="zh-CN" altLang="en-US" sz="2800" dirty="0"/>
              <a:t>（</a:t>
            </a:r>
            <a:r>
              <a:rPr lang="en-US" altLang="zh-CN" sz="2800" dirty="0"/>
              <a:t>SOME</a:t>
            </a:r>
            <a:r>
              <a:rPr lang="zh-CN" altLang="en-US" sz="2800" dirty="0"/>
              <a:t>）或</a:t>
            </a:r>
            <a:r>
              <a:rPr lang="en-US" altLang="zh-CN" sz="2800" dirty="0"/>
              <a:t>ALL</a:t>
            </a:r>
            <a:r>
              <a:rPr lang="zh-CN" altLang="en-US" sz="2800" dirty="0"/>
              <a:t>谓词的子查询 （续）</a:t>
            </a:r>
          </a:p>
        </p:txBody>
      </p:sp>
      <p:sp>
        <p:nvSpPr>
          <p:cNvPr id="155651" name="Rectangle 3"/>
          <p:cNvSpPr>
            <a:spLocks noGrp="1" noChangeArrowheads="1"/>
          </p:cNvSpPr>
          <p:nvPr>
            <p:ph idx="1"/>
          </p:nvPr>
        </p:nvSpPr>
        <p:spPr>
          <a:xfrm>
            <a:off x="958850" y="1339850"/>
            <a:ext cx="8150225" cy="4854575"/>
          </a:xfrm>
        </p:spPr>
        <p:txBody>
          <a:bodyPr/>
          <a:lstStyle/>
          <a:p>
            <a:pPr marL="609600" indent="-609600" eaLnBrk="1" hangingPunct="1">
              <a:lnSpc>
                <a:spcPct val="120000"/>
              </a:lnSpc>
              <a:buFont typeface="宋体" panose="02010600030101010101" pitchFamily="2" charset="-122"/>
              <a:buNone/>
            </a:pPr>
            <a:r>
              <a:rPr lang="zh-CN" altLang="en-US"/>
              <a:t>使用</a:t>
            </a:r>
            <a:r>
              <a:rPr lang="en-US" altLang="zh-CN"/>
              <a:t>ANY</a:t>
            </a:r>
            <a:r>
              <a:rPr lang="zh-CN" altLang="en-US"/>
              <a:t>或</a:t>
            </a:r>
            <a:r>
              <a:rPr lang="en-US" altLang="zh-CN"/>
              <a:t>ALL</a:t>
            </a:r>
            <a:r>
              <a:rPr lang="zh-CN" altLang="en-US"/>
              <a:t>谓词时必须同时使用比较运算</a:t>
            </a:r>
          </a:p>
          <a:p>
            <a:pPr marL="609600" indent="-609600" eaLnBrk="1" hangingPunct="1">
              <a:lnSpc>
                <a:spcPct val="120000"/>
              </a:lnSpc>
              <a:buFont typeface="宋体" panose="02010600030101010101" pitchFamily="2" charset="-122"/>
              <a:buNone/>
            </a:pPr>
            <a:r>
              <a:rPr lang="zh-CN" altLang="en-US" sz="2400"/>
              <a:t>语义为：</a:t>
            </a:r>
          </a:p>
          <a:p>
            <a:pPr marL="609600" indent="-609600" eaLnBrk="1" hangingPunct="1">
              <a:lnSpc>
                <a:spcPct val="120000"/>
              </a:lnSpc>
              <a:buFont typeface="宋体" panose="02010600030101010101" pitchFamily="2" charset="-122"/>
              <a:buNone/>
            </a:pPr>
            <a:r>
              <a:rPr lang="en-US" altLang="zh-CN" sz="2400"/>
              <a:t>      &gt; ANY	</a:t>
            </a:r>
            <a:r>
              <a:rPr lang="zh-CN" altLang="en-US" sz="2400"/>
              <a:t>大于子查询结果中的某个值       </a:t>
            </a:r>
          </a:p>
          <a:p>
            <a:pPr marL="990600" lvl="1" indent="-533400">
              <a:lnSpc>
                <a:spcPct val="120000"/>
              </a:lnSpc>
              <a:buFont typeface="宋体" panose="02010600030101010101" pitchFamily="2" charset="-122"/>
              <a:buNone/>
            </a:pPr>
            <a:r>
              <a:rPr lang="en-US" altLang="zh-CN"/>
              <a:t>&gt; ALL	</a:t>
            </a:r>
            <a:r>
              <a:rPr lang="zh-CN" altLang="en-US"/>
              <a:t>大于子查询结果中的所有值</a:t>
            </a:r>
          </a:p>
          <a:p>
            <a:pPr marL="990600" lvl="1" indent="-533400">
              <a:lnSpc>
                <a:spcPct val="120000"/>
              </a:lnSpc>
              <a:buFont typeface="宋体" panose="02010600030101010101" pitchFamily="2" charset="-122"/>
              <a:buNone/>
            </a:pPr>
            <a:r>
              <a:rPr lang="en-US" altLang="zh-CN"/>
              <a:t>&lt; ANY	</a:t>
            </a:r>
            <a:r>
              <a:rPr lang="zh-CN" altLang="en-US"/>
              <a:t>小于子查询结果中的某个值    </a:t>
            </a:r>
          </a:p>
          <a:p>
            <a:pPr marL="990600" lvl="1" indent="-533400">
              <a:lnSpc>
                <a:spcPct val="120000"/>
              </a:lnSpc>
              <a:buFont typeface="宋体" panose="02010600030101010101" pitchFamily="2" charset="-122"/>
              <a:buNone/>
            </a:pPr>
            <a:r>
              <a:rPr lang="en-US" altLang="zh-CN"/>
              <a:t>&lt; ALL	</a:t>
            </a:r>
            <a:r>
              <a:rPr lang="zh-CN" altLang="en-US"/>
              <a:t>小于子查询结果中的所有值</a:t>
            </a:r>
          </a:p>
          <a:p>
            <a:pPr marL="990600" lvl="1" indent="-533400">
              <a:lnSpc>
                <a:spcPct val="120000"/>
              </a:lnSpc>
              <a:buFont typeface="宋体" panose="02010600030101010101" pitchFamily="2" charset="-122"/>
              <a:buNone/>
            </a:pPr>
            <a:r>
              <a:rPr lang="en-US" altLang="zh-CN"/>
              <a:t>&gt;= ANY	</a:t>
            </a:r>
            <a:r>
              <a:rPr lang="zh-CN" altLang="en-US"/>
              <a:t>大于等于子查询结果中的某个值    </a:t>
            </a:r>
          </a:p>
          <a:p>
            <a:pPr marL="990600" lvl="1" indent="-533400">
              <a:lnSpc>
                <a:spcPct val="120000"/>
              </a:lnSpc>
              <a:buFont typeface="宋体" panose="02010600030101010101" pitchFamily="2" charset="-122"/>
              <a:buNone/>
            </a:pPr>
            <a:r>
              <a:rPr lang="en-US" altLang="zh-CN"/>
              <a:t>&gt;= ALL	</a:t>
            </a:r>
            <a:r>
              <a:rPr lang="zh-CN" altLang="en-US"/>
              <a:t>大于等于子查询结果中的所有值</a:t>
            </a:r>
          </a:p>
        </p:txBody>
      </p:sp>
      <p:sp>
        <p:nvSpPr>
          <p:cNvPr id="2" name="日期占位符 1">
            <a:extLst>
              <a:ext uri="{FF2B5EF4-FFF2-40B4-BE49-F238E27FC236}">
                <a16:creationId xmlns:a16="http://schemas.microsoft.com/office/drawing/2014/main" id="{6180172A-2501-4BF3-831C-76A2428EC19E}"/>
              </a:ext>
            </a:extLst>
          </p:cNvPr>
          <p:cNvSpPr>
            <a:spLocks noGrp="1"/>
          </p:cNvSpPr>
          <p:nvPr>
            <p:ph type="dt" sz="half" idx="10"/>
          </p:nvPr>
        </p:nvSpPr>
        <p:spPr/>
        <p:txBody>
          <a:bodyPr/>
          <a:lstStyle/>
          <a:p>
            <a:pPr>
              <a:defRPr/>
            </a:pPr>
            <a:fld id="{36D140AE-BD30-4E31-8066-9C1BFC26494D}" type="datetime1">
              <a:rPr lang="zh-CN" altLang="en-US" smtClean="0"/>
              <a:t>2021/10/28</a:t>
            </a:fld>
            <a:endParaRPr lang="zh-CN" alt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958850" y="-44450"/>
            <a:ext cx="8150225" cy="1138238"/>
          </a:xfrm>
        </p:spPr>
        <p:txBody>
          <a:bodyPr/>
          <a:lstStyle/>
          <a:p>
            <a:pPr eaLnBrk="1" hangingPunct="1">
              <a:defRPr/>
            </a:pPr>
            <a:r>
              <a:rPr lang="zh-CN" altLang="en-US" sz="2800" dirty="0"/>
              <a:t>带有</a:t>
            </a:r>
            <a:r>
              <a:rPr lang="en-US" altLang="zh-CN" sz="2800" dirty="0"/>
              <a:t>ANY</a:t>
            </a:r>
            <a:r>
              <a:rPr lang="zh-CN" altLang="en-US" sz="2800" dirty="0"/>
              <a:t>（</a:t>
            </a:r>
            <a:r>
              <a:rPr lang="en-US" altLang="zh-CN" sz="2800" dirty="0"/>
              <a:t>SOME</a:t>
            </a:r>
            <a:r>
              <a:rPr lang="zh-CN" altLang="en-US" sz="2800" dirty="0"/>
              <a:t>）或</a:t>
            </a:r>
            <a:r>
              <a:rPr lang="en-US" altLang="zh-CN" sz="2800" dirty="0"/>
              <a:t>ALL</a:t>
            </a:r>
            <a:r>
              <a:rPr lang="zh-CN" altLang="en-US" sz="2800" dirty="0"/>
              <a:t>谓词的子查询 （续）</a:t>
            </a:r>
          </a:p>
        </p:txBody>
      </p:sp>
      <p:sp>
        <p:nvSpPr>
          <p:cNvPr id="156675" name="Rectangle 3"/>
          <p:cNvSpPr>
            <a:spLocks noGrp="1" noChangeArrowheads="1"/>
          </p:cNvSpPr>
          <p:nvPr>
            <p:ph idx="1"/>
          </p:nvPr>
        </p:nvSpPr>
        <p:spPr>
          <a:xfrm>
            <a:off x="958850" y="1339850"/>
            <a:ext cx="8150225" cy="4854575"/>
          </a:xfrm>
        </p:spPr>
        <p:txBody>
          <a:bodyPr/>
          <a:lstStyle/>
          <a:p>
            <a:pPr marL="609600" indent="-609600" eaLnBrk="1" hangingPunct="1">
              <a:lnSpc>
                <a:spcPct val="120000"/>
              </a:lnSpc>
              <a:buFont typeface="宋体" panose="02010600030101010101" pitchFamily="2" charset="-122"/>
              <a:buNone/>
            </a:pPr>
            <a:r>
              <a:rPr lang="zh-CN" altLang="en-US"/>
              <a:t>使用</a:t>
            </a:r>
            <a:r>
              <a:rPr lang="en-US" altLang="zh-CN"/>
              <a:t>ANY</a:t>
            </a:r>
            <a:r>
              <a:rPr lang="zh-CN" altLang="en-US"/>
              <a:t>或</a:t>
            </a:r>
            <a:r>
              <a:rPr lang="en-US" altLang="zh-CN"/>
              <a:t>ALL</a:t>
            </a:r>
            <a:r>
              <a:rPr lang="zh-CN" altLang="en-US"/>
              <a:t>谓词时必须同时使用比较运算</a:t>
            </a:r>
          </a:p>
          <a:p>
            <a:pPr marL="609600" indent="-609600" eaLnBrk="1" hangingPunct="1">
              <a:lnSpc>
                <a:spcPct val="120000"/>
              </a:lnSpc>
              <a:buFont typeface="宋体" panose="02010600030101010101" pitchFamily="2" charset="-122"/>
              <a:buNone/>
            </a:pPr>
            <a:r>
              <a:rPr lang="zh-CN" altLang="en-US" sz="2400"/>
              <a:t>语义为（续）</a:t>
            </a:r>
          </a:p>
          <a:p>
            <a:pPr marL="990600" lvl="1" indent="-533400">
              <a:lnSpc>
                <a:spcPct val="120000"/>
              </a:lnSpc>
              <a:buFont typeface="宋体" panose="02010600030101010101" pitchFamily="2" charset="-122"/>
              <a:buNone/>
            </a:pPr>
            <a:r>
              <a:rPr lang="en-US" altLang="zh-CN"/>
              <a:t>&lt;= ANY	</a:t>
            </a:r>
            <a:r>
              <a:rPr lang="zh-CN" altLang="en-US"/>
              <a:t>小于等于子查询结果中的某个值    </a:t>
            </a:r>
          </a:p>
          <a:p>
            <a:pPr marL="990600" lvl="1" indent="-533400">
              <a:lnSpc>
                <a:spcPct val="120000"/>
              </a:lnSpc>
              <a:buFont typeface="宋体" panose="02010600030101010101" pitchFamily="2" charset="-122"/>
              <a:buNone/>
            </a:pPr>
            <a:r>
              <a:rPr lang="en-US" altLang="zh-CN"/>
              <a:t>&lt;= ALL	</a:t>
            </a:r>
            <a:r>
              <a:rPr lang="zh-CN" altLang="en-US"/>
              <a:t>小于等于子查询结果中的所有值</a:t>
            </a:r>
          </a:p>
          <a:p>
            <a:pPr marL="990600" lvl="1" indent="-533400">
              <a:lnSpc>
                <a:spcPct val="120000"/>
              </a:lnSpc>
              <a:buFont typeface="宋体" panose="02010600030101010101" pitchFamily="2" charset="-122"/>
              <a:buNone/>
            </a:pPr>
            <a:r>
              <a:rPr lang="en-US" altLang="zh-CN"/>
              <a:t>= ANY	</a:t>
            </a:r>
            <a:r>
              <a:rPr lang="zh-CN" altLang="en-US"/>
              <a:t>等于子查询结果中的某个值        </a:t>
            </a:r>
          </a:p>
          <a:p>
            <a:pPr marL="990600" lvl="1" indent="-533400">
              <a:lnSpc>
                <a:spcPct val="120000"/>
              </a:lnSpc>
              <a:buFont typeface="宋体" panose="02010600030101010101" pitchFamily="2" charset="-122"/>
              <a:buNone/>
            </a:pPr>
            <a:r>
              <a:rPr lang="en-US" altLang="zh-CN"/>
              <a:t>=ALL	</a:t>
            </a:r>
            <a:r>
              <a:rPr lang="zh-CN" altLang="en-US"/>
              <a:t>等于子查询结果中的所有值（通常没有实际意义）</a:t>
            </a:r>
          </a:p>
          <a:p>
            <a:pPr marL="990600" lvl="1" indent="-533400">
              <a:lnSpc>
                <a:spcPct val="120000"/>
              </a:lnSpc>
              <a:buFont typeface="宋体" panose="02010600030101010101" pitchFamily="2" charset="-122"/>
              <a:buNone/>
            </a:pPr>
            <a:r>
              <a:rPr lang="en-US" altLang="zh-CN"/>
              <a:t>!=</a:t>
            </a:r>
            <a:r>
              <a:rPr lang="zh-CN" altLang="en-US"/>
              <a:t>（或</a:t>
            </a:r>
            <a:r>
              <a:rPr lang="en-US" altLang="zh-CN"/>
              <a:t>&lt;&gt;</a:t>
            </a:r>
            <a:r>
              <a:rPr lang="zh-CN" altLang="en-US"/>
              <a:t>）</a:t>
            </a:r>
            <a:r>
              <a:rPr lang="en-US" altLang="zh-CN"/>
              <a:t>ANY	</a:t>
            </a:r>
            <a:r>
              <a:rPr lang="zh-CN" altLang="en-US"/>
              <a:t>不等于子查询结果中的某个值</a:t>
            </a:r>
          </a:p>
          <a:p>
            <a:pPr marL="990600" lvl="1" indent="-533400">
              <a:lnSpc>
                <a:spcPct val="120000"/>
              </a:lnSpc>
              <a:buFont typeface="宋体" panose="02010600030101010101" pitchFamily="2" charset="-122"/>
              <a:buNone/>
            </a:pPr>
            <a:r>
              <a:rPr lang="en-US" altLang="zh-CN"/>
              <a:t>!=</a:t>
            </a:r>
            <a:r>
              <a:rPr lang="zh-CN" altLang="en-US"/>
              <a:t>（或</a:t>
            </a:r>
            <a:r>
              <a:rPr lang="en-US" altLang="zh-CN"/>
              <a:t>&lt;&gt;</a:t>
            </a:r>
            <a:r>
              <a:rPr lang="zh-CN" altLang="en-US"/>
              <a:t>）</a:t>
            </a:r>
            <a:r>
              <a:rPr lang="en-US" altLang="zh-CN"/>
              <a:t>ALL	</a:t>
            </a:r>
            <a:r>
              <a:rPr lang="zh-CN" altLang="en-US"/>
              <a:t>不等于子查询结果中的任何一个值</a:t>
            </a:r>
          </a:p>
        </p:txBody>
      </p:sp>
      <p:sp>
        <p:nvSpPr>
          <p:cNvPr id="2" name="日期占位符 1">
            <a:extLst>
              <a:ext uri="{FF2B5EF4-FFF2-40B4-BE49-F238E27FC236}">
                <a16:creationId xmlns:a16="http://schemas.microsoft.com/office/drawing/2014/main" id="{533F44A0-9AB6-4119-B1FD-CA3DC7097C0D}"/>
              </a:ext>
            </a:extLst>
          </p:cNvPr>
          <p:cNvSpPr>
            <a:spLocks noGrp="1"/>
          </p:cNvSpPr>
          <p:nvPr>
            <p:ph type="dt" sz="half" idx="10"/>
          </p:nvPr>
        </p:nvSpPr>
        <p:spPr/>
        <p:txBody>
          <a:bodyPr/>
          <a:lstStyle/>
          <a:p>
            <a:pPr>
              <a:defRPr/>
            </a:pPr>
            <a:fld id="{9325BE4A-7815-464A-9977-13062D4CBE86}" type="datetime1">
              <a:rPr lang="zh-CN" altLang="en-US" smtClean="0"/>
              <a:t>2021/10/28</a:t>
            </a:fld>
            <a:endParaRPr lang="zh-CN" alt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958850" y="-39688"/>
            <a:ext cx="8150225" cy="1138238"/>
          </a:xfrm>
        </p:spPr>
        <p:txBody>
          <a:bodyPr/>
          <a:lstStyle/>
          <a:p>
            <a:pPr eaLnBrk="1" hangingPunct="1">
              <a:defRPr/>
            </a:pPr>
            <a:r>
              <a:rPr lang="zh-CN" altLang="en-US" sz="2800" dirty="0"/>
              <a:t>带有</a:t>
            </a:r>
            <a:r>
              <a:rPr lang="en-US" altLang="zh-CN" sz="2800" dirty="0"/>
              <a:t>ANY</a:t>
            </a:r>
            <a:r>
              <a:rPr lang="zh-CN" altLang="en-US" sz="2800" dirty="0"/>
              <a:t>（</a:t>
            </a:r>
            <a:r>
              <a:rPr lang="en-US" altLang="zh-CN" sz="2800" dirty="0"/>
              <a:t>SOME</a:t>
            </a:r>
            <a:r>
              <a:rPr lang="zh-CN" altLang="en-US" sz="2800" dirty="0"/>
              <a:t>）或</a:t>
            </a:r>
            <a:r>
              <a:rPr lang="en-US" altLang="zh-CN" sz="2800" dirty="0"/>
              <a:t>ALL</a:t>
            </a:r>
            <a:r>
              <a:rPr lang="zh-CN" altLang="en-US" sz="2800" dirty="0"/>
              <a:t>谓词的子查询 （续）</a:t>
            </a:r>
          </a:p>
        </p:txBody>
      </p:sp>
      <p:sp>
        <p:nvSpPr>
          <p:cNvPr id="49155" name="Rectangle 3"/>
          <p:cNvSpPr>
            <a:spLocks noGrp="1" noChangeArrowheads="1"/>
          </p:cNvSpPr>
          <p:nvPr>
            <p:ph idx="1"/>
          </p:nvPr>
        </p:nvSpPr>
        <p:spPr>
          <a:xfrm>
            <a:off x="958850" y="1339850"/>
            <a:ext cx="8150225" cy="4854575"/>
          </a:xfrm>
        </p:spPr>
        <p:txBody>
          <a:bodyPr/>
          <a:lstStyle/>
          <a:p>
            <a:pPr marL="609600" indent="-609600" eaLnBrk="1" hangingPunct="1">
              <a:buFont typeface="宋体" panose="02010600030101010101" pitchFamily="2" charset="-122"/>
              <a:buNone/>
            </a:pPr>
            <a:r>
              <a:rPr lang="en-US" altLang="zh-CN" sz="2400"/>
              <a:t>[</a:t>
            </a:r>
            <a:r>
              <a:rPr lang="zh-CN" altLang="en-US" sz="2400"/>
              <a:t>例 </a:t>
            </a:r>
            <a:r>
              <a:rPr lang="en-US" altLang="zh-CN" sz="2400"/>
              <a:t>3.58]  </a:t>
            </a:r>
            <a:r>
              <a:rPr lang="zh-CN" altLang="en-US" sz="2400"/>
              <a:t>查询非计算机科学系中比计算机科学系任意一个学生年龄小的学生姓名和年龄</a:t>
            </a:r>
          </a:p>
          <a:p>
            <a:pPr marL="609600" indent="-609600" eaLnBrk="1" hangingPunct="1">
              <a:lnSpc>
                <a:spcPct val="110000"/>
              </a:lnSpc>
              <a:buFont typeface="宋体" panose="02010600030101010101" pitchFamily="2" charset="-122"/>
              <a:buNone/>
            </a:pPr>
            <a:r>
              <a:rPr lang="zh-CN" altLang="en-US" sz="2400"/>
              <a:t>    </a:t>
            </a:r>
            <a:r>
              <a:rPr lang="en-US" altLang="zh-CN" sz="2400"/>
              <a:t>SELECT Sname</a:t>
            </a:r>
            <a:r>
              <a:rPr lang="zh-CN" altLang="en-US" sz="2400"/>
              <a:t>,</a:t>
            </a:r>
            <a:r>
              <a:rPr lang="en-US" altLang="zh-CN" sz="2400"/>
              <a:t>Sage</a:t>
            </a:r>
          </a:p>
          <a:p>
            <a:pPr marL="609600" indent="-609600" eaLnBrk="1" hangingPunct="1">
              <a:lnSpc>
                <a:spcPct val="110000"/>
              </a:lnSpc>
              <a:buFont typeface="宋体" panose="02010600030101010101" pitchFamily="2" charset="-122"/>
              <a:buNone/>
            </a:pPr>
            <a:r>
              <a:rPr lang="en-US" altLang="zh-CN" sz="2400"/>
              <a:t>    FROM    Student</a:t>
            </a:r>
          </a:p>
          <a:p>
            <a:pPr marL="609600" indent="-609600" eaLnBrk="1" hangingPunct="1">
              <a:lnSpc>
                <a:spcPct val="110000"/>
              </a:lnSpc>
              <a:buFont typeface="宋体" panose="02010600030101010101" pitchFamily="2" charset="-122"/>
              <a:buNone/>
            </a:pPr>
            <a:r>
              <a:rPr lang="en-US" altLang="zh-CN" sz="2400"/>
              <a:t>    WHERE Sage &lt; </a:t>
            </a:r>
            <a:r>
              <a:rPr lang="en-US" altLang="zh-CN" sz="2400">
                <a:solidFill>
                  <a:srgbClr val="D75B5B"/>
                </a:solidFill>
              </a:rPr>
              <a:t>ANY</a:t>
            </a:r>
            <a:r>
              <a:rPr lang="en-US" altLang="zh-CN" sz="2400"/>
              <a:t> </a:t>
            </a:r>
            <a:r>
              <a:rPr lang="zh-CN" altLang="en-US" sz="2400"/>
              <a:t>(</a:t>
            </a:r>
            <a:r>
              <a:rPr lang="en-US" altLang="zh-CN" sz="2400"/>
              <a:t>SELECT  Sage</a:t>
            </a:r>
          </a:p>
          <a:p>
            <a:pPr marL="609600" indent="-609600" eaLnBrk="1" hangingPunct="1">
              <a:lnSpc>
                <a:spcPct val="110000"/>
              </a:lnSpc>
              <a:buFont typeface="宋体" panose="02010600030101010101" pitchFamily="2" charset="-122"/>
              <a:buNone/>
            </a:pPr>
            <a:r>
              <a:rPr lang="en-US" altLang="zh-CN" sz="2400"/>
              <a:t>                                         FROM    Student</a:t>
            </a:r>
          </a:p>
          <a:p>
            <a:pPr marL="609600" indent="-609600" eaLnBrk="1" hangingPunct="1">
              <a:lnSpc>
                <a:spcPct val="110000"/>
              </a:lnSpc>
              <a:buFont typeface="Wingdings" panose="05000000000000000000" pitchFamily="2" charset="2"/>
              <a:buNone/>
            </a:pPr>
            <a:r>
              <a:rPr lang="en-US" altLang="zh-CN" sz="2400"/>
              <a:t>                                         WHERE Sdept= </a:t>
            </a:r>
            <a:r>
              <a:rPr lang="en-US" altLang="zh-CN"/>
              <a:t>'CS'</a:t>
            </a:r>
            <a:r>
              <a:rPr lang="zh-CN" altLang="en-US" sz="2400"/>
              <a:t>)</a:t>
            </a:r>
          </a:p>
          <a:p>
            <a:pPr marL="609600" indent="-609600" eaLnBrk="1" hangingPunct="1">
              <a:lnSpc>
                <a:spcPct val="110000"/>
              </a:lnSpc>
              <a:buFont typeface="宋体" panose="02010600030101010101" pitchFamily="2" charset="-122"/>
              <a:buNone/>
            </a:pPr>
            <a:r>
              <a:rPr lang="en-US" altLang="zh-CN" sz="2400"/>
              <a:t>     </a:t>
            </a:r>
            <a:r>
              <a:rPr lang="en-US" altLang="zh-CN" sz="2400">
                <a:solidFill>
                  <a:srgbClr val="D75B5B"/>
                </a:solidFill>
              </a:rPr>
              <a:t>AND Sdept &lt;&gt; 'CS'</a:t>
            </a:r>
            <a:r>
              <a:rPr lang="en-US" altLang="zh-CN" sz="2000"/>
              <a:t>;           /*</a:t>
            </a:r>
            <a:r>
              <a:rPr lang="zh-CN" altLang="en-US" sz="2000"/>
              <a:t>父查询块中的条件 *</a:t>
            </a:r>
            <a:r>
              <a:rPr lang="en-US" altLang="zh-CN" sz="2000"/>
              <a:t>/</a:t>
            </a:r>
          </a:p>
        </p:txBody>
      </p:sp>
      <p:sp>
        <p:nvSpPr>
          <p:cNvPr id="2" name="日期占位符 1">
            <a:extLst>
              <a:ext uri="{FF2B5EF4-FFF2-40B4-BE49-F238E27FC236}">
                <a16:creationId xmlns:a16="http://schemas.microsoft.com/office/drawing/2014/main" id="{124EF312-1EA2-46C5-9DCB-F29459A6044D}"/>
              </a:ext>
            </a:extLst>
          </p:cNvPr>
          <p:cNvSpPr>
            <a:spLocks noGrp="1"/>
          </p:cNvSpPr>
          <p:nvPr>
            <p:ph type="dt" sz="half" idx="10"/>
          </p:nvPr>
        </p:nvSpPr>
        <p:spPr/>
        <p:txBody>
          <a:bodyPr/>
          <a:lstStyle/>
          <a:p>
            <a:pPr>
              <a:defRPr/>
            </a:pPr>
            <a:fld id="{D7A85D24-394D-4480-A660-B901F80782B8}" type="datetime1">
              <a:rPr lang="zh-CN" altLang="en-US" smtClean="0"/>
              <a:t>2021/10/28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animEffect transition="in" filter="randombar(horizontal)">
                                      <p:cBhvr>
                                        <p:cTn id="7" dur="500"/>
                                        <p:tgtEl>
                                          <p:spTgt spid="49155">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9155">
                                            <p:txEl>
                                              <p:pRg st="2" end="2"/>
                                            </p:txEl>
                                          </p:spTgt>
                                        </p:tgtEl>
                                        <p:attrNameLst>
                                          <p:attrName>style.visibility</p:attrName>
                                        </p:attrNameLst>
                                      </p:cBhvr>
                                      <p:to>
                                        <p:strVal val="visible"/>
                                      </p:to>
                                    </p:set>
                                    <p:animEffect transition="in" filter="randombar(horizontal)">
                                      <p:cBhvr>
                                        <p:cTn id="10" dur="500"/>
                                        <p:tgtEl>
                                          <p:spTgt spid="49155">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49155">
                                            <p:txEl>
                                              <p:pRg st="3" end="3"/>
                                            </p:txEl>
                                          </p:spTgt>
                                        </p:tgtEl>
                                        <p:attrNameLst>
                                          <p:attrName>style.visibility</p:attrName>
                                        </p:attrNameLst>
                                      </p:cBhvr>
                                      <p:to>
                                        <p:strVal val="visible"/>
                                      </p:to>
                                    </p:set>
                                    <p:animEffect transition="in" filter="randombar(horizontal)">
                                      <p:cBhvr>
                                        <p:cTn id="13" dur="500"/>
                                        <p:tgtEl>
                                          <p:spTgt spid="49155">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49155">
                                            <p:txEl>
                                              <p:pRg st="4" end="4"/>
                                            </p:txEl>
                                          </p:spTgt>
                                        </p:tgtEl>
                                        <p:attrNameLst>
                                          <p:attrName>style.visibility</p:attrName>
                                        </p:attrNameLst>
                                      </p:cBhvr>
                                      <p:to>
                                        <p:strVal val="visible"/>
                                      </p:to>
                                    </p:set>
                                    <p:animEffect transition="in" filter="randombar(horizontal)">
                                      <p:cBhvr>
                                        <p:cTn id="16" dur="500"/>
                                        <p:tgtEl>
                                          <p:spTgt spid="49155">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49155">
                                            <p:txEl>
                                              <p:pRg st="5" end="5"/>
                                            </p:txEl>
                                          </p:spTgt>
                                        </p:tgtEl>
                                        <p:attrNameLst>
                                          <p:attrName>style.visibility</p:attrName>
                                        </p:attrNameLst>
                                      </p:cBhvr>
                                      <p:to>
                                        <p:strVal val="visible"/>
                                      </p:to>
                                    </p:set>
                                    <p:animEffect transition="in" filter="randombar(horizontal)">
                                      <p:cBhvr>
                                        <p:cTn id="19" dur="500"/>
                                        <p:tgtEl>
                                          <p:spTgt spid="49155">
                                            <p:txEl>
                                              <p:pRg st="5" end="5"/>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49155">
                                            <p:txEl>
                                              <p:pRg st="6" end="6"/>
                                            </p:txEl>
                                          </p:spTgt>
                                        </p:tgtEl>
                                        <p:attrNameLst>
                                          <p:attrName>style.visibility</p:attrName>
                                        </p:attrNameLst>
                                      </p:cBhvr>
                                      <p:to>
                                        <p:strVal val="visible"/>
                                      </p:to>
                                    </p:set>
                                    <p:animEffect transition="in" filter="randombar(horizontal)">
                                      <p:cBhvr>
                                        <p:cTn id="22" dur="500"/>
                                        <p:tgtEl>
                                          <p:spTgt spid="491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958850" y="-39688"/>
            <a:ext cx="8150225" cy="1138238"/>
          </a:xfrm>
        </p:spPr>
        <p:txBody>
          <a:bodyPr/>
          <a:lstStyle/>
          <a:p>
            <a:pPr eaLnBrk="1" hangingPunct="1">
              <a:defRPr/>
            </a:pPr>
            <a:r>
              <a:rPr lang="zh-CN" altLang="en-US" sz="2800" dirty="0"/>
              <a:t>带有</a:t>
            </a:r>
            <a:r>
              <a:rPr lang="en-US" altLang="zh-CN" sz="2800" dirty="0"/>
              <a:t>ANY</a:t>
            </a:r>
            <a:r>
              <a:rPr lang="zh-CN" altLang="en-US" sz="2800" dirty="0"/>
              <a:t>（</a:t>
            </a:r>
            <a:r>
              <a:rPr lang="en-US" altLang="zh-CN" sz="2800" dirty="0"/>
              <a:t>SOME</a:t>
            </a:r>
            <a:r>
              <a:rPr lang="zh-CN" altLang="en-US" sz="2800" dirty="0"/>
              <a:t>）或</a:t>
            </a:r>
            <a:r>
              <a:rPr lang="en-US" altLang="zh-CN" sz="2800" dirty="0"/>
              <a:t>ALL</a:t>
            </a:r>
            <a:r>
              <a:rPr lang="zh-CN" altLang="en-US" sz="2800" dirty="0"/>
              <a:t>谓词的子查询 （续）</a:t>
            </a:r>
          </a:p>
        </p:txBody>
      </p:sp>
      <p:graphicFrame>
        <p:nvGraphicFramePr>
          <p:cNvPr id="48132" name="Group 4"/>
          <p:cNvGraphicFramePr>
            <a:graphicFrameLocks noGrp="1"/>
          </p:cNvGraphicFramePr>
          <p:nvPr>
            <p:ph idx="1"/>
          </p:nvPr>
        </p:nvGraphicFramePr>
        <p:xfrm>
          <a:off x="1763713" y="1830388"/>
          <a:ext cx="4608512" cy="1279830"/>
        </p:xfrm>
        <a:graphic>
          <a:graphicData uri="http://schemas.openxmlformats.org/drawingml/2006/table">
            <a:tbl>
              <a:tblPr/>
              <a:tblGrid>
                <a:gridCol w="2305129">
                  <a:extLst>
                    <a:ext uri="{9D8B030D-6E8A-4147-A177-3AD203B41FA5}">
                      <a16:colId xmlns:a16="http://schemas.microsoft.com/office/drawing/2014/main" val="20000"/>
                    </a:ext>
                  </a:extLst>
                </a:gridCol>
                <a:gridCol w="2303383">
                  <a:extLst>
                    <a:ext uri="{9D8B030D-6E8A-4147-A177-3AD203B41FA5}">
                      <a16:colId xmlns:a16="http://schemas.microsoft.com/office/drawing/2014/main" val="20001"/>
                    </a:ext>
                  </a:extLst>
                </a:gridCol>
              </a:tblGrid>
              <a:tr h="42650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Sname</a:t>
                      </a:r>
                      <a:endPar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178003" marR="178003" marT="45665" marB="45665"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Sage</a:t>
                      </a:r>
                    </a:p>
                  </a:txBody>
                  <a:tcPr marL="178003" marR="178003" marT="45665" marB="45665"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42650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王敏</a:t>
                      </a:r>
                    </a:p>
                  </a:txBody>
                  <a:tcPr marL="178003" marR="178003" marT="45665" marB="45665"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18</a:t>
                      </a:r>
                    </a:p>
                  </a:txBody>
                  <a:tcPr marL="178003" marR="178003" marT="45665" marB="45665"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2650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2200" b="1" i="0" u="none" strike="noStrike" cap="none" normalizeH="0" baseline="0">
                          <a:ln>
                            <a:noFill/>
                          </a:ln>
                          <a:solidFill>
                            <a:schemeClr val="tx1"/>
                          </a:solidFill>
                          <a:effectLst/>
                          <a:latin typeface="Times New Roman" pitchFamily="18" charset="0"/>
                          <a:ea typeface="宋体" pitchFamily="2" charset="-122"/>
                        </a:rPr>
                        <a:t>张立</a:t>
                      </a:r>
                    </a:p>
                  </a:txBody>
                  <a:tcPr marL="178003" marR="178003" marT="45665" marB="45665"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Times New Roman" pitchFamily="18" charset="0"/>
                          <a:ea typeface="宋体" pitchFamily="2" charset="-122"/>
                        </a:rPr>
                        <a:t>19</a:t>
                      </a:r>
                    </a:p>
                  </a:txBody>
                  <a:tcPr marL="178003" marR="178003" marT="45665" marB="45665"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0179" name="Rectangle 3"/>
          <p:cNvSpPr>
            <a:spLocks noGrp="1" noChangeArrowheads="1"/>
          </p:cNvSpPr>
          <p:nvPr>
            <p:ph type="body" sz="half" idx="4294967295"/>
          </p:nvPr>
        </p:nvSpPr>
        <p:spPr>
          <a:xfrm>
            <a:off x="1042988" y="1098550"/>
            <a:ext cx="8066087" cy="5570538"/>
          </a:xfrm>
        </p:spPr>
        <p:txBody>
          <a:bodyPr/>
          <a:lstStyle/>
          <a:p>
            <a:pPr marL="609600" indent="-609600" eaLnBrk="1" hangingPunct="1">
              <a:buFont typeface="宋体" panose="02010600030101010101" pitchFamily="2" charset="-122"/>
              <a:buNone/>
            </a:pPr>
            <a:r>
              <a:rPr lang="zh-CN" altLang="en-US" sz="2400"/>
              <a:t>结果：</a:t>
            </a:r>
          </a:p>
          <a:p>
            <a:pPr marL="609600" indent="-609600" eaLnBrk="1" hangingPunct="1">
              <a:buFont typeface="宋体" panose="02010600030101010101" pitchFamily="2" charset="-122"/>
              <a:buNone/>
            </a:pPr>
            <a:r>
              <a:rPr lang="zh-CN" altLang="en-US" sz="2000"/>
              <a:t>	</a:t>
            </a:r>
          </a:p>
          <a:p>
            <a:pPr marL="609600" indent="-609600" eaLnBrk="1" hangingPunct="1">
              <a:buFont typeface="宋体" panose="02010600030101010101" pitchFamily="2" charset="-122"/>
              <a:buNone/>
            </a:pPr>
            <a:endParaRPr lang="zh-CN" altLang="en-US" sz="2000"/>
          </a:p>
          <a:p>
            <a:pPr marL="609600" indent="-609600" eaLnBrk="1" hangingPunct="1">
              <a:buFont typeface="宋体" panose="02010600030101010101" pitchFamily="2" charset="-122"/>
              <a:buNone/>
            </a:pPr>
            <a:endParaRPr lang="zh-CN" altLang="en-US" sz="2000"/>
          </a:p>
          <a:p>
            <a:pPr marL="609600" indent="-609600" eaLnBrk="1" hangingPunct="1">
              <a:buFont typeface="宋体" panose="02010600030101010101" pitchFamily="2" charset="-122"/>
              <a:buNone/>
            </a:pPr>
            <a:endParaRPr lang="zh-CN" altLang="en-US" sz="2000"/>
          </a:p>
          <a:p>
            <a:pPr marL="609600" indent="-609600" eaLnBrk="1" hangingPunct="1">
              <a:buFont typeface="宋体" panose="02010600030101010101" pitchFamily="2" charset="-122"/>
              <a:buNone/>
            </a:pPr>
            <a:endParaRPr lang="en-US" altLang="zh-CN" sz="2400"/>
          </a:p>
          <a:p>
            <a:pPr marL="609600" indent="-609600" eaLnBrk="1" hangingPunct="1">
              <a:buFont typeface="宋体" panose="02010600030101010101" pitchFamily="2" charset="-122"/>
              <a:buNone/>
            </a:pPr>
            <a:endParaRPr lang="en-US" altLang="zh-CN" sz="2400"/>
          </a:p>
          <a:p>
            <a:pPr marL="609600" indent="-609600" eaLnBrk="1" hangingPunct="1">
              <a:buFont typeface="宋体" panose="02010600030101010101" pitchFamily="2" charset="-122"/>
              <a:buNone/>
            </a:pPr>
            <a:r>
              <a:rPr lang="zh-CN" altLang="en-US" sz="2400"/>
              <a:t>执行过程：</a:t>
            </a:r>
          </a:p>
          <a:p>
            <a:pPr marL="609600" indent="-609600" eaLnBrk="1" hangingPunct="1">
              <a:lnSpc>
                <a:spcPct val="120000"/>
              </a:lnSpc>
              <a:buFont typeface="宋体" panose="02010600030101010101" pitchFamily="2" charset="-122"/>
              <a:buNone/>
            </a:pPr>
            <a:r>
              <a:rPr lang="zh-CN" altLang="en-US" sz="2400"/>
              <a:t>   </a:t>
            </a:r>
            <a:r>
              <a:rPr lang="en-US" altLang="zh-CN" sz="2400"/>
              <a:t>（1）</a:t>
            </a:r>
            <a:r>
              <a:rPr lang="zh-CN" altLang="en-US" sz="2400"/>
              <a:t>首先处理子查询，找出</a:t>
            </a:r>
            <a:r>
              <a:rPr lang="en-US" altLang="zh-CN" sz="2400"/>
              <a:t>CS</a:t>
            </a:r>
            <a:r>
              <a:rPr lang="zh-CN" altLang="en-US" sz="2400"/>
              <a:t>系中所有学生的年龄，构成一个集合</a:t>
            </a:r>
            <a:r>
              <a:rPr lang="en-US" altLang="zh-CN" sz="2400"/>
              <a:t>（20</a:t>
            </a:r>
            <a:r>
              <a:rPr lang="zh-CN" altLang="en-US" sz="2400"/>
              <a:t>,</a:t>
            </a:r>
            <a:r>
              <a:rPr lang="en-US" altLang="zh-CN" sz="2400"/>
              <a:t>19）</a:t>
            </a:r>
          </a:p>
          <a:p>
            <a:pPr marL="609600" indent="-609600" eaLnBrk="1" hangingPunct="1">
              <a:lnSpc>
                <a:spcPct val="120000"/>
              </a:lnSpc>
              <a:buFont typeface="宋体" panose="02010600030101010101" pitchFamily="2" charset="-122"/>
              <a:buNone/>
            </a:pPr>
            <a:r>
              <a:rPr lang="en-US" altLang="zh-CN" sz="2400"/>
              <a:t>   （2）</a:t>
            </a:r>
            <a:r>
              <a:rPr lang="zh-CN" altLang="en-US" sz="2400"/>
              <a:t>处理父查询，找所有不是</a:t>
            </a:r>
            <a:r>
              <a:rPr lang="en-US" altLang="zh-CN" sz="2400"/>
              <a:t>CS</a:t>
            </a:r>
            <a:r>
              <a:rPr lang="zh-CN" altLang="en-US" sz="2400"/>
              <a:t>系且年龄小于 </a:t>
            </a:r>
          </a:p>
          <a:p>
            <a:pPr marL="609600" indent="-609600" eaLnBrk="1" hangingPunct="1">
              <a:lnSpc>
                <a:spcPct val="120000"/>
              </a:lnSpc>
              <a:buFont typeface="宋体" panose="02010600030101010101" pitchFamily="2" charset="-122"/>
              <a:buNone/>
            </a:pPr>
            <a:r>
              <a:rPr lang="zh-CN" altLang="en-US" sz="2400"/>
              <a:t>        </a:t>
            </a:r>
            <a:r>
              <a:rPr lang="en-US" altLang="zh-CN" sz="2400"/>
              <a:t>20 </a:t>
            </a:r>
            <a:r>
              <a:rPr lang="zh-CN" altLang="en-US" sz="2400">
                <a:solidFill>
                  <a:srgbClr val="D75B5B"/>
                </a:solidFill>
              </a:rPr>
              <a:t>或 </a:t>
            </a:r>
            <a:r>
              <a:rPr lang="en-US" altLang="zh-CN" sz="2400"/>
              <a:t>19</a:t>
            </a:r>
            <a:r>
              <a:rPr lang="zh-CN" altLang="en-US" sz="2400"/>
              <a:t>的学生</a:t>
            </a:r>
          </a:p>
        </p:txBody>
      </p:sp>
      <p:sp>
        <p:nvSpPr>
          <p:cNvPr id="158731" name="Line 56"/>
          <p:cNvSpPr>
            <a:spLocks noChangeShapeType="1"/>
          </p:cNvSpPr>
          <p:nvPr/>
        </p:nvSpPr>
        <p:spPr bwMode="auto">
          <a:xfrm>
            <a:off x="2555875" y="2263775"/>
            <a:ext cx="30972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日期占位符 1">
            <a:extLst>
              <a:ext uri="{FF2B5EF4-FFF2-40B4-BE49-F238E27FC236}">
                <a16:creationId xmlns:a16="http://schemas.microsoft.com/office/drawing/2014/main" id="{CA131ECB-7482-4EB2-AF3A-10FDA1D6C2DB}"/>
              </a:ext>
            </a:extLst>
          </p:cNvPr>
          <p:cNvSpPr>
            <a:spLocks noGrp="1"/>
          </p:cNvSpPr>
          <p:nvPr>
            <p:ph type="dt" sz="half" idx="10"/>
          </p:nvPr>
        </p:nvSpPr>
        <p:spPr/>
        <p:txBody>
          <a:bodyPr/>
          <a:lstStyle/>
          <a:p>
            <a:pPr>
              <a:defRPr/>
            </a:pPr>
            <a:fld id="{700AF745-CE45-4E85-9564-55568C5B9EFC}" type="datetime1">
              <a:rPr lang="zh-CN" altLang="en-US" smtClean="0"/>
              <a:t>2021/10/28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0179">
                                            <p:txEl>
                                              <p:pRg st="7" end="7"/>
                                            </p:txEl>
                                          </p:spTgt>
                                        </p:tgtEl>
                                        <p:attrNameLst>
                                          <p:attrName>style.visibility</p:attrName>
                                        </p:attrNameLst>
                                      </p:cBhvr>
                                      <p:to>
                                        <p:strVal val="visible"/>
                                      </p:to>
                                    </p:set>
                                    <p:animEffect transition="in" filter="randombar(horizontal)">
                                      <p:cBhvr>
                                        <p:cTn id="7" dur="500"/>
                                        <p:tgtEl>
                                          <p:spTgt spid="50179">
                                            <p:txEl>
                                              <p:pRg st="7" end="7"/>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50179">
                                            <p:txEl>
                                              <p:pRg st="8" end="8"/>
                                            </p:txEl>
                                          </p:spTgt>
                                        </p:tgtEl>
                                        <p:attrNameLst>
                                          <p:attrName>style.visibility</p:attrName>
                                        </p:attrNameLst>
                                      </p:cBhvr>
                                      <p:to>
                                        <p:strVal val="visible"/>
                                      </p:to>
                                    </p:set>
                                    <p:animEffect transition="in" filter="randombar(horizontal)">
                                      <p:cBhvr>
                                        <p:cTn id="12" dur="500"/>
                                        <p:tgtEl>
                                          <p:spTgt spid="50179">
                                            <p:txEl>
                                              <p:pRg st="8" end="8"/>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50179">
                                            <p:txEl>
                                              <p:pRg st="9" end="9"/>
                                            </p:txEl>
                                          </p:spTgt>
                                        </p:tgtEl>
                                        <p:attrNameLst>
                                          <p:attrName>style.visibility</p:attrName>
                                        </p:attrNameLst>
                                      </p:cBhvr>
                                      <p:to>
                                        <p:strVal val="visible"/>
                                      </p:to>
                                    </p:set>
                                    <p:animEffect transition="in" filter="randombar(horizontal)">
                                      <p:cBhvr>
                                        <p:cTn id="17" dur="500"/>
                                        <p:tgtEl>
                                          <p:spTgt spid="50179">
                                            <p:txEl>
                                              <p:pRg st="9" end="9"/>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50179">
                                            <p:txEl>
                                              <p:pRg st="10" end="10"/>
                                            </p:txEl>
                                          </p:spTgt>
                                        </p:tgtEl>
                                        <p:attrNameLst>
                                          <p:attrName>style.visibility</p:attrName>
                                        </p:attrNameLst>
                                      </p:cBhvr>
                                      <p:to>
                                        <p:strVal val="visible"/>
                                      </p:to>
                                    </p:set>
                                    <p:animEffect transition="in" filter="randombar(horizontal)">
                                      <p:cBhvr>
                                        <p:cTn id="22" dur="500"/>
                                        <p:tgtEl>
                                          <p:spTgt spid="5017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6"/>
          <p:cNvSpPr>
            <a:spLocks noGrp="1" noChangeArrowheads="1"/>
          </p:cNvSpPr>
          <p:nvPr>
            <p:ph type="title"/>
          </p:nvPr>
        </p:nvSpPr>
        <p:spPr>
          <a:xfrm>
            <a:off x="958850" y="-39688"/>
            <a:ext cx="8150225" cy="1138238"/>
          </a:xfrm>
        </p:spPr>
        <p:txBody>
          <a:bodyPr/>
          <a:lstStyle/>
          <a:p>
            <a:pPr eaLnBrk="1" hangingPunct="1">
              <a:defRPr/>
            </a:pPr>
            <a:r>
              <a:rPr lang="zh-CN" altLang="en-US" sz="2800" dirty="0"/>
              <a:t>带有</a:t>
            </a:r>
            <a:r>
              <a:rPr lang="en-US" altLang="zh-CN" sz="2800" dirty="0"/>
              <a:t>ANY</a:t>
            </a:r>
            <a:r>
              <a:rPr lang="zh-CN" altLang="en-US" sz="2800" dirty="0"/>
              <a:t>（</a:t>
            </a:r>
            <a:r>
              <a:rPr lang="en-US" altLang="zh-CN" sz="2800" dirty="0"/>
              <a:t>SOME</a:t>
            </a:r>
            <a:r>
              <a:rPr lang="zh-CN" altLang="en-US" sz="2800" dirty="0"/>
              <a:t>）或</a:t>
            </a:r>
            <a:r>
              <a:rPr lang="en-US" altLang="zh-CN" sz="2800" dirty="0"/>
              <a:t>ALL</a:t>
            </a:r>
            <a:r>
              <a:rPr lang="zh-CN" altLang="en-US" sz="2800" dirty="0"/>
              <a:t>谓词的子查询 （续）</a:t>
            </a:r>
          </a:p>
        </p:txBody>
      </p:sp>
      <p:sp>
        <p:nvSpPr>
          <p:cNvPr id="51203" name="Rectangle 1027"/>
          <p:cNvSpPr>
            <a:spLocks noGrp="1" noChangeArrowheads="1"/>
          </p:cNvSpPr>
          <p:nvPr>
            <p:ph idx="1"/>
          </p:nvPr>
        </p:nvSpPr>
        <p:spPr>
          <a:xfrm>
            <a:off x="958850" y="1339850"/>
            <a:ext cx="8150225" cy="4854575"/>
          </a:xfrm>
        </p:spPr>
        <p:txBody>
          <a:bodyPr/>
          <a:lstStyle/>
          <a:p>
            <a:pPr marL="609600" indent="-609600" eaLnBrk="1" hangingPunct="1">
              <a:buFont typeface="宋体" panose="02010600030101010101" pitchFamily="2" charset="-122"/>
              <a:buNone/>
            </a:pPr>
            <a:r>
              <a:rPr lang="zh-CN" altLang="en-US"/>
              <a:t>用聚集函数实现</a:t>
            </a:r>
            <a:r>
              <a:rPr lang="en-US" altLang="zh-CN"/>
              <a:t>[</a:t>
            </a:r>
            <a:r>
              <a:rPr lang="zh-CN" altLang="en-US"/>
              <a:t>例 </a:t>
            </a:r>
            <a:r>
              <a:rPr lang="en-US" altLang="zh-CN"/>
              <a:t>3.58]</a:t>
            </a:r>
            <a:r>
              <a:rPr lang="en-US" altLang="zh-CN" sz="2400"/>
              <a:t> </a:t>
            </a:r>
          </a:p>
          <a:p>
            <a:pPr marL="609600" indent="-609600" eaLnBrk="1" hangingPunct="1">
              <a:buFont typeface="宋体" panose="02010600030101010101" pitchFamily="2" charset="-122"/>
              <a:buNone/>
            </a:pPr>
            <a:endParaRPr lang="en-US" altLang="zh-CN" sz="2400"/>
          </a:p>
          <a:p>
            <a:pPr marL="609600" indent="-609600" eaLnBrk="1" hangingPunct="1">
              <a:buFont typeface="宋体" panose="02010600030101010101" pitchFamily="2" charset="-122"/>
              <a:buNone/>
            </a:pPr>
            <a:r>
              <a:rPr lang="en-US" altLang="zh-CN" sz="2400"/>
              <a:t>     SELECT Sname</a:t>
            </a:r>
            <a:r>
              <a:rPr lang="zh-CN" altLang="en-US" sz="2400"/>
              <a:t>,</a:t>
            </a:r>
            <a:r>
              <a:rPr lang="en-US" altLang="zh-CN" sz="2400"/>
              <a:t>Sage</a:t>
            </a:r>
          </a:p>
          <a:p>
            <a:pPr marL="609600" indent="-609600" eaLnBrk="1" hangingPunct="1">
              <a:buFont typeface="宋体" panose="02010600030101010101" pitchFamily="2" charset="-122"/>
              <a:buNone/>
            </a:pPr>
            <a:r>
              <a:rPr lang="en-US" altLang="zh-CN" sz="2400"/>
              <a:t>     FROM   Student</a:t>
            </a:r>
          </a:p>
          <a:p>
            <a:pPr marL="609600" indent="-609600" eaLnBrk="1" hangingPunct="1">
              <a:buFont typeface="宋体" panose="02010600030101010101" pitchFamily="2" charset="-122"/>
              <a:buNone/>
            </a:pPr>
            <a:r>
              <a:rPr lang="en-US" altLang="zh-CN" sz="2400"/>
              <a:t>     WHERE Sage &lt; </a:t>
            </a:r>
          </a:p>
          <a:p>
            <a:pPr marL="609600" indent="-609600" eaLnBrk="1" hangingPunct="1">
              <a:buFont typeface="宋体" panose="02010600030101010101" pitchFamily="2" charset="-122"/>
              <a:buNone/>
            </a:pPr>
            <a:r>
              <a:rPr lang="en-US" altLang="zh-CN" sz="2400"/>
              <a:t>                             </a:t>
            </a:r>
            <a:r>
              <a:rPr lang="zh-CN" altLang="en-US" sz="2400"/>
              <a:t>(</a:t>
            </a:r>
            <a:r>
              <a:rPr lang="en-US" altLang="zh-CN" sz="2400"/>
              <a:t>SELECT </a:t>
            </a:r>
            <a:r>
              <a:rPr lang="en-US" altLang="zh-CN" sz="2400">
                <a:solidFill>
                  <a:srgbClr val="FF3399"/>
                </a:solidFill>
              </a:rPr>
              <a:t>MAX(Sage)</a:t>
            </a:r>
            <a:endParaRPr lang="en-US" altLang="zh-CN" sz="2400"/>
          </a:p>
          <a:p>
            <a:pPr marL="609600" indent="-609600" eaLnBrk="1" hangingPunct="1">
              <a:buFont typeface="宋体" panose="02010600030101010101" pitchFamily="2" charset="-122"/>
              <a:buNone/>
            </a:pPr>
            <a:r>
              <a:rPr lang="en-US" altLang="zh-CN" sz="2400"/>
              <a:t>                               FROM Student</a:t>
            </a:r>
          </a:p>
          <a:p>
            <a:pPr marL="609600" indent="-609600" eaLnBrk="1" hangingPunct="1">
              <a:buFont typeface="宋体" panose="02010600030101010101" pitchFamily="2" charset="-122"/>
              <a:buNone/>
            </a:pPr>
            <a:r>
              <a:rPr lang="en-US" altLang="zh-CN" sz="2400"/>
              <a:t>                               WHERE Sdept= </a:t>
            </a:r>
            <a:r>
              <a:rPr lang="zh-CN" altLang="en-US" sz="2400"/>
              <a:t>'</a:t>
            </a:r>
            <a:r>
              <a:rPr lang="en-US" altLang="zh-CN" sz="2400"/>
              <a:t>CS '</a:t>
            </a:r>
            <a:r>
              <a:rPr lang="zh-CN" altLang="en-US" sz="2400"/>
              <a:t>)</a:t>
            </a:r>
          </a:p>
          <a:p>
            <a:pPr marL="609600" indent="-609600" eaLnBrk="1" hangingPunct="1">
              <a:buFont typeface="宋体" panose="02010600030101010101" pitchFamily="2" charset="-122"/>
              <a:buNone/>
            </a:pPr>
            <a:r>
              <a:rPr lang="en-US" altLang="zh-CN" sz="2400"/>
              <a:t>       AND Sdept &lt;&gt; 'CS</a:t>
            </a:r>
            <a:r>
              <a:rPr lang="zh-CN" altLang="en-US" sz="2400"/>
              <a:t>'</a:t>
            </a:r>
            <a:r>
              <a:rPr lang="en-US" altLang="zh-CN" sz="2400"/>
              <a:t>;</a:t>
            </a:r>
          </a:p>
        </p:txBody>
      </p:sp>
      <p:sp>
        <p:nvSpPr>
          <p:cNvPr id="2" name="日期占位符 1">
            <a:extLst>
              <a:ext uri="{FF2B5EF4-FFF2-40B4-BE49-F238E27FC236}">
                <a16:creationId xmlns:a16="http://schemas.microsoft.com/office/drawing/2014/main" id="{6138F116-AB7D-4CE9-9D05-A790F4BF8049}"/>
              </a:ext>
            </a:extLst>
          </p:cNvPr>
          <p:cNvSpPr>
            <a:spLocks noGrp="1"/>
          </p:cNvSpPr>
          <p:nvPr>
            <p:ph type="dt" sz="half" idx="10"/>
          </p:nvPr>
        </p:nvSpPr>
        <p:spPr/>
        <p:txBody>
          <a:bodyPr/>
          <a:lstStyle/>
          <a:p>
            <a:pPr>
              <a:defRPr/>
            </a:pPr>
            <a:fld id="{55887E65-80D2-4FCB-BBAB-259E169A24E4}" type="datetime1">
              <a:rPr lang="zh-CN" altLang="en-US" smtClean="0"/>
              <a:t>2021/10/28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1203">
                                            <p:txEl>
                                              <p:pRg st="2" end="2"/>
                                            </p:txEl>
                                          </p:spTgt>
                                        </p:tgtEl>
                                        <p:attrNameLst>
                                          <p:attrName>style.visibility</p:attrName>
                                        </p:attrNameLst>
                                      </p:cBhvr>
                                      <p:to>
                                        <p:strVal val="visible"/>
                                      </p:to>
                                    </p:set>
                                    <p:animEffect transition="in" filter="randombar(horizontal)">
                                      <p:cBhvr>
                                        <p:cTn id="7" dur="500"/>
                                        <p:tgtEl>
                                          <p:spTgt spid="51203">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1203">
                                            <p:txEl>
                                              <p:pRg st="3" end="3"/>
                                            </p:txEl>
                                          </p:spTgt>
                                        </p:tgtEl>
                                        <p:attrNameLst>
                                          <p:attrName>style.visibility</p:attrName>
                                        </p:attrNameLst>
                                      </p:cBhvr>
                                      <p:to>
                                        <p:strVal val="visible"/>
                                      </p:to>
                                    </p:set>
                                    <p:animEffect transition="in" filter="randombar(horizontal)">
                                      <p:cBhvr>
                                        <p:cTn id="10" dur="500"/>
                                        <p:tgtEl>
                                          <p:spTgt spid="51203">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51203">
                                            <p:txEl>
                                              <p:pRg st="4" end="4"/>
                                            </p:txEl>
                                          </p:spTgt>
                                        </p:tgtEl>
                                        <p:attrNameLst>
                                          <p:attrName>style.visibility</p:attrName>
                                        </p:attrNameLst>
                                      </p:cBhvr>
                                      <p:to>
                                        <p:strVal val="visible"/>
                                      </p:to>
                                    </p:set>
                                    <p:animEffect transition="in" filter="randombar(horizontal)">
                                      <p:cBhvr>
                                        <p:cTn id="13" dur="500"/>
                                        <p:tgtEl>
                                          <p:spTgt spid="51203">
                                            <p:txEl>
                                              <p:pRg st="4" end="4"/>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51203">
                                            <p:txEl>
                                              <p:pRg st="5" end="5"/>
                                            </p:txEl>
                                          </p:spTgt>
                                        </p:tgtEl>
                                        <p:attrNameLst>
                                          <p:attrName>style.visibility</p:attrName>
                                        </p:attrNameLst>
                                      </p:cBhvr>
                                      <p:to>
                                        <p:strVal val="visible"/>
                                      </p:to>
                                    </p:set>
                                    <p:animEffect transition="in" filter="randombar(horizontal)">
                                      <p:cBhvr>
                                        <p:cTn id="16" dur="500"/>
                                        <p:tgtEl>
                                          <p:spTgt spid="51203">
                                            <p:txEl>
                                              <p:pRg st="5" end="5"/>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51203">
                                            <p:txEl>
                                              <p:pRg st="6" end="6"/>
                                            </p:txEl>
                                          </p:spTgt>
                                        </p:tgtEl>
                                        <p:attrNameLst>
                                          <p:attrName>style.visibility</p:attrName>
                                        </p:attrNameLst>
                                      </p:cBhvr>
                                      <p:to>
                                        <p:strVal val="visible"/>
                                      </p:to>
                                    </p:set>
                                    <p:animEffect transition="in" filter="randombar(horizontal)">
                                      <p:cBhvr>
                                        <p:cTn id="19" dur="500"/>
                                        <p:tgtEl>
                                          <p:spTgt spid="51203">
                                            <p:txEl>
                                              <p:pRg st="6" end="6"/>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51203">
                                            <p:txEl>
                                              <p:pRg st="7" end="7"/>
                                            </p:txEl>
                                          </p:spTgt>
                                        </p:tgtEl>
                                        <p:attrNameLst>
                                          <p:attrName>style.visibility</p:attrName>
                                        </p:attrNameLst>
                                      </p:cBhvr>
                                      <p:to>
                                        <p:strVal val="visible"/>
                                      </p:to>
                                    </p:set>
                                    <p:animEffect transition="in" filter="randombar(horizontal)">
                                      <p:cBhvr>
                                        <p:cTn id="22" dur="500"/>
                                        <p:tgtEl>
                                          <p:spTgt spid="51203">
                                            <p:txEl>
                                              <p:pRg st="7" end="7"/>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51203">
                                            <p:txEl>
                                              <p:pRg st="8" end="8"/>
                                            </p:txEl>
                                          </p:spTgt>
                                        </p:tgtEl>
                                        <p:attrNameLst>
                                          <p:attrName>style.visibility</p:attrName>
                                        </p:attrNameLst>
                                      </p:cBhvr>
                                      <p:to>
                                        <p:strVal val="visible"/>
                                      </p:to>
                                    </p:set>
                                    <p:animEffect transition="in" filter="randombar(horizontal)">
                                      <p:cBhvr>
                                        <p:cTn id="25" dur="500"/>
                                        <p:tgtEl>
                                          <p:spTgt spid="512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SQL</a:t>
            </a:r>
            <a:r>
              <a:rPr lang="zh-CN" altLang="en-US" sz="3600"/>
              <a:t>的基本概念（续）</a:t>
            </a:r>
          </a:p>
        </p:txBody>
      </p:sp>
      <p:sp>
        <p:nvSpPr>
          <p:cNvPr id="19459" name="Rectangle 3"/>
          <p:cNvSpPr>
            <a:spLocks noGrp="1" noChangeArrowheads="1"/>
          </p:cNvSpPr>
          <p:nvPr>
            <p:ph idx="1"/>
          </p:nvPr>
        </p:nvSpPr>
        <p:spPr>
          <a:xfrm>
            <a:off x="900113" y="981075"/>
            <a:ext cx="8148637" cy="4854575"/>
          </a:xfrm>
        </p:spPr>
        <p:txBody>
          <a:bodyPr/>
          <a:lstStyle/>
          <a:p>
            <a:pPr eaLnBrk="1" hangingPunct="1">
              <a:lnSpc>
                <a:spcPct val="150000"/>
              </a:lnSpc>
              <a:defRPr/>
            </a:pPr>
            <a:r>
              <a:rPr lang="zh-CN" altLang="en-US" dirty="0">
                <a:solidFill>
                  <a:schemeClr val="accent6"/>
                </a:solidFill>
                <a:latin typeface="微软雅黑" panose="020B0503020204020204" pitchFamily="34" charset="-122"/>
                <a:ea typeface="微软雅黑" panose="020B0503020204020204" pitchFamily="34" charset="-122"/>
              </a:rPr>
              <a:t>基本表</a:t>
            </a:r>
          </a:p>
          <a:p>
            <a:pPr lvl="1" eaLnBrk="1" hangingPunct="1">
              <a:lnSpc>
                <a:spcPct val="150000"/>
              </a:lnSpc>
              <a:defRPr/>
            </a:pPr>
            <a:r>
              <a:rPr lang="zh-CN" altLang="en-US" dirty="0">
                <a:latin typeface="微软雅黑" panose="020B0503020204020204" pitchFamily="34" charset="-122"/>
                <a:ea typeface="微软雅黑" panose="020B0503020204020204" pitchFamily="34" charset="-122"/>
              </a:rPr>
              <a:t>本身独立存在的表</a:t>
            </a:r>
          </a:p>
          <a:p>
            <a:pPr lvl="1" eaLnBrk="1" hangingPunct="1">
              <a:lnSpc>
                <a:spcPct val="150000"/>
              </a:lnSpc>
              <a:defRPr/>
            </a:pP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中一个关系就对应一个基本表</a:t>
            </a:r>
          </a:p>
          <a:p>
            <a:pPr lvl="1" eaLnBrk="1" hangingPunct="1">
              <a:lnSpc>
                <a:spcPct val="150000"/>
              </a:lnSpc>
              <a:defRPr/>
            </a:pPr>
            <a:r>
              <a:rPr lang="zh-CN" altLang="en-US" dirty="0">
                <a:latin typeface="微软雅黑" panose="020B0503020204020204" pitchFamily="34" charset="-122"/>
                <a:ea typeface="微软雅黑" panose="020B0503020204020204" pitchFamily="34" charset="-122"/>
              </a:rPr>
              <a:t>一个</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或多个</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基本表对应一个存储文件</a:t>
            </a:r>
          </a:p>
          <a:p>
            <a:pPr lvl="1" eaLnBrk="1" hangingPunct="1">
              <a:lnSpc>
                <a:spcPct val="150000"/>
              </a:lnSpc>
              <a:defRPr/>
            </a:pPr>
            <a:r>
              <a:rPr lang="zh-CN" altLang="en-US" dirty="0">
                <a:latin typeface="微软雅黑" panose="020B0503020204020204" pitchFamily="34" charset="-122"/>
                <a:ea typeface="微软雅黑" panose="020B0503020204020204" pitchFamily="34" charset="-122"/>
              </a:rPr>
              <a:t>一个表可以带若干索引</a:t>
            </a:r>
          </a:p>
        </p:txBody>
      </p:sp>
      <p:sp>
        <p:nvSpPr>
          <p:cNvPr id="2867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DBE93EE8-49BD-4945-9CDD-9D494757CB52}"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 calcmode="lin" valueType="num">
                                      <p:cBhvr>
                                        <p:cTn id="7" dur="500" fill="hold"/>
                                        <p:tgtEl>
                                          <p:spTgt spid="19459">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19459">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19459">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19459">
                                            <p:txEl>
                                              <p:pRg st="2" end="2"/>
                                            </p:txEl>
                                          </p:spTgt>
                                        </p:tgtEl>
                                        <p:attrNameLst>
                                          <p:attrName>style.visibility</p:attrName>
                                        </p:attrNameLst>
                                      </p:cBhvr>
                                      <p:to>
                                        <p:strVal val="visible"/>
                                      </p:to>
                                    </p:set>
                                    <p:anim calcmode="lin" valueType="num">
                                      <p:cBhvr>
                                        <p:cTn id="14" dur="500" fill="hold"/>
                                        <p:tgtEl>
                                          <p:spTgt spid="19459">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19459">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19459">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19459">
                                            <p:txEl>
                                              <p:pRg st="3" end="3"/>
                                            </p:txEl>
                                          </p:spTgt>
                                        </p:tgtEl>
                                        <p:attrNameLst>
                                          <p:attrName>style.visibility</p:attrName>
                                        </p:attrNameLst>
                                      </p:cBhvr>
                                      <p:to>
                                        <p:strVal val="visible"/>
                                      </p:to>
                                    </p:set>
                                    <p:anim calcmode="lin" valueType="num">
                                      <p:cBhvr>
                                        <p:cTn id="21" dur="500" fill="hold"/>
                                        <p:tgtEl>
                                          <p:spTgt spid="19459">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19459">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19459">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19459">
                                            <p:txEl>
                                              <p:pRg st="4" end="4"/>
                                            </p:txEl>
                                          </p:spTgt>
                                        </p:tgtEl>
                                        <p:attrNameLst>
                                          <p:attrName>style.visibility</p:attrName>
                                        </p:attrNameLst>
                                      </p:cBhvr>
                                      <p:to>
                                        <p:strVal val="visible"/>
                                      </p:to>
                                    </p:set>
                                    <p:anim calcmode="lin" valueType="num">
                                      <p:cBhvr>
                                        <p:cTn id="28" dur="500" fill="hold"/>
                                        <p:tgtEl>
                                          <p:spTgt spid="19459">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19459">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19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958850" y="-39688"/>
            <a:ext cx="8150225" cy="1138238"/>
          </a:xfrm>
        </p:spPr>
        <p:txBody>
          <a:bodyPr/>
          <a:lstStyle/>
          <a:p>
            <a:pPr eaLnBrk="1" hangingPunct="1">
              <a:defRPr/>
            </a:pPr>
            <a:r>
              <a:rPr lang="zh-CN" altLang="en-US" sz="2800" dirty="0"/>
              <a:t>带有</a:t>
            </a:r>
            <a:r>
              <a:rPr lang="en-US" altLang="zh-CN" sz="2800" dirty="0"/>
              <a:t>ANY</a:t>
            </a:r>
            <a:r>
              <a:rPr lang="zh-CN" altLang="en-US" sz="2800" dirty="0"/>
              <a:t>（</a:t>
            </a:r>
            <a:r>
              <a:rPr lang="en-US" altLang="zh-CN" sz="2800" dirty="0"/>
              <a:t>SOME</a:t>
            </a:r>
            <a:r>
              <a:rPr lang="zh-CN" altLang="en-US" sz="2800" dirty="0"/>
              <a:t>）或</a:t>
            </a:r>
            <a:r>
              <a:rPr lang="en-US" altLang="zh-CN" sz="2800" dirty="0"/>
              <a:t>ALL</a:t>
            </a:r>
            <a:r>
              <a:rPr lang="zh-CN" altLang="en-US" sz="2800" dirty="0"/>
              <a:t>谓词的子查询 （续）</a:t>
            </a:r>
          </a:p>
        </p:txBody>
      </p:sp>
      <p:sp>
        <p:nvSpPr>
          <p:cNvPr id="52227" name="Rectangle 3"/>
          <p:cNvSpPr>
            <a:spLocks noGrp="1" noChangeArrowheads="1"/>
          </p:cNvSpPr>
          <p:nvPr>
            <p:ph idx="1"/>
          </p:nvPr>
        </p:nvSpPr>
        <p:spPr>
          <a:xfrm>
            <a:off x="935038" y="981075"/>
            <a:ext cx="8148637" cy="4854575"/>
          </a:xfrm>
        </p:spPr>
        <p:txBody>
          <a:bodyPr/>
          <a:lstStyle/>
          <a:p>
            <a:pPr marL="609600" indent="-609600" eaLnBrk="1" hangingPunct="1">
              <a:buFont typeface="宋体" panose="02010600030101010101" pitchFamily="2" charset="-122"/>
              <a:buNone/>
            </a:pPr>
            <a:r>
              <a:rPr lang="en-US" altLang="zh-CN" sz="2400"/>
              <a:t>[</a:t>
            </a:r>
            <a:r>
              <a:rPr lang="zh-CN" altLang="en-US" sz="2400"/>
              <a:t>例 </a:t>
            </a:r>
            <a:r>
              <a:rPr lang="en-US" altLang="zh-CN" sz="2400"/>
              <a:t>3.59]  </a:t>
            </a:r>
            <a:r>
              <a:rPr lang="zh-CN" altLang="en-US" sz="2400"/>
              <a:t>查询非计算机科学系中比计算机科学系</a:t>
            </a:r>
            <a:r>
              <a:rPr lang="zh-CN" altLang="en-US" sz="2400">
                <a:solidFill>
                  <a:srgbClr val="FF00FF"/>
                </a:solidFill>
              </a:rPr>
              <a:t>所有</a:t>
            </a:r>
            <a:r>
              <a:rPr lang="zh-CN" altLang="en-US" sz="2400"/>
              <a:t>学生年龄都小的学生姓名及年龄。</a:t>
            </a:r>
          </a:p>
          <a:p>
            <a:pPr marL="609600" indent="-609600" eaLnBrk="1" hangingPunct="1">
              <a:buFont typeface="宋体" panose="02010600030101010101" pitchFamily="2" charset="-122"/>
              <a:buNone/>
            </a:pPr>
            <a:endParaRPr lang="zh-CN" altLang="en-US" sz="2400"/>
          </a:p>
          <a:p>
            <a:pPr marL="990600" lvl="1" indent="-533400">
              <a:buFont typeface="宋体" panose="02010600030101010101" pitchFamily="2" charset="-122"/>
              <a:buNone/>
            </a:pPr>
            <a:r>
              <a:rPr lang="zh-CN" altLang="en-US"/>
              <a:t>方法一：用</a:t>
            </a:r>
            <a:r>
              <a:rPr lang="en-US" altLang="zh-CN"/>
              <a:t>ALL</a:t>
            </a:r>
            <a:r>
              <a:rPr lang="zh-CN" altLang="en-US"/>
              <a:t>谓词</a:t>
            </a:r>
          </a:p>
          <a:p>
            <a:pPr marL="990600" lvl="1" indent="-533400">
              <a:buFont typeface="宋体" panose="02010600030101010101" pitchFamily="2" charset="-122"/>
              <a:buNone/>
            </a:pPr>
            <a:r>
              <a:rPr lang="zh-CN" altLang="en-US" sz="2000"/>
              <a:t>   </a:t>
            </a:r>
            <a:r>
              <a:rPr lang="zh-CN" altLang="en-US"/>
              <a:t> </a:t>
            </a:r>
            <a:r>
              <a:rPr lang="en-US" altLang="zh-CN"/>
              <a:t>SELECT Sname</a:t>
            </a:r>
            <a:r>
              <a:rPr lang="zh-CN" altLang="en-US"/>
              <a:t>,</a:t>
            </a:r>
            <a:r>
              <a:rPr lang="en-US" altLang="zh-CN"/>
              <a:t>Sage</a:t>
            </a:r>
          </a:p>
          <a:p>
            <a:pPr marL="990600" lvl="1" indent="-533400">
              <a:buFont typeface="宋体" panose="02010600030101010101" pitchFamily="2" charset="-122"/>
              <a:buNone/>
            </a:pPr>
            <a:r>
              <a:rPr lang="en-US" altLang="zh-CN"/>
              <a:t>    FROM Student</a:t>
            </a:r>
          </a:p>
          <a:p>
            <a:pPr marL="990600" lvl="1" indent="-533400">
              <a:buFont typeface="宋体" panose="02010600030101010101" pitchFamily="2" charset="-122"/>
              <a:buNone/>
            </a:pPr>
            <a:r>
              <a:rPr lang="en-US" altLang="zh-CN"/>
              <a:t>    WHERE Sage &lt; ALL</a:t>
            </a:r>
          </a:p>
          <a:p>
            <a:pPr marL="990600" lvl="1" indent="-533400">
              <a:buFont typeface="宋体" panose="02010600030101010101" pitchFamily="2" charset="-122"/>
              <a:buNone/>
            </a:pPr>
            <a:r>
              <a:rPr lang="en-US" altLang="zh-CN"/>
              <a:t>                           </a:t>
            </a:r>
            <a:r>
              <a:rPr lang="zh-CN" altLang="en-US"/>
              <a:t>(</a:t>
            </a:r>
            <a:r>
              <a:rPr lang="en-US" altLang="zh-CN"/>
              <a:t>SELECT Sage</a:t>
            </a:r>
          </a:p>
          <a:p>
            <a:pPr marL="990600" lvl="1" indent="-533400">
              <a:buFont typeface="宋体" panose="02010600030101010101" pitchFamily="2" charset="-122"/>
              <a:buNone/>
            </a:pPr>
            <a:r>
              <a:rPr lang="en-US" altLang="zh-CN"/>
              <a:t>                            FROM Student</a:t>
            </a:r>
          </a:p>
          <a:p>
            <a:pPr marL="990600" lvl="1" indent="-533400">
              <a:buFont typeface="宋体" panose="02010600030101010101" pitchFamily="2" charset="-122"/>
              <a:buNone/>
            </a:pPr>
            <a:r>
              <a:rPr lang="en-US" altLang="zh-CN"/>
              <a:t>                            WHERE Sdept= 'CS'</a:t>
            </a:r>
            <a:r>
              <a:rPr lang="zh-CN" altLang="en-US"/>
              <a:t>)</a:t>
            </a:r>
            <a:endParaRPr lang="zh-CN" altLang="en-US" sz="2800"/>
          </a:p>
          <a:p>
            <a:pPr marL="990600" lvl="1" indent="-533400">
              <a:buFont typeface="宋体" panose="02010600030101010101" pitchFamily="2" charset="-122"/>
              <a:buNone/>
            </a:pPr>
            <a:r>
              <a:rPr lang="en-US" altLang="zh-CN"/>
              <a:t>      AND Sdept &lt;&gt; 'CS';</a:t>
            </a:r>
          </a:p>
        </p:txBody>
      </p:sp>
      <p:sp>
        <p:nvSpPr>
          <p:cNvPr id="2" name="日期占位符 1">
            <a:extLst>
              <a:ext uri="{FF2B5EF4-FFF2-40B4-BE49-F238E27FC236}">
                <a16:creationId xmlns:a16="http://schemas.microsoft.com/office/drawing/2014/main" id="{DADF20AA-D110-4776-9F09-28FDFE085B5B}"/>
              </a:ext>
            </a:extLst>
          </p:cNvPr>
          <p:cNvSpPr>
            <a:spLocks noGrp="1"/>
          </p:cNvSpPr>
          <p:nvPr>
            <p:ph type="dt" sz="half" idx="10"/>
          </p:nvPr>
        </p:nvSpPr>
        <p:spPr/>
        <p:txBody>
          <a:bodyPr/>
          <a:lstStyle/>
          <a:p>
            <a:pPr>
              <a:defRPr/>
            </a:pPr>
            <a:fld id="{F16B3752-C0D1-4CF2-B05F-554F24907A99}" type="datetime1">
              <a:rPr lang="zh-CN" altLang="en-US" smtClean="0"/>
              <a:t>2021/10/28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52227">
                                            <p:txEl>
                                              <p:pRg st="2" end="2"/>
                                            </p:txEl>
                                          </p:spTgt>
                                        </p:tgtEl>
                                        <p:attrNameLst>
                                          <p:attrName>style.visibility</p:attrName>
                                        </p:attrNameLst>
                                      </p:cBhvr>
                                      <p:to>
                                        <p:strVal val="visible"/>
                                      </p:to>
                                    </p:set>
                                    <p:anim calcmode="lin" valueType="num">
                                      <p:cBhvr>
                                        <p:cTn id="7" dur="1000" fill="hold"/>
                                        <p:tgtEl>
                                          <p:spTgt spid="52227">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52227">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52227">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52227">
                                            <p:txEl>
                                              <p:pRg st="2" end="2"/>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52227">
                                            <p:txEl>
                                              <p:pRg st="3" end="3"/>
                                            </p:txEl>
                                          </p:spTgt>
                                        </p:tgtEl>
                                        <p:attrNameLst>
                                          <p:attrName>style.visibility</p:attrName>
                                        </p:attrNameLst>
                                      </p:cBhvr>
                                      <p:to>
                                        <p:strVal val="visible"/>
                                      </p:to>
                                    </p:set>
                                    <p:anim calcmode="lin" valueType="num">
                                      <p:cBhvr>
                                        <p:cTn id="13" dur="1000" fill="hold"/>
                                        <p:tgtEl>
                                          <p:spTgt spid="52227">
                                            <p:txEl>
                                              <p:pRg st="3" end="3"/>
                                            </p:txEl>
                                          </p:spTgt>
                                        </p:tgtEl>
                                        <p:attrNameLst>
                                          <p:attrName>ppt_w</p:attrName>
                                        </p:attrNameLst>
                                      </p:cBhvr>
                                      <p:tavLst>
                                        <p:tav tm="0">
                                          <p:val>
                                            <p:fltVal val="0"/>
                                          </p:val>
                                        </p:tav>
                                        <p:tav tm="100000">
                                          <p:val>
                                            <p:strVal val="#ppt_w"/>
                                          </p:val>
                                        </p:tav>
                                      </p:tavLst>
                                    </p:anim>
                                    <p:anim calcmode="lin" valueType="num">
                                      <p:cBhvr>
                                        <p:cTn id="14" dur="1000" fill="hold"/>
                                        <p:tgtEl>
                                          <p:spTgt spid="52227">
                                            <p:txEl>
                                              <p:pRg st="3" end="3"/>
                                            </p:txEl>
                                          </p:spTgt>
                                        </p:tgtEl>
                                        <p:attrNameLst>
                                          <p:attrName>ppt_h</p:attrName>
                                        </p:attrNameLst>
                                      </p:cBhvr>
                                      <p:tavLst>
                                        <p:tav tm="0">
                                          <p:val>
                                            <p:fltVal val="0"/>
                                          </p:val>
                                        </p:tav>
                                        <p:tav tm="100000">
                                          <p:val>
                                            <p:strVal val="#ppt_h"/>
                                          </p:val>
                                        </p:tav>
                                      </p:tavLst>
                                    </p:anim>
                                    <p:anim calcmode="lin" valueType="num">
                                      <p:cBhvr>
                                        <p:cTn id="15" dur="1000" fill="hold"/>
                                        <p:tgtEl>
                                          <p:spTgt spid="52227">
                                            <p:txEl>
                                              <p:pRg st="3" end="3"/>
                                            </p:txEl>
                                          </p:spTgt>
                                        </p:tgtEl>
                                        <p:attrNameLst>
                                          <p:attrName>style.rotation</p:attrName>
                                        </p:attrNameLst>
                                      </p:cBhvr>
                                      <p:tavLst>
                                        <p:tav tm="0">
                                          <p:val>
                                            <p:fltVal val="90"/>
                                          </p:val>
                                        </p:tav>
                                        <p:tav tm="100000">
                                          <p:val>
                                            <p:fltVal val="0"/>
                                          </p:val>
                                        </p:tav>
                                      </p:tavLst>
                                    </p:anim>
                                    <p:animEffect transition="in" filter="fade">
                                      <p:cBhvr>
                                        <p:cTn id="16" dur="1000"/>
                                        <p:tgtEl>
                                          <p:spTgt spid="52227">
                                            <p:txEl>
                                              <p:pRg st="3" end="3"/>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52227">
                                            <p:txEl>
                                              <p:pRg st="4" end="4"/>
                                            </p:txEl>
                                          </p:spTgt>
                                        </p:tgtEl>
                                        <p:attrNameLst>
                                          <p:attrName>style.visibility</p:attrName>
                                        </p:attrNameLst>
                                      </p:cBhvr>
                                      <p:to>
                                        <p:strVal val="visible"/>
                                      </p:to>
                                    </p:set>
                                    <p:anim calcmode="lin" valueType="num">
                                      <p:cBhvr>
                                        <p:cTn id="19" dur="1000" fill="hold"/>
                                        <p:tgtEl>
                                          <p:spTgt spid="52227">
                                            <p:txEl>
                                              <p:pRg st="4" end="4"/>
                                            </p:txEl>
                                          </p:spTgt>
                                        </p:tgtEl>
                                        <p:attrNameLst>
                                          <p:attrName>ppt_w</p:attrName>
                                        </p:attrNameLst>
                                      </p:cBhvr>
                                      <p:tavLst>
                                        <p:tav tm="0">
                                          <p:val>
                                            <p:fltVal val="0"/>
                                          </p:val>
                                        </p:tav>
                                        <p:tav tm="100000">
                                          <p:val>
                                            <p:strVal val="#ppt_w"/>
                                          </p:val>
                                        </p:tav>
                                      </p:tavLst>
                                    </p:anim>
                                    <p:anim calcmode="lin" valueType="num">
                                      <p:cBhvr>
                                        <p:cTn id="20" dur="1000" fill="hold"/>
                                        <p:tgtEl>
                                          <p:spTgt spid="52227">
                                            <p:txEl>
                                              <p:pRg st="4" end="4"/>
                                            </p:txEl>
                                          </p:spTgt>
                                        </p:tgtEl>
                                        <p:attrNameLst>
                                          <p:attrName>ppt_h</p:attrName>
                                        </p:attrNameLst>
                                      </p:cBhvr>
                                      <p:tavLst>
                                        <p:tav tm="0">
                                          <p:val>
                                            <p:fltVal val="0"/>
                                          </p:val>
                                        </p:tav>
                                        <p:tav tm="100000">
                                          <p:val>
                                            <p:strVal val="#ppt_h"/>
                                          </p:val>
                                        </p:tav>
                                      </p:tavLst>
                                    </p:anim>
                                    <p:anim calcmode="lin" valueType="num">
                                      <p:cBhvr>
                                        <p:cTn id="21" dur="1000" fill="hold"/>
                                        <p:tgtEl>
                                          <p:spTgt spid="52227">
                                            <p:txEl>
                                              <p:pRg st="4" end="4"/>
                                            </p:txEl>
                                          </p:spTgt>
                                        </p:tgtEl>
                                        <p:attrNameLst>
                                          <p:attrName>style.rotation</p:attrName>
                                        </p:attrNameLst>
                                      </p:cBhvr>
                                      <p:tavLst>
                                        <p:tav tm="0">
                                          <p:val>
                                            <p:fltVal val="90"/>
                                          </p:val>
                                        </p:tav>
                                        <p:tav tm="100000">
                                          <p:val>
                                            <p:fltVal val="0"/>
                                          </p:val>
                                        </p:tav>
                                      </p:tavLst>
                                    </p:anim>
                                    <p:animEffect transition="in" filter="fade">
                                      <p:cBhvr>
                                        <p:cTn id="22" dur="1000"/>
                                        <p:tgtEl>
                                          <p:spTgt spid="52227">
                                            <p:txEl>
                                              <p:pRg st="4" end="4"/>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52227">
                                            <p:txEl>
                                              <p:pRg st="5" end="5"/>
                                            </p:txEl>
                                          </p:spTgt>
                                        </p:tgtEl>
                                        <p:attrNameLst>
                                          <p:attrName>style.visibility</p:attrName>
                                        </p:attrNameLst>
                                      </p:cBhvr>
                                      <p:to>
                                        <p:strVal val="visible"/>
                                      </p:to>
                                    </p:set>
                                    <p:anim calcmode="lin" valueType="num">
                                      <p:cBhvr>
                                        <p:cTn id="25" dur="1000" fill="hold"/>
                                        <p:tgtEl>
                                          <p:spTgt spid="52227">
                                            <p:txEl>
                                              <p:pRg st="5" end="5"/>
                                            </p:txEl>
                                          </p:spTgt>
                                        </p:tgtEl>
                                        <p:attrNameLst>
                                          <p:attrName>ppt_w</p:attrName>
                                        </p:attrNameLst>
                                      </p:cBhvr>
                                      <p:tavLst>
                                        <p:tav tm="0">
                                          <p:val>
                                            <p:fltVal val="0"/>
                                          </p:val>
                                        </p:tav>
                                        <p:tav tm="100000">
                                          <p:val>
                                            <p:strVal val="#ppt_w"/>
                                          </p:val>
                                        </p:tav>
                                      </p:tavLst>
                                    </p:anim>
                                    <p:anim calcmode="lin" valueType="num">
                                      <p:cBhvr>
                                        <p:cTn id="26" dur="1000" fill="hold"/>
                                        <p:tgtEl>
                                          <p:spTgt spid="52227">
                                            <p:txEl>
                                              <p:pRg st="5" end="5"/>
                                            </p:txEl>
                                          </p:spTgt>
                                        </p:tgtEl>
                                        <p:attrNameLst>
                                          <p:attrName>ppt_h</p:attrName>
                                        </p:attrNameLst>
                                      </p:cBhvr>
                                      <p:tavLst>
                                        <p:tav tm="0">
                                          <p:val>
                                            <p:fltVal val="0"/>
                                          </p:val>
                                        </p:tav>
                                        <p:tav tm="100000">
                                          <p:val>
                                            <p:strVal val="#ppt_h"/>
                                          </p:val>
                                        </p:tav>
                                      </p:tavLst>
                                    </p:anim>
                                    <p:anim calcmode="lin" valueType="num">
                                      <p:cBhvr>
                                        <p:cTn id="27" dur="1000" fill="hold"/>
                                        <p:tgtEl>
                                          <p:spTgt spid="52227">
                                            <p:txEl>
                                              <p:pRg st="5" end="5"/>
                                            </p:txEl>
                                          </p:spTgt>
                                        </p:tgtEl>
                                        <p:attrNameLst>
                                          <p:attrName>style.rotation</p:attrName>
                                        </p:attrNameLst>
                                      </p:cBhvr>
                                      <p:tavLst>
                                        <p:tav tm="0">
                                          <p:val>
                                            <p:fltVal val="90"/>
                                          </p:val>
                                        </p:tav>
                                        <p:tav tm="100000">
                                          <p:val>
                                            <p:fltVal val="0"/>
                                          </p:val>
                                        </p:tav>
                                      </p:tavLst>
                                    </p:anim>
                                    <p:animEffect transition="in" filter="fade">
                                      <p:cBhvr>
                                        <p:cTn id="28" dur="1000"/>
                                        <p:tgtEl>
                                          <p:spTgt spid="52227">
                                            <p:txEl>
                                              <p:pRg st="5" end="5"/>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52227">
                                            <p:txEl>
                                              <p:pRg st="6" end="6"/>
                                            </p:txEl>
                                          </p:spTgt>
                                        </p:tgtEl>
                                        <p:attrNameLst>
                                          <p:attrName>style.visibility</p:attrName>
                                        </p:attrNameLst>
                                      </p:cBhvr>
                                      <p:to>
                                        <p:strVal val="visible"/>
                                      </p:to>
                                    </p:set>
                                    <p:anim calcmode="lin" valueType="num">
                                      <p:cBhvr>
                                        <p:cTn id="31" dur="1000" fill="hold"/>
                                        <p:tgtEl>
                                          <p:spTgt spid="52227">
                                            <p:txEl>
                                              <p:pRg st="6" end="6"/>
                                            </p:txEl>
                                          </p:spTgt>
                                        </p:tgtEl>
                                        <p:attrNameLst>
                                          <p:attrName>ppt_w</p:attrName>
                                        </p:attrNameLst>
                                      </p:cBhvr>
                                      <p:tavLst>
                                        <p:tav tm="0">
                                          <p:val>
                                            <p:fltVal val="0"/>
                                          </p:val>
                                        </p:tav>
                                        <p:tav tm="100000">
                                          <p:val>
                                            <p:strVal val="#ppt_w"/>
                                          </p:val>
                                        </p:tav>
                                      </p:tavLst>
                                    </p:anim>
                                    <p:anim calcmode="lin" valueType="num">
                                      <p:cBhvr>
                                        <p:cTn id="32" dur="1000" fill="hold"/>
                                        <p:tgtEl>
                                          <p:spTgt spid="52227">
                                            <p:txEl>
                                              <p:pRg st="6" end="6"/>
                                            </p:txEl>
                                          </p:spTgt>
                                        </p:tgtEl>
                                        <p:attrNameLst>
                                          <p:attrName>ppt_h</p:attrName>
                                        </p:attrNameLst>
                                      </p:cBhvr>
                                      <p:tavLst>
                                        <p:tav tm="0">
                                          <p:val>
                                            <p:fltVal val="0"/>
                                          </p:val>
                                        </p:tav>
                                        <p:tav tm="100000">
                                          <p:val>
                                            <p:strVal val="#ppt_h"/>
                                          </p:val>
                                        </p:tav>
                                      </p:tavLst>
                                    </p:anim>
                                    <p:anim calcmode="lin" valueType="num">
                                      <p:cBhvr>
                                        <p:cTn id="33" dur="1000" fill="hold"/>
                                        <p:tgtEl>
                                          <p:spTgt spid="52227">
                                            <p:txEl>
                                              <p:pRg st="6" end="6"/>
                                            </p:txEl>
                                          </p:spTgt>
                                        </p:tgtEl>
                                        <p:attrNameLst>
                                          <p:attrName>style.rotation</p:attrName>
                                        </p:attrNameLst>
                                      </p:cBhvr>
                                      <p:tavLst>
                                        <p:tav tm="0">
                                          <p:val>
                                            <p:fltVal val="90"/>
                                          </p:val>
                                        </p:tav>
                                        <p:tav tm="100000">
                                          <p:val>
                                            <p:fltVal val="0"/>
                                          </p:val>
                                        </p:tav>
                                      </p:tavLst>
                                    </p:anim>
                                    <p:animEffect transition="in" filter="fade">
                                      <p:cBhvr>
                                        <p:cTn id="34" dur="1000"/>
                                        <p:tgtEl>
                                          <p:spTgt spid="52227">
                                            <p:txEl>
                                              <p:pRg st="6" end="6"/>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52227">
                                            <p:txEl>
                                              <p:pRg st="7" end="7"/>
                                            </p:txEl>
                                          </p:spTgt>
                                        </p:tgtEl>
                                        <p:attrNameLst>
                                          <p:attrName>style.visibility</p:attrName>
                                        </p:attrNameLst>
                                      </p:cBhvr>
                                      <p:to>
                                        <p:strVal val="visible"/>
                                      </p:to>
                                    </p:set>
                                    <p:anim calcmode="lin" valueType="num">
                                      <p:cBhvr>
                                        <p:cTn id="37" dur="1000" fill="hold"/>
                                        <p:tgtEl>
                                          <p:spTgt spid="52227">
                                            <p:txEl>
                                              <p:pRg st="7" end="7"/>
                                            </p:txEl>
                                          </p:spTgt>
                                        </p:tgtEl>
                                        <p:attrNameLst>
                                          <p:attrName>ppt_w</p:attrName>
                                        </p:attrNameLst>
                                      </p:cBhvr>
                                      <p:tavLst>
                                        <p:tav tm="0">
                                          <p:val>
                                            <p:fltVal val="0"/>
                                          </p:val>
                                        </p:tav>
                                        <p:tav tm="100000">
                                          <p:val>
                                            <p:strVal val="#ppt_w"/>
                                          </p:val>
                                        </p:tav>
                                      </p:tavLst>
                                    </p:anim>
                                    <p:anim calcmode="lin" valueType="num">
                                      <p:cBhvr>
                                        <p:cTn id="38" dur="1000" fill="hold"/>
                                        <p:tgtEl>
                                          <p:spTgt spid="52227">
                                            <p:txEl>
                                              <p:pRg st="7" end="7"/>
                                            </p:txEl>
                                          </p:spTgt>
                                        </p:tgtEl>
                                        <p:attrNameLst>
                                          <p:attrName>ppt_h</p:attrName>
                                        </p:attrNameLst>
                                      </p:cBhvr>
                                      <p:tavLst>
                                        <p:tav tm="0">
                                          <p:val>
                                            <p:fltVal val="0"/>
                                          </p:val>
                                        </p:tav>
                                        <p:tav tm="100000">
                                          <p:val>
                                            <p:strVal val="#ppt_h"/>
                                          </p:val>
                                        </p:tav>
                                      </p:tavLst>
                                    </p:anim>
                                    <p:anim calcmode="lin" valueType="num">
                                      <p:cBhvr>
                                        <p:cTn id="39" dur="1000" fill="hold"/>
                                        <p:tgtEl>
                                          <p:spTgt spid="52227">
                                            <p:txEl>
                                              <p:pRg st="7" end="7"/>
                                            </p:txEl>
                                          </p:spTgt>
                                        </p:tgtEl>
                                        <p:attrNameLst>
                                          <p:attrName>style.rotation</p:attrName>
                                        </p:attrNameLst>
                                      </p:cBhvr>
                                      <p:tavLst>
                                        <p:tav tm="0">
                                          <p:val>
                                            <p:fltVal val="90"/>
                                          </p:val>
                                        </p:tav>
                                        <p:tav tm="100000">
                                          <p:val>
                                            <p:fltVal val="0"/>
                                          </p:val>
                                        </p:tav>
                                      </p:tavLst>
                                    </p:anim>
                                    <p:animEffect transition="in" filter="fade">
                                      <p:cBhvr>
                                        <p:cTn id="40" dur="1000"/>
                                        <p:tgtEl>
                                          <p:spTgt spid="52227">
                                            <p:txEl>
                                              <p:pRg st="7" end="7"/>
                                            </p:txEl>
                                          </p:spTgt>
                                        </p:tgtEl>
                                      </p:cBhvr>
                                    </p:animEffect>
                                  </p:childTnLst>
                                </p:cTn>
                              </p:par>
                              <p:par>
                                <p:cTn id="41" presetID="31" presetClass="entr" presetSubtype="0" fill="hold" nodeType="withEffect">
                                  <p:stCondLst>
                                    <p:cond delay="0"/>
                                  </p:stCondLst>
                                  <p:childTnLst>
                                    <p:set>
                                      <p:cBhvr>
                                        <p:cTn id="42" dur="1" fill="hold">
                                          <p:stCondLst>
                                            <p:cond delay="0"/>
                                          </p:stCondLst>
                                        </p:cTn>
                                        <p:tgtEl>
                                          <p:spTgt spid="52227">
                                            <p:txEl>
                                              <p:pRg st="8" end="8"/>
                                            </p:txEl>
                                          </p:spTgt>
                                        </p:tgtEl>
                                        <p:attrNameLst>
                                          <p:attrName>style.visibility</p:attrName>
                                        </p:attrNameLst>
                                      </p:cBhvr>
                                      <p:to>
                                        <p:strVal val="visible"/>
                                      </p:to>
                                    </p:set>
                                    <p:anim calcmode="lin" valueType="num">
                                      <p:cBhvr>
                                        <p:cTn id="43" dur="1000" fill="hold"/>
                                        <p:tgtEl>
                                          <p:spTgt spid="52227">
                                            <p:txEl>
                                              <p:pRg st="8" end="8"/>
                                            </p:txEl>
                                          </p:spTgt>
                                        </p:tgtEl>
                                        <p:attrNameLst>
                                          <p:attrName>ppt_w</p:attrName>
                                        </p:attrNameLst>
                                      </p:cBhvr>
                                      <p:tavLst>
                                        <p:tav tm="0">
                                          <p:val>
                                            <p:fltVal val="0"/>
                                          </p:val>
                                        </p:tav>
                                        <p:tav tm="100000">
                                          <p:val>
                                            <p:strVal val="#ppt_w"/>
                                          </p:val>
                                        </p:tav>
                                      </p:tavLst>
                                    </p:anim>
                                    <p:anim calcmode="lin" valueType="num">
                                      <p:cBhvr>
                                        <p:cTn id="44" dur="1000" fill="hold"/>
                                        <p:tgtEl>
                                          <p:spTgt spid="52227">
                                            <p:txEl>
                                              <p:pRg st="8" end="8"/>
                                            </p:txEl>
                                          </p:spTgt>
                                        </p:tgtEl>
                                        <p:attrNameLst>
                                          <p:attrName>ppt_h</p:attrName>
                                        </p:attrNameLst>
                                      </p:cBhvr>
                                      <p:tavLst>
                                        <p:tav tm="0">
                                          <p:val>
                                            <p:fltVal val="0"/>
                                          </p:val>
                                        </p:tav>
                                        <p:tav tm="100000">
                                          <p:val>
                                            <p:strVal val="#ppt_h"/>
                                          </p:val>
                                        </p:tav>
                                      </p:tavLst>
                                    </p:anim>
                                    <p:anim calcmode="lin" valueType="num">
                                      <p:cBhvr>
                                        <p:cTn id="45" dur="1000" fill="hold"/>
                                        <p:tgtEl>
                                          <p:spTgt spid="52227">
                                            <p:txEl>
                                              <p:pRg st="8" end="8"/>
                                            </p:txEl>
                                          </p:spTgt>
                                        </p:tgtEl>
                                        <p:attrNameLst>
                                          <p:attrName>style.rotation</p:attrName>
                                        </p:attrNameLst>
                                      </p:cBhvr>
                                      <p:tavLst>
                                        <p:tav tm="0">
                                          <p:val>
                                            <p:fltVal val="90"/>
                                          </p:val>
                                        </p:tav>
                                        <p:tav tm="100000">
                                          <p:val>
                                            <p:fltVal val="0"/>
                                          </p:val>
                                        </p:tav>
                                      </p:tavLst>
                                    </p:anim>
                                    <p:animEffect transition="in" filter="fade">
                                      <p:cBhvr>
                                        <p:cTn id="46" dur="1000"/>
                                        <p:tgtEl>
                                          <p:spTgt spid="52227">
                                            <p:txEl>
                                              <p:pRg st="8" end="8"/>
                                            </p:txEl>
                                          </p:spTgt>
                                        </p:tgtEl>
                                      </p:cBhvr>
                                    </p:animEffect>
                                  </p:childTnLst>
                                </p:cTn>
                              </p:par>
                              <p:par>
                                <p:cTn id="47" presetID="31" presetClass="entr" presetSubtype="0" fill="hold" nodeType="withEffect">
                                  <p:stCondLst>
                                    <p:cond delay="0"/>
                                  </p:stCondLst>
                                  <p:childTnLst>
                                    <p:set>
                                      <p:cBhvr>
                                        <p:cTn id="48" dur="1" fill="hold">
                                          <p:stCondLst>
                                            <p:cond delay="0"/>
                                          </p:stCondLst>
                                        </p:cTn>
                                        <p:tgtEl>
                                          <p:spTgt spid="52227">
                                            <p:txEl>
                                              <p:pRg st="9" end="9"/>
                                            </p:txEl>
                                          </p:spTgt>
                                        </p:tgtEl>
                                        <p:attrNameLst>
                                          <p:attrName>style.visibility</p:attrName>
                                        </p:attrNameLst>
                                      </p:cBhvr>
                                      <p:to>
                                        <p:strVal val="visible"/>
                                      </p:to>
                                    </p:set>
                                    <p:anim calcmode="lin" valueType="num">
                                      <p:cBhvr>
                                        <p:cTn id="49" dur="1000" fill="hold"/>
                                        <p:tgtEl>
                                          <p:spTgt spid="52227">
                                            <p:txEl>
                                              <p:pRg st="9" end="9"/>
                                            </p:txEl>
                                          </p:spTgt>
                                        </p:tgtEl>
                                        <p:attrNameLst>
                                          <p:attrName>ppt_w</p:attrName>
                                        </p:attrNameLst>
                                      </p:cBhvr>
                                      <p:tavLst>
                                        <p:tav tm="0">
                                          <p:val>
                                            <p:fltVal val="0"/>
                                          </p:val>
                                        </p:tav>
                                        <p:tav tm="100000">
                                          <p:val>
                                            <p:strVal val="#ppt_w"/>
                                          </p:val>
                                        </p:tav>
                                      </p:tavLst>
                                    </p:anim>
                                    <p:anim calcmode="lin" valueType="num">
                                      <p:cBhvr>
                                        <p:cTn id="50" dur="1000" fill="hold"/>
                                        <p:tgtEl>
                                          <p:spTgt spid="52227">
                                            <p:txEl>
                                              <p:pRg st="9" end="9"/>
                                            </p:txEl>
                                          </p:spTgt>
                                        </p:tgtEl>
                                        <p:attrNameLst>
                                          <p:attrName>ppt_h</p:attrName>
                                        </p:attrNameLst>
                                      </p:cBhvr>
                                      <p:tavLst>
                                        <p:tav tm="0">
                                          <p:val>
                                            <p:fltVal val="0"/>
                                          </p:val>
                                        </p:tav>
                                        <p:tav tm="100000">
                                          <p:val>
                                            <p:strVal val="#ppt_h"/>
                                          </p:val>
                                        </p:tav>
                                      </p:tavLst>
                                    </p:anim>
                                    <p:anim calcmode="lin" valueType="num">
                                      <p:cBhvr>
                                        <p:cTn id="51" dur="1000" fill="hold"/>
                                        <p:tgtEl>
                                          <p:spTgt spid="52227">
                                            <p:txEl>
                                              <p:pRg st="9" end="9"/>
                                            </p:txEl>
                                          </p:spTgt>
                                        </p:tgtEl>
                                        <p:attrNameLst>
                                          <p:attrName>style.rotation</p:attrName>
                                        </p:attrNameLst>
                                      </p:cBhvr>
                                      <p:tavLst>
                                        <p:tav tm="0">
                                          <p:val>
                                            <p:fltVal val="90"/>
                                          </p:val>
                                        </p:tav>
                                        <p:tav tm="100000">
                                          <p:val>
                                            <p:fltVal val="0"/>
                                          </p:val>
                                        </p:tav>
                                      </p:tavLst>
                                    </p:anim>
                                    <p:animEffect transition="in" filter="fade">
                                      <p:cBhvr>
                                        <p:cTn id="52" dur="1000"/>
                                        <p:tgtEl>
                                          <p:spTgt spid="522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958850" y="-39688"/>
            <a:ext cx="8150225" cy="1138238"/>
          </a:xfrm>
        </p:spPr>
        <p:txBody>
          <a:bodyPr/>
          <a:lstStyle/>
          <a:p>
            <a:pPr eaLnBrk="1" hangingPunct="1">
              <a:defRPr/>
            </a:pPr>
            <a:r>
              <a:rPr lang="zh-CN" altLang="en-US" sz="2800" dirty="0"/>
              <a:t>带有</a:t>
            </a:r>
            <a:r>
              <a:rPr lang="en-US" altLang="zh-CN" sz="2800" dirty="0"/>
              <a:t>ANY</a:t>
            </a:r>
            <a:r>
              <a:rPr lang="zh-CN" altLang="en-US" sz="2800" dirty="0"/>
              <a:t>（</a:t>
            </a:r>
            <a:r>
              <a:rPr lang="en-US" altLang="zh-CN" sz="2800" dirty="0"/>
              <a:t>SOME</a:t>
            </a:r>
            <a:r>
              <a:rPr lang="zh-CN" altLang="en-US" sz="2800" dirty="0"/>
              <a:t>）或</a:t>
            </a:r>
            <a:r>
              <a:rPr lang="en-US" altLang="zh-CN" sz="2800" dirty="0"/>
              <a:t>ALL</a:t>
            </a:r>
            <a:r>
              <a:rPr lang="zh-CN" altLang="en-US" sz="2800" dirty="0"/>
              <a:t>谓词的子查询 （续）</a:t>
            </a:r>
          </a:p>
        </p:txBody>
      </p:sp>
      <p:sp>
        <p:nvSpPr>
          <p:cNvPr id="53251" name="Rectangle 3"/>
          <p:cNvSpPr>
            <a:spLocks noGrp="1" noChangeArrowheads="1"/>
          </p:cNvSpPr>
          <p:nvPr>
            <p:ph idx="1"/>
          </p:nvPr>
        </p:nvSpPr>
        <p:spPr>
          <a:xfrm>
            <a:off x="958850" y="1339850"/>
            <a:ext cx="8150225" cy="4854575"/>
          </a:xfrm>
        </p:spPr>
        <p:txBody>
          <a:bodyPr/>
          <a:lstStyle/>
          <a:p>
            <a:pPr marL="609600" indent="-609600" eaLnBrk="1" hangingPunct="1">
              <a:lnSpc>
                <a:spcPct val="120000"/>
              </a:lnSpc>
              <a:buFont typeface="宋体" panose="02010600030101010101" pitchFamily="2" charset="-122"/>
              <a:buNone/>
            </a:pPr>
            <a:r>
              <a:rPr lang="en-US" altLang="zh-CN" sz="2400"/>
              <a:t>       </a:t>
            </a:r>
            <a:r>
              <a:rPr lang="zh-CN" altLang="en-US" sz="2400"/>
              <a:t>方法二：用聚集函数</a:t>
            </a:r>
          </a:p>
          <a:p>
            <a:pPr marL="609600" indent="-609600" eaLnBrk="1" hangingPunct="1">
              <a:lnSpc>
                <a:spcPct val="120000"/>
              </a:lnSpc>
              <a:buFont typeface="宋体" panose="02010600030101010101" pitchFamily="2" charset="-122"/>
              <a:buNone/>
            </a:pPr>
            <a:r>
              <a:rPr lang="zh-CN" altLang="en-US" sz="2400"/>
              <a:t>        </a:t>
            </a:r>
            <a:r>
              <a:rPr lang="en-US" altLang="zh-CN" sz="2400"/>
              <a:t>SELECT Sname</a:t>
            </a:r>
            <a:r>
              <a:rPr lang="zh-CN" altLang="en-US" sz="2400"/>
              <a:t>,</a:t>
            </a:r>
            <a:r>
              <a:rPr lang="en-US" altLang="zh-CN" sz="2400"/>
              <a:t>Sage</a:t>
            </a:r>
          </a:p>
          <a:p>
            <a:pPr marL="609600" indent="-609600" eaLnBrk="1" hangingPunct="1">
              <a:lnSpc>
                <a:spcPct val="120000"/>
              </a:lnSpc>
              <a:buFont typeface="宋体" panose="02010600030101010101" pitchFamily="2" charset="-122"/>
              <a:buNone/>
            </a:pPr>
            <a:r>
              <a:rPr lang="en-US" altLang="zh-CN" sz="2400"/>
              <a:t>        FROM Student</a:t>
            </a:r>
          </a:p>
          <a:p>
            <a:pPr marL="609600" indent="-609600" eaLnBrk="1" hangingPunct="1">
              <a:lnSpc>
                <a:spcPct val="120000"/>
              </a:lnSpc>
              <a:buFont typeface="宋体" panose="02010600030101010101" pitchFamily="2" charset="-122"/>
              <a:buNone/>
            </a:pPr>
            <a:r>
              <a:rPr lang="en-US" altLang="zh-CN" sz="2400"/>
              <a:t>        WHERE Sage &lt; </a:t>
            </a:r>
          </a:p>
          <a:p>
            <a:pPr marL="609600" indent="-609600" eaLnBrk="1" hangingPunct="1">
              <a:lnSpc>
                <a:spcPct val="120000"/>
              </a:lnSpc>
              <a:buFont typeface="宋体" panose="02010600030101010101" pitchFamily="2" charset="-122"/>
              <a:buNone/>
            </a:pPr>
            <a:r>
              <a:rPr lang="en-US" altLang="zh-CN" sz="2400"/>
              <a:t>                               </a:t>
            </a:r>
            <a:r>
              <a:rPr lang="zh-CN" altLang="en-US" sz="2400"/>
              <a:t>(</a:t>
            </a:r>
            <a:r>
              <a:rPr lang="en-US" altLang="zh-CN" sz="2400"/>
              <a:t>SELECT </a:t>
            </a:r>
            <a:r>
              <a:rPr lang="en-US" altLang="zh-CN" sz="2400">
                <a:solidFill>
                  <a:srgbClr val="FF3399"/>
                </a:solidFill>
              </a:rPr>
              <a:t>MIN</a:t>
            </a:r>
            <a:r>
              <a:rPr lang="zh-CN" altLang="en-US" sz="2400">
                <a:solidFill>
                  <a:srgbClr val="FF3399"/>
                </a:solidFill>
              </a:rPr>
              <a:t>(</a:t>
            </a:r>
            <a:r>
              <a:rPr lang="en-US" altLang="zh-CN" sz="2400">
                <a:solidFill>
                  <a:srgbClr val="FF3399"/>
                </a:solidFill>
              </a:rPr>
              <a:t>Sage</a:t>
            </a:r>
            <a:r>
              <a:rPr lang="zh-CN" altLang="en-US" sz="2400">
                <a:solidFill>
                  <a:srgbClr val="FF3399"/>
                </a:solidFill>
              </a:rPr>
              <a:t>)</a:t>
            </a:r>
          </a:p>
          <a:p>
            <a:pPr marL="609600" indent="-609600" eaLnBrk="1" hangingPunct="1">
              <a:lnSpc>
                <a:spcPct val="120000"/>
              </a:lnSpc>
              <a:buFont typeface="宋体" panose="02010600030101010101" pitchFamily="2" charset="-122"/>
              <a:buNone/>
            </a:pPr>
            <a:r>
              <a:rPr lang="en-US" altLang="zh-CN" sz="2400"/>
              <a:t>                                FROM Student</a:t>
            </a:r>
          </a:p>
          <a:p>
            <a:pPr marL="609600" indent="-609600" eaLnBrk="1" hangingPunct="1">
              <a:lnSpc>
                <a:spcPct val="120000"/>
              </a:lnSpc>
              <a:buFont typeface="宋体" panose="02010600030101010101" pitchFamily="2" charset="-122"/>
              <a:buNone/>
            </a:pPr>
            <a:r>
              <a:rPr lang="en-US" altLang="zh-CN" sz="2400"/>
              <a:t>                                WHERE Sdept= 'CS'</a:t>
            </a:r>
            <a:r>
              <a:rPr lang="zh-CN" altLang="en-US" sz="2400"/>
              <a:t>)</a:t>
            </a:r>
          </a:p>
          <a:p>
            <a:pPr marL="609600" indent="-609600" eaLnBrk="1" hangingPunct="1">
              <a:lnSpc>
                <a:spcPct val="120000"/>
              </a:lnSpc>
              <a:buFont typeface="宋体" panose="02010600030101010101" pitchFamily="2" charset="-122"/>
              <a:buNone/>
            </a:pPr>
            <a:r>
              <a:rPr lang="en-US" altLang="zh-CN" sz="2400"/>
              <a:t>          AND Sdept &lt;&gt;'CS</a:t>
            </a:r>
            <a:r>
              <a:rPr lang="zh-CN" altLang="en-US" sz="2400"/>
              <a:t>'</a:t>
            </a:r>
            <a:r>
              <a:rPr lang="en-US" altLang="zh-CN" sz="2400"/>
              <a:t>;</a:t>
            </a:r>
          </a:p>
        </p:txBody>
      </p:sp>
      <p:sp>
        <p:nvSpPr>
          <p:cNvPr id="2" name="日期占位符 1">
            <a:extLst>
              <a:ext uri="{FF2B5EF4-FFF2-40B4-BE49-F238E27FC236}">
                <a16:creationId xmlns:a16="http://schemas.microsoft.com/office/drawing/2014/main" id="{6FD293B3-C463-42DE-88F2-44A4C6FFB11A}"/>
              </a:ext>
            </a:extLst>
          </p:cNvPr>
          <p:cNvSpPr>
            <a:spLocks noGrp="1"/>
          </p:cNvSpPr>
          <p:nvPr>
            <p:ph type="dt" sz="half" idx="10"/>
          </p:nvPr>
        </p:nvSpPr>
        <p:spPr/>
        <p:txBody>
          <a:bodyPr/>
          <a:lstStyle/>
          <a:p>
            <a:pPr>
              <a:defRPr/>
            </a:pPr>
            <a:fld id="{A06C2E49-2841-4B16-8957-E3D66A019DB3}" type="datetime1">
              <a:rPr lang="zh-CN" altLang="en-US" smtClean="0"/>
              <a:t>2021/10/28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wheel(1)">
                                      <p:cBhvr>
                                        <p:cTn id="7" dur="2000"/>
                                        <p:tgtEl>
                                          <p:spTgt spid="53251">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53251">
                                            <p:txEl>
                                              <p:pRg st="1" end="1"/>
                                            </p:txEl>
                                          </p:spTgt>
                                        </p:tgtEl>
                                        <p:attrNameLst>
                                          <p:attrName>style.visibility</p:attrName>
                                        </p:attrNameLst>
                                      </p:cBhvr>
                                      <p:to>
                                        <p:strVal val="visible"/>
                                      </p:to>
                                    </p:set>
                                    <p:animEffect transition="in" filter="wheel(1)">
                                      <p:cBhvr>
                                        <p:cTn id="10" dur="2000"/>
                                        <p:tgtEl>
                                          <p:spTgt spid="53251">
                                            <p:txEl>
                                              <p:pRg st="1" end="1"/>
                                            </p:txEl>
                                          </p:spTgt>
                                        </p:tgtEl>
                                      </p:cBhvr>
                                    </p:animEffect>
                                  </p:childTnLst>
                                </p:cTn>
                              </p:par>
                              <p:par>
                                <p:cTn id="11" presetID="21" presetClass="entr" presetSubtype="1" fill="hold" nodeType="withEffect">
                                  <p:stCondLst>
                                    <p:cond delay="0"/>
                                  </p:stCondLst>
                                  <p:childTnLst>
                                    <p:set>
                                      <p:cBhvr>
                                        <p:cTn id="12" dur="1" fill="hold">
                                          <p:stCondLst>
                                            <p:cond delay="0"/>
                                          </p:stCondLst>
                                        </p:cTn>
                                        <p:tgtEl>
                                          <p:spTgt spid="53251">
                                            <p:txEl>
                                              <p:pRg st="2" end="2"/>
                                            </p:txEl>
                                          </p:spTgt>
                                        </p:tgtEl>
                                        <p:attrNameLst>
                                          <p:attrName>style.visibility</p:attrName>
                                        </p:attrNameLst>
                                      </p:cBhvr>
                                      <p:to>
                                        <p:strVal val="visible"/>
                                      </p:to>
                                    </p:set>
                                    <p:animEffect transition="in" filter="wheel(1)">
                                      <p:cBhvr>
                                        <p:cTn id="13" dur="2000"/>
                                        <p:tgtEl>
                                          <p:spTgt spid="53251">
                                            <p:txEl>
                                              <p:pRg st="2" end="2"/>
                                            </p:txEl>
                                          </p:spTgt>
                                        </p:tgtEl>
                                      </p:cBhvr>
                                    </p:animEffect>
                                  </p:childTnLst>
                                </p:cTn>
                              </p:par>
                              <p:par>
                                <p:cTn id="14" presetID="21" presetClass="entr" presetSubtype="1" fill="hold" nodeType="withEffect">
                                  <p:stCondLst>
                                    <p:cond delay="0"/>
                                  </p:stCondLst>
                                  <p:childTnLst>
                                    <p:set>
                                      <p:cBhvr>
                                        <p:cTn id="15" dur="1" fill="hold">
                                          <p:stCondLst>
                                            <p:cond delay="0"/>
                                          </p:stCondLst>
                                        </p:cTn>
                                        <p:tgtEl>
                                          <p:spTgt spid="53251">
                                            <p:txEl>
                                              <p:pRg st="3" end="3"/>
                                            </p:txEl>
                                          </p:spTgt>
                                        </p:tgtEl>
                                        <p:attrNameLst>
                                          <p:attrName>style.visibility</p:attrName>
                                        </p:attrNameLst>
                                      </p:cBhvr>
                                      <p:to>
                                        <p:strVal val="visible"/>
                                      </p:to>
                                    </p:set>
                                    <p:animEffect transition="in" filter="wheel(1)">
                                      <p:cBhvr>
                                        <p:cTn id="16" dur="2000"/>
                                        <p:tgtEl>
                                          <p:spTgt spid="53251">
                                            <p:txEl>
                                              <p:pRg st="3" end="3"/>
                                            </p:txEl>
                                          </p:spTgt>
                                        </p:tgtEl>
                                      </p:cBhvr>
                                    </p:animEffect>
                                  </p:childTnLst>
                                </p:cTn>
                              </p:par>
                              <p:par>
                                <p:cTn id="17" presetID="21" presetClass="entr" presetSubtype="1" fill="hold" nodeType="withEffect">
                                  <p:stCondLst>
                                    <p:cond delay="0"/>
                                  </p:stCondLst>
                                  <p:childTnLst>
                                    <p:set>
                                      <p:cBhvr>
                                        <p:cTn id="18" dur="1" fill="hold">
                                          <p:stCondLst>
                                            <p:cond delay="0"/>
                                          </p:stCondLst>
                                        </p:cTn>
                                        <p:tgtEl>
                                          <p:spTgt spid="53251">
                                            <p:txEl>
                                              <p:pRg st="4" end="4"/>
                                            </p:txEl>
                                          </p:spTgt>
                                        </p:tgtEl>
                                        <p:attrNameLst>
                                          <p:attrName>style.visibility</p:attrName>
                                        </p:attrNameLst>
                                      </p:cBhvr>
                                      <p:to>
                                        <p:strVal val="visible"/>
                                      </p:to>
                                    </p:set>
                                    <p:animEffect transition="in" filter="wheel(1)">
                                      <p:cBhvr>
                                        <p:cTn id="19" dur="2000"/>
                                        <p:tgtEl>
                                          <p:spTgt spid="53251">
                                            <p:txEl>
                                              <p:pRg st="4" end="4"/>
                                            </p:txEl>
                                          </p:spTgt>
                                        </p:tgtEl>
                                      </p:cBhvr>
                                    </p:animEffect>
                                  </p:childTnLst>
                                </p:cTn>
                              </p:par>
                              <p:par>
                                <p:cTn id="20" presetID="21" presetClass="entr" presetSubtype="1" fill="hold" nodeType="withEffect">
                                  <p:stCondLst>
                                    <p:cond delay="0"/>
                                  </p:stCondLst>
                                  <p:childTnLst>
                                    <p:set>
                                      <p:cBhvr>
                                        <p:cTn id="21" dur="1" fill="hold">
                                          <p:stCondLst>
                                            <p:cond delay="0"/>
                                          </p:stCondLst>
                                        </p:cTn>
                                        <p:tgtEl>
                                          <p:spTgt spid="53251">
                                            <p:txEl>
                                              <p:pRg st="5" end="5"/>
                                            </p:txEl>
                                          </p:spTgt>
                                        </p:tgtEl>
                                        <p:attrNameLst>
                                          <p:attrName>style.visibility</p:attrName>
                                        </p:attrNameLst>
                                      </p:cBhvr>
                                      <p:to>
                                        <p:strVal val="visible"/>
                                      </p:to>
                                    </p:set>
                                    <p:animEffect transition="in" filter="wheel(1)">
                                      <p:cBhvr>
                                        <p:cTn id="22" dur="2000"/>
                                        <p:tgtEl>
                                          <p:spTgt spid="53251">
                                            <p:txEl>
                                              <p:pRg st="5" end="5"/>
                                            </p:txEl>
                                          </p:spTgt>
                                        </p:tgtEl>
                                      </p:cBhvr>
                                    </p:animEffect>
                                  </p:childTnLst>
                                </p:cTn>
                              </p:par>
                              <p:par>
                                <p:cTn id="23" presetID="21" presetClass="entr" presetSubtype="1" fill="hold" nodeType="withEffect">
                                  <p:stCondLst>
                                    <p:cond delay="0"/>
                                  </p:stCondLst>
                                  <p:childTnLst>
                                    <p:set>
                                      <p:cBhvr>
                                        <p:cTn id="24" dur="1" fill="hold">
                                          <p:stCondLst>
                                            <p:cond delay="0"/>
                                          </p:stCondLst>
                                        </p:cTn>
                                        <p:tgtEl>
                                          <p:spTgt spid="53251">
                                            <p:txEl>
                                              <p:pRg st="6" end="6"/>
                                            </p:txEl>
                                          </p:spTgt>
                                        </p:tgtEl>
                                        <p:attrNameLst>
                                          <p:attrName>style.visibility</p:attrName>
                                        </p:attrNameLst>
                                      </p:cBhvr>
                                      <p:to>
                                        <p:strVal val="visible"/>
                                      </p:to>
                                    </p:set>
                                    <p:animEffect transition="in" filter="wheel(1)">
                                      <p:cBhvr>
                                        <p:cTn id="25" dur="2000"/>
                                        <p:tgtEl>
                                          <p:spTgt spid="53251">
                                            <p:txEl>
                                              <p:pRg st="6" end="6"/>
                                            </p:txEl>
                                          </p:spTgt>
                                        </p:tgtEl>
                                      </p:cBhvr>
                                    </p:animEffect>
                                  </p:childTnLst>
                                </p:cTn>
                              </p:par>
                              <p:par>
                                <p:cTn id="26" presetID="21" presetClass="entr" presetSubtype="1" fill="hold" nodeType="withEffect">
                                  <p:stCondLst>
                                    <p:cond delay="0"/>
                                  </p:stCondLst>
                                  <p:childTnLst>
                                    <p:set>
                                      <p:cBhvr>
                                        <p:cTn id="27" dur="1" fill="hold">
                                          <p:stCondLst>
                                            <p:cond delay="0"/>
                                          </p:stCondLst>
                                        </p:cTn>
                                        <p:tgtEl>
                                          <p:spTgt spid="53251">
                                            <p:txEl>
                                              <p:pRg st="7" end="7"/>
                                            </p:txEl>
                                          </p:spTgt>
                                        </p:tgtEl>
                                        <p:attrNameLst>
                                          <p:attrName>style.visibility</p:attrName>
                                        </p:attrNameLst>
                                      </p:cBhvr>
                                      <p:to>
                                        <p:strVal val="visible"/>
                                      </p:to>
                                    </p:set>
                                    <p:animEffect transition="in" filter="wheel(1)">
                                      <p:cBhvr>
                                        <p:cTn id="28" dur="2000"/>
                                        <p:tgtEl>
                                          <p:spTgt spid="532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958850" y="-39688"/>
            <a:ext cx="8150225" cy="1138238"/>
          </a:xfrm>
        </p:spPr>
        <p:txBody>
          <a:bodyPr/>
          <a:lstStyle/>
          <a:p>
            <a:pPr eaLnBrk="1" hangingPunct="1">
              <a:defRPr/>
            </a:pPr>
            <a:r>
              <a:rPr lang="zh-CN" altLang="en-US" sz="2800" dirty="0"/>
              <a:t>带有</a:t>
            </a:r>
            <a:r>
              <a:rPr lang="en-US" altLang="zh-CN" sz="2800" dirty="0"/>
              <a:t>ANY</a:t>
            </a:r>
            <a:r>
              <a:rPr lang="zh-CN" altLang="en-US" sz="2800" dirty="0"/>
              <a:t>（</a:t>
            </a:r>
            <a:r>
              <a:rPr lang="en-US" altLang="zh-CN" sz="2800" dirty="0"/>
              <a:t>SOME</a:t>
            </a:r>
            <a:r>
              <a:rPr lang="zh-CN" altLang="en-US" sz="2800" dirty="0"/>
              <a:t>）或</a:t>
            </a:r>
            <a:r>
              <a:rPr lang="en-US" altLang="zh-CN" sz="2800" dirty="0"/>
              <a:t>ALL</a:t>
            </a:r>
            <a:r>
              <a:rPr lang="zh-CN" altLang="en-US" sz="2800" dirty="0"/>
              <a:t>谓词的子查询 （续）</a:t>
            </a:r>
          </a:p>
        </p:txBody>
      </p:sp>
      <p:sp>
        <p:nvSpPr>
          <p:cNvPr id="162819" name="Rectangle 3"/>
          <p:cNvSpPr>
            <a:spLocks noGrp="1" noChangeArrowheads="1"/>
          </p:cNvSpPr>
          <p:nvPr>
            <p:ph idx="1"/>
          </p:nvPr>
        </p:nvSpPr>
        <p:spPr>
          <a:xfrm>
            <a:off x="958850" y="1339850"/>
            <a:ext cx="8150225" cy="4854575"/>
          </a:xfrm>
        </p:spPr>
        <p:txBody>
          <a:bodyPr/>
          <a:lstStyle/>
          <a:p>
            <a:pPr marL="609600" indent="-609600" eaLnBrk="1" hangingPunct="1">
              <a:buFont typeface="宋体" panose="02010600030101010101" pitchFamily="2" charset="-122"/>
              <a:buNone/>
            </a:pPr>
            <a:r>
              <a:rPr lang="zh-CN" altLang="en-US" sz="2400"/>
              <a:t>	表</a:t>
            </a:r>
            <a:r>
              <a:rPr lang="en-US" altLang="zh-CN" sz="2400"/>
              <a:t>3.7 ANY</a:t>
            </a:r>
            <a:r>
              <a:rPr lang="zh-CN" altLang="en-US" sz="2400"/>
              <a:t>（或</a:t>
            </a:r>
            <a:r>
              <a:rPr lang="en-US" altLang="zh-CN" sz="2400"/>
              <a:t>SOME</a:t>
            </a:r>
            <a:r>
              <a:rPr lang="zh-CN" altLang="en-US" sz="2400"/>
              <a:t>），</a:t>
            </a:r>
            <a:r>
              <a:rPr lang="en-US" altLang="zh-CN" sz="2400"/>
              <a:t>ALL</a:t>
            </a:r>
            <a:r>
              <a:rPr lang="zh-CN" altLang="en-US" sz="2400"/>
              <a:t>谓词与聚集函数、</a:t>
            </a:r>
            <a:r>
              <a:rPr lang="en-US" altLang="zh-CN" sz="2400"/>
              <a:t>IN</a:t>
            </a:r>
            <a:r>
              <a:rPr lang="zh-CN" altLang="en-US" sz="2400"/>
              <a:t>谓词的等价转换关系 </a:t>
            </a:r>
          </a:p>
        </p:txBody>
      </p:sp>
      <p:grpSp>
        <p:nvGrpSpPr>
          <p:cNvPr id="162820" name="Group 4"/>
          <p:cNvGrpSpPr>
            <a:grpSpLocks/>
          </p:cNvGrpSpPr>
          <p:nvPr/>
        </p:nvGrpSpPr>
        <p:grpSpPr bwMode="auto">
          <a:xfrm>
            <a:off x="1038225" y="2251075"/>
            <a:ext cx="7991475" cy="2057400"/>
            <a:chOff x="0" y="0"/>
            <a:chExt cx="4065" cy="1302"/>
          </a:xfrm>
        </p:grpSpPr>
        <p:grpSp>
          <p:nvGrpSpPr>
            <p:cNvPr id="162821" name="Group 5"/>
            <p:cNvGrpSpPr>
              <a:grpSpLocks/>
            </p:cNvGrpSpPr>
            <p:nvPr/>
          </p:nvGrpSpPr>
          <p:grpSpPr bwMode="auto">
            <a:xfrm>
              <a:off x="3" y="3"/>
              <a:ext cx="4059" cy="1296"/>
              <a:chOff x="0" y="0"/>
              <a:chExt cx="4059" cy="1296"/>
            </a:xfrm>
          </p:grpSpPr>
          <p:grpSp>
            <p:nvGrpSpPr>
              <p:cNvPr id="162823" name="Group 6"/>
              <p:cNvGrpSpPr>
                <a:grpSpLocks/>
              </p:cNvGrpSpPr>
              <p:nvPr/>
            </p:nvGrpSpPr>
            <p:grpSpPr bwMode="auto">
              <a:xfrm>
                <a:off x="0" y="0"/>
                <a:ext cx="493" cy="432"/>
                <a:chOff x="0" y="0"/>
                <a:chExt cx="493" cy="432"/>
              </a:xfrm>
            </p:grpSpPr>
            <p:sp>
              <p:nvSpPr>
                <p:cNvPr id="162884" name="Rectangle 7"/>
                <p:cNvSpPr>
                  <a:spLocks noChangeArrowheads="1"/>
                </p:cNvSpPr>
                <p:nvPr/>
              </p:nvSpPr>
              <p:spPr bwMode="auto">
                <a:xfrm>
                  <a:off x="44" y="0"/>
                  <a:ext cx="406"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900" b="0"/>
                    <a:t> </a:t>
                  </a:r>
                </a:p>
                <a:p>
                  <a:pPr>
                    <a:spcBef>
                      <a:spcPct val="0"/>
                    </a:spcBef>
                    <a:buSzTx/>
                    <a:buFont typeface="Arial" panose="020B0604020202020204" pitchFamily="34" charset="0"/>
                    <a:buNone/>
                  </a:pPr>
                  <a:endParaRPr lang="en-US" altLang="zh-CN" sz="2400" b="0"/>
                </a:p>
              </p:txBody>
            </p:sp>
            <p:sp>
              <p:nvSpPr>
                <p:cNvPr id="162885" name="Rectangle 8"/>
                <p:cNvSpPr>
                  <a:spLocks noChangeArrowheads="1"/>
                </p:cNvSpPr>
                <p:nvPr/>
              </p:nvSpPr>
              <p:spPr bwMode="auto">
                <a:xfrm>
                  <a:off x="0" y="0"/>
                  <a:ext cx="493"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162824" name="Group 9"/>
              <p:cNvGrpSpPr>
                <a:grpSpLocks/>
              </p:cNvGrpSpPr>
              <p:nvPr/>
            </p:nvGrpSpPr>
            <p:grpSpPr bwMode="auto">
              <a:xfrm>
                <a:off x="493" y="0"/>
                <a:ext cx="396" cy="432"/>
                <a:chOff x="0" y="0"/>
                <a:chExt cx="396" cy="432"/>
              </a:xfrm>
            </p:grpSpPr>
            <p:sp>
              <p:nvSpPr>
                <p:cNvPr id="162882" name="Rectangle 10"/>
                <p:cNvSpPr>
                  <a:spLocks noChangeArrowheads="1"/>
                </p:cNvSpPr>
                <p:nvPr/>
              </p:nvSpPr>
              <p:spPr bwMode="auto">
                <a:xfrm>
                  <a:off x="43" y="0"/>
                  <a:ext cx="31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tabLst>
                      <a:tab pos="266700" algn="r"/>
                      <a:tab pos="5292725" algn="r"/>
                    </a:tabLst>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tabLst>
                      <a:tab pos="266700" algn="r"/>
                      <a:tab pos="5292725" algn="r"/>
                    </a:tabLst>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400"/>
                    <a:t> =</a:t>
                  </a:r>
                </a:p>
              </p:txBody>
            </p:sp>
            <p:sp>
              <p:nvSpPr>
                <p:cNvPr id="162883" name="Rectangle 11"/>
                <p:cNvSpPr>
                  <a:spLocks noChangeArrowheads="1"/>
                </p:cNvSpPr>
                <p:nvPr/>
              </p:nvSpPr>
              <p:spPr bwMode="auto">
                <a:xfrm>
                  <a:off x="0" y="0"/>
                  <a:ext cx="396"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162825" name="Group 12"/>
              <p:cNvGrpSpPr>
                <a:grpSpLocks/>
              </p:cNvGrpSpPr>
              <p:nvPr/>
            </p:nvGrpSpPr>
            <p:grpSpPr bwMode="auto">
              <a:xfrm>
                <a:off x="889" y="0"/>
                <a:ext cx="656" cy="432"/>
                <a:chOff x="0" y="0"/>
                <a:chExt cx="656" cy="432"/>
              </a:xfrm>
            </p:grpSpPr>
            <p:sp>
              <p:nvSpPr>
                <p:cNvPr id="162880" name="Rectangle 13"/>
                <p:cNvSpPr>
                  <a:spLocks noChangeArrowheads="1"/>
                </p:cNvSpPr>
                <p:nvPr/>
              </p:nvSpPr>
              <p:spPr bwMode="auto">
                <a:xfrm>
                  <a:off x="45" y="0"/>
                  <a:ext cx="56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400"/>
                    <a:t> </a:t>
                  </a:r>
                  <a:r>
                    <a:rPr lang="en-US" altLang="zh-CN" sz="2000"/>
                    <a:t>&lt;&gt;</a:t>
                  </a:r>
                  <a:r>
                    <a:rPr lang="zh-CN" altLang="en-US" sz="2000"/>
                    <a:t>或</a:t>
                  </a:r>
                  <a:r>
                    <a:rPr lang="en-US" altLang="zh-CN" sz="2000"/>
                    <a:t>!=</a:t>
                  </a:r>
                </a:p>
              </p:txBody>
            </p:sp>
            <p:sp>
              <p:nvSpPr>
                <p:cNvPr id="162881" name="Rectangle 14"/>
                <p:cNvSpPr>
                  <a:spLocks noChangeArrowheads="1"/>
                </p:cNvSpPr>
                <p:nvPr/>
              </p:nvSpPr>
              <p:spPr bwMode="auto">
                <a:xfrm>
                  <a:off x="0" y="0"/>
                  <a:ext cx="656"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162826" name="Group 15"/>
              <p:cNvGrpSpPr>
                <a:grpSpLocks/>
              </p:cNvGrpSpPr>
              <p:nvPr/>
            </p:nvGrpSpPr>
            <p:grpSpPr bwMode="auto">
              <a:xfrm>
                <a:off x="1545" y="0"/>
                <a:ext cx="617" cy="432"/>
                <a:chOff x="0" y="0"/>
                <a:chExt cx="617" cy="432"/>
              </a:xfrm>
            </p:grpSpPr>
            <p:sp>
              <p:nvSpPr>
                <p:cNvPr id="162878" name="Rectangle 16"/>
                <p:cNvSpPr>
                  <a:spLocks noChangeArrowheads="1"/>
                </p:cNvSpPr>
                <p:nvPr/>
              </p:nvSpPr>
              <p:spPr bwMode="auto">
                <a:xfrm>
                  <a:off x="43" y="0"/>
                  <a:ext cx="53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tabLst>
                      <a:tab pos="266700" algn="r"/>
                      <a:tab pos="5292725" algn="r"/>
                    </a:tabLst>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tabLst>
                      <a:tab pos="266700" algn="r"/>
                      <a:tab pos="5292725" algn="r"/>
                    </a:tabLst>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000"/>
                    <a:t>   &lt;</a:t>
                  </a:r>
                </a:p>
              </p:txBody>
            </p:sp>
            <p:sp>
              <p:nvSpPr>
                <p:cNvPr id="162879" name="Rectangle 17"/>
                <p:cNvSpPr>
                  <a:spLocks noChangeArrowheads="1"/>
                </p:cNvSpPr>
                <p:nvPr/>
              </p:nvSpPr>
              <p:spPr bwMode="auto">
                <a:xfrm>
                  <a:off x="0" y="0"/>
                  <a:ext cx="617"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162827" name="Group 18"/>
              <p:cNvGrpSpPr>
                <a:grpSpLocks/>
              </p:cNvGrpSpPr>
              <p:nvPr/>
            </p:nvGrpSpPr>
            <p:grpSpPr bwMode="auto">
              <a:xfrm>
                <a:off x="2162" y="0"/>
                <a:ext cx="655" cy="432"/>
                <a:chOff x="0" y="0"/>
                <a:chExt cx="655" cy="432"/>
              </a:xfrm>
            </p:grpSpPr>
            <p:sp>
              <p:nvSpPr>
                <p:cNvPr id="162876" name="Rectangle 19"/>
                <p:cNvSpPr>
                  <a:spLocks noChangeArrowheads="1"/>
                </p:cNvSpPr>
                <p:nvPr/>
              </p:nvSpPr>
              <p:spPr bwMode="auto">
                <a:xfrm>
                  <a:off x="43" y="0"/>
                  <a:ext cx="56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tabLst>
                      <a:tab pos="266700" algn="r"/>
                      <a:tab pos="5292725" algn="r"/>
                    </a:tabLst>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tabLst>
                      <a:tab pos="266700" algn="r"/>
                      <a:tab pos="5292725" algn="r"/>
                    </a:tabLst>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400"/>
                    <a:t>  &lt;=</a:t>
                  </a:r>
                </a:p>
              </p:txBody>
            </p:sp>
            <p:sp>
              <p:nvSpPr>
                <p:cNvPr id="162877" name="Rectangle 20"/>
                <p:cNvSpPr>
                  <a:spLocks noChangeArrowheads="1"/>
                </p:cNvSpPr>
                <p:nvPr/>
              </p:nvSpPr>
              <p:spPr bwMode="auto">
                <a:xfrm>
                  <a:off x="0" y="0"/>
                  <a:ext cx="655"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162828" name="Group 21"/>
              <p:cNvGrpSpPr>
                <a:grpSpLocks/>
              </p:cNvGrpSpPr>
              <p:nvPr/>
            </p:nvGrpSpPr>
            <p:grpSpPr bwMode="auto">
              <a:xfrm>
                <a:off x="2817" y="0"/>
                <a:ext cx="587" cy="432"/>
                <a:chOff x="0" y="0"/>
                <a:chExt cx="587" cy="432"/>
              </a:xfrm>
            </p:grpSpPr>
            <p:sp>
              <p:nvSpPr>
                <p:cNvPr id="162874" name="Rectangle 22"/>
                <p:cNvSpPr>
                  <a:spLocks noChangeArrowheads="1"/>
                </p:cNvSpPr>
                <p:nvPr/>
              </p:nvSpPr>
              <p:spPr bwMode="auto">
                <a:xfrm>
                  <a:off x="43" y="0"/>
                  <a:ext cx="501"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tabLst>
                      <a:tab pos="266700" algn="r"/>
                      <a:tab pos="5292725" algn="r"/>
                    </a:tabLst>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tabLst>
                      <a:tab pos="266700" algn="r"/>
                      <a:tab pos="5292725" algn="r"/>
                    </a:tabLst>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400"/>
                    <a:t>  &gt;</a:t>
                  </a:r>
                </a:p>
              </p:txBody>
            </p:sp>
            <p:sp>
              <p:nvSpPr>
                <p:cNvPr id="162875" name="Rectangle 23"/>
                <p:cNvSpPr>
                  <a:spLocks noChangeArrowheads="1"/>
                </p:cNvSpPr>
                <p:nvPr/>
              </p:nvSpPr>
              <p:spPr bwMode="auto">
                <a:xfrm>
                  <a:off x="0" y="0"/>
                  <a:ext cx="587"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162829" name="Group 24"/>
              <p:cNvGrpSpPr>
                <a:grpSpLocks/>
              </p:cNvGrpSpPr>
              <p:nvPr/>
            </p:nvGrpSpPr>
            <p:grpSpPr bwMode="auto">
              <a:xfrm>
                <a:off x="3404" y="0"/>
                <a:ext cx="655" cy="432"/>
                <a:chOff x="0" y="0"/>
                <a:chExt cx="655" cy="432"/>
              </a:xfrm>
            </p:grpSpPr>
            <p:sp>
              <p:nvSpPr>
                <p:cNvPr id="162872" name="Rectangle 25"/>
                <p:cNvSpPr>
                  <a:spLocks noChangeArrowheads="1"/>
                </p:cNvSpPr>
                <p:nvPr/>
              </p:nvSpPr>
              <p:spPr bwMode="auto">
                <a:xfrm>
                  <a:off x="43" y="0"/>
                  <a:ext cx="56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tabLst>
                      <a:tab pos="266700" algn="r"/>
                      <a:tab pos="5292725" algn="r"/>
                    </a:tabLst>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tabLst>
                      <a:tab pos="266700" algn="r"/>
                      <a:tab pos="5292725" algn="r"/>
                    </a:tabLst>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400"/>
                    <a:t>  &gt;=</a:t>
                  </a:r>
                </a:p>
              </p:txBody>
            </p:sp>
            <p:sp>
              <p:nvSpPr>
                <p:cNvPr id="162873" name="Rectangle 26"/>
                <p:cNvSpPr>
                  <a:spLocks noChangeArrowheads="1"/>
                </p:cNvSpPr>
                <p:nvPr/>
              </p:nvSpPr>
              <p:spPr bwMode="auto">
                <a:xfrm>
                  <a:off x="0" y="0"/>
                  <a:ext cx="655"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162830" name="Group 27"/>
              <p:cNvGrpSpPr>
                <a:grpSpLocks/>
              </p:cNvGrpSpPr>
              <p:nvPr/>
            </p:nvGrpSpPr>
            <p:grpSpPr bwMode="auto">
              <a:xfrm>
                <a:off x="0" y="432"/>
                <a:ext cx="493" cy="432"/>
                <a:chOff x="0" y="0"/>
                <a:chExt cx="493" cy="432"/>
              </a:xfrm>
            </p:grpSpPr>
            <p:sp>
              <p:nvSpPr>
                <p:cNvPr id="162870" name="Rectangle 28"/>
                <p:cNvSpPr>
                  <a:spLocks noChangeArrowheads="1"/>
                </p:cNvSpPr>
                <p:nvPr/>
              </p:nvSpPr>
              <p:spPr bwMode="auto">
                <a:xfrm>
                  <a:off x="44" y="2"/>
                  <a:ext cx="40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000"/>
                    <a:t>ANY</a:t>
                  </a:r>
                </a:p>
              </p:txBody>
            </p:sp>
            <p:sp>
              <p:nvSpPr>
                <p:cNvPr id="162871" name="Rectangle 29"/>
                <p:cNvSpPr>
                  <a:spLocks noChangeArrowheads="1"/>
                </p:cNvSpPr>
                <p:nvPr/>
              </p:nvSpPr>
              <p:spPr bwMode="auto">
                <a:xfrm>
                  <a:off x="0" y="0"/>
                  <a:ext cx="493"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162831" name="Group 30"/>
              <p:cNvGrpSpPr>
                <a:grpSpLocks/>
              </p:cNvGrpSpPr>
              <p:nvPr/>
            </p:nvGrpSpPr>
            <p:grpSpPr bwMode="auto">
              <a:xfrm>
                <a:off x="493" y="432"/>
                <a:ext cx="396" cy="432"/>
                <a:chOff x="0" y="0"/>
                <a:chExt cx="396" cy="432"/>
              </a:xfrm>
            </p:grpSpPr>
            <p:sp>
              <p:nvSpPr>
                <p:cNvPr id="162868" name="Rectangle 31"/>
                <p:cNvSpPr>
                  <a:spLocks noChangeArrowheads="1"/>
                </p:cNvSpPr>
                <p:nvPr/>
              </p:nvSpPr>
              <p:spPr bwMode="auto">
                <a:xfrm>
                  <a:off x="43" y="2"/>
                  <a:ext cx="31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1500"/>
                    <a:t> </a:t>
                  </a:r>
                  <a:r>
                    <a:rPr lang="en-US" altLang="zh-CN" sz="2000"/>
                    <a:t> IN</a:t>
                  </a:r>
                </a:p>
              </p:txBody>
            </p:sp>
            <p:sp>
              <p:nvSpPr>
                <p:cNvPr id="162869" name="Rectangle 32"/>
                <p:cNvSpPr>
                  <a:spLocks noChangeArrowheads="1"/>
                </p:cNvSpPr>
                <p:nvPr/>
              </p:nvSpPr>
              <p:spPr bwMode="auto">
                <a:xfrm>
                  <a:off x="0" y="0"/>
                  <a:ext cx="396"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162832" name="Group 33"/>
              <p:cNvGrpSpPr>
                <a:grpSpLocks/>
              </p:cNvGrpSpPr>
              <p:nvPr/>
            </p:nvGrpSpPr>
            <p:grpSpPr bwMode="auto">
              <a:xfrm>
                <a:off x="889" y="432"/>
                <a:ext cx="656" cy="432"/>
                <a:chOff x="0" y="0"/>
                <a:chExt cx="656" cy="432"/>
              </a:xfrm>
            </p:grpSpPr>
            <p:sp>
              <p:nvSpPr>
                <p:cNvPr id="162866" name="Rectangle 34"/>
                <p:cNvSpPr>
                  <a:spLocks noChangeArrowheads="1"/>
                </p:cNvSpPr>
                <p:nvPr/>
              </p:nvSpPr>
              <p:spPr bwMode="auto">
                <a:xfrm>
                  <a:off x="45" y="2"/>
                  <a:ext cx="56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1500"/>
                    <a:t>    </a:t>
                  </a:r>
                  <a:r>
                    <a:rPr lang="en-US" altLang="zh-CN" sz="2000"/>
                    <a:t>--</a:t>
                  </a:r>
                </a:p>
              </p:txBody>
            </p:sp>
            <p:sp>
              <p:nvSpPr>
                <p:cNvPr id="162867" name="Rectangle 35"/>
                <p:cNvSpPr>
                  <a:spLocks noChangeArrowheads="1"/>
                </p:cNvSpPr>
                <p:nvPr/>
              </p:nvSpPr>
              <p:spPr bwMode="auto">
                <a:xfrm>
                  <a:off x="0" y="0"/>
                  <a:ext cx="656"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162833" name="Group 36"/>
              <p:cNvGrpSpPr>
                <a:grpSpLocks/>
              </p:cNvGrpSpPr>
              <p:nvPr/>
            </p:nvGrpSpPr>
            <p:grpSpPr bwMode="auto">
              <a:xfrm>
                <a:off x="1545" y="432"/>
                <a:ext cx="617" cy="432"/>
                <a:chOff x="0" y="0"/>
                <a:chExt cx="617" cy="432"/>
              </a:xfrm>
            </p:grpSpPr>
            <p:sp>
              <p:nvSpPr>
                <p:cNvPr id="162864" name="Rectangle 37"/>
                <p:cNvSpPr>
                  <a:spLocks noChangeArrowheads="1"/>
                </p:cNvSpPr>
                <p:nvPr/>
              </p:nvSpPr>
              <p:spPr bwMode="auto">
                <a:xfrm>
                  <a:off x="43" y="2"/>
                  <a:ext cx="53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1500"/>
                    <a:t> </a:t>
                  </a:r>
                  <a:r>
                    <a:rPr lang="en-US" altLang="zh-CN" sz="2000"/>
                    <a:t>&lt;MAX</a:t>
                  </a:r>
                </a:p>
              </p:txBody>
            </p:sp>
            <p:sp>
              <p:nvSpPr>
                <p:cNvPr id="162865" name="Rectangle 38"/>
                <p:cNvSpPr>
                  <a:spLocks noChangeArrowheads="1"/>
                </p:cNvSpPr>
                <p:nvPr/>
              </p:nvSpPr>
              <p:spPr bwMode="auto">
                <a:xfrm>
                  <a:off x="0" y="0"/>
                  <a:ext cx="617"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162834" name="Group 39"/>
              <p:cNvGrpSpPr>
                <a:grpSpLocks/>
              </p:cNvGrpSpPr>
              <p:nvPr/>
            </p:nvGrpSpPr>
            <p:grpSpPr bwMode="auto">
              <a:xfrm>
                <a:off x="2162" y="432"/>
                <a:ext cx="655" cy="432"/>
                <a:chOff x="0" y="0"/>
                <a:chExt cx="655" cy="432"/>
              </a:xfrm>
            </p:grpSpPr>
            <p:sp>
              <p:nvSpPr>
                <p:cNvPr id="162862" name="Rectangle 40"/>
                <p:cNvSpPr>
                  <a:spLocks noChangeArrowheads="1"/>
                </p:cNvSpPr>
                <p:nvPr/>
              </p:nvSpPr>
              <p:spPr bwMode="auto">
                <a:xfrm>
                  <a:off x="43" y="2"/>
                  <a:ext cx="56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000"/>
                    <a:t>&lt;=MAX</a:t>
                  </a:r>
                </a:p>
              </p:txBody>
            </p:sp>
            <p:sp>
              <p:nvSpPr>
                <p:cNvPr id="162863" name="Rectangle 41"/>
                <p:cNvSpPr>
                  <a:spLocks noChangeArrowheads="1"/>
                </p:cNvSpPr>
                <p:nvPr/>
              </p:nvSpPr>
              <p:spPr bwMode="auto">
                <a:xfrm>
                  <a:off x="0" y="0"/>
                  <a:ext cx="655"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162835" name="Group 42"/>
              <p:cNvGrpSpPr>
                <a:grpSpLocks/>
              </p:cNvGrpSpPr>
              <p:nvPr/>
            </p:nvGrpSpPr>
            <p:grpSpPr bwMode="auto">
              <a:xfrm>
                <a:off x="2817" y="432"/>
                <a:ext cx="587" cy="432"/>
                <a:chOff x="0" y="0"/>
                <a:chExt cx="587" cy="432"/>
              </a:xfrm>
            </p:grpSpPr>
            <p:sp>
              <p:nvSpPr>
                <p:cNvPr id="162860" name="Rectangle 43"/>
                <p:cNvSpPr>
                  <a:spLocks noChangeArrowheads="1"/>
                </p:cNvSpPr>
                <p:nvPr/>
              </p:nvSpPr>
              <p:spPr bwMode="auto">
                <a:xfrm>
                  <a:off x="43" y="2"/>
                  <a:ext cx="50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000"/>
                    <a:t>&gt;MIN</a:t>
                  </a:r>
                </a:p>
              </p:txBody>
            </p:sp>
            <p:sp>
              <p:nvSpPr>
                <p:cNvPr id="162861" name="Rectangle 44"/>
                <p:cNvSpPr>
                  <a:spLocks noChangeArrowheads="1"/>
                </p:cNvSpPr>
                <p:nvPr/>
              </p:nvSpPr>
              <p:spPr bwMode="auto">
                <a:xfrm>
                  <a:off x="0" y="0"/>
                  <a:ext cx="587"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162836" name="Group 45"/>
              <p:cNvGrpSpPr>
                <a:grpSpLocks/>
              </p:cNvGrpSpPr>
              <p:nvPr/>
            </p:nvGrpSpPr>
            <p:grpSpPr bwMode="auto">
              <a:xfrm>
                <a:off x="3404" y="432"/>
                <a:ext cx="655" cy="432"/>
                <a:chOff x="0" y="0"/>
                <a:chExt cx="655" cy="432"/>
              </a:xfrm>
            </p:grpSpPr>
            <p:sp>
              <p:nvSpPr>
                <p:cNvPr id="162858" name="Rectangle 46"/>
                <p:cNvSpPr>
                  <a:spLocks noChangeArrowheads="1"/>
                </p:cNvSpPr>
                <p:nvPr/>
              </p:nvSpPr>
              <p:spPr bwMode="auto">
                <a:xfrm>
                  <a:off x="43" y="2"/>
                  <a:ext cx="56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000"/>
                    <a:t>&gt;= MIN</a:t>
                  </a:r>
                </a:p>
              </p:txBody>
            </p:sp>
            <p:sp>
              <p:nvSpPr>
                <p:cNvPr id="162859" name="Rectangle 47"/>
                <p:cNvSpPr>
                  <a:spLocks noChangeArrowheads="1"/>
                </p:cNvSpPr>
                <p:nvPr/>
              </p:nvSpPr>
              <p:spPr bwMode="auto">
                <a:xfrm>
                  <a:off x="0" y="0"/>
                  <a:ext cx="655"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162837" name="Group 48"/>
              <p:cNvGrpSpPr>
                <a:grpSpLocks/>
              </p:cNvGrpSpPr>
              <p:nvPr/>
            </p:nvGrpSpPr>
            <p:grpSpPr bwMode="auto">
              <a:xfrm>
                <a:off x="0" y="864"/>
                <a:ext cx="493" cy="432"/>
                <a:chOff x="0" y="0"/>
                <a:chExt cx="493" cy="432"/>
              </a:xfrm>
            </p:grpSpPr>
            <p:sp>
              <p:nvSpPr>
                <p:cNvPr id="162856" name="Rectangle 49"/>
                <p:cNvSpPr>
                  <a:spLocks noChangeArrowheads="1"/>
                </p:cNvSpPr>
                <p:nvPr/>
              </p:nvSpPr>
              <p:spPr bwMode="auto">
                <a:xfrm>
                  <a:off x="44" y="0"/>
                  <a:ext cx="40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000"/>
                    <a:t>ALL</a:t>
                  </a:r>
                </a:p>
              </p:txBody>
            </p:sp>
            <p:sp>
              <p:nvSpPr>
                <p:cNvPr id="162857" name="Rectangle 50"/>
                <p:cNvSpPr>
                  <a:spLocks noChangeArrowheads="1"/>
                </p:cNvSpPr>
                <p:nvPr/>
              </p:nvSpPr>
              <p:spPr bwMode="auto">
                <a:xfrm>
                  <a:off x="0" y="0"/>
                  <a:ext cx="493"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162838" name="Group 51"/>
              <p:cNvGrpSpPr>
                <a:grpSpLocks/>
              </p:cNvGrpSpPr>
              <p:nvPr/>
            </p:nvGrpSpPr>
            <p:grpSpPr bwMode="auto">
              <a:xfrm>
                <a:off x="493" y="864"/>
                <a:ext cx="396" cy="432"/>
                <a:chOff x="0" y="0"/>
                <a:chExt cx="396" cy="432"/>
              </a:xfrm>
            </p:grpSpPr>
            <p:sp>
              <p:nvSpPr>
                <p:cNvPr id="162854" name="Rectangle 52"/>
                <p:cNvSpPr>
                  <a:spLocks noChangeArrowheads="1"/>
                </p:cNvSpPr>
                <p:nvPr/>
              </p:nvSpPr>
              <p:spPr bwMode="auto">
                <a:xfrm>
                  <a:off x="43" y="0"/>
                  <a:ext cx="31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400"/>
                    <a:t>  --</a:t>
                  </a:r>
                </a:p>
              </p:txBody>
            </p:sp>
            <p:sp>
              <p:nvSpPr>
                <p:cNvPr id="162855" name="Rectangle 53"/>
                <p:cNvSpPr>
                  <a:spLocks noChangeArrowheads="1"/>
                </p:cNvSpPr>
                <p:nvPr/>
              </p:nvSpPr>
              <p:spPr bwMode="auto">
                <a:xfrm>
                  <a:off x="0" y="0"/>
                  <a:ext cx="396"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162839" name="Group 54"/>
              <p:cNvGrpSpPr>
                <a:grpSpLocks/>
              </p:cNvGrpSpPr>
              <p:nvPr/>
            </p:nvGrpSpPr>
            <p:grpSpPr bwMode="auto">
              <a:xfrm>
                <a:off x="889" y="864"/>
                <a:ext cx="656" cy="432"/>
                <a:chOff x="0" y="0"/>
                <a:chExt cx="656" cy="432"/>
              </a:xfrm>
            </p:grpSpPr>
            <p:sp>
              <p:nvSpPr>
                <p:cNvPr id="162852" name="Rectangle 55"/>
                <p:cNvSpPr>
                  <a:spLocks noChangeArrowheads="1"/>
                </p:cNvSpPr>
                <p:nvPr/>
              </p:nvSpPr>
              <p:spPr bwMode="auto">
                <a:xfrm>
                  <a:off x="45" y="0"/>
                  <a:ext cx="56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000"/>
                    <a:t> </a:t>
                  </a:r>
                  <a:r>
                    <a:rPr lang="en-US" altLang="zh-CN" sz="1800"/>
                    <a:t>NOT IN</a:t>
                  </a:r>
                </a:p>
              </p:txBody>
            </p:sp>
            <p:sp>
              <p:nvSpPr>
                <p:cNvPr id="162853" name="Rectangle 56"/>
                <p:cNvSpPr>
                  <a:spLocks noChangeArrowheads="1"/>
                </p:cNvSpPr>
                <p:nvPr/>
              </p:nvSpPr>
              <p:spPr bwMode="auto">
                <a:xfrm>
                  <a:off x="0" y="0"/>
                  <a:ext cx="656"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162840" name="Group 57"/>
              <p:cNvGrpSpPr>
                <a:grpSpLocks/>
              </p:cNvGrpSpPr>
              <p:nvPr/>
            </p:nvGrpSpPr>
            <p:grpSpPr bwMode="auto">
              <a:xfrm>
                <a:off x="1545" y="864"/>
                <a:ext cx="617" cy="432"/>
                <a:chOff x="0" y="0"/>
                <a:chExt cx="617" cy="432"/>
              </a:xfrm>
            </p:grpSpPr>
            <p:sp>
              <p:nvSpPr>
                <p:cNvPr id="162850" name="Rectangle 58"/>
                <p:cNvSpPr>
                  <a:spLocks noChangeArrowheads="1"/>
                </p:cNvSpPr>
                <p:nvPr/>
              </p:nvSpPr>
              <p:spPr bwMode="auto">
                <a:xfrm>
                  <a:off x="43" y="0"/>
                  <a:ext cx="53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1500"/>
                    <a:t> </a:t>
                  </a:r>
                  <a:r>
                    <a:rPr lang="en-US" altLang="zh-CN" sz="2400"/>
                    <a:t>&lt;</a:t>
                  </a:r>
                  <a:r>
                    <a:rPr lang="en-US" altLang="zh-CN" sz="2000"/>
                    <a:t>MIN</a:t>
                  </a:r>
                </a:p>
              </p:txBody>
            </p:sp>
            <p:sp>
              <p:nvSpPr>
                <p:cNvPr id="162851" name="Rectangle 59"/>
                <p:cNvSpPr>
                  <a:spLocks noChangeArrowheads="1"/>
                </p:cNvSpPr>
                <p:nvPr/>
              </p:nvSpPr>
              <p:spPr bwMode="auto">
                <a:xfrm>
                  <a:off x="0" y="0"/>
                  <a:ext cx="617"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162841" name="Group 60"/>
              <p:cNvGrpSpPr>
                <a:grpSpLocks/>
              </p:cNvGrpSpPr>
              <p:nvPr/>
            </p:nvGrpSpPr>
            <p:grpSpPr bwMode="auto">
              <a:xfrm>
                <a:off x="2162" y="864"/>
                <a:ext cx="655" cy="432"/>
                <a:chOff x="0" y="0"/>
                <a:chExt cx="655" cy="432"/>
              </a:xfrm>
            </p:grpSpPr>
            <p:sp>
              <p:nvSpPr>
                <p:cNvPr id="162848" name="Rectangle 61"/>
                <p:cNvSpPr>
                  <a:spLocks noChangeArrowheads="1"/>
                </p:cNvSpPr>
                <p:nvPr/>
              </p:nvSpPr>
              <p:spPr bwMode="auto">
                <a:xfrm>
                  <a:off x="43" y="0"/>
                  <a:ext cx="56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000"/>
                    <a:t>&lt;= MIN</a:t>
                  </a:r>
                </a:p>
              </p:txBody>
            </p:sp>
            <p:sp>
              <p:nvSpPr>
                <p:cNvPr id="162849" name="Rectangle 62"/>
                <p:cNvSpPr>
                  <a:spLocks noChangeArrowheads="1"/>
                </p:cNvSpPr>
                <p:nvPr/>
              </p:nvSpPr>
              <p:spPr bwMode="auto">
                <a:xfrm>
                  <a:off x="0" y="0"/>
                  <a:ext cx="655"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162842" name="Group 63"/>
              <p:cNvGrpSpPr>
                <a:grpSpLocks/>
              </p:cNvGrpSpPr>
              <p:nvPr/>
            </p:nvGrpSpPr>
            <p:grpSpPr bwMode="auto">
              <a:xfrm>
                <a:off x="2817" y="864"/>
                <a:ext cx="587" cy="432"/>
                <a:chOff x="0" y="0"/>
                <a:chExt cx="587" cy="432"/>
              </a:xfrm>
            </p:grpSpPr>
            <p:sp>
              <p:nvSpPr>
                <p:cNvPr id="162846" name="Rectangle 64"/>
                <p:cNvSpPr>
                  <a:spLocks noChangeArrowheads="1"/>
                </p:cNvSpPr>
                <p:nvPr/>
              </p:nvSpPr>
              <p:spPr bwMode="auto">
                <a:xfrm>
                  <a:off x="43" y="0"/>
                  <a:ext cx="50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000"/>
                    <a:t>&gt;MAX</a:t>
                  </a:r>
                </a:p>
              </p:txBody>
            </p:sp>
            <p:sp>
              <p:nvSpPr>
                <p:cNvPr id="162847" name="Rectangle 65"/>
                <p:cNvSpPr>
                  <a:spLocks noChangeArrowheads="1"/>
                </p:cNvSpPr>
                <p:nvPr/>
              </p:nvSpPr>
              <p:spPr bwMode="auto">
                <a:xfrm>
                  <a:off x="0" y="0"/>
                  <a:ext cx="587"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162843" name="Group 66"/>
              <p:cNvGrpSpPr>
                <a:grpSpLocks/>
              </p:cNvGrpSpPr>
              <p:nvPr/>
            </p:nvGrpSpPr>
            <p:grpSpPr bwMode="auto">
              <a:xfrm>
                <a:off x="3404" y="864"/>
                <a:ext cx="655" cy="432"/>
                <a:chOff x="0" y="0"/>
                <a:chExt cx="655" cy="432"/>
              </a:xfrm>
            </p:grpSpPr>
            <p:sp>
              <p:nvSpPr>
                <p:cNvPr id="162844" name="Rectangle 67"/>
                <p:cNvSpPr>
                  <a:spLocks noChangeArrowheads="1"/>
                </p:cNvSpPr>
                <p:nvPr/>
              </p:nvSpPr>
              <p:spPr bwMode="auto">
                <a:xfrm>
                  <a:off x="43" y="0"/>
                  <a:ext cx="56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1800"/>
                    <a:t>&gt;= MAX</a:t>
                  </a:r>
                </a:p>
              </p:txBody>
            </p:sp>
            <p:sp>
              <p:nvSpPr>
                <p:cNvPr id="162845" name="Rectangle 68"/>
                <p:cNvSpPr>
                  <a:spLocks noChangeArrowheads="1"/>
                </p:cNvSpPr>
                <p:nvPr/>
              </p:nvSpPr>
              <p:spPr bwMode="auto">
                <a:xfrm>
                  <a:off x="0" y="0"/>
                  <a:ext cx="655"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sp>
          <p:nvSpPr>
            <p:cNvPr id="162822" name="Rectangle 69"/>
            <p:cNvSpPr>
              <a:spLocks noChangeArrowheads="1"/>
            </p:cNvSpPr>
            <p:nvPr/>
          </p:nvSpPr>
          <p:spPr bwMode="auto">
            <a:xfrm>
              <a:off x="0" y="0"/>
              <a:ext cx="4065" cy="1302"/>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sp>
        <p:nvSpPr>
          <p:cNvPr id="2" name="日期占位符 1">
            <a:extLst>
              <a:ext uri="{FF2B5EF4-FFF2-40B4-BE49-F238E27FC236}">
                <a16:creationId xmlns:a16="http://schemas.microsoft.com/office/drawing/2014/main" id="{ABBB8D9C-8E31-489F-8DE2-C5C755BCD1F8}"/>
              </a:ext>
            </a:extLst>
          </p:cNvPr>
          <p:cNvSpPr>
            <a:spLocks noGrp="1"/>
          </p:cNvSpPr>
          <p:nvPr>
            <p:ph type="dt" sz="half" idx="10"/>
          </p:nvPr>
        </p:nvSpPr>
        <p:spPr/>
        <p:txBody>
          <a:bodyPr/>
          <a:lstStyle/>
          <a:p>
            <a:pPr>
              <a:defRPr/>
            </a:pPr>
            <a:fld id="{F56C7865-FB07-4A13-BFD8-093BF6A186C7}" type="datetime1">
              <a:rPr lang="zh-CN" altLang="en-US" smtClean="0"/>
              <a:t>2021/10/28</a:t>
            </a:fld>
            <a:endParaRPr lang="zh-CN" alt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66C7610-7905-475D-9837-01FA62ED2AE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fld id="{F65F975B-9A61-462B-8CC3-DB86F22A0FDB}" type="datetime1">
              <a:rPr kumimoji="0" lang="zh-CN" altLang="en-US" sz="1000" b="1" i="0" u="none" strike="noStrike" kern="1200" cap="none" spc="0" normalizeH="0" baseline="0" noProof="0" smtClean="0">
                <a:ln>
                  <a:noFill/>
                </a:ln>
                <a:solidFill>
                  <a:srgbClr val="002060"/>
                </a:solidFill>
                <a:effectLst/>
                <a:uLnTx/>
                <a:uFillTx/>
                <a:latin typeface="Calibri"/>
                <a:ea typeface="宋体"/>
                <a:cs typeface="+mn-cs"/>
              </a:rPr>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t>2021/10/28</a:t>
            </a:fld>
            <a:endParaRPr kumimoji="0" lang="zh-CN" altLang="en-US" sz="1000" b="1" i="0" u="none" strike="noStrike" kern="1200" cap="none" spc="0" normalizeH="0" baseline="0" noProof="0" dirty="0">
              <a:ln>
                <a:noFill/>
              </a:ln>
              <a:solidFill>
                <a:srgbClr val="002060"/>
              </a:solidFill>
              <a:effectLst/>
              <a:uLnTx/>
              <a:uFillTx/>
              <a:latin typeface="Calibri"/>
              <a:ea typeface="宋体"/>
              <a:cs typeface="+mn-cs"/>
            </a:endParaRPr>
          </a:p>
        </p:txBody>
      </p:sp>
      <p:sp>
        <p:nvSpPr>
          <p:cNvPr id="5" name="矩形 4">
            <a:extLst>
              <a:ext uri="{FF2B5EF4-FFF2-40B4-BE49-F238E27FC236}">
                <a16:creationId xmlns:a16="http://schemas.microsoft.com/office/drawing/2014/main" id="{103DC8E6-6900-4DC6-82FB-33263F6546A7}"/>
              </a:ext>
            </a:extLst>
          </p:cNvPr>
          <p:cNvSpPr/>
          <p:nvPr/>
        </p:nvSpPr>
        <p:spPr>
          <a:xfrm>
            <a:off x="835861" y="908720"/>
            <a:ext cx="8136904" cy="5539978"/>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ts val="0"/>
              </a:spcAft>
              <a:buClrTx/>
              <a:buSzTx/>
              <a:buFontTx/>
              <a:buNone/>
              <a:tabLst/>
              <a:defRPr/>
            </a:pPr>
            <a:r>
              <a:rPr kumimoji="0" lang="zh-CN" altLang="en-US" sz="2000" b="1"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宋体" panose="02010600030101010101" pitchFamily="2" charset="-122"/>
              </a:rPr>
              <a:t>一、</a:t>
            </a:r>
            <a:r>
              <a:rPr kumimoji="0" lang="zh-CN" altLang="zh-CN" sz="2000" b="1"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宋体" panose="02010600030101010101" pitchFamily="2" charset="-122"/>
              </a:rPr>
              <a:t>有关系</a:t>
            </a:r>
            <a:r>
              <a:rPr kumimoji="0" lang="en-US" altLang="zh-CN" sz="2000" b="1"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宋体" panose="02010600030101010101" pitchFamily="2" charset="-122"/>
              </a:rPr>
              <a:t> s(</a:t>
            </a:r>
            <a:r>
              <a:rPr kumimoji="0" lang="en-US" altLang="zh-CN" sz="2000" b="1" i="0" u="sng" strike="noStrike" kern="0" cap="none" spc="0" normalizeH="0" baseline="0" noProof="0" dirty="0" err="1">
                <a:ln>
                  <a:noFill/>
                </a:ln>
                <a:solidFill>
                  <a:srgbClr val="002060"/>
                </a:solidFill>
                <a:effectLst/>
                <a:uLnTx/>
                <a:uFillTx/>
                <a:latin typeface="微软雅黑" panose="020B0503020204020204" pitchFamily="34" charset="-122"/>
                <a:ea typeface="微软雅黑" panose="020B0503020204020204" pitchFamily="34" charset="-122"/>
                <a:cs typeface="宋体" panose="02010600030101010101" pitchFamily="2" charset="-122"/>
              </a:rPr>
              <a:t>sno</a:t>
            </a:r>
            <a:r>
              <a:rPr kumimoji="0" lang="en-US" altLang="zh-CN" sz="2000" b="1" i="0" u="none" strike="noStrike" kern="0" cap="none" spc="0" normalizeH="0" baseline="0" noProof="0" dirty="0" err="1">
                <a:ln>
                  <a:noFill/>
                </a:ln>
                <a:solidFill>
                  <a:srgbClr val="002060"/>
                </a:solidFill>
                <a:effectLst/>
                <a:uLnTx/>
                <a:uFillTx/>
                <a:latin typeface="微软雅黑" panose="020B0503020204020204" pitchFamily="34" charset="-122"/>
                <a:ea typeface="微软雅黑" panose="020B0503020204020204" pitchFamily="34" charset="-122"/>
                <a:cs typeface="宋体" panose="02010600030101010101" pitchFamily="2" charset="-122"/>
              </a:rPr>
              <a:t>,sname</a:t>
            </a:r>
            <a:r>
              <a:rPr kumimoji="0" lang="en-US" altLang="zh-CN" sz="2000" b="1"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宋体" panose="02010600030101010101" pitchFamily="2" charset="-122"/>
              </a:rPr>
              <a:t>) c(</a:t>
            </a:r>
            <a:r>
              <a:rPr kumimoji="0" lang="en-US" altLang="zh-CN" sz="2000" b="1" i="0" u="sng" strike="noStrike" kern="0" cap="none" spc="0" normalizeH="0" baseline="0" noProof="0" dirty="0" err="1">
                <a:ln>
                  <a:noFill/>
                </a:ln>
                <a:solidFill>
                  <a:srgbClr val="002060"/>
                </a:solidFill>
                <a:effectLst/>
                <a:uLnTx/>
                <a:uFillTx/>
                <a:latin typeface="微软雅黑" panose="020B0503020204020204" pitchFamily="34" charset="-122"/>
                <a:ea typeface="微软雅黑" panose="020B0503020204020204" pitchFamily="34" charset="-122"/>
                <a:cs typeface="宋体" panose="02010600030101010101" pitchFamily="2" charset="-122"/>
              </a:rPr>
              <a:t>cno</a:t>
            </a:r>
            <a:r>
              <a:rPr kumimoji="0" lang="en-US" altLang="zh-CN" sz="2000" b="1" i="0" u="none" strike="noStrike" kern="0" cap="none" spc="0" normalizeH="0" baseline="0" noProof="0" dirty="0" err="1">
                <a:ln>
                  <a:noFill/>
                </a:ln>
                <a:solidFill>
                  <a:srgbClr val="002060"/>
                </a:solidFill>
                <a:effectLst/>
                <a:uLnTx/>
                <a:uFillTx/>
                <a:latin typeface="微软雅黑" panose="020B0503020204020204" pitchFamily="34" charset="-122"/>
                <a:ea typeface="微软雅黑" panose="020B0503020204020204" pitchFamily="34" charset="-122"/>
                <a:cs typeface="宋体" panose="02010600030101010101" pitchFamily="2" charset="-122"/>
              </a:rPr>
              <a:t>,cname</a:t>
            </a:r>
            <a:r>
              <a:rPr kumimoji="0" lang="en-US" altLang="zh-CN" sz="2000" b="1"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宋体" panose="02010600030101010101" pitchFamily="2" charset="-122"/>
              </a:rPr>
              <a:t>) </a:t>
            </a:r>
            <a:r>
              <a:rPr kumimoji="0" lang="en-US" altLang="zh-CN" sz="2000" b="1" i="0" u="none" strike="noStrike" kern="0" cap="none" spc="0" normalizeH="0" baseline="0" noProof="0" dirty="0" err="1">
                <a:ln>
                  <a:noFill/>
                </a:ln>
                <a:solidFill>
                  <a:srgbClr val="002060"/>
                </a:solidFill>
                <a:effectLst/>
                <a:uLnTx/>
                <a:uFillTx/>
                <a:latin typeface="微软雅黑" panose="020B0503020204020204" pitchFamily="34" charset="-122"/>
                <a:ea typeface="微软雅黑" panose="020B0503020204020204" pitchFamily="34" charset="-122"/>
                <a:cs typeface="宋体" panose="02010600030101010101" pitchFamily="2" charset="-122"/>
              </a:rPr>
              <a:t>sc</a:t>
            </a:r>
            <a:r>
              <a:rPr kumimoji="0" lang="en-US" altLang="zh-CN" sz="2000" b="1"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宋体" panose="02010600030101010101" pitchFamily="2" charset="-122"/>
              </a:rPr>
              <a:t>(</a:t>
            </a:r>
            <a:r>
              <a:rPr kumimoji="0" lang="en-US" altLang="zh-CN" sz="2000" b="1" i="1" u="sng" strike="noStrike" kern="0" cap="none" spc="0" normalizeH="0" baseline="0" noProof="0" dirty="0" err="1">
                <a:ln>
                  <a:noFill/>
                </a:ln>
                <a:solidFill>
                  <a:srgbClr val="002060"/>
                </a:solidFill>
                <a:effectLst/>
                <a:uLnTx/>
                <a:uFillTx/>
                <a:latin typeface="微软雅黑" panose="020B0503020204020204" pitchFamily="34" charset="-122"/>
                <a:ea typeface="微软雅黑" panose="020B0503020204020204" pitchFamily="34" charset="-122"/>
                <a:cs typeface="宋体" panose="02010600030101010101" pitchFamily="2" charset="-122"/>
              </a:rPr>
              <a:t>sno,cno</a:t>
            </a:r>
            <a:r>
              <a:rPr kumimoji="0" lang="en-US" altLang="zh-CN" sz="2000" b="1" i="0" u="none" strike="noStrike" kern="0" cap="none" spc="0" normalizeH="0" baseline="0" noProof="0" dirty="0" err="1">
                <a:ln>
                  <a:noFill/>
                </a:ln>
                <a:solidFill>
                  <a:srgbClr val="002060"/>
                </a:solidFill>
                <a:effectLst/>
                <a:uLnTx/>
                <a:uFillTx/>
                <a:latin typeface="微软雅黑" panose="020B0503020204020204" pitchFamily="34" charset="-122"/>
                <a:ea typeface="微软雅黑" panose="020B0503020204020204" pitchFamily="34" charset="-122"/>
                <a:cs typeface="宋体" panose="02010600030101010101" pitchFamily="2" charset="-122"/>
              </a:rPr>
              <a:t>,grade</a:t>
            </a:r>
            <a:r>
              <a:rPr kumimoji="0" lang="en-US" altLang="zh-CN" sz="2000" b="1"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宋体" panose="02010600030101010101" pitchFamily="2" charset="-122"/>
              </a:rPr>
              <a:t>) </a:t>
            </a:r>
            <a:endParaRPr kumimoji="0" lang="zh-CN" altLang="zh-CN" sz="2000" b="1" i="0" u="none" strike="noStrike" kern="1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宋体" panose="02010600030101010101" pitchFamily="2" charset="-122"/>
              </a:rPr>
              <a:t> 1 </a:t>
            </a:r>
            <a:r>
              <a:rPr kumimoji="0" lang="zh-CN" altLang="zh-CN" sz="18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宋体" panose="02010600030101010101" pitchFamily="2" charset="-122"/>
              </a:rPr>
              <a:t>问上课程</a:t>
            </a:r>
            <a:r>
              <a:rPr kumimoji="0" lang="en-US" altLang="zh-CN" sz="18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宋体" panose="02010600030101010101" pitchFamily="2" charset="-122"/>
              </a:rPr>
              <a:t> “</a:t>
            </a:r>
            <a:r>
              <a:rPr kumimoji="0" lang="en-US" altLang="zh-CN" sz="1800" b="1" i="0" u="none" strike="noStrike" kern="0" cap="none" spc="0" normalizeH="0" baseline="0" noProof="0" dirty="0" err="1">
                <a:ln>
                  <a:noFill/>
                </a:ln>
                <a:solidFill>
                  <a:srgbClr val="C00000"/>
                </a:solidFill>
                <a:effectLst/>
                <a:uLnTx/>
                <a:uFillTx/>
                <a:latin typeface="微软雅黑" panose="020B0503020204020204" pitchFamily="34" charset="-122"/>
                <a:ea typeface="微软雅黑" panose="020B0503020204020204" pitchFamily="34" charset="-122"/>
                <a:cs typeface="宋体" panose="02010600030101010101" pitchFamily="2" charset="-122"/>
              </a:rPr>
              <a:t>db</a:t>
            </a:r>
            <a:r>
              <a:rPr kumimoji="0" lang="en-US" altLang="zh-CN" sz="18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宋体" panose="02010600030101010101" pitchFamily="2" charset="-122"/>
              </a:rPr>
              <a:t>”</a:t>
            </a:r>
            <a:r>
              <a:rPr kumimoji="0" lang="zh-CN" altLang="zh-CN" sz="18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宋体" panose="02010600030101010101" pitchFamily="2" charset="-122"/>
              </a:rPr>
              <a:t>的学生</a:t>
            </a:r>
            <a:r>
              <a:rPr kumimoji="0" lang="zh-CN" altLang="en-US" sz="18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宋体" panose="02010600030101010101" pitchFamily="2" charset="-122"/>
              </a:rPr>
              <a:t>人数</a:t>
            </a:r>
            <a:endParaRPr kumimoji="0" lang="zh-CN" altLang="zh-CN" sz="14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914400" marR="0" lvl="2" indent="0" algn="l" defTabSz="914400" rtl="0" eaLnBrk="0" fontAlgn="base"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select count(*) </a:t>
            </a:r>
          </a:p>
          <a:p>
            <a:pPr marL="914400" marR="0" lvl="2" indent="0" algn="l" defTabSz="914400" rtl="0" eaLnBrk="0" fontAlgn="base"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from </a:t>
            </a:r>
            <a:r>
              <a:rPr kumimoji="0" lang="en-US" altLang="zh-CN" sz="1800" b="1" i="0" u="none" strike="noStrike" kern="0" cap="none" spc="0" normalizeH="0" baseline="0" noProof="0" dirty="0" err="1">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c,sc</a:t>
            </a:r>
            <a:r>
              <a:rPr kumimoji="0" lang="en-US" altLang="zh-CN" sz="1800" b="1" i="0" u="none" strike="noStrike" kern="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 </a:t>
            </a:r>
          </a:p>
          <a:p>
            <a:pPr marL="914400" marR="0" lvl="2" indent="0" algn="l" defTabSz="914400" rtl="0" eaLnBrk="0" fontAlgn="base"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where </a:t>
            </a:r>
            <a:r>
              <a:rPr kumimoji="0" lang="en-US" altLang="zh-CN" sz="1800" b="1" i="0" u="none" strike="noStrike" kern="0" cap="none" spc="0" normalizeH="0" baseline="0" noProof="0" dirty="0" err="1">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c.cname</a:t>
            </a:r>
            <a:r>
              <a:rPr kumimoji="0" lang="en-US" altLang="zh-CN" sz="1800" b="1" i="0" u="none" strike="noStrike" kern="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a:t>
            </a:r>
            <a:r>
              <a:rPr kumimoji="0" lang="en-US" altLang="zh-CN" sz="1800" b="1" i="0" u="none" strike="noStrike" kern="0" cap="none" spc="0" normalizeH="0" baseline="0" noProof="0" dirty="0" err="1">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db</a:t>
            </a:r>
            <a:r>
              <a:rPr kumimoji="0" lang="en-US" altLang="zh-CN" sz="1800" b="1" i="0" u="none" strike="noStrike" kern="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 and </a:t>
            </a:r>
            <a:r>
              <a:rPr kumimoji="0" lang="en-US" altLang="zh-CN" sz="1800" b="1" i="0" u="none" strike="noStrike" kern="0" cap="none" spc="0" normalizeH="0" baseline="0" noProof="0" dirty="0" err="1">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c.cno</a:t>
            </a:r>
            <a:r>
              <a:rPr kumimoji="0" lang="en-US" altLang="zh-CN" sz="1800" b="1" i="0" u="none" strike="noStrike" kern="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a:t>
            </a:r>
            <a:r>
              <a:rPr kumimoji="0" lang="en-US" altLang="zh-CN" sz="1800" b="1" i="0" u="none" strike="noStrike" kern="0" cap="none" spc="0" normalizeH="0" baseline="0" noProof="0" dirty="0" err="1">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sc.cno</a:t>
            </a:r>
            <a:endParaRPr kumimoji="0" lang="zh-CN" altLang="zh-CN" sz="14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endParaRPr>
          </a:p>
          <a:p>
            <a:pPr marL="914400" marR="0" lvl="2" indent="0" algn="l" defTabSz="914400" rtl="0" eaLnBrk="0" fontAlgn="base" latinLnBrk="0" hangingPunct="0">
              <a:lnSpc>
                <a:spcPct val="100000"/>
              </a:lnSpc>
              <a:spcBef>
                <a:spcPct val="0"/>
              </a:spcBef>
              <a:spcAft>
                <a:spcPts val="0"/>
              </a:spcAft>
              <a:buClrTx/>
              <a:buSzTx/>
              <a:buFontTx/>
              <a:buNone/>
              <a:tabLst/>
              <a:defRPr/>
            </a:pPr>
            <a:r>
              <a:rPr kumimoji="0" lang="zh-CN" altLang="en-US" sz="1400" b="1" i="0" u="none" strike="noStrike" kern="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或</a:t>
            </a:r>
            <a:endParaRPr kumimoji="0" lang="zh-CN" altLang="zh-CN" sz="14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endParaRPr>
          </a:p>
          <a:p>
            <a:pPr marL="914400" marR="0" lvl="2" indent="0" algn="l" defTabSz="914400" rtl="0" eaLnBrk="0" fontAlgn="base"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select count(*) </a:t>
            </a:r>
          </a:p>
          <a:p>
            <a:pPr marL="914400" marR="0" lvl="2" indent="0" algn="l" defTabSz="914400" rtl="0" eaLnBrk="0" fontAlgn="base"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from </a:t>
            </a:r>
            <a:r>
              <a:rPr kumimoji="0" lang="en-US" altLang="zh-CN" sz="1800" b="1" i="0" u="none" strike="noStrike" kern="0" cap="none" spc="0" normalizeH="0" baseline="0" noProof="0" dirty="0" err="1">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sc</a:t>
            </a:r>
            <a:r>
              <a:rPr kumimoji="0" lang="en-US" altLang="zh-CN" sz="1800" b="1" i="0" u="none" strike="noStrike" kern="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 </a:t>
            </a:r>
          </a:p>
          <a:p>
            <a:pPr marL="914400" marR="0" lvl="2" indent="0" algn="l" defTabSz="914400" rtl="0" eaLnBrk="0" fontAlgn="base"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where </a:t>
            </a:r>
            <a:r>
              <a:rPr kumimoji="0" lang="en-US" altLang="zh-CN" sz="1800" b="1" i="0" u="none" strike="noStrike" kern="0" cap="none" spc="0" normalizeH="0" baseline="0" noProof="0" dirty="0" err="1">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cno</a:t>
            </a:r>
            <a:r>
              <a:rPr kumimoji="0" lang="en-US" altLang="zh-CN" sz="1800" b="1" i="0" u="none" strike="noStrike" kern="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=(select </a:t>
            </a:r>
            <a:r>
              <a:rPr kumimoji="0" lang="en-US" altLang="zh-CN" sz="1800" b="1" i="0" u="none" strike="noStrike" kern="0" cap="none" spc="0" normalizeH="0" baseline="0" noProof="0" dirty="0" err="1">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cno</a:t>
            </a:r>
            <a:r>
              <a:rPr kumimoji="0" lang="en-US" altLang="zh-CN" sz="1800" b="1" i="0" u="none" strike="noStrike" kern="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 from c where  </a:t>
            </a:r>
            <a:r>
              <a:rPr kumimoji="0" lang="en-US" altLang="zh-CN" sz="1800" b="1" i="0" u="none" strike="noStrike" kern="0" cap="none" spc="0" normalizeH="0" baseline="0" noProof="0" dirty="0" err="1">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c.cname</a:t>
            </a:r>
            <a:r>
              <a:rPr kumimoji="0" lang="en-US" altLang="zh-CN" sz="1800" b="1" i="0" u="none" strike="noStrike" kern="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a:t>
            </a:r>
            <a:r>
              <a:rPr kumimoji="0" lang="en-US" altLang="zh-CN" sz="1800" b="1" i="0" u="none" strike="noStrike" kern="0" cap="none" spc="0" normalizeH="0" baseline="0" noProof="0" dirty="0" err="1">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db</a:t>
            </a:r>
            <a:r>
              <a:rPr kumimoji="0" lang="en-US" altLang="zh-CN" sz="1800" b="1" i="0" u="none" strike="noStrike" kern="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a:t>
            </a:r>
            <a:endParaRPr kumimoji="0" lang="zh-CN" altLang="zh-CN" sz="14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宋体" panose="02010600030101010101" pitchFamily="2" charset="-122"/>
              </a:rPr>
              <a:t> </a:t>
            </a:r>
            <a:endParaRPr kumimoji="0" lang="zh-CN" altLang="zh-CN" sz="14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宋体" panose="02010600030101010101" pitchFamily="2" charset="-122"/>
              </a:rPr>
              <a:t> 2 </a:t>
            </a:r>
            <a:r>
              <a:rPr kumimoji="0" lang="zh-CN" altLang="zh-CN" sz="18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宋体" panose="02010600030101010101" pitchFamily="2" charset="-122"/>
              </a:rPr>
              <a:t>成绩最高的学生号 </a:t>
            </a:r>
            <a:endParaRPr kumimoji="0" lang="zh-CN" altLang="zh-CN" sz="14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914400" marR="0" lvl="2" indent="0" algn="l" defTabSz="914400" rtl="0" eaLnBrk="0" fontAlgn="base"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select </a:t>
            </a:r>
            <a:r>
              <a:rPr kumimoji="0" lang="en-US" altLang="zh-CN" sz="1800" b="1" i="0" u="none" strike="noStrike" kern="0" cap="none" spc="0" normalizeH="0" baseline="0" noProof="0" dirty="0" err="1">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sno</a:t>
            </a:r>
            <a:r>
              <a:rPr kumimoji="0" lang="en-US" altLang="zh-CN" sz="1800" b="1" i="0" u="none" strike="noStrike" kern="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 </a:t>
            </a:r>
          </a:p>
          <a:p>
            <a:pPr marL="914400" marR="0" lvl="2" indent="0" algn="l" defTabSz="914400" rtl="0" eaLnBrk="0" fontAlgn="base"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from </a:t>
            </a:r>
            <a:r>
              <a:rPr kumimoji="0" lang="en-US" altLang="zh-CN" sz="1800" b="1" i="0" u="none" strike="noStrike" kern="0" cap="none" spc="0" normalizeH="0" baseline="0" noProof="0" dirty="0" err="1">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sc</a:t>
            </a:r>
            <a:r>
              <a:rPr kumimoji="0" lang="en-US" altLang="zh-CN" sz="1800" b="1" i="0" u="none" strike="noStrike" kern="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 </a:t>
            </a:r>
          </a:p>
          <a:p>
            <a:pPr marL="914400" marR="0" lvl="2" indent="0" algn="l" defTabSz="914400" rtl="0" eaLnBrk="0" fontAlgn="base"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where grade=(select max(grade) from </a:t>
            </a:r>
            <a:r>
              <a:rPr kumimoji="0" lang="en-US" altLang="zh-CN" sz="1800" b="1" i="0" u="none" strike="noStrike" kern="0" cap="none" spc="0" normalizeH="0" baseline="0" noProof="0" dirty="0" err="1">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sc</a:t>
            </a:r>
            <a:r>
              <a:rPr kumimoji="0" lang="en-US" altLang="zh-CN" sz="1800" b="1" i="0" u="none" strike="noStrike" kern="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 )</a:t>
            </a:r>
          </a:p>
          <a:p>
            <a:pPr marL="914400" marR="0" lvl="2" indent="0" algn="l" defTabSz="914400" rtl="0" eaLnBrk="0" fontAlgn="base" latinLnBrk="0" hangingPunct="0">
              <a:lnSpc>
                <a:spcPct val="100000"/>
              </a:lnSpc>
              <a:spcBef>
                <a:spcPct val="0"/>
              </a:spcBef>
              <a:spcAft>
                <a:spcPts val="0"/>
              </a:spcAft>
              <a:buClrTx/>
              <a:buSzTx/>
              <a:buFontTx/>
              <a:buNone/>
              <a:tabLst/>
              <a:defRPr/>
            </a:pPr>
            <a:endParaRPr kumimoji="0" lang="zh-CN" altLang="zh-CN" sz="14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宋体" panose="02010600030101010101" pitchFamily="2" charset="-122"/>
              </a:rPr>
              <a:t> </a:t>
            </a:r>
            <a:r>
              <a:rPr kumimoji="0" lang="en-US" altLang="zh-CN" sz="18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宋体" panose="02010600030101010101" pitchFamily="2" charset="-122"/>
              </a:rPr>
              <a:t>3 </a:t>
            </a:r>
            <a:r>
              <a:rPr kumimoji="0" lang="zh-CN" altLang="zh-CN" sz="18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宋体" panose="02010600030101010101" pitchFamily="2" charset="-122"/>
              </a:rPr>
              <a:t>每科大于</a:t>
            </a:r>
            <a:r>
              <a:rPr kumimoji="0" lang="en-US" altLang="zh-CN" sz="18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宋体" panose="02010600030101010101" pitchFamily="2" charset="-122"/>
              </a:rPr>
              <a:t>90</a:t>
            </a:r>
            <a:r>
              <a:rPr kumimoji="0" lang="zh-CN" altLang="zh-CN" sz="18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宋体" panose="02010600030101010101" pitchFamily="2" charset="-122"/>
              </a:rPr>
              <a:t>分的人数</a:t>
            </a:r>
            <a:endParaRPr kumimoji="0" lang="zh-CN" altLang="zh-CN" sz="14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914400" marR="0" lvl="2" indent="0" algn="l" defTabSz="914400" rtl="0" eaLnBrk="0" fontAlgn="base"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select </a:t>
            </a:r>
            <a:r>
              <a:rPr kumimoji="0" lang="en-US" altLang="zh-CN" sz="1800" b="1" i="0" u="none" strike="noStrike" kern="0" cap="none" spc="0" normalizeH="0" baseline="0" noProof="0" dirty="0" err="1">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c.cname,count</a:t>
            </a:r>
            <a:r>
              <a:rPr kumimoji="0" lang="en-US" altLang="zh-CN" sz="1800" b="1" i="0" u="none" strike="noStrike" kern="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 </a:t>
            </a:r>
          </a:p>
          <a:p>
            <a:pPr marL="914400" marR="0" lvl="2" indent="0" algn="l" defTabSz="914400" rtl="0" eaLnBrk="0" fontAlgn="base"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from </a:t>
            </a:r>
            <a:r>
              <a:rPr kumimoji="0" lang="en-US" altLang="zh-CN" sz="1800" b="1" i="0" u="none" strike="noStrike" kern="0" cap="none" spc="0" normalizeH="0" baseline="0" noProof="0" dirty="0" err="1">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c,sc</a:t>
            </a:r>
            <a:r>
              <a:rPr kumimoji="0" lang="en-US" altLang="zh-CN" sz="1800" b="1" i="0" u="none" strike="noStrike" kern="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 </a:t>
            </a:r>
          </a:p>
          <a:p>
            <a:pPr marL="914400" marR="0" lvl="2" indent="0" algn="l" defTabSz="914400" rtl="0" eaLnBrk="0" fontAlgn="base"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where  </a:t>
            </a:r>
            <a:r>
              <a:rPr kumimoji="0" lang="en-US" altLang="zh-CN" sz="1800" b="1" i="0" u="none" strike="noStrike" kern="0" cap="none" spc="0" normalizeH="0" baseline="0" noProof="0" dirty="0" err="1">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c.cno</a:t>
            </a:r>
            <a:r>
              <a:rPr kumimoji="0" lang="en-US" altLang="zh-CN" sz="1800" b="1" i="0" u="none" strike="noStrike" kern="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a:t>
            </a:r>
            <a:r>
              <a:rPr kumimoji="0" lang="en-US" altLang="zh-CN" sz="1800" b="1" i="0" u="none" strike="noStrike" kern="0" cap="none" spc="0" normalizeH="0" baseline="0" noProof="0" dirty="0" err="1">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sc.cno</a:t>
            </a:r>
            <a:r>
              <a:rPr kumimoji="0" lang="en-US" altLang="zh-CN" sz="1800" b="1" i="0" u="none" strike="noStrike" kern="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 and </a:t>
            </a:r>
            <a:r>
              <a:rPr kumimoji="0" lang="en-US" altLang="zh-CN" sz="1800" b="1" i="0" u="none" strike="noStrike" kern="0" cap="none" spc="0" normalizeH="0" baseline="0" noProof="0" dirty="0" err="1">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sc.grade</a:t>
            </a:r>
            <a:r>
              <a:rPr kumimoji="0" lang="en-US" altLang="zh-CN" sz="1800" b="1" i="0" u="none" strike="noStrike" kern="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&gt;90    </a:t>
            </a:r>
          </a:p>
          <a:p>
            <a:pPr marL="914400" marR="0" lvl="2" indent="0" algn="l" defTabSz="914400" rtl="0" eaLnBrk="0" fontAlgn="base"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group by </a:t>
            </a:r>
            <a:r>
              <a:rPr kumimoji="0" lang="en-US" altLang="zh-CN" sz="1800" b="1" i="0" u="none" strike="noStrike" kern="0" cap="none" spc="0" normalizeH="0" baseline="0" noProof="0" dirty="0" err="1">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c.cname</a:t>
            </a:r>
            <a:endParaRPr kumimoji="0" lang="zh-CN" altLang="zh-CN" sz="14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endParaRPr>
          </a:p>
        </p:txBody>
      </p:sp>
      <p:sp>
        <p:nvSpPr>
          <p:cNvPr id="6" name="Rectangle 2">
            <a:extLst>
              <a:ext uri="{FF2B5EF4-FFF2-40B4-BE49-F238E27FC236}">
                <a16:creationId xmlns:a16="http://schemas.microsoft.com/office/drawing/2014/main" id="{B5B7465B-0131-41E2-8BCF-33FA22563298}"/>
              </a:ext>
            </a:extLst>
          </p:cNvPr>
          <p:cNvSpPr>
            <a:spLocks noGrp="1" noChangeArrowheads="1"/>
          </p:cNvSpPr>
          <p:nvPr>
            <p:ph type="title"/>
          </p:nvPr>
        </p:nvSpPr>
        <p:spPr>
          <a:xfrm>
            <a:off x="1476375" y="155575"/>
            <a:ext cx="6994525" cy="981075"/>
          </a:xfrm>
        </p:spPr>
        <p:txBody>
          <a:bodyPr/>
          <a:lstStyle/>
          <a:p>
            <a:pPr>
              <a:defRPr/>
            </a:pPr>
            <a:r>
              <a:rPr lang="zh-CN" altLang="en-US" dirty="0">
                <a:ea typeface="华文隶书" panose="02010800040101010101" pitchFamily="2" charset="-122"/>
              </a:rPr>
              <a:t>子查询相关练习</a:t>
            </a:r>
          </a:p>
        </p:txBody>
      </p:sp>
    </p:spTree>
    <p:extLst>
      <p:ext uri="{BB962C8B-B14F-4D97-AF65-F5344CB8AC3E}">
        <p14:creationId xmlns:p14="http://schemas.microsoft.com/office/powerpoint/2010/main" val="355233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7" dur="500"/>
                                        <p:tgtEl>
                                          <p:spTgt spid="5">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0" dur="500"/>
                                        <p:tgtEl>
                                          <p:spTgt spid="5">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randombar(horizontal)">
                                      <p:cBhvr>
                                        <p:cTn id="13" dur="500"/>
                                        <p:tgtEl>
                                          <p:spTgt spid="5">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randombar(horizontal)">
                                      <p:cBhvr>
                                        <p:cTn id="18" dur="500"/>
                                        <p:tgtEl>
                                          <p:spTgt spid="5">
                                            <p:txEl>
                                              <p:pRg st="5" end="5"/>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randombar(horizontal)">
                                      <p:cBhvr>
                                        <p:cTn id="21" dur="500"/>
                                        <p:tgtEl>
                                          <p:spTgt spid="5">
                                            <p:txEl>
                                              <p:pRg st="6" end="6"/>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5">
                                            <p:txEl>
                                              <p:pRg st="7" end="7"/>
                                            </p:txEl>
                                          </p:spTgt>
                                        </p:tgtEl>
                                        <p:attrNameLst>
                                          <p:attrName>style.visibility</p:attrName>
                                        </p:attrNameLst>
                                      </p:cBhvr>
                                      <p:to>
                                        <p:strVal val="visible"/>
                                      </p:to>
                                    </p:set>
                                    <p:animEffect transition="in" filter="randombar(horizontal)">
                                      <p:cBhvr>
                                        <p:cTn id="24" dur="500"/>
                                        <p:tgtEl>
                                          <p:spTgt spid="5">
                                            <p:txEl>
                                              <p:pRg st="7" end="7"/>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randombar(horizontal)">
                                      <p:cBhvr>
                                        <p:cTn id="27" dur="500"/>
                                        <p:tgtEl>
                                          <p:spTgt spid="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11" end="11"/>
                                            </p:txEl>
                                          </p:spTgt>
                                        </p:tgtEl>
                                        <p:attrNameLst>
                                          <p:attrName>style.visibility</p:attrName>
                                        </p:attrNameLst>
                                      </p:cBhvr>
                                      <p:to>
                                        <p:strVal val="visible"/>
                                      </p:to>
                                    </p:set>
                                    <p:animEffect transition="in" filter="randombar(horizontal)">
                                      <p:cBhvr>
                                        <p:cTn id="32" dur="500"/>
                                        <p:tgtEl>
                                          <p:spTgt spid="5">
                                            <p:txEl>
                                              <p:pRg st="11" end="11"/>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animEffect transition="in" filter="randombar(horizontal)">
                                      <p:cBhvr>
                                        <p:cTn id="35" dur="500"/>
                                        <p:tgtEl>
                                          <p:spTgt spid="5">
                                            <p:txEl>
                                              <p:pRg st="12" end="12"/>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5">
                                            <p:txEl>
                                              <p:pRg st="13" end="13"/>
                                            </p:txEl>
                                          </p:spTgt>
                                        </p:tgtEl>
                                        <p:attrNameLst>
                                          <p:attrName>style.visibility</p:attrName>
                                        </p:attrNameLst>
                                      </p:cBhvr>
                                      <p:to>
                                        <p:strVal val="visible"/>
                                      </p:to>
                                    </p:set>
                                    <p:animEffect transition="in" filter="randombar(horizontal)">
                                      <p:cBhvr>
                                        <p:cTn id="38" dur="500"/>
                                        <p:tgtEl>
                                          <p:spTgt spid="5">
                                            <p:txEl>
                                              <p:pRg st="13" end="1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5">
                                            <p:txEl>
                                              <p:pRg st="16" end="16"/>
                                            </p:txEl>
                                          </p:spTgt>
                                        </p:tgtEl>
                                        <p:attrNameLst>
                                          <p:attrName>style.visibility</p:attrName>
                                        </p:attrNameLst>
                                      </p:cBhvr>
                                      <p:to>
                                        <p:strVal val="visible"/>
                                      </p:to>
                                    </p:set>
                                    <p:animEffect transition="in" filter="randombar(horizontal)">
                                      <p:cBhvr>
                                        <p:cTn id="43" dur="500"/>
                                        <p:tgtEl>
                                          <p:spTgt spid="5">
                                            <p:txEl>
                                              <p:pRg st="16" end="16"/>
                                            </p:txEl>
                                          </p:spTgt>
                                        </p:tgtEl>
                                      </p:cBhvr>
                                    </p:animEffect>
                                  </p:childTnLst>
                                </p:cTn>
                              </p:par>
                              <p:par>
                                <p:cTn id="44" presetID="14" presetClass="entr" presetSubtype="10" fill="hold" nodeType="withEffect">
                                  <p:stCondLst>
                                    <p:cond delay="0"/>
                                  </p:stCondLst>
                                  <p:childTnLst>
                                    <p:set>
                                      <p:cBhvr>
                                        <p:cTn id="45" dur="1" fill="hold">
                                          <p:stCondLst>
                                            <p:cond delay="0"/>
                                          </p:stCondLst>
                                        </p:cTn>
                                        <p:tgtEl>
                                          <p:spTgt spid="5">
                                            <p:txEl>
                                              <p:pRg st="17" end="17"/>
                                            </p:txEl>
                                          </p:spTgt>
                                        </p:tgtEl>
                                        <p:attrNameLst>
                                          <p:attrName>style.visibility</p:attrName>
                                        </p:attrNameLst>
                                      </p:cBhvr>
                                      <p:to>
                                        <p:strVal val="visible"/>
                                      </p:to>
                                    </p:set>
                                    <p:animEffect transition="in" filter="randombar(horizontal)">
                                      <p:cBhvr>
                                        <p:cTn id="46" dur="500"/>
                                        <p:tgtEl>
                                          <p:spTgt spid="5">
                                            <p:txEl>
                                              <p:pRg st="17" end="17"/>
                                            </p:txEl>
                                          </p:spTgt>
                                        </p:tgtEl>
                                      </p:cBhvr>
                                    </p:animEffect>
                                  </p:childTnLst>
                                </p:cTn>
                              </p:par>
                              <p:par>
                                <p:cTn id="47" presetID="14" presetClass="entr" presetSubtype="10" fill="hold" nodeType="withEffect">
                                  <p:stCondLst>
                                    <p:cond delay="0"/>
                                  </p:stCondLst>
                                  <p:childTnLst>
                                    <p:set>
                                      <p:cBhvr>
                                        <p:cTn id="48" dur="1" fill="hold">
                                          <p:stCondLst>
                                            <p:cond delay="0"/>
                                          </p:stCondLst>
                                        </p:cTn>
                                        <p:tgtEl>
                                          <p:spTgt spid="5">
                                            <p:txEl>
                                              <p:pRg st="18" end="18"/>
                                            </p:txEl>
                                          </p:spTgt>
                                        </p:tgtEl>
                                        <p:attrNameLst>
                                          <p:attrName>style.visibility</p:attrName>
                                        </p:attrNameLst>
                                      </p:cBhvr>
                                      <p:to>
                                        <p:strVal val="visible"/>
                                      </p:to>
                                    </p:set>
                                    <p:animEffect transition="in" filter="randombar(horizontal)">
                                      <p:cBhvr>
                                        <p:cTn id="49" dur="500"/>
                                        <p:tgtEl>
                                          <p:spTgt spid="5">
                                            <p:txEl>
                                              <p:pRg st="18" end="18"/>
                                            </p:txEl>
                                          </p:spTgt>
                                        </p:tgtEl>
                                      </p:cBhvr>
                                    </p:animEffect>
                                  </p:childTnLst>
                                </p:cTn>
                              </p:par>
                              <p:par>
                                <p:cTn id="50" presetID="14" presetClass="entr" presetSubtype="10" fill="hold" nodeType="withEffect">
                                  <p:stCondLst>
                                    <p:cond delay="0"/>
                                  </p:stCondLst>
                                  <p:childTnLst>
                                    <p:set>
                                      <p:cBhvr>
                                        <p:cTn id="51" dur="1" fill="hold">
                                          <p:stCondLst>
                                            <p:cond delay="0"/>
                                          </p:stCondLst>
                                        </p:cTn>
                                        <p:tgtEl>
                                          <p:spTgt spid="5">
                                            <p:txEl>
                                              <p:pRg st="19" end="19"/>
                                            </p:txEl>
                                          </p:spTgt>
                                        </p:tgtEl>
                                        <p:attrNameLst>
                                          <p:attrName>style.visibility</p:attrName>
                                        </p:attrNameLst>
                                      </p:cBhvr>
                                      <p:to>
                                        <p:strVal val="visible"/>
                                      </p:to>
                                    </p:set>
                                    <p:animEffect transition="in" filter="randombar(horizontal)">
                                      <p:cBhvr>
                                        <p:cTn id="52" dur="500"/>
                                        <p:tgtEl>
                                          <p:spTgt spid="5">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E292A38-4747-4964-B49C-6260D784A22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fld id="{F65F975B-9A61-462B-8CC3-DB86F22A0FDB}" type="datetime1">
              <a:rPr kumimoji="0" lang="zh-CN" altLang="en-US" sz="1000" b="1" i="0" u="none" strike="noStrike" kern="1200" cap="none" spc="0" normalizeH="0" baseline="0" noProof="0" smtClean="0">
                <a:ln>
                  <a:noFill/>
                </a:ln>
                <a:solidFill>
                  <a:srgbClr val="002060"/>
                </a:solidFill>
                <a:effectLst/>
                <a:uLnTx/>
                <a:uFillTx/>
                <a:latin typeface="Calibri"/>
                <a:ea typeface="宋体"/>
                <a:cs typeface="+mn-cs"/>
              </a:rPr>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t>2021/10/28</a:t>
            </a:fld>
            <a:endParaRPr kumimoji="0" lang="zh-CN" altLang="en-US" sz="1000" b="1" i="0" u="none" strike="noStrike" kern="1200" cap="none" spc="0" normalizeH="0" baseline="0" noProof="0" dirty="0">
              <a:ln>
                <a:noFill/>
              </a:ln>
              <a:solidFill>
                <a:srgbClr val="002060"/>
              </a:solidFill>
              <a:effectLst/>
              <a:uLnTx/>
              <a:uFillTx/>
              <a:latin typeface="Calibri"/>
              <a:ea typeface="宋体"/>
              <a:cs typeface="+mn-cs"/>
            </a:endParaRPr>
          </a:p>
        </p:txBody>
      </p:sp>
      <p:sp>
        <p:nvSpPr>
          <p:cNvPr id="5" name="矩形 4">
            <a:extLst>
              <a:ext uri="{FF2B5EF4-FFF2-40B4-BE49-F238E27FC236}">
                <a16:creationId xmlns:a16="http://schemas.microsoft.com/office/drawing/2014/main" id="{E7E3D8BA-EC68-4F36-98F9-50120C1BFC00}"/>
              </a:ext>
            </a:extLst>
          </p:cNvPr>
          <p:cNvSpPr/>
          <p:nvPr/>
        </p:nvSpPr>
        <p:spPr>
          <a:xfrm>
            <a:off x="971600" y="836712"/>
            <a:ext cx="7776864" cy="2541850"/>
          </a:xfrm>
          <a:prstGeom prst="rect">
            <a:avLst/>
          </a:prstGeom>
        </p:spPr>
        <p:txBody>
          <a:bodyPr wrap="square">
            <a:spAutoFit/>
          </a:bodyPr>
          <a:lstStyle/>
          <a:p>
            <a:pPr marL="0" marR="0" lvl="0" indent="0" algn="just" defTabSz="914400" rtl="0" eaLnBrk="0" fontAlgn="base" latinLnBrk="1"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二、</a:t>
            </a:r>
            <a:r>
              <a:rPr kumimoji="0" lang="en-US" altLang="zh-CN"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SQL</a:t>
            </a:r>
            <a:r>
              <a:rPr kumimoji="0" lang="zh-CN" altLang="en-US"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子查询练习。</a:t>
            </a:r>
          </a:p>
          <a:p>
            <a:pPr marL="0" marR="0" lvl="0" indent="0" algn="l" defTabSz="914400" rtl="0" eaLnBrk="0" fontAlgn="base" latinLnBrk="1" hangingPunct="0">
              <a:lnSpc>
                <a:spcPct val="15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假设</a:t>
            </a:r>
            <a:r>
              <a:rPr kumimoji="0" lang="en-US" altLang="zh-CN" sz="1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Books</a:t>
            </a:r>
            <a:r>
              <a:rPr kumimoji="0" lang="zh-CN" altLang="en-US" sz="1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表如下： </a:t>
            </a:r>
            <a:br>
              <a:rPr kumimoji="0" lang="zh-CN" altLang="en-US" sz="1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br>
            <a:r>
              <a:rPr kumimoji="0" lang="zh-CN" altLang="en-US" sz="1600" b="1" i="0" u="sng"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类编号            图书名                 出版社                    价格    </a:t>
            </a:r>
            <a:br>
              <a:rPr kumimoji="0" lang="zh-CN" altLang="en-US" sz="1600" b="1" i="0" u="sng"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br>
            <a:r>
              <a:rPr kumimoji="0" lang="en-US" altLang="zh-CN" sz="1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2                    </a:t>
            </a:r>
            <a:r>
              <a:rPr kumimoji="0" lang="en-US" altLang="zh-CN" sz="1600" b="1" i="0" u="none" strike="noStrike" kern="1200" cap="none" spc="0" normalizeH="0" baseline="0" noProof="0" dirty="0" err="1">
                <a:ln>
                  <a:noFill/>
                </a:ln>
                <a:solidFill>
                  <a:srgbClr val="002060"/>
                </a:solidFill>
                <a:effectLst/>
                <a:uLnTx/>
                <a:uFillTx/>
                <a:latin typeface="微软雅黑" panose="020B0503020204020204" pitchFamily="34" charset="-122"/>
                <a:ea typeface="微软雅黑" panose="020B0503020204020204" pitchFamily="34" charset="-122"/>
                <a:cs typeface="+mn-cs"/>
              </a:rPr>
              <a:t>c#</a:t>
            </a:r>
            <a:r>
              <a:rPr kumimoji="0" lang="zh-CN" altLang="en-US" sz="1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高级应用          圣通出版                 </a:t>
            </a:r>
            <a:r>
              <a:rPr kumimoji="0" lang="en-US" altLang="zh-CN" sz="1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23.00 </a:t>
            </a:r>
            <a:br>
              <a:rPr kumimoji="0" lang="en-US" altLang="zh-CN" sz="1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br>
            <a:r>
              <a:rPr kumimoji="0" lang="en-US" altLang="zh-CN" sz="1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2                    </a:t>
            </a:r>
            <a:r>
              <a:rPr kumimoji="0" lang="en-US" altLang="zh-CN" sz="1600" b="1" i="0" u="none" strike="noStrike" kern="1200" cap="none" spc="0" normalizeH="0" baseline="0" noProof="0" dirty="0" err="1">
                <a:ln>
                  <a:noFill/>
                </a:ln>
                <a:solidFill>
                  <a:srgbClr val="002060"/>
                </a:solidFill>
                <a:effectLst/>
                <a:uLnTx/>
                <a:uFillTx/>
                <a:latin typeface="微软雅黑" panose="020B0503020204020204" pitchFamily="34" charset="-122"/>
                <a:ea typeface="微软雅黑" panose="020B0503020204020204" pitchFamily="34" charset="-122"/>
                <a:cs typeface="+mn-cs"/>
              </a:rPr>
              <a:t>Jsp</a:t>
            </a:r>
            <a:r>
              <a:rPr kumimoji="0" lang="zh-CN" altLang="en-US" sz="1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开发应用        机械出版社              </a:t>
            </a:r>
            <a:r>
              <a:rPr kumimoji="0" lang="en-US" altLang="zh-CN" sz="1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45.00 </a:t>
            </a:r>
            <a:br>
              <a:rPr kumimoji="0" lang="en-US" altLang="zh-CN" sz="1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br>
            <a:r>
              <a:rPr kumimoji="0" lang="en-US" altLang="zh-CN" sz="1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3                    </a:t>
            </a:r>
            <a:r>
              <a:rPr kumimoji="0" lang="zh-CN" altLang="en-US" sz="1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高等数学              济南出版社              </a:t>
            </a:r>
            <a:r>
              <a:rPr kumimoji="0" lang="en-US" altLang="zh-CN" sz="1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25.00 </a:t>
            </a:r>
            <a:br>
              <a:rPr kumimoji="0" lang="en-US" altLang="zh-CN" sz="1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br>
            <a:r>
              <a:rPr kumimoji="0" lang="en-US" altLang="zh-CN" sz="1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3                    </a:t>
            </a:r>
            <a:r>
              <a:rPr kumimoji="0" lang="zh-CN" altLang="en-US" sz="1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疯狂英语              清华大学出版社       </a:t>
            </a:r>
            <a:r>
              <a:rPr kumimoji="0" lang="en-US" altLang="zh-CN" sz="1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32.00</a:t>
            </a:r>
          </a:p>
        </p:txBody>
      </p:sp>
      <p:sp>
        <p:nvSpPr>
          <p:cNvPr id="6" name="矩形 5">
            <a:extLst>
              <a:ext uri="{FF2B5EF4-FFF2-40B4-BE49-F238E27FC236}">
                <a16:creationId xmlns:a16="http://schemas.microsoft.com/office/drawing/2014/main" id="{ADBE0403-1D64-4C79-B737-C45A7A9D4CE7}"/>
              </a:ext>
            </a:extLst>
          </p:cNvPr>
          <p:cNvSpPr/>
          <p:nvPr/>
        </p:nvSpPr>
        <p:spPr>
          <a:xfrm>
            <a:off x="791944" y="3356992"/>
            <a:ext cx="8128627" cy="1477328"/>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1.</a:t>
            </a:r>
            <a:r>
              <a:rPr kumimoji="0" lang="zh-CN" altLang="en-US"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查询所有价格高于平均价格的图书名，出版社和价格。</a:t>
            </a:r>
            <a:endParaRPr kumimoji="0" lang="en-US" altLang="zh-CN"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914400" marR="0" lvl="2" indent="0" algn="l" defTabSz="914400" rtl="0" eaLnBrk="0" fontAlgn="base" latinLnBrk="0" hangingPunct="0">
              <a:lnSpc>
                <a:spcPct val="100000"/>
              </a:lnSpc>
              <a:spcBef>
                <a:spcPct val="0"/>
              </a:spcBef>
              <a:spcAft>
                <a:spcPct val="0"/>
              </a:spcAft>
              <a:buClrTx/>
              <a:buSzTx/>
              <a:buFontTx/>
              <a:buNone/>
              <a:tabLst/>
              <a:defRPr/>
            </a:pPr>
            <a:endParaRPr kumimoji="0" lang="en-US" altLang="zh-CN" sz="1800" b="1" i="0" u="none" strike="noStrike" kern="1200" cap="none" spc="0" normalizeH="0" baseline="0" noProof="0" dirty="0">
              <a:ln>
                <a:noFill/>
              </a:ln>
              <a:solidFill>
                <a:srgbClr val="000088"/>
              </a:solidFill>
              <a:effectLst/>
              <a:uLnTx/>
              <a:uFillTx/>
              <a:latin typeface="Source Code Pro"/>
              <a:ea typeface="宋体" panose="02010600030101010101" pitchFamily="2" charset="-122"/>
              <a:cs typeface="+mn-cs"/>
            </a:endParaRPr>
          </a:p>
          <a:p>
            <a:pPr marL="914400" marR="0" lvl="2" indent="0" algn="l" defTabSz="914400" rtl="0" eaLnBrk="0" fontAlgn="base" latinLnBrk="0" hangingPunct="0">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err="1">
                <a:ln>
                  <a:noFill/>
                </a:ln>
                <a:solidFill>
                  <a:srgbClr val="000088"/>
                </a:solidFill>
                <a:effectLst/>
                <a:uLnTx/>
                <a:uFillTx/>
                <a:latin typeface="Source Code Pro"/>
                <a:ea typeface="宋体" panose="02010600030101010101" pitchFamily="2" charset="-122"/>
                <a:cs typeface="+mn-cs"/>
              </a:rPr>
              <a:t>SElECT</a:t>
            </a:r>
            <a:r>
              <a:rPr kumimoji="0" lang="en-US" altLang="zh-CN" sz="1800" b="1" i="0" u="none" strike="noStrike" kern="1200" cap="none" spc="0" normalizeH="0" baseline="0" noProof="0" dirty="0">
                <a:ln>
                  <a:noFill/>
                </a:ln>
                <a:solidFill>
                  <a:srgbClr val="000000"/>
                </a:solidFill>
                <a:effectLst/>
                <a:uLnTx/>
                <a:uFillTx/>
                <a:latin typeface="Source Code Pro"/>
                <a:ea typeface="宋体" panose="02010600030101010101" pitchFamily="2" charset="-122"/>
                <a:cs typeface="+mn-cs"/>
              </a:rPr>
              <a:t> </a:t>
            </a:r>
            <a:r>
              <a:rPr kumimoji="0" lang="zh-CN" altLang="en-US" sz="1800" b="1" i="0" u="none" strike="noStrike" kern="1200" cap="none" spc="0" normalizeH="0" baseline="0" noProof="0" dirty="0">
                <a:ln>
                  <a:noFill/>
                </a:ln>
                <a:solidFill>
                  <a:srgbClr val="000000"/>
                </a:solidFill>
                <a:effectLst/>
                <a:uLnTx/>
                <a:uFillTx/>
                <a:latin typeface="Source Code Pro"/>
                <a:ea typeface="宋体" panose="02010600030101010101" pitchFamily="2" charset="-122"/>
                <a:cs typeface="+mn-cs"/>
              </a:rPr>
              <a:t>图书名</a:t>
            </a:r>
            <a:r>
              <a:rPr kumimoji="0" lang="en-US" altLang="zh-CN" sz="1800" b="1" i="0" u="none" strike="noStrike" kern="1200" cap="none" spc="0" normalizeH="0" baseline="0" noProof="0" dirty="0">
                <a:ln>
                  <a:noFill/>
                </a:ln>
                <a:solidFill>
                  <a:srgbClr val="000000"/>
                </a:solidFill>
                <a:effectLst/>
                <a:uLnTx/>
                <a:uFillTx/>
                <a:latin typeface="Source Code Pro"/>
                <a:ea typeface="宋体" panose="02010600030101010101" pitchFamily="2" charset="-122"/>
                <a:cs typeface="+mn-cs"/>
              </a:rPr>
              <a:t>,</a:t>
            </a:r>
            <a:r>
              <a:rPr kumimoji="0" lang="zh-CN" altLang="en-US" sz="1800" b="1" i="0" u="none" strike="noStrike" kern="1200" cap="none" spc="0" normalizeH="0" baseline="0" noProof="0" dirty="0">
                <a:ln>
                  <a:noFill/>
                </a:ln>
                <a:solidFill>
                  <a:srgbClr val="000000"/>
                </a:solidFill>
                <a:effectLst/>
                <a:uLnTx/>
                <a:uFillTx/>
                <a:latin typeface="Source Code Pro"/>
                <a:ea typeface="宋体" panose="02010600030101010101" pitchFamily="2" charset="-122"/>
                <a:cs typeface="+mn-cs"/>
              </a:rPr>
              <a:t>出版社</a:t>
            </a:r>
            <a:r>
              <a:rPr kumimoji="0" lang="en-US" altLang="zh-CN" sz="1800" b="1" i="0" u="none" strike="noStrike" kern="1200" cap="none" spc="0" normalizeH="0" baseline="0" noProof="0" dirty="0">
                <a:ln>
                  <a:noFill/>
                </a:ln>
                <a:solidFill>
                  <a:srgbClr val="000000"/>
                </a:solidFill>
                <a:effectLst/>
                <a:uLnTx/>
                <a:uFillTx/>
                <a:latin typeface="Source Code Pro"/>
                <a:ea typeface="宋体" panose="02010600030101010101" pitchFamily="2" charset="-122"/>
                <a:cs typeface="+mn-cs"/>
              </a:rPr>
              <a:t>,</a:t>
            </a:r>
            <a:r>
              <a:rPr kumimoji="0" lang="zh-CN" altLang="en-US" sz="1800" b="1" i="0" u="none" strike="noStrike" kern="1200" cap="none" spc="0" normalizeH="0" baseline="0" noProof="0" dirty="0">
                <a:ln>
                  <a:noFill/>
                </a:ln>
                <a:solidFill>
                  <a:srgbClr val="000000"/>
                </a:solidFill>
                <a:effectLst/>
                <a:uLnTx/>
                <a:uFillTx/>
                <a:latin typeface="Source Code Pro"/>
                <a:ea typeface="宋体" panose="02010600030101010101" pitchFamily="2" charset="-122"/>
                <a:cs typeface="+mn-cs"/>
              </a:rPr>
              <a:t>价格 </a:t>
            </a:r>
            <a:endParaRPr kumimoji="0" lang="en-US" altLang="zh-CN" sz="1800" b="1" i="0" u="none" strike="noStrike" kern="1200" cap="none" spc="0" normalizeH="0" baseline="0" noProof="0" dirty="0">
              <a:ln>
                <a:noFill/>
              </a:ln>
              <a:solidFill>
                <a:srgbClr val="000000"/>
              </a:solidFill>
              <a:effectLst/>
              <a:uLnTx/>
              <a:uFillTx/>
              <a:latin typeface="Source Code Pro"/>
              <a:ea typeface="宋体" panose="02010600030101010101" pitchFamily="2" charset="-122"/>
              <a:cs typeface="+mn-cs"/>
            </a:endParaRPr>
          </a:p>
          <a:p>
            <a:pPr marL="914400" marR="0" lvl="2" indent="0" algn="l" defTabSz="914400" rtl="0" eaLnBrk="0" fontAlgn="base" latinLnBrk="0" hangingPunct="0">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000088"/>
                </a:solidFill>
                <a:effectLst/>
                <a:uLnTx/>
                <a:uFillTx/>
                <a:latin typeface="Source Code Pro"/>
                <a:ea typeface="宋体" panose="02010600030101010101" pitchFamily="2" charset="-122"/>
                <a:cs typeface="+mn-cs"/>
              </a:rPr>
              <a:t>FROM</a:t>
            </a:r>
            <a:r>
              <a:rPr kumimoji="0" lang="en-US" altLang="zh-CN" sz="1800" b="1" i="0" u="none" strike="noStrike" kern="1200" cap="none" spc="0" normalizeH="0" baseline="0" noProof="0" dirty="0">
                <a:ln>
                  <a:noFill/>
                </a:ln>
                <a:solidFill>
                  <a:srgbClr val="000000"/>
                </a:solidFill>
                <a:effectLst/>
                <a:uLnTx/>
                <a:uFillTx/>
                <a:latin typeface="Source Code Pro"/>
                <a:ea typeface="宋体" panose="02010600030101010101" pitchFamily="2" charset="-122"/>
                <a:cs typeface="+mn-cs"/>
              </a:rPr>
              <a:t> Books </a:t>
            </a:r>
          </a:p>
          <a:p>
            <a:pPr marL="914400" marR="0" lvl="2" indent="0" algn="l" defTabSz="914400" rtl="0" eaLnBrk="0" fontAlgn="base" latinLnBrk="0" hangingPunct="0">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000088"/>
                </a:solidFill>
                <a:effectLst/>
                <a:uLnTx/>
                <a:uFillTx/>
                <a:latin typeface="Source Code Pro"/>
                <a:ea typeface="宋体" panose="02010600030101010101" pitchFamily="2" charset="-122"/>
                <a:cs typeface="+mn-cs"/>
              </a:rPr>
              <a:t>WHERE</a:t>
            </a:r>
            <a:r>
              <a:rPr kumimoji="0" lang="en-US" altLang="zh-CN" sz="1800" b="1" i="0" u="none" strike="noStrike" kern="1200" cap="none" spc="0" normalizeH="0" baseline="0" noProof="0" dirty="0">
                <a:ln>
                  <a:noFill/>
                </a:ln>
                <a:solidFill>
                  <a:srgbClr val="000000"/>
                </a:solidFill>
                <a:effectLst/>
                <a:uLnTx/>
                <a:uFillTx/>
                <a:latin typeface="Source Code Pro"/>
                <a:ea typeface="宋体" panose="02010600030101010101" pitchFamily="2" charset="-122"/>
                <a:cs typeface="+mn-cs"/>
              </a:rPr>
              <a:t> </a:t>
            </a:r>
            <a:r>
              <a:rPr kumimoji="0" lang="zh-CN" altLang="en-US" sz="1800" b="1" i="0" u="none" strike="noStrike" kern="1200" cap="none" spc="0" normalizeH="0" baseline="0" noProof="0" dirty="0">
                <a:ln>
                  <a:noFill/>
                </a:ln>
                <a:solidFill>
                  <a:srgbClr val="000000"/>
                </a:solidFill>
                <a:effectLst/>
                <a:uLnTx/>
                <a:uFillTx/>
                <a:latin typeface="Source Code Pro"/>
                <a:ea typeface="宋体" panose="02010600030101010101" pitchFamily="2" charset="-122"/>
                <a:cs typeface="+mn-cs"/>
              </a:rPr>
              <a:t>价格 </a:t>
            </a:r>
            <a:r>
              <a:rPr kumimoji="0" lang="en-US" altLang="zh-CN" sz="1800" b="1" i="0" u="none" strike="noStrike" kern="1200" cap="none" spc="0" normalizeH="0" baseline="0" noProof="0" dirty="0">
                <a:ln>
                  <a:noFill/>
                </a:ln>
                <a:solidFill>
                  <a:srgbClr val="000000"/>
                </a:solidFill>
                <a:effectLst/>
                <a:uLnTx/>
                <a:uFillTx/>
                <a:latin typeface="Source Code Pro"/>
                <a:ea typeface="宋体" panose="02010600030101010101" pitchFamily="2" charset="-122"/>
                <a:cs typeface="+mn-cs"/>
              </a:rPr>
              <a:t>&gt; ( </a:t>
            </a:r>
            <a:r>
              <a:rPr kumimoji="0" lang="en-US" altLang="zh-CN" sz="1800" b="1" i="0" u="none" strike="noStrike" kern="1200" cap="none" spc="0" normalizeH="0" baseline="0" noProof="0" dirty="0">
                <a:ln>
                  <a:noFill/>
                </a:ln>
                <a:solidFill>
                  <a:srgbClr val="000088"/>
                </a:solidFill>
                <a:effectLst/>
                <a:uLnTx/>
                <a:uFillTx/>
                <a:latin typeface="Source Code Pro"/>
                <a:ea typeface="宋体" panose="02010600030101010101" pitchFamily="2" charset="-122"/>
                <a:cs typeface="+mn-cs"/>
              </a:rPr>
              <a:t>SELECT</a:t>
            </a:r>
            <a:r>
              <a:rPr kumimoji="0" lang="en-US" altLang="zh-CN" sz="1800" b="1" i="0" u="none" strike="noStrike" kern="1200" cap="none" spc="0" normalizeH="0" baseline="0" noProof="0" dirty="0">
                <a:ln>
                  <a:noFill/>
                </a:ln>
                <a:solidFill>
                  <a:srgbClr val="000000"/>
                </a:solidFill>
                <a:effectLst/>
                <a:uLnTx/>
                <a:uFillTx/>
                <a:latin typeface="Source Code Pro"/>
                <a:ea typeface="宋体" panose="02010600030101010101" pitchFamily="2" charset="-122"/>
                <a:cs typeface="+mn-cs"/>
              </a:rPr>
              <a:t> </a:t>
            </a:r>
            <a:r>
              <a:rPr kumimoji="0" lang="en-US" altLang="zh-CN" sz="1800" b="1" i="0" u="none" strike="noStrike" kern="1200" cap="none" spc="0" normalizeH="0" baseline="0" noProof="0" dirty="0">
                <a:ln>
                  <a:noFill/>
                </a:ln>
                <a:solidFill>
                  <a:srgbClr val="009900"/>
                </a:solidFill>
                <a:effectLst/>
                <a:uLnTx/>
                <a:uFillTx/>
                <a:latin typeface="Source Code Pro"/>
                <a:ea typeface="宋体" panose="02010600030101010101" pitchFamily="2" charset="-122"/>
                <a:cs typeface="+mn-cs"/>
              </a:rPr>
              <a:t>AVG</a:t>
            </a:r>
            <a:r>
              <a:rPr kumimoji="0" lang="en-US" altLang="zh-CN" sz="1800" b="1" i="0" u="none" strike="noStrike" kern="1200" cap="none" spc="0" normalizeH="0" baseline="0" noProof="0" dirty="0">
                <a:ln>
                  <a:noFill/>
                </a:ln>
                <a:solidFill>
                  <a:srgbClr val="000000"/>
                </a:solidFill>
                <a:effectLst/>
                <a:uLnTx/>
                <a:uFillTx/>
                <a:latin typeface="Source Code Pro"/>
                <a:ea typeface="宋体" panose="02010600030101010101" pitchFamily="2" charset="-122"/>
                <a:cs typeface="+mn-cs"/>
              </a:rPr>
              <a:t>(</a:t>
            </a:r>
            <a:r>
              <a:rPr kumimoji="0" lang="zh-CN" altLang="en-US" sz="1800" b="1" i="0" u="none" strike="noStrike" kern="1200" cap="none" spc="0" normalizeH="0" baseline="0" noProof="0" dirty="0">
                <a:ln>
                  <a:noFill/>
                </a:ln>
                <a:solidFill>
                  <a:srgbClr val="000000"/>
                </a:solidFill>
                <a:effectLst/>
                <a:uLnTx/>
                <a:uFillTx/>
                <a:latin typeface="Source Code Pro"/>
                <a:ea typeface="宋体" panose="02010600030101010101" pitchFamily="2" charset="-122"/>
                <a:cs typeface="+mn-cs"/>
              </a:rPr>
              <a:t>价格</a:t>
            </a:r>
            <a:r>
              <a:rPr kumimoji="0" lang="en-US" altLang="zh-CN" sz="1800" b="1" i="0" u="none" strike="noStrike" kern="1200" cap="none" spc="0" normalizeH="0" baseline="0" noProof="0" dirty="0">
                <a:ln>
                  <a:noFill/>
                </a:ln>
                <a:solidFill>
                  <a:srgbClr val="000000"/>
                </a:solidFill>
                <a:effectLst/>
                <a:uLnTx/>
                <a:uFillTx/>
                <a:latin typeface="Source Code Pro"/>
                <a:ea typeface="宋体" panose="02010600030101010101" pitchFamily="2" charset="-122"/>
                <a:cs typeface="+mn-cs"/>
              </a:rPr>
              <a:t>) </a:t>
            </a:r>
            <a:r>
              <a:rPr kumimoji="0" lang="en-US" altLang="zh-CN" sz="1800" b="1" i="0" u="none" strike="noStrike" kern="1200" cap="none" spc="0" normalizeH="0" baseline="0" noProof="0" dirty="0">
                <a:ln>
                  <a:noFill/>
                </a:ln>
                <a:solidFill>
                  <a:srgbClr val="000088"/>
                </a:solidFill>
                <a:effectLst/>
                <a:uLnTx/>
                <a:uFillTx/>
                <a:latin typeface="Source Code Pro"/>
                <a:ea typeface="宋体" panose="02010600030101010101" pitchFamily="2" charset="-122"/>
                <a:cs typeface="+mn-cs"/>
              </a:rPr>
              <a:t>FROM</a:t>
            </a:r>
            <a:r>
              <a:rPr kumimoji="0" lang="en-US" altLang="zh-CN" sz="1800" b="1" i="0" u="none" strike="noStrike" kern="1200" cap="none" spc="0" normalizeH="0" baseline="0" noProof="0" dirty="0">
                <a:ln>
                  <a:noFill/>
                </a:ln>
                <a:solidFill>
                  <a:srgbClr val="000000"/>
                </a:solidFill>
                <a:effectLst/>
                <a:uLnTx/>
                <a:uFillTx/>
                <a:latin typeface="Source Code Pro"/>
                <a:ea typeface="宋体" panose="02010600030101010101" pitchFamily="2" charset="-122"/>
                <a:cs typeface="+mn-cs"/>
              </a:rPr>
              <a:t> Books )</a:t>
            </a:r>
            <a:endParaRPr kumimoji="0" lang="zh-CN" altLang="en-US"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p:txBody>
      </p:sp>
      <p:sp>
        <p:nvSpPr>
          <p:cNvPr id="7" name="矩形 6">
            <a:extLst>
              <a:ext uri="{FF2B5EF4-FFF2-40B4-BE49-F238E27FC236}">
                <a16:creationId xmlns:a16="http://schemas.microsoft.com/office/drawing/2014/main" id="{B1B17E0C-8C0A-4E37-9F01-BFE380DC11A1}"/>
              </a:ext>
            </a:extLst>
          </p:cNvPr>
          <p:cNvSpPr/>
          <p:nvPr/>
        </p:nvSpPr>
        <p:spPr>
          <a:xfrm>
            <a:off x="791944" y="4797152"/>
            <a:ext cx="8111790" cy="203132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2.</a:t>
            </a:r>
            <a:r>
              <a:rPr kumimoji="0" lang="zh-CN" altLang="en-US"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查询</a:t>
            </a:r>
            <a:r>
              <a:rPr kumimoji="0" lang="en-US" altLang="zh-CN"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Books</a:t>
            </a:r>
            <a:r>
              <a:rPr kumimoji="0" lang="zh-CN" altLang="en-US"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表中大于该类图书价格平均值的图书信息</a:t>
            </a:r>
            <a:r>
              <a:rPr kumimoji="0" lang="en-US" altLang="zh-CN"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p>
          <a:p>
            <a:pPr marL="914400" marR="0" lvl="2" indent="0" algn="l" defTabSz="914400" rtl="0" eaLnBrk="0" fontAlgn="base" latinLnBrk="0" hangingPunct="0">
              <a:lnSpc>
                <a:spcPct val="100000"/>
              </a:lnSpc>
              <a:spcBef>
                <a:spcPct val="0"/>
              </a:spcBef>
              <a:spcAft>
                <a:spcPct val="0"/>
              </a:spcAft>
              <a:buClrTx/>
              <a:buSzTx/>
              <a:buFontTx/>
              <a:buNone/>
              <a:tabLst/>
              <a:defRPr/>
            </a:pPr>
            <a:endParaRPr kumimoji="0" lang="en-US" altLang="zh-CN" sz="1800" b="1" i="0" u="none" strike="noStrike" kern="1200" cap="none" spc="0" normalizeH="0" baseline="0" noProof="0" dirty="0">
              <a:ln>
                <a:noFill/>
              </a:ln>
              <a:solidFill>
                <a:srgbClr val="000088"/>
              </a:solidFill>
              <a:effectLst/>
              <a:uLnTx/>
              <a:uFillTx/>
              <a:latin typeface="Source Code Pro"/>
              <a:ea typeface="宋体" panose="02010600030101010101" pitchFamily="2" charset="-122"/>
              <a:cs typeface="+mn-cs"/>
            </a:endParaRPr>
          </a:p>
          <a:p>
            <a:pPr marL="914400" marR="0" lvl="2" indent="0" algn="l" defTabSz="914400" rtl="0" eaLnBrk="0" fontAlgn="base" latinLnBrk="0" hangingPunct="0">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000088"/>
                </a:solidFill>
                <a:effectLst/>
                <a:uLnTx/>
                <a:uFillTx/>
                <a:latin typeface="Source Code Pro"/>
                <a:ea typeface="宋体" panose="02010600030101010101" pitchFamily="2" charset="-122"/>
                <a:cs typeface="+mn-cs"/>
              </a:rPr>
              <a:t>SELECT*</a:t>
            </a:r>
            <a:r>
              <a:rPr kumimoji="0" lang="en-US" altLang="zh-CN" sz="1800" b="1" i="0" u="none" strike="noStrike" kern="1200" cap="none" spc="0" normalizeH="0" baseline="0" noProof="0" dirty="0">
                <a:ln>
                  <a:noFill/>
                </a:ln>
                <a:solidFill>
                  <a:srgbClr val="000000"/>
                </a:solidFill>
                <a:effectLst/>
                <a:uLnTx/>
                <a:uFillTx/>
                <a:latin typeface="Source Code Pro"/>
                <a:ea typeface="宋体" panose="02010600030101010101" pitchFamily="2" charset="-122"/>
                <a:cs typeface="+mn-cs"/>
              </a:rPr>
              <a:t> </a:t>
            </a:r>
          </a:p>
          <a:p>
            <a:pPr marL="914400" marR="0" lvl="2" indent="0" algn="l" defTabSz="914400" rtl="0" eaLnBrk="0" fontAlgn="base" latinLnBrk="0" hangingPunct="0">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000088"/>
                </a:solidFill>
                <a:effectLst/>
                <a:uLnTx/>
                <a:uFillTx/>
                <a:latin typeface="Source Code Pro"/>
                <a:ea typeface="宋体" panose="02010600030101010101" pitchFamily="2" charset="-122"/>
                <a:cs typeface="+mn-cs"/>
              </a:rPr>
              <a:t>FROM</a:t>
            </a:r>
            <a:r>
              <a:rPr kumimoji="0" lang="en-US" altLang="zh-CN" sz="1800" b="1" i="0" u="none" strike="noStrike" kern="1200" cap="none" spc="0" normalizeH="0" baseline="0" noProof="0" dirty="0">
                <a:ln>
                  <a:noFill/>
                </a:ln>
                <a:solidFill>
                  <a:srgbClr val="000000"/>
                </a:solidFill>
                <a:effectLst/>
                <a:uLnTx/>
                <a:uFillTx/>
                <a:latin typeface="Source Code Pro"/>
                <a:ea typeface="宋体" panose="02010600030101010101" pitchFamily="2" charset="-122"/>
                <a:cs typeface="+mn-cs"/>
              </a:rPr>
              <a:t> Books </a:t>
            </a:r>
            <a:r>
              <a:rPr kumimoji="0" lang="en-US" altLang="zh-CN" sz="1800" b="1" i="0" u="none" strike="noStrike" kern="1200" cap="none" spc="0" normalizeH="0" baseline="0" noProof="0" dirty="0">
                <a:ln>
                  <a:noFill/>
                </a:ln>
                <a:solidFill>
                  <a:srgbClr val="000088"/>
                </a:solidFill>
                <a:effectLst/>
                <a:uLnTx/>
                <a:uFillTx/>
                <a:latin typeface="Source Code Pro"/>
                <a:ea typeface="宋体" panose="02010600030101010101" pitchFamily="2" charset="-122"/>
                <a:cs typeface="+mn-cs"/>
              </a:rPr>
              <a:t>As</a:t>
            </a:r>
            <a:r>
              <a:rPr kumimoji="0" lang="en-US" altLang="zh-CN" sz="1800" b="1" i="0" u="none" strike="noStrike" kern="1200" cap="none" spc="0" normalizeH="0" baseline="0" noProof="0" dirty="0">
                <a:ln>
                  <a:noFill/>
                </a:ln>
                <a:solidFill>
                  <a:srgbClr val="000000"/>
                </a:solidFill>
                <a:effectLst/>
                <a:uLnTx/>
                <a:uFillTx/>
                <a:latin typeface="Source Code Pro"/>
                <a:ea typeface="宋体" panose="02010600030101010101" pitchFamily="2" charset="-122"/>
                <a:cs typeface="+mn-cs"/>
              </a:rPr>
              <a:t> a </a:t>
            </a:r>
          </a:p>
          <a:p>
            <a:pPr marL="914400" marR="0" lvl="2" indent="0" algn="l" defTabSz="914400" rtl="0" eaLnBrk="0" fontAlgn="base" latinLnBrk="0" hangingPunct="0">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000088"/>
                </a:solidFill>
                <a:effectLst/>
                <a:uLnTx/>
                <a:uFillTx/>
                <a:latin typeface="Source Code Pro"/>
                <a:ea typeface="宋体" panose="02010600030101010101" pitchFamily="2" charset="-122"/>
                <a:cs typeface="+mn-cs"/>
              </a:rPr>
              <a:t>WHERE</a:t>
            </a:r>
            <a:r>
              <a:rPr kumimoji="0" lang="en-US" altLang="zh-CN" sz="1800" b="1" i="0" u="none" strike="noStrike" kern="1200" cap="none" spc="0" normalizeH="0" baseline="0" noProof="0" dirty="0">
                <a:ln>
                  <a:noFill/>
                </a:ln>
                <a:solidFill>
                  <a:srgbClr val="000000"/>
                </a:solidFill>
                <a:effectLst/>
                <a:uLnTx/>
                <a:uFillTx/>
                <a:latin typeface="Source Code Pro"/>
                <a:ea typeface="宋体" panose="02010600030101010101" pitchFamily="2" charset="-122"/>
                <a:cs typeface="+mn-cs"/>
              </a:rPr>
              <a:t> </a:t>
            </a:r>
            <a:r>
              <a:rPr kumimoji="0" lang="zh-CN" altLang="en-US" sz="1800" b="1" i="0" u="none" strike="noStrike" kern="1200" cap="none" spc="0" normalizeH="0" baseline="0" noProof="0" dirty="0">
                <a:ln>
                  <a:noFill/>
                </a:ln>
                <a:solidFill>
                  <a:srgbClr val="000000"/>
                </a:solidFill>
                <a:effectLst/>
                <a:uLnTx/>
                <a:uFillTx/>
                <a:latin typeface="Source Code Pro"/>
                <a:ea typeface="宋体" panose="02010600030101010101" pitchFamily="2" charset="-122"/>
                <a:cs typeface="+mn-cs"/>
              </a:rPr>
              <a:t>价格 </a:t>
            </a:r>
            <a:r>
              <a:rPr kumimoji="0" lang="en-US" altLang="zh-CN" sz="1800" b="1" i="0" u="none" strike="noStrike" kern="1200" cap="none" spc="0" normalizeH="0" baseline="0" noProof="0" dirty="0">
                <a:ln>
                  <a:noFill/>
                </a:ln>
                <a:solidFill>
                  <a:srgbClr val="000000"/>
                </a:solidFill>
                <a:effectLst/>
                <a:uLnTx/>
                <a:uFillTx/>
                <a:latin typeface="Source Code Pro"/>
                <a:ea typeface="宋体" panose="02010600030101010101" pitchFamily="2" charset="-122"/>
                <a:cs typeface="+mn-cs"/>
              </a:rPr>
              <a:t>&gt; ( </a:t>
            </a:r>
            <a:r>
              <a:rPr kumimoji="0" lang="en-US" altLang="zh-CN" sz="1800" b="1" i="0" u="none" strike="noStrike" kern="1200" cap="none" spc="0" normalizeH="0" baseline="0" noProof="0" dirty="0">
                <a:ln>
                  <a:noFill/>
                </a:ln>
                <a:solidFill>
                  <a:srgbClr val="000088"/>
                </a:solidFill>
                <a:effectLst/>
                <a:uLnTx/>
                <a:uFillTx/>
                <a:latin typeface="Source Code Pro"/>
                <a:ea typeface="宋体" panose="02010600030101010101" pitchFamily="2" charset="-122"/>
                <a:cs typeface="+mn-cs"/>
              </a:rPr>
              <a:t>SELECT</a:t>
            </a:r>
            <a:r>
              <a:rPr kumimoji="0" lang="en-US" altLang="zh-CN" sz="1800" b="1" i="0" u="none" strike="noStrike" kern="1200" cap="none" spc="0" normalizeH="0" baseline="0" noProof="0" dirty="0">
                <a:ln>
                  <a:noFill/>
                </a:ln>
                <a:solidFill>
                  <a:srgbClr val="000000"/>
                </a:solidFill>
                <a:effectLst/>
                <a:uLnTx/>
                <a:uFillTx/>
                <a:latin typeface="Source Code Pro"/>
                <a:ea typeface="宋体" panose="02010600030101010101" pitchFamily="2" charset="-122"/>
                <a:cs typeface="+mn-cs"/>
              </a:rPr>
              <a:t> </a:t>
            </a:r>
            <a:r>
              <a:rPr kumimoji="0" lang="en-US" altLang="zh-CN" sz="1800" b="1" i="0" u="none" strike="noStrike" kern="1200" cap="none" spc="0" normalizeH="0" baseline="0" noProof="0" dirty="0">
                <a:ln>
                  <a:noFill/>
                </a:ln>
                <a:solidFill>
                  <a:srgbClr val="009900"/>
                </a:solidFill>
                <a:effectLst/>
                <a:uLnTx/>
                <a:uFillTx/>
                <a:latin typeface="Source Code Pro"/>
                <a:ea typeface="宋体" panose="02010600030101010101" pitchFamily="2" charset="-122"/>
                <a:cs typeface="+mn-cs"/>
              </a:rPr>
              <a:t>AVG</a:t>
            </a:r>
            <a:r>
              <a:rPr kumimoji="0" lang="en-US" altLang="zh-CN" sz="1800" b="1" i="0" u="none" strike="noStrike" kern="1200" cap="none" spc="0" normalizeH="0" baseline="0" noProof="0" dirty="0">
                <a:ln>
                  <a:noFill/>
                </a:ln>
                <a:solidFill>
                  <a:srgbClr val="000000"/>
                </a:solidFill>
                <a:effectLst/>
                <a:uLnTx/>
                <a:uFillTx/>
                <a:latin typeface="Source Code Pro"/>
                <a:ea typeface="宋体" panose="02010600030101010101" pitchFamily="2" charset="-122"/>
                <a:cs typeface="+mn-cs"/>
              </a:rPr>
              <a:t>(</a:t>
            </a:r>
            <a:r>
              <a:rPr kumimoji="0" lang="zh-CN" altLang="en-US" sz="1800" b="1" i="0" u="none" strike="noStrike" kern="1200" cap="none" spc="0" normalizeH="0" baseline="0" noProof="0" dirty="0">
                <a:ln>
                  <a:noFill/>
                </a:ln>
                <a:solidFill>
                  <a:srgbClr val="000000"/>
                </a:solidFill>
                <a:effectLst/>
                <a:uLnTx/>
                <a:uFillTx/>
                <a:latin typeface="Source Code Pro"/>
                <a:ea typeface="宋体" panose="02010600030101010101" pitchFamily="2" charset="-122"/>
                <a:cs typeface="+mn-cs"/>
              </a:rPr>
              <a:t>价格</a:t>
            </a:r>
            <a:r>
              <a:rPr kumimoji="0" lang="en-US" altLang="zh-CN" sz="1800" b="1" i="0" u="none" strike="noStrike" kern="1200" cap="none" spc="0" normalizeH="0" baseline="0" noProof="0" dirty="0">
                <a:ln>
                  <a:noFill/>
                </a:ln>
                <a:solidFill>
                  <a:srgbClr val="000000"/>
                </a:solidFill>
                <a:effectLst/>
                <a:uLnTx/>
                <a:uFillTx/>
                <a:latin typeface="Source Code Pro"/>
                <a:ea typeface="宋体" panose="02010600030101010101" pitchFamily="2" charset="-122"/>
                <a:cs typeface="+mn-cs"/>
              </a:rPr>
              <a:t>) </a:t>
            </a:r>
          </a:p>
          <a:p>
            <a:pPr marL="914400" marR="0" lvl="2" indent="0" algn="l" defTabSz="914400" rtl="0" eaLnBrk="0" fontAlgn="base" latinLnBrk="0" hangingPunct="0">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Source Code Pro"/>
                <a:ea typeface="宋体" panose="02010600030101010101" pitchFamily="2" charset="-122"/>
                <a:cs typeface="+mn-cs"/>
              </a:rPr>
              <a:t>               </a:t>
            </a:r>
            <a:r>
              <a:rPr kumimoji="0" lang="en-US" altLang="zh-CN" sz="1800" b="1" i="0" u="none" strike="noStrike" kern="1200" cap="none" spc="0" normalizeH="0" baseline="0" noProof="0" dirty="0">
                <a:ln>
                  <a:noFill/>
                </a:ln>
                <a:solidFill>
                  <a:srgbClr val="000088"/>
                </a:solidFill>
                <a:effectLst/>
                <a:uLnTx/>
                <a:uFillTx/>
                <a:latin typeface="Source Code Pro"/>
                <a:ea typeface="宋体" panose="02010600030101010101" pitchFamily="2" charset="-122"/>
                <a:cs typeface="+mn-cs"/>
              </a:rPr>
              <a:t>FROM</a:t>
            </a:r>
            <a:r>
              <a:rPr kumimoji="0" lang="en-US" altLang="zh-CN" sz="1800" b="1" i="0" u="none" strike="noStrike" kern="1200" cap="none" spc="0" normalizeH="0" baseline="0" noProof="0" dirty="0">
                <a:ln>
                  <a:noFill/>
                </a:ln>
                <a:solidFill>
                  <a:srgbClr val="000000"/>
                </a:solidFill>
                <a:effectLst/>
                <a:uLnTx/>
                <a:uFillTx/>
                <a:latin typeface="Source Code Pro"/>
                <a:ea typeface="宋体" panose="02010600030101010101" pitchFamily="2" charset="-122"/>
                <a:cs typeface="+mn-cs"/>
              </a:rPr>
              <a:t> Books </a:t>
            </a:r>
            <a:r>
              <a:rPr kumimoji="0" lang="en-US" altLang="zh-CN" sz="1800" b="1" i="0" u="none" strike="noStrike" kern="1200" cap="none" spc="0" normalizeH="0" baseline="0" noProof="0" dirty="0">
                <a:ln>
                  <a:noFill/>
                </a:ln>
                <a:solidFill>
                  <a:srgbClr val="000088"/>
                </a:solidFill>
                <a:effectLst/>
                <a:uLnTx/>
                <a:uFillTx/>
                <a:latin typeface="Source Code Pro"/>
                <a:ea typeface="宋体" panose="02010600030101010101" pitchFamily="2" charset="-122"/>
                <a:cs typeface="+mn-cs"/>
              </a:rPr>
              <a:t>AS</a:t>
            </a:r>
            <a:r>
              <a:rPr kumimoji="0" lang="en-US" altLang="zh-CN" sz="1800" b="1" i="0" u="none" strike="noStrike" kern="1200" cap="none" spc="0" normalizeH="0" baseline="0" noProof="0" dirty="0">
                <a:ln>
                  <a:noFill/>
                </a:ln>
                <a:solidFill>
                  <a:srgbClr val="000000"/>
                </a:solidFill>
                <a:effectLst/>
                <a:uLnTx/>
                <a:uFillTx/>
                <a:latin typeface="Source Code Pro"/>
                <a:ea typeface="宋体" panose="02010600030101010101" pitchFamily="2" charset="-122"/>
                <a:cs typeface="+mn-cs"/>
              </a:rPr>
              <a:t> b </a:t>
            </a:r>
          </a:p>
          <a:p>
            <a:pPr marL="914400" marR="0" lvl="2" indent="0" algn="l" defTabSz="914400" rtl="0" eaLnBrk="0" fontAlgn="base" latinLnBrk="0" hangingPunct="0">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Source Code Pro"/>
                <a:ea typeface="宋体" panose="02010600030101010101" pitchFamily="2" charset="-122"/>
                <a:cs typeface="+mn-cs"/>
              </a:rPr>
              <a:t>               </a:t>
            </a:r>
            <a:r>
              <a:rPr kumimoji="0" lang="en-US" altLang="zh-CN" sz="1800" b="1" i="0" u="none" strike="noStrike" kern="1200" cap="none" spc="0" normalizeH="0" baseline="0" noProof="0" dirty="0">
                <a:ln>
                  <a:noFill/>
                </a:ln>
                <a:solidFill>
                  <a:srgbClr val="000088"/>
                </a:solidFill>
                <a:effectLst/>
                <a:uLnTx/>
                <a:uFillTx/>
                <a:latin typeface="Source Code Pro"/>
                <a:ea typeface="宋体" panose="02010600030101010101" pitchFamily="2" charset="-122"/>
                <a:cs typeface="+mn-cs"/>
              </a:rPr>
              <a:t>WHERE</a:t>
            </a:r>
            <a:r>
              <a:rPr kumimoji="0" lang="en-US" altLang="zh-CN" sz="1800" b="1" i="0" u="none" strike="noStrike" kern="1200" cap="none" spc="0" normalizeH="0" baseline="0" noProof="0" dirty="0">
                <a:ln>
                  <a:noFill/>
                </a:ln>
                <a:solidFill>
                  <a:srgbClr val="000000"/>
                </a:solidFill>
                <a:effectLst/>
                <a:uLnTx/>
                <a:uFillTx/>
                <a:latin typeface="Source Code Pro"/>
                <a:ea typeface="宋体" panose="02010600030101010101" pitchFamily="2" charset="-122"/>
                <a:cs typeface="+mn-cs"/>
              </a:rPr>
              <a:t> b.</a:t>
            </a:r>
            <a:r>
              <a:rPr kumimoji="0" lang="zh-CN" altLang="en-US" sz="1800" b="1" i="0" u="none" strike="noStrike" kern="1200" cap="none" spc="0" normalizeH="0" baseline="0" noProof="0" dirty="0">
                <a:ln>
                  <a:noFill/>
                </a:ln>
                <a:solidFill>
                  <a:srgbClr val="000000"/>
                </a:solidFill>
                <a:effectLst/>
                <a:uLnTx/>
                <a:uFillTx/>
                <a:latin typeface="Source Code Pro"/>
                <a:ea typeface="宋体" panose="02010600030101010101" pitchFamily="2" charset="-122"/>
                <a:cs typeface="+mn-cs"/>
              </a:rPr>
              <a:t>类编号</a:t>
            </a:r>
            <a:r>
              <a:rPr kumimoji="0" lang="en-US" altLang="zh-CN" sz="1800" b="1" i="0" u="none" strike="noStrike" kern="1200" cap="none" spc="0" normalizeH="0" baseline="0" noProof="0" dirty="0">
                <a:ln>
                  <a:noFill/>
                </a:ln>
                <a:solidFill>
                  <a:srgbClr val="000000"/>
                </a:solidFill>
                <a:effectLst/>
                <a:uLnTx/>
                <a:uFillTx/>
                <a:latin typeface="Source Code Pro"/>
                <a:ea typeface="宋体" panose="02010600030101010101" pitchFamily="2" charset="-122"/>
                <a:cs typeface="+mn-cs"/>
              </a:rPr>
              <a:t>=a.</a:t>
            </a:r>
            <a:r>
              <a:rPr kumimoji="0" lang="zh-CN" altLang="en-US" sz="1800" b="1" i="0" u="none" strike="noStrike" kern="1200" cap="none" spc="0" normalizeH="0" baseline="0" noProof="0" dirty="0">
                <a:ln>
                  <a:noFill/>
                </a:ln>
                <a:solidFill>
                  <a:srgbClr val="000000"/>
                </a:solidFill>
                <a:effectLst/>
                <a:uLnTx/>
                <a:uFillTx/>
                <a:latin typeface="Source Code Pro"/>
                <a:ea typeface="宋体" panose="02010600030101010101" pitchFamily="2" charset="-122"/>
                <a:cs typeface="+mn-cs"/>
              </a:rPr>
              <a:t>类编号 </a:t>
            </a:r>
            <a:r>
              <a:rPr kumimoji="0" lang="en-US" altLang="zh-CN" sz="1800" b="1" i="0" u="none" strike="noStrike" kern="1200" cap="none" spc="0" normalizeH="0" baseline="0" noProof="0" dirty="0">
                <a:ln>
                  <a:noFill/>
                </a:ln>
                <a:solidFill>
                  <a:srgbClr val="000000"/>
                </a:solidFill>
                <a:effectLst/>
                <a:uLnTx/>
                <a:uFillTx/>
                <a:latin typeface="Source Code Pro"/>
                <a:ea typeface="宋体" panose="02010600030101010101" pitchFamily="2" charset="-122"/>
                <a:cs typeface="+mn-cs"/>
              </a:rPr>
              <a:t>)</a:t>
            </a:r>
            <a:endParaRPr kumimoji="0" lang="zh-CN" altLang="en-US"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p:txBody>
      </p:sp>
      <p:sp>
        <p:nvSpPr>
          <p:cNvPr id="8" name="Rectangle 2">
            <a:extLst>
              <a:ext uri="{FF2B5EF4-FFF2-40B4-BE49-F238E27FC236}">
                <a16:creationId xmlns:a16="http://schemas.microsoft.com/office/drawing/2014/main" id="{DCCD59C1-2BE6-4D64-B984-B0354D181B4B}"/>
              </a:ext>
            </a:extLst>
          </p:cNvPr>
          <p:cNvSpPr>
            <a:spLocks noGrp="1" noChangeArrowheads="1"/>
          </p:cNvSpPr>
          <p:nvPr>
            <p:ph type="title"/>
          </p:nvPr>
        </p:nvSpPr>
        <p:spPr>
          <a:xfrm>
            <a:off x="1476375" y="155575"/>
            <a:ext cx="6994525" cy="981075"/>
          </a:xfrm>
        </p:spPr>
        <p:txBody>
          <a:bodyPr/>
          <a:lstStyle/>
          <a:p>
            <a:pPr>
              <a:defRPr/>
            </a:pPr>
            <a:r>
              <a:rPr lang="zh-CN" altLang="en-US" dirty="0">
                <a:ea typeface="华文隶书" panose="02010800040101010101" pitchFamily="2" charset="-122"/>
              </a:rPr>
              <a:t>子查询相关练习</a:t>
            </a:r>
          </a:p>
        </p:txBody>
      </p:sp>
    </p:spTree>
    <p:extLst>
      <p:ext uri="{BB962C8B-B14F-4D97-AF65-F5344CB8AC3E}">
        <p14:creationId xmlns:p14="http://schemas.microsoft.com/office/powerpoint/2010/main" val="215961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randombar(horizontal)">
                                      <p:cBhvr>
                                        <p:cTn id="7" dur="500"/>
                                        <p:tgtEl>
                                          <p:spTgt spid="6">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randombar(horizontal)">
                                      <p:cBhvr>
                                        <p:cTn id="10" dur="500"/>
                                        <p:tgtEl>
                                          <p:spTgt spid="6">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randombar(horizontal)">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8" dur="500"/>
                                        <p:tgtEl>
                                          <p:spTgt spid="7">
                                            <p:txEl>
                                              <p:pRg st="2" end="2"/>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randombar(horizontal)">
                                      <p:cBhvr>
                                        <p:cTn id="21" dur="500"/>
                                        <p:tgtEl>
                                          <p:spTgt spid="7">
                                            <p:txEl>
                                              <p:pRg st="3" end="3"/>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randombar(horizontal)">
                                      <p:cBhvr>
                                        <p:cTn id="24" dur="500"/>
                                        <p:tgtEl>
                                          <p:spTgt spid="7">
                                            <p:txEl>
                                              <p:pRg st="4" end="4"/>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randombar(horizontal)">
                                      <p:cBhvr>
                                        <p:cTn id="27" dur="500"/>
                                        <p:tgtEl>
                                          <p:spTgt spid="7">
                                            <p:txEl>
                                              <p:pRg st="5" end="5"/>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7">
                                            <p:txEl>
                                              <p:pRg st="6" end="6"/>
                                            </p:txEl>
                                          </p:spTgt>
                                        </p:tgtEl>
                                        <p:attrNameLst>
                                          <p:attrName>style.visibility</p:attrName>
                                        </p:attrNameLst>
                                      </p:cBhvr>
                                      <p:to>
                                        <p:strVal val="visible"/>
                                      </p:to>
                                    </p:set>
                                    <p:animEffect transition="in" filter="randombar(horizontal)">
                                      <p:cBhvr>
                                        <p:cTn id="30"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B0B76AD-CB88-4EE0-A73A-5DB6F9749FE1}"/>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fld id="{F65F975B-9A61-462B-8CC3-DB86F22A0FDB}" type="datetime1">
              <a:rPr kumimoji="0" lang="zh-CN" altLang="en-US" sz="1000" b="1" i="0" u="none" strike="noStrike" kern="1200" cap="none" spc="0" normalizeH="0" baseline="0" noProof="0" smtClean="0">
                <a:ln>
                  <a:noFill/>
                </a:ln>
                <a:solidFill>
                  <a:srgbClr val="002060"/>
                </a:solidFill>
                <a:effectLst/>
                <a:uLnTx/>
                <a:uFillTx/>
                <a:latin typeface="Calibri"/>
                <a:ea typeface="宋体"/>
                <a:cs typeface="+mn-cs"/>
              </a:rPr>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t>2021/10/28</a:t>
            </a:fld>
            <a:endParaRPr kumimoji="0" lang="zh-CN" altLang="en-US" sz="1000" b="1" i="0" u="none" strike="noStrike" kern="1200" cap="none" spc="0" normalizeH="0" baseline="0" noProof="0" dirty="0">
              <a:ln>
                <a:noFill/>
              </a:ln>
              <a:solidFill>
                <a:srgbClr val="002060"/>
              </a:solidFill>
              <a:effectLst/>
              <a:uLnTx/>
              <a:uFillTx/>
              <a:latin typeface="Calibri"/>
              <a:ea typeface="宋体"/>
              <a:cs typeface="+mn-cs"/>
            </a:endParaRPr>
          </a:p>
        </p:txBody>
      </p:sp>
      <p:sp>
        <p:nvSpPr>
          <p:cNvPr id="6" name="矩形 5">
            <a:extLst>
              <a:ext uri="{FF2B5EF4-FFF2-40B4-BE49-F238E27FC236}">
                <a16:creationId xmlns:a16="http://schemas.microsoft.com/office/drawing/2014/main" id="{72514340-1643-4CD3-9323-D03B4B04E684}"/>
              </a:ext>
            </a:extLst>
          </p:cNvPr>
          <p:cNvSpPr/>
          <p:nvPr/>
        </p:nvSpPr>
        <p:spPr>
          <a:xfrm>
            <a:off x="971600" y="908720"/>
            <a:ext cx="4680520" cy="2616101"/>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三、金蝶软件校招</a:t>
            </a:r>
            <a:r>
              <a:rPr kumimoji="0" lang="en-US" altLang="zh-CN"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SQL</a:t>
            </a:r>
            <a:r>
              <a:rPr kumimoji="0" lang="zh-CN" altLang="en-US"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笔试题：</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给下面这样的一个产品表（</a:t>
            </a:r>
            <a:r>
              <a:rPr kumimoji="0" lang="en-US" altLang="zh-CN" sz="1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 product </a:t>
            </a:r>
            <a:r>
              <a:rPr kumimoji="0" lang="zh-CN" altLang="en-US" sz="1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）记录：</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购物人    商品名称     数量</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A            </a:t>
            </a:r>
            <a:r>
              <a:rPr kumimoji="0" lang="zh-CN" altLang="en-US" sz="1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甲               </a:t>
            </a:r>
            <a:r>
              <a:rPr kumimoji="0" lang="en-US" altLang="zh-CN" sz="1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B            </a:t>
            </a:r>
            <a:r>
              <a:rPr kumimoji="0" lang="zh-CN" altLang="en-US" sz="1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乙               </a:t>
            </a:r>
            <a:r>
              <a:rPr kumimoji="0" lang="en-US" altLang="zh-CN" sz="1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C            </a:t>
            </a:r>
            <a:r>
              <a:rPr kumimoji="0" lang="zh-CN" altLang="en-US" sz="1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丙               </a:t>
            </a:r>
            <a:r>
              <a:rPr kumimoji="0" lang="en-US" altLang="zh-CN" sz="1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A            </a:t>
            </a:r>
            <a:r>
              <a:rPr kumimoji="0" lang="zh-CN" altLang="en-US" sz="1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丁               </a:t>
            </a:r>
            <a:r>
              <a:rPr kumimoji="0" lang="en-US" altLang="zh-CN" sz="1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B            </a:t>
            </a:r>
            <a:r>
              <a:rPr kumimoji="0" lang="zh-CN" altLang="en-US" sz="1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丙               </a:t>
            </a:r>
            <a:r>
              <a:rPr kumimoji="0" lang="en-US" altLang="zh-CN" sz="1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给出所有购入商品为两种或两种以上的购物人记录</a:t>
            </a:r>
            <a:endParaRPr kumimoji="0" lang="zh-CN" altLang="en-US"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p:txBody>
      </p:sp>
      <p:sp>
        <p:nvSpPr>
          <p:cNvPr id="7" name="矩形 6">
            <a:extLst>
              <a:ext uri="{FF2B5EF4-FFF2-40B4-BE49-F238E27FC236}">
                <a16:creationId xmlns:a16="http://schemas.microsoft.com/office/drawing/2014/main" id="{E527FDDA-EDB9-4638-956B-6C67B41BA679}"/>
              </a:ext>
            </a:extLst>
          </p:cNvPr>
          <p:cNvSpPr/>
          <p:nvPr/>
        </p:nvSpPr>
        <p:spPr>
          <a:xfrm>
            <a:off x="5597741" y="1019198"/>
            <a:ext cx="3350503" cy="119757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zh-CN" sz="16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select *from product </a:t>
            </a: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zh-CN" sz="16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group by </a:t>
            </a:r>
            <a:r>
              <a:rPr kumimoji="0" lang="zh-CN" altLang="zh-CN" sz="16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购物人</a:t>
            </a:r>
            <a:r>
              <a:rPr kumimoji="0" lang="en-US" altLang="zh-CN" sz="16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 </a:t>
            </a: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zh-CN" sz="16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having count(</a:t>
            </a:r>
            <a:r>
              <a:rPr kumimoji="0" lang="zh-CN" altLang="zh-CN" sz="16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商品名称</a:t>
            </a:r>
            <a:r>
              <a:rPr kumimoji="0" lang="en-US" altLang="zh-CN" sz="16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)&gt;=2</a:t>
            </a:r>
            <a:endParaRPr kumimoji="0" lang="zh-CN" altLang="en-US" sz="1600" b="1" i="0" u="none" strike="noStrike" kern="12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endParaRPr>
          </a:p>
        </p:txBody>
      </p:sp>
      <p:pic>
        <p:nvPicPr>
          <p:cNvPr id="9" name="图片 8">
            <a:extLst>
              <a:ext uri="{FF2B5EF4-FFF2-40B4-BE49-F238E27FC236}">
                <a16:creationId xmlns:a16="http://schemas.microsoft.com/office/drawing/2014/main" id="{9C6D146C-A533-4658-8301-59BB0A41C7DA}"/>
              </a:ext>
            </a:extLst>
          </p:cNvPr>
          <p:cNvPicPr>
            <a:picLocks noChangeAspect="1"/>
          </p:cNvPicPr>
          <p:nvPr/>
        </p:nvPicPr>
        <p:blipFill>
          <a:blip r:embed="rId2"/>
          <a:stretch>
            <a:fillRect/>
          </a:stretch>
        </p:blipFill>
        <p:spPr>
          <a:xfrm>
            <a:off x="5876151" y="2772296"/>
            <a:ext cx="2488021" cy="952859"/>
          </a:xfrm>
          <a:prstGeom prst="rect">
            <a:avLst/>
          </a:prstGeom>
        </p:spPr>
        <p:style>
          <a:lnRef idx="2">
            <a:schemeClr val="accent2"/>
          </a:lnRef>
          <a:fillRef idx="1">
            <a:schemeClr val="lt1"/>
          </a:fillRef>
          <a:effectRef idx="0">
            <a:schemeClr val="accent2"/>
          </a:effectRef>
          <a:fontRef idx="minor">
            <a:schemeClr val="dk1"/>
          </a:fontRef>
        </p:style>
      </p:pic>
      <p:sp>
        <p:nvSpPr>
          <p:cNvPr id="11" name="乘号 10">
            <a:extLst>
              <a:ext uri="{FF2B5EF4-FFF2-40B4-BE49-F238E27FC236}">
                <a16:creationId xmlns:a16="http://schemas.microsoft.com/office/drawing/2014/main" id="{8600E720-C677-4B63-9861-64EDA6F920F8}"/>
              </a:ext>
            </a:extLst>
          </p:cNvPr>
          <p:cNvSpPr/>
          <p:nvPr/>
        </p:nvSpPr>
        <p:spPr bwMode="auto">
          <a:xfrm flipH="1">
            <a:off x="8460432" y="2981588"/>
            <a:ext cx="565839" cy="534273"/>
          </a:xfrm>
          <a:prstGeom prst="mathMultiply">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2" name="矩形 11">
            <a:extLst>
              <a:ext uri="{FF2B5EF4-FFF2-40B4-BE49-F238E27FC236}">
                <a16:creationId xmlns:a16="http://schemas.microsoft.com/office/drawing/2014/main" id="{377A22B6-C82B-4E2F-A6AC-22CCB57EFCBF}"/>
              </a:ext>
            </a:extLst>
          </p:cNvPr>
          <p:cNvSpPr/>
          <p:nvPr/>
        </p:nvSpPr>
        <p:spPr>
          <a:xfrm>
            <a:off x="971600" y="4149080"/>
            <a:ext cx="4626141" cy="189551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select * from product </a:t>
            </a: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where </a:t>
            </a:r>
            <a:r>
              <a:rPr kumimoji="0" lang="zh-CN" altLang="zh-CN" sz="1600" b="1" i="0" u="none" strike="noStrike" kern="12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Arial" panose="020B0604020202020204" pitchFamily="34" charset="0"/>
              </a:rPr>
              <a:t>购物人</a:t>
            </a:r>
            <a:r>
              <a:rPr kumimoji="0" lang="en-US" altLang="zh-CN" sz="1600" b="1" i="0" u="none" strike="noStrike" kern="12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 in (select </a:t>
            </a:r>
            <a:r>
              <a:rPr kumimoji="0" lang="zh-CN" altLang="zh-CN" sz="1600" b="1" i="0" u="none" strike="noStrike" kern="12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Arial" panose="020B0604020202020204" pitchFamily="34" charset="0"/>
              </a:rPr>
              <a:t>购物人</a:t>
            </a:r>
            <a:r>
              <a:rPr kumimoji="0" lang="en-US" altLang="zh-CN" sz="1600" b="1" i="0" u="none" strike="noStrike" kern="12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 </a:t>
            </a: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                           from product </a:t>
            </a: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                          group by </a:t>
            </a:r>
            <a:r>
              <a:rPr kumimoji="0" lang="zh-CN" altLang="zh-CN" sz="1600" b="1" i="0" u="none" strike="noStrike" kern="12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Arial" panose="020B0604020202020204" pitchFamily="34" charset="0"/>
              </a:rPr>
              <a:t>购物人</a:t>
            </a:r>
            <a:r>
              <a:rPr kumimoji="0" lang="en-US" altLang="zh-CN" sz="1600" b="1" i="0" u="none" strike="noStrike" kern="12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 </a:t>
            </a: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                          having count(</a:t>
            </a:r>
            <a:r>
              <a:rPr kumimoji="0" lang="zh-CN" altLang="zh-CN" sz="1600" b="1" i="0" u="none" strike="noStrike" kern="12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Arial" panose="020B0604020202020204" pitchFamily="34" charset="0"/>
              </a:rPr>
              <a:t>商品名称</a:t>
            </a:r>
            <a:r>
              <a:rPr kumimoji="0" lang="en-US" altLang="zh-CN" sz="1600" b="1" i="0" u="none" strike="noStrike" kern="12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rPr>
              <a:t>)&gt;=2) </a:t>
            </a:r>
            <a:endParaRPr kumimoji="0" lang="zh-CN" altLang="zh-CN" sz="1600" b="1" i="0" u="none" strike="noStrike" kern="12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13" name="箭头: 下 12">
            <a:extLst>
              <a:ext uri="{FF2B5EF4-FFF2-40B4-BE49-F238E27FC236}">
                <a16:creationId xmlns:a16="http://schemas.microsoft.com/office/drawing/2014/main" id="{F3919B7C-9C68-4E42-A452-CCE98E9CFF85}"/>
              </a:ext>
            </a:extLst>
          </p:cNvPr>
          <p:cNvSpPr/>
          <p:nvPr/>
        </p:nvSpPr>
        <p:spPr bwMode="auto">
          <a:xfrm>
            <a:off x="6940142" y="2276158"/>
            <a:ext cx="360040" cy="496138"/>
          </a:xfrm>
          <a:prstGeom prst="down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4" name="箭头: 右 13">
            <a:extLst>
              <a:ext uri="{FF2B5EF4-FFF2-40B4-BE49-F238E27FC236}">
                <a16:creationId xmlns:a16="http://schemas.microsoft.com/office/drawing/2014/main" id="{5C296263-927C-489F-94F7-E254C6C2F791}"/>
              </a:ext>
            </a:extLst>
          </p:cNvPr>
          <p:cNvSpPr/>
          <p:nvPr/>
        </p:nvSpPr>
        <p:spPr bwMode="auto">
          <a:xfrm>
            <a:off x="5652120" y="4916819"/>
            <a:ext cx="630424" cy="36004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pic>
        <p:nvPicPr>
          <p:cNvPr id="15" name="图片 14">
            <a:extLst>
              <a:ext uri="{FF2B5EF4-FFF2-40B4-BE49-F238E27FC236}">
                <a16:creationId xmlns:a16="http://schemas.microsoft.com/office/drawing/2014/main" id="{31148A91-02F5-4DDC-9008-B49D9A4A80AE}"/>
              </a:ext>
            </a:extLst>
          </p:cNvPr>
          <p:cNvPicPr>
            <a:picLocks noChangeAspect="1"/>
          </p:cNvPicPr>
          <p:nvPr/>
        </p:nvPicPr>
        <p:blipFill>
          <a:blip r:embed="rId3"/>
          <a:stretch>
            <a:fillRect/>
          </a:stretch>
        </p:blipFill>
        <p:spPr>
          <a:xfrm>
            <a:off x="6336923" y="4346204"/>
            <a:ext cx="2309060" cy="1501270"/>
          </a:xfrm>
          <a:prstGeom prst="rect">
            <a:avLst/>
          </a:prstGeom>
        </p:spPr>
        <p:style>
          <a:lnRef idx="2">
            <a:schemeClr val="accent6"/>
          </a:lnRef>
          <a:fillRef idx="1">
            <a:schemeClr val="lt1"/>
          </a:fillRef>
          <a:effectRef idx="0">
            <a:schemeClr val="accent6"/>
          </a:effectRef>
          <a:fontRef idx="minor">
            <a:schemeClr val="dk1"/>
          </a:fontRef>
        </p:style>
      </p:pic>
      <p:sp>
        <p:nvSpPr>
          <p:cNvPr id="16" name="Rectangle 2">
            <a:extLst>
              <a:ext uri="{FF2B5EF4-FFF2-40B4-BE49-F238E27FC236}">
                <a16:creationId xmlns:a16="http://schemas.microsoft.com/office/drawing/2014/main" id="{1D5136D7-A03A-47D8-9B12-6E106CB1B2D0}"/>
              </a:ext>
            </a:extLst>
          </p:cNvPr>
          <p:cNvSpPr>
            <a:spLocks noGrp="1" noChangeArrowheads="1"/>
          </p:cNvSpPr>
          <p:nvPr>
            <p:ph type="title"/>
          </p:nvPr>
        </p:nvSpPr>
        <p:spPr>
          <a:xfrm>
            <a:off x="1476375" y="155575"/>
            <a:ext cx="6994525" cy="981075"/>
          </a:xfrm>
        </p:spPr>
        <p:txBody>
          <a:bodyPr/>
          <a:lstStyle/>
          <a:p>
            <a:pPr>
              <a:defRPr/>
            </a:pPr>
            <a:r>
              <a:rPr lang="zh-CN" altLang="en-US" dirty="0">
                <a:ea typeface="华文隶书" panose="02010800040101010101" pitchFamily="2" charset="-122"/>
              </a:rPr>
              <a:t>子查询相关练习</a:t>
            </a:r>
          </a:p>
        </p:txBody>
      </p:sp>
    </p:spTree>
    <p:extLst>
      <p:ext uri="{BB962C8B-B14F-4D97-AF65-F5344CB8AC3E}">
        <p14:creationId xmlns:p14="http://schemas.microsoft.com/office/powerpoint/2010/main" val="4047246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randombar(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randombar(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randombar(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randombar(horizontal)">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13" grpId="0" animBg="1"/>
      <p:bldP spid="14"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3.4.3  </a:t>
            </a:r>
            <a:r>
              <a:rPr lang="zh-CN" altLang="en-US" sz="3600"/>
              <a:t>嵌套查询</a:t>
            </a:r>
          </a:p>
        </p:txBody>
      </p:sp>
      <p:sp>
        <p:nvSpPr>
          <p:cNvPr id="181251" name="Rectangle 3"/>
          <p:cNvSpPr>
            <a:spLocks noGrp="1" noChangeArrowheads="1"/>
          </p:cNvSpPr>
          <p:nvPr>
            <p:ph idx="1"/>
          </p:nvPr>
        </p:nvSpPr>
        <p:spPr>
          <a:xfrm>
            <a:off x="958850" y="1339850"/>
            <a:ext cx="8150225" cy="4854575"/>
          </a:xfrm>
        </p:spPr>
        <p:txBody>
          <a:bodyPr/>
          <a:lstStyle/>
          <a:p>
            <a:pPr eaLnBrk="1" hangingPunct="1">
              <a:lnSpc>
                <a:spcPct val="150000"/>
              </a:lnSpc>
              <a:buFont typeface="Wingdings" panose="05000000000000000000" pitchFamily="2" charset="2"/>
              <a:buNone/>
            </a:pPr>
            <a:r>
              <a:rPr lang="en-US" altLang="zh-CN"/>
              <a:t>  1.</a:t>
            </a:r>
            <a:r>
              <a:rPr lang="zh-CN" altLang="en-US"/>
              <a:t>带有</a:t>
            </a:r>
            <a:r>
              <a:rPr lang="en-US" altLang="zh-CN"/>
              <a:t>IN</a:t>
            </a:r>
            <a:r>
              <a:rPr lang="zh-CN" altLang="en-US"/>
              <a:t>谓词的子查询 </a:t>
            </a:r>
          </a:p>
          <a:p>
            <a:pPr eaLnBrk="1" hangingPunct="1">
              <a:lnSpc>
                <a:spcPct val="150000"/>
              </a:lnSpc>
              <a:buFont typeface="Wingdings" panose="05000000000000000000" pitchFamily="2" charset="2"/>
              <a:buNone/>
            </a:pPr>
            <a:r>
              <a:rPr lang="zh-CN" altLang="en-US"/>
              <a:t>  </a:t>
            </a:r>
            <a:r>
              <a:rPr lang="en-US" altLang="zh-CN"/>
              <a:t>2.</a:t>
            </a:r>
            <a:r>
              <a:rPr lang="zh-CN" altLang="en-US"/>
              <a:t>带有比较运算符的子查询</a:t>
            </a:r>
          </a:p>
          <a:p>
            <a:pPr eaLnBrk="1" hangingPunct="1">
              <a:lnSpc>
                <a:spcPct val="150000"/>
              </a:lnSpc>
              <a:buFont typeface="Wingdings" panose="05000000000000000000" pitchFamily="2" charset="2"/>
              <a:buNone/>
            </a:pPr>
            <a:r>
              <a:rPr lang="zh-CN" altLang="en-US"/>
              <a:t>  </a:t>
            </a:r>
            <a:r>
              <a:rPr lang="en-US" altLang="zh-CN"/>
              <a:t>3.</a:t>
            </a:r>
            <a:r>
              <a:rPr lang="zh-CN" altLang="en-US"/>
              <a:t>带有</a:t>
            </a:r>
            <a:r>
              <a:rPr lang="en-US" altLang="zh-CN"/>
              <a:t>ANY</a:t>
            </a:r>
            <a:r>
              <a:rPr lang="zh-CN" altLang="en-US"/>
              <a:t>（</a:t>
            </a:r>
            <a:r>
              <a:rPr lang="en-US" altLang="zh-CN"/>
              <a:t>SOME</a:t>
            </a:r>
            <a:r>
              <a:rPr lang="zh-CN" altLang="en-US"/>
              <a:t>）或</a:t>
            </a:r>
            <a:r>
              <a:rPr lang="en-US" altLang="zh-CN"/>
              <a:t>ALL</a:t>
            </a:r>
            <a:r>
              <a:rPr lang="zh-CN" altLang="en-US"/>
              <a:t>谓词的子查询</a:t>
            </a:r>
          </a:p>
          <a:p>
            <a:pPr eaLnBrk="1" hangingPunct="1">
              <a:lnSpc>
                <a:spcPct val="150000"/>
              </a:lnSpc>
              <a:buFont typeface="Wingdings" panose="05000000000000000000" pitchFamily="2" charset="2"/>
              <a:buNone/>
            </a:pPr>
            <a:r>
              <a:rPr lang="zh-CN" altLang="en-US">
                <a:solidFill>
                  <a:srgbClr val="7030A0"/>
                </a:solidFill>
              </a:rPr>
              <a:t>  </a:t>
            </a:r>
            <a:r>
              <a:rPr lang="en-US" altLang="zh-CN">
                <a:solidFill>
                  <a:srgbClr val="7030A0"/>
                </a:solidFill>
              </a:rPr>
              <a:t>4.</a:t>
            </a:r>
            <a:r>
              <a:rPr lang="zh-CN" altLang="en-US">
                <a:solidFill>
                  <a:srgbClr val="7030A0"/>
                </a:solidFill>
              </a:rPr>
              <a:t>带有</a:t>
            </a:r>
            <a:r>
              <a:rPr lang="en-US" altLang="zh-CN">
                <a:solidFill>
                  <a:srgbClr val="7030A0"/>
                </a:solidFill>
              </a:rPr>
              <a:t>EXISTS</a:t>
            </a:r>
            <a:r>
              <a:rPr lang="zh-CN" altLang="en-US">
                <a:solidFill>
                  <a:srgbClr val="7030A0"/>
                </a:solidFill>
              </a:rPr>
              <a:t>谓词的子查询</a:t>
            </a:r>
          </a:p>
          <a:p>
            <a:pPr eaLnBrk="1" hangingPunct="1">
              <a:lnSpc>
                <a:spcPct val="130000"/>
              </a:lnSpc>
              <a:buFont typeface="Wingdings" panose="05000000000000000000" pitchFamily="2" charset="2"/>
              <a:buNone/>
            </a:pPr>
            <a:endParaRPr lang="en-US" altLang="zh-CN"/>
          </a:p>
        </p:txBody>
      </p:sp>
      <p:sp>
        <p:nvSpPr>
          <p:cNvPr id="2" name="日期占位符 1">
            <a:extLst>
              <a:ext uri="{FF2B5EF4-FFF2-40B4-BE49-F238E27FC236}">
                <a16:creationId xmlns:a16="http://schemas.microsoft.com/office/drawing/2014/main" id="{6F0D8F53-DFC9-4928-9D37-E8BA6902353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fld id="{51CA41E2-9F69-44C1-A9EB-D73532D2E5D3}" type="datetime1">
              <a:rPr kumimoji="0" lang="zh-CN" altLang="en-US" sz="1000" b="1" i="0" u="none" strike="noStrike" kern="1200" cap="none" spc="0" normalizeH="0" baseline="0" noProof="0" smtClean="0">
                <a:ln>
                  <a:noFill/>
                </a:ln>
                <a:solidFill>
                  <a:srgbClr val="002060"/>
                </a:solidFill>
                <a:effectLst/>
                <a:uLnTx/>
                <a:uFillTx/>
                <a:latin typeface="Calibri"/>
                <a:ea typeface="宋体"/>
                <a:cs typeface="+mn-cs"/>
              </a:rPr>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t>2021/10/28</a:t>
            </a:fld>
            <a:endParaRPr kumimoji="0" lang="zh-CN" altLang="en-US" sz="1000" b="1" i="0" u="none" strike="noStrike" kern="1200" cap="none" spc="0" normalizeH="0" baseline="0" noProof="0" dirty="0">
              <a:ln>
                <a:noFill/>
              </a:ln>
              <a:solidFill>
                <a:srgbClr val="002060"/>
              </a:solidFill>
              <a:effectLst/>
              <a:uLnTx/>
              <a:uFillTx/>
              <a:latin typeface="Calibri"/>
              <a:ea typeface="宋体"/>
              <a:cs typeface="+mn-cs"/>
            </a:endParaRPr>
          </a:p>
        </p:txBody>
      </p:sp>
    </p:spTree>
    <p:extLst>
      <p:ext uri="{BB962C8B-B14F-4D97-AF65-F5344CB8AC3E}">
        <p14:creationId xmlns:p14="http://schemas.microsoft.com/office/powerpoint/2010/main" val="147741809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带有</a:t>
            </a:r>
            <a:r>
              <a:rPr lang="en-US" altLang="zh-CN" sz="3600"/>
              <a:t>EXISTS</a:t>
            </a:r>
            <a:r>
              <a:rPr lang="zh-CN" altLang="en-US" sz="3600"/>
              <a:t>谓词的子查询</a:t>
            </a:r>
          </a:p>
        </p:txBody>
      </p:sp>
      <p:sp>
        <p:nvSpPr>
          <p:cNvPr id="56323" name="Rectangle 3"/>
          <p:cNvSpPr>
            <a:spLocks noGrp="1" noChangeArrowheads="1"/>
          </p:cNvSpPr>
          <p:nvPr>
            <p:ph idx="1"/>
          </p:nvPr>
        </p:nvSpPr>
        <p:spPr>
          <a:xfrm>
            <a:off x="923925" y="981075"/>
            <a:ext cx="8148638" cy="4854575"/>
          </a:xfrm>
        </p:spPr>
        <p:txBody>
          <a:bodyPr/>
          <a:lstStyle/>
          <a:p>
            <a:pPr eaLnBrk="1" hangingPunct="1">
              <a:lnSpc>
                <a:spcPct val="120000"/>
              </a:lnSpc>
            </a:pPr>
            <a:r>
              <a:rPr lang="en-US" altLang="zh-CN">
                <a:solidFill>
                  <a:srgbClr val="C00000"/>
                </a:solidFill>
              </a:rPr>
              <a:t> EXISTS</a:t>
            </a:r>
            <a:r>
              <a:rPr lang="zh-CN" altLang="en-US">
                <a:solidFill>
                  <a:srgbClr val="C00000"/>
                </a:solidFill>
              </a:rPr>
              <a:t>谓词</a:t>
            </a:r>
          </a:p>
          <a:p>
            <a:pPr lvl="1">
              <a:lnSpc>
                <a:spcPct val="120000"/>
              </a:lnSpc>
              <a:buSzPct val="75000"/>
            </a:pPr>
            <a:r>
              <a:rPr lang="zh-CN" altLang="en-US"/>
              <a:t>存在量词 </a:t>
            </a:r>
            <a:r>
              <a:rPr lang="zh-CN" altLang="en-US">
                <a:sym typeface="Symbol" panose="05050102010706020507" pitchFamily="18" charset="2"/>
              </a:rPr>
              <a:t></a:t>
            </a:r>
            <a:r>
              <a:rPr lang="zh-CN" altLang="en-US"/>
              <a:t> </a:t>
            </a:r>
          </a:p>
          <a:p>
            <a:pPr lvl="1">
              <a:lnSpc>
                <a:spcPct val="120000"/>
              </a:lnSpc>
              <a:buSzPct val="75000"/>
            </a:pPr>
            <a:r>
              <a:rPr lang="zh-CN" altLang="en-US"/>
              <a:t>带有</a:t>
            </a:r>
            <a:r>
              <a:rPr lang="en-US" altLang="zh-CN"/>
              <a:t>EXISTS</a:t>
            </a:r>
            <a:r>
              <a:rPr lang="zh-CN" altLang="en-US"/>
              <a:t>谓词的子查询不返回任何数据，只产生逻辑真值“</a:t>
            </a:r>
            <a:r>
              <a:rPr lang="en-US" altLang="zh-CN"/>
              <a:t>true”</a:t>
            </a:r>
            <a:r>
              <a:rPr lang="zh-CN" altLang="en-US"/>
              <a:t>或逻辑假值“</a:t>
            </a:r>
            <a:r>
              <a:rPr lang="en-US" altLang="zh-CN"/>
              <a:t>false”</a:t>
            </a:r>
            <a:r>
              <a:rPr lang="zh-CN" altLang="en-US"/>
              <a:t>。</a:t>
            </a:r>
          </a:p>
          <a:p>
            <a:pPr lvl="2">
              <a:lnSpc>
                <a:spcPct val="120000"/>
              </a:lnSpc>
              <a:buSzPct val="87000"/>
              <a:buFont typeface="Wingdings" panose="05000000000000000000" pitchFamily="2" charset="2"/>
              <a:buChar char="l"/>
            </a:pPr>
            <a:r>
              <a:rPr lang="zh-CN" altLang="en-US" sz="2200"/>
              <a:t>若内层查询结果非空，则外层的</a:t>
            </a:r>
            <a:r>
              <a:rPr lang="en-US" altLang="zh-CN" sz="2200"/>
              <a:t>WHERE</a:t>
            </a:r>
            <a:r>
              <a:rPr lang="zh-CN" altLang="en-US" sz="2200"/>
              <a:t>子句返回真值</a:t>
            </a:r>
          </a:p>
          <a:p>
            <a:pPr lvl="2">
              <a:lnSpc>
                <a:spcPct val="120000"/>
              </a:lnSpc>
              <a:buSzPct val="87000"/>
              <a:buFont typeface="Wingdings" panose="05000000000000000000" pitchFamily="2" charset="2"/>
              <a:buChar char="l"/>
            </a:pPr>
            <a:r>
              <a:rPr lang="zh-CN" altLang="en-US" sz="2200"/>
              <a:t>若内层查询结果为空，则外层的</a:t>
            </a:r>
            <a:r>
              <a:rPr lang="en-US" altLang="zh-CN" sz="2200"/>
              <a:t>WHERE</a:t>
            </a:r>
            <a:r>
              <a:rPr lang="zh-CN" altLang="en-US" sz="2200"/>
              <a:t>子句返回假值</a:t>
            </a:r>
          </a:p>
          <a:p>
            <a:pPr lvl="1">
              <a:lnSpc>
                <a:spcPct val="120000"/>
              </a:lnSpc>
              <a:buSzPct val="75000"/>
            </a:pPr>
            <a:r>
              <a:rPr lang="zh-CN" altLang="en-US"/>
              <a:t>由</a:t>
            </a:r>
            <a:r>
              <a:rPr lang="en-US" altLang="zh-CN"/>
              <a:t>EXISTS</a:t>
            </a:r>
            <a:r>
              <a:rPr lang="zh-CN" altLang="en-US"/>
              <a:t>引出的子查询，其目标列表达式通常都用 * ，因为带</a:t>
            </a:r>
            <a:r>
              <a:rPr lang="en-US" altLang="zh-CN"/>
              <a:t>EXISTS</a:t>
            </a:r>
            <a:r>
              <a:rPr lang="zh-CN" altLang="en-US"/>
              <a:t>的子查询只返回真值或假值，给出列名无实际意义。</a:t>
            </a:r>
          </a:p>
        </p:txBody>
      </p:sp>
      <p:sp>
        <p:nvSpPr>
          <p:cNvPr id="2" name="日期占位符 1">
            <a:extLst>
              <a:ext uri="{FF2B5EF4-FFF2-40B4-BE49-F238E27FC236}">
                <a16:creationId xmlns:a16="http://schemas.microsoft.com/office/drawing/2014/main" id="{97125F5D-825C-47EB-8FB2-365BB81DF554}"/>
              </a:ext>
            </a:extLst>
          </p:cNvPr>
          <p:cNvSpPr>
            <a:spLocks noGrp="1"/>
          </p:cNvSpPr>
          <p:nvPr>
            <p:ph type="dt" sz="half" idx="10"/>
          </p:nvPr>
        </p:nvSpPr>
        <p:spPr/>
        <p:txBody>
          <a:bodyPr/>
          <a:lstStyle/>
          <a:p>
            <a:pPr>
              <a:defRPr/>
            </a:pPr>
            <a:fld id="{FC82E667-160B-442E-943E-D2210A32572C}" type="datetime1">
              <a:rPr lang="zh-CN" altLang="en-US" smtClean="0"/>
              <a:t>2021/10/28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anim calcmode="lin" valueType="num">
                                      <p:cBhvr>
                                        <p:cTn id="7" dur="500" fill="hold"/>
                                        <p:tgtEl>
                                          <p:spTgt spid="5632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5632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56323">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56323">
                                            <p:txEl>
                                              <p:pRg st="2" end="2"/>
                                            </p:txEl>
                                          </p:spTgt>
                                        </p:tgtEl>
                                        <p:attrNameLst>
                                          <p:attrName>style.visibility</p:attrName>
                                        </p:attrNameLst>
                                      </p:cBhvr>
                                      <p:to>
                                        <p:strVal val="visible"/>
                                      </p:to>
                                    </p:set>
                                    <p:anim calcmode="lin" valueType="num">
                                      <p:cBhvr>
                                        <p:cTn id="14" dur="500" fill="hold"/>
                                        <p:tgtEl>
                                          <p:spTgt spid="5632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5632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5632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56323">
                                            <p:txEl>
                                              <p:pRg st="3" end="3"/>
                                            </p:txEl>
                                          </p:spTgt>
                                        </p:tgtEl>
                                        <p:attrNameLst>
                                          <p:attrName>style.visibility</p:attrName>
                                        </p:attrNameLst>
                                      </p:cBhvr>
                                      <p:to>
                                        <p:strVal val="visible"/>
                                      </p:to>
                                    </p:set>
                                    <p:anim calcmode="lin" valueType="num">
                                      <p:cBhvr>
                                        <p:cTn id="21" dur="500" fill="hold"/>
                                        <p:tgtEl>
                                          <p:spTgt spid="56323">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56323">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56323">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56323">
                                            <p:txEl>
                                              <p:pRg st="4" end="4"/>
                                            </p:txEl>
                                          </p:spTgt>
                                        </p:tgtEl>
                                        <p:attrNameLst>
                                          <p:attrName>style.visibility</p:attrName>
                                        </p:attrNameLst>
                                      </p:cBhvr>
                                      <p:to>
                                        <p:strVal val="visible"/>
                                      </p:to>
                                    </p:set>
                                    <p:anim calcmode="lin" valueType="num">
                                      <p:cBhvr>
                                        <p:cTn id="28" dur="500" fill="hold"/>
                                        <p:tgtEl>
                                          <p:spTgt spid="56323">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56323">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56323">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nodeType="clickEffect">
                                  <p:stCondLst>
                                    <p:cond delay="0"/>
                                  </p:stCondLst>
                                  <p:childTnLst>
                                    <p:set>
                                      <p:cBhvr>
                                        <p:cTn id="34" dur="1" fill="hold">
                                          <p:stCondLst>
                                            <p:cond delay="0"/>
                                          </p:stCondLst>
                                        </p:cTn>
                                        <p:tgtEl>
                                          <p:spTgt spid="56323">
                                            <p:txEl>
                                              <p:pRg st="5" end="5"/>
                                            </p:txEl>
                                          </p:spTgt>
                                        </p:tgtEl>
                                        <p:attrNameLst>
                                          <p:attrName>style.visibility</p:attrName>
                                        </p:attrNameLst>
                                      </p:cBhvr>
                                      <p:to>
                                        <p:strVal val="visible"/>
                                      </p:to>
                                    </p:set>
                                    <p:anim calcmode="lin" valueType="num">
                                      <p:cBhvr>
                                        <p:cTn id="35" dur="500" fill="hold"/>
                                        <p:tgtEl>
                                          <p:spTgt spid="56323">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56323">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563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idx="1"/>
          </p:nvPr>
        </p:nvSpPr>
        <p:spPr>
          <a:xfrm>
            <a:off x="923925" y="981075"/>
            <a:ext cx="8150225" cy="4854575"/>
          </a:xfrm>
        </p:spPr>
        <p:txBody>
          <a:bodyPr/>
          <a:lstStyle/>
          <a:p>
            <a:pPr eaLnBrk="1" hangingPunct="1">
              <a:lnSpc>
                <a:spcPct val="120000"/>
              </a:lnSpc>
            </a:pPr>
            <a:r>
              <a:rPr lang="en-US" altLang="zh-CN">
                <a:solidFill>
                  <a:srgbClr val="C00000"/>
                </a:solidFill>
              </a:rPr>
              <a:t>NOT EXISTS</a:t>
            </a:r>
            <a:r>
              <a:rPr lang="zh-CN" altLang="en-US">
                <a:solidFill>
                  <a:srgbClr val="C00000"/>
                </a:solidFill>
              </a:rPr>
              <a:t>谓词</a:t>
            </a:r>
          </a:p>
          <a:p>
            <a:pPr lvl="1">
              <a:lnSpc>
                <a:spcPct val="200000"/>
              </a:lnSpc>
            </a:pPr>
            <a:r>
              <a:rPr lang="zh-CN" altLang="en-US" sz="2000">
                <a:latin typeface="微软雅黑" panose="020B0503020204020204" pitchFamily="34" charset="-122"/>
                <a:ea typeface="微软雅黑" panose="020B0503020204020204" pitchFamily="34" charset="-122"/>
              </a:rPr>
              <a:t>若内层查询结果非空，则外层的</a:t>
            </a:r>
            <a:r>
              <a:rPr lang="en-US" altLang="zh-CN" sz="2000">
                <a:latin typeface="微软雅黑" panose="020B0503020204020204" pitchFamily="34" charset="-122"/>
                <a:ea typeface="微软雅黑" panose="020B0503020204020204" pitchFamily="34" charset="-122"/>
              </a:rPr>
              <a:t>WHERE</a:t>
            </a:r>
            <a:r>
              <a:rPr lang="zh-CN" altLang="en-US" sz="2000">
                <a:latin typeface="微软雅黑" panose="020B0503020204020204" pitchFamily="34" charset="-122"/>
                <a:ea typeface="微软雅黑" panose="020B0503020204020204" pitchFamily="34" charset="-122"/>
              </a:rPr>
              <a:t>子句返回假值</a:t>
            </a:r>
          </a:p>
          <a:p>
            <a:pPr lvl="1">
              <a:lnSpc>
                <a:spcPct val="200000"/>
              </a:lnSpc>
            </a:pPr>
            <a:r>
              <a:rPr lang="zh-CN" altLang="en-US" sz="2000">
                <a:latin typeface="微软雅黑" panose="020B0503020204020204" pitchFamily="34" charset="-122"/>
                <a:ea typeface="微软雅黑" panose="020B0503020204020204" pitchFamily="34" charset="-122"/>
              </a:rPr>
              <a:t>若内层查询结果为空，则外层的</a:t>
            </a:r>
            <a:r>
              <a:rPr lang="en-US" altLang="zh-CN" sz="2000">
                <a:latin typeface="微软雅黑" panose="020B0503020204020204" pitchFamily="34" charset="-122"/>
                <a:ea typeface="微软雅黑" panose="020B0503020204020204" pitchFamily="34" charset="-122"/>
              </a:rPr>
              <a:t>WHERE</a:t>
            </a:r>
            <a:r>
              <a:rPr lang="zh-CN" altLang="en-US" sz="2000">
                <a:latin typeface="微软雅黑" panose="020B0503020204020204" pitchFamily="34" charset="-122"/>
                <a:ea typeface="微软雅黑" panose="020B0503020204020204" pitchFamily="34" charset="-122"/>
              </a:rPr>
              <a:t>子句返回真值</a:t>
            </a:r>
          </a:p>
          <a:p>
            <a:pPr>
              <a:buFont typeface="Wingdings" panose="05000000000000000000" pitchFamily="2" charset="2"/>
              <a:buChar char="n"/>
            </a:pPr>
            <a:endParaRPr lang="zh-CN" altLang="en-US"/>
          </a:p>
        </p:txBody>
      </p:sp>
      <p:sp>
        <p:nvSpPr>
          <p:cNvPr id="183299" name="Rectangle 2"/>
          <p:cNvSpPr>
            <a:spLocks noGrp="1" noChangeArrowheads="1"/>
          </p:cNvSpPr>
          <p:nvPr/>
        </p:nvSpPr>
        <p:spPr bwMode="auto">
          <a:xfrm>
            <a:off x="584200" y="-49213"/>
            <a:ext cx="82296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3600">
                <a:solidFill>
                  <a:srgbClr val="002060"/>
                </a:solidFill>
              </a:rPr>
              <a:t>带有</a:t>
            </a:r>
            <a:r>
              <a:rPr lang="en-US" altLang="zh-CN" sz="3600">
                <a:solidFill>
                  <a:srgbClr val="002060"/>
                </a:solidFill>
              </a:rPr>
              <a:t>EXISTS</a:t>
            </a:r>
            <a:r>
              <a:rPr lang="zh-CN" altLang="en-US" sz="3600">
                <a:solidFill>
                  <a:srgbClr val="002060"/>
                </a:solidFill>
              </a:rPr>
              <a:t>谓词的子查询（续）</a:t>
            </a:r>
          </a:p>
        </p:txBody>
      </p:sp>
      <p:sp>
        <p:nvSpPr>
          <p:cNvPr id="2" name="日期占位符 1">
            <a:extLst>
              <a:ext uri="{FF2B5EF4-FFF2-40B4-BE49-F238E27FC236}">
                <a16:creationId xmlns:a16="http://schemas.microsoft.com/office/drawing/2014/main" id="{CD6614C5-F766-412F-9726-2845D58771E5}"/>
              </a:ext>
            </a:extLst>
          </p:cNvPr>
          <p:cNvSpPr>
            <a:spLocks noGrp="1"/>
          </p:cNvSpPr>
          <p:nvPr>
            <p:ph type="dt" sz="half" idx="10"/>
          </p:nvPr>
        </p:nvSpPr>
        <p:spPr/>
        <p:txBody>
          <a:bodyPr/>
          <a:lstStyle/>
          <a:p>
            <a:pPr>
              <a:defRPr/>
            </a:pPr>
            <a:fld id="{37FC80C4-A5D2-4FC6-9223-4D071C72958B}" type="datetime1">
              <a:rPr lang="zh-CN" altLang="en-US" smtClean="0"/>
              <a:t>2021/10/28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57346">
                                            <p:txEl>
                                              <p:pRg st="1" end="1"/>
                                            </p:txEl>
                                          </p:spTgt>
                                        </p:tgtEl>
                                        <p:attrNameLst>
                                          <p:attrName>style.visibility</p:attrName>
                                        </p:attrNameLst>
                                      </p:cBhvr>
                                      <p:to>
                                        <p:strVal val="visible"/>
                                      </p:to>
                                    </p:set>
                                    <p:anim calcmode="lin" valueType="num">
                                      <p:cBhvr>
                                        <p:cTn id="7" dur="500" fill="hold"/>
                                        <p:tgtEl>
                                          <p:spTgt spid="57346">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57346">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57346">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57346">
                                            <p:txEl>
                                              <p:pRg st="2" end="2"/>
                                            </p:txEl>
                                          </p:spTgt>
                                        </p:tgtEl>
                                        <p:attrNameLst>
                                          <p:attrName>style.visibility</p:attrName>
                                        </p:attrNameLst>
                                      </p:cBhvr>
                                      <p:to>
                                        <p:strVal val="visible"/>
                                      </p:to>
                                    </p:set>
                                    <p:anim calcmode="lin" valueType="num">
                                      <p:cBhvr>
                                        <p:cTn id="14" dur="500" fill="hold"/>
                                        <p:tgtEl>
                                          <p:spTgt spid="57346">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57346">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5734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带有</a:t>
            </a:r>
            <a:r>
              <a:rPr lang="en-US" altLang="zh-CN" sz="3600"/>
              <a:t>EXISTS</a:t>
            </a:r>
            <a:r>
              <a:rPr lang="zh-CN" altLang="en-US" sz="3600"/>
              <a:t>谓词的子查询（续）</a:t>
            </a:r>
          </a:p>
        </p:txBody>
      </p:sp>
      <p:sp>
        <p:nvSpPr>
          <p:cNvPr id="58371" name="Rectangle 3"/>
          <p:cNvSpPr>
            <a:spLocks noGrp="1" noChangeArrowheads="1"/>
          </p:cNvSpPr>
          <p:nvPr>
            <p:ph idx="1"/>
          </p:nvPr>
        </p:nvSpPr>
        <p:spPr>
          <a:xfrm>
            <a:off x="958850" y="908050"/>
            <a:ext cx="8150225" cy="5834063"/>
          </a:xfrm>
        </p:spPr>
        <p:txBody>
          <a:bodyPr/>
          <a:lstStyle/>
          <a:p>
            <a:pPr eaLnBrk="1" hangingPunct="1">
              <a:buFont typeface="宋体" panose="02010600030101010101" pitchFamily="2" charset="-122"/>
              <a:buNone/>
            </a:pPr>
            <a:r>
              <a:rPr lang="en-US" altLang="zh-CN" sz="2400"/>
              <a:t>[</a:t>
            </a:r>
            <a:r>
              <a:rPr lang="zh-CN" altLang="en-US" sz="2400"/>
              <a:t>例 </a:t>
            </a:r>
            <a:r>
              <a:rPr lang="en-US" altLang="zh-CN" sz="2400"/>
              <a:t>3.60]</a:t>
            </a:r>
            <a:r>
              <a:rPr lang="zh-CN" altLang="en-US" sz="2400"/>
              <a:t>查询所有选修了</a:t>
            </a:r>
            <a:r>
              <a:rPr lang="en-US" altLang="zh-CN" sz="2400"/>
              <a:t>1</a:t>
            </a:r>
            <a:r>
              <a:rPr lang="zh-CN" altLang="en-US" sz="2400"/>
              <a:t>号课程的学生姓名。</a:t>
            </a:r>
          </a:p>
          <a:p>
            <a:pPr eaLnBrk="1" hangingPunct="1">
              <a:buFont typeface="宋体" panose="02010600030101010101" pitchFamily="2" charset="-122"/>
              <a:buNone/>
            </a:pPr>
            <a:r>
              <a:rPr lang="zh-CN" altLang="en-US" sz="2400"/>
              <a:t> 思路分析：</a:t>
            </a:r>
          </a:p>
          <a:p>
            <a:pPr lvl="1"/>
            <a:r>
              <a:rPr lang="zh-CN" altLang="en-US" sz="2200"/>
              <a:t>本查询涉及</a:t>
            </a:r>
            <a:r>
              <a:rPr lang="en-US" altLang="zh-CN" sz="2200"/>
              <a:t>Student</a:t>
            </a:r>
            <a:r>
              <a:rPr lang="zh-CN" altLang="en-US" sz="2200"/>
              <a:t>和</a:t>
            </a:r>
            <a:r>
              <a:rPr lang="en-US" altLang="zh-CN" sz="2200"/>
              <a:t>SC</a:t>
            </a:r>
            <a:r>
              <a:rPr lang="zh-CN" altLang="en-US" sz="2200"/>
              <a:t>关系</a:t>
            </a:r>
          </a:p>
          <a:p>
            <a:pPr lvl="1"/>
            <a:r>
              <a:rPr lang="zh-CN" altLang="en-US" sz="2200"/>
              <a:t>在</a:t>
            </a:r>
            <a:r>
              <a:rPr lang="en-US" altLang="zh-CN" sz="2200"/>
              <a:t>Student</a:t>
            </a:r>
            <a:r>
              <a:rPr lang="zh-CN" altLang="en-US" sz="2200"/>
              <a:t>中依次取每个元组的</a:t>
            </a:r>
            <a:r>
              <a:rPr lang="en-US" altLang="zh-CN" sz="2200"/>
              <a:t>Sno</a:t>
            </a:r>
            <a:r>
              <a:rPr lang="zh-CN" altLang="en-US" sz="2200"/>
              <a:t>值，用此值去检查</a:t>
            </a:r>
            <a:r>
              <a:rPr lang="en-US" altLang="zh-CN" sz="2200"/>
              <a:t>SC</a:t>
            </a:r>
            <a:r>
              <a:rPr lang="zh-CN" altLang="en-US" sz="2200"/>
              <a:t>表</a:t>
            </a:r>
          </a:p>
          <a:p>
            <a:pPr lvl="1"/>
            <a:r>
              <a:rPr lang="zh-CN" altLang="en-US" sz="2200"/>
              <a:t>若</a:t>
            </a:r>
            <a:r>
              <a:rPr lang="en-US" altLang="zh-CN" sz="2200"/>
              <a:t>SC</a:t>
            </a:r>
            <a:r>
              <a:rPr lang="zh-CN" altLang="en-US" sz="2200"/>
              <a:t>中存在这样的元组，其</a:t>
            </a:r>
            <a:r>
              <a:rPr lang="en-US" altLang="zh-CN" sz="2200"/>
              <a:t>Sno</a:t>
            </a:r>
            <a:r>
              <a:rPr lang="zh-CN" altLang="en-US" sz="2200"/>
              <a:t>值等于此</a:t>
            </a:r>
            <a:r>
              <a:rPr lang="en-US" altLang="zh-CN" sz="2200"/>
              <a:t>Student.Sno</a:t>
            </a:r>
            <a:r>
              <a:rPr lang="zh-CN" altLang="en-US" sz="2200"/>
              <a:t>值，并且其</a:t>
            </a:r>
            <a:r>
              <a:rPr lang="en-US" altLang="zh-CN" sz="2200"/>
              <a:t>Cno= ‘1’</a:t>
            </a:r>
            <a:r>
              <a:rPr lang="zh-CN" altLang="en-US" sz="2200"/>
              <a:t>，则取此</a:t>
            </a:r>
            <a:r>
              <a:rPr lang="en-US" altLang="zh-CN" sz="2200"/>
              <a:t>Student.Sname</a:t>
            </a:r>
            <a:r>
              <a:rPr lang="zh-CN" altLang="en-US" sz="2200"/>
              <a:t>送入结果表</a:t>
            </a:r>
            <a:endParaRPr lang="en-US" altLang="zh-CN" sz="2200"/>
          </a:p>
          <a:p>
            <a:pPr eaLnBrk="1" hangingPunct="1">
              <a:buFont typeface="Wingdings" panose="05000000000000000000" pitchFamily="2" charset="2"/>
              <a:buNone/>
            </a:pPr>
            <a:r>
              <a:rPr lang="zh-CN" altLang="en-US" sz="2000"/>
              <a:t>    </a:t>
            </a:r>
            <a:endParaRPr lang="en-US" altLang="zh-CN" sz="2000"/>
          </a:p>
          <a:p>
            <a:pPr eaLnBrk="1" hangingPunct="1">
              <a:buFont typeface="Wingdings" panose="05000000000000000000" pitchFamily="2" charset="2"/>
              <a:buNone/>
            </a:pPr>
            <a:r>
              <a:rPr lang="en-US" altLang="zh-CN" sz="2000"/>
              <a:t>   </a:t>
            </a:r>
            <a:r>
              <a:rPr lang="zh-CN" altLang="en-US" sz="2000"/>
              <a:t> </a:t>
            </a:r>
            <a:r>
              <a:rPr lang="en-US" altLang="zh-CN" sz="2400"/>
              <a:t> SELECT Sname</a:t>
            </a:r>
          </a:p>
          <a:p>
            <a:pPr eaLnBrk="1" hangingPunct="1">
              <a:buFont typeface="Wingdings" panose="05000000000000000000" pitchFamily="2" charset="2"/>
              <a:buNone/>
            </a:pPr>
            <a:r>
              <a:rPr lang="en-US" altLang="zh-CN" sz="2400"/>
              <a:t>     FROM</a:t>
            </a:r>
            <a:r>
              <a:rPr lang="en-US" altLang="zh-CN" sz="2400">
                <a:solidFill>
                  <a:srgbClr val="FF00FF"/>
                </a:solidFill>
              </a:rPr>
              <a:t> Student</a:t>
            </a:r>
            <a:endParaRPr lang="en-US" altLang="zh-CN">
              <a:solidFill>
                <a:srgbClr val="FF00FF"/>
              </a:solidFill>
            </a:endParaRPr>
          </a:p>
          <a:p>
            <a:pPr eaLnBrk="1" hangingPunct="1">
              <a:buFont typeface="Wingdings" panose="05000000000000000000" pitchFamily="2" charset="2"/>
              <a:buNone/>
            </a:pPr>
            <a:r>
              <a:rPr lang="en-US" altLang="zh-CN" sz="2400"/>
              <a:t>     WHERE EXISTS</a:t>
            </a:r>
          </a:p>
          <a:p>
            <a:pPr eaLnBrk="1" hangingPunct="1">
              <a:buFont typeface="Wingdings" panose="05000000000000000000" pitchFamily="2" charset="2"/>
              <a:buNone/>
            </a:pPr>
            <a:r>
              <a:rPr lang="en-US" altLang="zh-CN" sz="2400"/>
              <a:t>                   </a:t>
            </a:r>
            <a:r>
              <a:rPr lang="zh-CN" altLang="en-US" sz="2400"/>
              <a:t>(</a:t>
            </a:r>
            <a:r>
              <a:rPr lang="en-US" altLang="zh-CN" sz="2400"/>
              <a:t>SELECT </a:t>
            </a:r>
            <a:r>
              <a:rPr lang="en-US" altLang="zh-CN" sz="2400">
                <a:solidFill>
                  <a:srgbClr val="FF00FF"/>
                </a:solidFill>
              </a:rPr>
              <a:t>*</a:t>
            </a:r>
          </a:p>
          <a:p>
            <a:pPr eaLnBrk="1" hangingPunct="1">
              <a:buFont typeface="Wingdings" panose="05000000000000000000" pitchFamily="2" charset="2"/>
              <a:buNone/>
            </a:pPr>
            <a:r>
              <a:rPr lang="en-US" altLang="zh-CN" sz="2400"/>
              <a:t>                    FROM SC</a:t>
            </a:r>
          </a:p>
          <a:p>
            <a:pPr eaLnBrk="1" hangingPunct="1">
              <a:buFont typeface="Wingdings" panose="05000000000000000000" pitchFamily="2" charset="2"/>
              <a:buNone/>
            </a:pPr>
            <a:r>
              <a:rPr lang="en-US" altLang="zh-CN" sz="2400"/>
              <a:t>                    WHERE Sno=</a:t>
            </a:r>
            <a:r>
              <a:rPr lang="en-US" altLang="zh-CN" sz="2400">
                <a:solidFill>
                  <a:srgbClr val="FF00FF"/>
                </a:solidFill>
              </a:rPr>
              <a:t>Student.Sno</a:t>
            </a:r>
            <a:r>
              <a:rPr lang="en-US" altLang="zh-CN" sz="2400"/>
              <a:t> AND Cno= ' 1 '</a:t>
            </a:r>
            <a:r>
              <a:rPr lang="zh-CN" altLang="en-US" sz="2400"/>
              <a:t>);</a:t>
            </a:r>
          </a:p>
          <a:p>
            <a:pPr eaLnBrk="1" hangingPunct="1">
              <a:buFont typeface="Wingdings" panose="05000000000000000000" pitchFamily="2" charset="2"/>
              <a:buNone/>
            </a:pPr>
            <a:r>
              <a:rPr lang="zh-CN" altLang="en-US" sz="2000">
                <a:latin typeface="宋体" panose="02010600030101010101" pitchFamily="2" charset="-122"/>
              </a:rPr>
              <a:t>  </a:t>
            </a:r>
            <a:endParaRPr lang="zh-CN" altLang="en-US" sz="2000"/>
          </a:p>
        </p:txBody>
      </p:sp>
      <p:sp>
        <p:nvSpPr>
          <p:cNvPr id="2" name="日期占位符 1">
            <a:extLst>
              <a:ext uri="{FF2B5EF4-FFF2-40B4-BE49-F238E27FC236}">
                <a16:creationId xmlns:a16="http://schemas.microsoft.com/office/drawing/2014/main" id="{EE92DA59-CE9C-4561-9E4D-659938206CA6}"/>
              </a:ext>
            </a:extLst>
          </p:cNvPr>
          <p:cNvSpPr>
            <a:spLocks noGrp="1"/>
          </p:cNvSpPr>
          <p:nvPr>
            <p:ph type="dt" sz="half" idx="10"/>
          </p:nvPr>
        </p:nvSpPr>
        <p:spPr/>
        <p:txBody>
          <a:bodyPr/>
          <a:lstStyle/>
          <a:p>
            <a:pPr>
              <a:defRPr/>
            </a:pPr>
            <a:fld id="{88A8EA1F-FAEE-4E4C-80B8-6F9C5D52A177}" type="datetime1">
              <a:rPr lang="zh-CN" altLang="en-US" smtClean="0"/>
              <a:t>2021/10/28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58371">
                                            <p:txEl>
                                              <p:pRg st="1" end="1"/>
                                            </p:txEl>
                                          </p:spTgt>
                                        </p:tgtEl>
                                        <p:attrNameLst>
                                          <p:attrName>style.visibility</p:attrName>
                                        </p:attrNameLst>
                                      </p:cBhvr>
                                      <p:to>
                                        <p:strVal val="visible"/>
                                      </p:to>
                                    </p:set>
                                    <p:anim calcmode="lin" valueType="num">
                                      <p:cBhvr>
                                        <p:cTn id="7" dur="500" fill="hold"/>
                                        <p:tgtEl>
                                          <p:spTgt spid="58371">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58371">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58371">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58371">
                                            <p:txEl>
                                              <p:pRg st="2" end="2"/>
                                            </p:txEl>
                                          </p:spTgt>
                                        </p:tgtEl>
                                        <p:attrNameLst>
                                          <p:attrName>style.visibility</p:attrName>
                                        </p:attrNameLst>
                                      </p:cBhvr>
                                      <p:to>
                                        <p:strVal val="visible"/>
                                      </p:to>
                                    </p:set>
                                    <p:anim calcmode="lin" valueType="num">
                                      <p:cBhvr>
                                        <p:cTn id="14" dur="500" fill="hold"/>
                                        <p:tgtEl>
                                          <p:spTgt spid="58371">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58371">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58371">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58371">
                                            <p:txEl>
                                              <p:pRg st="3" end="3"/>
                                            </p:txEl>
                                          </p:spTgt>
                                        </p:tgtEl>
                                        <p:attrNameLst>
                                          <p:attrName>style.visibility</p:attrName>
                                        </p:attrNameLst>
                                      </p:cBhvr>
                                      <p:to>
                                        <p:strVal val="visible"/>
                                      </p:to>
                                    </p:set>
                                    <p:anim calcmode="lin" valueType="num">
                                      <p:cBhvr>
                                        <p:cTn id="21" dur="500" fill="hold"/>
                                        <p:tgtEl>
                                          <p:spTgt spid="58371">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58371">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58371">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58371">
                                            <p:txEl>
                                              <p:pRg st="4" end="4"/>
                                            </p:txEl>
                                          </p:spTgt>
                                        </p:tgtEl>
                                        <p:attrNameLst>
                                          <p:attrName>style.visibility</p:attrName>
                                        </p:attrNameLst>
                                      </p:cBhvr>
                                      <p:to>
                                        <p:strVal val="visible"/>
                                      </p:to>
                                    </p:set>
                                    <p:anim calcmode="lin" valueType="num">
                                      <p:cBhvr>
                                        <p:cTn id="28" dur="500" fill="hold"/>
                                        <p:tgtEl>
                                          <p:spTgt spid="58371">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58371">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58371">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6" presetClass="entr" presetSubtype="0" fill="hold" nodeType="clickEffect">
                                  <p:stCondLst>
                                    <p:cond delay="0"/>
                                  </p:stCondLst>
                                  <p:childTnLst>
                                    <p:set>
                                      <p:cBhvr>
                                        <p:cTn id="34" dur="1" fill="hold">
                                          <p:stCondLst>
                                            <p:cond delay="0"/>
                                          </p:stCondLst>
                                        </p:cTn>
                                        <p:tgtEl>
                                          <p:spTgt spid="58371">
                                            <p:txEl>
                                              <p:pRg st="6" end="6"/>
                                            </p:txEl>
                                          </p:spTgt>
                                        </p:tgtEl>
                                        <p:attrNameLst>
                                          <p:attrName>style.visibility</p:attrName>
                                        </p:attrNameLst>
                                      </p:cBhvr>
                                      <p:to>
                                        <p:strVal val="visible"/>
                                      </p:to>
                                    </p:set>
                                    <p:animEffect transition="in" filter="wipe(down)">
                                      <p:cBhvr>
                                        <p:cTn id="35" dur="580">
                                          <p:stCondLst>
                                            <p:cond delay="0"/>
                                          </p:stCondLst>
                                        </p:cTn>
                                        <p:tgtEl>
                                          <p:spTgt spid="58371">
                                            <p:txEl>
                                              <p:pRg st="6" end="6"/>
                                            </p:txEl>
                                          </p:spTgt>
                                        </p:tgtEl>
                                      </p:cBhvr>
                                    </p:animEffect>
                                    <p:anim calcmode="lin" valueType="num">
                                      <p:cBhvr>
                                        <p:cTn id="36" dur="1822" tmFilter="0,0; 0.14,0.36; 0.43,0.73; 0.71,0.91; 1.0,1.0">
                                          <p:stCondLst>
                                            <p:cond delay="0"/>
                                          </p:stCondLst>
                                        </p:cTn>
                                        <p:tgtEl>
                                          <p:spTgt spid="58371">
                                            <p:txEl>
                                              <p:pRg st="6" end="6"/>
                                            </p:txEl>
                                          </p:spTgt>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58371">
                                            <p:txEl>
                                              <p:pRg st="6" end="6"/>
                                            </p:txEl>
                                          </p:spTgt>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58371">
                                            <p:txEl>
                                              <p:pRg st="6" end="6"/>
                                            </p:txEl>
                                          </p:spTgt>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58371">
                                            <p:txEl>
                                              <p:pRg st="6" end="6"/>
                                            </p:txEl>
                                          </p:spTgt>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58371">
                                            <p:txEl>
                                              <p:pRg st="6" end="6"/>
                                            </p:txEl>
                                          </p:spTgt>
                                        </p:tgtEl>
                                        <p:attrNameLst>
                                          <p:attrName>ppt_y</p:attrName>
                                        </p:attrNameLst>
                                      </p:cBhvr>
                                      <p:tavLst>
                                        <p:tav tm="0" fmla="#ppt_y-sin(pi*$)/81">
                                          <p:val>
                                            <p:fltVal val="0"/>
                                          </p:val>
                                        </p:tav>
                                        <p:tav tm="100000">
                                          <p:val>
                                            <p:fltVal val="1"/>
                                          </p:val>
                                        </p:tav>
                                      </p:tavLst>
                                    </p:anim>
                                    <p:animScale>
                                      <p:cBhvr>
                                        <p:cTn id="41" dur="26">
                                          <p:stCondLst>
                                            <p:cond delay="650"/>
                                          </p:stCondLst>
                                        </p:cTn>
                                        <p:tgtEl>
                                          <p:spTgt spid="58371">
                                            <p:txEl>
                                              <p:pRg st="6" end="6"/>
                                            </p:txEl>
                                          </p:spTgt>
                                        </p:tgtEl>
                                      </p:cBhvr>
                                      <p:to x="100000" y="60000"/>
                                    </p:animScale>
                                    <p:animScale>
                                      <p:cBhvr>
                                        <p:cTn id="42" dur="166" decel="50000">
                                          <p:stCondLst>
                                            <p:cond delay="676"/>
                                          </p:stCondLst>
                                        </p:cTn>
                                        <p:tgtEl>
                                          <p:spTgt spid="58371">
                                            <p:txEl>
                                              <p:pRg st="6" end="6"/>
                                            </p:txEl>
                                          </p:spTgt>
                                        </p:tgtEl>
                                      </p:cBhvr>
                                      <p:to x="100000" y="100000"/>
                                    </p:animScale>
                                    <p:animScale>
                                      <p:cBhvr>
                                        <p:cTn id="43" dur="26">
                                          <p:stCondLst>
                                            <p:cond delay="1312"/>
                                          </p:stCondLst>
                                        </p:cTn>
                                        <p:tgtEl>
                                          <p:spTgt spid="58371">
                                            <p:txEl>
                                              <p:pRg st="6" end="6"/>
                                            </p:txEl>
                                          </p:spTgt>
                                        </p:tgtEl>
                                      </p:cBhvr>
                                      <p:to x="100000" y="80000"/>
                                    </p:animScale>
                                    <p:animScale>
                                      <p:cBhvr>
                                        <p:cTn id="44" dur="166" decel="50000">
                                          <p:stCondLst>
                                            <p:cond delay="1338"/>
                                          </p:stCondLst>
                                        </p:cTn>
                                        <p:tgtEl>
                                          <p:spTgt spid="58371">
                                            <p:txEl>
                                              <p:pRg st="6" end="6"/>
                                            </p:txEl>
                                          </p:spTgt>
                                        </p:tgtEl>
                                      </p:cBhvr>
                                      <p:to x="100000" y="100000"/>
                                    </p:animScale>
                                    <p:animScale>
                                      <p:cBhvr>
                                        <p:cTn id="45" dur="26">
                                          <p:stCondLst>
                                            <p:cond delay="1642"/>
                                          </p:stCondLst>
                                        </p:cTn>
                                        <p:tgtEl>
                                          <p:spTgt spid="58371">
                                            <p:txEl>
                                              <p:pRg st="6" end="6"/>
                                            </p:txEl>
                                          </p:spTgt>
                                        </p:tgtEl>
                                      </p:cBhvr>
                                      <p:to x="100000" y="90000"/>
                                    </p:animScale>
                                    <p:animScale>
                                      <p:cBhvr>
                                        <p:cTn id="46" dur="166" decel="50000">
                                          <p:stCondLst>
                                            <p:cond delay="1668"/>
                                          </p:stCondLst>
                                        </p:cTn>
                                        <p:tgtEl>
                                          <p:spTgt spid="58371">
                                            <p:txEl>
                                              <p:pRg st="6" end="6"/>
                                            </p:txEl>
                                          </p:spTgt>
                                        </p:tgtEl>
                                      </p:cBhvr>
                                      <p:to x="100000" y="100000"/>
                                    </p:animScale>
                                    <p:animScale>
                                      <p:cBhvr>
                                        <p:cTn id="47" dur="26">
                                          <p:stCondLst>
                                            <p:cond delay="1808"/>
                                          </p:stCondLst>
                                        </p:cTn>
                                        <p:tgtEl>
                                          <p:spTgt spid="58371">
                                            <p:txEl>
                                              <p:pRg st="6" end="6"/>
                                            </p:txEl>
                                          </p:spTgt>
                                        </p:tgtEl>
                                      </p:cBhvr>
                                      <p:to x="100000" y="95000"/>
                                    </p:animScale>
                                    <p:animScale>
                                      <p:cBhvr>
                                        <p:cTn id="48" dur="166" decel="50000">
                                          <p:stCondLst>
                                            <p:cond delay="1834"/>
                                          </p:stCondLst>
                                        </p:cTn>
                                        <p:tgtEl>
                                          <p:spTgt spid="58371">
                                            <p:txEl>
                                              <p:pRg st="6" end="6"/>
                                            </p:txEl>
                                          </p:spTgt>
                                        </p:tgtEl>
                                      </p:cBhvr>
                                      <p:to x="100000" y="100000"/>
                                    </p:animScale>
                                  </p:childTnLst>
                                </p:cTn>
                              </p:par>
                              <p:par>
                                <p:cTn id="49" presetID="26" presetClass="entr" presetSubtype="0" fill="hold" nodeType="withEffect">
                                  <p:stCondLst>
                                    <p:cond delay="0"/>
                                  </p:stCondLst>
                                  <p:childTnLst>
                                    <p:set>
                                      <p:cBhvr>
                                        <p:cTn id="50" dur="1" fill="hold">
                                          <p:stCondLst>
                                            <p:cond delay="0"/>
                                          </p:stCondLst>
                                        </p:cTn>
                                        <p:tgtEl>
                                          <p:spTgt spid="58371">
                                            <p:txEl>
                                              <p:pRg st="7" end="7"/>
                                            </p:txEl>
                                          </p:spTgt>
                                        </p:tgtEl>
                                        <p:attrNameLst>
                                          <p:attrName>style.visibility</p:attrName>
                                        </p:attrNameLst>
                                      </p:cBhvr>
                                      <p:to>
                                        <p:strVal val="visible"/>
                                      </p:to>
                                    </p:set>
                                    <p:animEffect transition="in" filter="wipe(down)">
                                      <p:cBhvr>
                                        <p:cTn id="51" dur="580">
                                          <p:stCondLst>
                                            <p:cond delay="0"/>
                                          </p:stCondLst>
                                        </p:cTn>
                                        <p:tgtEl>
                                          <p:spTgt spid="58371">
                                            <p:txEl>
                                              <p:pRg st="7" end="7"/>
                                            </p:txEl>
                                          </p:spTgt>
                                        </p:tgtEl>
                                      </p:cBhvr>
                                    </p:animEffect>
                                    <p:anim calcmode="lin" valueType="num">
                                      <p:cBhvr>
                                        <p:cTn id="52" dur="1822" tmFilter="0,0; 0.14,0.36; 0.43,0.73; 0.71,0.91; 1.0,1.0">
                                          <p:stCondLst>
                                            <p:cond delay="0"/>
                                          </p:stCondLst>
                                        </p:cTn>
                                        <p:tgtEl>
                                          <p:spTgt spid="58371">
                                            <p:txEl>
                                              <p:pRg st="7" end="7"/>
                                            </p:txEl>
                                          </p:spTgt>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58371">
                                            <p:txEl>
                                              <p:pRg st="7" end="7"/>
                                            </p:txEl>
                                          </p:spTgt>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58371">
                                            <p:txEl>
                                              <p:pRg st="7" end="7"/>
                                            </p:txEl>
                                          </p:spTgt>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58371">
                                            <p:txEl>
                                              <p:pRg st="7" end="7"/>
                                            </p:txEl>
                                          </p:spTgt>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58371">
                                            <p:txEl>
                                              <p:pRg st="7" end="7"/>
                                            </p:txEl>
                                          </p:spTgt>
                                        </p:tgtEl>
                                        <p:attrNameLst>
                                          <p:attrName>ppt_y</p:attrName>
                                        </p:attrNameLst>
                                      </p:cBhvr>
                                      <p:tavLst>
                                        <p:tav tm="0" fmla="#ppt_y-sin(pi*$)/81">
                                          <p:val>
                                            <p:fltVal val="0"/>
                                          </p:val>
                                        </p:tav>
                                        <p:tav tm="100000">
                                          <p:val>
                                            <p:fltVal val="1"/>
                                          </p:val>
                                        </p:tav>
                                      </p:tavLst>
                                    </p:anim>
                                    <p:animScale>
                                      <p:cBhvr>
                                        <p:cTn id="57" dur="26">
                                          <p:stCondLst>
                                            <p:cond delay="650"/>
                                          </p:stCondLst>
                                        </p:cTn>
                                        <p:tgtEl>
                                          <p:spTgt spid="58371">
                                            <p:txEl>
                                              <p:pRg st="7" end="7"/>
                                            </p:txEl>
                                          </p:spTgt>
                                        </p:tgtEl>
                                      </p:cBhvr>
                                      <p:to x="100000" y="60000"/>
                                    </p:animScale>
                                    <p:animScale>
                                      <p:cBhvr>
                                        <p:cTn id="58" dur="166" decel="50000">
                                          <p:stCondLst>
                                            <p:cond delay="676"/>
                                          </p:stCondLst>
                                        </p:cTn>
                                        <p:tgtEl>
                                          <p:spTgt spid="58371">
                                            <p:txEl>
                                              <p:pRg st="7" end="7"/>
                                            </p:txEl>
                                          </p:spTgt>
                                        </p:tgtEl>
                                      </p:cBhvr>
                                      <p:to x="100000" y="100000"/>
                                    </p:animScale>
                                    <p:animScale>
                                      <p:cBhvr>
                                        <p:cTn id="59" dur="26">
                                          <p:stCondLst>
                                            <p:cond delay="1312"/>
                                          </p:stCondLst>
                                        </p:cTn>
                                        <p:tgtEl>
                                          <p:spTgt spid="58371">
                                            <p:txEl>
                                              <p:pRg st="7" end="7"/>
                                            </p:txEl>
                                          </p:spTgt>
                                        </p:tgtEl>
                                      </p:cBhvr>
                                      <p:to x="100000" y="80000"/>
                                    </p:animScale>
                                    <p:animScale>
                                      <p:cBhvr>
                                        <p:cTn id="60" dur="166" decel="50000">
                                          <p:stCondLst>
                                            <p:cond delay="1338"/>
                                          </p:stCondLst>
                                        </p:cTn>
                                        <p:tgtEl>
                                          <p:spTgt spid="58371">
                                            <p:txEl>
                                              <p:pRg st="7" end="7"/>
                                            </p:txEl>
                                          </p:spTgt>
                                        </p:tgtEl>
                                      </p:cBhvr>
                                      <p:to x="100000" y="100000"/>
                                    </p:animScale>
                                    <p:animScale>
                                      <p:cBhvr>
                                        <p:cTn id="61" dur="26">
                                          <p:stCondLst>
                                            <p:cond delay="1642"/>
                                          </p:stCondLst>
                                        </p:cTn>
                                        <p:tgtEl>
                                          <p:spTgt spid="58371">
                                            <p:txEl>
                                              <p:pRg st="7" end="7"/>
                                            </p:txEl>
                                          </p:spTgt>
                                        </p:tgtEl>
                                      </p:cBhvr>
                                      <p:to x="100000" y="90000"/>
                                    </p:animScale>
                                    <p:animScale>
                                      <p:cBhvr>
                                        <p:cTn id="62" dur="166" decel="50000">
                                          <p:stCondLst>
                                            <p:cond delay="1668"/>
                                          </p:stCondLst>
                                        </p:cTn>
                                        <p:tgtEl>
                                          <p:spTgt spid="58371">
                                            <p:txEl>
                                              <p:pRg st="7" end="7"/>
                                            </p:txEl>
                                          </p:spTgt>
                                        </p:tgtEl>
                                      </p:cBhvr>
                                      <p:to x="100000" y="100000"/>
                                    </p:animScale>
                                    <p:animScale>
                                      <p:cBhvr>
                                        <p:cTn id="63" dur="26">
                                          <p:stCondLst>
                                            <p:cond delay="1808"/>
                                          </p:stCondLst>
                                        </p:cTn>
                                        <p:tgtEl>
                                          <p:spTgt spid="58371">
                                            <p:txEl>
                                              <p:pRg st="7" end="7"/>
                                            </p:txEl>
                                          </p:spTgt>
                                        </p:tgtEl>
                                      </p:cBhvr>
                                      <p:to x="100000" y="95000"/>
                                    </p:animScale>
                                    <p:animScale>
                                      <p:cBhvr>
                                        <p:cTn id="64" dur="166" decel="50000">
                                          <p:stCondLst>
                                            <p:cond delay="1834"/>
                                          </p:stCondLst>
                                        </p:cTn>
                                        <p:tgtEl>
                                          <p:spTgt spid="58371">
                                            <p:txEl>
                                              <p:pRg st="7" end="7"/>
                                            </p:txEl>
                                          </p:spTgt>
                                        </p:tgtEl>
                                      </p:cBhvr>
                                      <p:to x="100000" y="100000"/>
                                    </p:animScale>
                                  </p:childTnLst>
                                </p:cTn>
                              </p:par>
                              <p:par>
                                <p:cTn id="65" presetID="26" presetClass="entr" presetSubtype="0" fill="hold" nodeType="withEffect">
                                  <p:stCondLst>
                                    <p:cond delay="0"/>
                                  </p:stCondLst>
                                  <p:childTnLst>
                                    <p:set>
                                      <p:cBhvr>
                                        <p:cTn id="66" dur="1" fill="hold">
                                          <p:stCondLst>
                                            <p:cond delay="0"/>
                                          </p:stCondLst>
                                        </p:cTn>
                                        <p:tgtEl>
                                          <p:spTgt spid="58371">
                                            <p:txEl>
                                              <p:pRg st="8" end="8"/>
                                            </p:txEl>
                                          </p:spTgt>
                                        </p:tgtEl>
                                        <p:attrNameLst>
                                          <p:attrName>style.visibility</p:attrName>
                                        </p:attrNameLst>
                                      </p:cBhvr>
                                      <p:to>
                                        <p:strVal val="visible"/>
                                      </p:to>
                                    </p:set>
                                    <p:animEffect transition="in" filter="wipe(down)">
                                      <p:cBhvr>
                                        <p:cTn id="67" dur="580">
                                          <p:stCondLst>
                                            <p:cond delay="0"/>
                                          </p:stCondLst>
                                        </p:cTn>
                                        <p:tgtEl>
                                          <p:spTgt spid="58371">
                                            <p:txEl>
                                              <p:pRg st="8" end="8"/>
                                            </p:txEl>
                                          </p:spTgt>
                                        </p:tgtEl>
                                      </p:cBhvr>
                                    </p:animEffect>
                                    <p:anim calcmode="lin" valueType="num">
                                      <p:cBhvr>
                                        <p:cTn id="68" dur="1822" tmFilter="0,0; 0.14,0.36; 0.43,0.73; 0.71,0.91; 1.0,1.0">
                                          <p:stCondLst>
                                            <p:cond delay="0"/>
                                          </p:stCondLst>
                                        </p:cTn>
                                        <p:tgtEl>
                                          <p:spTgt spid="58371">
                                            <p:txEl>
                                              <p:pRg st="8" end="8"/>
                                            </p:txEl>
                                          </p:spTgt>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58371">
                                            <p:txEl>
                                              <p:pRg st="8" end="8"/>
                                            </p:txEl>
                                          </p:spTgt>
                                        </p:tgtEl>
                                        <p:attrNameLst>
                                          <p:attrName>ppt_y</p:attrName>
                                        </p:attrNameLst>
                                      </p:cBhvr>
                                      <p:tavLst>
                                        <p:tav tm="0" fmla="#ppt_y-sin(pi*$)/3">
                                          <p:val>
                                            <p:fltVal val="0.5"/>
                                          </p:val>
                                        </p:tav>
                                        <p:tav tm="100000">
                                          <p:val>
                                            <p:fltVal val="1"/>
                                          </p:val>
                                        </p:tav>
                                      </p:tavLst>
                                    </p:anim>
                                    <p:anim calcmode="lin" valueType="num">
                                      <p:cBhvr>
                                        <p:cTn id="70" dur="664" tmFilter="0, 0; 0.125,0.2665; 0.25,0.4; 0.375,0.465; 0.5,0.5;  0.625,0.535; 0.75,0.6; 0.875,0.7335; 1,1">
                                          <p:stCondLst>
                                            <p:cond delay="664"/>
                                          </p:stCondLst>
                                        </p:cTn>
                                        <p:tgtEl>
                                          <p:spTgt spid="58371">
                                            <p:txEl>
                                              <p:pRg st="8" end="8"/>
                                            </p:txEl>
                                          </p:spTgt>
                                        </p:tgtEl>
                                        <p:attrNameLst>
                                          <p:attrName>ppt_y</p:attrName>
                                        </p:attrNameLst>
                                      </p:cBhvr>
                                      <p:tavLst>
                                        <p:tav tm="0" fmla="#ppt_y-sin(pi*$)/9">
                                          <p:val>
                                            <p:fltVal val="0"/>
                                          </p:val>
                                        </p:tav>
                                        <p:tav tm="100000">
                                          <p:val>
                                            <p:fltVal val="1"/>
                                          </p:val>
                                        </p:tav>
                                      </p:tavLst>
                                    </p:anim>
                                    <p:anim calcmode="lin" valueType="num">
                                      <p:cBhvr>
                                        <p:cTn id="71" dur="332" tmFilter="0, 0; 0.125,0.2665; 0.25,0.4; 0.375,0.465; 0.5,0.5;  0.625,0.535; 0.75,0.6; 0.875,0.7335; 1,1">
                                          <p:stCondLst>
                                            <p:cond delay="1324"/>
                                          </p:stCondLst>
                                        </p:cTn>
                                        <p:tgtEl>
                                          <p:spTgt spid="58371">
                                            <p:txEl>
                                              <p:pRg st="8" end="8"/>
                                            </p:txEl>
                                          </p:spTgt>
                                        </p:tgtEl>
                                        <p:attrNameLst>
                                          <p:attrName>ppt_y</p:attrName>
                                        </p:attrNameLst>
                                      </p:cBhvr>
                                      <p:tavLst>
                                        <p:tav tm="0" fmla="#ppt_y-sin(pi*$)/27">
                                          <p:val>
                                            <p:fltVal val="0"/>
                                          </p:val>
                                        </p:tav>
                                        <p:tav tm="100000">
                                          <p:val>
                                            <p:fltVal val="1"/>
                                          </p:val>
                                        </p:tav>
                                      </p:tavLst>
                                    </p:anim>
                                    <p:anim calcmode="lin" valueType="num">
                                      <p:cBhvr>
                                        <p:cTn id="72" dur="164" tmFilter="0, 0; 0.125,0.2665; 0.25,0.4; 0.375,0.465; 0.5,0.5;  0.625,0.535; 0.75,0.6; 0.875,0.7335; 1,1">
                                          <p:stCondLst>
                                            <p:cond delay="1656"/>
                                          </p:stCondLst>
                                        </p:cTn>
                                        <p:tgtEl>
                                          <p:spTgt spid="58371">
                                            <p:txEl>
                                              <p:pRg st="8" end="8"/>
                                            </p:txEl>
                                          </p:spTgt>
                                        </p:tgtEl>
                                        <p:attrNameLst>
                                          <p:attrName>ppt_y</p:attrName>
                                        </p:attrNameLst>
                                      </p:cBhvr>
                                      <p:tavLst>
                                        <p:tav tm="0" fmla="#ppt_y-sin(pi*$)/81">
                                          <p:val>
                                            <p:fltVal val="0"/>
                                          </p:val>
                                        </p:tav>
                                        <p:tav tm="100000">
                                          <p:val>
                                            <p:fltVal val="1"/>
                                          </p:val>
                                        </p:tav>
                                      </p:tavLst>
                                    </p:anim>
                                    <p:animScale>
                                      <p:cBhvr>
                                        <p:cTn id="73" dur="26">
                                          <p:stCondLst>
                                            <p:cond delay="650"/>
                                          </p:stCondLst>
                                        </p:cTn>
                                        <p:tgtEl>
                                          <p:spTgt spid="58371">
                                            <p:txEl>
                                              <p:pRg st="8" end="8"/>
                                            </p:txEl>
                                          </p:spTgt>
                                        </p:tgtEl>
                                      </p:cBhvr>
                                      <p:to x="100000" y="60000"/>
                                    </p:animScale>
                                    <p:animScale>
                                      <p:cBhvr>
                                        <p:cTn id="74" dur="166" decel="50000">
                                          <p:stCondLst>
                                            <p:cond delay="676"/>
                                          </p:stCondLst>
                                        </p:cTn>
                                        <p:tgtEl>
                                          <p:spTgt spid="58371">
                                            <p:txEl>
                                              <p:pRg st="8" end="8"/>
                                            </p:txEl>
                                          </p:spTgt>
                                        </p:tgtEl>
                                      </p:cBhvr>
                                      <p:to x="100000" y="100000"/>
                                    </p:animScale>
                                    <p:animScale>
                                      <p:cBhvr>
                                        <p:cTn id="75" dur="26">
                                          <p:stCondLst>
                                            <p:cond delay="1312"/>
                                          </p:stCondLst>
                                        </p:cTn>
                                        <p:tgtEl>
                                          <p:spTgt spid="58371">
                                            <p:txEl>
                                              <p:pRg st="8" end="8"/>
                                            </p:txEl>
                                          </p:spTgt>
                                        </p:tgtEl>
                                      </p:cBhvr>
                                      <p:to x="100000" y="80000"/>
                                    </p:animScale>
                                    <p:animScale>
                                      <p:cBhvr>
                                        <p:cTn id="76" dur="166" decel="50000">
                                          <p:stCondLst>
                                            <p:cond delay="1338"/>
                                          </p:stCondLst>
                                        </p:cTn>
                                        <p:tgtEl>
                                          <p:spTgt spid="58371">
                                            <p:txEl>
                                              <p:pRg st="8" end="8"/>
                                            </p:txEl>
                                          </p:spTgt>
                                        </p:tgtEl>
                                      </p:cBhvr>
                                      <p:to x="100000" y="100000"/>
                                    </p:animScale>
                                    <p:animScale>
                                      <p:cBhvr>
                                        <p:cTn id="77" dur="26">
                                          <p:stCondLst>
                                            <p:cond delay="1642"/>
                                          </p:stCondLst>
                                        </p:cTn>
                                        <p:tgtEl>
                                          <p:spTgt spid="58371">
                                            <p:txEl>
                                              <p:pRg st="8" end="8"/>
                                            </p:txEl>
                                          </p:spTgt>
                                        </p:tgtEl>
                                      </p:cBhvr>
                                      <p:to x="100000" y="90000"/>
                                    </p:animScale>
                                    <p:animScale>
                                      <p:cBhvr>
                                        <p:cTn id="78" dur="166" decel="50000">
                                          <p:stCondLst>
                                            <p:cond delay="1668"/>
                                          </p:stCondLst>
                                        </p:cTn>
                                        <p:tgtEl>
                                          <p:spTgt spid="58371">
                                            <p:txEl>
                                              <p:pRg st="8" end="8"/>
                                            </p:txEl>
                                          </p:spTgt>
                                        </p:tgtEl>
                                      </p:cBhvr>
                                      <p:to x="100000" y="100000"/>
                                    </p:animScale>
                                    <p:animScale>
                                      <p:cBhvr>
                                        <p:cTn id="79" dur="26">
                                          <p:stCondLst>
                                            <p:cond delay="1808"/>
                                          </p:stCondLst>
                                        </p:cTn>
                                        <p:tgtEl>
                                          <p:spTgt spid="58371">
                                            <p:txEl>
                                              <p:pRg st="8" end="8"/>
                                            </p:txEl>
                                          </p:spTgt>
                                        </p:tgtEl>
                                      </p:cBhvr>
                                      <p:to x="100000" y="95000"/>
                                    </p:animScale>
                                    <p:animScale>
                                      <p:cBhvr>
                                        <p:cTn id="80" dur="166" decel="50000">
                                          <p:stCondLst>
                                            <p:cond delay="1834"/>
                                          </p:stCondLst>
                                        </p:cTn>
                                        <p:tgtEl>
                                          <p:spTgt spid="58371">
                                            <p:txEl>
                                              <p:pRg st="8" end="8"/>
                                            </p:txEl>
                                          </p:spTgt>
                                        </p:tgtEl>
                                      </p:cBhvr>
                                      <p:to x="100000" y="100000"/>
                                    </p:animScale>
                                  </p:childTnLst>
                                </p:cTn>
                              </p:par>
                              <p:par>
                                <p:cTn id="81" presetID="26" presetClass="entr" presetSubtype="0" fill="hold" nodeType="withEffect">
                                  <p:stCondLst>
                                    <p:cond delay="0"/>
                                  </p:stCondLst>
                                  <p:childTnLst>
                                    <p:set>
                                      <p:cBhvr>
                                        <p:cTn id="82" dur="1" fill="hold">
                                          <p:stCondLst>
                                            <p:cond delay="0"/>
                                          </p:stCondLst>
                                        </p:cTn>
                                        <p:tgtEl>
                                          <p:spTgt spid="58371">
                                            <p:txEl>
                                              <p:pRg st="9" end="9"/>
                                            </p:txEl>
                                          </p:spTgt>
                                        </p:tgtEl>
                                        <p:attrNameLst>
                                          <p:attrName>style.visibility</p:attrName>
                                        </p:attrNameLst>
                                      </p:cBhvr>
                                      <p:to>
                                        <p:strVal val="visible"/>
                                      </p:to>
                                    </p:set>
                                    <p:animEffect transition="in" filter="wipe(down)">
                                      <p:cBhvr>
                                        <p:cTn id="83" dur="580">
                                          <p:stCondLst>
                                            <p:cond delay="0"/>
                                          </p:stCondLst>
                                        </p:cTn>
                                        <p:tgtEl>
                                          <p:spTgt spid="58371">
                                            <p:txEl>
                                              <p:pRg st="9" end="9"/>
                                            </p:txEl>
                                          </p:spTgt>
                                        </p:tgtEl>
                                      </p:cBhvr>
                                    </p:animEffect>
                                    <p:anim calcmode="lin" valueType="num">
                                      <p:cBhvr>
                                        <p:cTn id="84" dur="1822" tmFilter="0,0; 0.14,0.36; 0.43,0.73; 0.71,0.91; 1.0,1.0">
                                          <p:stCondLst>
                                            <p:cond delay="0"/>
                                          </p:stCondLst>
                                        </p:cTn>
                                        <p:tgtEl>
                                          <p:spTgt spid="58371">
                                            <p:txEl>
                                              <p:pRg st="9" end="9"/>
                                            </p:txEl>
                                          </p:spTgt>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58371">
                                            <p:txEl>
                                              <p:pRg st="9" end="9"/>
                                            </p:txEl>
                                          </p:spTgt>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58371">
                                            <p:txEl>
                                              <p:pRg st="9" end="9"/>
                                            </p:txEl>
                                          </p:spTgt>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58371">
                                            <p:txEl>
                                              <p:pRg st="9" end="9"/>
                                            </p:txEl>
                                          </p:spTgt>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58371">
                                            <p:txEl>
                                              <p:pRg st="9" end="9"/>
                                            </p:txEl>
                                          </p:spTgt>
                                        </p:tgtEl>
                                        <p:attrNameLst>
                                          <p:attrName>ppt_y</p:attrName>
                                        </p:attrNameLst>
                                      </p:cBhvr>
                                      <p:tavLst>
                                        <p:tav tm="0" fmla="#ppt_y-sin(pi*$)/81">
                                          <p:val>
                                            <p:fltVal val="0"/>
                                          </p:val>
                                        </p:tav>
                                        <p:tav tm="100000">
                                          <p:val>
                                            <p:fltVal val="1"/>
                                          </p:val>
                                        </p:tav>
                                      </p:tavLst>
                                    </p:anim>
                                    <p:animScale>
                                      <p:cBhvr>
                                        <p:cTn id="89" dur="26">
                                          <p:stCondLst>
                                            <p:cond delay="650"/>
                                          </p:stCondLst>
                                        </p:cTn>
                                        <p:tgtEl>
                                          <p:spTgt spid="58371">
                                            <p:txEl>
                                              <p:pRg st="9" end="9"/>
                                            </p:txEl>
                                          </p:spTgt>
                                        </p:tgtEl>
                                      </p:cBhvr>
                                      <p:to x="100000" y="60000"/>
                                    </p:animScale>
                                    <p:animScale>
                                      <p:cBhvr>
                                        <p:cTn id="90" dur="166" decel="50000">
                                          <p:stCondLst>
                                            <p:cond delay="676"/>
                                          </p:stCondLst>
                                        </p:cTn>
                                        <p:tgtEl>
                                          <p:spTgt spid="58371">
                                            <p:txEl>
                                              <p:pRg st="9" end="9"/>
                                            </p:txEl>
                                          </p:spTgt>
                                        </p:tgtEl>
                                      </p:cBhvr>
                                      <p:to x="100000" y="100000"/>
                                    </p:animScale>
                                    <p:animScale>
                                      <p:cBhvr>
                                        <p:cTn id="91" dur="26">
                                          <p:stCondLst>
                                            <p:cond delay="1312"/>
                                          </p:stCondLst>
                                        </p:cTn>
                                        <p:tgtEl>
                                          <p:spTgt spid="58371">
                                            <p:txEl>
                                              <p:pRg st="9" end="9"/>
                                            </p:txEl>
                                          </p:spTgt>
                                        </p:tgtEl>
                                      </p:cBhvr>
                                      <p:to x="100000" y="80000"/>
                                    </p:animScale>
                                    <p:animScale>
                                      <p:cBhvr>
                                        <p:cTn id="92" dur="166" decel="50000">
                                          <p:stCondLst>
                                            <p:cond delay="1338"/>
                                          </p:stCondLst>
                                        </p:cTn>
                                        <p:tgtEl>
                                          <p:spTgt spid="58371">
                                            <p:txEl>
                                              <p:pRg st="9" end="9"/>
                                            </p:txEl>
                                          </p:spTgt>
                                        </p:tgtEl>
                                      </p:cBhvr>
                                      <p:to x="100000" y="100000"/>
                                    </p:animScale>
                                    <p:animScale>
                                      <p:cBhvr>
                                        <p:cTn id="93" dur="26">
                                          <p:stCondLst>
                                            <p:cond delay="1642"/>
                                          </p:stCondLst>
                                        </p:cTn>
                                        <p:tgtEl>
                                          <p:spTgt spid="58371">
                                            <p:txEl>
                                              <p:pRg st="9" end="9"/>
                                            </p:txEl>
                                          </p:spTgt>
                                        </p:tgtEl>
                                      </p:cBhvr>
                                      <p:to x="100000" y="90000"/>
                                    </p:animScale>
                                    <p:animScale>
                                      <p:cBhvr>
                                        <p:cTn id="94" dur="166" decel="50000">
                                          <p:stCondLst>
                                            <p:cond delay="1668"/>
                                          </p:stCondLst>
                                        </p:cTn>
                                        <p:tgtEl>
                                          <p:spTgt spid="58371">
                                            <p:txEl>
                                              <p:pRg st="9" end="9"/>
                                            </p:txEl>
                                          </p:spTgt>
                                        </p:tgtEl>
                                      </p:cBhvr>
                                      <p:to x="100000" y="100000"/>
                                    </p:animScale>
                                    <p:animScale>
                                      <p:cBhvr>
                                        <p:cTn id="95" dur="26">
                                          <p:stCondLst>
                                            <p:cond delay="1808"/>
                                          </p:stCondLst>
                                        </p:cTn>
                                        <p:tgtEl>
                                          <p:spTgt spid="58371">
                                            <p:txEl>
                                              <p:pRg st="9" end="9"/>
                                            </p:txEl>
                                          </p:spTgt>
                                        </p:tgtEl>
                                      </p:cBhvr>
                                      <p:to x="100000" y="95000"/>
                                    </p:animScale>
                                    <p:animScale>
                                      <p:cBhvr>
                                        <p:cTn id="96" dur="166" decel="50000">
                                          <p:stCondLst>
                                            <p:cond delay="1834"/>
                                          </p:stCondLst>
                                        </p:cTn>
                                        <p:tgtEl>
                                          <p:spTgt spid="58371">
                                            <p:txEl>
                                              <p:pRg st="9" end="9"/>
                                            </p:txEl>
                                          </p:spTgt>
                                        </p:tgtEl>
                                      </p:cBhvr>
                                      <p:to x="100000" y="100000"/>
                                    </p:animScale>
                                  </p:childTnLst>
                                </p:cTn>
                              </p:par>
                              <p:par>
                                <p:cTn id="97" presetID="26" presetClass="entr" presetSubtype="0" fill="hold" nodeType="withEffect">
                                  <p:stCondLst>
                                    <p:cond delay="0"/>
                                  </p:stCondLst>
                                  <p:childTnLst>
                                    <p:set>
                                      <p:cBhvr>
                                        <p:cTn id="98" dur="1" fill="hold">
                                          <p:stCondLst>
                                            <p:cond delay="0"/>
                                          </p:stCondLst>
                                        </p:cTn>
                                        <p:tgtEl>
                                          <p:spTgt spid="58371">
                                            <p:txEl>
                                              <p:pRg st="10" end="10"/>
                                            </p:txEl>
                                          </p:spTgt>
                                        </p:tgtEl>
                                        <p:attrNameLst>
                                          <p:attrName>style.visibility</p:attrName>
                                        </p:attrNameLst>
                                      </p:cBhvr>
                                      <p:to>
                                        <p:strVal val="visible"/>
                                      </p:to>
                                    </p:set>
                                    <p:animEffect transition="in" filter="wipe(down)">
                                      <p:cBhvr>
                                        <p:cTn id="99" dur="580">
                                          <p:stCondLst>
                                            <p:cond delay="0"/>
                                          </p:stCondLst>
                                        </p:cTn>
                                        <p:tgtEl>
                                          <p:spTgt spid="58371">
                                            <p:txEl>
                                              <p:pRg st="10" end="10"/>
                                            </p:txEl>
                                          </p:spTgt>
                                        </p:tgtEl>
                                      </p:cBhvr>
                                    </p:animEffect>
                                    <p:anim calcmode="lin" valueType="num">
                                      <p:cBhvr>
                                        <p:cTn id="100" dur="1822" tmFilter="0,0; 0.14,0.36; 0.43,0.73; 0.71,0.91; 1.0,1.0">
                                          <p:stCondLst>
                                            <p:cond delay="0"/>
                                          </p:stCondLst>
                                        </p:cTn>
                                        <p:tgtEl>
                                          <p:spTgt spid="58371">
                                            <p:txEl>
                                              <p:pRg st="10" end="10"/>
                                            </p:txEl>
                                          </p:spTgt>
                                        </p:tgtEl>
                                        <p:attrNameLst>
                                          <p:attrName>ppt_x</p:attrName>
                                        </p:attrNameLst>
                                      </p:cBhvr>
                                      <p:tavLst>
                                        <p:tav tm="0">
                                          <p:val>
                                            <p:strVal val="#ppt_x-0.25"/>
                                          </p:val>
                                        </p:tav>
                                        <p:tav tm="100000">
                                          <p:val>
                                            <p:strVal val="#ppt_x"/>
                                          </p:val>
                                        </p:tav>
                                      </p:tavLst>
                                    </p:anim>
                                    <p:anim calcmode="lin" valueType="num">
                                      <p:cBhvr>
                                        <p:cTn id="101" dur="664" tmFilter="0.0,0.0; 0.25,0.07; 0.50,0.2; 0.75,0.467; 1.0,1.0">
                                          <p:stCondLst>
                                            <p:cond delay="0"/>
                                          </p:stCondLst>
                                        </p:cTn>
                                        <p:tgtEl>
                                          <p:spTgt spid="58371">
                                            <p:txEl>
                                              <p:pRg st="10" end="10"/>
                                            </p:txEl>
                                          </p:spTgt>
                                        </p:tgtEl>
                                        <p:attrNameLst>
                                          <p:attrName>ppt_y</p:attrName>
                                        </p:attrNameLst>
                                      </p:cBhvr>
                                      <p:tavLst>
                                        <p:tav tm="0" fmla="#ppt_y-sin(pi*$)/3">
                                          <p:val>
                                            <p:fltVal val="0.5"/>
                                          </p:val>
                                        </p:tav>
                                        <p:tav tm="100000">
                                          <p:val>
                                            <p:fltVal val="1"/>
                                          </p:val>
                                        </p:tav>
                                      </p:tavLst>
                                    </p:anim>
                                    <p:anim calcmode="lin" valueType="num">
                                      <p:cBhvr>
                                        <p:cTn id="102" dur="664" tmFilter="0, 0; 0.125,0.2665; 0.25,0.4; 0.375,0.465; 0.5,0.5;  0.625,0.535; 0.75,0.6; 0.875,0.7335; 1,1">
                                          <p:stCondLst>
                                            <p:cond delay="664"/>
                                          </p:stCondLst>
                                        </p:cTn>
                                        <p:tgtEl>
                                          <p:spTgt spid="58371">
                                            <p:txEl>
                                              <p:pRg st="10" end="10"/>
                                            </p:txEl>
                                          </p:spTgt>
                                        </p:tgtEl>
                                        <p:attrNameLst>
                                          <p:attrName>ppt_y</p:attrName>
                                        </p:attrNameLst>
                                      </p:cBhvr>
                                      <p:tavLst>
                                        <p:tav tm="0" fmla="#ppt_y-sin(pi*$)/9">
                                          <p:val>
                                            <p:fltVal val="0"/>
                                          </p:val>
                                        </p:tav>
                                        <p:tav tm="100000">
                                          <p:val>
                                            <p:fltVal val="1"/>
                                          </p:val>
                                        </p:tav>
                                      </p:tavLst>
                                    </p:anim>
                                    <p:anim calcmode="lin" valueType="num">
                                      <p:cBhvr>
                                        <p:cTn id="103" dur="332" tmFilter="0, 0; 0.125,0.2665; 0.25,0.4; 0.375,0.465; 0.5,0.5;  0.625,0.535; 0.75,0.6; 0.875,0.7335; 1,1">
                                          <p:stCondLst>
                                            <p:cond delay="1324"/>
                                          </p:stCondLst>
                                        </p:cTn>
                                        <p:tgtEl>
                                          <p:spTgt spid="58371">
                                            <p:txEl>
                                              <p:pRg st="10" end="10"/>
                                            </p:txEl>
                                          </p:spTgt>
                                        </p:tgtEl>
                                        <p:attrNameLst>
                                          <p:attrName>ppt_y</p:attrName>
                                        </p:attrNameLst>
                                      </p:cBhvr>
                                      <p:tavLst>
                                        <p:tav tm="0" fmla="#ppt_y-sin(pi*$)/27">
                                          <p:val>
                                            <p:fltVal val="0"/>
                                          </p:val>
                                        </p:tav>
                                        <p:tav tm="100000">
                                          <p:val>
                                            <p:fltVal val="1"/>
                                          </p:val>
                                        </p:tav>
                                      </p:tavLst>
                                    </p:anim>
                                    <p:anim calcmode="lin" valueType="num">
                                      <p:cBhvr>
                                        <p:cTn id="104" dur="164" tmFilter="0, 0; 0.125,0.2665; 0.25,0.4; 0.375,0.465; 0.5,0.5;  0.625,0.535; 0.75,0.6; 0.875,0.7335; 1,1">
                                          <p:stCondLst>
                                            <p:cond delay="1656"/>
                                          </p:stCondLst>
                                        </p:cTn>
                                        <p:tgtEl>
                                          <p:spTgt spid="58371">
                                            <p:txEl>
                                              <p:pRg st="10" end="10"/>
                                            </p:txEl>
                                          </p:spTgt>
                                        </p:tgtEl>
                                        <p:attrNameLst>
                                          <p:attrName>ppt_y</p:attrName>
                                        </p:attrNameLst>
                                      </p:cBhvr>
                                      <p:tavLst>
                                        <p:tav tm="0" fmla="#ppt_y-sin(pi*$)/81">
                                          <p:val>
                                            <p:fltVal val="0"/>
                                          </p:val>
                                        </p:tav>
                                        <p:tav tm="100000">
                                          <p:val>
                                            <p:fltVal val="1"/>
                                          </p:val>
                                        </p:tav>
                                      </p:tavLst>
                                    </p:anim>
                                    <p:animScale>
                                      <p:cBhvr>
                                        <p:cTn id="105" dur="26">
                                          <p:stCondLst>
                                            <p:cond delay="650"/>
                                          </p:stCondLst>
                                        </p:cTn>
                                        <p:tgtEl>
                                          <p:spTgt spid="58371">
                                            <p:txEl>
                                              <p:pRg st="10" end="10"/>
                                            </p:txEl>
                                          </p:spTgt>
                                        </p:tgtEl>
                                      </p:cBhvr>
                                      <p:to x="100000" y="60000"/>
                                    </p:animScale>
                                    <p:animScale>
                                      <p:cBhvr>
                                        <p:cTn id="106" dur="166" decel="50000">
                                          <p:stCondLst>
                                            <p:cond delay="676"/>
                                          </p:stCondLst>
                                        </p:cTn>
                                        <p:tgtEl>
                                          <p:spTgt spid="58371">
                                            <p:txEl>
                                              <p:pRg st="10" end="10"/>
                                            </p:txEl>
                                          </p:spTgt>
                                        </p:tgtEl>
                                      </p:cBhvr>
                                      <p:to x="100000" y="100000"/>
                                    </p:animScale>
                                    <p:animScale>
                                      <p:cBhvr>
                                        <p:cTn id="107" dur="26">
                                          <p:stCondLst>
                                            <p:cond delay="1312"/>
                                          </p:stCondLst>
                                        </p:cTn>
                                        <p:tgtEl>
                                          <p:spTgt spid="58371">
                                            <p:txEl>
                                              <p:pRg st="10" end="10"/>
                                            </p:txEl>
                                          </p:spTgt>
                                        </p:tgtEl>
                                      </p:cBhvr>
                                      <p:to x="100000" y="80000"/>
                                    </p:animScale>
                                    <p:animScale>
                                      <p:cBhvr>
                                        <p:cTn id="108" dur="166" decel="50000">
                                          <p:stCondLst>
                                            <p:cond delay="1338"/>
                                          </p:stCondLst>
                                        </p:cTn>
                                        <p:tgtEl>
                                          <p:spTgt spid="58371">
                                            <p:txEl>
                                              <p:pRg st="10" end="10"/>
                                            </p:txEl>
                                          </p:spTgt>
                                        </p:tgtEl>
                                      </p:cBhvr>
                                      <p:to x="100000" y="100000"/>
                                    </p:animScale>
                                    <p:animScale>
                                      <p:cBhvr>
                                        <p:cTn id="109" dur="26">
                                          <p:stCondLst>
                                            <p:cond delay="1642"/>
                                          </p:stCondLst>
                                        </p:cTn>
                                        <p:tgtEl>
                                          <p:spTgt spid="58371">
                                            <p:txEl>
                                              <p:pRg st="10" end="10"/>
                                            </p:txEl>
                                          </p:spTgt>
                                        </p:tgtEl>
                                      </p:cBhvr>
                                      <p:to x="100000" y="90000"/>
                                    </p:animScale>
                                    <p:animScale>
                                      <p:cBhvr>
                                        <p:cTn id="110" dur="166" decel="50000">
                                          <p:stCondLst>
                                            <p:cond delay="1668"/>
                                          </p:stCondLst>
                                        </p:cTn>
                                        <p:tgtEl>
                                          <p:spTgt spid="58371">
                                            <p:txEl>
                                              <p:pRg st="10" end="10"/>
                                            </p:txEl>
                                          </p:spTgt>
                                        </p:tgtEl>
                                      </p:cBhvr>
                                      <p:to x="100000" y="100000"/>
                                    </p:animScale>
                                    <p:animScale>
                                      <p:cBhvr>
                                        <p:cTn id="111" dur="26">
                                          <p:stCondLst>
                                            <p:cond delay="1808"/>
                                          </p:stCondLst>
                                        </p:cTn>
                                        <p:tgtEl>
                                          <p:spTgt spid="58371">
                                            <p:txEl>
                                              <p:pRg st="10" end="10"/>
                                            </p:txEl>
                                          </p:spTgt>
                                        </p:tgtEl>
                                      </p:cBhvr>
                                      <p:to x="100000" y="95000"/>
                                    </p:animScale>
                                    <p:animScale>
                                      <p:cBhvr>
                                        <p:cTn id="112" dur="166" decel="50000">
                                          <p:stCondLst>
                                            <p:cond delay="1834"/>
                                          </p:stCondLst>
                                        </p:cTn>
                                        <p:tgtEl>
                                          <p:spTgt spid="58371">
                                            <p:txEl>
                                              <p:pRg st="10" end="10"/>
                                            </p:txEl>
                                          </p:spTgt>
                                        </p:tgtEl>
                                      </p:cBhvr>
                                      <p:to x="100000" y="100000"/>
                                    </p:animScale>
                                  </p:childTnLst>
                                </p:cTn>
                              </p:par>
                              <p:par>
                                <p:cTn id="113" presetID="26" presetClass="entr" presetSubtype="0" fill="hold" nodeType="withEffect">
                                  <p:stCondLst>
                                    <p:cond delay="0"/>
                                  </p:stCondLst>
                                  <p:childTnLst>
                                    <p:set>
                                      <p:cBhvr>
                                        <p:cTn id="114" dur="1" fill="hold">
                                          <p:stCondLst>
                                            <p:cond delay="0"/>
                                          </p:stCondLst>
                                        </p:cTn>
                                        <p:tgtEl>
                                          <p:spTgt spid="58371">
                                            <p:txEl>
                                              <p:pRg st="11" end="11"/>
                                            </p:txEl>
                                          </p:spTgt>
                                        </p:tgtEl>
                                        <p:attrNameLst>
                                          <p:attrName>style.visibility</p:attrName>
                                        </p:attrNameLst>
                                      </p:cBhvr>
                                      <p:to>
                                        <p:strVal val="visible"/>
                                      </p:to>
                                    </p:set>
                                    <p:animEffect transition="in" filter="wipe(down)">
                                      <p:cBhvr>
                                        <p:cTn id="115" dur="580">
                                          <p:stCondLst>
                                            <p:cond delay="0"/>
                                          </p:stCondLst>
                                        </p:cTn>
                                        <p:tgtEl>
                                          <p:spTgt spid="58371">
                                            <p:txEl>
                                              <p:pRg st="11" end="11"/>
                                            </p:txEl>
                                          </p:spTgt>
                                        </p:tgtEl>
                                      </p:cBhvr>
                                    </p:animEffect>
                                    <p:anim calcmode="lin" valueType="num">
                                      <p:cBhvr>
                                        <p:cTn id="116" dur="1822" tmFilter="0,0; 0.14,0.36; 0.43,0.73; 0.71,0.91; 1.0,1.0">
                                          <p:stCondLst>
                                            <p:cond delay="0"/>
                                          </p:stCondLst>
                                        </p:cTn>
                                        <p:tgtEl>
                                          <p:spTgt spid="58371">
                                            <p:txEl>
                                              <p:pRg st="11" end="11"/>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58371">
                                            <p:txEl>
                                              <p:pRg st="11" end="11"/>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58371">
                                            <p:txEl>
                                              <p:pRg st="11" end="11"/>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58371">
                                            <p:txEl>
                                              <p:pRg st="11" end="11"/>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58371">
                                            <p:txEl>
                                              <p:pRg st="11" end="11"/>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58371">
                                            <p:txEl>
                                              <p:pRg st="11" end="11"/>
                                            </p:txEl>
                                          </p:spTgt>
                                        </p:tgtEl>
                                      </p:cBhvr>
                                      <p:to x="100000" y="60000"/>
                                    </p:animScale>
                                    <p:animScale>
                                      <p:cBhvr>
                                        <p:cTn id="122" dur="166" decel="50000">
                                          <p:stCondLst>
                                            <p:cond delay="676"/>
                                          </p:stCondLst>
                                        </p:cTn>
                                        <p:tgtEl>
                                          <p:spTgt spid="58371">
                                            <p:txEl>
                                              <p:pRg st="11" end="11"/>
                                            </p:txEl>
                                          </p:spTgt>
                                        </p:tgtEl>
                                      </p:cBhvr>
                                      <p:to x="100000" y="100000"/>
                                    </p:animScale>
                                    <p:animScale>
                                      <p:cBhvr>
                                        <p:cTn id="123" dur="26">
                                          <p:stCondLst>
                                            <p:cond delay="1312"/>
                                          </p:stCondLst>
                                        </p:cTn>
                                        <p:tgtEl>
                                          <p:spTgt spid="58371">
                                            <p:txEl>
                                              <p:pRg st="11" end="11"/>
                                            </p:txEl>
                                          </p:spTgt>
                                        </p:tgtEl>
                                      </p:cBhvr>
                                      <p:to x="100000" y="80000"/>
                                    </p:animScale>
                                    <p:animScale>
                                      <p:cBhvr>
                                        <p:cTn id="124" dur="166" decel="50000">
                                          <p:stCondLst>
                                            <p:cond delay="1338"/>
                                          </p:stCondLst>
                                        </p:cTn>
                                        <p:tgtEl>
                                          <p:spTgt spid="58371">
                                            <p:txEl>
                                              <p:pRg st="11" end="11"/>
                                            </p:txEl>
                                          </p:spTgt>
                                        </p:tgtEl>
                                      </p:cBhvr>
                                      <p:to x="100000" y="100000"/>
                                    </p:animScale>
                                    <p:animScale>
                                      <p:cBhvr>
                                        <p:cTn id="125" dur="26">
                                          <p:stCondLst>
                                            <p:cond delay="1642"/>
                                          </p:stCondLst>
                                        </p:cTn>
                                        <p:tgtEl>
                                          <p:spTgt spid="58371">
                                            <p:txEl>
                                              <p:pRg st="11" end="11"/>
                                            </p:txEl>
                                          </p:spTgt>
                                        </p:tgtEl>
                                      </p:cBhvr>
                                      <p:to x="100000" y="90000"/>
                                    </p:animScale>
                                    <p:animScale>
                                      <p:cBhvr>
                                        <p:cTn id="126" dur="166" decel="50000">
                                          <p:stCondLst>
                                            <p:cond delay="1668"/>
                                          </p:stCondLst>
                                        </p:cTn>
                                        <p:tgtEl>
                                          <p:spTgt spid="58371">
                                            <p:txEl>
                                              <p:pRg st="11" end="11"/>
                                            </p:txEl>
                                          </p:spTgt>
                                        </p:tgtEl>
                                      </p:cBhvr>
                                      <p:to x="100000" y="100000"/>
                                    </p:animScale>
                                    <p:animScale>
                                      <p:cBhvr>
                                        <p:cTn id="127" dur="26">
                                          <p:stCondLst>
                                            <p:cond delay="1808"/>
                                          </p:stCondLst>
                                        </p:cTn>
                                        <p:tgtEl>
                                          <p:spTgt spid="58371">
                                            <p:txEl>
                                              <p:pRg st="11" end="11"/>
                                            </p:txEl>
                                          </p:spTgt>
                                        </p:tgtEl>
                                      </p:cBhvr>
                                      <p:to x="100000" y="95000"/>
                                    </p:animScale>
                                    <p:animScale>
                                      <p:cBhvr>
                                        <p:cTn id="128" dur="166" decel="50000">
                                          <p:stCondLst>
                                            <p:cond delay="1834"/>
                                          </p:stCondLst>
                                        </p:cTn>
                                        <p:tgtEl>
                                          <p:spTgt spid="58371">
                                            <p:txEl>
                                              <p:pRg st="11" end="1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SQL</a:t>
            </a:r>
            <a:r>
              <a:rPr lang="zh-CN" altLang="en-US" sz="3600"/>
              <a:t>的基本概念（续）</a:t>
            </a:r>
          </a:p>
        </p:txBody>
      </p:sp>
      <p:sp>
        <p:nvSpPr>
          <p:cNvPr id="20483" name="Rectangle 3"/>
          <p:cNvSpPr>
            <a:spLocks noGrp="1" noChangeArrowheads="1"/>
          </p:cNvSpPr>
          <p:nvPr>
            <p:ph idx="1"/>
          </p:nvPr>
        </p:nvSpPr>
        <p:spPr>
          <a:xfrm>
            <a:off x="900113" y="981075"/>
            <a:ext cx="8148637" cy="4854575"/>
          </a:xfrm>
        </p:spPr>
        <p:txBody>
          <a:bodyPr/>
          <a:lstStyle/>
          <a:p>
            <a:pPr eaLnBrk="1" hangingPunct="1">
              <a:lnSpc>
                <a:spcPct val="150000"/>
              </a:lnSpc>
              <a:defRPr/>
            </a:pPr>
            <a:r>
              <a:rPr lang="zh-CN" altLang="en-US" dirty="0">
                <a:solidFill>
                  <a:schemeClr val="accent6"/>
                </a:solidFill>
                <a:latin typeface="微软雅黑" panose="020B0503020204020204" pitchFamily="34" charset="-122"/>
                <a:ea typeface="微软雅黑" panose="020B0503020204020204" pitchFamily="34" charset="-122"/>
              </a:rPr>
              <a:t>存储文件</a:t>
            </a:r>
          </a:p>
          <a:p>
            <a:pPr lvl="1" eaLnBrk="1" hangingPunct="1">
              <a:lnSpc>
                <a:spcPct val="150000"/>
              </a:lnSpc>
              <a:defRPr/>
            </a:pPr>
            <a:r>
              <a:rPr lang="zh-CN" altLang="en-US" dirty="0">
                <a:latin typeface="微软雅黑" panose="020B0503020204020204" pitchFamily="34" charset="-122"/>
                <a:ea typeface="微软雅黑" panose="020B0503020204020204" pitchFamily="34" charset="-122"/>
              </a:rPr>
              <a:t>逻辑结构组成了关系数据库的内模式</a:t>
            </a:r>
          </a:p>
          <a:p>
            <a:pPr lvl="1" eaLnBrk="1" hangingPunct="1">
              <a:lnSpc>
                <a:spcPct val="150000"/>
              </a:lnSpc>
              <a:defRPr/>
            </a:pPr>
            <a:r>
              <a:rPr lang="zh-CN" altLang="en-US" dirty="0">
                <a:latin typeface="微软雅黑" panose="020B0503020204020204" pitchFamily="34" charset="-122"/>
                <a:ea typeface="微软雅黑" panose="020B0503020204020204" pitchFamily="34" charset="-122"/>
              </a:rPr>
              <a:t>物理结构对用户是隐蔽的</a:t>
            </a:r>
          </a:p>
        </p:txBody>
      </p:sp>
      <p:sp>
        <p:nvSpPr>
          <p:cNvPr id="3072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914C6F07-115B-4FA6-865E-51A97F700BE8}"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 calcmode="lin" valueType="num">
                                      <p:cBhvr>
                                        <p:cTn id="7" dur="500" fill="hold"/>
                                        <p:tgtEl>
                                          <p:spTgt spid="2048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2048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20483">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20483">
                                            <p:txEl>
                                              <p:pRg st="2" end="2"/>
                                            </p:txEl>
                                          </p:spTgt>
                                        </p:tgtEl>
                                        <p:attrNameLst>
                                          <p:attrName>style.visibility</p:attrName>
                                        </p:attrNameLst>
                                      </p:cBhvr>
                                      <p:to>
                                        <p:strVal val="visible"/>
                                      </p:to>
                                    </p:set>
                                    <p:anim calcmode="lin" valueType="num">
                                      <p:cBhvr>
                                        <p:cTn id="14" dur="500" fill="hold"/>
                                        <p:tgtEl>
                                          <p:spTgt spid="2048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2048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204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带有</a:t>
            </a:r>
            <a:r>
              <a:rPr lang="en-US" altLang="zh-CN" sz="3600"/>
              <a:t>EXISTS</a:t>
            </a:r>
            <a:r>
              <a:rPr lang="zh-CN" altLang="en-US" sz="3600"/>
              <a:t>谓词的子查询（续）</a:t>
            </a:r>
          </a:p>
        </p:txBody>
      </p:sp>
      <p:sp>
        <p:nvSpPr>
          <p:cNvPr id="59395" name="Rectangle 3"/>
          <p:cNvSpPr>
            <a:spLocks noGrp="1" noChangeArrowheads="1"/>
          </p:cNvSpPr>
          <p:nvPr>
            <p:ph idx="1"/>
          </p:nvPr>
        </p:nvSpPr>
        <p:spPr>
          <a:xfrm>
            <a:off x="958850" y="908050"/>
            <a:ext cx="8150225" cy="3338513"/>
          </a:xfrm>
        </p:spPr>
        <p:txBody>
          <a:bodyPr/>
          <a:lstStyle/>
          <a:p>
            <a:pPr algn="just" eaLnBrk="1" hangingPunct="1">
              <a:lnSpc>
                <a:spcPct val="110000"/>
              </a:lnSpc>
              <a:buFont typeface="Wingdings" panose="05000000000000000000" pitchFamily="2" charset="2"/>
              <a:buNone/>
            </a:pPr>
            <a:r>
              <a:rPr lang="en-US" altLang="zh-CN" sz="2400"/>
              <a:t>[</a:t>
            </a:r>
            <a:r>
              <a:rPr lang="zh-CN" altLang="en-US" sz="2400">
                <a:ea typeface="黑体" panose="02010609060101010101" pitchFamily="49" charset="-122"/>
              </a:rPr>
              <a:t>例 </a:t>
            </a:r>
            <a:r>
              <a:rPr lang="en-US" altLang="zh-CN" sz="2400">
                <a:ea typeface="黑体" panose="02010609060101010101" pitchFamily="49" charset="-122"/>
              </a:rPr>
              <a:t>3.61]  </a:t>
            </a:r>
            <a:r>
              <a:rPr lang="zh-CN" altLang="en-US" sz="2400"/>
              <a:t>查询没有选修</a:t>
            </a:r>
            <a:r>
              <a:rPr lang="en-US" altLang="zh-CN" sz="2400">
                <a:latin typeface="宋体" panose="02010600030101010101" pitchFamily="2" charset="-122"/>
              </a:rPr>
              <a:t>1</a:t>
            </a:r>
            <a:r>
              <a:rPr lang="zh-CN" altLang="en-US" sz="2400"/>
              <a:t>号课程的学生姓名。</a:t>
            </a:r>
            <a:endParaRPr lang="zh-CN" altLang="en-US" sz="2400">
              <a:latin typeface="宋体" panose="02010600030101010101" pitchFamily="2" charset="-122"/>
            </a:endParaRPr>
          </a:p>
          <a:p>
            <a:pPr algn="just" eaLnBrk="1" hangingPunct="1">
              <a:lnSpc>
                <a:spcPct val="110000"/>
              </a:lnSpc>
              <a:buFont typeface="Wingdings" panose="05000000000000000000" pitchFamily="2" charset="2"/>
              <a:buNone/>
            </a:pPr>
            <a:r>
              <a:rPr lang="zh-CN" altLang="en-US" sz="2400"/>
              <a:t>     </a:t>
            </a:r>
            <a:r>
              <a:rPr lang="en-US" altLang="zh-CN" sz="2400"/>
              <a:t>SELECT Sname</a:t>
            </a:r>
          </a:p>
          <a:p>
            <a:pPr algn="just" eaLnBrk="1" hangingPunct="1">
              <a:lnSpc>
                <a:spcPct val="110000"/>
              </a:lnSpc>
              <a:buFont typeface="Wingdings" panose="05000000000000000000" pitchFamily="2" charset="2"/>
              <a:buNone/>
            </a:pPr>
            <a:r>
              <a:rPr lang="en-US" altLang="zh-CN" sz="2400"/>
              <a:t>     FROM     </a:t>
            </a:r>
            <a:r>
              <a:rPr lang="en-US" altLang="zh-CN" sz="2400">
                <a:solidFill>
                  <a:srgbClr val="FF00FF"/>
                </a:solidFill>
              </a:rPr>
              <a:t>Student</a:t>
            </a:r>
          </a:p>
          <a:p>
            <a:pPr algn="just" eaLnBrk="1" hangingPunct="1">
              <a:lnSpc>
                <a:spcPct val="110000"/>
              </a:lnSpc>
              <a:buFont typeface="Wingdings" panose="05000000000000000000" pitchFamily="2" charset="2"/>
              <a:buNone/>
            </a:pPr>
            <a:r>
              <a:rPr lang="en-US" altLang="zh-CN" sz="2400"/>
              <a:t>     WHERE NOT EXISTS</a:t>
            </a:r>
          </a:p>
          <a:p>
            <a:pPr algn="just" eaLnBrk="1" hangingPunct="1">
              <a:lnSpc>
                <a:spcPct val="110000"/>
              </a:lnSpc>
              <a:buFont typeface="Wingdings" panose="05000000000000000000" pitchFamily="2" charset="2"/>
              <a:buNone/>
            </a:pPr>
            <a:r>
              <a:rPr lang="en-US" altLang="zh-CN" sz="2400"/>
              <a:t>                   </a:t>
            </a:r>
            <a:r>
              <a:rPr lang="zh-CN" altLang="en-US" sz="2400"/>
              <a:t>(</a:t>
            </a:r>
            <a:r>
              <a:rPr lang="en-US" altLang="zh-CN" sz="2400"/>
              <a:t>SELECT *</a:t>
            </a:r>
          </a:p>
          <a:p>
            <a:pPr algn="just" eaLnBrk="1" hangingPunct="1">
              <a:lnSpc>
                <a:spcPct val="110000"/>
              </a:lnSpc>
              <a:buFont typeface="Wingdings" panose="05000000000000000000" pitchFamily="2" charset="2"/>
              <a:buNone/>
            </a:pPr>
            <a:r>
              <a:rPr lang="en-US" altLang="zh-CN" sz="2400"/>
              <a:t>                    FROM SC</a:t>
            </a:r>
          </a:p>
          <a:p>
            <a:pPr eaLnBrk="1" hangingPunct="1">
              <a:lnSpc>
                <a:spcPct val="110000"/>
              </a:lnSpc>
              <a:buFont typeface="Wingdings" panose="05000000000000000000" pitchFamily="2" charset="2"/>
              <a:buNone/>
            </a:pPr>
            <a:r>
              <a:rPr lang="en-US" altLang="zh-CN" sz="2400"/>
              <a:t>                    WHERE Sno = </a:t>
            </a:r>
            <a:r>
              <a:rPr lang="en-US" altLang="zh-CN" sz="2400">
                <a:solidFill>
                  <a:srgbClr val="FF00FF"/>
                </a:solidFill>
              </a:rPr>
              <a:t>Student.</a:t>
            </a:r>
            <a:r>
              <a:rPr lang="en-US" altLang="zh-CN" sz="2400"/>
              <a:t>Sno AND Cno='1'</a:t>
            </a:r>
            <a:r>
              <a:rPr lang="zh-CN" altLang="en-US" sz="2400"/>
              <a:t>);</a:t>
            </a:r>
          </a:p>
        </p:txBody>
      </p:sp>
      <p:sp>
        <p:nvSpPr>
          <p:cNvPr id="185348" name="矩形 1"/>
          <p:cNvSpPr>
            <a:spLocks noChangeArrowheads="1"/>
          </p:cNvSpPr>
          <p:nvPr/>
        </p:nvSpPr>
        <p:spPr bwMode="auto">
          <a:xfrm>
            <a:off x="1458913" y="4233863"/>
            <a:ext cx="3744912" cy="2584450"/>
          </a:xfrm>
          <a:prstGeom prst="rect">
            <a:avLst/>
          </a:prstGeom>
          <a:noFill/>
          <a:ln w="285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b="1">
                <a:solidFill>
                  <a:srgbClr val="0000FF"/>
                </a:solidFill>
                <a:latin typeface="微软雅黑" panose="020B0503020204020204" pitchFamily="34" charset="-122"/>
                <a:ea typeface="微软雅黑" panose="020B0503020204020204" pitchFamily="34" charset="-122"/>
              </a:rPr>
              <a:t>SELECT</a:t>
            </a:r>
            <a:r>
              <a:rPr lang="en-US" altLang="zh-CN" b="1">
                <a:solidFill>
                  <a:srgbClr val="000000"/>
                </a:solidFill>
                <a:latin typeface="微软雅黑" panose="020B0503020204020204" pitchFamily="34" charset="-122"/>
                <a:ea typeface="微软雅黑" panose="020B0503020204020204" pitchFamily="34" charset="-122"/>
              </a:rPr>
              <a:t> Sname</a:t>
            </a:r>
          </a:p>
          <a:p>
            <a:pPr eaLnBrk="1" hangingPunct="1">
              <a:lnSpc>
                <a:spcPct val="150000"/>
              </a:lnSpc>
            </a:pPr>
            <a:r>
              <a:rPr lang="en-US" altLang="zh-CN" b="1">
                <a:solidFill>
                  <a:srgbClr val="000000"/>
                </a:solidFill>
                <a:latin typeface="微软雅黑" panose="020B0503020204020204" pitchFamily="34" charset="-122"/>
                <a:ea typeface="微软雅黑" panose="020B0503020204020204" pitchFamily="34" charset="-122"/>
              </a:rPr>
              <a:t>     </a:t>
            </a:r>
            <a:r>
              <a:rPr lang="en-US" altLang="zh-CN" b="1">
                <a:solidFill>
                  <a:srgbClr val="0000FF"/>
                </a:solidFill>
                <a:latin typeface="微软雅黑" panose="020B0503020204020204" pitchFamily="34" charset="-122"/>
                <a:ea typeface="微软雅黑" panose="020B0503020204020204" pitchFamily="34" charset="-122"/>
              </a:rPr>
              <a:t>FROM</a:t>
            </a:r>
            <a:r>
              <a:rPr lang="en-US" altLang="zh-CN" b="1">
                <a:solidFill>
                  <a:srgbClr val="000000"/>
                </a:solidFill>
                <a:latin typeface="微软雅黑" panose="020B0503020204020204" pitchFamily="34" charset="-122"/>
                <a:ea typeface="微软雅黑" panose="020B0503020204020204" pitchFamily="34" charset="-122"/>
              </a:rPr>
              <a:t>     Student</a:t>
            </a:r>
          </a:p>
          <a:p>
            <a:pPr eaLnBrk="1" hangingPunct="1">
              <a:lnSpc>
                <a:spcPct val="150000"/>
              </a:lnSpc>
            </a:pPr>
            <a:r>
              <a:rPr lang="en-US" altLang="zh-CN" b="1">
                <a:solidFill>
                  <a:srgbClr val="000000"/>
                </a:solidFill>
                <a:latin typeface="微软雅黑" panose="020B0503020204020204" pitchFamily="34" charset="-122"/>
                <a:ea typeface="微软雅黑" panose="020B0503020204020204" pitchFamily="34" charset="-122"/>
              </a:rPr>
              <a:t>     </a:t>
            </a:r>
            <a:r>
              <a:rPr lang="en-US" altLang="zh-CN" b="1">
                <a:solidFill>
                  <a:srgbClr val="0000FF"/>
                </a:solidFill>
                <a:latin typeface="微软雅黑" panose="020B0503020204020204" pitchFamily="34" charset="-122"/>
                <a:ea typeface="微软雅黑" panose="020B0503020204020204" pitchFamily="34" charset="-122"/>
              </a:rPr>
              <a:t>WHERE</a:t>
            </a:r>
            <a:r>
              <a:rPr lang="en-US" altLang="zh-CN" b="1">
                <a:solidFill>
                  <a:srgbClr val="000000"/>
                </a:solidFill>
                <a:latin typeface="微软雅黑" panose="020B0503020204020204" pitchFamily="34" charset="-122"/>
                <a:ea typeface="微软雅黑" panose="020B0503020204020204" pitchFamily="34" charset="-122"/>
              </a:rPr>
              <a:t> Sno </a:t>
            </a:r>
            <a:r>
              <a:rPr lang="en-US" altLang="zh-CN" b="1">
                <a:solidFill>
                  <a:srgbClr val="808080"/>
                </a:solidFill>
                <a:latin typeface="微软雅黑" panose="020B0503020204020204" pitchFamily="34" charset="-122"/>
                <a:ea typeface="微软雅黑" panose="020B0503020204020204" pitchFamily="34" charset="-122"/>
              </a:rPr>
              <a:t>NOT</a:t>
            </a:r>
            <a:r>
              <a:rPr lang="en-US" altLang="zh-CN" b="1">
                <a:solidFill>
                  <a:srgbClr val="000000"/>
                </a:solidFill>
                <a:latin typeface="微软雅黑" panose="020B0503020204020204" pitchFamily="34" charset="-122"/>
                <a:ea typeface="微软雅黑" panose="020B0503020204020204" pitchFamily="34" charset="-122"/>
              </a:rPr>
              <a:t> </a:t>
            </a:r>
            <a:r>
              <a:rPr lang="en-US" altLang="zh-CN" b="1">
                <a:solidFill>
                  <a:srgbClr val="808080"/>
                </a:solidFill>
                <a:latin typeface="微软雅黑" panose="020B0503020204020204" pitchFamily="34" charset="-122"/>
                <a:ea typeface="微软雅黑" panose="020B0503020204020204" pitchFamily="34" charset="-122"/>
              </a:rPr>
              <a:t>IN</a:t>
            </a:r>
            <a:endParaRPr lang="en-US" altLang="zh-CN" b="1">
              <a:solidFill>
                <a:srgbClr val="000000"/>
              </a:solidFill>
              <a:latin typeface="微软雅黑" panose="020B0503020204020204" pitchFamily="34" charset="-122"/>
              <a:ea typeface="微软雅黑" panose="020B0503020204020204" pitchFamily="34" charset="-122"/>
            </a:endParaRPr>
          </a:p>
          <a:p>
            <a:pPr eaLnBrk="1" hangingPunct="1">
              <a:lnSpc>
                <a:spcPct val="150000"/>
              </a:lnSpc>
            </a:pPr>
            <a:r>
              <a:rPr lang="en-US" altLang="zh-CN" b="1">
                <a:solidFill>
                  <a:srgbClr val="0000FF"/>
                </a:solidFill>
                <a:latin typeface="微软雅黑" panose="020B0503020204020204" pitchFamily="34" charset="-122"/>
                <a:ea typeface="微软雅黑" panose="020B0503020204020204" pitchFamily="34" charset="-122"/>
              </a:rPr>
              <a:t>                   </a:t>
            </a:r>
            <a:r>
              <a:rPr lang="en-US" altLang="zh-CN" b="1">
                <a:solidFill>
                  <a:srgbClr val="808080"/>
                </a:solidFill>
                <a:latin typeface="微软雅黑" panose="020B0503020204020204" pitchFamily="34" charset="-122"/>
                <a:ea typeface="微软雅黑" panose="020B0503020204020204" pitchFamily="34" charset="-122"/>
              </a:rPr>
              <a:t>(</a:t>
            </a:r>
            <a:r>
              <a:rPr lang="en-US" altLang="zh-CN" b="1">
                <a:solidFill>
                  <a:srgbClr val="0000FF"/>
                </a:solidFill>
                <a:latin typeface="微软雅黑" panose="020B0503020204020204" pitchFamily="34" charset="-122"/>
                <a:ea typeface="微软雅黑" panose="020B0503020204020204" pitchFamily="34" charset="-122"/>
              </a:rPr>
              <a:t>SELECT</a:t>
            </a:r>
            <a:r>
              <a:rPr lang="en-US" altLang="zh-CN" b="1">
                <a:solidFill>
                  <a:srgbClr val="000000"/>
                </a:solidFill>
                <a:latin typeface="微软雅黑" panose="020B0503020204020204" pitchFamily="34" charset="-122"/>
                <a:ea typeface="微软雅黑" panose="020B0503020204020204" pitchFamily="34" charset="-122"/>
              </a:rPr>
              <a:t> Sno</a:t>
            </a:r>
          </a:p>
          <a:p>
            <a:pPr eaLnBrk="1" hangingPunct="1">
              <a:lnSpc>
                <a:spcPct val="150000"/>
              </a:lnSpc>
            </a:pPr>
            <a:r>
              <a:rPr lang="en-US" altLang="zh-CN" b="1">
                <a:solidFill>
                  <a:srgbClr val="000000"/>
                </a:solidFill>
                <a:latin typeface="微软雅黑" panose="020B0503020204020204" pitchFamily="34" charset="-122"/>
                <a:ea typeface="微软雅黑" panose="020B0503020204020204" pitchFamily="34" charset="-122"/>
              </a:rPr>
              <a:t>                    </a:t>
            </a:r>
            <a:r>
              <a:rPr lang="en-US" altLang="zh-CN" b="1">
                <a:solidFill>
                  <a:srgbClr val="0000FF"/>
                </a:solidFill>
                <a:latin typeface="微软雅黑" panose="020B0503020204020204" pitchFamily="34" charset="-122"/>
                <a:ea typeface="微软雅黑" panose="020B0503020204020204" pitchFamily="34" charset="-122"/>
              </a:rPr>
              <a:t>FROM</a:t>
            </a:r>
            <a:r>
              <a:rPr lang="en-US" altLang="zh-CN" b="1">
                <a:solidFill>
                  <a:srgbClr val="000000"/>
                </a:solidFill>
                <a:latin typeface="微软雅黑" panose="020B0503020204020204" pitchFamily="34" charset="-122"/>
                <a:ea typeface="微软雅黑" panose="020B0503020204020204" pitchFamily="34" charset="-122"/>
              </a:rPr>
              <a:t> SC</a:t>
            </a:r>
          </a:p>
          <a:p>
            <a:pPr eaLnBrk="1" hangingPunct="1">
              <a:lnSpc>
                <a:spcPct val="150000"/>
              </a:lnSpc>
            </a:pPr>
            <a:r>
              <a:rPr lang="en-US" altLang="zh-CN" b="1">
                <a:solidFill>
                  <a:srgbClr val="000000"/>
                </a:solidFill>
                <a:latin typeface="微软雅黑" panose="020B0503020204020204" pitchFamily="34" charset="-122"/>
                <a:ea typeface="微软雅黑" panose="020B0503020204020204" pitchFamily="34" charset="-122"/>
              </a:rPr>
              <a:t>                     </a:t>
            </a:r>
            <a:r>
              <a:rPr lang="en-US" altLang="zh-CN" b="1">
                <a:solidFill>
                  <a:srgbClr val="0000FF"/>
                </a:solidFill>
                <a:latin typeface="微软雅黑" panose="020B0503020204020204" pitchFamily="34" charset="-122"/>
                <a:ea typeface="微软雅黑" panose="020B0503020204020204" pitchFamily="34" charset="-122"/>
              </a:rPr>
              <a:t>WHERE</a:t>
            </a:r>
            <a:r>
              <a:rPr lang="en-US" altLang="zh-CN" b="1">
                <a:solidFill>
                  <a:srgbClr val="000000"/>
                </a:solidFill>
                <a:latin typeface="微软雅黑" panose="020B0503020204020204" pitchFamily="34" charset="-122"/>
                <a:ea typeface="微软雅黑" panose="020B0503020204020204" pitchFamily="34" charset="-122"/>
              </a:rPr>
              <a:t> Cno</a:t>
            </a:r>
            <a:r>
              <a:rPr lang="en-US" altLang="zh-CN" b="1">
                <a:solidFill>
                  <a:srgbClr val="808080"/>
                </a:solidFill>
                <a:latin typeface="微软雅黑" panose="020B0503020204020204" pitchFamily="34" charset="-122"/>
                <a:ea typeface="微软雅黑" panose="020B0503020204020204" pitchFamily="34" charset="-122"/>
              </a:rPr>
              <a:t>=</a:t>
            </a:r>
            <a:r>
              <a:rPr lang="en-US" altLang="zh-CN" b="1">
                <a:solidFill>
                  <a:srgbClr val="FF0000"/>
                </a:solidFill>
                <a:latin typeface="微软雅黑" panose="020B0503020204020204" pitchFamily="34" charset="-122"/>
                <a:ea typeface="微软雅黑" panose="020B0503020204020204" pitchFamily="34" charset="-122"/>
              </a:rPr>
              <a:t>'1'</a:t>
            </a:r>
            <a:r>
              <a:rPr lang="en-US" altLang="zh-CN" b="1">
                <a:solidFill>
                  <a:srgbClr val="808080"/>
                </a:solidFill>
                <a:latin typeface="微软雅黑" panose="020B0503020204020204" pitchFamily="34" charset="-122"/>
                <a:ea typeface="微软雅黑" panose="020B0503020204020204" pitchFamily="34" charset="-122"/>
              </a:rPr>
              <a:t>);</a:t>
            </a:r>
          </a:p>
        </p:txBody>
      </p:sp>
      <p:sp>
        <p:nvSpPr>
          <p:cNvPr id="2" name="日期占位符 1">
            <a:extLst>
              <a:ext uri="{FF2B5EF4-FFF2-40B4-BE49-F238E27FC236}">
                <a16:creationId xmlns:a16="http://schemas.microsoft.com/office/drawing/2014/main" id="{41269FAD-FFD0-4D75-BB4A-50CDCF1AB0DC}"/>
              </a:ext>
            </a:extLst>
          </p:cNvPr>
          <p:cNvSpPr>
            <a:spLocks noGrp="1"/>
          </p:cNvSpPr>
          <p:nvPr>
            <p:ph type="dt" sz="half" idx="10"/>
          </p:nvPr>
        </p:nvSpPr>
        <p:spPr/>
        <p:txBody>
          <a:bodyPr/>
          <a:lstStyle/>
          <a:p>
            <a:pPr>
              <a:defRPr/>
            </a:pPr>
            <a:fld id="{37A147ED-855E-4CE2-A6B1-B830889E8967}" type="datetime1">
              <a:rPr lang="zh-CN" altLang="en-US" smtClean="0"/>
              <a:t>2021/10/28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animEffect transition="in" filter="randombar(horizontal)">
                                      <p:cBhvr>
                                        <p:cTn id="7" dur="500"/>
                                        <p:tgtEl>
                                          <p:spTgt spid="59395">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9395">
                                            <p:txEl>
                                              <p:pRg st="2" end="2"/>
                                            </p:txEl>
                                          </p:spTgt>
                                        </p:tgtEl>
                                        <p:attrNameLst>
                                          <p:attrName>style.visibility</p:attrName>
                                        </p:attrNameLst>
                                      </p:cBhvr>
                                      <p:to>
                                        <p:strVal val="visible"/>
                                      </p:to>
                                    </p:set>
                                    <p:animEffect transition="in" filter="randombar(horizontal)">
                                      <p:cBhvr>
                                        <p:cTn id="10" dur="500"/>
                                        <p:tgtEl>
                                          <p:spTgt spid="59395">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59395">
                                            <p:txEl>
                                              <p:pRg st="3" end="3"/>
                                            </p:txEl>
                                          </p:spTgt>
                                        </p:tgtEl>
                                        <p:attrNameLst>
                                          <p:attrName>style.visibility</p:attrName>
                                        </p:attrNameLst>
                                      </p:cBhvr>
                                      <p:to>
                                        <p:strVal val="visible"/>
                                      </p:to>
                                    </p:set>
                                    <p:animEffect transition="in" filter="randombar(horizontal)">
                                      <p:cBhvr>
                                        <p:cTn id="13" dur="500"/>
                                        <p:tgtEl>
                                          <p:spTgt spid="59395">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59395">
                                            <p:txEl>
                                              <p:pRg st="4" end="4"/>
                                            </p:txEl>
                                          </p:spTgt>
                                        </p:tgtEl>
                                        <p:attrNameLst>
                                          <p:attrName>style.visibility</p:attrName>
                                        </p:attrNameLst>
                                      </p:cBhvr>
                                      <p:to>
                                        <p:strVal val="visible"/>
                                      </p:to>
                                    </p:set>
                                    <p:animEffect transition="in" filter="randombar(horizontal)">
                                      <p:cBhvr>
                                        <p:cTn id="16" dur="500"/>
                                        <p:tgtEl>
                                          <p:spTgt spid="59395">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59395">
                                            <p:txEl>
                                              <p:pRg st="5" end="5"/>
                                            </p:txEl>
                                          </p:spTgt>
                                        </p:tgtEl>
                                        <p:attrNameLst>
                                          <p:attrName>style.visibility</p:attrName>
                                        </p:attrNameLst>
                                      </p:cBhvr>
                                      <p:to>
                                        <p:strVal val="visible"/>
                                      </p:to>
                                    </p:set>
                                    <p:animEffect transition="in" filter="randombar(horizontal)">
                                      <p:cBhvr>
                                        <p:cTn id="19" dur="500"/>
                                        <p:tgtEl>
                                          <p:spTgt spid="59395">
                                            <p:txEl>
                                              <p:pRg st="5" end="5"/>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59395">
                                            <p:txEl>
                                              <p:pRg st="6" end="6"/>
                                            </p:txEl>
                                          </p:spTgt>
                                        </p:tgtEl>
                                        <p:attrNameLst>
                                          <p:attrName>style.visibility</p:attrName>
                                        </p:attrNameLst>
                                      </p:cBhvr>
                                      <p:to>
                                        <p:strVal val="visible"/>
                                      </p:to>
                                    </p:set>
                                    <p:animEffect transition="in" filter="randombar(horizontal)">
                                      <p:cBhvr>
                                        <p:cTn id="22" dur="500"/>
                                        <p:tgtEl>
                                          <p:spTgt spid="593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带有</a:t>
            </a:r>
            <a:r>
              <a:rPr lang="en-US" altLang="zh-CN" sz="3600"/>
              <a:t>EXISTS</a:t>
            </a:r>
            <a:r>
              <a:rPr lang="zh-CN" altLang="en-US" sz="3600"/>
              <a:t>谓词的子查询（续）</a:t>
            </a:r>
          </a:p>
        </p:txBody>
      </p:sp>
      <p:sp>
        <p:nvSpPr>
          <p:cNvPr id="60419" name="Rectangle 3"/>
          <p:cNvSpPr>
            <a:spLocks noGrp="1" noChangeArrowheads="1"/>
          </p:cNvSpPr>
          <p:nvPr>
            <p:ph idx="1"/>
          </p:nvPr>
        </p:nvSpPr>
        <p:spPr>
          <a:xfrm>
            <a:off x="958850" y="908050"/>
            <a:ext cx="8150225" cy="4854575"/>
          </a:xfrm>
        </p:spPr>
        <p:txBody>
          <a:bodyPr/>
          <a:lstStyle/>
          <a:p>
            <a:pPr eaLnBrk="1" hangingPunct="1"/>
            <a:r>
              <a:rPr lang="en-US" altLang="zh-CN">
                <a:solidFill>
                  <a:srgbClr val="C00000"/>
                </a:solidFill>
                <a:latin typeface="微软雅黑" panose="020B0503020204020204" pitchFamily="34" charset="-122"/>
                <a:ea typeface="微软雅黑" panose="020B0503020204020204" pitchFamily="34" charset="-122"/>
              </a:rPr>
              <a:t> </a:t>
            </a:r>
            <a:r>
              <a:rPr lang="zh-CN" altLang="en-US">
                <a:solidFill>
                  <a:srgbClr val="C00000"/>
                </a:solidFill>
                <a:latin typeface="微软雅黑" panose="020B0503020204020204" pitchFamily="34" charset="-122"/>
                <a:ea typeface="微软雅黑" panose="020B0503020204020204" pitchFamily="34" charset="-122"/>
              </a:rPr>
              <a:t>不同形式的查询间的替换</a:t>
            </a:r>
          </a:p>
          <a:p>
            <a:pPr lvl="1" eaLnBrk="1" hangingPunct="1"/>
            <a:r>
              <a:rPr lang="zh-CN" altLang="en-US"/>
              <a:t>一些带</a:t>
            </a:r>
            <a:r>
              <a:rPr lang="en-US" altLang="zh-CN"/>
              <a:t>EXISTS</a:t>
            </a:r>
            <a:r>
              <a:rPr lang="zh-CN" altLang="en-US"/>
              <a:t>或</a:t>
            </a:r>
            <a:r>
              <a:rPr lang="en-US" altLang="zh-CN"/>
              <a:t>NOT EXISTS</a:t>
            </a:r>
            <a:r>
              <a:rPr lang="zh-CN" altLang="en-US"/>
              <a:t>谓词的子查询不能被其他形式的子查询等价替换</a:t>
            </a:r>
          </a:p>
          <a:p>
            <a:pPr lvl="1" eaLnBrk="1" hangingPunct="1"/>
            <a:r>
              <a:rPr lang="zh-CN" altLang="en-US"/>
              <a:t>所有带</a:t>
            </a:r>
            <a:r>
              <a:rPr lang="en-US" altLang="zh-CN"/>
              <a:t>IN</a:t>
            </a:r>
            <a:r>
              <a:rPr lang="zh-CN" altLang="en-US"/>
              <a:t>谓词、比较运算符、</a:t>
            </a:r>
            <a:r>
              <a:rPr lang="en-US" altLang="zh-CN"/>
              <a:t>ANY</a:t>
            </a:r>
            <a:r>
              <a:rPr lang="zh-CN" altLang="en-US"/>
              <a:t>和</a:t>
            </a:r>
            <a:r>
              <a:rPr lang="en-US" altLang="zh-CN"/>
              <a:t>ALL</a:t>
            </a:r>
            <a:r>
              <a:rPr lang="zh-CN" altLang="en-US"/>
              <a:t>谓词的子查询都能用带</a:t>
            </a:r>
            <a:r>
              <a:rPr lang="en-US" altLang="zh-CN"/>
              <a:t>EXISTS</a:t>
            </a:r>
            <a:r>
              <a:rPr lang="zh-CN" altLang="en-US"/>
              <a:t>谓词的子查询等价替换</a:t>
            </a:r>
          </a:p>
          <a:p>
            <a:pPr lvl="1" eaLnBrk="1" hangingPunct="1">
              <a:buSzPct val="75000"/>
            </a:pPr>
            <a:endParaRPr lang="zh-CN" altLang="en-US"/>
          </a:p>
          <a:p>
            <a:pPr eaLnBrk="1" hangingPunct="1"/>
            <a:r>
              <a:rPr lang="zh-CN" altLang="en-US">
                <a:solidFill>
                  <a:srgbClr val="C00000"/>
                </a:solidFill>
                <a:latin typeface="微软雅黑" panose="020B0503020204020204" pitchFamily="34" charset="-122"/>
                <a:ea typeface="微软雅黑" panose="020B0503020204020204" pitchFamily="34" charset="-122"/>
              </a:rPr>
              <a:t> 用</a:t>
            </a:r>
            <a:r>
              <a:rPr lang="en-US" altLang="zh-CN">
                <a:solidFill>
                  <a:srgbClr val="C00000"/>
                </a:solidFill>
                <a:latin typeface="微软雅黑" panose="020B0503020204020204" pitchFamily="34" charset="-122"/>
                <a:ea typeface="微软雅黑" panose="020B0503020204020204" pitchFamily="34" charset="-122"/>
              </a:rPr>
              <a:t>EXISTS/NOT EXISTS</a:t>
            </a:r>
            <a:r>
              <a:rPr lang="zh-CN" altLang="en-US">
                <a:solidFill>
                  <a:srgbClr val="C00000"/>
                </a:solidFill>
                <a:latin typeface="微软雅黑" panose="020B0503020204020204" pitchFamily="34" charset="-122"/>
                <a:ea typeface="微软雅黑" panose="020B0503020204020204" pitchFamily="34" charset="-122"/>
              </a:rPr>
              <a:t>实现全称量词</a:t>
            </a:r>
            <a:endParaRPr lang="zh-CN" altLang="en-US"/>
          </a:p>
          <a:p>
            <a:pPr lvl="1" eaLnBrk="1" hangingPunct="1"/>
            <a:r>
              <a:rPr lang="en-US" altLang="zh-CN"/>
              <a:t>SQL</a:t>
            </a:r>
            <a:r>
              <a:rPr lang="zh-CN" altLang="en-US"/>
              <a:t>语言中没有全称量词</a:t>
            </a:r>
            <a:r>
              <a:rPr lang="zh-CN" altLang="en-US">
                <a:sym typeface="Symbol" panose="05050102010706020507" pitchFamily="18" charset="2"/>
              </a:rPr>
              <a:t></a:t>
            </a:r>
            <a:r>
              <a:rPr lang="zh-CN" altLang="en-US"/>
              <a:t> （</a:t>
            </a:r>
            <a:r>
              <a:rPr lang="en-US" altLang="zh-CN"/>
              <a:t>For all</a:t>
            </a:r>
            <a:r>
              <a:rPr lang="zh-CN" altLang="en-US"/>
              <a:t>）</a:t>
            </a:r>
          </a:p>
          <a:p>
            <a:pPr lvl="1" eaLnBrk="1" hangingPunct="1"/>
            <a:r>
              <a:rPr lang="zh-CN" altLang="en-US"/>
              <a:t>可以把带有全称量词的谓词转换为等价的带有存在量词的谓词：</a:t>
            </a:r>
          </a:p>
          <a:p>
            <a:pPr eaLnBrk="1" hangingPunct="1">
              <a:buFont typeface="Wingdings" panose="05000000000000000000" pitchFamily="2" charset="2"/>
              <a:buNone/>
            </a:pPr>
            <a:r>
              <a:rPr lang="zh-CN" altLang="en-US" sz="2400"/>
              <a:t>        </a:t>
            </a:r>
            <a:r>
              <a:rPr lang="en-US" altLang="zh-CN" sz="2400"/>
              <a:t>（</a:t>
            </a:r>
            <a:r>
              <a:rPr lang="en-US" altLang="zh-CN" sz="2400">
                <a:sym typeface="Symbol" panose="05050102010706020507" pitchFamily="18" charset="2"/>
              </a:rPr>
              <a:t></a:t>
            </a:r>
            <a:r>
              <a:rPr lang="en-US" altLang="zh-CN" sz="2400"/>
              <a:t>x）P ≡ </a:t>
            </a:r>
            <a:r>
              <a:rPr lang="en-US" altLang="zh-CN" sz="2400">
                <a:sym typeface="Symbol" panose="05050102010706020507" pitchFamily="18" charset="2"/>
              </a:rPr>
              <a:t></a:t>
            </a:r>
            <a:r>
              <a:rPr lang="en-US" altLang="zh-CN" sz="2400"/>
              <a:t> （</a:t>
            </a:r>
            <a:r>
              <a:rPr lang="en-US" altLang="zh-CN" sz="2400">
                <a:sym typeface="Symbol" panose="05050102010706020507" pitchFamily="18" charset="2"/>
              </a:rPr>
              <a:t></a:t>
            </a:r>
            <a:r>
              <a:rPr lang="en-US" altLang="zh-CN" sz="2400"/>
              <a:t> x（</a:t>
            </a:r>
            <a:r>
              <a:rPr lang="en-US" altLang="zh-CN" sz="2400">
                <a:sym typeface="Symbol" panose="05050102010706020507" pitchFamily="18" charset="2"/>
              </a:rPr>
              <a:t></a:t>
            </a:r>
            <a:r>
              <a:rPr lang="en-US" altLang="zh-CN" sz="2400"/>
              <a:t> P））</a:t>
            </a:r>
          </a:p>
          <a:p>
            <a:pPr lvl="1" eaLnBrk="1" hangingPunct="1">
              <a:buFont typeface="Wingdings" panose="05000000000000000000" pitchFamily="2" charset="2"/>
              <a:buNone/>
            </a:pPr>
            <a:r>
              <a:rPr lang="en-US" altLang="zh-CN" sz="1600">
                <a:latin typeface="宋体" panose="02010600030101010101" pitchFamily="2" charset="-122"/>
              </a:rPr>
              <a:t>    </a:t>
            </a:r>
          </a:p>
        </p:txBody>
      </p:sp>
      <p:sp>
        <p:nvSpPr>
          <p:cNvPr id="2" name="日期占位符 1">
            <a:extLst>
              <a:ext uri="{FF2B5EF4-FFF2-40B4-BE49-F238E27FC236}">
                <a16:creationId xmlns:a16="http://schemas.microsoft.com/office/drawing/2014/main" id="{3887F3EA-75D4-4935-A89F-BFE927D06CF7}"/>
              </a:ext>
            </a:extLst>
          </p:cNvPr>
          <p:cNvSpPr>
            <a:spLocks noGrp="1"/>
          </p:cNvSpPr>
          <p:nvPr>
            <p:ph type="dt" sz="half" idx="10"/>
          </p:nvPr>
        </p:nvSpPr>
        <p:spPr/>
        <p:txBody>
          <a:bodyPr/>
          <a:lstStyle/>
          <a:p>
            <a:pPr>
              <a:defRPr/>
            </a:pPr>
            <a:fld id="{2B41A45B-2E0F-42A5-97A1-890E6AE25838}" type="datetime1">
              <a:rPr lang="zh-CN" altLang="en-US" smtClean="0"/>
              <a:t>2021/10/28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p:cTn id="7" dur="500" fill="hold"/>
                                        <p:tgtEl>
                                          <p:spTgt spid="6041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041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0419">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60419">
                                            <p:txEl>
                                              <p:pRg st="1" end="1"/>
                                            </p:txEl>
                                          </p:spTgt>
                                        </p:tgtEl>
                                        <p:attrNameLst>
                                          <p:attrName>style.visibility</p:attrName>
                                        </p:attrNameLst>
                                      </p:cBhvr>
                                      <p:to>
                                        <p:strVal val="visible"/>
                                      </p:to>
                                    </p:set>
                                    <p:anim calcmode="lin" valueType="num">
                                      <p:cBhvr>
                                        <p:cTn id="14" dur="500" fill="hold"/>
                                        <p:tgtEl>
                                          <p:spTgt spid="60419">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60419">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60419">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60419">
                                            <p:txEl>
                                              <p:pRg st="2" end="2"/>
                                            </p:txEl>
                                          </p:spTgt>
                                        </p:tgtEl>
                                        <p:attrNameLst>
                                          <p:attrName>style.visibility</p:attrName>
                                        </p:attrNameLst>
                                      </p:cBhvr>
                                      <p:to>
                                        <p:strVal val="visible"/>
                                      </p:to>
                                    </p:set>
                                    <p:anim calcmode="lin" valueType="num">
                                      <p:cBhvr>
                                        <p:cTn id="21" dur="500" fill="hold"/>
                                        <p:tgtEl>
                                          <p:spTgt spid="60419">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60419">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60419">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60419">
                                            <p:txEl>
                                              <p:pRg st="4" end="4"/>
                                            </p:txEl>
                                          </p:spTgt>
                                        </p:tgtEl>
                                        <p:attrNameLst>
                                          <p:attrName>style.visibility</p:attrName>
                                        </p:attrNameLst>
                                      </p:cBhvr>
                                      <p:to>
                                        <p:strVal val="visible"/>
                                      </p:to>
                                    </p:set>
                                    <p:anim calcmode="lin" valueType="num">
                                      <p:cBhvr>
                                        <p:cTn id="28" dur="500" fill="hold"/>
                                        <p:tgtEl>
                                          <p:spTgt spid="60419">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60419">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60419">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nodeType="clickEffect">
                                  <p:stCondLst>
                                    <p:cond delay="0"/>
                                  </p:stCondLst>
                                  <p:childTnLst>
                                    <p:set>
                                      <p:cBhvr>
                                        <p:cTn id="34" dur="1" fill="hold">
                                          <p:stCondLst>
                                            <p:cond delay="0"/>
                                          </p:stCondLst>
                                        </p:cTn>
                                        <p:tgtEl>
                                          <p:spTgt spid="60419">
                                            <p:txEl>
                                              <p:pRg st="5" end="5"/>
                                            </p:txEl>
                                          </p:spTgt>
                                        </p:tgtEl>
                                        <p:attrNameLst>
                                          <p:attrName>style.visibility</p:attrName>
                                        </p:attrNameLst>
                                      </p:cBhvr>
                                      <p:to>
                                        <p:strVal val="visible"/>
                                      </p:to>
                                    </p:set>
                                    <p:anim calcmode="lin" valueType="num">
                                      <p:cBhvr>
                                        <p:cTn id="35" dur="500" fill="hold"/>
                                        <p:tgtEl>
                                          <p:spTgt spid="60419">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60419">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60419">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16" fill="hold" nodeType="clickEffect">
                                  <p:stCondLst>
                                    <p:cond delay="0"/>
                                  </p:stCondLst>
                                  <p:childTnLst>
                                    <p:set>
                                      <p:cBhvr>
                                        <p:cTn id="41" dur="1" fill="hold">
                                          <p:stCondLst>
                                            <p:cond delay="0"/>
                                          </p:stCondLst>
                                        </p:cTn>
                                        <p:tgtEl>
                                          <p:spTgt spid="60419">
                                            <p:txEl>
                                              <p:pRg st="6" end="6"/>
                                            </p:txEl>
                                          </p:spTgt>
                                        </p:tgtEl>
                                        <p:attrNameLst>
                                          <p:attrName>style.visibility</p:attrName>
                                        </p:attrNameLst>
                                      </p:cBhvr>
                                      <p:to>
                                        <p:strVal val="visible"/>
                                      </p:to>
                                    </p:set>
                                    <p:anim calcmode="lin" valueType="num">
                                      <p:cBhvr>
                                        <p:cTn id="42" dur="500" fill="hold"/>
                                        <p:tgtEl>
                                          <p:spTgt spid="60419">
                                            <p:txEl>
                                              <p:pRg st="6" end="6"/>
                                            </p:txEl>
                                          </p:spTgt>
                                        </p:tgtEl>
                                        <p:attrNameLst>
                                          <p:attrName>ppt_w</p:attrName>
                                        </p:attrNameLst>
                                      </p:cBhvr>
                                      <p:tavLst>
                                        <p:tav tm="0">
                                          <p:val>
                                            <p:fltVal val="0"/>
                                          </p:val>
                                        </p:tav>
                                        <p:tav tm="100000">
                                          <p:val>
                                            <p:strVal val="#ppt_w"/>
                                          </p:val>
                                        </p:tav>
                                      </p:tavLst>
                                    </p:anim>
                                    <p:anim calcmode="lin" valueType="num">
                                      <p:cBhvr>
                                        <p:cTn id="43" dur="500" fill="hold"/>
                                        <p:tgtEl>
                                          <p:spTgt spid="60419">
                                            <p:txEl>
                                              <p:pRg st="6" end="6"/>
                                            </p:txEl>
                                          </p:spTgt>
                                        </p:tgtEl>
                                        <p:attrNameLst>
                                          <p:attrName>ppt_h</p:attrName>
                                        </p:attrNameLst>
                                      </p:cBhvr>
                                      <p:tavLst>
                                        <p:tav tm="0">
                                          <p:val>
                                            <p:fltVal val="0"/>
                                          </p:val>
                                        </p:tav>
                                        <p:tav tm="100000">
                                          <p:val>
                                            <p:strVal val="#ppt_h"/>
                                          </p:val>
                                        </p:tav>
                                      </p:tavLst>
                                    </p:anim>
                                    <p:animEffect transition="in" filter="fade">
                                      <p:cBhvr>
                                        <p:cTn id="44" dur="500"/>
                                        <p:tgtEl>
                                          <p:spTgt spid="60419">
                                            <p:txEl>
                                              <p:pRg st="6" end="6"/>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3" presetClass="entr" presetSubtype="16" fill="hold" nodeType="clickEffect">
                                  <p:stCondLst>
                                    <p:cond delay="0"/>
                                  </p:stCondLst>
                                  <p:childTnLst>
                                    <p:set>
                                      <p:cBhvr>
                                        <p:cTn id="48" dur="1" fill="hold">
                                          <p:stCondLst>
                                            <p:cond delay="0"/>
                                          </p:stCondLst>
                                        </p:cTn>
                                        <p:tgtEl>
                                          <p:spTgt spid="60419">
                                            <p:txEl>
                                              <p:pRg st="7" end="7"/>
                                            </p:txEl>
                                          </p:spTgt>
                                        </p:tgtEl>
                                        <p:attrNameLst>
                                          <p:attrName>style.visibility</p:attrName>
                                        </p:attrNameLst>
                                      </p:cBhvr>
                                      <p:to>
                                        <p:strVal val="visible"/>
                                      </p:to>
                                    </p:set>
                                    <p:anim calcmode="lin" valueType="num">
                                      <p:cBhvr>
                                        <p:cTn id="49" dur="500" fill="hold"/>
                                        <p:tgtEl>
                                          <p:spTgt spid="60419">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60419">
                                            <p:txEl>
                                              <p:pRg st="7" end="7"/>
                                            </p:txEl>
                                          </p:spTgt>
                                        </p:tgtEl>
                                        <p:attrNameLst>
                                          <p:attrName>ppt_h</p:attrName>
                                        </p:attrNameLst>
                                      </p:cBhvr>
                                      <p:tavLst>
                                        <p:tav tm="0">
                                          <p:val>
                                            <p:fltVal val="0"/>
                                          </p:val>
                                        </p:tav>
                                        <p:tav tm="100000">
                                          <p:val>
                                            <p:strVal val="#ppt_h"/>
                                          </p:val>
                                        </p:tav>
                                      </p:tavLst>
                                    </p:anim>
                                    <p:animEffect transition="in" filter="fade">
                                      <p:cBhvr>
                                        <p:cTn id="51" dur="500"/>
                                        <p:tgtEl>
                                          <p:spTgt spid="604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带有</a:t>
            </a:r>
            <a:r>
              <a:rPr lang="en-US" altLang="zh-CN" sz="3600"/>
              <a:t>EXISTS</a:t>
            </a:r>
            <a:r>
              <a:rPr lang="zh-CN" altLang="en-US" sz="3600"/>
              <a:t>谓词的子查询（续）</a:t>
            </a:r>
          </a:p>
        </p:txBody>
      </p:sp>
      <p:sp>
        <p:nvSpPr>
          <p:cNvPr id="61443" name="Rectangle 3"/>
          <p:cNvSpPr>
            <a:spLocks noGrp="1" noChangeArrowheads="1"/>
          </p:cNvSpPr>
          <p:nvPr>
            <p:ph idx="1"/>
          </p:nvPr>
        </p:nvSpPr>
        <p:spPr>
          <a:xfrm>
            <a:off x="958850" y="981075"/>
            <a:ext cx="8150225" cy="4854575"/>
          </a:xfrm>
        </p:spPr>
        <p:txBody>
          <a:bodyPr/>
          <a:lstStyle/>
          <a:p>
            <a:pPr eaLnBrk="1" hangingPunct="1">
              <a:buFont typeface="Wingdings" panose="05000000000000000000" pitchFamily="2" charset="2"/>
              <a:buNone/>
            </a:pPr>
            <a:r>
              <a:rPr lang="en-US" altLang="zh-CN" sz="2400"/>
              <a:t>[</a:t>
            </a:r>
            <a:r>
              <a:rPr lang="zh-CN" altLang="en-US" sz="2400"/>
              <a:t>例 </a:t>
            </a:r>
            <a:r>
              <a:rPr lang="en-US" altLang="zh-CN" sz="2400"/>
              <a:t>3.55]</a:t>
            </a:r>
            <a:r>
              <a:rPr lang="zh-CN" altLang="en-US" sz="2400"/>
              <a:t>查询与“刘晨”在同一个系学习的学生。</a:t>
            </a:r>
          </a:p>
          <a:p>
            <a:pPr eaLnBrk="1" hangingPunct="1">
              <a:buFont typeface="Wingdings" panose="05000000000000000000" pitchFamily="2" charset="2"/>
              <a:buNone/>
            </a:pPr>
            <a:r>
              <a:rPr lang="zh-CN" altLang="en-US" sz="2400"/>
              <a:t>    可以用带</a:t>
            </a:r>
            <a:r>
              <a:rPr lang="en-US" altLang="zh-CN" sz="2400"/>
              <a:t>EXISTS</a:t>
            </a:r>
            <a:r>
              <a:rPr lang="zh-CN" altLang="en-US" sz="2400"/>
              <a:t>谓词的子查询替换：</a:t>
            </a:r>
          </a:p>
          <a:p>
            <a:pPr eaLnBrk="1" hangingPunct="1">
              <a:buFont typeface="Wingdings" panose="05000000000000000000" pitchFamily="2" charset="2"/>
              <a:buNone/>
            </a:pPr>
            <a:r>
              <a:rPr lang="zh-CN" altLang="en-US" sz="2400"/>
              <a:t>    </a:t>
            </a:r>
            <a:endParaRPr lang="en-US" altLang="zh-CN" sz="2400"/>
          </a:p>
          <a:p>
            <a:pPr eaLnBrk="1" hangingPunct="1">
              <a:buFont typeface="Wingdings" panose="05000000000000000000" pitchFamily="2" charset="2"/>
              <a:buNone/>
            </a:pPr>
            <a:r>
              <a:rPr lang="zh-CN" altLang="en-US" sz="2400"/>
              <a:t> </a:t>
            </a:r>
            <a:r>
              <a:rPr lang="en-US" altLang="zh-CN" sz="2400"/>
              <a:t>SELECT Sno</a:t>
            </a:r>
            <a:r>
              <a:rPr lang="zh-CN" altLang="en-US" sz="2400"/>
              <a:t>,</a:t>
            </a:r>
            <a:r>
              <a:rPr lang="en-US" altLang="zh-CN" sz="2400"/>
              <a:t>Sname</a:t>
            </a:r>
            <a:r>
              <a:rPr lang="zh-CN" altLang="en-US" sz="2400"/>
              <a:t>,</a:t>
            </a:r>
            <a:r>
              <a:rPr lang="en-US" altLang="zh-CN" sz="2400"/>
              <a:t>Sdept</a:t>
            </a:r>
          </a:p>
          <a:p>
            <a:pPr eaLnBrk="1" hangingPunct="1">
              <a:buFont typeface="Wingdings" panose="05000000000000000000" pitchFamily="2" charset="2"/>
              <a:buNone/>
            </a:pPr>
            <a:r>
              <a:rPr lang="en-US" altLang="zh-CN" sz="2400"/>
              <a:t>     FROM Student S1</a:t>
            </a:r>
          </a:p>
          <a:p>
            <a:pPr eaLnBrk="1" hangingPunct="1">
              <a:buFont typeface="Wingdings" panose="05000000000000000000" pitchFamily="2" charset="2"/>
              <a:buNone/>
            </a:pPr>
            <a:r>
              <a:rPr lang="en-US" altLang="zh-CN" sz="2400"/>
              <a:t>      WHERE EXISTS</a:t>
            </a:r>
          </a:p>
          <a:p>
            <a:pPr eaLnBrk="1" hangingPunct="1">
              <a:buFont typeface="Wingdings" panose="05000000000000000000" pitchFamily="2" charset="2"/>
              <a:buNone/>
            </a:pPr>
            <a:r>
              <a:rPr lang="en-US" altLang="zh-CN" sz="2400"/>
              <a:t>             </a:t>
            </a:r>
            <a:r>
              <a:rPr lang="zh-CN" altLang="en-US" sz="2400"/>
              <a:t>　   (</a:t>
            </a:r>
            <a:r>
              <a:rPr lang="en-US" altLang="zh-CN" sz="2400"/>
              <a:t>SELECT *</a:t>
            </a:r>
          </a:p>
          <a:p>
            <a:pPr eaLnBrk="1" hangingPunct="1">
              <a:buFont typeface="Wingdings" panose="05000000000000000000" pitchFamily="2" charset="2"/>
              <a:buNone/>
            </a:pPr>
            <a:r>
              <a:rPr lang="en-US" altLang="zh-CN" sz="2400"/>
              <a:t>                     FROM Student S2</a:t>
            </a:r>
          </a:p>
          <a:p>
            <a:pPr eaLnBrk="1" hangingPunct="1">
              <a:buFont typeface="Wingdings" panose="05000000000000000000" pitchFamily="2" charset="2"/>
              <a:buNone/>
            </a:pPr>
            <a:r>
              <a:rPr lang="en-US" altLang="zh-CN" sz="2400"/>
              <a:t>                     WHERE S2.Sdept = S1.Sdept AND</a:t>
            </a:r>
          </a:p>
          <a:p>
            <a:pPr eaLnBrk="1" hangingPunct="1">
              <a:buFont typeface="Wingdings" panose="05000000000000000000" pitchFamily="2" charset="2"/>
              <a:buNone/>
            </a:pPr>
            <a:r>
              <a:rPr lang="en-US" altLang="zh-CN" sz="2400"/>
              <a:t>                                   S2.Sname = </a:t>
            </a:r>
            <a:r>
              <a:rPr lang="zh-CN" altLang="en-US" sz="2400"/>
              <a:t>'刘晨');</a:t>
            </a:r>
          </a:p>
        </p:txBody>
      </p:sp>
      <p:sp>
        <p:nvSpPr>
          <p:cNvPr id="2" name="日期占位符 1">
            <a:extLst>
              <a:ext uri="{FF2B5EF4-FFF2-40B4-BE49-F238E27FC236}">
                <a16:creationId xmlns:a16="http://schemas.microsoft.com/office/drawing/2014/main" id="{0831AED4-D951-407D-8AD6-8A49CB2C25D8}"/>
              </a:ext>
            </a:extLst>
          </p:cNvPr>
          <p:cNvSpPr>
            <a:spLocks noGrp="1"/>
          </p:cNvSpPr>
          <p:nvPr>
            <p:ph type="dt" sz="half" idx="10"/>
          </p:nvPr>
        </p:nvSpPr>
        <p:spPr/>
        <p:txBody>
          <a:bodyPr/>
          <a:lstStyle/>
          <a:p>
            <a:pPr>
              <a:defRPr/>
            </a:pPr>
            <a:fld id="{C9A63A18-86B3-4306-93AA-69C74DA55D64}" type="datetime1">
              <a:rPr lang="zh-CN" altLang="en-US" smtClean="0"/>
              <a:t>2021/10/28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61443">
                                            <p:txEl>
                                              <p:pRg st="3" end="3"/>
                                            </p:txEl>
                                          </p:spTgt>
                                        </p:tgtEl>
                                        <p:attrNameLst>
                                          <p:attrName>style.visibility</p:attrName>
                                        </p:attrNameLst>
                                      </p:cBhvr>
                                      <p:to>
                                        <p:strVal val="visible"/>
                                      </p:to>
                                    </p:set>
                                    <p:animEffect transition="in" filter="randombar(horizontal)">
                                      <p:cBhvr>
                                        <p:cTn id="7" dur="500"/>
                                        <p:tgtEl>
                                          <p:spTgt spid="61443">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61443">
                                            <p:txEl>
                                              <p:pRg st="4" end="4"/>
                                            </p:txEl>
                                          </p:spTgt>
                                        </p:tgtEl>
                                        <p:attrNameLst>
                                          <p:attrName>style.visibility</p:attrName>
                                        </p:attrNameLst>
                                      </p:cBhvr>
                                      <p:to>
                                        <p:strVal val="visible"/>
                                      </p:to>
                                    </p:set>
                                    <p:animEffect transition="in" filter="randombar(horizontal)">
                                      <p:cBhvr>
                                        <p:cTn id="10" dur="500"/>
                                        <p:tgtEl>
                                          <p:spTgt spid="61443">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61443">
                                            <p:txEl>
                                              <p:pRg st="5" end="5"/>
                                            </p:txEl>
                                          </p:spTgt>
                                        </p:tgtEl>
                                        <p:attrNameLst>
                                          <p:attrName>style.visibility</p:attrName>
                                        </p:attrNameLst>
                                      </p:cBhvr>
                                      <p:to>
                                        <p:strVal val="visible"/>
                                      </p:to>
                                    </p:set>
                                    <p:animEffect transition="in" filter="randombar(horizontal)">
                                      <p:cBhvr>
                                        <p:cTn id="13" dur="500"/>
                                        <p:tgtEl>
                                          <p:spTgt spid="61443">
                                            <p:txEl>
                                              <p:pRg st="5" end="5"/>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61443">
                                            <p:txEl>
                                              <p:pRg st="6" end="6"/>
                                            </p:txEl>
                                          </p:spTgt>
                                        </p:tgtEl>
                                        <p:attrNameLst>
                                          <p:attrName>style.visibility</p:attrName>
                                        </p:attrNameLst>
                                      </p:cBhvr>
                                      <p:to>
                                        <p:strVal val="visible"/>
                                      </p:to>
                                    </p:set>
                                    <p:animEffect transition="in" filter="randombar(horizontal)">
                                      <p:cBhvr>
                                        <p:cTn id="16" dur="500"/>
                                        <p:tgtEl>
                                          <p:spTgt spid="61443">
                                            <p:txEl>
                                              <p:pRg st="6" end="6"/>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61443">
                                            <p:txEl>
                                              <p:pRg st="7" end="7"/>
                                            </p:txEl>
                                          </p:spTgt>
                                        </p:tgtEl>
                                        <p:attrNameLst>
                                          <p:attrName>style.visibility</p:attrName>
                                        </p:attrNameLst>
                                      </p:cBhvr>
                                      <p:to>
                                        <p:strVal val="visible"/>
                                      </p:to>
                                    </p:set>
                                    <p:animEffect transition="in" filter="randombar(horizontal)">
                                      <p:cBhvr>
                                        <p:cTn id="19" dur="500"/>
                                        <p:tgtEl>
                                          <p:spTgt spid="61443">
                                            <p:txEl>
                                              <p:pRg st="7" end="7"/>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61443">
                                            <p:txEl>
                                              <p:pRg st="8" end="8"/>
                                            </p:txEl>
                                          </p:spTgt>
                                        </p:tgtEl>
                                        <p:attrNameLst>
                                          <p:attrName>style.visibility</p:attrName>
                                        </p:attrNameLst>
                                      </p:cBhvr>
                                      <p:to>
                                        <p:strVal val="visible"/>
                                      </p:to>
                                    </p:set>
                                    <p:animEffect transition="in" filter="randombar(horizontal)">
                                      <p:cBhvr>
                                        <p:cTn id="22" dur="500"/>
                                        <p:tgtEl>
                                          <p:spTgt spid="61443">
                                            <p:txEl>
                                              <p:pRg st="8" end="8"/>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61443">
                                            <p:txEl>
                                              <p:pRg st="9" end="9"/>
                                            </p:txEl>
                                          </p:spTgt>
                                        </p:tgtEl>
                                        <p:attrNameLst>
                                          <p:attrName>style.visibility</p:attrName>
                                        </p:attrNameLst>
                                      </p:cBhvr>
                                      <p:to>
                                        <p:strVal val="visible"/>
                                      </p:to>
                                    </p:set>
                                    <p:animEffect transition="in" filter="randombar(horizontal)">
                                      <p:cBhvr>
                                        <p:cTn id="25" dur="500"/>
                                        <p:tgtEl>
                                          <p:spTgt spid="614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带有</a:t>
            </a:r>
            <a:r>
              <a:rPr lang="en-US" altLang="zh-CN" sz="3600"/>
              <a:t>EXISTS</a:t>
            </a:r>
            <a:r>
              <a:rPr lang="zh-CN" altLang="en-US" sz="3600"/>
              <a:t>谓词的子查询</a:t>
            </a:r>
            <a:r>
              <a:rPr lang="en-US" altLang="zh-CN" sz="3600"/>
              <a:t>（</a:t>
            </a:r>
            <a:r>
              <a:rPr lang="zh-CN" altLang="en-US" sz="3600"/>
              <a:t>续</a:t>
            </a:r>
            <a:r>
              <a:rPr lang="en-US" altLang="zh-CN" sz="3600"/>
              <a:t>）</a:t>
            </a:r>
          </a:p>
        </p:txBody>
      </p:sp>
      <p:sp>
        <p:nvSpPr>
          <p:cNvPr id="59395" name="Rectangle 3"/>
          <p:cNvSpPr>
            <a:spLocks noGrp="1" noChangeArrowheads="1"/>
          </p:cNvSpPr>
          <p:nvPr>
            <p:ph idx="1"/>
          </p:nvPr>
        </p:nvSpPr>
        <p:spPr>
          <a:xfrm>
            <a:off x="939800" y="908050"/>
            <a:ext cx="8150225" cy="4854575"/>
          </a:xfrm>
        </p:spPr>
        <p:txBody>
          <a:bodyPr/>
          <a:lstStyle/>
          <a:p>
            <a:pPr algn="just" eaLnBrk="1" hangingPunct="1">
              <a:spcBef>
                <a:spcPct val="0"/>
              </a:spcBef>
              <a:buFont typeface="Wingdings" panose="05000000000000000000" pitchFamily="2" charset="2"/>
              <a:buNone/>
            </a:pPr>
            <a:r>
              <a:rPr lang="en-US" altLang="zh-CN" sz="2400"/>
              <a:t>[</a:t>
            </a:r>
            <a:r>
              <a:rPr lang="zh-CN" altLang="en-US" sz="2400">
                <a:ea typeface="黑体" panose="02010609060101010101" pitchFamily="49" charset="-122"/>
              </a:rPr>
              <a:t>例 </a:t>
            </a:r>
            <a:r>
              <a:rPr lang="en-US" altLang="zh-CN" sz="2400">
                <a:ea typeface="黑体" panose="02010609060101010101" pitchFamily="49" charset="-122"/>
              </a:rPr>
              <a:t>3.62</a:t>
            </a:r>
            <a:r>
              <a:rPr lang="en-US" altLang="zh-CN" sz="2400"/>
              <a:t>] </a:t>
            </a:r>
            <a:r>
              <a:rPr lang="zh-CN" altLang="en-US" sz="2400"/>
              <a:t>查询选修了全部课程的学生姓名。</a:t>
            </a:r>
            <a:endParaRPr lang="zh-CN" altLang="en-US" sz="2400">
              <a:latin typeface="宋体" panose="02010600030101010101" pitchFamily="2" charset="-122"/>
            </a:endParaRPr>
          </a:p>
          <a:p>
            <a:pPr lvl="1" algn="just">
              <a:spcBef>
                <a:spcPct val="0"/>
              </a:spcBef>
              <a:buFont typeface="Wingdings" panose="05000000000000000000" pitchFamily="2" charset="2"/>
              <a:buNone/>
            </a:pPr>
            <a:r>
              <a:rPr lang="zh-CN" altLang="en-US" sz="2200"/>
              <a:t>        </a:t>
            </a:r>
            <a:r>
              <a:rPr lang="en-US" altLang="zh-CN" sz="2200"/>
              <a:t>SELECT Sname</a:t>
            </a:r>
          </a:p>
          <a:p>
            <a:pPr lvl="1" algn="just">
              <a:spcBef>
                <a:spcPct val="0"/>
              </a:spcBef>
              <a:buFont typeface="Wingdings" panose="05000000000000000000" pitchFamily="2" charset="2"/>
              <a:buNone/>
            </a:pPr>
            <a:r>
              <a:rPr lang="en-US" altLang="zh-CN" sz="2200"/>
              <a:t>        FROM Student</a:t>
            </a:r>
          </a:p>
          <a:p>
            <a:pPr lvl="1" algn="just">
              <a:spcBef>
                <a:spcPct val="0"/>
              </a:spcBef>
              <a:buFont typeface="Wingdings" panose="05000000000000000000" pitchFamily="2" charset="2"/>
              <a:buNone/>
            </a:pPr>
            <a:r>
              <a:rPr lang="en-US" altLang="zh-CN" sz="2200"/>
              <a:t>        WHERE NOT EXISTS</a:t>
            </a:r>
          </a:p>
          <a:p>
            <a:pPr lvl="1" algn="just">
              <a:spcBef>
                <a:spcPct val="0"/>
              </a:spcBef>
              <a:buFont typeface="Wingdings" panose="05000000000000000000" pitchFamily="2" charset="2"/>
              <a:buNone/>
            </a:pPr>
            <a:r>
              <a:rPr lang="en-US" altLang="zh-CN" sz="2200"/>
              <a:t>                      </a:t>
            </a:r>
            <a:r>
              <a:rPr lang="zh-CN" altLang="en-US" sz="2200"/>
              <a:t>(</a:t>
            </a:r>
            <a:r>
              <a:rPr lang="en-US" altLang="zh-CN" sz="2200"/>
              <a:t>SELECT *</a:t>
            </a:r>
          </a:p>
          <a:p>
            <a:pPr lvl="1" algn="just">
              <a:spcBef>
                <a:spcPct val="0"/>
              </a:spcBef>
              <a:buFont typeface="Wingdings" panose="05000000000000000000" pitchFamily="2" charset="2"/>
              <a:buNone/>
            </a:pPr>
            <a:r>
              <a:rPr lang="en-US" altLang="zh-CN" sz="2200"/>
              <a:t>                        FROM Course</a:t>
            </a:r>
          </a:p>
          <a:p>
            <a:pPr lvl="1" algn="just">
              <a:spcBef>
                <a:spcPct val="0"/>
              </a:spcBef>
              <a:buFont typeface="Wingdings" panose="05000000000000000000" pitchFamily="2" charset="2"/>
              <a:buNone/>
            </a:pPr>
            <a:r>
              <a:rPr lang="en-US" altLang="zh-CN" sz="2200"/>
              <a:t>                        WHERE NOT EXISTS</a:t>
            </a:r>
          </a:p>
          <a:p>
            <a:pPr lvl="1" algn="just">
              <a:spcBef>
                <a:spcPct val="0"/>
              </a:spcBef>
              <a:buFont typeface="Wingdings" panose="05000000000000000000" pitchFamily="2" charset="2"/>
              <a:buNone/>
            </a:pPr>
            <a:r>
              <a:rPr lang="en-US" altLang="zh-CN" sz="2200"/>
              <a:t>                                      </a:t>
            </a:r>
            <a:r>
              <a:rPr lang="zh-CN" altLang="en-US" sz="2200"/>
              <a:t>(</a:t>
            </a:r>
            <a:r>
              <a:rPr lang="en-US" altLang="zh-CN" sz="2200"/>
              <a:t>SELECT *</a:t>
            </a:r>
          </a:p>
          <a:p>
            <a:pPr lvl="1" algn="just">
              <a:spcBef>
                <a:spcPct val="0"/>
              </a:spcBef>
              <a:buFont typeface="Wingdings" panose="05000000000000000000" pitchFamily="2" charset="2"/>
              <a:buNone/>
            </a:pPr>
            <a:r>
              <a:rPr lang="en-US" altLang="zh-CN" sz="2200"/>
              <a:t>                                       FROM SC</a:t>
            </a:r>
          </a:p>
          <a:p>
            <a:pPr lvl="1" algn="just">
              <a:spcBef>
                <a:spcPct val="0"/>
              </a:spcBef>
              <a:buFont typeface="Wingdings" panose="05000000000000000000" pitchFamily="2" charset="2"/>
              <a:buNone/>
            </a:pPr>
            <a:r>
              <a:rPr lang="en-US" altLang="zh-CN" sz="2200"/>
              <a:t>                                       WHERE Sno= Student.Sno</a:t>
            </a:r>
          </a:p>
          <a:p>
            <a:pPr lvl="1" algn="just">
              <a:spcBef>
                <a:spcPct val="0"/>
              </a:spcBef>
              <a:buFont typeface="Wingdings" panose="05000000000000000000" pitchFamily="2" charset="2"/>
              <a:buNone/>
            </a:pPr>
            <a:r>
              <a:rPr lang="en-US" altLang="zh-CN" sz="2200"/>
              <a:t>                                             AND Cno= Course.Cno</a:t>
            </a:r>
          </a:p>
          <a:p>
            <a:pPr lvl="1" algn="just">
              <a:spcBef>
                <a:spcPct val="0"/>
              </a:spcBef>
              <a:buFont typeface="Wingdings" panose="05000000000000000000" pitchFamily="2" charset="2"/>
              <a:buNone/>
            </a:pPr>
            <a:r>
              <a:rPr lang="en-US" altLang="zh-CN" sz="2200"/>
              <a:t>                                      </a:t>
            </a:r>
            <a:r>
              <a:rPr lang="zh-CN" altLang="en-US" sz="2200"/>
              <a:t>)</a:t>
            </a:r>
          </a:p>
          <a:p>
            <a:pPr lvl="1" algn="just">
              <a:spcBef>
                <a:spcPct val="0"/>
              </a:spcBef>
              <a:buFont typeface="Wingdings" panose="05000000000000000000" pitchFamily="2" charset="2"/>
              <a:buNone/>
            </a:pPr>
            <a:r>
              <a:rPr lang="zh-CN" altLang="en-US" sz="2200"/>
              <a:t>                       );</a:t>
            </a:r>
            <a:endParaRPr lang="en-US" altLang="zh-CN" sz="2200"/>
          </a:p>
          <a:p>
            <a:pPr lvl="1" algn="just">
              <a:spcBef>
                <a:spcPct val="0"/>
              </a:spcBef>
              <a:buFont typeface="Wingdings" panose="05000000000000000000" pitchFamily="2" charset="2"/>
              <a:buNone/>
            </a:pPr>
            <a:endParaRPr lang="zh-CN" altLang="en-US" sz="2200"/>
          </a:p>
        </p:txBody>
      </p:sp>
      <p:sp>
        <p:nvSpPr>
          <p:cNvPr id="2" name="日期占位符 1">
            <a:extLst>
              <a:ext uri="{FF2B5EF4-FFF2-40B4-BE49-F238E27FC236}">
                <a16:creationId xmlns:a16="http://schemas.microsoft.com/office/drawing/2014/main" id="{A3B1849D-EBCB-4142-AAB8-7560F681C625}"/>
              </a:ext>
            </a:extLst>
          </p:cNvPr>
          <p:cNvSpPr>
            <a:spLocks noGrp="1"/>
          </p:cNvSpPr>
          <p:nvPr>
            <p:ph type="dt" sz="half" idx="10"/>
          </p:nvPr>
        </p:nvSpPr>
        <p:spPr/>
        <p:txBody>
          <a:bodyPr/>
          <a:lstStyle/>
          <a:p>
            <a:pPr>
              <a:defRPr/>
            </a:pPr>
            <a:fld id="{217A9EE6-61B0-45B9-9E37-3403810CC9C0}" type="datetime1">
              <a:rPr lang="zh-CN" altLang="en-US" smtClean="0"/>
              <a:t>2021/10/28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animEffect transition="in" filter="randombar(horizontal)">
                                      <p:cBhvr>
                                        <p:cTn id="7" dur="500"/>
                                        <p:tgtEl>
                                          <p:spTgt spid="59395">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9395">
                                            <p:txEl>
                                              <p:pRg st="2" end="2"/>
                                            </p:txEl>
                                          </p:spTgt>
                                        </p:tgtEl>
                                        <p:attrNameLst>
                                          <p:attrName>style.visibility</p:attrName>
                                        </p:attrNameLst>
                                      </p:cBhvr>
                                      <p:to>
                                        <p:strVal val="visible"/>
                                      </p:to>
                                    </p:set>
                                    <p:animEffect transition="in" filter="randombar(horizontal)">
                                      <p:cBhvr>
                                        <p:cTn id="10" dur="500"/>
                                        <p:tgtEl>
                                          <p:spTgt spid="59395">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59395">
                                            <p:txEl>
                                              <p:pRg st="3" end="3"/>
                                            </p:txEl>
                                          </p:spTgt>
                                        </p:tgtEl>
                                        <p:attrNameLst>
                                          <p:attrName>style.visibility</p:attrName>
                                        </p:attrNameLst>
                                      </p:cBhvr>
                                      <p:to>
                                        <p:strVal val="visible"/>
                                      </p:to>
                                    </p:set>
                                    <p:animEffect transition="in" filter="randombar(horizontal)">
                                      <p:cBhvr>
                                        <p:cTn id="13" dur="500"/>
                                        <p:tgtEl>
                                          <p:spTgt spid="59395">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59395">
                                            <p:txEl>
                                              <p:pRg st="4" end="4"/>
                                            </p:txEl>
                                          </p:spTgt>
                                        </p:tgtEl>
                                        <p:attrNameLst>
                                          <p:attrName>style.visibility</p:attrName>
                                        </p:attrNameLst>
                                      </p:cBhvr>
                                      <p:to>
                                        <p:strVal val="visible"/>
                                      </p:to>
                                    </p:set>
                                    <p:animEffect transition="in" filter="randombar(horizontal)">
                                      <p:cBhvr>
                                        <p:cTn id="16" dur="500"/>
                                        <p:tgtEl>
                                          <p:spTgt spid="59395">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59395">
                                            <p:txEl>
                                              <p:pRg st="5" end="5"/>
                                            </p:txEl>
                                          </p:spTgt>
                                        </p:tgtEl>
                                        <p:attrNameLst>
                                          <p:attrName>style.visibility</p:attrName>
                                        </p:attrNameLst>
                                      </p:cBhvr>
                                      <p:to>
                                        <p:strVal val="visible"/>
                                      </p:to>
                                    </p:set>
                                    <p:animEffect transition="in" filter="randombar(horizontal)">
                                      <p:cBhvr>
                                        <p:cTn id="19" dur="500"/>
                                        <p:tgtEl>
                                          <p:spTgt spid="59395">
                                            <p:txEl>
                                              <p:pRg st="5" end="5"/>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59395">
                                            <p:txEl>
                                              <p:pRg st="6" end="6"/>
                                            </p:txEl>
                                          </p:spTgt>
                                        </p:tgtEl>
                                        <p:attrNameLst>
                                          <p:attrName>style.visibility</p:attrName>
                                        </p:attrNameLst>
                                      </p:cBhvr>
                                      <p:to>
                                        <p:strVal val="visible"/>
                                      </p:to>
                                    </p:set>
                                    <p:animEffect transition="in" filter="randombar(horizontal)">
                                      <p:cBhvr>
                                        <p:cTn id="22" dur="500"/>
                                        <p:tgtEl>
                                          <p:spTgt spid="59395">
                                            <p:txEl>
                                              <p:pRg st="6" end="6"/>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59395">
                                            <p:txEl>
                                              <p:pRg st="7" end="7"/>
                                            </p:txEl>
                                          </p:spTgt>
                                        </p:tgtEl>
                                        <p:attrNameLst>
                                          <p:attrName>style.visibility</p:attrName>
                                        </p:attrNameLst>
                                      </p:cBhvr>
                                      <p:to>
                                        <p:strVal val="visible"/>
                                      </p:to>
                                    </p:set>
                                    <p:animEffect transition="in" filter="randombar(horizontal)">
                                      <p:cBhvr>
                                        <p:cTn id="25" dur="500"/>
                                        <p:tgtEl>
                                          <p:spTgt spid="59395">
                                            <p:txEl>
                                              <p:pRg st="7" end="7"/>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59395">
                                            <p:txEl>
                                              <p:pRg st="8" end="8"/>
                                            </p:txEl>
                                          </p:spTgt>
                                        </p:tgtEl>
                                        <p:attrNameLst>
                                          <p:attrName>style.visibility</p:attrName>
                                        </p:attrNameLst>
                                      </p:cBhvr>
                                      <p:to>
                                        <p:strVal val="visible"/>
                                      </p:to>
                                    </p:set>
                                    <p:animEffect transition="in" filter="randombar(horizontal)">
                                      <p:cBhvr>
                                        <p:cTn id="28" dur="500"/>
                                        <p:tgtEl>
                                          <p:spTgt spid="59395">
                                            <p:txEl>
                                              <p:pRg st="8" end="8"/>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59395">
                                            <p:txEl>
                                              <p:pRg st="9" end="9"/>
                                            </p:txEl>
                                          </p:spTgt>
                                        </p:tgtEl>
                                        <p:attrNameLst>
                                          <p:attrName>style.visibility</p:attrName>
                                        </p:attrNameLst>
                                      </p:cBhvr>
                                      <p:to>
                                        <p:strVal val="visible"/>
                                      </p:to>
                                    </p:set>
                                    <p:animEffect transition="in" filter="randombar(horizontal)">
                                      <p:cBhvr>
                                        <p:cTn id="31" dur="500"/>
                                        <p:tgtEl>
                                          <p:spTgt spid="59395">
                                            <p:txEl>
                                              <p:pRg st="9" end="9"/>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59395">
                                            <p:txEl>
                                              <p:pRg st="10" end="10"/>
                                            </p:txEl>
                                          </p:spTgt>
                                        </p:tgtEl>
                                        <p:attrNameLst>
                                          <p:attrName>style.visibility</p:attrName>
                                        </p:attrNameLst>
                                      </p:cBhvr>
                                      <p:to>
                                        <p:strVal val="visible"/>
                                      </p:to>
                                    </p:set>
                                    <p:animEffect transition="in" filter="randombar(horizontal)">
                                      <p:cBhvr>
                                        <p:cTn id="34" dur="500"/>
                                        <p:tgtEl>
                                          <p:spTgt spid="59395">
                                            <p:txEl>
                                              <p:pRg st="10" end="10"/>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59395">
                                            <p:txEl>
                                              <p:pRg st="11" end="11"/>
                                            </p:txEl>
                                          </p:spTgt>
                                        </p:tgtEl>
                                        <p:attrNameLst>
                                          <p:attrName>style.visibility</p:attrName>
                                        </p:attrNameLst>
                                      </p:cBhvr>
                                      <p:to>
                                        <p:strVal val="visible"/>
                                      </p:to>
                                    </p:set>
                                    <p:animEffect transition="in" filter="randombar(horizontal)">
                                      <p:cBhvr>
                                        <p:cTn id="37" dur="500"/>
                                        <p:tgtEl>
                                          <p:spTgt spid="59395">
                                            <p:txEl>
                                              <p:pRg st="11" end="11"/>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59395">
                                            <p:txEl>
                                              <p:pRg st="12" end="12"/>
                                            </p:txEl>
                                          </p:spTgt>
                                        </p:tgtEl>
                                        <p:attrNameLst>
                                          <p:attrName>style.visibility</p:attrName>
                                        </p:attrNameLst>
                                      </p:cBhvr>
                                      <p:to>
                                        <p:strVal val="visible"/>
                                      </p:to>
                                    </p:set>
                                    <p:animEffect transition="in" filter="randombar(horizontal)">
                                      <p:cBhvr>
                                        <p:cTn id="40" dur="500"/>
                                        <p:tgtEl>
                                          <p:spTgt spid="5939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带有</a:t>
            </a:r>
            <a:r>
              <a:rPr lang="en-US" altLang="zh-CN" sz="3600"/>
              <a:t>EXISTS</a:t>
            </a:r>
            <a:r>
              <a:rPr lang="zh-CN" altLang="en-US" sz="3600"/>
              <a:t>谓词的子查询</a:t>
            </a:r>
            <a:r>
              <a:rPr lang="en-US" altLang="zh-CN" sz="3600"/>
              <a:t>（</a:t>
            </a:r>
            <a:r>
              <a:rPr lang="zh-CN" altLang="en-US" sz="3600"/>
              <a:t>续</a:t>
            </a:r>
            <a:r>
              <a:rPr lang="en-US" altLang="zh-CN" sz="3600"/>
              <a:t>）</a:t>
            </a:r>
          </a:p>
        </p:txBody>
      </p:sp>
      <p:sp>
        <p:nvSpPr>
          <p:cNvPr id="63491" name="Rectangle 3"/>
          <p:cNvSpPr>
            <a:spLocks noGrp="1" noChangeArrowheads="1"/>
          </p:cNvSpPr>
          <p:nvPr>
            <p:ph idx="1"/>
          </p:nvPr>
        </p:nvSpPr>
        <p:spPr>
          <a:xfrm>
            <a:off x="900113" y="981075"/>
            <a:ext cx="8148637" cy="4854575"/>
          </a:xfrm>
        </p:spPr>
        <p:txBody>
          <a:bodyPr/>
          <a:lstStyle/>
          <a:p>
            <a:pPr eaLnBrk="1" hangingPunct="1"/>
            <a:r>
              <a:rPr lang="en-US" altLang="zh-CN">
                <a:solidFill>
                  <a:srgbClr val="C00000"/>
                </a:solidFill>
                <a:latin typeface="微软雅黑" panose="020B0503020204020204" pitchFamily="34" charset="-122"/>
                <a:ea typeface="微软雅黑" panose="020B0503020204020204" pitchFamily="34" charset="-122"/>
              </a:rPr>
              <a:t> </a:t>
            </a:r>
            <a:r>
              <a:rPr lang="en-US" altLang="zh-CN" sz="2400">
                <a:solidFill>
                  <a:srgbClr val="C00000"/>
                </a:solidFill>
                <a:latin typeface="微软雅黑" panose="020B0503020204020204" pitchFamily="34" charset="-122"/>
                <a:ea typeface="微软雅黑" panose="020B0503020204020204" pitchFamily="34" charset="-122"/>
              </a:rPr>
              <a:t>  </a:t>
            </a:r>
            <a:r>
              <a:rPr lang="zh-CN" altLang="en-US">
                <a:solidFill>
                  <a:srgbClr val="C00000"/>
                </a:solidFill>
                <a:latin typeface="微软雅黑" panose="020B0503020204020204" pitchFamily="34" charset="-122"/>
                <a:ea typeface="微软雅黑" panose="020B0503020204020204" pitchFamily="34" charset="-122"/>
              </a:rPr>
              <a:t>用</a:t>
            </a:r>
            <a:r>
              <a:rPr lang="en-US" altLang="zh-CN">
                <a:solidFill>
                  <a:srgbClr val="C00000"/>
                </a:solidFill>
                <a:latin typeface="微软雅黑" panose="020B0503020204020204" pitchFamily="34" charset="-122"/>
                <a:ea typeface="微软雅黑" panose="020B0503020204020204" pitchFamily="34" charset="-122"/>
              </a:rPr>
              <a:t>EXISTS/NOT EXISTS</a:t>
            </a:r>
            <a:r>
              <a:rPr lang="zh-CN" altLang="en-US">
                <a:solidFill>
                  <a:srgbClr val="C00000"/>
                </a:solidFill>
                <a:latin typeface="微软雅黑" panose="020B0503020204020204" pitchFamily="34" charset="-122"/>
                <a:ea typeface="微软雅黑" panose="020B0503020204020204" pitchFamily="34" charset="-122"/>
              </a:rPr>
              <a:t>实现逻辑蕴涵</a:t>
            </a:r>
            <a:endParaRPr lang="en-US" altLang="zh-CN">
              <a:solidFill>
                <a:srgbClr val="C00000"/>
              </a:solidFill>
              <a:latin typeface="微软雅黑" panose="020B0503020204020204" pitchFamily="34" charset="-122"/>
              <a:ea typeface="微软雅黑" panose="020B0503020204020204" pitchFamily="34" charset="-122"/>
            </a:endParaRPr>
          </a:p>
          <a:p>
            <a:pPr eaLnBrk="1" hangingPunct="1"/>
            <a:endParaRPr lang="en-US" altLang="zh-CN"/>
          </a:p>
          <a:p>
            <a:pPr lvl="1">
              <a:lnSpc>
                <a:spcPct val="200000"/>
              </a:lnSpc>
            </a:pPr>
            <a:r>
              <a:rPr lang="en-US" altLang="zh-CN">
                <a:latin typeface="微软雅黑" panose="020B0503020204020204" pitchFamily="34" charset="-122"/>
                <a:ea typeface="微软雅黑" panose="020B0503020204020204" pitchFamily="34" charset="-122"/>
              </a:rPr>
              <a:t>SQL</a:t>
            </a:r>
            <a:r>
              <a:rPr lang="zh-CN" altLang="en-US">
                <a:latin typeface="微软雅黑" panose="020B0503020204020204" pitchFamily="34" charset="-122"/>
                <a:ea typeface="微软雅黑" panose="020B0503020204020204" pitchFamily="34" charset="-122"/>
              </a:rPr>
              <a:t>语言中没有蕴涵</a:t>
            </a:r>
            <a:r>
              <a:rPr lang="en-US" altLang="zh-CN">
                <a:latin typeface="微软雅黑" panose="020B0503020204020204" pitchFamily="34" charset="-122"/>
                <a:ea typeface="微软雅黑" panose="020B0503020204020204" pitchFamily="34" charset="-122"/>
              </a:rPr>
              <a:t>（Implication）</a:t>
            </a:r>
            <a:r>
              <a:rPr lang="zh-CN" altLang="en-US">
                <a:latin typeface="微软雅黑" panose="020B0503020204020204" pitchFamily="34" charset="-122"/>
                <a:ea typeface="微软雅黑" panose="020B0503020204020204" pitchFamily="34" charset="-122"/>
              </a:rPr>
              <a:t>逻辑运算</a:t>
            </a:r>
          </a:p>
          <a:p>
            <a:pPr lvl="1">
              <a:lnSpc>
                <a:spcPct val="200000"/>
              </a:lnSpc>
            </a:pPr>
            <a:r>
              <a:rPr lang="zh-CN" altLang="en-US">
                <a:latin typeface="微软雅黑" panose="020B0503020204020204" pitchFamily="34" charset="-122"/>
                <a:ea typeface="微软雅黑" panose="020B0503020204020204" pitchFamily="34" charset="-122"/>
              </a:rPr>
              <a:t>可以利用谓词演算将逻辑蕴涵谓词等价转换为：</a:t>
            </a:r>
          </a:p>
          <a:p>
            <a:pPr eaLnBrk="1" hangingPunct="1">
              <a:lnSpc>
                <a:spcPct val="200000"/>
              </a:lnSpc>
              <a:buFont typeface="Wingdings" panose="05000000000000000000" pitchFamily="2" charset="2"/>
              <a:buNone/>
            </a:pPr>
            <a:r>
              <a:rPr lang="zh-CN" altLang="en-US">
                <a:latin typeface="微软雅黑" panose="020B0503020204020204" pitchFamily="34" charset="-122"/>
                <a:ea typeface="微软雅黑" panose="020B0503020204020204" pitchFamily="34" charset="-122"/>
              </a:rPr>
              <a:t>                   </a:t>
            </a:r>
            <a:r>
              <a:rPr lang="en-US" altLang="zh-CN" sz="2400">
                <a:latin typeface="微软雅黑" panose="020B0503020204020204" pitchFamily="34" charset="-122"/>
                <a:ea typeface="微软雅黑" panose="020B0503020204020204" pitchFamily="34" charset="-122"/>
              </a:rPr>
              <a:t>p </a:t>
            </a:r>
            <a:r>
              <a:rPr lang="en-US" altLang="zh-CN" sz="2400">
                <a:latin typeface="微软雅黑" panose="020B0503020204020204" pitchFamily="34" charset="-122"/>
                <a:ea typeface="微软雅黑" panose="020B0503020204020204" pitchFamily="34" charset="-122"/>
                <a:sym typeface="Symbol" panose="05050102010706020507" pitchFamily="18" charset="2"/>
              </a:rPr>
              <a:t></a:t>
            </a:r>
            <a:r>
              <a:rPr lang="en-US" altLang="zh-CN" sz="2400">
                <a:latin typeface="微软雅黑" panose="020B0503020204020204" pitchFamily="34" charset="-122"/>
                <a:ea typeface="微软雅黑" panose="020B0503020204020204" pitchFamily="34" charset="-122"/>
              </a:rPr>
              <a:t> q ≡ </a:t>
            </a:r>
            <a:r>
              <a:rPr lang="en-US" altLang="zh-CN" sz="2400">
                <a:latin typeface="微软雅黑" panose="020B0503020204020204" pitchFamily="34" charset="-122"/>
                <a:ea typeface="微软雅黑" panose="020B0503020204020204" pitchFamily="34" charset="-122"/>
                <a:sym typeface="Symbol" panose="05050102010706020507" pitchFamily="18" charset="2"/>
              </a:rPr>
              <a:t></a:t>
            </a:r>
            <a:r>
              <a:rPr lang="en-US" altLang="zh-CN" sz="2400">
                <a:latin typeface="微软雅黑" panose="020B0503020204020204" pitchFamily="34" charset="-122"/>
                <a:ea typeface="微软雅黑" panose="020B0503020204020204" pitchFamily="34" charset="-122"/>
              </a:rPr>
              <a:t> p∨q </a:t>
            </a:r>
          </a:p>
        </p:txBody>
      </p:sp>
      <p:sp>
        <p:nvSpPr>
          <p:cNvPr id="2" name="日期占位符 1">
            <a:extLst>
              <a:ext uri="{FF2B5EF4-FFF2-40B4-BE49-F238E27FC236}">
                <a16:creationId xmlns:a16="http://schemas.microsoft.com/office/drawing/2014/main" id="{010A37F0-52ED-45B2-B38B-6042B95F622B}"/>
              </a:ext>
            </a:extLst>
          </p:cNvPr>
          <p:cNvSpPr>
            <a:spLocks noGrp="1"/>
          </p:cNvSpPr>
          <p:nvPr>
            <p:ph type="dt" sz="half" idx="10"/>
          </p:nvPr>
        </p:nvSpPr>
        <p:spPr/>
        <p:txBody>
          <a:bodyPr/>
          <a:lstStyle/>
          <a:p>
            <a:pPr>
              <a:defRPr/>
            </a:pPr>
            <a:fld id="{6092A006-CC72-4C42-BC33-49B722DC07E1}" type="datetime1">
              <a:rPr lang="zh-CN" altLang="en-US" smtClean="0"/>
              <a:t>2021/10/28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63491">
                                            <p:txEl>
                                              <p:pRg st="2" end="2"/>
                                            </p:txEl>
                                          </p:spTgt>
                                        </p:tgtEl>
                                        <p:attrNameLst>
                                          <p:attrName>style.visibility</p:attrName>
                                        </p:attrNameLst>
                                      </p:cBhvr>
                                      <p:to>
                                        <p:strVal val="visible"/>
                                      </p:to>
                                    </p:set>
                                    <p:anim calcmode="lin" valueType="num">
                                      <p:cBhvr>
                                        <p:cTn id="7" dur="500" fill="hold"/>
                                        <p:tgtEl>
                                          <p:spTgt spid="63491">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63491">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63491">
                                            <p:txEl>
                                              <p:pRg st="2" end="2"/>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63491">
                                            <p:txEl>
                                              <p:pRg st="3" end="3"/>
                                            </p:txEl>
                                          </p:spTgt>
                                        </p:tgtEl>
                                        <p:attrNameLst>
                                          <p:attrName>style.visibility</p:attrName>
                                        </p:attrNameLst>
                                      </p:cBhvr>
                                      <p:to>
                                        <p:strVal val="visible"/>
                                      </p:to>
                                    </p:set>
                                    <p:anim calcmode="lin" valueType="num">
                                      <p:cBhvr>
                                        <p:cTn id="14" dur="500" fill="hold"/>
                                        <p:tgtEl>
                                          <p:spTgt spid="63491">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63491">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6349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63491">
                                            <p:txEl>
                                              <p:pRg st="4" end="4"/>
                                            </p:txEl>
                                          </p:spTgt>
                                        </p:tgtEl>
                                        <p:attrNameLst>
                                          <p:attrName>style.visibility</p:attrName>
                                        </p:attrNameLst>
                                      </p:cBhvr>
                                      <p:to>
                                        <p:strVal val="visible"/>
                                      </p:to>
                                    </p:set>
                                    <p:anim calcmode="lin" valueType="num">
                                      <p:cBhvr>
                                        <p:cTn id="21" dur="500" fill="hold"/>
                                        <p:tgtEl>
                                          <p:spTgt spid="63491">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63491">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634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带有</a:t>
            </a:r>
            <a:r>
              <a:rPr lang="en-US" altLang="zh-CN" sz="3600"/>
              <a:t>EXISTS</a:t>
            </a:r>
            <a:r>
              <a:rPr lang="zh-CN" altLang="en-US" sz="3600"/>
              <a:t>谓词的子查询</a:t>
            </a:r>
            <a:r>
              <a:rPr lang="en-US" altLang="zh-CN" sz="3600"/>
              <a:t>（</a:t>
            </a:r>
            <a:r>
              <a:rPr lang="zh-CN" altLang="en-US" sz="3600"/>
              <a:t>续</a:t>
            </a:r>
            <a:r>
              <a:rPr lang="en-US" altLang="zh-CN" sz="3600"/>
              <a:t>）</a:t>
            </a:r>
          </a:p>
        </p:txBody>
      </p:sp>
      <p:sp>
        <p:nvSpPr>
          <p:cNvPr id="64515" name="Rectangle 3"/>
          <p:cNvSpPr>
            <a:spLocks noGrp="1" noChangeArrowheads="1"/>
          </p:cNvSpPr>
          <p:nvPr>
            <p:ph idx="1"/>
          </p:nvPr>
        </p:nvSpPr>
        <p:spPr>
          <a:xfrm>
            <a:off x="958850" y="1052513"/>
            <a:ext cx="8150225" cy="4854575"/>
          </a:xfrm>
        </p:spPr>
        <p:txBody>
          <a:bodyPr/>
          <a:lstStyle/>
          <a:p>
            <a:pPr eaLnBrk="1" hangingPunct="1">
              <a:lnSpc>
                <a:spcPct val="110000"/>
              </a:lnSpc>
              <a:buFont typeface="Wingdings" panose="05000000000000000000" pitchFamily="2" charset="2"/>
              <a:buNone/>
            </a:pPr>
            <a:r>
              <a:rPr lang="en-US" altLang="zh-CN" sz="2400"/>
              <a:t> [</a:t>
            </a:r>
            <a:r>
              <a:rPr lang="zh-CN" altLang="en-US" sz="2400"/>
              <a:t>例 </a:t>
            </a:r>
            <a:r>
              <a:rPr lang="en-US" altLang="zh-CN" sz="2400"/>
              <a:t>3.63]</a:t>
            </a:r>
            <a:r>
              <a:rPr lang="zh-CN" altLang="en-US" sz="2400"/>
              <a:t>查询至少选修了学生</a:t>
            </a:r>
            <a:r>
              <a:rPr lang="en-US" altLang="zh-CN" sz="2400"/>
              <a:t>201215122</a:t>
            </a:r>
            <a:r>
              <a:rPr lang="zh-CN" altLang="en-US" sz="2400"/>
              <a:t>选修的全部课程的学生号码。</a:t>
            </a:r>
          </a:p>
          <a:p>
            <a:pPr eaLnBrk="1" hangingPunct="1">
              <a:lnSpc>
                <a:spcPct val="110000"/>
              </a:lnSpc>
              <a:buFont typeface="Wingdings" panose="05000000000000000000" pitchFamily="2" charset="2"/>
              <a:buNone/>
            </a:pPr>
            <a:endParaRPr lang="zh-CN" altLang="en-US" sz="2400"/>
          </a:p>
          <a:p>
            <a:pPr eaLnBrk="1" hangingPunct="1">
              <a:lnSpc>
                <a:spcPct val="110000"/>
              </a:lnSpc>
              <a:buFont typeface="Wingdings" panose="05000000000000000000" pitchFamily="2" charset="2"/>
              <a:buNone/>
            </a:pPr>
            <a:r>
              <a:rPr lang="zh-CN" altLang="en-US" sz="2400"/>
              <a:t>解题思路：</a:t>
            </a:r>
          </a:p>
          <a:p>
            <a:pPr eaLnBrk="1" hangingPunct="1">
              <a:lnSpc>
                <a:spcPct val="110000"/>
              </a:lnSpc>
              <a:buFont typeface="Wingdings" panose="05000000000000000000" pitchFamily="2" charset="2"/>
              <a:buChar char="n"/>
            </a:pPr>
            <a:r>
              <a:rPr lang="zh-CN" altLang="en-US" sz="2400"/>
              <a:t>用逻辑蕴涵表达：查询学号为</a:t>
            </a:r>
            <a:r>
              <a:rPr lang="en-US" altLang="zh-CN" sz="2400"/>
              <a:t>x</a:t>
            </a:r>
            <a:r>
              <a:rPr lang="zh-CN" altLang="en-US" sz="2400"/>
              <a:t>的学生，对所有的课程</a:t>
            </a:r>
            <a:r>
              <a:rPr lang="en-US" altLang="zh-CN" sz="2400"/>
              <a:t>y</a:t>
            </a:r>
            <a:r>
              <a:rPr lang="zh-CN" altLang="en-US" sz="2400"/>
              <a:t>，只要</a:t>
            </a:r>
            <a:r>
              <a:rPr lang="en-US" altLang="zh-CN" sz="2400"/>
              <a:t>201215122</a:t>
            </a:r>
            <a:r>
              <a:rPr lang="zh-CN" altLang="en-US" sz="2400"/>
              <a:t>学生选修了课程</a:t>
            </a:r>
            <a:r>
              <a:rPr lang="en-US" altLang="zh-CN" sz="2400"/>
              <a:t>y</a:t>
            </a:r>
            <a:r>
              <a:rPr lang="zh-CN" altLang="en-US" sz="2400"/>
              <a:t>，则</a:t>
            </a:r>
            <a:r>
              <a:rPr lang="en-US" altLang="zh-CN" sz="2400"/>
              <a:t>x</a:t>
            </a:r>
            <a:r>
              <a:rPr lang="zh-CN" altLang="en-US" sz="2400"/>
              <a:t>也选修了</a:t>
            </a:r>
            <a:r>
              <a:rPr lang="en-US" altLang="zh-CN" sz="2400"/>
              <a:t>y</a:t>
            </a:r>
            <a:r>
              <a:rPr lang="zh-CN" altLang="en-US" sz="2400"/>
              <a:t>。</a:t>
            </a:r>
          </a:p>
          <a:p>
            <a:pPr eaLnBrk="1" hangingPunct="1">
              <a:lnSpc>
                <a:spcPct val="110000"/>
              </a:lnSpc>
              <a:buFont typeface="Wingdings" panose="05000000000000000000" pitchFamily="2" charset="2"/>
              <a:buChar char="n"/>
            </a:pPr>
            <a:r>
              <a:rPr lang="zh-CN" altLang="en-US" sz="2400"/>
              <a:t>形式化表示：</a:t>
            </a:r>
          </a:p>
          <a:p>
            <a:pPr eaLnBrk="1" hangingPunct="1">
              <a:lnSpc>
                <a:spcPct val="110000"/>
              </a:lnSpc>
              <a:buFont typeface="Wingdings" panose="05000000000000000000" pitchFamily="2" charset="2"/>
              <a:buNone/>
            </a:pPr>
            <a:r>
              <a:rPr lang="zh-CN" altLang="en-US" sz="2400"/>
              <a:t>	用</a:t>
            </a:r>
            <a:r>
              <a:rPr lang="en-US" altLang="zh-CN" sz="2400"/>
              <a:t>P</a:t>
            </a:r>
            <a:r>
              <a:rPr lang="zh-CN" altLang="en-US" sz="2400"/>
              <a:t>表示谓词 “学生</a:t>
            </a:r>
            <a:r>
              <a:rPr lang="en-US" altLang="zh-CN" sz="2400"/>
              <a:t>201215122</a:t>
            </a:r>
            <a:r>
              <a:rPr lang="zh-CN" altLang="en-US" sz="2400"/>
              <a:t>选修了课程</a:t>
            </a:r>
            <a:r>
              <a:rPr lang="en-US" altLang="zh-CN" sz="2400"/>
              <a:t>y”</a:t>
            </a:r>
          </a:p>
          <a:p>
            <a:pPr eaLnBrk="1" hangingPunct="1">
              <a:lnSpc>
                <a:spcPct val="110000"/>
              </a:lnSpc>
              <a:buFont typeface="Wingdings" panose="05000000000000000000" pitchFamily="2" charset="2"/>
              <a:buNone/>
            </a:pPr>
            <a:r>
              <a:rPr lang="en-US" altLang="zh-CN" sz="2400"/>
              <a:t>	</a:t>
            </a:r>
            <a:r>
              <a:rPr lang="zh-CN" altLang="en-US" sz="2400"/>
              <a:t>用</a:t>
            </a:r>
            <a:r>
              <a:rPr lang="en-US" altLang="zh-CN" sz="2400"/>
              <a:t>q</a:t>
            </a:r>
            <a:r>
              <a:rPr lang="zh-CN" altLang="en-US" sz="2400"/>
              <a:t>表示谓词 “学生</a:t>
            </a:r>
            <a:r>
              <a:rPr lang="en-US" altLang="zh-CN" sz="2400"/>
              <a:t>x</a:t>
            </a:r>
            <a:r>
              <a:rPr lang="zh-CN" altLang="en-US" sz="2400"/>
              <a:t>选修了课程</a:t>
            </a:r>
            <a:r>
              <a:rPr lang="en-US" altLang="zh-CN" sz="2400"/>
              <a:t>y”</a:t>
            </a:r>
          </a:p>
          <a:p>
            <a:pPr eaLnBrk="1" hangingPunct="1">
              <a:lnSpc>
                <a:spcPct val="110000"/>
              </a:lnSpc>
              <a:buFont typeface="Wingdings" panose="05000000000000000000" pitchFamily="2" charset="2"/>
              <a:buNone/>
            </a:pPr>
            <a:r>
              <a:rPr lang="en-US" altLang="zh-CN" sz="2400"/>
              <a:t>	</a:t>
            </a:r>
            <a:r>
              <a:rPr lang="zh-CN" altLang="en-US" sz="2400"/>
              <a:t>则上述查询为</a:t>
            </a:r>
            <a:r>
              <a:rPr lang="en-US" altLang="zh-CN" sz="2400"/>
              <a:t>: （</a:t>
            </a:r>
            <a:r>
              <a:rPr lang="en-US" altLang="zh-CN" sz="2400">
                <a:sym typeface="Symbol" panose="05050102010706020507" pitchFamily="18" charset="2"/>
              </a:rPr>
              <a:t></a:t>
            </a:r>
            <a:r>
              <a:rPr lang="en-US" altLang="zh-CN" sz="2400"/>
              <a:t>y） p </a:t>
            </a:r>
            <a:r>
              <a:rPr lang="en-US" altLang="zh-CN" sz="2400">
                <a:sym typeface="Symbol" panose="05050102010706020507" pitchFamily="18" charset="2"/>
              </a:rPr>
              <a:t></a:t>
            </a:r>
            <a:r>
              <a:rPr lang="en-US" altLang="zh-CN" sz="2400"/>
              <a:t> q </a:t>
            </a:r>
          </a:p>
        </p:txBody>
      </p:sp>
      <p:sp>
        <p:nvSpPr>
          <p:cNvPr id="2" name="日期占位符 1">
            <a:extLst>
              <a:ext uri="{FF2B5EF4-FFF2-40B4-BE49-F238E27FC236}">
                <a16:creationId xmlns:a16="http://schemas.microsoft.com/office/drawing/2014/main" id="{528A955D-622A-4B9C-99A5-2386BB4E1CED}"/>
              </a:ext>
            </a:extLst>
          </p:cNvPr>
          <p:cNvSpPr>
            <a:spLocks noGrp="1"/>
          </p:cNvSpPr>
          <p:nvPr>
            <p:ph type="dt" sz="half" idx="10"/>
          </p:nvPr>
        </p:nvSpPr>
        <p:spPr/>
        <p:txBody>
          <a:bodyPr/>
          <a:lstStyle/>
          <a:p>
            <a:pPr>
              <a:defRPr/>
            </a:pPr>
            <a:fld id="{1B778B82-1B4B-4ED8-BBEB-C5344B6535AE}" type="datetime1">
              <a:rPr lang="zh-CN" altLang="en-US" smtClean="0"/>
              <a:t>2021/10/28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64515">
                                            <p:txEl>
                                              <p:pRg st="2" end="2"/>
                                            </p:txEl>
                                          </p:spTgt>
                                        </p:tgtEl>
                                        <p:attrNameLst>
                                          <p:attrName>style.visibility</p:attrName>
                                        </p:attrNameLst>
                                      </p:cBhvr>
                                      <p:to>
                                        <p:strVal val="visible"/>
                                      </p:to>
                                    </p:set>
                                    <p:anim calcmode="lin" valueType="num">
                                      <p:cBhvr>
                                        <p:cTn id="7" dur="500" fill="hold"/>
                                        <p:tgtEl>
                                          <p:spTgt spid="64515">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64515">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64515">
                                            <p:txEl>
                                              <p:pRg st="2" end="2"/>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64515">
                                            <p:txEl>
                                              <p:pRg st="3" end="3"/>
                                            </p:txEl>
                                          </p:spTgt>
                                        </p:tgtEl>
                                        <p:attrNameLst>
                                          <p:attrName>style.visibility</p:attrName>
                                        </p:attrNameLst>
                                      </p:cBhvr>
                                      <p:to>
                                        <p:strVal val="visible"/>
                                      </p:to>
                                    </p:set>
                                    <p:anim calcmode="lin" valueType="num">
                                      <p:cBhvr>
                                        <p:cTn id="14" dur="500" fill="hold"/>
                                        <p:tgtEl>
                                          <p:spTgt spid="64515">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64515">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64515">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64515">
                                            <p:txEl>
                                              <p:pRg st="4" end="4"/>
                                            </p:txEl>
                                          </p:spTgt>
                                        </p:tgtEl>
                                        <p:attrNameLst>
                                          <p:attrName>style.visibility</p:attrName>
                                        </p:attrNameLst>
                                      </p:cBhvr>
                                      <p:to>
                                        <p:strVal val="visible"/>
                                      </p:to>
                                    </p:set>
                                    <p:anim calcmode="lin" valueType="num">
                                      <p:cBhvr>
                                        <p:cTn id="21" dur="500" fill="hold"/>
                                        <p:tgtEl>
                                          <p:spTgt spid="64515">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64515">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64515">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64515">
                                            <p:txEl>
                                              <p:pRg st="5" end="5"/>
                                            </p:txEl>
                                          </p:spTgt>
                                        </p:tgtEl>
                                        <p:attrNameLst>
                                          <p:attrName>style.visibility</p:attrName>
                                        </p:attrNameLst>
                                      </p:cBhvr>
                                      <p:to>
                                        <p:strVal val="visible"/>
                                      </p:to>
                                    </p:set>
                                    <p:anim calcmode="lin" valueType="num">
                                      <p:cBhvr>
                                        <p:cTn id="28" dur="500" fill="hold"/>
                                        <p:tgtEl>
                                          <p:spTgt spid="64515">
                                            <p:txEl>
                                              <p:pRg st="5" end="5"/>
                                            </p:txEl>
                                          </p:spTgt>
                                        </p:tgtEl>
                                        <p:attrNameLst>
                                          <p:attrName>ppt_w</p:attrName>
                                        </p:attrNameLst>
                                      </p:cBhvr>
                                      <p:tavLst>
                                        <p:tav tm="0">
                                          <p:val>
                                            <p:fltVal val="0"/>
                                          </p:val>
                                        </p:tav>
                                        <p:tav tm="100000">
                                          <p:val>
                                            <p:strVal val="#ppt_w"/>
                                          </p:val>
                                        </p:tav>
                                      </p:tavLst>
                                    </p:anim>
                                    <p:anim calcmode="lin" valueType="num">
                                      <p:cBhvr>
                                        <p:cTn id="29" dur="500" fill="hold"/>
                                        <p:tgtEl>
                                          <p:spTgt spid="64515">
                                            <p:txEl>
                                              <p:pRg st="5" end="5"/>
                                            </p:txEl>
                                          </p:spTgt>
                                        </p:tgtEl>
                                        <p:attrNameLst>
                                          <p:attrName>ppt_h</p:attrName>
                                        </p:attrNameLst>
                                      </p:cBhvr>
                                      <p:tavLst>
                                        <p:tav tm="0">
                                          <p:val>
                                            <p:fltVal val="0"/>
                                          </p:val>
                                        </p:tav>
                                        <p:tav tm="100000">
                                          <p:val>
                                            <p:strVal val="#ppt_h"/>
                                          </p:val>
                                        </p:tav>
                                      </p:tavLst>
                                    </p:anim>
                                    <p:animEffect transition="in" filter="fade">
                                      <p:cBhvr>
                                        <p:cTn id="30" dur="500"/>
                                        <p:tgtEl>
                                          <p:spTgt spid="64515">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nodeType="clickEffect">
                                  <p:stCondLst>
                                    <p:cond delay="0"/>
                                  </p:stCondLst>
                                  <p:childTnLst>
                                    <p:set>
                                      <p:cBhvr>
                                        <p:cTn id="34" dur="1" fill="hold">
                                          <p:stCondLst>
                                            <p:cond delay="0"/>
                                          </p:stCondLst>
                                        </p:cTn>
                                        <p:tgtEl>
                                          <p:spTgt spid="64515">
                                            <p:txEl>
                                              <p:pRg st="6" end="6"/>
                                            </p:txEl>
                                          </p:spTgt>
                                        </p:tgtEl>
                                        <p:attrNameLst>
                                          <p:attrName>style.visibility</p:attrName>
                                        </p:attrNameLst>
                                      </p:cBhvr>
                                      <p:to>
                                        <p:strVal val="visible"/>
                                      </p:to>
                                    </p:set>
                                    <p:anim calcmode="lin" valueType="num">
                                      <p:cBhvr>
                                        <p:cTn id="35" dur="500" fill="hold"/>
                                        <p:tgtEl>
                                          <p:spTgt spid="64515">
                                            <p:txEl>
                                              <p:pRg st="6" end="6"/>
                                            </p:txEl>
                                          </p:spTgt>
                                        </p:tgtEl>
                                        <p:attrNameLst>
                                          <p:attrName>ppt_w</p:attrName>
                                        </p:attrNameLst>
                                      </p:cBhvr>
                                      <p:tavLst>
                                        <p:tav tm="0">
                                          <p:val>
                                            <p:fltVal val="0"/>
                                          </p:val>
                                        </p:tav>
                                        <p:tav tm="100000">
                                          <p:val>
                                            <p:strVal val="#ppt_w"/>
                                          </p:val>
                                        </p:tav>
                                      </p:tavLst>
                                    </p:anim>
                                    <p:anim calcmode="lin" valueType="num">
                                      <p:cBhvr>
                                        <p:cTn id="36" dur="500" fill="hold"/>
                                        <p:tgtEl>
                                          <p:spTgt spid="64515">
                                            <p:txEl>
                                              <p:pRg st="6" end="6"/>
                                            </p:txEl>
                                          </p:spTgt>
                                        </p:tgtEl>
                                        <p:attrNameLst>
                                          <p:attrName>ppt_h</p:attrName>
                                        </p:attrNameLst>
                                      </p:cBhvr>
                                      <p:tavLst>
                                        <p:tav tm="0">
                                          <p:val>
                                            <p:fltVal val="0"/>
                                          </p:val>
                                        </p:tav>
                                        <p:tav tm="100000">
                                          <p:val>
                                            <p:strVal val="#ppt_h"/>
                                          </p:val>
                                        </p:tav>
                                      </p:tavLst>
                                    </p:anim>
                                    <p:animEffect transition="in" filter="fade">
                                      <p:cBhvr>
                                        <p:cTn id="37" dur="500"/>
                                        <p:tgtEl>
                                          <p:spTgt spid="6451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16" fill="hold" nodeType="clickEffect">
                                  <p:stCondLst>
                                    <p:cond delay="0"/>
                                  </p:stCondLst>
                                  <p:childTnLst>
                                    <p:set>
                                      <p:cBhvr>
                                        <p:cTn id="41" dur="1" fill="hold">
                                          <p:stCondLst>
                                            <p:cond delay="0"/>
                                          </p:stCondLst>
                                        </p:cTn>
                                        <p:tgtEl>
                                          <p:spTgt spid="64515">
                                            <p:txEl>
                                              <p:pRg st="7" end="7"/>
                                            </p:txEl>
                                          </p:spTgt>
                                        </p:tgtEl>
                                        <p:attrNameLst>
                                          <p:attrName>style.visibility</p:attrName>
                                        </p:attrNameLst>
                                      </p:cBhvr>
                                      <p:to>
                                        <p:strVal val="visible"/>
                                      </p:to>
                                    </p:set>
                                    <p:anim calcmode="lin" valueType="num">
                                      <p:cBhvr>
                                        <p:cTn id="42" dur="500" fill="hold"/>
                                        <p:tgtEl>
                                          <p:spTgt spid="64515">
                                            <p:txEl>
                                              <p:pRg st="7" end="7"/>
                                            </p:txEl>
                                          </p:spTgt>
                                        </p:tgtEl>
                                        <p:attrNameLst>
                                          <p:attrName>ppt_w</p:attrName>
                                        </p:attrNameLst>
                                      </p:cBhvr>
                                      <p:tavLst>
                                        <p:tav tm="0">
                                          <p:val>
                                            <p:fltVal val="0"/>
                                          </p:val>
                                        </p:tav>
                                        <p:tav tm="100000">
                                          <p:val>
                                            <p:strVal val="#ppt_w"/>
                                          </p:val>
                                        </p:tav>
                                      </p:tavLst>
                                    </p:anim>
                                    <p:anim calcmode="lin" valueType="num">
                                      <p:cBhvr>
                                        <p:cTn id="43" dur="500" fill="hold"/>
                                        <p:tgtEl>
                                          <p:spTgt spid="64515">
                                            <p:txEl>
                                              <p:pRg st="7" end="7"/>
                                            </p:txEl>
                                          </p:spTgt>
                                        </p:tgtEl>
                                        <p:attrNameLst>
                                          <p:attrName>ppt_h</p:attrName>
                                        </p:attrNameLst>
                                      </p:cBhvr>
                                      <p:tavLst>
                                        <p:tav tm="0">
                                          <p:val>
                                            <p:fltVal val="0"/>
                                          </p:val>
                                        </p:tav>
                                        <p:tav tm="100000">
                                          <p:val>
                                            <p:strVal val="#ppt_h"/>
                                          </p:val>
                                        </p:tav>
                                      </p:tavLst>
                                    </p:anim>
                                    <p:animEffect transition="in" filter="fade">
                                      <p:cBhvr>
                                        <p:cTn id="44" dur="500"/>
                                        <p:tgtEl>
                                          <p:spTgt spid="645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带有</a:t>
            </a:r>
            <a:r>
              <a:rPr lang="en-US" altLang="zh-CN" sz="3600"/>
              <a:t>EXISTS</a:t>
            </a:r>
            <a:r>
              <a:rPr lang="zh-CN" altLang="en-US" sz="3600"/>
              <a:t>谓词的子查询</a:t>
            </a:r>
            <a:r>
              <a:rPr lang="en-US" altLang="zh-CN" sz="3600"/>
              <a:t>（</a:t>
            </a:r>
            <a:r>
              <a:rPr lang="zh-CN" altLang="en-US" sz="3600"/>
              <a:t>续</a:t>
            </a:r>
            <a:r>
              <a:rPr lang="en-US" altLang="zh-CN" sz="3600"/>
              <a:t>）</a:t>
            </a:r>
          </a:p>
        </p:txBody>
      </p:sp>
      <p:sp>
        <p:nvSpPr>
          <p:cNvPr id="65539" name="Rectangle 3"/>
          <p:cNvSpPr>
            <a:spLocks noGrp="1" noChangeArrowheads="1"/>
          </p:cNvSpPr>
          <p:nvPr>
            <p:ph idx="1"/>
          </p:nvPr>
        </p:nvSpPr>
        <p:spPr>
          <a:xfrm>
            <a:off x="958850" y="1098550"/>
            <a:ext cx="8150225" cy="4854575"/>
          </a:xfrm>
        </p:spPr>
        <p:txBody>
          <a:bodyPr/>
          <a:lstStyle/>
          <a:p>
            <a:pPr eaLnBrk="1" hangingPunct="1">
              <a:lnSpc>
                <a:spcPct val="90000"/>
              </a:lnSpc>
              <a:buFont typeface="Wingdings" panose="05000000000000000000" pitchFamily="2" charset="2"/>
              <a:buChar char="n"/>
            </a:pPr>
            <a:r>
              <a:rPr lang="zh-CN" altLang="en-US" sz="2400"/>
              <a:t>等价变换：</a:t>
            </a:r>
          </a:p>
          <a:p>
            <a:pPr algn="just" eaLnBrk="1" hangingPunct="1">
              <a:lnSpc>
                <a:spcPct val="90000"/>
              </a:lnSpc>
              <a:buFont typeface="Wingdings" panose="05000000000000000000" pitchFamily="2" charset="2"/>
              <a:buNone/>
            </a:pPr>
            <a:r>
              <a:rPr lang="zh-CN" altLang="en-US" sz="2400"/>
              <a:t>    	</a:t>
            </a:r>
            <a:r>
              <a:rPr lang="en-US" altLang="zh-CN" sz="2400"/>
              <a:t>（</a:t>
            </a:r>
            <a:r>
              <a:rPr lang="en-US" altLang="zh-CN" sz="2400">
                <a:sym typeface="Symbol" panose="05050102010706020507" pitchFamily="18" charset="2"/>
              </a:rPr>
              <a:t></a:t>
            </a:r>
            <a:r>
              <a:rPr lang="en-US" altLang="zh-CN" sz="2400"/>
              <a:t>y）</a:t>
            </a:r>
            <a:r>
              <a:rPr lang="en-US" altLang="zh-CN" sz="2400">
                <a:solidFill>
                  <a:srgbClr val="FF3399"/>
                </a:solidFill>
              </a:rPr>
              <a:t>p </a:t>
            </a:r>
            <a:r>
              <a:rPr lang="en-US" altLang="zh-CN" sz="2400">
                <a:solidFill>
                  <a:srgbClr val="FF3399"/>
                </a:solidFill>
                <a:sym typeface="Symbol" panose="05050102010706020507" pitchFamily="18" charset="2"/>
              </a:rPr>
              <a:t></a:t>
            </a:r>
            <a:r>
              <a:rPr lang="en-US" altLang="zh-CN" sz="2400">
                <a:solidFill>
                  <a:srgbClr val="FF3399"/>
                </a:solidFill>
              </a:rPr>
              <a:t> q</a:t>
            </a:r>
            <a:r>
              <a:rPr lang="en-US" altLang="zh-CN" sz="2400"/>
              <a:t>  ≡  </a:t>
            </a:r>
            <a:r>
              <a:rPr lang="en-US" altLang="zh-CN" sz="2400">
                <a:sym typeface="Symbol" panose="05050102010706020507" pitchFamily="18" charset="2"/>
              </a:rPr>
              <a:t></a:t>
            </a:r>
            <a:r>
              <a:rPr lang="en-US" altLang="zh-CN" sz="2400"/>
              <a:t> （</a:t>
            </a:r>
            <a:r>
              <a:rPr lang="en-US" altLang="zh-CN" sz="2400">
                <a:sym typeface="Symbol" panose="05050102010706020507" pitchFamily="18" charset="2"/>
              </a:rPr>
              <a:t></a:t>
            </a:r>
            <a:r>
              <a:rPr lang="en-US" altLang="zh-CN" sz="2400"/>
              <a:t>y （</a:t>
            </a:r>
            <a:r>
              <a:rPr lang="en-US" altLang="zh-CN" sz="2400">
                <a:sym typeface="Symbol" panose="05050102010706020507" pitchFamily="18" charset="2"/>
              </a:rPr>
              <a:t></a:t>
            </a:r>
            <a:r>
              <a:rPr lang="en-US" altLang="zh-CN" sz="2400"/>
              <a:t>（</a:t>
            </a:r>
            <a:r>
              <a:rPr lang="en-US" altLang="zh-CN" sz="2400">
                <a:solidFill>
                  <a:srgbClr val="FF3399"/>
                </a:solidFill>
              </a:rPr>
              <a:t>p </a:t>
            </a:r>
            <a:r>
              <a:rPr lang="en-US" altLang="zh-CN" sz="2400">
                <a:solidFill>
                  <a:srgbClr val="FF3399"/>
                </a:solidFill>
                <a:sym typeface="Symbol" panose="05050102010706020507" pitchFamily="18" charset="2"/>
              </a:rPr>
              <a:t></a:t>
            </a:r>
            <a:r>
              <a:rPr lang="en-US" altLang="zh-CN" sz="2400">
                <a:solidFill>
                  <a:srgbClr val="FF3399"/>
                </a:solidFill>
              </a:rPr>
              <a:t> q</a:t>
            </a:r>
            <a:r>
              <a:rPr lang="en-US" altLang="zh-CN" sz="2400"/>
              <a:t> ））</a:t>
            </a:r>
          </a:p>
          <a:p>
            <a:pPr algn="just" eaLnBrk="1" hangingPunct="1">
              <a:lnSpc>
                <a:spcPct val="90000"/>
              </a:lnSpc>
              <a:buFont typeface="Wingdings" panose="05000000000000000000" pitchFamily="2" charset="2"/>
              <a:buNone/>
            </a:pPr>
            <a:r>
              <a:rPr lang="en-US" altLang="zh-CN" sz="2400"/>
              <a:t>               ≡  </a:t>
            </a:r>
            <a:r>
              <a:rPr lang="en-US" altLang="zh-CN" sz="2400">
                <a:sym typeface="Symbol" panose="05050102010706020507" pitchFamily="18" charset="2"/>
              </a:rPr>
              <a:t></a:t>
            </a:r>
            <a:r>
              <a:rPr lang="en-US" altLang="zh-CN" sz="2400"/>
              <a:t> （</a:t>
            </a:r>
            <a:r>
              <a:rPr lang="en-US" altLang="zh-CN" sz="2400">
                <a:sym typeface="Symbol" panose="05050102010706020507" pitchFamily="18" charset="2"/>
              </a:rPr>
              <a:t></a:t>
            </a:r>
            <a:r>
              <a:rPr lang="en-US" altLang="zh-CN" sz="2400"/>
              <a:t>y （</a:t>
            </a:r>
            <a:r>
              <a:rPr lang="en-US" altLang="zh-CN" sz="2400">
                <a:sym typeface="Symbol" panose="05050102010706020507" pitchFamily="18" charset="2"/>
              </a:rPr>
              <a:t></a:t>
            </a:r>
            <a:r>
              <a:rPr lang="en-US" altLang="zh-CN" sz="2400"/>
              <a:t>（</a:t>
            </a:r>
            <a:r>
              <a:rPr lang="en-US" altLang="zh-CN" sz="2400">
                <a:sym typeface="Symbol" panose="05050102010706020507" pitchFamily="18" charset="2"/>
              </a:rPr>
              <a:t></a:t>
            </a:r>
            <a:r>
              <a:rPr lang="en-US" altLang="zh-CN" sz="2400"/>
              <a:t> p∨ q） ））</a:t>
            </a:r>
          </a:p>
          <a:p>
            <a:pPr algn="just" eaLnBrk="1" hangingPunct="1">
              <a:lnSpc>
                <a:spcPct val="90000"/>
              </a:lnSpc>
              <a:buFont typeface="Wingdings" panose="05000000000000000000" pitchFamily="2" charset="2"/>
              <a:buNone/>
            </a:pPr>
            <a:r>
              <a:rPr lang="en-US" altLang="zh-CN" sz="2400"/>
              <a:t>               ≡  </a:t>
            </a:r>
            <a:r>
              <a:rPr lang="en-US" altLang="zh-CN" sz="2400">
                <a:sym typeface="Symbol" panose="05050102010706020507" pitchFamily="18" charset="2"/>
              </a:rPr>
              <a:t></a:t>
            </a:r>
            <a:r>
              <a:rPr lang="en-US" altLang="zh-CN" sz="2400"/>
              <a:t> </a:t>
            </a:r>
            <a:r>
              <a:rPr lang="en-US" altLang="zh-CN" sz="2400">
                <a:sym typeface="Symbol" panose="05050102010706020507" pitchFamily="18" charset="2"/>
              </a:rPr>
              <a:t></a:t>
            </a:r>
            <a:r>
              <a:rPr lang="en-US" altLang="zh-CN" sz="2400"/>
              <a:t>y（p∧</a:t>
            </a:r>
            <a:r>
              <a:rPr lang="en-US" altLang="zh-CN" sz="2400">
                <a:sym typeface="Symbol" panose="05050102010706020507" pitchFamily="18" charset="2"/>
              </a:rPr>
              <a:t></a:t>
            </a:r>
            <a:r>
              <a:rPr lang="en-US" altLang="zh-CN" sz="2400"/>
              <a:t>q）</a:t>
            </a:r>
          </a:p>
          <a:p>
            <a:pPr algn="just" eaLnBrk="1" hangingPunct="1">
              <a:lnSpc>
                <a:spcPct val="90000"/>
              </a:lnSpc>
              <a:buFont typeface="Wingdings" panose="05000000000000000000" pitchFamily="2" charset="2"/>
              <a:buNone/>
            </a:pPr>
            <a:endParaRPr lang="en-US" altLang="zh-CN" sz="2400"/>
          </a:p>
          <a:p>
            <a:pPr eaLnBrk="1" hangingPunct="1">
              <a:lnSpc>
                <a:spcPct val="140000"/>
              </a:lnSpc>
              <a:buFont typeface="Wingdings" panose="05000000000000000000" pitchFamily="2" charset="2"/>
              <a:buChar char="n"/>
            </a:pPr>
            <a:r>
              <a:rPr lang="zh-CN" altLang="en-US" sz="2400"/>
              <a:t>变换后语义：不存在这样的课程</a:t>
            </a:r>
            <a:r>
              <a:rPr lang="en-US" altLang="zh-CN" sz="2400"/>
              <a:t>y</a:t>
            </a:r>
            <a:r>
              <a:rPr lang="zh-CN" altLang="en-US" sz="2400"/>
              <a:t>，学生</a:t>
            </a:r>
            <a:r>
              <a:rPr lang="en-US" altLang="zh-CN" sz="2400">
                <a:latin typeface="宋体" panose="02010600030101010101" pitchFamily="2" charset="-122"/>
              </a:rPr>
              <a:t>201215122</a:t>
            </a:r>
            <a:r>
              <a:rPr lang="zh-CN" altLang="en-US" sz="2400"/>
              <a:t>选修了</a:t>
            </a:r>
            <a:r>
              <a:rPr lang="en-US" altLang="zh-CN" sz="2400"/>
              <a:t>y</a:t>
            </a:r>
            <a:r>
              <a:rPr lang="zh-CN" altLang="en-US" sz="2400"/>
              <a:t>，而学生</a:t>
            </a:r>
            <a:r>
              <a:rPr lang="en-US" altLang="zh-CN" sz="2400"/>
              <a:t>x</a:t>
            </a:r>
            <a:r>
              <a:rPr lang="zh-CN" altLang="en-US" sz="2400"/>
              <a:t>没有选。</a:t>
            </a:r>
          </a:p>
        </p:txBody>
      </p:sp>
      <p:sp>
        <p:nvSpPr>
          <p:cNvPr id="2" name="日期占位符 1">
            <a:extLst>
              <a:ext uri="{FF2B5EF4-FFF2-40B4-BE49-F238E27FC236}">
                <a16:creationId xmlns:a16="http://schemas.microsoft.com/office/drawing/2014/main" id="{3F174217-F09A-4448-BDBB-19ABE04557FD}"/>
              </a:ext>
            </a:extLst>
          </p:cNvPr>
          <p:cNvSpPr>
            <a:spLocks noGrp="1"/>
          </p:cNvSpPr>
          <p:nvPr>
            <p:ph type="dt" sz="half" idx="10"/>
          </p:nvPr>
        </p:nvSpPr>
        <p:spPr/>
        <p:txBody>
          <a:bodyPr/>
          <a:lstStyle/>
          <a:p>
            <a:pPr>
              <a:defRPr/>
            </a:pPr>
            <a:fld id="{F0206D84-6178-4601-9A94-5E744C5497C7}" type="datetime1">
              <a:rPr lang="zh-CN" altLang="en-US" smtClean="0"/>
              <a:t>2021/10/28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 calcmode="lin" valueType="num">
                                      <p:cBhvr>
                                        <p:cTn id="7" dur="1000" fill="hold"/>
                                        <p:tgtEl>
                                          <p:spTgt spid="65539">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65539">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65539">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65539">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65539">
                                            <p:txEl>
                                              <p:pRg st="1" end="1"/>
                                            </p:txEl>
                                          </p:spTgt>
                                        </p:tgtEl>
                                        <p:attrNameLst>
                                          <p:attrName>style.visibility</p:attrName>
                                        </p:attrNameLst>
                                      </p:cBhvr>
                                      <p:to>
                                        <p:strVal val="visible"/>
                                      </p:to>
                                    </p:set>
                                    <p:anim calcmode="lin" valueType="num">
                                      <p:cBhvr>
                                        <p:cTn id="15" dur="1000" fill="hold"/>
                                        <p:tgtEl>
                                          <p:spTgt spid="65539">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65539">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65539">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65539">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1" presetClass="entr" presetSubtype="0" fill="hold" nodeType="clickEffect">
                                  <p:stCondLst>
                                    <p:cond delay="0"/>
                                  </p:stCondLst>
                                  <p:childTnLst>
                                    <p:set>
                                      <p:cBhvr>
                                        <p:cTn id="22" dur="1" fill="hold">
                                          <p:stCondLst>
                                            <p:cond delay="0"/>
                                          </p:stCondLst>
                                        </p:cTn>
                                        <p:tgtEl>
                                          <p:spTgt spid="65539">
                                            <p:txEl>
                                              <p:pRg st="2" end="2"/>
                                            </p:txEl>
                                          </p:spTgt>
                                        </p:tgtEl>
                                        <p:attrNameLst>
                                          <p:attrName>style.visibility</p:attrName>
                                        </p:attrNameLst>
                                      </p:cBhvr>
                                      <p:to>
                                        <p:strVal val="visible"/>
                                      </p:to>
                                    </p:set>
                                    <p:anim calcmode="lin" valueType="num">
                                      <p:cBhvr>
                                        <p:cTn id="23" dur="1000" fill="hold"/>
                                        <p:tgtEl>
                                          <p:spTgt spid="65539">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65539">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65539">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65539">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1" presetClass="entr" presetSubtype="0" fill="hold" nodeType="clickEffect">
                                  <p:stCondLst>
                                    <p:cond delay="0"/>
                                  </p:stCondLst>
                                  <p:childTnLst>
                                    <p:set>
                                      <p:cBhvr>
                                        <p:cTn id="30" dur="1" fill="hold">
                                          <p:stCondLst>
                                            <p:cond delay="0"/>
                                          </p:stCondLst>
                                        </p:cTn>
                                        <p:tgtEl>
                                          <p:spTgt spid="65539">
                                            <p:txEl>
                                              <p:pRg st="3" end="3"/>
                                            </p:txEl>
                                          </p:spTgt>
                                        </p:tgtEl>
                                        <p:attrNameLst>
                                          <p:attrName>style.visibility</p:attrName>
                                        </p:attrNameLst>
                                      </p:cBhvr>
                                      <p:to>
                                        <p:strVal val="visible"/>
                                      </p:to>
                                    </p:set>
                                    <p:anim calcmode="lin" valueType="num">
                                      <p:cBhvr>
                                        <p:cTn id="31" dur="1000" fill="hold"/>
                                        <p:tgtEl>
                                          <p:spTgt spid="65539">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65539">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65539">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65539">
                                            <p:txEl>
                                              <p:pRg st="3" end="3"/>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1" presetClass="entr" presetSubtype="0" fill="hold" nodeType="clickEffect">
                                  <p:stCondLst>
                                    <p:cond delay="0"/>
                                  </p:stCondLst>
                                  <p:childTnLst>
                                    <p:set>
                                      <p:cBhvr>
                                        <p:cTn id="38" dur="1" fill="hold">
                                          <p:stCondLst>
                                            <p:cond delay="0"/>
                                          </p:stCondLst>
                                        </p:cTn>
                                        <p:tgtEl>
                                          <p:spTgt spid="65539">
                                            <p:txEl>
                                              <p:pRg st="5" end="5"/>
                                            </p:txEl>
                                          </p:spTgt>
                                        </p:tgtEl>
                                        <p:attrNameLst>
                                          <p:attrName>style.visibility</p:attrName>
                                        </p:attrNameLst>
                                      </p:cBhvr>
                                      <p:to>
                                        <p:strVal val="visible"/>
                                      </p:to>
                                    </p:set>
                                    <p:anim calcmode="lin" valueType="num">
                                      <p:cBhvr>
                                        <p:cTn id="39" dur="1000" fill="hold"/>
                                        <p:tgtEl>
                                          <p:spTgt spid="65539">
                                            <p:txEl>
                                              <p:pRg st="5" end="5"/>
                                            </p:txEl>
                                          </p:spTgt>
                                        </p:tgtEl>
                                        <p:attrNameLst>
                                          <p:attrName>ppt_w</p:attrName>
                                        </p:attrNameLst>
                                      </p:cBhvr>
                                      <p:tavLst>
                                        <p:tav tm="0">
                                          <p:val>
                                            <p:fltVal val="0"/>
                                          </p:val>
                                        </p:tav>
                                        <p:tav tm="100000">
                                          <p:val>
                                            <p:strVal val="#ppt_w"/>
                                          </p:val>
                                        </p:tav>
                                      </p:tavLst>
                                    </p:anim>
                                    <p:anim calcmode="lin" valueType="num">
                                      <p:cBhvr>
                                        <p:cTn id="40" dur="1000" fill="hold"/>
                                        <p:tgtEl>
                                          <p:spTgt spid="65539">
                                            <p:txEl>
                                              <p:pRg st="5" end="5"/>
                                            </p:txEl>
                                          </p:spTgt>
                                        </p:tgtEl>
                                        <p:attrNameLst>
                                          <p:attrName>ppt_h</p:attrName>
                                        </p:attrNameLst>
                                      </p:cBhvr>
                                      <p:tavLst>
                                        <p:tav tm="0">
                                          <p:val>
                                            <p:fltVal val="0"/>
                                          </p:val>
                                        </p:tav>
                                        <p:tav tm="100000">
                                          <p:val>
                                            <p:strVal val="#ppt_h"/>
                                          </p:val>
                                        </p:tav>
                                      </p:tavLst>
                                    </p:anim>
                                    <p:anim calcmode="lin" valueType="num">
                                      <p:cBhvr>
                                        <p:cTn id="41" dur="1000" fill="hold"/>
                                        <p:tgtEl>
                                          <p:spTgt spid="65539">
                                            <p:txEl>
                                              <p:pRg st="5" end="5"/>
                                            </p:txEl>
                                          </p:spTgt>
                                        </p:tgtEl>
                                        <p:attrNameLst>
                                          <p:attrName>style.rotation</p:attrName>
                                        </p:attrNameLst>
                                      </p:cBhvr>
                                      <p:tavLst>
                                        <p:tav tm="0">
                                          <p:val>
                                            <p:fltVal val="90"/>
                                          </p:val>
                                        </p:tav>
                                        <p:tav tm="100000">
                                          <p:val>
                                            <p:fltVal val="0"/>
                                          </p:val>
                                        </p:tav>
                                      </p:tavLst>
                                    </p:anim>
                                    <p:animEffect transition="in" filter="fade">
                                      <p:cBhvr>
                                        <p:cTn id="42" dur="1000"/>
                                        <p:tgtEl>
                                          <p:spTgt spid="655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带有</a:t>
            </a:r>
            <a:r>
              <a:rPr lang="en-US" altLang="zh-CN" sz="3600"/>
              <a:t>EXISTS</a:t>
            </a:r>
            <a:r>
              <a:rPr lang="zh-CN" altLang="en-US" sz="3600"/>
              <a:t>谓词的子查询</a:t>
            </a:r>
            <a:r>
              <a:rPr lang="en-US" altLang="zh-CN" sz="3600"/>
              <a:t>（</a:t>
            </a:r>
            <a:r>
              <a:rPr lang="zh-CN" altLang="en-US" sz="3600"/>
              <a:t>续</a:t>
            </a:r>
            <a:r>
              <a:rPr lang="en-US" altLang="zh-CN" sz="3600"/>
              <a:t>）</a:t>
            </a:r>
            <a:r>
              <a:rPr lang="zh-CN" altLang="en-US" sz="4400">
                <a:cs typeface="Times New Roman" panose="02020603050405020304" pitchFamily="18" charset="0"/>
              </a:rPr>
              <a:t> </a:t>
            </a:r>
          </a:p>
        </p:txBody>
      </p:sp>
      <p:sp>
        <p:nvSpPr>
          <p:cNvPr id="66563" name="Rectangle 3"/>
          <p:cNvSpPr>
            <a:spLocks noGrp="1" noChangeArrowheads="1"/>
          </p:cNvSpPr>
          <p:nvPr>
            <p:ph idx="1"/>
          </p:nvPr>
        </p:nvSpPr>
        <p:spPr>
          <a:xfrm>
            <a:off x="958850" y="981075"/>
            <a:ext cx="8150225" cy="4854575"/>
          </a:xfrm>
        </p:spPr>
        <p:txBody>
          <a:bodyPr/>
          <a:lstStyle/>
          <a:p>
            <a:pPr algn="just" eaLnBrk="1" hangingPunct="1">
              <a:buFont typeface="Wingdings" panose="05000000000000000000" pitchFamily="2" charset="2"/>
              <a:buChar char="n"/>
            </a:pPr>
            <a:r>
              <a:rPr lang="zh-CN" altLang="en-US" sz="2400" dirty="0"/>
              <a:t>用</a:t>
            </a:r>
            <a:r>
              <a:rPr lang="en-US" altLang="zh-CN" sz="2400" dirty="0"/>
              <a:t>NOT EXISTS</a:t>
            </a:r>
            <a:r>
              <a:rPr lang="zh-CN" altLang="en-US" sz="2400" dirty="0"/>
              <a:t>谓词表示： </a:t>
            </a:r>
            <a:r>
              <a:rPr lang="zh-CN" altLang="en-US" sz="2200" dirty="0"/>
              <a:t>    </a:t>
            </a:r>
          </a:p>
          <a:p>
            <a:pPr algn="just" eaLnBrk="1" hangingPunct="1">
              <a:buSzPct val="50000"/>
              <a:buFont typeface="宋体" panose="02010600030101010101" pitchFamily="2" charset="-122"/>
              <a:buNone/>
            </a:pPr>
            <a:r>
              <a:rPr lang="zh-CN" altLang="en-US" sz="2200" dirty="0"/>
              <a:t>       </a:t>
            </a:r>
            <a:r>
              <a:rPr lang="en-US" altLang="zh-CN" sz="2200" dirty="0"/>
              <a:t>SELECT DISTINCT </a:t>
            </a:r>
            <a:r>
              <a:rPr lang="en-US" altLang="zh-CN" sz="2200" dirty="0" err="1"/>
              <a:t>Sno</a:t>
            </a:r>
            <a:endParaRPr lang="en-US" altLang="zh-CN" sz="2200" dirty="0"/>
          </a:p>
          <a:p>
            <a:pPr algn="just" eaLnBrk="1" hangingPunct="1">
              <a:buSzPct val="50000"/>
              <a:buFont typeface="宋体" panose="02010600030101010101" pitchFamily="2" charset="-122"/>
              <a:buNone/>
            </a:pPr>
            <a:r>
              <a:rPr lang="en-US" altLang="zh-CN" sz="2200" dirty="0"/>
              <a:t>       FROM SC </a:t>
            </a:r>
            <a:r>
              <a:rPr lang="en-US" altLang="zh-CN" sz="2200" dirty="0">
                <a:solidFill>
                  <a:srgbClr val="FF3399"/>
                </a:solidFill>
              </a:rPr>
              <a:t>SCX</a:t>
            </a:r>
            <a:endParaRPr lang="en-US" altLang="zh-CN" sz="2200" dirty="0"/>
          </a:p>
          <a:p>
            <a:pPr algn="just" eaLnBrk="1" hangingPunct="1">
              <a:buSzPct val="50000"/>
              <a:buFont typeface="宋体" panose="02010600030101010101" pitchFamily="2" charset="-122"/>
              <a:buNone/>
            </a:pPr>
            <a:r>
              <a:rPr lang="en-US" altLang="zh-CN" sz="2200" dirty="0"/>
              <a:t>       WHERE NOT EXISTS</a:t>
            </a:r>
          </a:p>
          <a:p>
            <a:pPr algn="just" eaLnBrk="1" hangingPunct="1">
              <a:buSzPct val="50000"/>
              <a:buFont typeface="宋体" panose="02010600030101010101" pitchFamily="2" charset="-122"/>
              <a:buNone/>
            </a:pPr>
            <a:r>
              <a:rPr lang="en-US" altLang="zh-CN" sz="2200" dirty="0"/>
              <a:t>                     </a:t>
            </a:r>
            <a:r>
              <a:rPr lang="zh-CN" altLang="en-US" sz="2200" dirty="0"/>
              <a:t>(</a:t>
            </a:r>
            <a:r>
              <a:rPr lang="en-US" altLang="zh-CN" sz="2200" dirty="0"/>
              <a:t>SELECT *</a:t>
            </a:r>
          </a:p>
          <a:p>
            <a:pPr algn="just" eaLnBrk="1" hangingPunct="1">
              <a:buSzPct val="50000"/>
              <a:buFont typeface="宋体" panose="02010600030101010101" pitchFamily="2" charset="-122"/>
              <a:buNone/>
            </a:pPr>
            <a:r>
              <a:rPr lang="en-US" altLang="zh-CN" sz="2200" dirty="0"/>
              <a:t>                      FROM SC </a:t>
            </a:r>
            <a:r>
              <a:rPr lang="en-US" altLang="zh-CN" sz="2200" dirty="0">
                <a:solidFill>
                  <a:srgbClr val="0099FF"/>
                </a:solidFill>
              </a:rPr>
              <a:t>SCY</a:t>
            </a:r>
            <a:endParaRPr lang="en-US" altLang="zh-CN" sz="2200" dirty="0"/>
          </a:p>
          <a:p>
            <a:pPr algn="just" eaLnBrk="1" hangingPunct="1">
              <a:buSzPct val="50000"/>
              <a:buFont typeface="宋体" panose="02010600030101010101" pitchFamily="2" charset="-122"/>
              <a:buNone/>
            </a:pPr>
            <a:r>
              <a:rPr lang="en-US" altLang="zh-CN" sz="2200" dirty="0"/>
              <a:t>                      WHERE </a:t>
            </a:r>
            <a:r>
              <a:rPr lang="en-US" altLang="zh-CN" sz="2200" dirty="0" err="1"/>
              <a:t>SCY.Sno</a:t>
            </a:r>
            <a:r>
              <a:rPr lang="en-US" altLang="zh-CN" sz="2200" dirty="0"/>
              <a:t> = ' 201215122 '  AND</a:t>
            </a:r>
          </a:p>
          <a:p>
            <a:pPr algn="just" eaLnBrk="1" hangingPunct="1">
              <a:buSzPct val="50000"/>
              <a:buFont typeface="宋体" panose="02010600030101010101" pitchFamily="2" charset="-122"/>
              <a:buNone/>
            </a:pPr>
            <a:r>
              <a:rPr lang="en-US" altLang="zh-CN" sz="2200" dirty="0"/>
              <a:t>                                    NOT EXISTS</a:t>
            </a:r>
          </a:p>
          <a:p>
            <a:pPr algn="just" eaLnBrk="1" hangingPunct="1">
              <a:buSzPct val="50000"/>
              <a:buFont typeface="宋体" panose="02010600030101010101" pitchFamily="2" charset="-122"/>
              <a:buNone/>
            </a:pPr>
            <a:r>
              <a:rPr lang="en-US" altLang="zh-CN" sz="2200" dirty="0"/>
              <a:t>                                    </a:t>
            </a:r>
            <a:r>
              <a:rPr lang="zh-CN" altLang="en-US" sz="2200" dirty="0"/>
              <a:t>(</a:t>
            </a:r>
            <a:r>
              <a:rPr lang="en-US" altLang="zh-CN" sz="2200" dirty="0"/>
              <a:t>SELECT *</a:t>
            </a:r>
          </a:p>
          <a:p>
            <a:pPr algn="just" eaLnBrk="1" hangingPunct="1">
              <a:buSzPct val="50000"/>
              <a:buFont typeface="宋体" panose="02010600030101010101" pitchFamily="2" charset="-122"/>
              <a:buNone/>
            </a:pPr>
            <a:r>
              <a:rPr lang="en-US" altLang="zh-CN" sz="2200" dirty="0"/>
              <a:t>                                     FROM SC SCZ</a:t>
            </a:r>
          </a:p>
          <a:p>
            <a:pPr algn="just" eaLnBrk="1" hangingPunct="1">
              <a:buSzPct val="50000"/>
              <a:buFont typeface="宋体" panose="02010600030101010101" pitchFamily="2" charset="-122"/>
              <a:buNone/>
            </a:pPr>
            <a:r>
              <a:rPr lang="en-US" altLang="zh-CN" sz="2200" dirty="0"/>
              <a:t>                                     WHERE </a:t>
            </a:r>
            <a:r>
              <a:rPr lang="en-US" altLang="zh-CN" sz="2200" dirty="0" err="1"/>
              <a:t>SCZ.Sno</a:t>
            </a:r>
            <a:r>
              <a:rPr lang="en-US" altLang="zh-CN" sz="2200" dirty="0"/>
              <a:t>=</a:t>
            </a:r>
            <a:r>
              <a:rPr lang="en-US" altLang="zh-CN" sz="2200" dirty="0" err="1">
                <a:solidFill>
                  <a:srgbClr val="FF3399"/>
                </a:solidFill>
              </a:rPr>
              <a:t>SCX</a:t>
            </a:r>
            <a:r>
              <a:rPr lang="en-US" altLang="zh-CN" sz="2200" dirty="0" err="1"/>
              <a:t>.Sno</a:t>
            </a:r>
            <a:r>
              <a:rPr lang="en-US" altLang="zh-CN" sz="2200" dirty="0"/>
              <a:t> AND</a:t>
            </a:r>
          </a:p>
          <a:p>
            <a:pPr eaLnBrk="1" hangingPunct="1">
              <a:buSzPct val="50000"/>
              <a:buFont typeface="宋体" panose="02010600030101010101" pitchFamily="2" charset="-122"/>
              <a:buNone/>
            </a:pPr>
            <a:r>
              <a:rPr lang="en-US" altLang="zh-CN" sz="2200" dirty="0"/>
              <a:t>                                                   </a:t>
            </a:r>
            <a:r>
              <a:rPr lang="en-US" altLang="zh-CN" sz="2200" dirty="0" err="1"/>
              <a:t>SCZ.Cno</a:t>
            </a:r>
            <a:r>
              <a:rPr lang="en-US" altLang="zh-CN" sz="2200" dirty="0"/>
              <a:t>=</a:t>
            </a:r>
            <a:r>
              <a:rPr lang="en-US" altLang="zh-CN" sz="2200" dirty="0" err="1">
                <a:solidFill>
                  <a:srgbClr val="0099FF"/>
                </a:solidFill>
              </a:rPr>
              <a:t>SCY</a:t>
            </a:r>
            <a:r>
              <a:rPr lang="en-US" altLang="zh-CN" sz="2200" dirty="0" err="1"/>
              <a:t>.Cno</a:t>
            </a:r>
            <a:r>
              <a:rPr lang="zh-CN" altLang="en-US" sz="2200" dirty="0"/>
              <a:t>));</a:t>
            </a:r>
          </a:p>
        </p:txBody>
      </p:sp>
      <p:sp>
        <p:nvSpPr>
          <p:cNvPr id="2" name="日期占位符 1">
            <a:extLst>
              <a:ext uri="{FF2B5EF4-FFF2-40B4-BE49-F238E27FC236}">
                <a16:creationId xmlns:a16="http://schemas.microsoft.com/office/drawing/2014/main" id="{CF605E8D-6B34-41E1-BFB1-A022176DD6F8}"/>
              </a:ext>
            </a:extLst>
          </p:cNvPr>
          <p:cNvSpPr>
            <a:spLocks noGrp="1"/>
          </p:cNvSpPr>
          <p:nvPr>
            <p:ph type="dt" sz="half" idx="10"/>
          </p:nvPr>
        </p:nvSpPr>
        <p:spPr/>
        <p:txBody>
          <a:bodyPr/>
          <a:lstStyle/>
          <a:p>
            <a:pPr>
              <a:defRPr/>
            </a:pPr>
            <a:fld id="{E2EBA9A8-55B1-464A-B199-3ADB1579A55D}" type="datetime1">
              <a:rPr lang="zh-CN" altLang="en-US" smtClean="0"/>
              <a:t>2021/10/28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66563">
                                            <p:txEl>
                                              <p:pRg st="1" end="1"/>
                                            </p:txEl>
                                          </p:spTgt>
                                        </p:tgtEl>
                                        <p:attrNameLst>
                                          <p:attrName>style.visibility</p:attrName>
                                        </p:attrNameLst>
                                      </p:cBhvr>
                                      <p:to>
                                        <p:strVal val="visible"/>
                                      </p:to>
                                    </p:set>
                                    <p:anim calcmode="lin" valueType="num">
                                      <p:cBhvr>
                                        <p:cTn id="7" dur="1000" fill="hold"/>
                                        <p:tgtEl>
                                          <p:spTgt spid="66563">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66563">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66563">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66563">
                                            <p:txEl>
                                              <p:pRg st="1" end="1"/>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66563">
                                            <p:txEl>
                                              <p:pRg st="2" end="2"/>
                                            </p:txEl>
                                          </p:spTgt>
                                        </p:tgtEl>
                                        <p:attrNameLst>
                                          <p:attrName>style.visibility</p:attrName>
                                        </p:attrNameLst>
                                      </p:cBhvr>
                                      <p:to>
                                        <p:strVal val="visible"/>
                                      </p:to>
                                    </p:set>
                                    <p:anim calcmode="lin" valueType="num">
                                      <p:cBhvr>
                                        <p:cTn id="13" dur="1000" fill="hold"/>
                                        <p:tgtEl>
                                          <p:spTgt spid="66563">
                                            <p:txEl>
                                              <p:pRg st="2" end="2"/>
                                            </p:txEl>
                                          </p:spTgt>
                                        </p:tgtEl>
                                        <p:attrNameLst>
                                          <p:attrName>ppt_w</p:attrName>
                                        </p:attrNameLst>
                                      </p:cBhvr>
                                      <p:tavLst>
                                        <p:tav tm="0">
                                          <p:val>
                                            <p:fltVal val="0"/>
                                          </p:val>
                                        </p:tav>
                                        <p:tav tm="100000">
                                          <p:val>
                                            <p:strVal val="#ppt_w"/>
                                          </p:val>
                                        </p:tav>
                                      </p:tavLst>
                                    </p:anim>
                                    <p:anim calcmode="lin" valueType="num">
                                      <p:cBhvr>
                                        <p:cTn id="14" dur="1000" fill="hold"/>
                                        <p:tgtEl>
                                          <p:spTgt spid="66563">
                                            <p:txEl>
                                              <p:pRg st="2" end="2"/>
                                            </p:txEl>
                                          </p:spTgt>
                                        </p:tgtEl>
                                        <p:attrNameLst>
                                          <p:attrName>ppt_h</p:attrName>
                                        </p:attrNameLst>
                                      </p:cBhvr>
                                      <p:tavLst>
                                        <p:tav tm="0">
                                          <p:val>
                                            <p:fltVal val="0"/>
                                          </p:val>
                                        </p:tav>
                                        <p:tav tm="100000">
                                          <p:val>
                                            <p:strVal val="#ppt_h"/>
                                          </p:val>
                                        </p:tav>
                                      </p:tavLst>
                                    </p:anim>
                                    <p:anim calcmode="lin" valueType="num">
                                      <p:cBhvr>
                                        <p:cTn id="15" dur="1000" fill="hold"/>
                                        <p:tgtEl>
                                          <p:spTgt spid="66563">
                                            <p:txEl>
                                              <p:pRg st="2" end="2"/>
                                            </p:txEl>
                                          </p:spTgt>
                                        </p:tgtEl>
                                        <p:attrNameLst>
                                          <p:attrName>style.rotation</p:attrName>
                                        </p:attrNameLst>
                                      </p:cBhvr>
                                      <p:tavLst>
                                        <p:tav tm="0">
                                          <p:val>
                                            <p:fltVal val="90"/>
                                          </p:val>
                                        </p:tav>
                                        <p:tav tm="100000">
                                          <p:val>
                                            <p:fltVal val="0"/>
                                          </p:val>
                                        </p:tav>
                                      </p:tavLst>
                                    </p:anim>
                                    <p:animEffect transition="in" filter="fade">
                                      <p:cBhvr>
                                        <p:cTn id="16" dur="1000"/>
                                        <p:tgtEl>
                                          <p:spTgt spid="66563">
                                            <p:txEl>
                                              <p:pRg st="2" end="2"/>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66563">
                                            <p:txEl>
                                              <p:pRg st="3" end="3"/>
                                            </p:txEl>
                                          </p:spTgt>
                                        </p:tgtEl>
                                        <p:attrNameLst>
                                          <p:attrName>style.visibility</p:attrName>
                                        </p:attrNameLst>
                                      </p:cBhvr>
                                      <p:to>
                                        <p:strVal val="visible"/>
                                      </p:to>
                                    </p:set>
                                    <p:anim calcmode="lin" valueType="num">
                                      <p:cBhvr>
                                        <p:cTn id="19" dur="1000" fill="hold"/>
                                        <p:tgtEl>
                                          <p:spTgt spid="66563">
                                            <p:txEl>
                                              <p:pRg st="3" end="3"/>
                                            </p:txEl>
                                          </p:spTgt>
                                        </p:tgtEl>
                                        <p:attrNameLst>
                                          <p:attrName>ppt_w</p:attrName>
                                        </p:attrNameLst>
                                      </p:cBhvr>
                                      <p:tavLst>
                                        <p:tav tm="0">
                                          <p:val>
                                            <p:fltVal val="0"/>
                                          </p:val>
                                        </p:tav>
                                        <p:tav tm="100000">
                                          <p:val>
                                            <p:strVal val="#ppt_w"/>
                                          </p:val>
                                        </p:tav>
                                      </p:tavLst>
                                    </p:anim>
                                    <p:anim calcmode="lin" valueType="num">
                                      <p:cBhvr>
                                        <p:cTn id="20" dur="1000" fill="hold"/>
                                        <p:tgtEl>
                                          <p:spTgt spid="66563">
                                            <p:txEl>
                                              <p:pRg st="3" end="3"/>
                                            </p:txEl>
                                          </p:spTgt>
                                        </p:tgtEl>
                                        <p:attrNameLst>
                                          <p:attrName>ppt_h</p:attrName>
                                        </p:attrNameLst>
                                      </p:cBhvr>
                                      <p:tavLst>
                                        <p:tav tm="0">
                                          <p:val>
                                            <p:fltVal val="0"/>
                                          </p:val>
                                        </p:tav>
                                        <p:tav tm="100000">
                                          <p:val>
                                            <p:strVal val="#ppt_h"/>
                                          </p:val>
                                        </p:tav>
                                      </p:tavLst>
                                    </p:anim>
                                    <p:anim calcmode="lin" valueType="num">
                                      <p:cBhvr>
                                        <p:cTn id="21" dur="1000" fill="hold"/>
                                        <p:tgtEl>
                                          <p:spTgt spid="66563">
                                            <p:txEl>
                                              <p:pRg st="3" end="3"/>
                                            </p:txEl>
                                          </p:spTgt>
                                        </p:tgtEl>
                                        <p:attrNameLst>
                                          <p:attrName>style.rotation</p:attrName>
                                        </p:attrNameLst>
                                      </p:cBhvr>
                                      <p:tavLst>
                                        <p:tav tm="0">
                                          <p:val>
                                            <p:fltVal val="90"/>
                                          </p:val>
                                        </p:tav>
                                        <p:tav tm="100000">
                                          <p:val>
                                            <p:fltVal val="0"/>
                                          </p:val>
                                        </p:tav>
                                      </p:tavLst>
                                    </p:anim>
                                    <p:animEffect transition="in" filter="fade">
                                      <p:cBhvr>
                                        <p:cTn id="22" dur="1000"/>
                                        <p:tgtEl>
                                          <p:spTgt spid="66563">
                                            <p:txEl>
                                              <p:pRg st="3" end="3"/>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66563">
                                            <p:txEl>
                                              <p:pRg st="4" end="4"/>
                                            </p:txEl>
                                          </p:spTgt>
                                        </p:tgtEl>
                                        <p:attrNameLst>
                                          <p:attrName>style.visibility</p:attrName>
                                        </p:attrNameLst>
                                      </p:cBhvr>
                                      <p:to>
                                        <p:strVal val="visible"/>
                                      </p:to>
                                    </p:set>
                                    <p:anim calcmode="lin" valueType="num">
                                      <p:cBhvr>
                                        <p:cTn id="25" dur="1000" fill="hold"/>
                                        <p:tgtEl>
                                          <p:spTgt spid="66563">
                                            <p:txEl>
                                              <p:pRg st="4" end="4"/>
                                            </p:txEl>
                                          </p:spTgt>
                                        </p:tgtEl>
                                        <p:attrNameLst>
                                          <p:attrName>ppt_w</p:attrName>
                                        </p:attrNameLst>
                                      </p:cBhvr>
                                      <p:tavLst>
                                        <p:tav tm="0">
                                          <p:val>
                                            <p:fltVal val="0"/>
                                          </p:val>
                                        </p:tav>
                                        <p:tav tm="100000">
                                          <p:val>
                                            <p:strVal val="#ppt_w"/>
                                          </p:val>
                                        </p:tav>
                                      </p:tavLst>
                                    </p:anim>
                                    <p:anim calcmode="lin" valueType="num">
                                      <p:cBhvr>
                                        <p:cTn id="26" dur="1000" fill="hold"/>
                                        <p:tgtEl>
                                          <p:spTgt spid="66563">
                                            <p:txEl>
                                              <p:pRg st="4" end="4"/>
                                            </p:txEl>
                                          </p:spTgt>
                                        </p:tgtEl>
                                        <p:attrNameLst>
                                          <p:attrName>ppt_h</p:attrName>
                                        </p:attrNameLst>
                                      </p:cBhvr>
                                      <p:tavLst>
                                        <p:tav tm="0">
                                          <p:val>
                                            <p:fltVal val="0"/>
                                          </p:val>
                                        </p:tav>
                                        <p:tav tm="100000">
                                          <p:val>
                                            <p:strVal val="#ppt_h"/>
                                          </p:val>
                                        </p:tav>
                                      </p:tavLst>
                                    </p:anim>
                                    <p:anim calcmode="lin" valueType="num">
                                      <p:cBhvr>
                                        <p:cTn id="27" dur="1000" fill="hold"/>
                                        <p:tgtEl>
                                          <p:spTgt spid="66563">
                                            <p:txEl>
                                              <p:pRg st="4" end="4"/>
                                            </p:txEl>
                                          </p:spTgt>
                                        </p:tgtEl>
                                        <p:attrNameLst>
                                          <p:attrName>style.rotation</p:attrName>
                                        </p:attrNameLst>
                                      </p:cBhvr>
                                      <p:tavLst>
                                        <p:tav tm="0">
                                          <p:val>
                                            <p:fltVal val="90"/>
                                          </p:val>
                                        </p:tav>
                                        <p:tav tm="100000">
                                          <p:val>
                                            <p:fltVal val="0"/>
                                          </p:val>
                                        </p:tav>
                                      </p:tavLst>
                                    </p:anim>
                                    <p:animEffect transition="in" filter="fade">
                                      <p:cBhvr>
                                        <p:cTn id="28" dur="1000"/>
                                        <p:tgtEl>
                                          <p:spTgt spid="66563">
                                            <p:txEl>
                                              <p:pRg st="4" end="4"/>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66563">
                                            <p:txEl>
                                              <p:pRg st="5" end="5"/>
                                            </p:txEl>
                                          </p:spTgt>
                                        </p:tgtEl>
                                        <p:attrNameLst>
                                          <p:attrName>style.visibility</p:attrName>
                                        </p:attrNameLst>
                                      </p:cBhvr>
                                      <p:to>
                                        <p:strVal val="visible"/>
                                      </p:to>
                                    </p:set>
                                    <p:anim calcmode="lin" valueType="num">
                                      <p:cBhvr>
                                        <p:cTn id="31" dur="1000" fill="hold"/>
                                        <p:tgtEl>
                                          <p:spTgt spid="66563">
                                            <p:txEl>
                                              <p:pRg st="5" end="5"/>
                                            </p:txEl>
                                          </p:spTgt>
                                        </p:tgtEl>
                                        <p:attrNameLst>
                                          <p:attrName>ppt_w</p:attrName>
                                        </p:attrNameLst>
                                      </p:cBhvr>
                                      <p:tavLst>
                                        <p:tav tm="0">
                                          <p:val>
                                            <p:fltVal val="0"/>
                                          </p:val>
                                        </p:tav>
                                        <p:tav tm="100000">
                                          <p:val>
                                            <p:strVal val="#ppt_w"/>
                                          </p:val>
                                        </p:tav>
                                      </p:tavLst>
                                    </p:anim>
                                    <p:anim calcmode="lin" valueType="num">
                                      <p:cBhvr>
                                        <p:cTn id="32" dur="1000" fill="hold"/>
                                        <p:tgtEl>
                                          <p:spTgt spid="66563">
                                            <p:txEl>
                                              <p:pRg st="5" end="5"/>
                                            </p:txEl>
                                          </p:spTgt>
                                        </p:tgtEl>
                                        <p:attrNameLst>
                                          <p:attrName>ppt_h</p:attrName>
                                        </p:attrNameLst>
                                      </p:cBhvr>
                                      <p:tavLst>
                                        <p:tav tm="0">
                                          <p:val>
                                            <p:fltVal val="0"/>
                                          </p:val>
                                        </p:tav>
                                        <p:tav tm="100000">
                                          <p:val>
                                            <p:strVal val="#ppt_h"/>
                                          </p:val>
                                        </p:tav>
                                      </p:tavLst>
                                    </p:anim>
                                    <p:anim calcmode="lin" valueType="num">
                                      <p:cBhvr>
                                        <p:cTn id="33" dur="1000" fill="hold"/>
                                        <p:tgtEl>
                                          <p:spTgt spid="66563">
                                            <p:txEl>
                                              <p:pRg st="5" end="5"/>
                                            </p:txEl>
                                          </p:spTgt>
                                        </p:tgtEl>
                                        <p:attrNameLst>
                                          <p:attrName>style.rotation</p:attrName>
                                        </p:attrNameLst>
                                      </p:cBhvr>
                                      <p:tavLst>
                                        <p:tav tm="0">
                                          <p:val>
                                            <p:fltVal val="90"/>
                                          </p:val>
                                        </p:tav>
                                        <p:tav tm="100000">
                                          <p:val>
                                            <p:fltVal val="0"/>
                                          </p:val>
                                        </p:tav>
                                      </p:tavLst>
                                    </p:anim>
                                    <p:animEffect transition="in" filter="fade">
                                      <p:cBhvr>
                                        <p:cTn id="34" dur="1000"/>
                                        <p:tgtEl>
                                          <p:spTgt spid="66563">
                                            <p:txEl>
                                              <p:pRg st="5" end="5"/>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66563">
                                            <p:txEl>
                                              <p:pRg st="6" end="6"/>
                                            </p:txEl>
                                          </p:spTgt>
                                        </p:tgtEl>
                                        <p:attrNameLst>
                                          <p:attrName>style.visibility</p:attrName>
                                        </p:attrNameLst>
                                      </p:cBhvr>
                                      <p:to>
                                        <p:strVal val="visible"/>
                                      </p:to>
                                    </p:set>
                                    <p:anim calcmode="lin" valueType="num">
                                      <p:cBhvr>
                                        <p:cTn id="37" dur="1000" fill="hold"/>
                                        <p:tgtEl>
                                          <p:spTgt spid="66563">
                                            <p:txEl>
                                              <p:pRg st="6" end="6"/>
                                            </p:txEl>
                                          </p:spTgt>
                                        </p:tgtEl>
                                        <p:attrNameLst>
                                          <p:attrName>ppt_w</p:attrName>
                                        </p:attrNameLst>
                                      </p:cBhvr>
                                      <p:tavLst>
                                        <p:tav tm="0">
                                          <p:val>
                                            <p:fltVal val="0"/>
                                          </p:val>
                                        </p:tav>
                                        <p:tav tm="100000">
                                          <p:val>
                                            <p:strVal val="#ppt_w"/>
                                          </p:val>
                                        </p:tav>
                                      </p:tavLst>
                                    </p:anim>
                                    <p:anim calcmode="lin" valueType="num">
                                      <p:cBhvr>
                                        <p:cTn id="38" dur="1000" fill="hold"/>
                                        <p:tgtEl>
                                          <p:spTgt spid="66563">
                                            <p:txEl>
                                              <p:pRg st="6" end="6"/>
                                            </p:txEl>
                                          </p:spTgt>
                                        </p:tgtEl>
                                        <p:attrNameLst>
                                          <p:attrName>ppt_h</p:attrName>
                                        </p:attrNameLst>
                                      </p:cBhvr>
                                      <p:tavLst>
                                        <p:tav tm="0">
                                          <p:val>
                                            <p:fltVal val="0"/>
                                          </p:val>
                                        </p:tav>
                                        <p:tav tm="100000">
                                          <p:val>
                                            <p:strVal val="#ppt_h"/>
                                          </p:val>
                                        </p:tav>
                                      </p:tavLst>
                                    </p:anim>
                                    <p:anim calcmode="lin" valueType="num">
                                      <p:cBhvr>
                                        <p:cTn id="39" dur="1000" fill="hold"/>
                                        <p:tgtEl>
                                          <p:spTgt spid="66563">
                                            <p:txEl>
                                              <p:pRg st="6" end="6"/>
                                            </p:txEl>
                                          </p:spTgt>
                                        </p:tgtEl>
                                        <p:attrNameLst>
                                          <p:attrName>style.rotation</p:attrName>
                                        </p:attrNameLst>
                                      </p:cBhvr>
                                      <p:tavLst>
                                        <p:tav tm="0">
                                          <p:val>
                                            <p:fltVal val="90"/>
                                          </p:val>
                                        </p:tav>
                                        <p:tav tm="100000">
                                          <p:val>
                                            <p:fltVal val="0"/>
                                          </p:val>
                                        </p:tav>
                                      </p:tavLst>
                                    </p:anim>
                                    <p:animEffect transition="in" filter="fade">
                                      <p:cBhvr>
                                        <p:cTn id="40" dur="1000"/>
                                        <p:tgtEl>
                                          <p:spTgt spid="66563">
                                            <p:txEl>
                                              <p:pRg st="6" end="6"/>
                                            </p:txEl>
                                          </p:spTgt>
                                        </p:tgtEl>
                                      </p:cBhvr>
                                    </p:animEffect>
                                  </p:childTnLst>
                                </p:cTn>
                              </p:par>
                              <p:par>
                                <p:cTn id="41" presetID="31" presetClass="entr" presetSubtype="0" fill="hold" nodeType="withEffect">
                                  <p:stCondLst>
                                    <p:cond delay="0"/>
                                  </p:stCondLst>
                                  <p:childTnLst>
                                    <p:set>
                                      <p:cBhvr>
                                        <p:cTn id="42" dur="1" fill="hold">
                                          <p:stCondLst>
                                            <p:cond delay="0"/>
                                          </p:stCondLst>
                                        </p:cTn>
                                        <p:tgtEl>
                                          <p:spTgt spid="66563">
                                            <p:txEl>
                                              <p:pRg st="7" end="7"/>
                                            </p:txEl>
                                          </p:spTgt>
                                        </p:tgtEl>
                                        <p:attrNameLst>
                                          <p:attrName>style.visibility</p:attrName>
                                        </p:attrNameLst>
                                      </p:cBhvr>
                                      <p:to>
                                        <p:strVal val="visible"/>
                                      </p:to>
                                    </p:set>
                                    <p:anim calcmode="lin" valueType="num">
                                      <p:cBhvr>
                                        <p:cTn id="43" dur="1000" fill="hold"/>
                                        <p:tgtEl>
                                          <p:spTgt spid="66563">
                                            <p:txEl>
                                              <p:pRg st="7" end="7"/>
                                            </p:txEl>
                                          </p:spTgt>
                                        </p:tgtEl>
                                        <p:attrNameLst>
                                          <p:attrName>ppt_w</p:attrName>
                                        </p:attrNameLst>
                                      </p:cBhvr>
                                      <p:tavLst>
                                        <p:tav tm="0">
                                          <p:val>
                                            <p:fltVal val="0"/>
                                          </p:val>
                                        </p:tav>
                                        <p:tav tm="100000">
                                          <p:val>
                                            <p:strVal val="#ppt_w"/>
                                          </p:val>
                                        </p:tav>
                                      </p:tavLst>
                                    </p:anim>
                                    <p:anim calcmode="lin" valueType="num">
                                      <p:cBhvr>
                                        <p:cTn id="44" dur="1000" fill="hold"/>
                                        <p:tgtEl>
                                          <p:spTgt spid="66563">
                                            <p:txEl>
                                              <p:pRg st="7" end="7"/>
                                            </p:txEl>
                                          </p:spTgt>
                                        </p:tgtEl>
                                        <p:attrNameLst>
                                          <p:attrName>ppt_h</p:attrName>
                                        </p:attrNameLst>
                                      </p:cBhvr>
                                      <p:tavLst>
                                        <p:tav tm="0">
                                          <p:val>
                                            <p:fltVal val="0"/>
                                          </p:val>
                                        </p:tav>
                                        <p:tav tm="100000">
                                          <p:val>
                                            <p:strVal val="#ppt_h"/>
                                          </p:val>
                                        </p:tav>
                                      </p:tavLst>
                                    </p:anim>
                                    <p:anim calcmode="lin" valueType="num">
                                      <p:cBhvr>
                                        <p:cTn id="45" dur="1000" fill="hold"/>
                                        <p:tgtEl>
                                          <p:spTgt spid="66563">
                                            <p:txEl>
                                              <p:pRg st="7" end="7"/>
                                            </p:txEl>
                                          </p:spTgt>
                                        </p:tgtEl>
                                        <p:attrNameLst>
                                          <p:attrName>style.rotation</p:attrName>
                                        </p:attrNameLst>
                                      </p:cBhvr>
                                      <p:tavLst>
                                        <p:tav tm="0">
                                          <p:val>
                                            <p:fltVal val="90"/>
                                          </p:val>
                                        </p:tav>
                                        <p:tav tm="100000">
                                          <p:val>
                                            <p:fltVal val="0"/>
                                          </p:val>
                                        </p:tav>
                                      </p:tavLst>
                                    </p:anim>
                                    <p:animEffect transition="in" filter="fade">
                                      <p:cBhvr>
                                        <p:cTn id="46" dur="1000"/>
                                        <p:tgtEl>
                                          <p:spTgt spid="66563">
                                            <p:txEl>
                                              <p:pRg st="7" end="7"/>
                                            </p:txEl>
                                          </p:spTgt>
                                        </p:tgtEl>
                                      </p:cBhvr>
                                    </p:animEffect>
                                  </p:childTnLst>
                                </p:cTn>
                              </p:par>
                              <p:par>
                                <p:cTn id="47" presetID="31" presetClass="entr" presetSubtype="0" fill="hold" nodeType="withEffect">
                                  <p:stCondLst>
                                    <p:cond delay="0"/>
                                  </p:stCondLst>
                                  <p:childTnLst>
                                    <p:set>
                                      <p:cBhvr>
                                        <p:cTn id="48" dur="1" fill="hold">
                                          <p:stCondLst>
                                            <p:cond delay="0"/>
                                          </p:stCondLst>
                                        </p:cTn>
                                        <p:tgtEl>
                                          <p:spTgt spid="66563">
                                            <p:txEl>
                                              <p:pRg st="8" end="8"/>
                                            </p:txEl>
                                          </p:spTgt>
                                        </p:tgtEl>
                                        <p:attrNameLst>
                                          <p:attrName>style.visibility</p:attrName>
                                        </p:attrNameLst>
                                      </p:cBhvr>
                                      <p:to>
                                        <p:strVal val="visible"/>
                                      </p:to>
                                    </p:set>
                                    <p:anim calcmode="lin" valueType="num">
                                      <p:cBhvr>
                                        <p:cTn id="49" dur="1000" fill="hold"/>
                                        <p:tgtEl>
                                          <p:spTgt spid="66563">
                                            <p:txEl>
                                              <p:pRg st="8" end="8"/>
                                            </p:txEl>
                                          </p:spTgt>
                                        </p:tgtEl>
                                        <p:attrNameLst>
                                          <p:attrName>ppt_w</p:attrName>
                                        </p:attrNameLst>
                                      </p:cBhvr>
                                      <p:tavLst>
                                        <p:tav tm="0">
                                          <p:val>
                                            <p:fltVal val="0"/>
                                          </p:val>
                                        </p:tav>
                                        <p:tav tm="100000">
                                          <p:val>
                                            <p:strVal val="#ppt_w"/>
                                          </p:val>
                                        </p:tav>
                                      </p:tavLst>
                                    </p:anim>
                                    <p:anim calcmode="lin" valueType="num">
                                      <p:cBhvr>
                                        <p:cTn id="50" dur="1000" fill="hold"/>
                                        <p:tgtEl>
                                          <p:spTgt spid="66563">
                                            <p:txEl>
                                              <p:pRg st="8" end="8"/>
                                            </p:txEl>
                                          </p:spTgt>
                                        </p:tgtEl>
                                        <p:attrNameLst>
                                          <p:attrName>ppt_h</p:attrName>
                                        </p:attrNameLst>
                                      </p:cBhvr>
                                      <p:tavLst>
                                        <p:tav tm="0">
                                          <p:val>
                                            <p:fltVal val="0"/>
                                          </p:val>
                                        </p:tav>
                                        <p:tav tm="100000">
                                          <p:val>
                                            <p:strVal val="#ppt_h"/>
                                          </p:val>
                                        </p:tav>
                                      </p:tavLst>
                                    </p:anim>
                                    <p:anim calcmode="lin" valueType="num">
                                      <p:cBhvr>
                                        <p:cTn id="51" dur="1000" fill="hold"/>
                                        <p:tgtEl>
                                          <p:spTgt spid="66563">
                                            <p:txEl>
                                              <p:pRg st="8" end="8"/>
                                            </p:txEl>
                                          </p:spTgt>
                                        </p:tgtEl>
                                        <p:attrNameLst>
                                          <p:attrName>style.rotation</p:attrName>
                                        </p:attrNameLst>
                                      </p:cBhvr>
                                      <p:tavLst>
                                        <p:tav tm="0">
                                          <p:val>
                                            <p:fltVal val="90"/>
                                          </p:val>
                                        </p:tav>
                                        <p:tav tm="100000">
                                          <p:val>
                                            <p:fltVal val="0"/>
                                          </p:val>
                                        </p:tav>
                                      </p:tavLst>
                                    </p:anim>
                                    <p:animEffect transition="in" filter="fade">
                                      <p:cBhvr>
                                        <p:cTn id="52" dur="1000"/>
                                        <p:tgtEl>
                                          <p:spTgt spid="66563">
                                            <p:txEl>
                                              <p:pRg st="8" end="8"/>
                                            </p:txEl>
                                          </p:spTgt>
                                        </p:tgtEl>
                                      </p:cBhvr>
                                    </p:animEffect>
                                  </p:childTnLst>
                                </p:cTn>
                              </p:par>
                              <p:par>
                                <p:cTn id="53" presetID="31" presetClass="entr" presetSubtype="0" fill="hold" nodeType="withEffect">
                                  <p:stCondLst>
                                    <p:cond delay="0"/>
                                  </p:stCondLst>
                                  <p:childTnLst>
                                    <p:set>
                                      <p:cBhvr>
                                        <p:cTn id="54" dur="1" fill="hold">
                                          <p:stCondLst>
                                            <p:cond delay="0"/>
                                          </p:stCondLst>
                                        </p:cTn>
                                        <p:tgtEl>
                                          <p:spTgt spid="66563">
                                            <p:txEl>
                                              <p:pRg st="9" end="9"/>
                                            </p:txEl>
                                          </p:spTgt>
                                        </p:tgtEl>
                                        <p:attrNameLst>
                                          <p:attrName>style.visibility</p:attrName>
                                        </p:attrNameLst>
                                      </p:cBhvr>
                                      <p:to>
                                        <p:strVal val="visible"/>
                                      </p:to>
                                    </p:set>
                                    <p:anim calcmode="lin" valueType="num">
                                      <p:cBhvr>
                                        <p:cTn id="55" dur="1000" fill="hold"/>
                                        <p:tgtEl>
                                          <p:spTgt spid="66563">
                                            <p:txEl>
                                              <p:pRg st="9" end="9"/>
                                            </p:txEl>
                                          </p:spTgt>
                                        </p:tgtEl>
                                        <p:attrNameLst>
                                          <p:attrName>ppt_w</p:attrName>
                                        </p:attrNameLst>
                                      </p:cBhvr>
                                      <p:tavLst>
                                        <p:tav tm="0">
                                          <p:val>
                                            <p:fltVal val="0"/>
                                          </p:val>
                                        </p:tav>
                                        <p:tav tm="100000">
                                          <p:val>
                                            <p:strVal val="#ppt_w"/>
                                          </p:val>
                                        </p:tav>
                                      </p:tavLst>
                                    </p:anim>
                                    <p:anim calcmode="lin" valueType="num">
                                      <p:cBhvr>
                                        <p:cTn id="56" dur="1000" fill="hold"/>
                                        <p:tgtEl>
                                          <p:spTgt spid="66563">
                                            <p:txEl>
                                              <p:pRg st="9" end="9"/>
                                            </p:txEl>
                                          </p:spTgt>
                                        </p:tgtEl>
                                        <p:attrNameLst>
                                          <p:attrName>ppt_h</p:attrName>
                                        </p:attrNameLst>
                                      </p:cBhvr>
                                      <p:tavLst>
                                        <p:tav tm="0">
                                          <p:val>
                                            <p:fltVal val="0"/>
                                          </p:val>
                                        </p:tav>
                                        <p:tav tm="100000">
                                          <p:val>
                                            <p:strVal val="#ppt_h"/>
                                          </p:val>
                                        </p:tav>
                                      </p:tavLst>
                                    </p:anim>
                                    <p:anim calcmode="lin" valueType="num">
                                      <p:cBhvr>
                                        <p:cTn id="57" dur="1000" fill="hold"/>
                                        <p:tgtEl>
                                          <p:spTgt spid="66563">
                                            <p:txEl>
                                              <p:pRg st="9" end="9"/>
                                            </p:txEl>
                                          </p:spTgt>
                                        </p:tgtEl>
                                        <p:attrNameLst>
                                          <p:attrName>style.rotation</p:attrName>
                                        </p:attrNameLst>
                                      </p:cBhvr>
                                      <p:tavLst>
                                        <p:tav tm="0">
                                          <p:val>
                                            <p:fltVal val="90"/>
                                          </p:val>
                                        </p:tav>
                                        <p:tav tm="100000">
                                          <p:val>
                                            <p:fltVal val="0"/>
                                          </p:val>
                                        </p:tav>
                                      </p:tavLst>
                                    </p:anim>
                                    <p:animEffect transition="in" filter="fade">
                                      <p:cBhvr>
                                        <p:cTn id="58" dur="1000"/>
                                        <p:tgtEl>
                                          <p:spTgt spid="66563">
                                            <p:txEl>
                                              <p:pRg st="9" end="9"/>
                                            </p:txEl>
                                          </p:spTgt>
                                        </p:tgtEl>
                                      </p:cBhvr>
                                    </p:animEffect>
                                  </p:childTnLst>
                                </p:cTn>
                              </p:par>
                              <p:par>
                                <p:cTn id="59" presetID="31" presetClass="entr" presetSubtype="0" fill="hold" nodeType="withEffect">
                                  <p:stCondLst>
                                    <p:cond delay="0"/>
                                  </p:stCondLst>
                                  <p:childTnLst>
                                    <p:set>
                                      <p:cBhvr>
                                        <p:cTn id="60" dur="1" fill="hold">
                                          <p:stCondLst>
                                            <p:cond delay="0"/>
                                          </p:stCondLst>
                                        </p:cTn>
                                        <p:tgtEl>
                                          <p:spTgt spid="66563">
                                            <p:txEl>
                                              <p:pRg st="10" end="10"/>
                                            </p:txEl>
                                          </p:spTgt>
                                        </p:tgtEl>
                                        <p:attrNameLst>
                                          <p:attrName>style.visibility</p:attrName>
                                        </p:attrNameLst>
                                      </p:cBhvr>
                                      <p:to>
                                        <p:strVal val="visible"/>
                                      </p:to>
                                    </p:set>
                                    <p:anim calcmode="lin" valueType="num">
                                      <p:cBhvr>
                                        <p:cTn id="61" dur="1000" fill="hold"/>
                                        <p:tgtEl>
                                          <p:spTgt spid="66563">
                                            <p:txEl>
                                              <p:pRg st="10" end="10"/>
                                            </p:txEl>
                                          </p:spTgt>
                                        </p:tgtEl>
                                        <p:attrNameLst>
                                          <p:attrName>ppt_w</p:attrName>
                                        </p:attrNameLst>
                                      </p:cBhvr>
                                      <p:tavLst>
                                        <p:tav tm="0">
                                          <p:val>
                                            <p:fltVal val="0"/>
                                          </p:val>
                                        </p:tav>
                                        <p:tav tm="100000">
                                          <p:val>
                                            <p:strVal val="#ppt_w"/>
                                          </p:val>
                                        </p:tav>
                                      </p:tavLst>
                                    </p:anim>
                                    <p:anim calcmode="lin" valueType="num">
                                      <p:cBhvr>
                                        <p:cTn id="62" dur="1000" fill="hold"/>
                                        <p:tgtEl>
                                          <p:spTgt spid="66563">
                                            <p:txEl>
                                              <p:pRg st="10" end="10"/>
                                            </p:txEl>
                                          </p:spTgt>
                                        </p:tgtEl>
                                        <p:attrNameLst>
                                          <p:attrName>ppt_h</p:attrName>
                                        </p:attrNameLst>
                                      </p:cBhvr>
                                      <p:tavLst>
                                        <p:tav tm="0">
                                          <p:val>
                                            <p:fltVal val="0"/>
                                          </p:val>
                                        </p:tav>
                                        <p:tav tm="100000">
                                          <p:val>
                                            <p:strVal val="#ppt_h"/>
                                          </p:val>
                                        </p:tav>
                                      </p:tavLst>
                                    </p:anim>
                                    <p:anim calcmode="lin" valueType="num">
                                      <p:cBhvr>
                                        <p:cTn id="63" dur="1000" fill="hold"/>
                                        <p:tgtEl>
                                          <p:spTgt spid="66563">
                                            <p:txEl>
                                              <p:pRg st="10" end="10"/>
                                            </p:txEl>
                                          </p:spTgt>
                                        </p:tgtEl>
                                        <p:attrNameLst>
                                          <p:attrName>style.rotation</p:attrName>
                                        </p:attrNameLst>
                                      </p:cBhvr>
                                      <p:tavLst>
                                        <p:tav tm="0">
                                          <p:val>
                                            <p:fltVal val="90"/>
                                          </p:val>
                                        </p:tav>
                                        <p:tav tm="100000">
                                          <p:val>
                                            <p:fltVal val="0"/>
                                          </p:val>
                                        </p:tav>
                                      </p:tavLst>
                                    </p:anim>
                                    <p:animEffect transition="in" filter="fade">
                                      <p:cBhvr>
                                        <p:cTn id="64" dur="1000"/>
                                        <p:tgtEl>
                                          <p:spTgt spid="66563">
                                            <p:txEl>
                                              <p:pRg st="10" end="10"/>
                                            </p:txEl>
                                          </p:spTgt>
                                        </p:tgtEl>
                                      </p:cBhvr>
                                    </p:animEffect>
                                  </p:childTnLst>
                                </p:cTn>
                              </p:par>
                              <p:par>
                                <p:cTn id="65" presetID="31" presetClass="entr" presetSubtype="0" fill="hold" nodeType="withEffect">
                                  <p:stCondLst>
                                    <p:cond delay="0"/>
                                  </p:stCondLst>
                                  <p:childTnLst>
                                    <p:set>
                                      <p:cBhvr>
                                        <p:cTn id="66" dur="1" fill="hold">
                                          <p:stCondLst>
                                            <p:cond delay="0"/>
                                          </p:stCondLst>
                                        </p:cTn>
                                        <p:tgtEl>
                                          <p:spTgt spid="66563">
                                            <p:txEl>
                                              <p:pRg st="11" end="11"/>
                                            </p:txEl>
                                          </p:spTgt>
                                        </p:tgtEl>
                                        <p:attrNameLst>
                                          <p:attrName>style.visibility</p:attrName>
                                        </p:attrNameLst>
                                      </p:cBhvr>
                                      <p:to>
                                        <p:strVal val="visible"/>
                                      </p:to>
                                    </p:set>
                                    <p:anim calcmode="lin" valueType="num">
                                      <p:cBhvr>
                                        <p:cTn id="67" dur="1000" fill="hold"/>
                                        <p:tgtEl>
                                          <p:spTgt spid="66563">
                                            <p:txEl>
                                              <p:pRg st="11" end="11"/>
                                            </p:txEl>
                                          </p:spTgt>
                                        </p:tgtEl>
                                        <p:attrNameLst>
                                          <p:attrName>ppt_w</p:attrName>
                                        </p:attrNameLst>
                                      </p:cBhvr>
                                      <p:tavLst>
                                        <p:tav tm="0">
                                          <p:val>
                                            <p:fltVal val="0"/>
                                          </p:val>
                                        </p:tav>
                                        <p:tav tm="100000">
                                          <p:val>
                                            <p:strVal val="#ppt_w"/>
                                          </p:val>
                                        </p:tav>
                                      </p:tavLst>
                                    </p:anim>
                                    <p:anim calcmode="lin" valueType="num">
                                      <p:cBhvr>
                                        <p:cTn id="68" dur="1000" fill="hold"/>
                                        <p:tgtEl>
                                          <p:spTgt spid="66563">
                                            <p:txEl>
                                              <p:pRg st="11" end="11"/>
                                            </p:txEl>
                                          </p:spTgt>
                                        </p:tgtEl>
                                        <p:attrNameLst>
                                          <p:attrName>ppt_h</p:attrName>
                                        </p:attrNameLst>
                                      </p:cBhvr>
                                      <p:tavLst>
                                        <p:tav tm="0">
                                          <p:val>
                                            <p:fltVal val="0"/>
                                          </p:val>
                                        </p:tav>
                                        <p:tav tm="100000">
                                          <p:val>
                                            <p:strVal val="#ppt_h"/>
                                          </p:val>
                                        </p:tav>
                                      </p:tavLst>
                                    </p:anim>
                                    <p:anim calcmode="lin" valueType="num">
                                      <p:cBhvr>
                                        <p:cTn id="69" dur="1000" fill="hold"/>
                                        <p:tgtEl>
                                          <p:spTgt spid="66563">
                                            <p:txEl>
                                              <p:pRg st="11" end="11"/>
                                            </p:txEl>
                                          </p:spTgt>
                                        </p:tgtEl>
                                        <p:attrNameLst>
                                          <p:attrName>style.rotation</p:attrName>
                                        </p:attrNameLst>
                                      </p:cBhvr>
                                      <p:tavLst>
                                        <p:tav tm="0">
                                          <p:val>
                                            <p:fltVal val="90"/>
                                          </p:val>
                                        </p:tav>
                                        <p:tav tm="100000">
                                          <p:val>
                                            <p:fltVal val="0"/>
                                          </p:val>
                                        </p:tav>
                                      </p:tavLst>
                                    </p:anim>
                                    <p:animEffect transition="in" filter="fade">
                                      <p:cBhvr>
                                        <p:cTn id="70" dur="1000"/>
                                        <p:tgtEl>
                                          <p:spTgt spid="6656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title"/>
          </p:nvPr>
        </p:nvSpPr>
        <p:spPr>
          <a:xfrm>
            <a:off x="958850" y="-39688"/>
            <a:ext cx="8150225" cy="1138238"/>
          </a:xfrm>
        </p:spPr>
        <p:txBody>
          <a:bodyPr/>
          <a:lstStyle/>
          <a:p>
            <a:pPr eaLnBrk="1" hangingPunct="1">
              <a:defRPr/>
            </a:pPr>
            <a:r>
              <a:rPr lang="en-US" altLang="zh-CN" sz="3600"/>
              <a:t>3.4  </a:t>
            </a:r>
            <a:r>
              <a:rPr lang="zh-CN" altLang="en-US" sz="3600"/>
              <a:t>数据查询 </a:t>
            </a:r>
          </a:p>
        </p:txBody>
      </p:sp>
      <p:sp>
        <p:nvSpPr>
          <p:cNvPr id="193539" name="Rectangle 1027"/>
          <p:cNvSpPr>
            <a:spLocks noGrp="1" noChangeArrowheads="1"/>
          </p:cNvSpPr>
          <p:nvPr>
            <p:ph idx="1"/>
          </p:nvPr>
        </p:nvSpPr>
        <p:spPr>
          <a:xfrm>
            <a:off x="958850" y="1098550"/>
            <a:ext cx="8150225" cy="4854575"/>
          </a:xfrm>
        </p:spPr>
        <p:txBody>
          <a:bodyPr/>
          <a:lstStyle/>
          <a:p>
            <a:pPr marL="0" indent="0" algn="just" eaLnBrk="1" hangingPunct="1">
              <a:lnSpc>
                <a:spcPct val="150000"/>
              </a:lnSpc>
              <a:buFont typeface="Wingdings" panose="05000000000000000000" pitchFamily="2" charset="2"/>
              <a:buNone/>
            </a:pPr>
            <a:r>
              <a:rPr lang="en-US" altLang="zh-CN" sz="2600"/>
              <a:t>3.4.1 </a:t>
            </a:r>
            <a:r>
              <a:rPr lang="zh-CN" altLang="en-US" sz="2600"/>
              <a:t>单表查询</a:t>
            </a:r>
          </a:p>
          <a:p>
            <a:pPr marL="0" indent="0" algn="just" eaLnBrk="1" hangingPunct="1">
              <a:lnSpc>
                <a:spcPct val="150000"/>
              </a:lnSpc>
              <a:buFont typeface="Wingdings" panose="05000000000000000000" pitchFamily="2" charset="2"/>
              <a:buNone/>
            </a:pPr>
            <a:r>
              <a:rPr lang="en-US" altLang="zh-CN" sz="2600"/>
              <a:t>3.4.2 </a:t>
            </a:r>
            <a:r>
              <a:rPr lang="zh-CN" altLang="en-US" sz="2600"/>
              <a:t>连接查询</a:t>
            </a:r>
          </a:p>
          <a:p>
            <a:pPr marL="0" indent="0" algn="just" eaLnBrk="1" hangingPunct="1">
              <a:lnSpc>
                <a:spcPct val="150000"/>
              </a:lnSpc>
              <a:buFont typeface="Wingdings" panose="05000000000000000000" pitchFamily="2" charset="2"/>
              <a:buNone/>
            </a:pPr>
            <a:r>
              <a:rPr lang="en-US" altLang="zh-CN" sz="2600"/>
              <a:t>3.4.3 </a:t>
            </a:r>
            <a:r>
              <a:rPr lang="zh-CN" altLang="en-US" sz="2600"/>
              <a:t>嵌套查询</a:t>
            </a:r>
          </a:p>
          <a:p>
            <a:pPr marL="0" indent="0" algn="just" eaLnBrk="1" hangingPunct="1">
              <a:lnSpc>
                <a:spcPct val="150000"/>
              </a:lnSpc>
              <a:buFont typeface="Wingdings" panose="05000000000000000000" pitchFamily="2" charset="2"/>
              <a:buNone/>
            </a:pPr>
            <a:r>
              <a:rPr lang="en-US" altLang="zh-CN" sz="2600">
                <a:solidFill>
                  <a:srgbClr val="00B050"/>
                </a:solidFill>
              </a:rPr>
              <a:t>3.4.4 </a:t>
            </a:r>
            <a:r>
              <a:rPr lang="zh-CN" altLang="en-US" sz="2600">
                <a:solidFill>
                  <a:srgbClr val="00B050"/>
                </a:solidFill>
              </a:rPr>
              <a:t>集合查询</a:t>
            </a:r>
            <a:endParaRPr lang="en-US" altLang="zh-CN" sz="2600">
              <a:solidFill>
                <a:srgbClr val="00B050"/>
              </a:solidFill>
            </a:endParaRPr>
          </a:p>
          <a:p>
            <a:pPr marL="0" indent="0" algn="just" eaLnBrk="1" hangingPunct="1">
              <a:lnSpc>
                <a:spcPct val="150000"/>
              </a:lnSpc>
              <a:buFont typeface="Wingdings" panose="05000000000000000000" pitchFamily="2" charset="2"/>
              <a:buNone/>
            </a:pPr>
            <a:r>
              <a:rPr lang="en-US" altLang="zh-CN" sz="2600"/>
              <a:t>3.4.5</a:t>
            </a:r>
            <a:r>
              <a:rPr lang="zh-CN" altLang="en-US" sz="2600"/>
              <a:t>基于派生表的查询</a:t>
            </a:r>
          </a:p>
          <a:p>
            <a:pPr marL="0" indent="0" algn="just" eaLnBrk="1" hangingPunct="1">
              <a:lnSpc>
                <a:spcPct val="150000"/>
              </a:lnSpc>
              <a:buFont typeface="Wingdings" panose="05000000000000000000" pitchFamily="2" charset="2"/>
              <a:buNone/>
            </a:pPr>
            <a:r>
              <a:rPr lang="en-US" altLang="zh-CN" sz="2600"/>
              <a:t>3.4.5 Select</a:t>
            </a:r>
            <a:r>
              <a:rPr lang="zh-CN" altLang="en-US" sz="2600"/>
              <a:t>语句的一般形式 </a:t>
            </a:r>
          </a:p>
        </p:txBody>
      </p:sp>
      <p:sp>
        <p:nvSpPr>
          <p:cNvPr id="2" name="日期占位符 1">
            <a:extLst>
              <a:ext uri="{FF2B5EF4-FFF2-40B4-BE49-F238E27FC236}">
                <a16:creationId xmlns:a16="http://schemas.microsoft.com/office/drawing/2014/main" id="{2BD36153-327D-4A50-828A-6A3F34D423EA}"/>
              </a:ext>
            </a:extLst>
          </p:cNvPr>
          <p:cNvSpPr>
            <a:spLocks noGrp="1"/>
          </p:cNvSpPr>
          <p:nvPr>
            <p:ph type="dt" sz="half" idx="10"/>
          </p:nvPr>
        </p:nvSpPr>
        <p:spPr/>
        <p:txBody>
          <a:bodyPr/>
          <a:lstStyle/>
          <a:p>
            <a:pPr>
              <a:defRPr/>
            </a:pPr>
            <a:fld id="{9026BB3A-5698-4EEA-8860-B74A792320F4}" type="datetime1">
              <a:rPr lang="zh-CN" altLang="en-US" smtClean="0"/>
              <a:t>2021/10/28</a:t>
            </a:fld>
            <a:endParaRPr lang="zh-CN" alt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3.4.4 </a:t>
            </a:r>
            <a:r>
              <a:rPr lang="zh-CN" altLang="en-US" sz="3600"/>
              <a:t>集合查询</a:t>
            </a:r>
          </a:p>
        </p:txBody>
      </p:sp>
      <p:sp>
        <p:nvSpPr>
          <p:cNvPr id="194563" name="Rectangle 3"/>
          <p:cNvSpPr>
            <a:spLocks noGrp="1" noChangeArrowheads="1"/>
          </p:cNvSpPr>
          <p:nvPr>
            <p:ph idx="1"/>
          </p:nvPr>
        </p:nvSpPr>
        <p:spPr>
          <a:xfrm>
            <a:off x="958850" y="1339850"/>
            <a:ext cx="8150225" cy="4854575"/>
          </a:xfrm>
        </p:spPr>
        <p:txBody>
          <a:bodyPr/>
          <a:lstStyle/>
          <a:p>
            <a:pPr algn="just" eaLnBrk="1" hangingPunct="1">
              <a:lnSpc>
                <a:spcPct val="120000"/>
              </a:lnSpc>
            </a:pPr>
            <a:r>
              <a:rPr lang="zh-CN" altLang="en-US"/>
              <a:t>集合操作的种类</a:t>
            </a:r>
          </a:p>
          <a:p>
            <a:pPr lvl="1" algn="just">
              <a:lnSpc>
                <a:spcPct val="120000"/>
              </a:lnSpc>
            </a:pPr>
            <a:r>
              <a:rPr lang="zh-CN" altLang="en-US"/>
              <a:t>并操作</a:t>
            </a:r>
            <a:r>
              <a:rPr lang="en-US" altLang="zh-CN"/>
              <a:t>UNION</a:t>
            </a:r>
          </a:p>
          <a:p>
            <a:pPr lvl="1" algn="just">
              <a:lnSpc>
                <a:spcPct val="120000"/>
              </a:lnSpc>
            </a:pPr>
            <a:r>
              <a:rPr lang="zh-CN" altLang="en-US"/>
              <a:t>交操作</a:t>
            </a:r>
            <a:r>
              <a:rPr lang="en-US" altLang="zh-CN"/>
              <a:t>INTERSECT</a:t>
            </a:r>
          </a:p>
          <a:p>
            <a:pPr lvl="1" algn="just">
              <a:lnSpc>
                <a:spcPct val="120000"/>
              </a:lnSpc>
            </a:pPr>
            <a:r>
              <a:rPr lang="zh-CN" altLang="en-US"/>
              <a:t>差操作</a:t>
            </a:r>
            <a:r>
              <a:rPr lang="en-US" altLang="zh-CN"/>
              <a:t>EXCEPT</a:t>
            </a:r>
          </a:p>
          <a:p>
            <a:pPr algn="just" eaLnBrk="1" hangingPunct="1">
              <a:lnSpc>
                <a:spcPct val="120000"/>
              </a:lnSpc>
            </a:pPr>
            <a:r>
              <a:rPr lang="zh-CN" altLang="en-US"/>
              <a:t>参加集合操作的各查询结果的列数必须相同;对应项的数据类型也必须相同 </a:t>
            </a:r>
          </a:p>
        </p:txBody>
      </p:sp>
      <p:sp>
        <p:nvSpPr>
          <p:cNvPr id="2" name="日期占位符 1">
            <a:extLst>
              <a:ext uri="{FF2B5EF4-FFF2-40B4-BE49-F238E27FC236}">
                <a16:creationId xmlns:a16="http://schemas.microsoft.com/office/drawing/2014/main" id="{8F5094FA-B731-4404-94F3-89E7778E3F12}"/>
              </a:ext>
            </a:extLst>
          </p:cNvPr>
          <p:cNvSpPr>
            <a:spLocks noGrp="1"/>
          </p:cNvSpPr>
          <p:nvPr>
            <p:ph type="dt" sz="half" idx="10"/>
          </p:nvPr>
        </p:nvSpPr>
        <p:spPr/>
        <p:txBody>
          <a:bodyPr/>
          <a:lstStyle/>
          <a:p>
            <a:pPr>
              <a:defRPr/>
            </a:pPr>
            <a:fld id="{2AD01EEE-BAFD-4C4D-83B7-29356CE56546}" type="datetime1">
              <a:rPr lang="zh-CN" altLang="en-US" smtClean="0"/>
              <a:t>2021/10/28</a:t>
            </a:fld>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SQL</a:t>
            </a:r>
            <a:r>
              <a:rPr lang="zh-CN" altLang="en-US" sz="3600"/>
              <a:t>的基本概念（续）</a:t>
            </a:r>
          </a:p>
        </p:txBody>
      </p:sp>
      <p:sp>
        <p:nvSpPr>
          <p:cNvPr id="21507" name="Rectangle 3"/>
          <p:cNvSpPr>
            <a:spLocks noGrp="1" noChangeArrowheads="1"/>
          </p:cNvSpPr>
          <p:nvPr>
            <p:ph idx="1"/>
          </p:nvPr>
        </p:nvSpPr>
        <p:spPr>
          <a:xfrm>
            <a:off x="900113" y="908050"/>
            <a:ext cx="8148637" cy="4854575"/>
          </a:xfrm>
        </p:spPr>
        <p:txBody>
          <a:bodyPr/>
          <a:lstStyle/>
          <a:p>
            <a:pPr eaLnBrk="1" hangingPunct="1">
              <a:lnSpc>
                <a:spcPct val="90000"/>
              </a:lnSpc>
              <a:defRPr/>
            </a:pPr>
            <a:r>
              <a:rPr lang="zh-CN" altLang="en-US" dirty="0">
                <a:solidFill>
                  <a:schemeClr val="accent6"/>
                </a:solidFill>
                <a:latin typeface="微软雅黑" panose="020B0503020204020204" pitchFamily="34" charset="-122"/>
                <a:ea typeface="微软雅黑" panose="020B0503020204020204" pitchFamily="34" charset="-122"/>
              </a:rPr>
              <a:t>视图</a:t>
            </a:r>
          </a:p>
          <a:p>
            <a:pPr lvl="1" eaLnBrk="1" hangingPunct="1">
              <a:lnSpc>
                <a:spcPct val="150000"/>
              </a:lnSpc>
              <a:defRPr/>
            </a:pPr>
            <a:r>
              <a:rPr lang="zh-CN" altLang="en-US" dirty="0">
                <a:latin typeface="微软雅黑" panose="020B0503020204020204" pitchFamily="34" charset="-122"/>
                <a:ea typeface="微软雅黑" panose="020B0503020204020204" pitchFamily="34" charset="-122"/>
              </a:rPr>
              <a:t>从一个或几个基本表导出的表</a:t>
            </a:r>
          </a:p>
          <a:p>
            <a:pPr lvl="1" eaLnBrk="1" hangingPunct="1">
              <a:lnSpc>
                <a:spcPct val="150000"/>
              </a:lnSpc>
              <a:defRPr/>
            </a:pPr>
            <a:r>
              <a:rPr lang="zh-CN" altLang="en-US" dirty="0">
                <a:latin typeface="微软雅黑" panose="020B0503020204020204" pitchFamily="34" charset="-122"/>
                <a:ea typeface="微软雅黑" panose="020B0503020204020204" pitchFamily="34" charset="-122"/>
              </a:rPr>
              <a:t>数据库中只存放视图的定义而不存放视图对应的数据</a:t>
            </a:r>
          </a:p>
          <a:p>
            <a:pPr lvl="1" eaLnBrk="1" hangingPunct="1">
              <a:lnSpc>
                <a:spcPct val="150000"/>
              </a:lnSpc>
              <a:defRPr/>
            </a:pPr>
            <a:r>
              <a:rPr lang="zh-CN" altLang="en-US" dirty="0">
                <a:latin typeface="微软雅黑" panose="020B0503020204020204" pitchFamily="34" charset="-122"/>
                <a:ea typeface="微软雅黑" panose="020B0503020204020204" pitchFamily="34" charset="-122"/>
              </a:rPr>
              <a:t>视图是一个虚表</a:t>
            </a:r>
          </a:p>
          <a:p>
            <a:pPr lvl="1" eaLnBrk="1" hangingPunct="1">
              <a:lnSpc>
                <a:spcPct val="150000"/>
              </a:lnSpc>
              <a:defRPr/>
            </a:pPr>
            <a:r>
              <a:rPr lang="zh-CN" altLang="en-US" dirty="0">
                <a:latin typeface="微软雅黑" panose="020B0503020204020204" pitchFamily="34" charset="-122"/>
                <a:ea typeface="微软雅黑" panose="020B0503020204020204" pitchFamily="34" charset="-122"/>
              </a:rPr>
              <a:t>用户可以在视图上再定义视图</a:t>
            </a:r>
          </a:p>
        </p:txBody>
      </p:sp>
      <p:sp>
        <p:nvSpPr>
          <p:cNvPr id="31748"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D9500677-E8D0-426E-BABD-56FCC49B8C9D}"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anim calcmode="lin" valueType="num">
                                      <p:cBhvr>
                                        <p:cTn id="7" dur="500" fill="hold"/>
                                        <p:tgtEl>
                                          <p:spTgt spid="21507">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21507">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21507">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21507">
                                            <p:txEl>
                                              <p:pRg st="2" end="2"/>
                                            </p:txEl>
                                          </p:spTgt>
                                        </p:tgtEl>
                                        <p:attrNameLst>
                                          <p:attrName>style.visibility</p:attrName>
                                        </p:attrNameLst>
                                      </p:cBhvr>
                                      <p:to>
                                        <p:strVal val="visible"/>
                                      </p:to>
                                    </p:set>
                                    <p:anim calcmode="lin" valueType="num">
                                      <p:cBhvr>
                                        <p:cTn id="14" dur="500" fill="hold"/>
                                        <p:tgtEl>
                                          <p:spTgt spid="21507">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21507">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21507">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21507">
                                            <p:txEl>
                                              <p:pRg st="3" end="3"/>
                                            </p:txEl>
                                          </p:spTgt>
                                        </p:tgtEl>
                                        <p:attrNameLst>
                                          <p:attrName>style.visibility</p:attrName>
                                        </p:attrNameLst>
                                      </p:cBhvr>
                                      <p:to>
                                        <p:strVal val="visible"/>
                                      </p:to>
                                    </p:set>
                                    <p:anim calcmode="lin" valueType="num">
                                      <p:cBhvr>
                                        <p:cTn id="21" dur="500" fill="hold"/>
                                        <p:tgtEl>
                                          <p:spTgt spid="21507">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21507">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21507">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21507">
                                            <p:txEl>
                                              <p:pRg st="4" end="4"/>
                                            </p:txEl>
                                          </p:spTgt>
                                        </p:tgtEl>
                                        <p:attrNameLst>
                                          <p:attrName>style.visibility</p:attrName>
                                        </p:attrNameLst>
                                      </p:cBhvr>
                                      <p:to>
                                        <p:strVal val="visible"/>
                                      </p:to>
                                    </p:set>
                                    <p:anim calcmode="lin" valueType="num">
                                      <p:cBhvr>
                                        <p:cTn id="28" dur="500" fill="hold"/>
                                        <p:tgtEl>
                                          <p:spTgt spid="21507">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21507">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215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latin typeface="宋体" panose="02010600030101010101" pitchFamily="2" charset="-122"/>
              </a:rPr>
              <a:t>集合查询（续）</a:t>
            </a:r>
          </a:p>
        </p:txBody>
      </p:sp>
      <p:sp>
        <p:nvSpPr>
          <p:cNvPr id="69635" name="Rectangle 3"/>
          <p:cNvSpPr>
            <a:spLocks noGrp="1" noChangeArrowheads="1"/>
          </p:cNvSpPr>
          <p:nvPr>
            <p:ph idx="1"/>
          </p:nvPr>
        </p:nvSpPr>
        <p:spPr>
          <a:xfrm>
            <a:off x="942975" y="908050"/>
            <a:ext cx="8150225" cy="5834063"/>
          </a:xfrm>
        </p:spPr>
        <p:txBody>
          <a:bodyPr/>
          <a:lstStyle/>
          <a:p>
            <a:pPr eaLnBrk="1" hangingPunct="1">
              <a:lnSpc>
                <a:spcPct val="120000"/>
              </a:lnSpc>
              <a:spcBef>
                <a:spcPct val="0"/>
              </a:spcBef>
              <a:buFont typeface="Wingdings" panose="05000000000000000000" pitchFamily="2" charset="2"/>
              <a:buNone/>
            </a:pPr>
            <a:r>
              <a:rPr lang="en-US" altLang="zh-CN" sz="2000"/>
              <a:t>[</a:t>
            </a:r>
            <a:r>
              <a:rPr lang="zh-CN" altLang="en-US" sz="2000"/>
              <a:t>例 </a:t>
            </a:r>
            <a:r>
              <a:rPr lang="en-US" altLang="zh-CN" sz="2000"/>
              <a:t>3.64]  </a:t>
            </a:r>
            <a:r>
              <a:rPr lang="zh-CN" altLang="en-US" sz="2000"/>
              <a:t>查询计算机科学系的学生及年龄不大于</a:t>
            </a:r>
            <a:r>
              <a:rPr lang="en-US" altLang="zh-CN" sz="2000"/>
              <a:t>19</a:t>
            </a:r>
            <a:r>
              <a:rPr lang="zh-CN" altLang="en-US" sz="2000"/>
              <a:t>岁的学生。</a:t>
            </a:r>
          </a:p>
          <a:p>
            <a:pPr eaLnBrk="1" hangingPunct="1">
              <a:lnSpc>
                <a:spcPct val="120000"/>
              </a:lnSpc>
              <a:spcBef>
                <a:spcPct val="0"/>
              </a:spcBef>
              <a:buFont typeface="Wingdings" panose="05000000000000000000" pitchFamily="2" charset="2"/>
              <a:buNone/>
            </a:pPr>
            <a:r>
              <a:rPr lang="en-US" altLang="zh-CN" sz="2200"/>
              <a:t>        SELECT *</a:t>
            </a:r>
          </a:p>
          <a:p>
            <a:pPr eaLnBrk="1" hangingPunct="1">
              <a:lnSpc>
                <a:spcPct val="120000"/>
              </a:lnSpc>
              <a:spcBef>
                <a:spcPct val="0"/>
              </a:spcBef>
              <a:buFont typeface="Wingdings" panose="05000000000000000000" pitchFamily="2" charset="2"/>
              <a:buNone/>
            </a:pPr>
            <a:r>
              <a:rPr lang="en-US" altLang="zh-CN" sz="2200"/>
              <a:t>        FROM Student</a:t>
            </a:r>
          </a:p>
          <a:p>
            <a:pPr eaLnBrk="1" hangingPunct="1">
              <a:lnSpc>
                <a:spcPct val="120000"/>
              </a:lnSpc>
              <a:spcBef>
                <a:spcPct val="0"/>
              </a:spcBef>
              <a:buFont typeface="Wingdings" panose="05000000000000000000" pitchFamily="2" charset="2"/>
              <a:buNone/>
            </a:pPr>
            <a:r>
              <a:rPr lang="en-US" altLang="zh-CN" sz="2200"/>
              <a:t>        WHERE Sdept= 'CS'</a:t>
            </a:r>
          </a:p>
          <a:p>
            <a:pPr eaLnBrk="1" hangingPunct="1">
              <a:lnSpc>
                <a:spcPct val="120000"/>
              </a:lnSpc>
              <a:spcBef>
                <a:spcPct val="0"/>
              </a:spcBef>
              <a:buFont typeface="Wingdings" panose="05000000000000000000" pitchFamily="2" charset="2"/>
              <a:buNone/>
            </a:pPr>
            <a:r>
              <a:rPr lang="en-US" altLang="zh-CN" sz="2200"/>
              <a:t>        UNION</a:t>
            </a:r>
          </a:p>
          <a:p>
            <a:pPr eaLnBrk="1" hangingPunct="1">
              <a:lnSpc>
                <a:spcPct val="120000"/>
              </a:lnSpc>
              <a:spcBef>
                <a:spcPct val="0"/>
              </a:spcBef>
              <a:buFont typeface="Wingdings" panose="05000000000000000000" pitchFamily="2" charset="2"/>
              <a:buNone/>
            </a:pPr>
            <a:r>
              <a:rPr lang="en-US" altLang="zh-CN" sz="2200"/>
              <a:t>        SELECT *</a:t>
            </a:r>
          </a:p>
          <a:p>
            <a:pPr eaLnBrk="1" hangingPunct="1">
              <a:lnSpc>
                <a:spcPct val="120000"/>
              </a:lnSpc>
              <a:spcBef>
                <a:spcPct val="0"/>
              </a:spcBef>
              <a:buFont typeface="Wingdings" panose="05000000000000000000" pitchFamily="2" charset="2"/>
              <a:buNone/>
            </a:pPr>
            <a:r>
              <a:rPr lang="en-US" altLang="zh-CN" sz="2200"/>
              <a:t>        FROM Student</a:t>
            </a:r>
          </a:p>
          <a:p>
            <a:pPr eaLnBrk="1" hangingPunct="1">
              <a:lnSpc>
                <a:spcPct val="120000"/>
              </a:lnSpc>
              <a:spcBef>
                <a:spcPct val="0"/>
              </a:spcBef>
              <a:buFont typeface="Wingdings" panose="05000000000000000000" pitchFamily="2" charset="2"/>
              <a:buNone/>
            </a:pPr>
            <a:r>
              <a:rPr lang="en-US" altLang="zh-CN" sz="2200"/>
              <a:t>        WHERE Sage&lt;=19</a:t>
            </a:r>
            <a:r>
              <a:rPr lang="zh-CN" altLang="en-US" sz="2200"/>
              <a:t>;</a:t>
            </a:r>
          </a:p>
          <a:p>
            <a:pPr eaLnBrk="1" hangingPunct="1">
              <a:lnSpc>
                <a:spcPct val="120000"/>
              </a:lnSpc>
              <a:spcBef>
                <a:spcPct val="0"/>
              </a:spcBef>
              <a:buClr>
                <a:schemeClr val="accent1"/>
              </a:buClr>
              <a:buSzPct val="75000"/>
              <a:buFont typeface="Wingdings" panose="05000000000000000000" pitchFamily="2" charset="2"/>
              <a:buChar char="n"/>
            </a:pPr>
            <a:endParaRPr lang="en-US" altLang="zh-CN" sz="2200"/>
          </a:p>
          <a:p>
            <a:pPr eaLnBrk="1" hangingPunct="1">
              <a:lnSpc>
                <a:spcPct val="120000"/>
              </a:lnSpc>
              <a:spcBef>
                <a:spcPct val="0"/>
              </a:spcBef>
              <a:buFont typeface="Wingdings" panose="05000000000000000000" pitchFamily="2" charset="2"/>
              <a:buChar char="n"/>
            </a:pPr>
            <a:r>
              <a:rPr lang="en-US" altLang="zh-CN" sz="2400"/>
              <a:t>UNION</a:t>
            </a:r>
            <a:r>
              <a:rPr lang="zh-CN" altLang="en-US" sz="2400"/>
              <a:t>：将多个查询结果合并起来时，系统自动去掉重复元组</a:t>
            </a:r>
          </a:p>
          <a:p>
            <a:pPr eaLnBrk="1" hangingPunct="1">
              <a:lnSpc>
                <a:spcPct val="120000"/>
              </a:lnSpc>
              <a:spcBef>
                <a:spcPct val="0"/>
              </a:spcBef>
              <a:buFont typeface="Wingdings" panose="05000000000000000000" pitchFamily="2" charset="2"/>
              <a:buChar char="n"/>
            </a:pPr>
            <a:r>
              <a:rPr lang="en-US" altLang="zh-CN" sz="2400"/>
              <a:t>UNION ALL</a:t>
            </a:r>
            <a:r>
              <a:rPr lang="zh-CN" altLang="en-US" sz="2400"/>
              <a:t>：将多个查询结果合并起来时，保留重复元组 </a:t>
            </a:r>
          </a:p>
        </p:txBody>
      </p:sp>
      <p:sp>
        <p:nvSpPr>
          <p:cNvPr id="2" name="日期占位符 1">
            <a:extLst>
              <a:ext uri="{FF2B5EF4-FFF2-40B4-BE49-F238E27FC236}">
                <a16:creationId xmlns:a16="http://schemas.microsoft.com/office/drawing/2014/main" id="{30111BDA-30F3-47D4-AFC5-DAADF2B1DD8A}"/>
              </a:ext>
            </a:extLst>
          </p:cNvPr>
          <p:cNvSpPr>
            <a:spLocks noGrp="1"/>
          </p:cNvSpPr>
          <p:nvPr>
            <p:ph type="dt" sz="half" idx="10"/>
          </p:nvPr>
        </p:nvSpPr>
        <p:spPr/>
        <p:txBody>
          <a:bodyPr/>
          <a:lstStyle/>
          <a:p>
            <a:pPr>
              <a:defRPr/>
            </a:pPr>
            <a:fld id="{95349769-F7B1-4711-A2E2-1C2E5E1C0364}" type="datetime1">
              <a:rPr lang="zh-CN" altLang="en-US" smtClean="0"/>
              <a:t>2021/10/28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anim calcmode="lin" valueType="num">
                                      <p:cBhvr>
                                        <p:cTn id="7" dur="500" fill="hold"/>
                                        <p:tgtEl>
                                          <p:spTgt spid="69635">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69635">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69635">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69635">
                                            <p:txEl>
                                              <p:pRg st="2" end="2"/>
                                            </p:txEl>
                                          </p:spTgt>
                                        </p:tgtEl>
                                        <p:attrNameLst>
                                          <p:attrName>style.visibility</p:attrName>
                                        </p:attrNameLst>
                                      </p:cBhvr>
                                      <p:to>
                                        <p:strVal val="visible"/>
                                      </p:to>
                                    </p:set>
                                    <p:anim calcmode="lin" valueType="num">
                                      <p:cBhvr>
                                        <p:cTn id="14" dur="500" fill="hold"/>
                                        <p:tgtEl>
                                          <p:spTgt spid="69635">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69635">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69635">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69635">
                                            <p:txEl>
                                              <p:pRg st="3" end="3"/>
                                            </p:txEl>
                                          </p:spTgt>
                                        </p:tgtEl>
                                        <p:attrNameLst>
                                          <p:attrName>style.visibility</p:attrName>
                                        </p:attrNameLst>
                                      </p:cBhvr>
                                      <p:to>
                                        <p:strVal val="visible"/>
                                      </p:to>
                                    </p:set>
                                    <p:anim calcmode="lin" valueType="num">
                                      <p:cBhvr>
                                        <p:cTn id="21" dur="500" fill="hold"/>
                                        <p:tgtEl>
                                          <p:spTgt spid="69635">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69635">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69635">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69635">
                                            <p:txEl>
                                              <p:pRg st="4" end="4"/>
                                            </p:txEl>
                                          </p:spTgt>
                                        </p:tgtEl>
                                        <p:attrNameLst>
                                          <p:attrName>style.visibility</p:attrName>
                                        </p:attrNameLst>
                                      </p:cBhvr>
                                      <p:to>
                                        <p:strVal val="visible"/>
                                      </p:to>
                                    </p:set>
                                    <p:anim calcmode="lin" valueType="num">
                                      <p:cBhvr>
                                        <p:cTn id="28" dur="500" fill="hold"/>
                                        <p:tgtEl>
                                          <p:spTgt spid="69635">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69635">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69635">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nodeType="clickEffect">
                                  <p:stCondLst>
                                    <p:cond delay="0"/>
                                  </p:stCondLst>
                                  <p:childTnLst>
                                    <p:set>
                                      <p:cBhvr>
                                        <p:cTn id="34" dur="1" fill="hold">
                                          <p:stCondLst>
                                            <p:cond delay="0"/>
                                          </p:stCondLst>
                                        </p:cTn>
                                        <p:tgtEl>
                                          <p:spTgt spid="69635">
                                            <p:txEl>
                                              <p:pRg st="5" end="5"/>
                                            </p:txEl>
                                          </p:spTgt>
                                        </p:tgtEl>
                                        <p:attrNameLst>
                                          <p:attrName>style.visibility</p:attrName>
                                        </p:attrNameLst>
                                      </p:cBhvr>
                                      <p:to>
                                        <p:strVal val="visible"/>
                                      </p:to>
                                    </p:set>
                                    <p:anim calcmode="lin" valueType="num">
                                      <p:cBhvr>
                                        <p:cTn id="35" dur="500" fill="hold"/>
                                        <p:tgtEl>
                                          <p:spTgt spid="69635">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69635">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69635">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16" fill="hold" nodeType="clickEffect">
                                  <p:stCondLst>
                                    <p:cond delay="0"/>
                                  </p:stCondLst>
                                  <p:childTnLst>
                                    <p:set>
                                      <p:cBhvr>
                                        <p:cTn id="41" dur="1" fill="hold">
                                          <p:stCondLst>
                                            <p:cond delay="0"/>
                                          </p:stCondLst>
                                        </p:cTn>
                                        <p:tgtEl>
                                          <p:spTgt spid="69635">
                                            <p:txEl>
                                              <p:pRg st="6" end="6"/>
                                            </p:txEl>
                                          </p:spTgt>
                                        </p:tgtEl>
                                        <p:attrNameLst>
                                          <p:attrName>style.visibility</p:attrName>
                                        </p:attrNameLst>
                                      </p:cBhvr>
                                      <p:to>
                                        <p:strVal val="visible"/>
                                      </p:to>
                                    </p:set>
                                    <p:anim calcmode="lin" valueType="num">
                                      <p:cBhvr>
                                        <p:cTn id="42" dur="500" fill="hold"/>
                                        <p:tgtEl>
                                          <p:spTgt spid="69635">
                                            <p:txEl>
                                              <p:pRg st="6" end="6"/>
                                            </p:txEl>
                                          </p:spTgt>
                                        </p:tgtEl>
                                        <p:attrNameLst>
                                          <p:attrName>ppt_w</p:attrName>
                                        </p:attrNameLst>
                                      </p:cBhvr>
                                      <p:tavLst>
                                        <p:tav tm="0">
                                          <p:val>
                                            <p:fltVal val="0"/>
                                          </p:val>
                                        </p:tav>
                                        <p:tav tm="100000">
                                          <p:val>
                                            <p:strVal val="#ppt_w"/>
                                          </p:val>
                                        </p:tav>
                                      </p:tavLst>
                                    </p:anim>
                                    <p:anim calcmode="lin" valueType="num">
                                      <p:cBhvr>
                                        <p:cTn id="43" dur="500" fill="hold"/>
                                        <p:tgtEl>
                                          <p:spTgt spid="69635">
                                            <p:txEl>
                                              <p:pRg st="6" end="6"/>
                                            </p:txEl>
                                          </p:spTgt>
                                        </p:tgtEl>
                                        <p:attrNameLst>
                                          <p:attrName>ppt_h</p:attrName>
                                        </p:attrNameLst>
                                      </p:cBhvr>
                                      <p:tavLst>
                                        <p:tav tm="0">
                                          <p:val>
                                            <p:fltVal val="0"/>
                                          </p:val>
                                        </p:tav>
                                        <p:tav tm="100000">
                                          <p:val>
                                            <p:strVal val="#ppt_h"/>
                                          </p:val>
                                        </p:tav>
                                      </p:tavLst>
                                    </p:anim>
                                    <p:animEffect transition="in" filter="fade">
                                      <p:cBhvr>
                                        <p:cTn id="44" dur="500"/>
                                        <p:tgtEl>
                                          <p:spTgt spid="69635">
                                            <p:txEl>
                                              <p:pRg st="6" end="6"/>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3" presetClass="entr" presetSubtype="16" fill="hold" nodeType="clickEffect">
                                  <p:stCondLst>
                                    <p:cond delay="0"/>
                                  </p:stCondLst>
                                  <p:childTnLst>
                                    <p:set>
                                      <p:cBhvr>
                                        <p:cTn id="48" dur="1" fill="hold">
                                          <p:stCondLst>
                                            <p:cond delay="0"/>
                                          </p:stCondLst>
                                        </p:cTn>
                                        <p:tgtEl>
                                          <p:spTgt spid="69635">
                                            <p:txEl>
                                              <p:pRg st="7" end="7"/>
                                            </p:txEl>
                                          </p:spTgt>
                                        </p:tgtEl>
                                        <p:attrNameLst>
                                          <p:attrName>style.visibility</p:attrName>
                                        </p:attrNameLst>
                                      </p:cBhvr>
                                      <p:to>
                                        <p:strVal val="visible"/>
                                      </p:to>
                                    </p:set>
                                    <p:anim calcmode="lin" valueType="num">
                                      <p:cBhvr>
                                        <p:cTn id="49" dur="500" fill="hold"/>
                                        <p:tgtEl>
                                          <p:spTgt spid="69635">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69635">
                                            <p:txEl>
                                              <p:pRg st="7" end="7"/>
                                            </p:txEl>
                                          </p:spTgt>
                                        </p:tgtEl>
                                        <p:attrNameLst>
                                          <p:attrName>ppt_h</p:attrName>
                                        </p:attrNameLst>
                                      </p:cBhvr>
                                      <p:tavLst>
                                        <p:tav tm="0">
                                          <p:val>
                                            <p:fltVal val="0"/>
                                          </p:val>
                                        </p:tav>
                                        <p:tav tm="100000">
                                          <p:val>
                                            <p:strVal val="#ppt_h"/>
                                          </p:val>
                                        </p:tav>
                                      </p:tavLst>
                                    </p:anim>
                                    <p:animEffect transition="in" filter="fade">
                                      <p:cBhvr>
                                        <p:cTn id="51" dur="500"/>
                                        <p:tgtEl>
                                          <p:spTgt spid="69635">
                                            <p:txEl>
                                              <p:pRg st="7" end="7"/>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3" presetClass="entr" presetSubtype="16" fill="hold" nodeType="clickEffect">
                                  <p:stCondLst>
                                    <p:cond delay="0"/>
                                  </p:stCondLst>
                                  <p:childTnLst>
                                    <p:set>
                                      <p:cBhvr>
                                        <p:cTn id="55" dur="1" fill="hold">
                                          <p:stCondLst>
                                            <p:cond delay="0"/>
                                          </p:stCondLst>
                                        </p:cTn>
                                        <p:tgtEl>
                                          <p:spTgt spid="69635">
                                            <p:txEl>
                                              <p:pRg st="9" end="9"/>
                                            </p:txEl>
                                          </p:spTgt>
                                        </p:tgtEl>
                                        <p:attrNameLst>
                                          <p:attrName>style.visibility</p:attrName>
                                        </p:attrNameLst>
                                      </p:cBhvr>
                                      <p:to>
                                        <p:strVal val="visible"/>
                                      </p:to>
                                    </p:set>
                                    <p:anim calcmode="lin" valueType="num">
                                      <p:cBhvr>
                                        <p:cTn id="56" dur="500" fill="hold"/>
                                        <p:tgtEl>
                                          <p:spTgt spid="69635">
                                            <p:txEl>
                                              <p:pRg st="9" end="9"/>
                                            </p:txEl>
                                          </p:spTgt>
                                        </p:tgtEl>
                                        <p:attrNameLst>
                                          <p:attrName>ppt_w</p:attrName>
                                        </p:attrNameLst>
                                      </p:cBhvr>
                                      <p:tavLst>
                                        <p:tav tm="0">
                                          <p:val>
                                            <p:fltVal val="0"/>
                                          </p:val>
                                        </p:tav>
                                        <p:tav tm="100000">
                                          <p:val>
                                            <p:strVal val="#ppt_w"/>
                                          </p:val>
                                        </p:tav>
                                      </p:tavLst>
                                    </p:anim>
                                    <p:anim calcmode="lin" valueType="num">
                                      <p:cBhvr>
                                        <p:cTn id="57" dur="500" fill="hold"/>
                                        <p:tgtEl>
                                          <p:spTgt spid="69635">
                                            <p:txEl>
                                              <p:pRg st="9" end="9"/>
                                            </p:txEl>
                                          </p:spTgt>
                                        </p:tgtEl>
                                        <p:attrNameLst>
                                          <p:attrName>ppt_h</p:attrName>
                                        </p:attrNameLst>
                                      </p:cBhvr>
                                      <p:tavLst>
                                        <p:tav tm="0">
                                          <p:val>
                                            <p:fltVal val="0"/>
                                          </p:val>
                                        </p:tav>
                                        <p:tav tm="100000">
                                          <p:val>
                                            <p:strVal val="#ppt_h"/>
                                          </p:val>
                                        </p:tav>
                                      </p:tavLst>
                                    </p:anim>
                                    <p:animEffect transition="in" filter="fade">
                                      <p:cBhvr>
                                        <p:cTn id="58" dur="500"/>
                                        <p:tgtEl>
                                          <p:spTgt spid="69635">
                                            <p:txEl>
                                              <p:pRg st="9" end="9"/>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53" presetClass="entr" presetSubtype="16" fill="hold" nodeType="clickEffect">
                                  <p:stCondLst>
                                    <p:cond delay="0"/>
                                  </p:stCondLst>
                                  <p:childTnLst>
                                    <p:set>
                                      <p:cBhvr>
                                        <p:cTn id="62" dur="1" fill="hold">
                                          <p:stCondLst>
                                            <p:cond delay="0"/>
                                          </p:stCondLst>
                                        </p:cTn>
                                        <p:tgtEl>
                                          <p:spTgt spid="69635">
                                            <p:txEl>
                                              <p:pRg st="10" end="10"/>
                                            </p:txEl>
                                          </p:spTgt>
                                        </p:tgtEl>
                                        <p:attrNameLst>
                                          <p:attrName>style.visibility</p:attrName>
                                        </p:attrNameLst>
                                      </p:cBhvr>
                                      <p:to>
                                        <p:strVal val="visible"/>
                                      </p:to>
                                    </p:set>
                                    <p:anim calcmode="lin" valueType="num">
                                      <p:cBhvr>
                                        <p:cTn id="63" dur="500" fill="hold"/>
                                        <p:tgtEl>
                                          <p:spTgt spid="69635">
                                            <p:txEl>
                                              <p:pRg st="10" end="10"/>
                                            </p:txEl>
                                          </p:spTgt>
                                        </p:tgtEl>
                                        <p:attrNameLst>
                                          <p:attrName>ppt_w</p:attrName>
                                        </p:attrNameLst>
                                      </p:cBhvr>
                                      <p:tavLst>
                                        <p:tav tm="0">
                                          <p:val>
                                            <p:fltVal val="0"/>
                                          </p:val>
                                        </p:tav>
                                        <p:tav tm="100000">
                                          <p:val>
                                            <p:strVal val="#ppt_w"/>
                                          </p:val>
                                        </p:tav>
                                      </p:tavLst>
                                    </p:anim>
                                    <p:anim calcmode="lin" valueType="num">
                                      <p:cBhvr>
                                        <p:cTn id="64" dur="500" fill="hold"/>
                                        <p:tgtEl>
                                          <p:spTgt spid="69635">
                                            <p:txEl>
                                              <p:pRg st="10" end="10"/>
                                            </p:txEl>
                                          </p:spTgt>
                                        </p:tgtEl>
                                        <p:attrNameLst>
                                          <p:attrName>ppt_h</p:attrName>
                                        </p:attrNameLst>
                                      </p:cBhvr>
                                      <p:tavLst>
                                        <p:tav tm="0">
                                          <p:val>
                                            <p:fltVal val="0"/>
                                          </p:val>
                                        </p:tav>
                                        <p:tav tm="100000">
                                          <p:val>
                                            <p:strVal val="#ppt_h"/>
                                          </p:val>
                                        </p:tav>
                                      </p:tavLst>
                                    </p:anim>
                                    <p:animEffect transition="in" filter="fade">
                                      <p:cBhvr>
                                        <p:cTn id="65" dur="500"/>
                                        <p:tgtEl>
                                          <p:spTgt spid="6963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latin typeface="宋体" panose="02010600030101010101" pitchFamily="2" charset="-122"/>
              </a:rPr>
              <a:t>集合查询（续）</a:t>
            </a:r>
          </a:p>
        </p:txBody>
      </p:sp>
      <p:sp>
        <p:nvSpPr>
          <p:cNvPr id="70659" name="Rectangle 3"/>
          <p:cNvSpPr>
            <a:spLocks noGrp="1" noChangeArrowheads="1"/>
          </p:cNvSpPr>
          <p:nvPr>
            <p:ph idx="1"/>
          </p:nvPr>
        </p:nvSpPr>
        <p:spPr>
          <a:xfrm>
            <a:off x="958850" y="1339850"/>
            <a:ext cx="8150225" cy="4854575"/>
          </a:xfrm>
        </p:spPr>
        <p:txBody>
          <a:bodyPr/>
          <a:lstStyle/>
          <a:p>
            <a:pPr eaLnBrk="1" hangingPunct="1">
              <a:lnSpc>
                <a:spcPct val="90000"/>
              </a:lnSpc>
              <a:buFont typeface="Wingdings" panose="05000000000000000000" pitchFamily="2" charset="2"/>
              <a:buNone/>
            </a:pPr>
            <a:r>
              <a:rPr lang="en-US" altLang="zh-CN" sz="2400"/>
              <a:t>[</a:t>
            </a:r>
            <a:r>
              <a:rPr lang="zh-CN" altLang="en-US" sz="2400"/>
              <a:t>例 </a:t>
            </a:r>
            <a:r>
              <a:rPr lang="en-US" altLang="zh-CN" sz="2400"/>
              <a:t>3.65]  </a:t>
            </a:r>
            <a:r>
              <a:rPr lang="zh-CN" altLang="en-US" sz="2400"/>
              <a:t>查询选修了课程</a:t>
            </a:r>
            <a:r>
              <a:rPr lang="en-US" altLang="zh-CN" sz="2400"/>
              <a:t>1</a:t>
            </a:r>
            <a:r>
              <a:rPr lang="zh-CN" altLang="en-US" sz="2400"/>
              <a:t>或者选修了课程</a:t>
            </a:r>
            <a:r>
              <a:rPr lang="en-US" altLang="zh-CN" sz="2400"/>
              <a:t>2</a:t>
            </a:r>
            <a:r>
              <a:rPr lang="zh-CN" altLang="en-US" sz="2400"/>
              <a:t>的学生。</a:t>
            </a:r>
          </a:p>
          <a:p>
            <a:pPr eaLnBrk="1" hangingPunct="1">
              <a:lnSpc>
                <a:spcPct val="90000"/>
              </a:lnSpc>
              <a:buFont typeface="Wingdings" panose="05000000000000000000" pitchFamily="2" charset="2"/>
              <a:buNone/>
            </a:pPr>
            <a:endParaRPr lang="zh-CN" altLang="en-US" sz="2400"/>
          </a:p>
          <a:p>
            <a:pPr eaLnBrk="1" hangingPunct="1">
              <a:lnSpc>
                <a:spcPct val="90000"/>
              </a:lnSpc>
              <a:buFont typeface="Wingdings" panose="05000000000000000000" pitchFamily="2" charset="2"/>
              <a:buNone/>
            </a:pPr>
            <a:r>
              <a:rPr lang="zh-CN" altLang="en-US" sz="2400"/>
              <a:t>        </a:t>
            </a:r>
            <a:r>
              <a:rPr lang="en-US" altLang="zh-CN" sz="2400"/>
              <a:t>SELECT Sno</a:t>
            </a:r>
          </a:p>
          <a:p>
            <a:pPr eaLnBrk="1" hangingPunct="1">
              <a:lnSpc>
                <a:spcPct val="90000"/>
              </a:lnSpc>
              <a:buFont typeface="Wingdings" panose="05000000000000000000" pitchFamily="2" charset="2"/>
              <a:buNone/>
            </a:pPr>
            <a:r>
              <a:rPr lang="en-US" altLang="zh-CN" sz="2400"/>
              <a:t>        FROM SC</a:t>
            </a:r>
          </a:p>
          <a:p>
            <a:pPr eaLnBrk="1" hangingPunct="1">
              <a:lnSpc>
                <a:spcPct val="90000"/>
              </a:lnSpc>
              <a:buFont typeface="Wingdings" panose="05000000000000000000" pitchFamily="2" charset="2"/>
              <a:buNone/>
            </a:pPr>
            <a:r>
              <a:rPr lang="en-US" altLang="zh-CN" sz="2400"/>
              <a:t>        WHERE Cno=' 1 '</a:t>
            </a:r>
          </a:p>
          <a:p>
            <a:pPr eaLnBrk="1" hangingPunct="1">
              <a:lnSpc>
                <a:spcPct val="90000"/>
              </a:lnSpc>
              <a:buFont typeface="Wingdings" panose="05000000000000000000" pitchFamily="2" charset="2"/>
              <a:buNone/>
            </a:pPr>
            <a:r>
              <a:rPr lang="en-US" altLang="zh-CN" sz="2400"/>
              <a:t>        UNION</a:t>
            </a:r>
          </a:p>
          <a:p>
            <a:pPr eaLnBrk="1" hangingPunct="1">
              <a:lnSpc>
                <a:spcPct val="90000"/>
              </a:lnSpc>
              <a:buFont typeface="Wingdings" panose="05000000000000000000" pitchFamily="2" charset="2"/>
              <a:buNone/>
            </a:pPr>
            <a:r>
              <a:rPr lang="en-US" altLang="zh-CN" sz="2400"/>
              <a:t>        SELECT Sno</a:t>
            </a:r>
          </a:p>
          <a:p>
            <a:pPr eaLnBrk="1" hangingPunct="1">
              <a:lnSpc>
                <a:spcPct val="90000"/>
              </a:lnSpc>
              <a:buFont typeface="Wingdings" panose="05000000000000000000" pitchFamily="2" charset="2"/>
              <a:buNone/>
            </a:pPr>
            <a:r>
              <a:rPr lang="en-US" altLang="zh-CN" sz="2400"/>
              <a:t>        FROM SC</a:t>
            </a:r>
          </a:p>
          <a:p>
            <a:pPr eaLnBrk="1" hangingPunct="1">
              <a:lnSpc>
                <a:spcPct val="90000"/>
              </a:lnSpc>
              <a:buFont typeface="Wingdings" panose="05000000000000000000" pitchFamily="2" charset="2"/>
              <a:buNone/>
            </a:pPr>
            <a:r>
              <a:rPr lang="en-US" altLang="zh-CN" sz="2400"/>
              <a:t>        WHERE Cno= ' 2 '</a:t>
            </a:r>
            <a:r>
              <a:rPr lang="zh-CN" altLang="en-US" sz="2400"/>
              <a:t>;</a:t>
            </a:r>
          </a:p>
          <a:p>
            <a:pPr eaLnBrk="1" hangingPunct="1">
              <a:lnSpc>
                <a:spcPct val="90000"/>
              </a:lnSpc>
              <a:buFont typeface="Wingdings" panose="05000000000000000000" pitchFamily="2" charset="2"/>
              <a:buNone/>
            </a:pPr>
            <a:endParaRPr lang="en-US" altLang="zh-CN" sz="2400"/>
          </a:p>
        </p:txBody>
      </p:sp>
      <p:sp>
        <p:nvSpPr>
          <p:cNvPr id="2" name="日期占位符 1">
            <a:extLst>
              <a:ext uri="{FF2B5EF4-FFF2-40B4-BE49-F238E27FC236}">
                <a16:creationId xmlns:a16="http://schemas.microsoft.com/office/drawing/2014/main" id="{9FEA9020-F870-446B-9ED0-4915C7FEAE17}"/>
              </a:ext>
            </a:extLst>
          </p:cNvPr>
          <p:cNvSpPr>
            <a:spLocks noGrp="1"/>
          </p:cNvSpPr>
          <p:nvPr>
            <p:ph type="dt" sz="half" idx="10"/>
          </p:nvPr>
        </p:nvSpPr>
        <p:spPr/>
        <p:txBody>
          <a:bodyPr/>
          <a:lstStyle/>
          <a:p>
            <a:pPr>
              <a:defRPr/>
            </a:pPr>
            <a:fld id="{9AD75263-38F5-49AD-BAB1-9F4197C07E39}" type="datetime1">
              <a:rPr lang="zh-CN" altLang="en-US" smtClean="0"/>
              <a:t>2021/10/28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70659">
                                            <p:txEl>
                                              <p:pRg st="2" end="2"/>
                                            </p:txEl>
                                          </p:spTgt>
                                        </p:tgtEl>
                                        <p:attrNameLst>
                                          <p:attrName>style.visibility</p:attrName>
                                        </p:attrNameLst>
                                      </p:cBhvr>
                                      <p:to>
                                        <p:strVal val="visible"/>
                                      </p:to>
                                    </p:set>
                                    <p:anim calcmode="lin" valueType="num">
                                      <p:cBhvr>
                                        <p:cTn id="7" dur="500" fill="hold"/>
                                        <p:tgtEl>
                                          <p:spTgt spid="70659">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70659">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70659">
                                            <p:txEl>
                                              <p:pRg st="2" end="2"/>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70659">
                                            <p:txEl>
                                              <p:pRg st="3" end="3"/>
                                            </p:txEl>
                                          </p:spTgt>
                                        </p:tgtEl>
                                        <p:attrNameLst>
                                          <p:attrName>style.visibility</p:attrName>
                                        </p:attrNameLst>
                                      </p:cBhvr>
                                      <p:to>
                                        <p:strVal val="visible"/>
                                      </p:to>
                                    </p:set>
                                    <p:anim calcmode="lin" valueType="num">
                                      <p:cBhvr>
                                        <p:cTn id="12" dur="500" fill="hold"/>
                                        <p:tgtEl>
                                          <p:spTgt spid="70659">
                                            <p:txEl>
                                              <p:pRg st="3" end="3"/>
                                            </p:txEl>
                                          </p:spTgt>
                                        </p:tgtEl>
                                        <p:attrNameLst>
                                          <p:attrName>ppt_w</p:attrName>
                                        </p:attrNameLst>
                                      </p:cBhvr>
                                      <p:tavLst>
                                        <p:tav tm="0">
                                          <p:val>
                                            <p:fltVal val="0"/>
                                          </p:val>
                                        </p:tav>
                                        <p:tav tm="100000">
                                          <p:val>
                                            <p:strVal val="#ppt_w"/>
                                          </p:val>
                                        </p:tav>
                                      </p:tavLst>
                                    </p:anim>
                                    <p:anim calcmode="lin" valueType="num">
                                      <p:cBhvr>
                                        <p:cTn id="13" dur="500" fill="hold"/>
                                        <p:tgtEl>
                                          <p:spTgt spid="70659">
                                            <p:txEl>
                                              <p:pRg st="3" end="3"/>
                                            </p:txEl>
                                          </p:spTgt>
                                        </p:tgtEl>
                                        <p:attrNameLst>
                                          <p:attrName>ppt_h</p:attrName>
                                        </p:attrNameLst>
                                      </p:cBhvr>
                                      <p:tavLst>
                                        <p:tav tm="0">
                                          <p:val>
                                            <p:fltVal val="0"/>
                                          </p:val>
                                        </p:tav>
                                        <p:tav tm="100000">
                                          <p:val>
                                            <p:strVal val="#ppt_h"/>
                                          </p:val>
                                        </p:tav>
                                      </p:tavLst>
                                    </p:anim>
                                    <p:animEffect transition="in" filter="fade">
                                      <p:cBhvr>
                                        <p:cTn id="14" dur="500"/>
                                        <p:tgtEl>
                                          <p:spTgt spid="70659">
                                            <p:txEl>
                                              <p:pRg st="3" end="3"/>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70659">
                                            <p:txEl>
                                              <p:pRg st="4" end="4"/>
                                            </p:txEl>
                                          </p:spTgt>
                                        </p:tgtEl>
                                        <p:attrNameLst>
                                          <p:attrName>style.visibility</p:attrName>
                                        </p:attrNameLst>
                                      </p:cBhvr>
                                      <p:to>
                                        <p:strVal val="visible"/>
                                      </p:to>
                                    </p:set>
                                    <p:anim calcmode="lin" valueType="num">
                                      <p:cBhvr>
                                        <p:cTn id="17" dur="500" fill="hold"/>
                                        <p:tgtEl>
                                          <p:spTgt spid="70659">
                                            <p:txEl>
                                              <p:pRg st="4" end="4"/>
                                            </p:txEl>
                                          </p:spTgt>
                                        </p:tgtEl>
                                        <p:attrNameLst>
                                          <p:attrName>ppt_w</p:attrName>
                                        </p:attrNameLst>
                                      </p:cBhvr>
                                      <p:tavLst>
                                        <p:tav tm="0">
                                          <p:val>
                                            <p:fltVal val="0"/>
                                          </p:val>
                                        </p:tav>
                                        <p:tav tm="100000">
                                          <p:val>
                                            <p:strVal val="#ppt_w"/>
                                          </p:val>
                                        </p:tav>
                                      </p:tavLst>
                                    </p:anim>
                                    <p:anim calcmode="lin" valueType="num">
                                      <p:cBhvr>
                                        <p:cTn id="18" dur="500" fill="hold"/>
                                        <p:tgtEl>
                                          <p:spTgt spid="70659">
                                            <p:txEl>
                                              <p:pRg st="4" end="4"/>
                                            </p:txEl>
                                          </p:spTgt>
                                        </p:tgtEl>
                                        <p:attrNameLst>
                                          <p:attrName>ppt_h</p:attrName>
                                        </p:attrNameLst>
                                      </p:cBhvr>
                                      <p:tavLst>
                                        <p:tav tm="0">
                                          <p:val>
                                            <p:fltVal val="0"/>
                                          </p:val>
                                        </p:tav>
                                        <p:tav tm="100000">
                                          <p:val>
                                            <p:strVal val="#ppt_h"/>
                                          </p:val>
                                        </p:tav>
                                      </p:tavLst>
                                    </p:anim>
                                    <p:animEffect transition="in" filter="fade">
                                      <p:cBhvr>
                                        <p:cTn id="19" dur="500"/>
                                        <p:tgtEl>
                                          <p:spTgt spid="70659">
                                            <p:txEl>
                                              <p:pRg st="4" end="4"/>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70659">
                                            <p:txEl>
                                              <p:pRg st="5" end="5"/>
                                            </p:txEl>
                                          </p:spTgt>
                                        </p:tgtEl>
                                        <p:attrNameLst>
                                          <p:attrName>style.visibility</p:attrName>
                                        </p:attrNameLst>
                                      </p:cBhvr>
                                      <p:to>
                                        <p:strVal val="visible"/>
                                      </p:to>
                                    </p:set>
                                    <p:anim calcmode="lin" valueType="num">
                                      <p:cBhvr>
                                        <p:cTn id="22" dur="500" fill="hold"/>
                                        <p:tgtEl>
                                          <p:spTgt spid="70659">
                                            <p:txEl>
                                              <p:pRg st="5" end="5"/>
                                            </p:txEl>
                                          </p:spTgt>
                                        </p:tgtEl>
                                        <p:attrNameLst>
                                          <p:attrName>ppt_w</p:attrName>
                                        </p:attrNameLst>
                                      </p:cBhvr>
                                      <p:tavLst>
                                        <p:tav tm="0">
                                          <p:val>
                                            <p:fltVal val="0"/>
                                          </p:val>
                                        </p:tav>
                                        <p:tav tm="100000">
                                          <p:val>
                                            <p:strVal val="#ppt_w"/>
                                          </p:val>
                                        </p:tav>
                                      </p:tavLst>
                                    </p:anim>
                                    <p:anim calcmode="lin" valueType="num">
                                      <p:cBhvr>
                                        <p:cTn id="23" dur="500" fill="hold"/>
                                        <p:tgtEl>
                                          <p:spTgt spid="70659">
                                            <p:txEl>
                                              <p:pRg st="5" end="5"/>
                                            </p:txEl>
                                          </p:spTgt>
                                        </p:tgtEl>
                                        <p:attrNameLst>
                                          <p:attrName>ppt_h</p:attrName>
                                        </p:attrNameLst>
                                      </p:cBhvr>
                                      <p:tavLst>
                                        <p:tav tm="0">
                                          <p:val>
                                            <p:fltVal val="0"/>
                                          </p:val>
                                        </p:tav>
                                        <p:tav tm="100000">
                                          <p:val>
                                            <p:strVal val="#ppt_h"/>
                                          </p:val>
                                        </p:tav>
                                      </p:tavLst>
                                    </p:anim>
                                    <p:animEffect transition="in" filter="fade">
                                      <p:cBhvr>
                                        <p:cTn id="24" dur="500"/>
                                        <p:tgtEl>
                                          <p:spTgt spid="70659">
                                            <p:txEl>
                                              <p:pRg st="5" end="5"/>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70659">
                                            <p:txEl>
                                              <p:pRg st="6" end="6"/>
                                            </p:txEl>
                                          </p:spTgt>
                                        </p:tgtEl>
                                        <p:attrNameLst>
                                          <p:attrName>style.visibility</p:attrName>
                                        </p:attrNameLst>
                                      </p:cBhvr>
                                      <p:to>
                                        <p:strVal val="visible"/>
                                      </p:to>
                                    </p:set>
                                    <p:anim calcmode="lin" valueType="num">
                                      <p:cBhvr>
                                        <p:cTn id="27" dur="500" fill="hold"/>
                                        <p:tgtEl>
                                          <p:spTgt spid="70659">
                                            <p:txEl>
                                              <p:pRg st="6" end="6"/>
                                            </p:txEl>
                                          </p:spTgt>
                                        </p:tgtEl>
                                        <p:attrNameLst>
                                          <p:attrName>ppt_w</p:attrName>
                                        </p:attrNameLst>
                                      </p:cBhvr>
                                      <p:tavLst>
                                        <p:tav tm="0">
                                          <p:val>
                                            <p:fltVal val="0"/>
                                          </p:val>
                                        </p:tav>
                                        <p:tav tm="100000">
                                          <p:val>
                                            <p:strVal val="#ppt_w"/>
                                          </p:val>
                                        </p:tav>
                                      </p:tavLst>
                                    </p:anim>
                                    <p:anim calcmode="lin" valueType="num">
                                      <p:cBhvr>
                                        <p:cTn id="28" dur="500" fill="hold"/>
                                        <p:tgtEl>
                                          <p:spTgt spid="70659">
                                            <p:txEl>
                                              <p:pRg st="6" end="6"/>
                                            </p:txEl>
                                          </p:spTgt>
                                        </p:tgtEl>
                                        <p:attrNameLst>
                                          <p:attrName>ppt_h</p:attrName>
                                        </p:attrNameLst>
                                      </p:cBhvr>
                                      <p:tavLst>
                                        <p:tav tm="0">
                                          <p:val>
                                            <p:fltVal val="0"/>
                                          </p:val>
                                        </p:tav>
                                        <p:tav tm="100000">
                                          <p:val>
                                            <p:strVal val="#ppt_h"/>
                                          </p:val>
                                        </p:tav>
                                      </p:tavLst>
                                    </p:anim>
                                    <p:animEffect transition="in" filter="fade">
                                      <p:cBhvr>
                                        <p:cTn id="29" dur="500"/>
                                        <p:tgtEl>
                                          <p:spTgt spid="70659">
                                            <p:txEl>
                                              <p:pRg st="6" end="6"/>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70659">
                                            <p:txEl>
                                              <p:pRg st="7" end="7"/>
                                            </p:txEl>
                                          </p:spTgt>
                                        </p:tgtEl>
                                        <p:attrNameLst>
                                          <p:attrName>style.visibility</p:attrName>
                                        </p:attrNameLst>
                                      </p:cBhvr>
                                      <p:to>
                                        <p:strVal val="visible"/>
                                      </p:to>
                                    </p:set>
                                    <p:anim calcmode="lin" valueType="num">
                                      <p:cBhvr>
                                        <p:cTn id="32" dur="500" fill="hold"/>
                                        <p:tgtEl>
                                          <p:spTgt spid="70659">
                                            <p:txEl>
                                              <p:pRg st="7" end="7"/>
                                            </p:txEl>
                                          </p:spTgt>
                                        </p:tgtEl>
                                        <p:attrNameLst>
                                          <p:attrName>ppt_w</p:attrName>
                                        </p:attrNameLst>
                                      </p:cBhvr>
                                      <p:tavLst>
                                        <p:tav tm="0">
                                          <p:val>
                                            <p:fltVal val="0"/>
                                          </p:val>
                                        </p:tav>
                                        <p:tav tm="100000">
                                          <p:val>
                                            <p:strVal val="#ppt_w"/>
                                          </p:val>
                                        </p:tav>
                                      </p:tavLst>
                                    </p:anim>
                                    <p:anim calcmode="lin" valueType="num">
                                      <p:cBhvr>
                                        <p:cTn id="33" dur="500" fill="hold"/>
                                        <p:tgtEl>
                                          <p:spTgt spid="70659">
                                            <p:txEl>
                                              <p:pRg st="7" end="7"/>
                                            </p:txEl>
                                          </p:spTgt>
                                        </p:tgtEl>
                                        <p:attrNameLst>
                                          <p:attrName>ppt_h</p:attrName>
                                        </p:attrNameLst>
                                      </p:cBhvr>
                                      <p:tavLst>
                                        <p:tav tm="0">
                                          <p:val>
                                            <p:fltVal val="0"/>
                                          </p:val>
                                        </p:tav>
                                        <p:tav tm="100000">
                                          <p:val>
                                            <p:strVal val="#ppt_h"/>
                                          </p:val>
                                        </p:tav>
                                      </p:tavLst>
                                    </p:anim>
                                    <p:animEffect transition="in" filter="fade">
                                      <p:cBhvr>
                                        <p:cTn id="34" dur="500"/>
                                        <p:tgtEl>
                                          <p:spTgt spid="70659">
                                            <p:txEl>
                                              <p:pRg st="7" end="7"/>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70659">
                                            <p:txEl>
                                              <p:pRg st="8" end="8"/>
                                            </p:txEl>
                                          </p:spTgt>
                                        </p:tgtEl>
                                        <p:attrNameLst>
                                          <p:attrName>style.visibility</p:attrName>
                                        </p:attrNameLst>
                                      </p:cBhvr>
                                      <p:to>
                                        <p:strVal val="visible"/>
                                      </p:to>
                                    </p:set>
                                    <p:anim calcmode="lin" valueType="num">
                                      <p:cBhvr>
                                        <p:cTn id="37" dur="500" fill="hold"/>
                                        <p:tgtEl>
                                          <p:spTgt spid="70659">
                                            <p:txEl>
                                              <p:pRg st="8" end="8"/>
                                            </p:txEl>
                                          </p:spTgt>
                                        </p:tgtEl>
                                        <p:attrNameLst>
                                          <p:attrName>ppt_w</p:attrName>
                                        </p:attrNameLst>
                                      </p:cBhvr>
                                      <p:tavLst>
                                        <p:tav tm="0">
                                          <p:val>
                                            <p:fltVal val="0"/>
                                          </p:val>
                                        </p:tav>
                                        <p:tav tm="100000">
                                          <p:val>
                                            <p:strVal val="#ppt_w"/>
                                          </p:val>
                                        </p:tav>
                                      </p:tavLst>
                                    </p:anim>
                                    <p:anim calcmode="lin" valueType="num">
                                      <p:cBhvr>
                                        <p:cTn id="38" dur="500" fill="hold"/>
                                        <p:tgtEl>
                                          <p:spTgt spid="70659">
                                            <p:txEl>
                                              <p:pRg st="8" end="8"/>
                                            </p:txEl>
                                          </p:spTgt>
                                        </p:tgtEl>
                                        <p:attrNameLst>
                                          <p:attrName>ppt_h</p:attrName>
                                        </p:attrNameLst>
                                      </p:cBhvr>
                                      <p:tavLst>
                                        <p:tav tm="0">
                                          <p:val>
                                            <p:fltVal val="0"/>
                                          </p:val>
                                        </p:tav>
                                        <p:tav tm="100000">
                                          <p:val>
                                            <p:strVal val="#ppt_h"/>
                                          </p:val>
                                        </p:tav>
                                      </p:tavLst>
                                    </p:anim>
                                    <p:animEffect transition="in" filter="fade">
                                      <p:cBhvr>
                                        <p:cTn id="39" dur="500"/>
                                        <p:tgtEl>
                                          <p:spTgt spid="706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latin typeface="宋体" panose="02010600030101010101" pitchFamily="2" charset="-122"/>
              </a:rPr>
              <a:t>集合查询（续）</a:t>
            </a:r>
          </a:p>
        </p:txBody>
      </p:sp>
      <p:sp>
        <p:nvSpPr>
          <p:cNvPr id="71683" name="Rectangle 3"/>
          <p:cNvSpPr>
            <a:spLocks noGrp="1" noChangeArrowheads="1"/>
          </p:cNvSpPr>
          <p:nvPr>
            <p:ph idx="1"/>
          </p:nvPr>
        </p:nvSpPr>
        <p:spPr>
          <a:xfrm>
            <a:off x="958850" y="1339850"/>
            <a:ext cx="8150225" cy="4854575"/>
          </a:xfrm>
        </p:spPr>
        <p:txBody>
          <a:bodyPr/>
          <a:lstStyle/>
          <a:p>
            <a:pPr eaLnBrk="1" hangingPunct="1">
              <a:lnSpc>
                <a:spcPct val="90000"/>
              </a:lnSpc>
              <a:buFont typeface="宋体" panose="02010600030101010101" pitchFamily="2" charset="-122"/>
              <a:buNone/>
            </a:pPr>
            <a:r>
              <a:rPr lang="en-US" altLang="zh-CN" sz="2400"/>
              <a:t>[</a:t>
            </a:r>
            <a:r>
              <a:rPr lang="zh-CN" altLang="en-US" sz="2400"/>
              <a:t>例</a:t>
            </a:r>
            <a:r>
              <a:rPr lang="en-US" altLang="zh-CN" sz="2400"/>
              <a:t>3.66]  </a:t>
            </a:r>
            <a:r>
              <a:rPr lang="zh-CN" altLang="en-US" sz="2400"/>
              <a:t>查询计算机科学系的学生与年龄不大于</a:t>
            </a:r>
            <a:r>
              <a:rPr lang="en-US" altLang="zh-CN" sz="2400"/>
              <a:t>19</a:t>
            </a:r>
            <a:r>
              <a:rPr lang="zh-CN" altLang="en-US" sz="2400"/>
              <a:t>岁的学生的交集。</a:t>
            </a:r>
          </a:p>
          <a:p>
            <a:pPr eaLnBrk="1" hangingPunct="1">
              <a:lnSpc>
                <a:spcPct val="90000"/>
              </a:lnSpc>
              <a:buFont typeface="宋体" panose="02010600030101010101" pitchFamily="2" charset="-122"/>
              <a:buNone/>
            </a:pPr>
            <a:endParaRPr lang="zh-CN" altLang="en-US"/>
          </a:p>
          <a:p>
            <a:pPr lvl="3">
              <a:lnSpc>
                <a:spcPct val="90000"/>
              </a:lnSpc>
              <a:buFont typeface="Arial" panose="020B0604020202020204" pitchFamily="34" charset="0"/>
              <a:buNone/>
            </a:pPr>
            <a:r>
              <a:rPr lang="en-US" altLang="zh-CN" sz="2400"/>
              <a:t>SELECT *</a:t>
            </a:r>
          </a:p>
          <a:p>
            <a:pPr lvl="3">
              <a:buFont typeface="Arial" panose="020B0604020202020204" pitchFamily="34" charset="0"/>
              <a:buNone/>
            </a:pPr>
            <a:r>
              <a:rPr lang="en-US" altLang="zh-CN" sz="2400"/>
              <a:t>FROM Student</a:t>
            </a:r>
          </a:p>
          <a:p>
            <a:pPr lvl="3">
              <a:buFont typeface="Arial" panose="020B0604020202020204" pitchFamily="34" charset="0"/>
              <a:buNone/>
            </a:pPr>
            <a:r>
              <a:rPr lang="en-US" altLang="zh-CN" sz="2400"/>
              <a:t>WHERE Sdept='CS' </a:t>
            </a:r>
          </a:p>
          <a:p>
            <a:pPr lvl="3">
              <a:buFont typeface="Arial" panose="020B0604020202020204" pitchFamily="34" charset="0"/>
              <a:buNone/>
            </a:pPr>
            <a:r>
              <a:rPr lang="en-US" altLang="zh-CN" sz="2400"/>
              <a:t>INTERSECT</a:t>
            </a:r>
          </a:p>
          <a:p>
            <a:pPr lvl="3">
              <a:buFont typeface="Arial" panose="020B0604020202020204" pitchFamily="34" charset="0"/>
              <a:buNone/>
            </a:pPr>
            <a:r>
              <a:rPr lang="en-US" altLang="zh-CN" sz="2400"/>
              <a:t>SELECT *</a:t>
            </a:r>
          </a:p>
          <a:p>
            <a:pPr lvl="3">
              <a:buFont typeface="Arial" panose="020B0604020202020204" pitchFamily="34" charset="0"/>
              <a:buNone/>
            </a:pPr>
            <a:r>
              <a:rPr lang="en-US" altLang="zh-CN" sz="2400"/>
              <a:t>FROM Student</a:t>
            </a:r>
          </a:p>
          <a:p>
            <a:pPr lvl="3">
              <a:buFont typeface="Arial" panose="020B0604020202020204" pitchFamily="34" charset="0"/>
              <a:buNone/>
            </a:pPr>
            <a:r>
              <a:rPr lang="en-US" altLang="zh-CN" sz="2400"/>
              <a:t>WHERE Sage&lt;=19</a:t>
            </a:r>
            <a:r>
              <a:rPr lang="en-US" altLang="zh-CN" sz="1800"/>
              <a:t> </a:t>
            </a:r>
          </a:p>
        </p:txBody>
      </p:sp>
      <p:sp>
        <p:nvSpPr>
          <p:cNvPr id="2" name="日期占位符 1">
            <a:extLst>
              <a:ext uri="{FF2B5EF4-FFF2-40B4-BE49-F238E27FC236}">
                <a16:creationId xmlns:a16="http://schemas.microsoft.com/office/drawing/2014/main" id="{0B19B670-E3A3-472D-A06B-A2F9A56DB105}"/>
              </a:ext>
            </a:extLst>
          </p:cNvPr>
          <p:cNvSpPr>
            <a:spLocks noGrp="1"/>
          </p:cNvSpPr>
          <p:nvPr>
            <p:ph type="dt" sz="half" idx="10"/>
          </p:nvPr>
        </p:nvSpPr>
        <p:spPr/>
        <p:txBody>
          <a:bodyPr/>
          <a:lstStyle/>
          <a:p>
            <a:pPr>
              <a:defRPr/>
            </a:pPr>
            <a:fld id="{78D069A4-0D55-42D0-8903-E0B903C6A5A0}" type="datetime1">
              <a:rPr lang="zh-CN" altLang="en-US" smtClean="0"/>
              <a:t>2021/10/28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71683">
                                            <p:txEl>
                                              <p:pRg st="2" end="2"/>
                                            </p:txEl>
                                          </p:spTgt>
                                        </p:tgtEl>
                                        <p:attrNameLst>
                                          <p:attrName>style.visibility</p:attrName>
                                        </p:attrNameLst>
                                      </p:cBhvr>
                                      <p:to>
                                        <p:strVal val="visible"/>
                                      </p:to>
                                    </p:set>
                                    <p:animEffect transition="in" filter="wipe(down)">
                                      <p:cBhvr>
                                        <p:cTn id="7" dur="580">
                                          <p:stCondLst>
                                            <p:cond delay="0"/>
                                          </p:stCondLst>
                                        </p:cTn>
                                        <p:tgtEl>
                                          <p:spTgt spid="71683">
                                            <p:txEl>
                                              <p:pRg st="2" end="2"/>
                                            </p:txEl>
                                          </p:spTgt>
                                        </p:tgtEl>
                                      </p:cBhvr>
                                    </p:animEffect>
                                    <p:anim calcmode="lin" valueType="num">
                                      <p:cBhvr>
                                        <p:cTn id="8" dur="1822" tmFilter="0,0; 0.14,0.36; 0.43,0.73; 0.71,0.91; 1.0,1.0">
                                          <p:stCondLst>
                                            <p:cond delay="0"/>
                                          </p:stCondLst>
                                        </p:cTn>
                                        <p:tgtEl>
                                          <p:spTgt spid="71683">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1683">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1683">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1683">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1683">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71683">
                                            <p:txEl>
                                              <p:pRg st="2" end="2"/>
                                            </p:txEl>
                                          </p:spTgt>
                                        </p:tgtEl>
                                      </p:cBhvr>
                                      <p:to x="100000" y="60000"/>
                                    </p:animScale>
                                    <p:animScale>
                                      <p:cBhvr>
                                        <p:cTn id="14" dur="166" decel="50000">
                                          <p:stCondLst>
                                            <p:cond delay="676"/>
                                          </p:stCondLst>
                                        </p:cTn>
                                        <p:tgtEl>
                                          <p:spTgt spid="71683">
                                            <p:txEl>
                                              <p:pRg st="2" end="2"/>
                                            </p:txEl>
                                          </p:spTgt>
                                        </p:tgtEl>
                                      </p:cBhvr>
                                      <p:to x="100000" y="100000"/>
                                    </p:animScale>
                                    <p:animScale>
                                      <p:cBhvr>
                                        <p:cTn id="15" dur="26">
                                          <p:stCondLst>
                                            <p:cond delay="1312"/>
                                          </p:stCondLst>
                                        </p:cTn>
                                        <p:tgtEl>
                                          <p:spTgt spid="71683">
                                            <p:txEl>
                                              <p:pRg st="2" end="2"/>
                                            </p:txEl>
                                          </p:spTgt>
                                        </p:tgtEl>
                                      </p:cBhvr>
                                      <p:to x="100000" y="80000"/>
                                    </p:animScale>
                                    <p:animScale>
                                      <p:cBhvr>
                                        <p:cTn id="16" dur="166" decel="50000">
                                          <p:stCondLst>
                                            <p:cond delay="1338"/>
                                          </p:stCondLst>
                                        </p:cTn>
                                        <p:tgtEl>
                                          <p:spTgt spid="71683">
                                            <p:txEl>
                                              <p:pRg st="2" end="2"/>
                                            </p:txEl>
                                          </p:spTgt>
                                        </p:tgtEl>
                                      </p:cBhvr>
                                      <p:to x="100000" y="100000"/>
                                    </p:animScale>
                                    <p:animScale>
                                      <p:cBhvr>
                                        <p:cTn id="17" dur="26">
                                          <p:stCondLst>
                                            <p:cond delay="1642"/>
                                          </p:stCondLst>
                                        </p:cTn>
                                        <p:tgtEl>
                                          <p:spTgt spid="71683">
                                            <p:txEl>
                                              <p:pRg st="2" end="2"/>
                                            </p:txEl>
                                          </p:spTgt>
                                        </p:tgtEl>
                                      </p:cBhvr>
                                      <p:to x="100000" y="90000"/>
                                    </p:animScale>
                                    <p:animScale>
                                      <p:cBhvr>
                                        <p:cTn id="18" dur="166" decel="50000">
                                          <p:stCondLst>
                                            <p:cond delay="1668"/>
                                          </p:stCondLst>
                                        </p:cTn>
                                        <p:tgtEl>
                                          <p:spTgt spid="71683">
                                            <p:txEl>
                                              <p:pRg st="2" end="2"/>
                                            </p:txEl>
                                          </p:spTgt>
                                        </p:tgtEl>
                                      </p:cBhvr>
                                      <p:to x="100000" y="100000"/>
                                    </p:animScale>
                                    <p:animScale>
                                      <p:cBhvr>
                                        <p:cTn id="19" dur="26">
                                          <p:stCondLst>
                                            <p:cond delay="1808"/>
                                          </p:stCondLst>
                                        </p:cTn>
                                        <p:tgtEl>
                                          <p:spTgt spid="71683">
                                            <p:txEl>
                                              <p:pRg st="2" end="2"/>
                                            </p:txEl>
                                          </p:spTgt>
                                        </p:tgtEl>
                                      </p:cBhvr>
                                      <p:to x="100000" y="95000"/>
                                    </p:animScale>
                                    <p:animScale>
                                      <p:cBhvr>
                                        <p:cTn id="20" dur="166" decel="50000">
                                          <p:stCondLst>
                                            <p:cond delay="1834"/>
                                          </p:stCondLst>
                                        </p:cTn>
                                        <p:tgtEl>
                                          <p:spTgt spid="71683">
                                            <p:txEl>
                                              <p:pRg st="2" end="2"/>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71683">
                                            <p:txEl>
                                              <p:pRg st="3" end="3"/>
                                            </p:txEl>
                                          </p:spTgt>
                                        </p:tgtEl>
                                        <p:attrNameLst>
                                          <p:attrName>style.visibility</p:attrName>
                                        </p:attrNameLst>
                                      </p:cBhvr>
                                      <p:to>
                                        <p:strVal val="visible"/>
                                      </p:to>
                                    </p:set>
                                    <p:animEffect transition="in" filter="wipe(down)">
                                      <p:cBhvr>
                                        <p:cTn id="23" dur="580">
                                          <p:stCondLst>
                                            <p:cond delay="0"/>
                                          </p:stCondLst>
                                        </p:cTn>
                                        <p:tgtEl>
                                          <p:spTgt spid="71683">
                                            <p:txEl>
                                              <p:pRg st="3" end="3"/>
                                            </p:txEl>
                                          </p:spTgt>
                                        </p:tgtEl>
                                      </p:cBhvr>
                                    </p:animEffect>
                                    <p:anim calcmode="lin" valueType="num">
                                      <p:cBhvr>
                                        <p:cTn id="24" dur="1822" tmFilter="0,0; 0.14,0.36; 0.43,0.73; 0.71,0.91; 1.0,1.0">
                                          <p:stCondLst>
                                            <p:cond delay="0"/>
                                          </p:stCondLst>
                                        </p:cTn>
                                        <p:tgtEl>
                                          <p:spTgt spid="71683">
                                            <p:txEl>
                                              <p:pRg st="3" end="3"/>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71683">
                                            <p:txEl>
                                              <p:pRg st="3" end="3"/>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71683">
                                            <p:txEl>
                                              <p:pRg st="3" end="3"/>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71683">
                                            <p:txEl>
                                              <p:pRg st="3" end="3"/>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71683">
                                            <p:txEl>
                                              <p:pRg st="3" end="3"/>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71683">
                                            <p:txEl>
                                              <p:pRg st="3" end="3"/>
                                            </p:txEl>
                                          </p:spTgt>
                                        </p:tgtEl>
                                      </p:cBhvr>
                                      <p:to x="100000" y="60000"/>
                                    </p:animScale>
                                    <p:animScale>
                                      <p:cBhvr>
                                        <p:cTn id="30" dur="166" decel="50000">
                                          <p:stCondLst>
                                            <p:cond delay="676"/>
                                          </p:stCondLst>
                                        </p:cTn>
                                        <p:tgtEl>
                                          <p:spTgt spid="71683">
                                            <p:txEl>
                                              <p:pRg st="3" end="3"/>
                                            </p:txEl>
                                          </p:spTgt>
                                        </p:tgtEl>
                                      </p:cBhvr>
                                      <p:to x="100000" y="100000"/>
                                    </p:animScale>
                                    <p:animScale>
                                      <p:cBhvr>
                                        <p:cTn id="31" dur="26">
                                          <p:stCondLst>
                                            <p:cond delay="1312"/>
                                          </p:stCondLst>
                                        </p:cTn>
                                        <p:tgtEl>
                                          <p:spTgt spid="71683">
                                            <p:txEl>
                                              <p:pRg st="3" end="3"/>
                                            </p:txEl>
                                          </p:spTgt>
                                        </p:tgtEl>
                                      </p:cBhvr>
                                      <p:to x="100000" y="80000"/>
                                    </p:animScale>
                                    <p:animScale>
                                      <p:cBhvr>
                                        <p:cTn id="32" dur="166" decel="50000">
                                          <p:stCondLst>
                                            <p:cond delay="1338"/>
                                          </p:stCondLst>
                                        </p:cTn>
                                        <p:tgtEl>
                                          <p:spTgt spid="71683">
                                            <p:txEl>
                                              <p:pRg st="3" end="3"/>
                                            </p:txEl>
                                          </p:spTgt>
                                        </p:tgtEl>
                                      </p:cBhvr>
                                      <p:to x="100000" y="100000"/>
                                    </p:animScale>
                                    <p:animScale>
                                      <p:cBhvr>
                                        <p:cTn id="33" dur="26">
                                          <p:stCondLst>
                                            <p:cond delay="1642"/>
                                          </p:stCondLst>
                                        </p:cTn>
                                        <p:tgtEl>
                                          <p:spTgt spid="71683">
                                            <p:txEl>
                                              <p:pRg st="3" end="3"/>
                                            </p:txEl>
                                          </p:spTgt>
                                        </p:tgtEl>
                                      </p:cBhvr>
                                      <p:to x="100000" y="90000"/>
                                    </p:animScale>
                                    <p:animScale>
                                      <p:cBhvr>
                                        <p:cTn id="34" dur="166" decel="50000">
                                          <p:stCondLst>
                                            <p:cond delay="1668"/>
                                          </p:stCondLst>
                                        </p:cTn>
                                        <p:tgtEl>
                                          <p:spTgt spid="71683">
                                            <p:txEl>
                                              <p:pRg st="3" end="3"/>
                                            </p:txEl>
                                          </p:spTgt>
                                        </p:tgtEl>
                                      </p:cBhvr>
                                      <p:to x="100000" y="100000"/>
                                    </p:animScale>
                                    <p:animScale>
                                      <p:cBhvr>
                                        <p:cTn id="35" dur="26">
                                          <p:stCondLst>
                                            <p:cond delay="1808"/>
                                          </p:stCondLst>
                                        </p:cTn>
                                        <p:tgtEl>
                                          <p:spTgt spid="71683">
                                            <p:txEl>
                                              <p:pRg st="3" end="3"/>
                                            </p:txEl>
                                          </p:spTgt>
                                        </p:tgtEl>
                                      </p:cBhvr>
                                      <p:to x="100000" y="95000"/>
                                    </p:animScale>
                                    <p:animScale>
                                      <p:cBhvr>
                                        <p:cTn id="36" dur="166" decel="50000">
                                          <p:stCondLst>
                                            <p:cond delay="1834"/>
                                          </p:stCondLst>
                                        </p:cTn>
                                        <p:tgtEl>
                                          <p:spTgt spid="71683">
                                            <p:txEl>
                                              <p:pRg st="3" end="3"/>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71683">
                                            <p:txEl>
                                              <p:pRg st="4" end="4"/>
                                            </p:txEl>
                                          </p:spTgt>
                                        </p:tgtEl>
                                        <p:attrNameLst>
                                          <p:attrName>style.visibility</p:attrName>
                                        </p:attrNameLst>
                                      </p:cBhvr>
                                      <p:to>
                                        <p:strVal val="visible"/>
                                      </p:to>
                                    </p:set>
                                    <p:animEffect transition="in" filter="wipe(down)">
                                      <p:cBhvr>
                                        <p:cTn id="39" dur="580">
                                          <p:stCondLst>
                                            <p:cond delay="0"/>
                                          </p:stCondLst>
                                        </p:cTn>
                                        <p:tgtEl>
                                          <p:spTgt spid="71683">
                                            <p:txEl>
                                              <p:pRg st="4" end="4"/>
                                            </p:txEl>
                                          </p:spTgt>
                                        </p:tgtEl>
                                      </p:cBhvr>
                                    </p:animEffect>
                                    <p:anim calcmode="lin" valueType="num">
                                      <p:cBhvr>
                                        <p:cTn id="40" dur="1822" tmFilter="0,0; 0.14,0.36; 0.43,0.73; 0.71,0.91; 1.0,1.0">
                                          <p:stCondLst>
                                            <p:cond delay="0"/>
                                          </p:stCondLst>
                                        </p:cTn>
                                        <p:tgtEl>
                                          <p:spTgt spid="71683">
                                            <p:txEl>
                                              <p:pRg st="4" end="4"/>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71683">
                                            <p:txEl>
                                              <p:pRg st="4" end="4"/>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71683">
                                            <p:txEl>
                                              <p:pRg st="4" end="4"/>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71683">
                                            <p:txEl>
                                              <p:pRg st="4" end="4"/>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71683">
                                            <p:txEl>
                                              <p:pRg st="4" end="4"/>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71683">
                                            <p:txEl>
                                              <p:pRg st="4" end="4"/>
                                            </p:txEl>
                                          </p:spTgt>
                                        </p:tgtEl>
                                      </p:cBhvr>
                                      <p:to x="100000" y="60000"/>
                                    </p:animScale>
                                    <p:animScale>
                                      <p:cBhvr>
                                        <p:cTn id="46" dur="166" decel="50000">
                                          <p:stCondLst>
                                            <p:cond delay="676"/>
                                          </p:stCondLst>
                                        </p:cTn>
                                        <p:tgtEl>
                                          <p:spTgt spid="71683">
                                            <p:txEl>
                                              <p:pRg st="4" end="4"/>
                                            </p:txEl>
                                          </p:spTgt>
                                        </p:tgtEl>
                                      </p:cBhvr>
                                      <p:to x="100000" y="100000"/>
                                    </p:animScale>
                                    <p:animScale>
                                      <p:cBhvr>
                                        <p:cTn id="47" dur="26">
                                          <p:stCondLst>
                                            <p:cond delay="1312"/>
                                          </p:stCondLst>
                                        </p:cTn>
                                        <p:tgtEl>
                                          <p:spTgt spid="71683">
                                            <p:txEl>
                                              <p:pRg st="4" end="4"/>
                                            </p:txEl>
                                          </p:spTgt>
                                        </p:tgtEl>
                                      </p:cBhvr>
                                      <p:to x="100000" y="80000"/>
                                    </p:animScale>
                                    <p:animScale>
                                      <p:cBhvr>
                                        <p:cTn id="48" dur="166" decel="50000">
                                          <p:stCondLst>
                                            <p:cond delay="1338"/>
                                          </p:stCondLst>
                                        </p:cTn>
                                        <p:tgtEl>
                                          <p:spTgt spid="71683">
                                            <p:txEl>
                                              <p:pRg st="4" end="4"/>
                                            </p:txEl>
                                          </p:spTgt>
                                        </p:tgtEl>
                                      </p:cBhvr>
                                      <p:to x="100000" y="100000"/>
                                    </p:animScale>
                                    <p:animScale>
                                      <p:cBhvr>
                                        <p:cTn id="49" dur="26">
                                          <p:stCondLst>
                                            <p:cond delay="1642"/>
                                          </p:stCondLst>
                                        </p:cTn>
                                        <p:tgtEl>
                                          <p:spTgt spid="71683">
                                            <p:txEl>
                                              <p:pRg st="4" end="4"/>
                                            </p:txEl>
                                          </p:spTgt>
                                        </p:tgtEl>
                                      </p:cBhvr>
                                      <p:to x="100000" y="90000"/>
                                    </p:animScale>
                                    <p:animScale>
                                      <p:cBhvr>
                                        <p:cTn id="50" dur="166" decel="50000">
                                          <p:stCondLst>
                                            <p:cond delay="1668"/>
                                          </p:stCondLst>
                                        </p:cTn>
                                        <p:tgtEl>
                                          <p:spTgt spid="71683">
                                            <p:txEl>
                                              <p:pRg st="4" end="4"/>
                                            </p:txEl>
                                          </p:spTgt>
                                        </p:tgtEl>
                                      </p:cBhvr>
                                      <p:to x="100000" y="100000"/>
                                    </p:animScale>
                                    <p:animScale>
                                      <p:cBhvr>
                                        <p:cTn id="51" dur="26">
                                          <p:stCondLst>
                                            <p:cond delay="1808"/>
                                          </p:stCondLst>
                                        </p:cTn>
                                        <p:tgtEl>
                                          <p:spTgt spid="71683">
                                            <p:txEl>
                                              <p:pRg st="4" end="4"/>
                                            </p:txEl>
                                          </p:spTgt>
                                        </p:tgtEl>
                                      </p:cBhvr>
                                      <p:to x="100000" y="95000"/>
                                    </p:animScale>
                                    <p:animScale>
                                      <p:cBhvr>
                                        <p:cTn id="52" dur="166" decel="50000">
                                          <p:stCondLst>
                                            <p:cond delay="1834"/>
                                          </p:stCondLst>
                                        </p:cTn>
                                        <p:tgtEl>
                                          <p:spTgt spid="71683">
                                            <p:txEl>
                                              <p:pRg st="4" end="4"/>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71683">
                                            <p:txEl>
                                              <p:pRg st="5" end="5"/>
                                            </p:txEl>
                                          </p:spTgt>
                                        </p:tgtEl>
                                        <p:attrNameLst>
                                          <p:attrName>style.visibility</p:attrName>
                                        </p:attrNameLst>
                                      </p:cBhvr>
                                      <p:to>
                                        <p:strVal val="visible"/>
                                      </p:to>
                                    </p:set>
                                    <p:animEffect transition="in" filter="wipe(down)">
                                      <p:cBhvr>
                                        <p:cTn id="55" dur="580">
                                          <p:stCondLst>
                                            <p:cond delay="0"/>
                                          </p:stCondLst>
                                        </p:cTn>
                                        <p:tgtEl>
                                          <p:spTgt spid="71683">
                                            <p:txEl>
                                              <p:pRg st="5" end="5"/>
                                            </p:txEl>
                                          </p:spTgt>
                                        </p:tgtEl>
                                      </p:cBhvr>
                                    </p:animEffect>
                                    <p:anim calcmode="lin" valueType="num">
                                      <p:cBhvr>
                                        <p:cTn id="56" dur="1822" tmFilter="0,0; 0.14,0.36; 0.43,0.73; 0.71,0.91; 1.0,1.0">
                                          <p:stCondLst>
                                            <p:cond delay="0"/>
                                          </p:stCondLst>
                                        </p:cTn>
                                        <p:tgtEl>
                                          <p:spTgt spid="71683">
                                            <p:txEl>
                                              <p:pRg st="5" end="5"/>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71683">
                                            <p:txEl>
                                              <p:pRg st="5" end="5"/>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71683">
                                            <p:txEl>
                                              <p:pRg st="5" end="5"/>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71683">
                                            <p:txEl>
                                              <p:pRg st="5" end="5"/>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71683">
                                            <p:txEl>
                                              <p:pRg st="5" end="5"/>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71683">
                                            <p:txEl>
                                              <p:pRg st="5" end="5"/>
                                            </p:txEl>
                                          </p:spTgt>
                                        </p:tgtEl>
                                      </p:cBhvr>
                                      <p:to x="100000" y="60000"/>
                                    </p:animScale>
                                    <p:animScale>
                                      <p:cBhvr>
                                        <p:cTn id="62" dur="166" decel="50000">
                                          <p:stCondLst>
                                            <p:cond delay="676"/>
                                          </p:stCondLst>
                                        </p:cTn>
                                        <p:tgtEl>
                                          <p:spTgt spid="71683">
                                            <p:txEl>
                                              <p:pRg st="5" end="5"/>
                                            </p:txEl>
                                          </p:spTgt>
                                        </p:tgtEl>
                                      </p:cBhvr>
                                      <p:to x="100000" y="100000"/>
                                    </p:animScale>
                                    <p:animScale>
                                      <p:cBhvr>
                                        <p:cTn id="63" dur="26">
                                          <p:stCondLst>
                                            <p:cond delay="1312"/>
                                          </p:stCondLst>
                                        </p:cTn>
                                        <p:tgtEl>
                                          <p:spTgt spid="71683">
                                            <p:txEl>
                                              <p:pRg st="5" end="5"/>
                                            </p:txEl>
                                          </p:spTgt>
                                        </p:tgtEl>
                                      </p:cBhvr>
                                      <p:to x="100000" y="80000"/>
                                    </p:animScale>
                                    <p:animScale>
                                      <p:cBhvr>
                                        <p:cTn id="64" dur="166" decel="50000">
                                          <p:stCondLst>
                                            <p:cond delay="1338"/>
                                          </p:stCondLst>
                                        </p:cTn>
                                        <p:tgtEl>
                                          <p:spTgt spid="71683">
                                            <p:txEl>
                                              <p:pRg st="5" end="5"/>
                                            </p:txEl>
                                          </p:spTgt>
                                        </p:tgtEl>
                                      </p:cBhvr>
                                      <p:to x="100000" y="100000"/>
                                    </p:animScale>
                                    <p:animScale>
                                      <p:cBhvr>
                                        <p:cTn id="65" dur="26">
                                          <p:stCondLst>
                                            <p:cond delay="1642"/>
                                          </p:stCondLst>
                                        </p:cTn>
                                        <p:tgtEl>
                                          <p:spTgt spid="71683">
                                            <p:txEl>
                                              <p:pRg st="5" end="5"/>
                                            </p:txEl>
                                          </p:spTgt>
                                        </p:tgtEl>
                                      </p:cBhvr>
                                      <p:to x="100000" y="90000"/>
                                    </p:animScale>
                                    <p:animScale>
                                      <p:cBhvr>
                                        <p:cTn id="66" dur="166" decel="50000">
                                          <p:stCondLst>
                                            <p:cond delay="1668"/>
                                          </p:stCondLst>
                                        </p:cTn>
                                        <p:tgtEl>
                                          <p:spTgt spid="71683">
                                            <p:txEl>
                                              <p:pRg st="5" end="5"/>
                                            </p:txEl>
                                          </p:spTgt>
                                        </p:tgtEl>
                                      </p:cBhvr>
                                      <p:to x="100000" y="100000"/>
                                    </p:animScale>
                                    <p:animScale>
                                      <p:cBhvr>
                                        <p:cTn id="67" dur="26">
                                          <p:stCondLst>
                                            <p:cond delay="1808"/>
                                          </p:stCondLst>
                                        </p:cTn>
                                        <p:tgtEl>
                                          <p:spTgt spid="71683">
                                            <p:txEl>
                                              <p:pRg st="5" end="5"/>
                                            </p:txEl>
                                          </p:spTgt>
                                        </p:tgtEl>
                                      </p:cBhvr>
                                      <p:to x="100000" y="95000"/>
                                    </p:animScale>
                                    <p:animScale>
                                      <p:cBhvr>
                                        <p:cTn id="68" dur="166" decel="50000">
                                          <p:stCondLst>
                                            <p:cond delay="1834"/>
                                          </p:stCondLst>
                                        </p:cTn>
                                        <p:tgtEl>
                                          <p:spTgt spid="71683">
                                            <p:txEl>
                                              <p:pRg st="5" end="5"/>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71683">
                                            <p:txEl>
                                              <p:pRg st="6" end="6"/>
                                            </p:txEl>
                                          </p:spTgt>
                                        </p:tgtEl>
                                        <p:attrNameLst>
                                          <p:attrName>style.visibility</p:attrName>
                                        </p:attrNameLst>
                                      </p:cBhvr>
                                      <p:to>
                                        <p:strVal val="visible"/>
                                      </p:to>
                                    </p:set>
                                    <p:animEffect transition="in" filter="wipe(down)">
                                      <p:cBhvr>
                                        <p:cTn id="71" dur="580">
                                          <p:stCondLst>
                                            <p:cond delay="0"/>
                                          </p:stCondLst>
                                        </p:cTn>
                                        <p:tgtEl>
                                          <p:spTgt spid="71683">
                                            <p:txEl>
                                              <p:pRg st="6" end="6"/>
                                            </p:txEl>
                                          </p:spTgt>
                                        </p:tgtEl>
                                      </p:cBhvr>
                                    </p:animEffect>
                                    <p:anim calcmode="lin" valueType="num">
                                      <p:cBhvr>
                                        <p:cTn id="72" dur="1822" tmFilter="0,0; 0.14,0.36; 0.43,0.73; 0.71,0.91; 1.0,1.0">
                                          <p:stCondLst>
                                            <p:cond delay="0"/>
                                          </p:stCondLst>
                                        </p:cTn>
                                        <p:tgtEl>
                                          <p:spTgt spid="71683">
                                            <p:txEl>
                                              <p:pRg st="6" end="6"/>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71683">
                                            <p:txEl>
                                              <p:pRg st="6" end="6"/>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71683">
                                            <p:txEl>
                                              <p:pRg st="6" end="6"/>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71683">
                                            <p:txEl>
                                              <p:pRg st="6" end="6"/>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71683">
                                            <p:txEl>
                                              <p:pRg st="6" end="6"/>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71683">
                                            <p:txEl>
                                              <p:pRg st="6" end="6"/>
                                            </p:txEl>
                                          </p:spTgt>
                                        </p:tgtEl>
                                      </p:cBhvr>
                                      <p:to x="100000" y="60000"/>
                                    </p:animScale>
                                    <p:animScale>
                                      <p:cBhvr>
                                        <p:cTn id="78" dur="166" decel="50000">
                                          <p:stCondLst>
                                            <p:cond delay="676"/>
                                          </p:stCondLst>
                                        </p:cTn>
                                        <p:tgtEl>
                                          <p:spTgt spid="71683">
                                            <p:txEl>
                                              <p:pRg st="6" end="6"/>
                                            </p:txEl>
                                          </p:spTgt>
                                        </p:tgtEl>
                                      </p:cBhvr>
                                      <p:to x="100000" y="100000"/>
                                    </p:animScale>
                                    <p:animScale>
                                      <p:cBhvr>
                                        <p:cTn id="79" dur="26">
                                          <p:stCondLst>
                                            <p:cond delay="1312"/>
                                          </p:stCondLst>
                                        </p:cTn>
                                        <p:tgtEl>
                                          <p:spTgt spid="71683">
                                            <p:txEl>
                                              <p:pRg st="6" end="6"/>
                                            </p:txEl>
                                          </p:spTgt>
                                        </p:tgtEl>
                                      </p:cBhvr>
                                      <p:to x="100000" y="80000"/>
                                    </p:animScale>
                                    <p:animScale>
                                      <p:cBhvr>
                                        <p:cTn id="80" dur="166" decel="50000">
                                          <p:stCondLst>
                                            <p:cond delay="1338"/>
                                          </p:stCondLst>
                                        </p:cTn>
                                        <p:tgtEl>
                                          <p:spTgt spid="71683">
                                            <p:txEl>
                                              <p:pRg st="6" end="6"/>
                                            </p:txEl>
                                          </p:spTgt>
                                        </p:tgtEl>
                                      </p:cBhvr>
                                      <p:to x="100000" y="100000"/>
                                    </p:animScale>
                                    <p:animScale>
                                      <p:cBhvr>
                                        <p:cTn id="81" dur="26">
                                          <p:stCondLst>
                                            <p:cond delay="1642"/>
                                          </p:stCondLst>
                                        </p:cTn>
                                        <p:tgtEl>
                                          <p:spTgt spid="71683">
                                            <p:txEl>
                                              <p:pRg st="6" end="6"/>
                                            </p:txEl>
                                          </p:spTgt>
                                        </p:tgtEl>
                                      </p:cBhvr>
                                      <p:to x="100000" y="90000"/>
                                    </p:animScale>
                                    <p:animScale>
                                      <p:cBhvr>
                                        <p:cTn id="82" dur="166" decel="50000">
                                          <p:stCondLst>
                                            <p:cond delay="1668"/>
                                          </p:stCondLst>
                                        </p:cTn>
                                        <p:tgtEl>
                                          <p:spTgt spid="71683">
                                            <p:txEl>
                                              <p:pRg st="6" end="6"/>
                                            </p:txEl>
                                          </p:spTgt>
                                        </p:tgtEl>
                                      </p:cBhvr>
                                      <p:to x="100000" y="100000"/>
                                    </p:animScale>
                                    <p:animScale>
                                      <p:cBhvr>
                                        <p:cTn id="83" dur="26">
                                          <p:stCondLst>
                                            <p:cond delay="1808"/>
                                          </p:stCondLst>
                                        </p:cTn>
                                        <p:tgtEl>
                                          <p:spTgt spid="71683">
                                            <p:txEl>
                                              <p:pRg st="6" end="6"/>
                                            </p:txEl>
                                          </p:spTgt>
                                        </p:tgtEl>
                                      </p:cBhvr>
                                      <p:to x="100000" y="95000"/>
                                    </p:animScale>
                                    <p:animScale>
                                      <p:cBhvr>
                                        <p:cTn id="84" dur="166" decel="50000">
                                          <p:stCondLst>
                                            <p:cond delay="1834"/>
                                          </p:stCondLst>
                                        </p:cTn>
                                        <p:tgtEl>
                                          <p:spTgt spid="71683">
                                            <p:txEl>
                                              <p:pRg st="6" end="6"/>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71683">
                                            <p:txEl>
                                              <p:pRg st="7" end="7"/>
                                            </p:txEl>
                                          </p:spTgt>
                                        </p:tgtEl>
                                        <p:attrNameLst>
                                          <p:attrName>style.visibility</p:attrName>
                                        </p:attrNameLst>
                                      </p:cBhvr>
                                      <p:to>
                                        <p:strVal val="visible"/>
                                      </p:to>
                                    </p:set>
                                    <p:animEffect transition="in" filter="wipe(down)">
                                      <p:cBhvr>
                                        <p:cTn id="87" dur="580">
                                          <p:stCondLst>
                                            <p:cond delay="0"/>
                                          </p:stCondLst>
                                        </p:cTn>
                                        <p:tgtEl>
                                          <p:spTgt spid="71683">
                                            <p:txEl>
                                              <p:pRg st="7" end="7"/>
                                            </p:txEl>
                                          </p:spTgt>
                                        </p:tgtEl>
                                      </p:cBhvr>
                                    </p:animEffect>
                                    <p:anim calcmode="lin" valueType="num">
                                      <p:cBhvr>
                                        <p:cTn id="88" dur="1822" tmFilter="0,0; 0.14,0.36; 0.43,0.73; 0.71,0.91; 1.0,1.0">
                                          <p:stCondLst>
                                            <p:cond delay="0"/>
                                          </p:stCondLst>
                                        </p:cTn>
                                        <p:tgtEl>
                                          <p:spTgt spid="71683">
                                            <p:txEl>
                                              <p:pRg st="7" end="7"/>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71683">
                                            <p:txEl>
                                              <p:pRg st="7" end="7"/>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71683">
                                            <p:txEl>
                                              <p:pRg st="7" end="7"/>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71683">
                                            <p:txEl>
                                              <p:pRg st="7" end="7"/>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71683">
                                            <p:txEl>
                                              <p:pRg st="7" end="7"/>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71683">
                                            <p:txEl>
                                              <p:pRg st="7" end="7"/>
                                            </p:txEl>
                                          </p:spTgt>
                                        </p:tgtEl>
                                      </p:cBhvr>
                                      <p:to x="100000" y="60000"/>
                                    </p:animScale>
                                    <p:animScale>
                                      <p:cBhvr>
                                        <p:cTn id="94" dur="166" decel="50000">
                                          <p:stCondLst>
                                            <p:cond delay="676"/>
                                          </p:stCondLst>
                                        </p:cTn>
                                        <p:tgtEl>
                                          <p:spTgt spid="71683">
                                            <p:txEl>
                                              <p:pRg st="7" end="7"/>
                                            </p:txEl>
                                          </p:spTgt>
                                        </p:tgtEl>
                                      </p:cBhvr>
                                      <p:to x="100000" y="100000"/>
                                    </p:animScale>
                                    <p:animScale>
                                      <p:cBhvr>
                                        <p:cTn id="95" dur="26">
                                          <p:stCondLst>
                                            <p:cond delay="1312"/>
                                          </p:stCondLst>
                                        </p:cTn>
                                        <p:tgtEl>
                                          <p:spTgt spid="71683">
                                            <p:txEl>
                                              <p:pRg st="7" end="7"/>
                                            </p:txEl>
                                          </p:spTgt>
                                        </p:tgtEl>
                                      </p:cBhvr>
                                      <p:to x="100000" y="80000"/>
                                    </p:animScale>
                                    <p:animScale>
                                      <p:cBhvr>
                                        <p:cTn id="96" dur="166" decel="50000">
                                          <p:stCondLst>
                                            <p:cond delay="1338"/>
                                          </p:stCondLst>
                                        </p:cTn>
                                        <p:tgtEl>
                                          <p:spTgt spid="71683">
                                            <p:txEl>
                                              <p:pRg st="7" end="7"/>
                                            </p:txEl>
                                          </p:spTgt>
                                        </p:tgtEl>
                                      </p:cBhvr>
                                      <p:to x="100000" y="100000"/>
                                    </p:animScale>
                                    <p:animScale>
                                      <p:cBhvr>
                                        <p:cTn id="97" dur="26">
                                          <p:stCondLst>
                                            <p:cond delay="1642"/>
                                          </p:stCondLst>
                                        </p:cTn>
                                        <p:tgtEl>
                                          <p:spTgt spid="71683">
                                            <p:txEl>
                                              <p:pRg st="7" end="7"/>
                                            </p:txEl>
                                          </p:spTgt>
                                        </p:tgtEl>
                                      </p:cBhvr>
                                      <p:to x="100000" y="90000"/>
                                    </p:animScale>
                                    <p:animScale>
                                      <p:cBhvr>
                                        <p:cTn id="98" dur="166" decel="50000">
                                          <p:stCondLst>
                                            <p:cond delay="1668"/>
                                          </p:stCondLst>
                                        </p:cTn>
                                        <p:tgtEl>
                                          <p:spTgt spid="71683">
                                            <p:txEl>
                                              <p:pRg st="7" end="7"/>
                                            </p:txEl>
                                          </p:spTgt>
                                        </p:tgtEl>
                                      </p:cBhvr>
                                      <p:to x="100000" y="100000"/>
                                    </p:animScale>
                                    <p:animScale>
                                      <p:cBhvr>
                                        <p:cTn id="99" dur="26">
                                          <p:stCondLst>
                                            <p:cond delay="1808"/>
                                          </p:stCondLst>
                                        </p:cTn>
                                        <p:tgtEl>
                                          <p:spTgt spid="71683">
                                            <p:txEl>
                                              <p:pRg st="7" end="7"/>
                                            </p:txEl>
                                          </p:spTgt>
                                        </p:tgtEl>
                                      </p:cBhvr>
                                      <p:to x="100000" y="95000"/>
                                    </p:animScale>
                                    <p:animScale>
                                      <p:cBhvr>
                                        <p:cTn id="100" dur="166" decel="50000">
                                          <p:stCondLst>
                                            <p:cond delay="1834"/>
                                          </p:stCondLst>
                                        </p:cTn>
                                        <p:tgtEl>
                                          <p:spTgt spid="71683">
                                            <p:txEl>
                                              <p:pRg st="7" end="7"/>
                                            </p:txEl>
                                          </p:spTgt>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71683">
                                            <p:txEl>
                                              <p:pRg st="8" end="8"/>
                                            </p:txEl>
                                          </p:spTgt>
                                        </p:tgtEl>
                                        <p:attrNameLst>
                                          <p:attrName>style.visibility</p:attrName>
                                        </p:attrNameLst>
                                      </p:cBhvr>
                                      <p:to>
                                        <p:strVal val="visible"/>
                                      </p:to>
                                    </p:set>
                                    <p:animEffect transition="in" filter="wipe(down)">
                                      <p:cBhvr>
                                        <p:cTn id="103" dur="580">
                                          <p:stCondLst>
                                            <p:cond delay="0"/>
                                          </p:stCondLst>
                                        </p:cTn>
                                        <p:tgtEl>
                                          <p:spTgt spid="71683">
                                            <p:txEl>
                                              <p:pRg st="8" end="8"/>
                                            </p:txEl>
                                          </p:spTgt>
                                        </p:tgtEl>
                                      </p:cBhvr>
                                    </p:animEffect>
                                    <p:anim calcmode="lin" valueType="num">
                                      <p:cBhvr>
                                        <p:cTn id="104" dur="1822" tmFilter="0,0; 0.14,0.36; 0.43,0.73; 0.71,0.91; 1.0,1.0">
                                          <p:stCondLst>
                                            <p:cond delay="0"/>
                                          </p:stCondLst>
                                        </p:cTn>
                                        <p:tgtEl>
                                          <p:spTgt spid="71683">
                                            <p:txEl>
                                              <p:pRg st="8" end="8"/>
                                            </p:txEl>
                                          </p:spTgt>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71683">
                                            <p:txEl>
                                              <p:pRg st="8" end="8"/>
                                            </p:txEl>
                                          </p:spTgt>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71683">
                                            <p:txEl>
                                              <p:pRg st="8" end="8"/>
                                            </p:txEl>
                                          </p:spTgt>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71683">
                                            <p:txEl>
                                              <p:pRg st="8" end="8"/>
                                            </p:txEl>
                                          </p:spTgt>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71683">
                                            <p:txEl>
                                              <p:pRg st="8" end="8"/>
                                            </p:txEl>
                                          </p:spTgt>
                                        </p:tgtEl>
                                        <p:attrNameLst>
                                          <p:attrName>ppt_y</p:attrName>
                                        </p:attrNameLst>
                                      </p:cBhvr>
                                      <p:tavLst>
                                        <p:tav tm="0" fmla="#ppt_y-sin(pi*$)/81">
                                          <p:val>
                                            <p:fltVal val="0"/>
                                          </p:val>
                                        </p:tav>
                                        <p:tav tm="100000">
                                          <p:val>
                                            <p:fltVal val="1"/>
                                          </p:val>
                                        </p:tav>
                                      </p:tavLst>
                                    </p:anim>
                                    <p:animScale>
                                      <p:cBhvr>
                                        <p:cTn id="109" dur="26">
                                          <p:stCondLst>
                                            <p:cond delay="650"/>
                                          </p:stCondLst>
                                        </p:cTn>
                                        <p:tgtEl>
                                          <p:spTgt spid="71683">
                                            <p:txEl>
                                              <p:pRg st="8" end="8"/>
                                            </p:txEl>
                                          </p:spTgt>
                                        </p:tgtEl>
                                      </p:cBhvr>
                                      <p:to x="100000" y="60000"/>
                                    </p:animScale>
                                    <p:animScale>
                                      <p:cBhvr>
                                        <p:cTn id="110" dur="166" decel="50000">
                                          <p:stCondLst>
                                            <p:cond delay="676"/>
                                          </p:stCondLst>
                                        </p:cTn>
                                        <p:tgtEl>
                                          <p:spTgt spid="71683">
                                            <p:txEl>
                                              <p:pRg st="8" end="8"/>
                                            </p:txEl>
                                          </p:spTgt>
                                        </p:tgtEl>
                                      </p:cBhvr>
                                      <p:to x="100000" y="100000"/>
                                    </p:animScale>
                                    <p:animScale>
                                      <p:cBhvr>
                                        <p:cTn id="111" dur="26">
                                          <p:stCondLst>
                                            <p:cond delay="1312"/>
                                          </p:stCondLst>
                                        </p:cTn>
                                        <p:tgtEl>
                                          <p:spTgt spid="71683">
                                            <p:txEl>
                                              <p:pRg st="8" end="8"/>
                                            </p:txEl>
                                          </p:spTgt>
                                        </p:tgtEl>
                                      </p:cBhvr>
                                      <p:to x="100000" y="80000"/>
                                    </p:animScale>
                                    <p:animScale>
                                      <p:cBhvr>
                                        <p:cTn id="112" dur="166" decel="50000">
                                          <p:stCondLst>
                                            <p:cond delay="1338"/>
                                          </p:stCondLst>
                                        </p:cTn>
                                        <p:tgtEl>
                                          <p:spTgt spid="71683">
                                            <p:txEl>
                                              <p:pRg st="8" end="8"/>
                                            </p:txEl>
                                          </p:spTgt>
                                        </p:tgtEl>
                                      </p:cBhvr>
                                      <p:to x="100000" y="100000"/>
                                    </p:animScale>
                                    <p:animScale>
                                      <p:cBhvr>
                                        <p:cTn id="113" dur="26">
                                          <p:stCondLst>
                                            <p:cond delay="1642"/>
                                          </p:stCondLst>
                                        </p:cTn>
                                        <p:tgtEl>
                                          <p:spTgt spid="71683">
                                            <p:txEl>
                                              <p:pRg st="8" end="8"/>
                                            </p:txEl>
                                          </p:spTgt>
                                        </p:tgtEl>
                                      </p:cBhvr>
                                      <p:to x="100000" y="90000"/>
                                    </p:animScale>
                                    <p:animScale>
                                      <p:cBhvr>
                                        <p:cTn id="114" dur="166" decel="50000">
                                          <p:stCondLst>
                                            <p:cond delay="1668"/>
                                          </p:stCondLst>
                                        </p:cTn>
                                        <p:tgtEl>
                                          <p:spTgt spid="71683">
                                            <p:txEl>
                                              <p:pRg st="8" end="8"/>
                                            </p:txEl>
                                          </p:spTgt>
                                        </p:tgtEl>
                                      </p:cBhvr>
                                      <p:to x="100000" y="100000"/>
                                    </p:animScale>
                                    <p:animScale>
                                      <p:cBhvr>
                                        <p:cTn id="115" dur="26">
                                          <p:stCondLst>
                                            <p:cond delay="1808"/>
                                          </p:stCondLst>
                                        </p:cTn>
                                        <p:tgtEl>
                                          <p:spTgt spid="71683">
                                            <p:txEl>
                                              <p:pRg st="8" end="8"/>
                                            </p:txEl>
                                          </p:spTgt>
                                        </p:tgtEl>
                                      </p:cBhvr>
                                      <p:to x="100000" y="95000"/>
                                    </p:animScale>
                                    <p:animScale>
                                      <p:cBhvr>
                                        <p:cTn id="116" dur="166" decel="50000">
                                          <p:stCondLst>
                                            <p:cond delay="1834"/>
                                          </p:stCondLst>
                                        </p:cTn>
                                        <p:tgtEl>
                                          <p:spTgt spid="71683">
                                            <p:txEl>
                                              <p:pRg st="8" end="8"/>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latin typeface="宋体" panose="02010600030101010101" pitchFamily="2" charset="-122"/>
              </a:rPr>
              <a:t>集合查询（续）</a:t>
            </a:r>
          </a:p>
        </p:txBody>
      </p:sp>
      <p:sp>
        <p:nvSpPr>
          <p:cNvPr id="72707" name="Rectangle 3"/>
          <p:cNvSpPr>
            <a:spLocks noGrp="1" noChangeArrowheads="1"/>
          </p:cNvSpPr>
          <p:nvPr>
            <p:ph idx="1"/>
          </p:nvPr>
        </p:nvSpPr>
        <p:spPr>
          <a:xfrm>
            <a:off x="958850" y="1339850"/>
            <a:ext cx="8150225" cy="4854575"/>
          </a:xfrm>
        </p:spPr>
        <p:txBody>
          <a:bodyPr/>
          <a:lstStyle/>
          <a:p>
            <a:pPr eaLnBrk="1" hangingPunct="1">
              <a:buFont typeface="Wingdings" panose="05000000000000000000" pitchFamily="2" charset="2"/>
              <a:buNone/>
            </a:pPr>
            <a:r>
              <a:rPr lang="en-US" altLang="zh-CN" sz="2400"/>
              <a:t>[</a:t>
            </a:r>
            <a:r>
              <a:rPr lang="zh-CN" altLang="en-US" sz="2400"/>
              <a:t>例 </a:t>
            </a:r>
            <a:r>
              <a:rPr lang="en-US" altLang="zh-CN" sz="2400"/>
              <a:t>3.66] </a:t>
            </a:r>
            <a:r>
              <a:rPr lang="zh-CN" altLang="en-US" sz="2400"/>
              <a:t>实际上就是查询计算机科学系中年龄不大	               	    于</a:t>
            </a:r>
            <a:r>
              <a:rPr lang="en-US" altLang="zh-CN" sz="2400"/>
              <a:t>19</a:t>
            </a:r>
            <a:r>
              <a:rPr lang="zh-CN" altLang="en-US" sz="2400"/>
              <a:t>岁的学生。</a:t>
            </a:r>
          </a:p>
          <a:p>
            <a:pPr eaLnBrk="1" hangingPunct="1"/>
            <a:endParaRPr lang="zh-CN" altLang="en-US"/>
          </a:p>
          <a:p>
            <a:pPr eaLnBrk="1" hangingPunct="1">
              <a:buFont typeface="Wingdings" panose="05000000000000000000" pitchFamily="2" charset="2"/>
              <a:buNone/>
            </a:pPr>
            <a:r>
              <a:rPr lang="zh-CN" altLang="en-US"/>
              <a:t>		</a:t>
            </a:r>
            <a:r>
              <a:rPr lang="en-US" altLang="zh-CN" sz="2400"/>
              <a:t>SELECT *</a:t>
            </a:r>
          </a:p>
          <a:p>
            <a:pPr eaLnBrk="1" hangingPunct="1">
              <a:buFont typeface="Wingdings" panose="05000000000000000000" pitchFamily="2" charset="2"/>
              <a:buNone/>
            </a:pPr>
            <a:r>
              <a:rPr lang="en-US" altLang="zh-CN" sz="2400"/>
              <a:t>        	FROM Student</a:t>
            </a:r>
          </a:p>
          <a:p>
            <a:pPr eaLnBrk="1" hangingPunct="1">
              <a:buFont typeface="Wingdings" panose="05000000000000000000" pitchFamily="2" charset="2"/>
              <a:buNone/>
            </a:pPr>
            <a:r>
              <a:rPr lang="en-US" altLang="zh-CN" sz="2400"/>
              <a:t>        	WHERE Sdept= 'CS' AND  Sage&lt;=19</a:t>
            </a:r>
            <a:r>
              <a:rPr lang="zh-CN" altLang="en-US" sz="2400"/>
              <a:t>;</a:t>
            </a:r>
          </a:p>
          <a:p>
            <a:pPr eaLnBrk="1" hangingPunct="1"/>
            <a:endParaRPr lang="en-US" altLang="zh-CN" sz="2400"/>
          </a:p>
        </p:txBody>
      </p:sp>
      <p:sp>
        <p:nvSpPr>
          <p:cNvPr id="2" name="日期占位符 1">
            <a:extLst>
              <a:ext uri="{FF2B5EF4-FFF2-40B4-BE49-F238E27FC236}">
                <a16:creationId xmlns:a16="http://schemas.microsoft.com/office/drawing/2014/main" id="{8E980B0F-1D01-4703-8D90-64E5986BBC71}"/>
              </a:ext>
            </a:extLst>
          </p:cNvPr>
          <p:cNvSpPr>
            <a:spLocks noGrp="1"/>
          </p:cNvSpPr>
          <p:nvPr>
            <p:ph type="dt" sz="half" idx="10"/>
          </p:nvPr>
        </p:nvSpPr>
        <p:spPr/>
        <p:txBody>
          <a:bodyPr/>
          <a:lstStyle/>
          <a:p>
            <a:pPr>
              <a:defRPr/>
            </a:pPr>
            <a:fld id="{876F1A32-3E47-4E98-B130-E8CCCDECE775}" type="datetime1">
              <a:rPr lang="zh-CN" altLang="en-US" smtClean="0"/>
              <a:t>2021/10/28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72707">
                                            <p:txEl>
                                              <p:pRg st="2" end="2"/>
                                            </p:txEl>
                                          </p:spTgt>
                                        </p:tgtEl>
                                        <p:attrNameLst>
                                          <p:attrName>style.visibility</p:attrName>
                                        </p:attrNameLst>
                                      </p:cBhvr>
                                      <p:to>
                                        <p:strVal val="visible"/>
                                      </p:to>
                                    </p:set>
                                    <p:animEffect transition="in" filter="circle(in)">
                                      <p:cBhvr>
                                        <p:cTn id="7" dur="2000"/>
                                        <p:tgtEl>
                                          <p:spTgt spid="72707">
                                            <p:txEl>
                                              <p:pRg st="2" end="2"/>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72707">
                                            <p:txEl>
                                              <p:pRg st="3" end="3"/>
                                            </p:txEl>
                                          </p:spTgt>
                                        </p:tgtEl>
                                        <p:attrNameLst>
                                          <p:attrName>style.visibility</p:attrName>
                                        </p:attrNameLst>
                                      </p:cBhvr>
                                      <p:to>
                                        <p:strVal val="visible"/>
                                      </p:to>
                                    </p:set>
                                    <p:animEffect transition="in" filter="circle(in)">
                                      <p:cBhvr>
                                        <p:cTn id="10" dur="2000"/>
                                        <p:tgtEl>
                                          <p:spTgt spid="72707">
                                            <p:txEl>
                                              <p:pRg st="3" end="3"/>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72707">
                                            <p:txEl>
                                              <p:pRg st="4" end="4"/>
                                            </p:txEl>
                                          </p:spTgt>
                                        </p:tgtEl>
                                        <p:attrNameLst>
                                          <p:attrName>style.visibility</p:attrName>
                                        </p:attrNameLst>
                                      </p:cBhvr>
                                      <p:to>
                                        <p:strVal val="visible"/>
                                      </p:to>
                                    </p:set>
                                    <p:animEffect transition="in" filter="circle(in)">
                                      <p:cBhvr>
                                        <p:cTn id="13" dur="2000"/>
                                        <p:tgtEl>
                                          <p:spTgt spid="727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latin typeface="宋体" panose="02010600030101010101" pitchFamily="2" charset="-122"/>
              </a:rPr>
              <a:t>集合查询（续）</a:t>
            </a:r>
          </a:p>
        </p:txBody>
      </p:sp>
      <p:sp>
        <p:nvSpPr>
          <p:cNvPr id="73731" name="Rectangle 3"/>
          <p:cNvSpPr>
            <a:spLocks noGrp="1" noChangeArrowheads="1"/>
          </p:cNvSpPr>
          <p:nvPr>
            <p:ph idx="1"/>
          </p:nvPr>
        </p:nvSpPr>
        <p:spPr>
          <a:xfrm>
            <a:off x="958850" y="1339850"/>
            <a:ext cx="8150225" cy="4854575"/>
          </a:xfrm>
        </p:spPr>
        <p:txBody>
          <a:bodyPr/>
          <a:lstStyle/>
          <a:p>
            <a:pPr eaLnBrk="1" hangingPunct="1">
              <a:lnSpc>
                <a:spcPct val="90000"/>
              </a:lnSpc>
              <a:buFont typeface="Wingdings" panose="05000000000000000000" pitchFamily="2" charset="2"/>
              <a:buNone/>
            </a:pPr>
            <a:r>
              <a:rPr lang="en-US" altLang="zh-CN" sz="2400"/>
              <a:t>[</a:t>
            </a:r>
            <a:r>
              <a:rPr lang="zh-CN" altLang="en-US" sz="2400"/>
              <a:t>例 </a:t>
            </a:r>
            <a:r>
              <a:rPr lang="en-US" altLang="zh-CN" sz="2400"/>
              <a:t>3.67]</a:t>
            </a:r>
            <a:r>
              <a:rPr lang="zh-CN" altLang="en-US" sz="2400"/>
              <a:t>查询既选修了课程</a:t>
            </a:r>
            <a:r>
              <a:rPr lang="en-US" altLang="zh-CN" sz="2400"/>
              <a:t>1</a:t>
            </a:r>
            <a:r>
              <a:rPr lang="zh-CN" altLang="en-US" sz="2400"/>
              <a:t>又选修了课程</a:t>
            </a:r>
            <a:r>
              <a:rPr lang="en-US" altLang="zh-CN" sz="2400"/>
              <a:t>2</a:t>
            </a:r>
            <a:r>
              <a:rPr lang="zh-CN" altLang="en-US" sz="2400"/>
              <a:t>的学生。</a:t>
            </a:r>
          </a:p>
          <a:p>
            <a:pPr lvl="1">
              <a:buFont typeface="Wingdings" panose="05000000000000000000" pitchFamily="2" charset="2"/>
              <a:buNone/>
            </a:pPr>
            <a:r>
              <a:rPr lang="zh-CN" altLang="en-US" sz="2000"/>
              <a:t>    </a:t>
            </a:r>
          </a:p>
          <a:p>
            <a:pPr lvl="1">
              <a:buFont typeface="Wingdings" panose="05000000000000000000" pitchFamily="2" charset="2"/>
              <a:buNone/>
            </a:pPr>
            <a:r>
              <a:rPr lang="zh-CN" altLang="en-US" sz="2000"/>
              <a:t>	 </a:t>
            </a:r>
            <a:r>
              <a:rPr lang="en-US" altLang="zh-CN"/>
              <a:t>SELECT Sno</a:t>
            </a:r>
          </a:p>
          <a:p>
            <a:pPr lvl="1">
              <a:buFont typeface="Wingdings" panose="05000000000000000000" pitchFamily="2" charset="2"/>
              <a:buNone/>
            </a:pPr>
            <a:r>
              <a:rPr lang="en-US" altLang="zh-CN"/>
              <a:t>    FROM SC</a:t>
            </a:r>
          </a:p>
          <a:p>
            <a:pPr lvl="1">
              <a:buFont typeface="Wingdings" panose="05000000000000000000" pitchFamily="2" charset="2"/>
              <a:buNone/>
            </a:pPr>
            <a:r>
              <a:rPr lang="en-US" altLang="zh-CN"/>
              <a:t>    WHERE Cno=' 1 ' </a:t>
            </a:r>
          </a:p>
          <a:p>
            <a:pPr lvl="1">
              <a:buFont typeface="Wingdings" panose="05000000000000000000" pitchFamily="2" charset="2"/>
              <a:buNone/>
            </a:pPr>
            <a:r>
              <a:rPr lang="en-US" altLang="zh-CN"/>
              <a:t>    INTERSECT</a:t>
            </a:r>
          </a:p>
          <a:p>
            <a:pPr lvl="1">
              <a:buFont typeface="Wingdings" panose="05000000000000000000" pitchFamily="2" charset="2"/>
              <a:buNone/>
            </a:pPr>
            <a:r>
              <a:rPr lang="en-US" altLang="zh-CN"/>
              <a:t>    SELECT Sno</a:t>
            </a:r>
          </a:p>
          <a:p>
            <a:pPr lvl="1">
              <a:buFont typeface="Wingdings" panose="05000000000000000000" pitchFamily="2" charset="2"/>
              <a:buNone/>
            </a:pPr>
            <a:r>
              <a:rPr lang="en-US" altLang="zh-CN"/>
              <a:t>    FROM SC</a:t>
            </a:r>
          </a:p>
          <a:p>
            <a:pPr lvl="1">
              <a:buFont typeface="Wingdings" panose="05000000000000000000" pitchFamily="2" charset="2"/>
              <a:buNone/>
            </a:pPr>
            <a:r>
              <a:rPr lang="en-US" altLang="zh-CN"/>
              <a:t>    WHERE Cno='2 '</a:t>
            </a:r>
            <a:r>
              <a:rPr lang="zh-CN" altLang="en-US"/>
              <a:t>;</a:t>
            </a:r>
          </a:p>
        </p:txBody>
      </p:sp>
      <p:sp>
        <p:nvSpPr>
          <p:cNvPr id="2" name="日期占位符 1">
            <a:extLst>
              <a:ext uri="{FF2B5EF4-FFF2-40B4-BE49-F238E27FC236}">
                <a16:creationId xmlns:a16="http://schemas.microsoft.com/office/drawing/2014/main" id="{A4A9F806-5EF9-44E4-B730-FB0F35494E13}"/>
              </a:ext>
            </a:extLst>
          </p:cNvPr>
          <p:cNvSpPr>
            <a:spLocks noGrp="1"/>
          </p:cNvSpPr>
          <p:nvPr>
            <p:ph type="dt" sz="half" idx="10"/>
          </p:nvPr>
        </p:nvSpPr>
        <p:spPr/>
        <p:txBody>
          <a:bodyPr/>
          <a:lstStyle/>
          <a:p>
            <a:pPr>
              <a:defRPr/>
            </a:pPr>
            <a:fld id="{16C085C3-9828-415B-AF80-9A770C47799D}" type="datetime1">
              <a:rPr lang="zh-CN" altLang="en-US" smtClean="0"/>
              <a:t>2021/10/28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3731">
                                            <p:txEl>
                                              <p:pRg st="2" end="2"/>
                                            </p:txEl>
                                          </p:spTgt>
                                        </p:tgtEl>
                                        <p:attrNameLst>
                                          <p:attrName>style.visibility</p:attrName>
                                        </p:attrNameLst>
                                      </p:cBhvr>
                                      <p:to>
                                        <p:strVal val="visible"/>
                                      </p:to>
                                    </p:set>
                                    <p:animEffect transition="in" filter="randombar(horizontal)">
                                      <p:cBhvr>
                                        <p:cTn id="7" dur="500"/>
                                        <p:tgtEl>
                                          <p:spTgt spid="73731">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73731">
                                            <p:txEl>
                                              <p:pRg st="3" end="3"/>
                                            </p:txEl>
                                          </p:spTgt>
                                        </p:tgtEl>
                                        <p:attrNameLst>
                                          <p:attrName>style.visibility</p:attrName>
                                        </p:attrNameLst>
                                      </p:cBhvr>
                                      <p:to>
                                        <p:strVal val="visible"/>
                                      </p:to>
                                    </p:set>
                                    <p:animEffect transition="in" filter="randombar(horizontal)">
                                      <p:cBhvr>
                                        <p:cTn id="10" dur="500"/>
                                        <p:tgtEl>
                                          <p:spTgt spid="73731">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73731">
                                            <p:txEl>
                                              <p:pRg st="4" end="4"/>
                                            </p:txEl>
                                          </p:spTgt>
                                        </p:tgtEl>
                                        <p:attrNameLst>
                                          <p:attrName>style.visibility</p:attrName>
                                        </p:attrNameLst>
                                      </p:cBhvr>
                                      <p:to>
                                        <p:strVal val="visible"/>
                                      </p:to>
                                    </p:set>
                                    <p:animEffect transition="in" filter="randombar(horizontal)">
                                      <p:cBhvr>
                                        <p:cTn id="13" dur="500"/>
                                        <p:tgtEl>
                                          <p:spTgt spid="73731">
                                            <p:txEl>
                                              <p:pRg st="4" end="4"/>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73731">
                                            <p:txEl>
                                              <p:pRg st="5" end="5"/>
                                            </p:txEl>
                                          </p:spTgt>
                                        </p:tgtEl>
                                        <p:attrNameLst>
                                          <p:attrName>style.visibility</p:attrName>
                                        </p:attrNameLst>
                                      </p:cBhvr>
                                      <p:to>
                                        <p:strVal val="visible"/>
                                      </p:to>
                                    </p:set>
                                    <p:animEffect transition="in" filter="randombar(horizontal)">
                                      <p:cBhvr>
                                        <p:cTn id="16" dur="500"/>
                                        <p:tgtEl>
                                          <p:spTgt spid="73731">
                                            <p:txEl>
                                              <p:pRg st="5" end="5"/>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73731">
                                            <p:txEl>
                                              <p:pRg st="6" end="6"/>
                                            </p:txEl>
                                          </p:spTgt>
                                        </p:tgtEl>
                                        <p:attrNameLst>
                                          <p:attrName>style.visibility</p:attrName>
                                        </p:attrNameLst>
                                      </p:cBhvr>
                                      <p:to>
                                        <p:strVal val="visible"/>
                                      </p:to>
                                    </p:set>
                                    <p:animEffect transition="in" filter="randombar(horizontal)">
                                      <p:cBhvr>
                                        <p:cTn id="19" dur="500"/>
                                        <p:tgtEl>
                                          <p:spTgt spid="73731">
                                            <p:txEl>
                                              <p:pRg st="6" end="6"/>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73731">
                                            <p:txEl>
                                              <p:pRg st="7" end="7"/>
                                            </p:txEl>
                                          </p:spTgt>
                                        </p:tgtEl>
                                        <p:attrNameLst>
                                          <p:attrName>style.visibility</p:attrName>
                                        </p:attrNameLst>
                                      </p:cBhvr>
                                      <p:to>
                                        <p:strVal val="visible"/>
                                      </p:to>
                                    </p:set>
                                    <p:animEffect transition="in" filter="randombar(horizontal)">
                                      <p:cBhvr>
                                        <p:cTn id="22" dur="500"/>
                                        <p:tgtEl>
                                          <p:spTgt spid="73731">
                                            <p:txEl>
                                              <p:pRg st="7" end="7"/>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73731">
                                            <p:txEl>
                                              <p:pRg st="8" end="8"/>
                                            </p:txEl>
                                          </p:spTgt>
                                        </p:tgtEl>
                                        <p:attrNameLst>
                                          <p:attrName>style.visibility</p:attrName>
                                        </p:attrNameLst>
                                      </p:cBhvr>
                                      <p:to>
                                        <p:strVal val="visible"/>
                                      </p:to>
                                    </p:set>
                                    <p:animEffect transition="in" filter="randombar(horizontal)">
                                      <p:cBhvr>
                                        <p:cTn id="25" dur="500"/>
                                        <p:tgtEl>
                                          <p:spTgt spid="737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latin typeface="宋体" panose="02010600030101010101" pitchFamily="2" charset="-122"/>
              </a:rPr>
              <a:t>集合查询（续）</a:t>
            </a:r>
          </a:p>
        </p:txBody>
      </p:sp>
      <p:sp>
        <p:nvSpPr>
          <p:cNvPr id="74755" name="Rectangle 3"/>
          <p:cNvSpPr>
            <a:spLocks noGrp="1" noChangeArrowheads="1"/>
          </p:cNvSpPr>
          <p:nvPr>
            <p:ph idx="1"/>
          </p:nvPr>
        </p:nvSpPr>
        <p:spPr>
          <a:xfrm>
            <a:off x="958850" y="1339850"/>
            <a:ext cx="8150225" cy="4854575"/>
          </a:xfrm>
        </p:spPr>
        <p:txBody>
          <a:bodyPr/>
          <a:lstStyle/>
          <a:p>
            <a:pPr eaLnBrk="1" hangingPunct="1">
              <a:buFont typeface="Wingdings" panose="05000000000000000000" pitchFamily="2" charset="2"/>
              <a:buNone/>
            </a:pPr>
            <a:r>
              <a:rPr lang="en-US" altLang="zh-CN" sz="2400"/>
              <a:t>[</a:t>
            </a:r>
            <a:r>
              <a:rPr lang="zh-CN" altLang="en-US" sz="2400"/>
              <a:t>例</a:t>
            </a:r>
            <a:r>
              <a:rPr lang="en-US" altLang="zh-CN" sz="2400"/>
              <a:t>3.67]</a:t>
            </a:r>
            <a:r>
              <a:rPr lang="zh-CN" altLang="en-US" sz="2400"/>
              <a:t>也可以表示为：</a:t>
            </a:r>
          </a:p>
          <a:p>
            <a:pPr eaLnBrk="1" hangingPunct="1">
              <a:buFont typeface="Wingdings" panose="05000000000000000000" pitchFamily="2" charset="2"/>
              <a:buNone/>
            </a:pPr>
            <a:r>
              <a:rPr lang="zh-CN" altLang="en-US"/>
              <a:t>        </a:t>
            </a:r>
          </a:p>
          <a:p>
            <a:pPr eaLnBrk="1" hangingPunct="1">
              <a:buFont typeface="Wingdings" panose="05000000000000000000" pitchFamily="2" charset="2"/>
              <a:buNone/>
            </a:pPr>
            <a:r>
              <a:rPr lang="zh-CN" altLang="en-US"/>
              <a:t>	     </a:t>
            </a:r>
            <a:r>
              <a:rPr lang="en-US" altLang="zh-CN" sz="2400"/>
              <a:t>SELECT Sno</a:t>
            </a:r>
          </a:p>
          <a:p>
            <a:pPr eaLnBrk="1" hangingPunct="1">
              <a:buFont typeface="Wingdings" panose="05000000000000000000" pitchFamily="2" charset="2"/>
              <a:buNone/>
            </a:pPr>
            <a:r>
              <a:rPr lang="en-US" altLang="zh-CN" sz="2400"/>
              <a:t>          FROM    SC</a:t>
            </a:r>
          </a:p>
          <a:p>
            <a:pPr eaLnBrk="1" hangingPunct="1">
              <a:buFont typeface="Wingdings" panose="05000000000000000000" pitchFamily="2" charset="2"/>
              <a:buNone/>
            </a:pPr>
            <a:r>
              <a:rPr lang="en-US" altLang="zh-CN" sz="2400"/>
              <a:t>          WHERE Cno=' 1 ' AND Sno IN</a:t>
            </a:r>
          </a:p>
          <a:p>
            <a:pPr eaLnBrk="1" hangingPunct="1">
              <a:buFont typeface="Wingdings" panose="05000000000000000000" pitchFamily="2" charset="2"/>
              <a:buNone/>
            </a:pPr>
            <a:r>
              <a:rPr lang="en-US" altLang="zh-CN" sz="2400"/>
              <a:t>                                                </a:t>
            </a:r>
            <a:r>
              <a:rPr lang="zh-CN" altLang="en-US" sz="2400"/>
              <a:t>(</a:t>
            </a:r>
            <a:r>
              <a:rPr lang="en-US" altLang="zh-CN" sz="2400"/>
              <a:t>SELECT Sno</a:t>
            </a:r>
          </a:p>
          <a:p>
            <a:pPr eaLnBrk="1" hangingPunct="1">
              <a:buFont typeface="Wingdings" panose="05000000000000000000" pitchFamily="2" charset="2"/>
              <a:buNone/>
            </a:pPr>
            <a:r>
              <a:rPr lang="en-US" altLang="zh-CN" sz="2400"/>
              <a:t>                                                 FROM SC</a:t>
            </a:r>
          </a:p>
          <a:p>
            <a:pPr eaLnBrk="1" hangingPunct="1">
              <a:buFont typeface="Wingdings" panose="05000000000000000000" pitchFamily="2" charset="2"/>
              <a:buNone/>
            </a:pPr>
            <a:r>
              <a:rPr lang="en-US" altLang="zh-CN" sz="2400"/>
              <a:t>                                                 WHERE Cno=' 2 '</a:t>
            </a:r>
            <a:r>
              <a:rPr lang="zh-CN" altLang="en-US" sz="2400"/>
              <a:t>);</a:t>
            </a:r>
          </a:p>
          <a:p>
            <a:pPr eaLnBrk="1" hangingPunct="1"/>
            <a:endParaRPr lang="en-US" altLang="zh-CN" sz="2400"/>
          </a:p>
        </p:txBody>
      </p:sp>
      <p:sp>
        <p:nvSpPr>
          <p:cNvPr id="2" name="日期占位符 1">
            <a:extLst>
              <a:ext uri="{FF2B5EF4-FFF2-40B4-BE49-F238E27FC236}">
                <a16:creationId xmlns:a16="http://schemas.microsoft.com/office/drawing/2014/main" id="{A58F4B0D-B139-4513-A214-EE99B169CACC}"/>
              </a:ext>
            </a:extLst>
          </p:cNvPr>
          <p:cNvSpPr>
            <a:spLocks noGrp="1"/>
          </p:cNvSpPr>
          <p:nvPr>
            <p:ph type="dt" sz="half" idx="10"/>
          </p:nvPr>
        </p:nvSpPr>
        <p:spPr/>
        <p:txBody>
          <a:bodyPr/>
          <a:lstStyle/>
          <a:p>
            <a:pPr>
              <a:defRPr/>
            </a:pPr>
            <a:fld id="{53EF104F-D082-46B3-A6B5-BE69F8DF7733}" type="datetime1">
              <a:rPr lang="zh-CN" altLang="en-US" smtClean="0"/>
              <a:t>2021/10/28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74755">
                                            <p:txEl>
                                              <p:pRg st="2" end="2"/>
                                            </p:txEl>
                                          </p:spTgt>
                                        </p:tgtEl>
                                        <p:attrNameLst>
                                          <p:attrName>style.visibility</p:attrName>
                                        </p:attrNameLst>
                                      </p:cBhvr>
                                      <p:to>
                                        <p:strVal val="visible"/>
                                      </p:to>
                                    </p:set>
                                    <p:animEffect transition="in" filter="circle(in)">
                                      <p:cBhvr>
                                        <p:cTn id="7" dur="2000"/>
                                        <p:tgtEl>
                                          <p:spTgt spid="74755">
                                            <p:txEl>
                                              <p:pRg st="2" end="2"/>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74755">
                                            <p:txEl>
                                              <p:pRg st="3" end="3"/>
                                            </p:txEl>
                                          </p:spTgt>
                                        </p:tgtEl>
                                        <p:attrNameLst>
                                          <p:attrName>style.visibility</p:attrName>
                                        </p:attrNameLst>
                                      </p:cBhvr>
                                      <p:to>
                                        <p:strVal val="visible"/>
                                      </p:to>
                                    </p:set>
                                    <p:animEffect transition="in" filter="circle(in)">
                                      <p:cBhvr>
                                        <p:cTn id="10" dur="2000"/>
                                        <p:tgtEl>
                                          <p:spTgt spid="74755">
                                            <p:txEl>
                                              <p:pRg st="3" end="3"/>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74755">
                                            <p:txEl>
                                              <p:pRg st="4" end="4"/>
                                            </p:txEl>
                                          </p:spTgt>
                                        </p:tgtEl>
                                        <p:attrNameLst>
                                          <p:attrName>style.visibility</p:attrName>
                                        </p:attrNameLst>
                                      </p:cBhvr>
                                      <p:to>
                                        <p:strVal val="visible"/>
                                      </p:to>
                                    </p:set>
                                    <p:animEffect transition="in" filter="circle(in)">
                                      <p:cBhvr>
                                        <p:cTn id="13" dur="2000"/>
                                        <p:tgtEl>
                                          <p:spTgt spid="74755">
                                            <p:txEl>
                                              <p:pRg st="4" end="4"/>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74755">
                                            <p:txEl>
                                              <p:pRg st="5" end="5"/>
                                            </p:txEl>
                                          </p:spTgt>
                                        </p:tgtEl>
                                        <p:attrNameLst>
                                          <p:attrName>style.visibility</p:attrName>
                                        </p:attrNameLst>
                                      </p:cBhvr>
                                      <p:to>
                                        <p:strVal val="visible"/>
                                      </p:to>
                                    </p:set>
                                    <p:animEffect transition="in" filter="circle(in)">
                                      <p:cBhvr>
                                        <p:cTn id="16" dur="2000"/>
                                        <p:tgtEl>
                                          <p:spTgt spid="74755">
                                            <p:txEl>
                                              <p:pRg st="5" end="5"/>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74755">
                                            <p:txEl>
                                              <p:pRg st="6" end="6"/>
                                            </p:txEl>
                                          </p:spTgt>
                                        </p:tgtEl>
                                        <p:attrNameLst>
                                          <p:attrName>style.visibility</p:attrName>
                                        </p:attrNameLst>
                                      </p:cBhvr>
                                      <p:to>
                                        <p:strVal val="visible"/>
                                      </p:to>
                                    </p:set>
                                    <p:animEffect transition="in" filter="circle(in)">
                                      <p:cBhvr>
                                        <p:cTn id="19" dur="2000"/>
                                        <p:tgtEl>
                                          <p:spTgt spid="74755">
                                            <p:txEl>
                                              <p:pRg st="6" end="6"/>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74755">
                                            <p:txEl>
                                              <p:pRg st="7" end="7"/>
                                            </p:txEl>
                                          </p:spTgt>
                                        </p:tgtEl>
                                        <p:attrNameLst>
                                          <p:attrName>style.visibility</p:attrName>
                                        </p:attrNameLst>
                                      </p:cBhvr>
                                      <p:to>
                                        <p:strVal val="visible"/>
                                      </p:to>
                                    </p:set>
                                    <p:animEffect transition="in" filter="circle(in)">
                                      <p:cBhvr>
                                        <p:cTn id="22" dur="2000"/>
                                        <p:tgtEl>
                                          <p:spTgt spid="747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latin typeface="宋体" panose="02010600030101010101" pitchFamily="2" charset="-122"/>
              </a:rPr>
              <a:t>集合查询（续）</a:t>
            </a:r>
          </a:p>
        </p:txBody>
      </p:sp>
      <p:sp>
        <p:nvSpPr>
          <p:cNvPr id="75779" name="Rectangle 3"/>
          <p:cNvSpPr>
            <a:spLocks noGrp="1" noChangeArrowheads="1"/>
          </p:cNvSpPr>
          <p:nvPr>
            <p:ph idx="1"/>
          </p:nvPr>
        </p:nvSpPr>
        <p:spPr>
          <a:xfrm>
            <a:off x="958850" y="1339850"/>
            <a:ext cx="8150225" cy="4854575"/>
          </a:xfrm>
        </p:spPr>
        <p:txBody>
          <a:bodyPr/>
          <a:lstStyle/>
          <a:p>
            <a:pPr eaLnBrk="1" hangingPunct="1">
              <a:lnSpc>
                <a:spcPct val="90000"/>
              </a:lnSpc>
              <a:buFont typeface="宋体" panose="02010600030101010101" pitchFamily="2" charset="-122"/>
              <a:buNone/>
            </a:pPr>
            <a:r>
              <a:rPr lang="en-US" altLang="zh-CN" sz="2400"/>
              <a:t>[</a:t>
            </a:r>
            <a:r>
              <a:rPr lang="zh-CN" altLang="en-US" sz="2400"/>
              <a:t>例 </a:t>
            </a:r>
            <a:r>
              <a:rPr lang="en-US" altLang="zh-CN" sz="2400"/>
              <a:t>3.68]  </a:t>
            </a:r>
            <a:r>
              <a:rPr lang="zh-CN" altLang="en-US" sz="2400"/>
              <a:t>查询计算机科学系的学生与年龄不大于</a:t>
            </a:r>
            <a:r>
              <a:rPr lang="en-US" altLang="zh-CN" sz="2400"/>
              <a:t>19</a:t>
            </a:r>
            <a:r>
              <a:rPr lang="zh-CN" altLang="en-US" sz="2400"/>
              <a:t>岁的学生的差集。</a:t>
            </a:r>
          </a:p>
          <a:p>
            <a:pPr eaLnBrk="1" hangingPunct="1">
              <a:lnSpc>
                <a:spcPct val="90000"/>
              </a:lnSpc>
              <a:buFont typeface="宋体" panose="02010600030101010101" pitchFamily="2" charset="-122"/>
              <a:buNone/>
            </a:pPr>
            <a:endParaRPr lang="zh-CN" altLang="en-US" sz="2400"/>
          </a:p>
          <a:p>
            <a:pPr eaLnBrk="1" hangingPunct="1">
              <a:buFont typeface="Wingdings" panose="05000000000000000000" pitchFamily="2" charset="2"/>
              <a:buNone/>
            </a:pPr>
            <a:r>
              <a:rPr lang="zh-CN" altLang="en-US" sz="2400"/>
              <a:t>    </a:t>
            </a:r>
            <a:r>
              <a:rPr lang="en-US" altLang="zh-CN" sz="2400"/>
              <a:t>SELECT *</a:t>
            </a:r>
          </a:p>
          <a:p>
            <a:pPr eaLnBrk="1" hangingPunct="1">
              <a:buFont typeface="Wingdings" panose="05000000000000000000" pitchFamily="2" charset="2"/>
              <a:buNone/>
            </a:pPr>
            <a:r>
              <a:rPr lang="en-US" altLang="zh-CN" sz="2400"/>
              <a:t>    FROM Student</a:t>
            </a:r>
          </a:p>
          <a:p>
            <a:pPr eaLnBrk="1" hangingPunct="1">
              <a:buFont typeface="Wingdings" panose="05000000000000000000" pitchFamily="2" charset="2"/>
              <a:buNone/>
            </a:pPr>
            <a:r>
              <a:rPr lang="en-US" altLang="zh-CN" sz="2400"/>
              <a:t>    WHERE Sdept='CS'</a:t>
            </a:r>
          </a:p>
          <a:p>
            <a:pPr eaLnBrk="1" hangingPunct="1">
              <a:buFont typeface="Wingdings" panose="05000000000000000000" pitchFamily="2" charset="2"/>
              <a:buNone/>
            </a:pPr>
            <a:r>
              <a:rPr lang="en-US" altLang="zh-CN" sz="2400"/>
              <a:t>    EXCEPT</a:t>
            </a:r>
          </a:p>
          <a:p>
            <a:pPr eaLnBrk="1" hangingPunct="1">
              <a:buFont typeface="Wingdings" panose="05000000000000000000" pitchFamily="2" charset="2"/>
              <a:buNone/>
            </a:pPr>
            <a:r>
              <a:rPr lang="en-US" altLang="zh-CN" sz="2400"/>
              <a:t>    SELECT  *</a:t>
            </a:r>
          </a:p>
          <a:p>
            <a:pPr eaLnBrk="1" hangingPunct="1">
              <a:buFont typeface="Wingdings" panose="05000000000000000000" pitchFamily="2" charset="2"/>
              <a:buNone/>
            </a:pPr>
            <a:r>
              <a:rPr lang="en-US" altLang="zh-CN" sz="2400"/>
              <a:t>    FROM Student</a:t>
            </a:r>
          </a:p>
          <a:p>
            <a:pPr eaLnBrk="1" hangingPunct="1">
              <a:buFont typeface="Wingdings" panose="05000000000000000000" pitchFamily="2" charset="2"/>
              <a:buNone/>
            </a:pPr>
            <a:r>
              <a:rPr lang="en-US" altLang="zh-CN" sz="2400"/>
              <a:t>    WHERE Sage &lt;=19;</a:t>
            </a:r>
          </a:p>
        </p:txBody>
      </p:sp>
      <p:sp>
        <p:nvSpPr>
          <p:cNvPr id="2" name="日期占位符 1">
            <a:extLst>
              <a:ext uri="{FF2B5EF4-FFF2-40B4-BE49-F238E27FC236}">
                <a16:creationId xmlns:a16="http://schemas.microsoft.com/office/drawing/2014/main" id="{7BCE4EDF-F8F4-4E8C-A660-F29FA76A0615}"/>
              </a:ext>
            </a:extLst>
          </p:cNvPr>
          <p:cNvSpPr>
            <a:spLocks noGrp="1"/>
          </p:cNvSpPr>
          <p:nvPr>
            <p:ph type="dt" sz="half" idx="10"/>
          </p:nvPr>
        </p:nvSpPr>
        <p:spPr/>
        <p:txBody>
          <a:bodyPr/>
          <a:lstStyle/>
          <a:p>
            <a:pPr>
              <a:defRPr/>
            </a:pPr>
            <a:fld id="{0D86329E-EC02-4DC8-9B83-EE79685B2667}" type="datetime1">
              <a:rPr lang="zh-CN" altLang="en-US" smtClean="0"/>
              <a:t>2021/10/28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75779">
                                            <p:txEl>
                                              <p:pRg st="2" end="2"/>
                                            </p:txEl>
                                          </p:spTgt>
                                        </p:tgtEl>
                                        <p:attrNameLst>
                                          <p:attrName>style.visibility</p:attrName>
                                        </p:attrNameLst>
                                      </p:cBhvr>
                                      <p:to>
                                        <p:strVal val="visible"/>
                                      </p:to>
                                    </p:set>
                                    <p:anim calcmode="lin" valueType="num">
                                      <p:cBhvr>
                                        <p:cTn id="7" dur="1000" fill="hold"/>
                                        <p:tgtEl>
                                          <p:spTgt spid="75779">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75779">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75779">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75779">
                                            <p:txEl>
                                              <p:pRg st="2" end="2"/>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75779">
                                            <p:txEl>
                                              <p:pRg st="3" end="3"/>
                                            </p:txEl>
                                          </p:spTgt>
                                        </p:tgtEl>
                                        <p:attrNameLst>
                                          <p:attrName>style.visibility</p:attrName>
                                        </p:attrNameLst>
                                      </p:cBhvr>
                                      <p:to>
                                        <p:strVal val="visible"/>
                                      </p:to>
                                    </p:set>
                                    <p:anim calcmode="lin" valueType="num">
                                      <p:cBhvr>
                                        <p:cTn id="13" dur="1000" fill="hold"/>
                                        <p:tgtEl>
                                          <p:spTgt spid="75779">
                                            <p:txEl>
                                              <p:pRg st="3" end="3"/>
                                            </p:txEl>
                                          </p:spTgt>
                                        </p:tgtEl>
                                        <p:attrNameLst>
                                          <p:attrName>ppt_w</p:attrName>
                                        </p:attrNameLst>
                                      </p:cBhvr>
                                      <p:tavLst>
                                        <p:tav tm="0">
                                          <p:val>
                                            <p:fltVal val="0"/>
                                          </p:val>
                                        </p:tav>
                                        <p:tav tm="100000">
                                          <p:val>
                                            <p:strVal val="#ppt_w"/>
                                          </p:val>
                                        </p:tav>
                                      </p:tavLst>
                                    </p:anim>
                                    <p:anim calcmode="lin" valueType="num">
                                      <p:cBhvr>
                                        <p:cTn id="14" dur="1000" fill="hold"/>
                                        <p:tgtEl>
                                          <p:spTgt spid="75779">
                                            <p:txEl>
                                              <p:pRg st="3" end="3"/>
                                            </p:txEl>
                                          </p:spTgt>
                                        </p:tgtEl>
                                        <p:attrNameLst>
                                          <p:attrName>ppt_h</p:attrName>
                                        </p:attrNameLst>
                                      </p:cBhvr>
                                      <p:tavLst>
                                        <p:tav tm="0">
                                          <p:val>
                                            <p:fltVal val="0"/>
                                          </p:val>
                                        </p:tav>
                                        <p:tav tm="100000">
                                          <p:val>
                                            <p:strVal val="#ppt_h"/>
                                          </p:val>
                                        </p:tav>
                                      </p:tavLst>
                                    </p:anim>
                                    <p:anim calcmode="lin" valueType="num">
                                      <p:cBhvr>
                                        <p:cTn id="15" dur="1000" fill="hold"/>
                                        <p:tgtEl>
                                          <p:spTgt spid="75779">
                                            <p:txEl>
                                              <p:pRg st="3" end="3"/>
                                            </p:txEl>
                                          </p:spTgt>
                                        </p:tgtEl>
                                        <p:attrNameLst>
                                          <p:attrName>style.rotation</p:attrName>
                                        </p:attrNameLst>
                                      </p:cBhvr>
                                      <p:tavLst>
                                        <p:tav tm="0">
                                          <p:val>
                                            <p:fltVal val="90"/>
                                          </p:val>
                                        </p:tav>
                                        <p:tav tm="100000">
                                          <p:val>
                                            <p:fltVal val="0"/>
                                          </p:val>
                                        </p:tav>
                                      </p:tavLst>
                                    </p:anim>
                                    <p:animEffect transition="in" filter="fade">
                                      <p:cBhvr>
                                        <p:cTn id="16" dur="1000"/>
                                        <p:tgtEl>
                                          <p:spTgt spid="75779">
                                            <p:txEl>
                                              <p:pRg st="3" end="3"/>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75779">
                                            <p:txEl>
                                              <p:pRg st="4" end="4"/>
                                            </p:txEl>
                                          </p:spTgt>
                                        </p:tgtEl>
                                        <p:attrNameLst>
                                          <p:attrName>style.visibility</p:attrName>
                                        </p:attrNameLst>
                                      </p:cBhvr>
                                      <p:to>
                                        <p:strVal val="visible"/>
                                      </p:to>
                                    </p:set>
                                    <p:anim calcmode="lin" valueType="num">
                                      <p:cBhvr>
                                        <p:cTn id="19" dur="1000" fill="hold"/>
                                        <p:tgtEl>
                                          <p:spTgt spid="75779">
                                            <p:txEl>
                                              <p:pRg st="4" end="4"/>
                                            </p:txEl>
                                          </p:spTgt>
                                        </p:tgtEl>
                                        <p:attrNameLst>
                                          <p:attrName>ppt_w</p:attrName>
                                        </p:attrNameLst>
                                      </p:cBhvr>
                                      <p:tavLst>
                                        <p:tav tm="0">
                                          <p:val>
                                            <p:fltVal val="0"/>
                                          </p:val>
                                        </p:tav>
                                        <p:tav tm="100000">
                                          <p:val>
                                            <p:strVal val="#ppt_w"/>
                                          </p:val>
                                        </p:tav>
                                      </p:tavLst>
                                    </p:anim>
                                    <p:anim calcmode="lin" valueType="num">
                                      <p:cBhvr>
                                        <p:cTn id="20" dur="1000" fill="hold"/>
                                        <p:tgtEl>
                                          <p:spTgt spid="75779">
                                            <p:txEl>
                                              <p:pRg st="4" end="4"/>
                                            </p:txEl>
                                          </p:spTgt>
                                        </p:tgtEl>
                                        <p:attrNameLst>
                                          <p:attrName>ppt_h</p:attrName>
                                        </p:attrNameLst>
                                      </p:cBhvr>
                                      <p:tavLst>
                                        <p:tav tm="0">
                                          <p:val>
                                            <p:fltVal val="0"/>
                                          </p:val>
                                        </p:tav>
                                        <p:tav tm="100000">
                                          <p:val>
                                            <p:strVal val="#ppt_h"/>
                                          </p:val>
                                        </p:tav>
                                      </p:tavLst>
                                    </p:anim>
                                    <p:anim calcmode="lin" valueType="num">
                                      <p:cBhvr>
                                        <p:cTn id="21" dur="1000" fill="hold"/>
                                        <p:tgtEl>
                                          <p:spTgt spid="75779">
                                            <p:txEl>
                                              <p:pRg st="4" end="4"/>
                                            </p:txEl>
                                          </p:spTgt>
                                        </p:tgtEl>
                                        <p:attrNameLst>
                                          <p:attrName>style.rotation</p:attrName>
                                        </p:attrNameLst>
                                      </p:cBhvr>
                                      <p:tavLst>
                                        <p:tav tm="0">
                                          <p:val>
                                            <p:fltVal val="90"/>
                                          </p:val>
                                        </p:tav>
                                        <p:tav tm="100000">
                                          <p:val>
                                            <p:fltVal val="0"/>
                                          </p:val>
                                        </p:tav>
                                      </p:tavLst>
                                    </p:anim>
                                    <p:animEffect transition="in" filter="fade">
                                      <p:cBhvr>
                                        <p:cTn id="22" dur="1000"/>
                                        <p:tgtEl>
                                          <p:spTgt spid="75779">
                                            <p:txEl>
                                              <p:pRg st="4" end="4"/>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75779">
                                            <p:txEl>
                                              <p:pRg st="5" end="5"/>
                                            </p:txEl>
                                          </p:spTgt>
                                        </p:tgtEl>
                                        <p:attrNameLst>
                                          <p:attrName>style.visibility</p:attrName>
                                        </p:attrNameLst>
                                      </p:cBhvr>
                                      <p:to>
                                        <p:strVal val="visible"/>
                                      </p:to>
                                    </p:set>
                                    <p:anim calcmode="lin" valueType="num">
                                      <p:cBhvr>
                                        <p:cTn id="25" dur="1000" fill="hold"/>
                                        <p:tgtEl>
                                          <p:spTgt spid="75779">
                                            <p:txEl>
                                              <p:pRg st="5" end="5"/>
                                            </p:txEl>
                                          </p:spTgt>
                                        </p:tgtEl>
                                        <p:attrNameLst>
                                          <p:attrName>ppt_w</p:attrName>
                                        </p:attrNameLst>
                                      </p:cBhvr>
                                      <p:tavLst>
                                        <p:tav tm="0">
                                          <p:val>
                                            <p:fltVal val="0"/>
                                          </p:val>
                                        </p:tav>
                                        <p:tav tm="100000">
                                          <p:val>
                                            <p:strVal val="#ppt_w"/>
                                          </p:val>
                                        </p:tav>
                                      </p:tavLst>
                                    </p:anim>
                                    <p:anim calcmode="lin" valueType="num">
                                      <p:cBhvr>
                                        <p:cTn id="26" dur="1000" fill="hold"/>
                                        <p:tgtEl>
                                          <p:spTgt spid="75779">
                                            <p:txEl>
                                              <p:pRg st="5" end="5"/>
                                            </p:txEl>
                                          </p:spTgt>
                                        </p:tgtEl>
                                        <p:attrNameLst>
                                          <p:attrName>ppt_h</p:attrName>
                                        </p:attrNameLst>
                                      </p:cBhvr>
                                      <p:tavLst>
                                        <p:tav tm="0">
                                          <p:val>
                                            <p:fltVal val="0"/>
                                          </p:val>
                                        </p:tav>
                                        <p:tav tm="100000">
                                          <p:val>
                                            <p:strVal val="#ppt_h"/>
                                          </p:val>
                                        </p:tav>
                                      </p:tavLst>
                                    </p:anim>
                                    <p:anim calcmode="lin" valueType="num">
                                      <p:cBhvr>
                                        <p:cTn id="27" dur="1000" fill="hold"/>
                                        <p:tgtEl>
                                          <p:spTgt spid="75779">
                                            <p:txEl>
                                              <p:pRg st="5" end="5"/>
                                            </p:txEl>
                                          </p:spTgt>
                                        </p:tgtEl>
                                        <p:attrNameLst>
                                          <p:attrName>style.rotation</p:attrName>
                                        </p:attrNameLst>
                                      </p:cBhvr>
                                      <p:tavLst>
                                        <p:tav tm="0">
                                          <p:val>
                                            <p:fltVal val="90"/>
                                          </p:val>
                                        </p:tav>
                                        <p:tav tm="100000">
                                          <p:val>
                                            <p:fltVal val="0"/>
                                          </p:val>
                                        </p:tav>
                                      </p:tavLst>
                                    </p:anim>
                                    <p:animEffect transition="in" filter="fade">
                                      <p:cBhvr>
                                        <p:cTn id="28" dur="1000"/>
                                        <p:tgtEl>
                                          <p:spTgt spid="75779">
                                            <p:txEl>
                                              <p:pRg st="5" end="5"/>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75779">
                                            <p:txEl>
                                              <p:pRg st="6" end="6"/>
                                            </p:txEl>
                                          </p:spTgt>
                                        </p:tgtEl>
                                        <p:attrNameLst>
                                          <p:attrName>style.visibility</p:attrName>
                                        </p:attrNameLst>
                                      </p:cBhvr>
                                      <p:to>
                                        <p:strVal val="visible"/>
                                      </p:to>
                                    </p:set>
                                    <p:anim calcmode="lin" valueType="num">
                                      <p:cBhvr>
                                        <p:cTn id="31" dur="1000" fill="hold"/>
                                        <p:tgtEl>
                                          <p:spTgt spid="75779">
                                            <p:txEl>
                                              <p:pRg st="6" end="6"/>
                                            </p:txEl>
                                          </p:spTgt>
                                        </p:tgtEl>
                                        <p:attrNameLst>
                                          <p:attrName>ppt_w</p:attrName>
                                        </p:attrNameLst>
                                      </p:cBhvr>
                                      <p:tavLst>
                                        <p:tav tm="0">
                                          <p:val>
                                            <p:fltVal val="0"/>
                                          </p:val>
                                        </p:tav>
                                        <p:tav tm="100000">
                                          <p:val>
                                            <p:strVal val="#ppt_w"/>
                                          </p:val>
                                        </p:tav>
                                      </p:tavLst>
                                    </p:anim>
                                    <p:anim calcmode="lin" valueType="num">
                                      <p:cBhvr>
                                        <p:cTn id="32" dur="1000" fill="hold"/>
                                        <p:tgtEl>
                                          <p:spTgt spid="75779">
                                            <p:txEl>
                                              <p:pRg st="6" end="6"/>
                                            </p:txEl>
                                          </p:spTgt>
                                        </p:tgtEl>
                                        <p:attrNameLst>
                                          <p:attrName>ppt_h</p:attrName>
                                        </p:attrNameLst>
                                      </p:cBhvr>
                                      <p:tavLst>
                                        <p:tav tm="0">
                                          <p:val>
                                            <p:fltVal val="0"/>
                                          </p:val>
                                        </p:tav>
                                        <p:tav tm="100000">
                                          <p:val>
                                            <p:strVal val="#ppt_h"/>
                                          </p:val>
                                        </p:tav>
                                      </p:tavLst>
                                    </p:anim>
                                    <p:anim calcmode="lin" valueType="num">
                                      <p:cBhvr>
                                        <p:cTn id="33" dur="1000" fill="hold"/>
                                        <p:tgtEl>
                                          <p:spTgt spid="75779">
                                            <p:txEl>
                                              <p:pRg st="6" end="6"/>
                                            </p:txEl>
                                          </p:spTgt>
                                        </p:tgtEl>
                                        <p:attrNameLst>
                                          <p:attrName>style.rotation</p:attrName>
                                        </p:attrNameLst>
                                      </p:cBhvr>
                                      <p:tavLst>
                                        <p:tav tm="0">
                                          <p:val>
                                            <p:fltVal val="90"/>
                                          </p:val>
                                        </p:tav>
                                        <p:tav tm="100000">
                                          <p:val>
                                            <p:fltVal val="0"/>
                                          </p:val>
                                        </p:tav>
                                      </p:tavLst>
                                    </p:anim>
                                    <p:animEffect transition="in" filter="fade">
                                      <p:cBhvr>
                                        <p:cTn id="34" dur="1000"/>
                                        <p:tgtEl>
                                          <p:spTgt spid="75779">
                                            <p:txEl>
                                              <p:pRg st="6" end="6"/>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75779">
                                            <p:txEl>
                                              <p:pRg st="7" end="7"/>
                                            </p:txEl>
                                          </p:spTgt>
                                        </p:tgtEl>
                                        <p:attrNameLst>
                                          <p:attrName>style.visibility</p:attrName>
                                        </p:attrNameLst>
                                      </p:cBhvr>
                                      <p:to>
                                        <p:strVal val="visible"/>
                                      </p:to>
                                    </p:set>
                                    <p:anim calcmode="lin" valueType="num">
                                      <p:cBhvr>
                                        <p:cTn id="37" dur="1000" fill="hold"/>
                                        <p:tgtEl>
                                          <p:spTgt spid="75779">
                                            <p:txEl>
                                              <p:pRg st="7" end="7"/>
                                            </p:txEl>
                                          </p:spTgt>
                                        </p:tgtEl>
                                        <p:attrNameLst>
                                          <p:attrName>ppt_w</p:attrName>
                                        </p:attrNameLst>
                                      </p:cBhvr>
                                      <p:tavLst>
                                        <p:tav tm="0">
                                          <p:val>
                                            <p:fltVal val="0"/>
                                          </p:val>
                                        </p:tav>
                                        <p:tav tm="100000">
                                          <p:val>
                                            <p:strVal val="#ppt_w"/>
                                          </p:val>
                                        </p:tav>
                                      </p:tavLst>
                                    </p:anim>
                                    <p:anim calcmode="lin" valueType="num">
                                      <p:cBhvr>
                                        <p:cTn id="38" dur="1000" fill="hold"/>
                                        <p:tgtEl>
                                          <p:spTgt spid="75779">
                                            <p:txEl>
                                              <p:pRg st="7" end="7"/>
                                            </p:txEl>
                                          </p:spTgt>
                                        </p:tgtEl>
                                        <p:attrNameLst>
                                          <p:attrName>ppt_h</p:attrName>
                                        </p:attrNameLst>
                                      </p:cBhvr>
                                      <p:tavLst>
                                        <p:tav tm="0">
                                          <p:val>
                                            <p:fltVal val="0"/>
                                          </p:val>
                                        </p:tav>
                                        <p:tav tm="100000">
                                          <p:val>
                                            <p:strVal val="#ppt_h"/>
                                          </p:val>
                                        </p:tav>
                                      </p:tavLst>
                                    </p:anim>
                                    <p:anim calcmode="lin" valueType="num">
                                      <p:cBhvr>
                                        <p:cTn id="39" dur="1000" fill="hold"/>
                                        <p:tgtEl>
                                          <p:spTgt spid="75779">
                                            <p:txEl>
                                              <p:pRg st="7" end="7"/>
                                            </p:txEl>
                                          </p:spTgt>
                                        </p:tgtEl>
                                        <p:attrNameLst>
                                          <p:attrName>style.rotation</p:attrName>
                                        </p:attrNameLst>
                                      </p:cBhvr>
                                      <p:tavLst>
                                        <p:tav tm="0">
                                          <p:val>
                                            <p:fltVal val="90"/>
                                          </p:val>
                                        </p:tav>
                                        <p:tav tm="100000">
                                          <p:val>
                                            <p:fltVal val="0"/>
                                          </p:val>
                                        </p:tav>
                                      </p:tavLst>
                                    </p:anim>
                                    <p:animEffect transition="in" filter="fade">
                                      <p:cBhvr>
                                        <p:cTn id="40" dur="1000"/>
                                        <p:tgtEl>
                                          <p:spTgt spid="75779">
                                            <p:txEl>
                                              <p:pRg st="7" end="7"/>
                                            </p:txEl>
                                          </p:spTgt>
                                        </p:tgtEl>
                                      </p:cBhvr>
                                    </p:animEffect>
                                  </p:childTnLst>
                                </p:cTn>
                              </p:par>
                              <p:par>
                                <p:cTn id="41" presetID="31" presetClass="entr" presetSubtype="0" fill="hold" nodeType="withEffect">
                                  <p:stCondLst>
                                    <p:cond delay="0"/>
                                  </p:stCondLst>
                                  <p:childTnLst>
                                    <p:set>
                                      <p:cBhvr>
                                        <p:cTn id="42" dur="1" fill="hold">
                                          <p:stCondLst>
                                            <p:cond delay="0"/>
                                          </p:stCondLst>
                                        </p:cTn>
                                        <p:tgtEl>
                                          <p:spTgt spid="75779">
                                            <p:txEl>
                                              <p:pRg st="8" end="8"/>
                                            </p:txEl>
                                          </p:spTgt>
                                        </p:tgtEl>
                                        <p:attrNameLst>
                                          <p:attrName>style.visibility</p:attrName>
                                        </p:attrNameLst>
                                      </p:cBhvr>
                                      <p:to>
                                        <p:strVal val="visible"/>
                                      </p:to>
                                    </p:set>
                                    <p:anim calcmode="lin" valueType="num">
                                      <p:cBhvr>
                                        <p:cTn id="43" dur="1000" fill="hold"/>
                                        <p:tgtEl>
                                          <p:spTgt spid="75779">
                                            <p:txEl>
                                              <p:pRg st="8" end="8"/>
                                            </p:txEl>
                                          </p:spTgt>
                                        </p:tgtEl>
                                        <p:attrNameLst>
                                          <p:attrName>ppt_w</p:attrName>
                                        </p:attrNameLst>
                                      </p:cBhvr>
                                      <p:tavLst>
                                        <p:tav tm="0">
                                          <p:val>
                                            <p:fltVal val="0"/>
                                          </p:val>
                                        </p:tav>
                                        <p:tav tm="100000">
                                          <p:val>
                                            <p:strVal val="#ppt_w"/>
                                          </p:val>
                                        </p:tav>
                                      </p:tavLst>
                                    </p:anim>
                                    <p:anim calcmode="lin" valueType="num">
                                      <p:cBhvr>
                                        <p:cTn id="44" dur="1000" fill="hold"/>
                                        <p:tgtEl>
                                          <p:spTgt spid="75779">
                                            <p:txEl>
                                              <p:pRg st="8" end="8"/>
                                            </p:txEl>
                                          </p:spTgt>
                                        </p:tgtEl>
                                        <p:attrNameLst>
                                          <p:attrName>ppt_h</p:attrName>
                                        </p:attrNameLst>
                                      </p:cBhvr>
                                      <p:tavLst>
                                        <p:tav tm="0">
                                          <p:val>
                                            <p:fltVal val="0"/>
                                          </p:val>
                                        </p:tav>
                                        <p:tav tm="100000">
                                          <p:val>
                                            <p:strVal val="#ppt_h"/>
                                          </p:val>
                                        </p:tav>
                                      </p:tavLst>
                                    </p:anim>
                                    <p:anim calcmode="lin" valueType="num">
                                      <p:cBhvr>
                                        <p:cTn id="45" dur="1000" fill="hold"/>
                                        <p:tgtEl>
                                          <p:spTgt spid="75779">
                                            <p:txEl>
                                              <p:pRg st="8" end="8"/>
                                            </p:txEl>
                                          </p:spTgt>
                                        </p:tgtEl>
                                        <p:attrNameLst>
                                          <p:attrName>style.rotation</p:attrName>
                                        </p:attrNameLst>
                                      </p:cBhvr>
                                      <p:tavLst>
                                        <p:tav tm="0">
                                          <p:val>
                                            <p:fltVal val="90"/>
                                          </p:val>
                                        </p:tav>
                                        <p:tav tm="100000">
                                          <p:val>
                                            <p:fltVal val="0"/>
                                          </p:val>
                                        </p:tav>
                                      </p:tavLst>
                                    </p:anim>
                                    <p:animEffect transition="in" filter="fade">
                                      <p:cBhvr>
                                        <p:cTn id="46" dur="1000"/>
                                        <p:tgtEl>
                                          <p:spTgt spid="757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26"/>
          <p:cNvSpPr>
            <a:spLocks noGrp="1" noChangeArrowheads="1"/>
          </p:cNvSpPr>
          <p:nvPr>
            <p:ph type="title"/>
          </p:nvPr>
        </p:nvSpPr>
        <p:spPr>
          <a:xfrm>
            <a:off x="958850" y="-39688"/>
            <a:ext cx="8150225" cy="1138238"/>
          </a:xfrm>
        </p:spPr>
        <p:txBody>
          <a:bodyPr/>
          <a:lstStyle/>
          <a:p>
            <a:pPr eaLnBrk="1" hangingPunct="1">
              <a:defRPr/>
            </a:pPr>
            <a:r>
              <a:rPr lang="zh-CN" altLang="en-US" sz="3600">
                <a:latin typeface="宋体" panose="02010600030101010101" pitchFamily="2" charset="-122"/>
              </a:rPr>
              <a:t>集合查询（续）</a:t>
            </a:r>
          </a:p>
        </p:txBody>
      </p:sp>
      <p:sp>
        <p:nvSpPr>
          <p:cNvPr id="76803" name="Rectangle 1027"/>
          <p:cNvSpPr>
            <a:spLocks noGrp="1" noChangeArrowheads="1"/>
          </p:cNvSpPr>
          <p:nvPr>
            <p:ph idx="1"/>
          </p:nvPr>
        </p:nvSpPr>
        <p:spPr>
          <a:xfrm>
            <a:off x="958850" y="1339850"/>
            <a:ext cx="8150225" cy="4854575"/>
          </a:xfrm>
        </p:spPr>
        <p:txBody>
          <a:bodyPr/>
          <a:lstStyle/>
          <a:p>
            <a:pPr eaLnBrk="1" hangingPunct="1">
              <a:buFont typeface="Wingdings" panose="05000000000000000000" pitchFamily="2" charset="2"/>
              <a:buNone/>
            </a:pPr>
            <a:r>
              <a:rPr lang="en-US" altLang="zh-CN" sz="2400"/>
              <a:t>[</a:t>
            </a:r>
            <a:r>
              <a:rPr lang="zh-CN" altLang="en-US" sz="2400"/>
              <a:t>例</a:t>
            </a:r>
            <a:r>
              <a:rPr lang="en-US" altLang="zh-CN" sz="2400"/>
              <a:t>3.68]</a:t>
            </a:r>
            <a:r>
              <a:rPr lang="zh-CN" altLang="en-US" sz="2400"/>
              <a:t>实际上是查询计算机科学系中年龄大于</a:t>
            </a:r>
            <a:r>
              <a:rPr lang="en-US" altLang="zh-CN" sz="2400"/>
              <a:t>19</a:t>
            </a:r>
            <a:r>
              <a:rPr lang="zh-CN" altLang="en-US" sz="2400"/>
              <a:t>岁的学生</a:t>
            </a:r>
          </a:p>
          <a:p>
            <a:pPr eaLnBrk="1" hangingPunct="1">
              <a:buFont typeface="Wingdings" panose="05000000000000000000" pitchFamily="2" charset="2"/>
              <a:buNone/>
            </a:pPr>
            <a:endParaRPr lang="zh-CN" altLang="en-US" sz="2400"/>
          </a:p>
          <a:p>
            <a:pPr eaLnBrk="1" hangingPunct="1">
              <a:buFont typeface="Wingdings" panose="05000000000000000000" pitchFamily="2" charset="2"/>
              <a:buNone/>
            </a:pPr>
            <a:r>
              <a:rPr lang="zh-CN" altLang="en-US" sz="2400"/>
              <a:t>        </a:t>
            </a:r>
            <a:r>
              <a:rPr lang="en-US" altLang="zh-CN" sz="2400"/>
              <a:t>SELECT *</a:t>
            </a:r>
          </a:p>
          <a:p>
            <a:pPr eaLnBrk="1" hangingPunct="1">
              <a:buFont typeface="Wingdings" panose="05000000000000000000" pitchFamily="2" charset="2"/>
              <a:buNone/>
            </a:pPr>
            <a:r>
              <a:rPr lang="en-US" altLang="zh-CN" sz="2400"/>
              <a:t>        FROM Student</a:t>
            </a:r>
          </a:p>
          <a:p>
            <a:pPr eaLnBrk="1" hangingPunct="1">
              <a:buFont typeface="Wingdings" panose="05000000000000000000" pitchFamily="2" charset="2"/>
              <a:buNone/>
            </a:pPr>
            <a:r>
              <a:rPr lang="en-US" altLang="zh-CN" sz="2400"/>
              <a:t>        WHERE Sdept= 'CS' AND  Sage&gt;19</a:t>
            </a:r>
            <a:r>
              <a:rPr lang="zh-CN" altLang="en-US" sz="2400"/>
              <a:t>;</a:t>
            </a:r>
          </a:p>
          <a:p>
            <a:pPr eaLnBrk="1" hangingPunct="1"/>
            <a:endParaRPr lang="en-US" altLang="zh-CN" sz="2400"/>
          </a:p>
        </p:txBody>
      </p:sp>
      <p:sp>
        <p:nvSpPr>
          <p:cNvPr id="2" name="日期占位符 1">
            <a:extLst>
              <a:ext uri="{FF2B5EF4-FFF2-40B4-BE49-F238E27FC236}">
                <a16:creationId xmlns:a16="http://schemas.microsoft.com/office/drawing/2014/main" id="{E3DB44E5-F384-4667-9F67-4E2B950A43E0}"/>
              </a:ext>
            </a:extLst>
          </p:cNvPr>
          <p:cNvSpPr>
            <a:spLocks noGrp="1"/>
          </p:cNvSpPr>
          <p:nvPr>
            <p:ph type="dt" sz="half" idx="10"/>
          </p:nvPr>
        </p:nvSpPr>
        <p:spPr/>
        <p:txBody>
          <a:bodyPr/>
          <a:lstStyle/>
          <a:p>
            <a:pPr>
              <a:defRPr/>
            </a:pPr>
            <a:fld id="{01C2D57A-2EE5-49A2-A00F-7DC2A0D3E069}" type="datetime1">
              <a:rPr lang="zh-CN" altLang="en-US" smtClean="0"/>
              <a:t>2021/10/28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76803">
                                            <p:txEl>
                                              <p:pRg st="2" end="2"/>
                                            </p:txEl>
                                          </p:spTgt>
                                        </p:tgtEl>
                                        <p:attrNameLst>
                                          <p:attrName>style.visibility</p:attrName>
                                        </p:attrNameLst>
                                      </p:cBhvr>
                                      <p:to>
                                        <p:strVal val="visible"/>
                                      </p:to>
                                    </p:set>
                                    <p:anim calcmode="lin" valueType="num">
                                      <p:cBhvr>
                                        <p:cTn id="7" dur="500" fill="hold"/>
                                        <p:tgtEl>
                                          <p:spTgt spid="7680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7680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76803">
                                            <p:txEl>
                                              <p:pRg st="2" end="2"/>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76803">
                                            <p:txEl>
                                              <p:pRg st="3" end="3"/>
                                            </p:txEl>
                                          </p:spTgt>
                                        </p:tgtEl>
                                        <p:attrNameLst>
                                          <p:attrName>style.visibility</p:attrName>
                                        </p:attrNameLst>
                                      </p:cBhvr>
                                      <p:to>
                                        <p:strVal val="visible"/>
                                      </p:to>
                                    </p:set>
                                    <p:anim calcmode="lin" valueType="num">
                                      <p:cBhvr>
                                        <p:cTn id="12" dur="500" fill="hold"/>
                                        <p:tgtEl>
                                          <p:spTgt spid="76803">
                                            <p:txEl>
                                              <p:pRg st="3" end="3"/>
                                            </p:txEl>
                                          </p:spTgt>
                                        </p:tgtEl>
                                        <p:attrNameLst>
                                          <p:attrName>ppt_w</p:attrName>
                                        </p:attrNameLst>
                                      </p:cBhvr>
                                      <p:tavLst>
                                        <p:tav tm="0">
                                          <p:val>
                                            <p:fltVal val="0"/>
                                          </p:val>
                                        </p:tav>
                                        <p:tav tm="100000">
                                          <p:val>
                                            <p:strVal val="#ppt_w"/>
                                          </p:val>
                                        </p:tav>
                                      </p:tavLst>
                                    </p:anim>
                                    <p:anim calcmode="lin" valueType="num">
                                      <p:cBhvr>
                                        <p:cTn id="13" dur="500" fill="hold"/>
                                        <p:tgtEl>
                                          <p:spTgt spid="76803">
                                            <p:txEl>
                                              <p:pRg st="3" end="3"/>
                                            </p:txEl>
                                          </p:spTgt>
                                        </p:tgtEl>
                                        <p:attrNameLst>
                                          <p:attrName>ppt_h</p:attrName>
                                        </p:attrNameLst>
                                      </p:cBhvr>
                                      <p:tavLst>
                                        <p:tav tm="0">
                                          <p:val>
                                            <p:fltVal val="0"/>
                                          </p:val>
                                        </p:tav>
                                        <p:tav tm="100000">
                                          <p:val>
                                            <p:strVal val="#ppt_h"/>
                                          </p:val>
                                        </p:tav>
                                      </p:tavLst>
                                    </p:anim>
                                    <p:animEffect transition="in" filter="fade">
                                      <p:cBhvr>
                                        <p:cTn id="14" dur="500"/>
                                        <p:tgtEl>
                                          <p:spTgt spid="76803">
                                            <p:txEl>
                                              <p:pRg st="3" end="3"/>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76803">
                                            <p:txEl>
                                              <p:pRg st="4" end="4"/>
                                            </p:txEl>
                                          </p:spTgt>
                                        </p:tgtEl>
                                        <p:attrNameLst>
                                          <p:attrName>style.visibility</p:attrName>
                                        </p:attrNameLst>
                                      </p:cBhvr>
                                      <p:to>
                                        <p:strVal val="visible"/>
                                      </p:to>
                                    </p:set>
                                    <p:anim calcmode="lin" valueType="num">
                                      <p:cBhvr>
                                        <p:cTn id="17" dur="500" fill="hold"/>
                                        <p:tgtEl>
                                          <p:spTgt spid="76803">
                                            <p:txEl>
                                              <p:pRg st="4" end="4"/>
                                            </p:txEl>
                                          </p:spTgt>
                                        </p:tgtEl>
                                        <p:attrNameLst>
                                          <p:attrName>ppt_w</p:attrName>
                                        </p:attrNameLst>
                                      </p:cBhvr>
                                      <p:tavLst>
                                        <p:tav tm="0">
                                          <p:val>
                                            <p:fltVal val="0"/>
                                          </p:val>
                                        </p:tav>
                                        <p:tav tm="100000">
                                          <p:val>
                                            <p:strVal val="#ppt_w"/>
                                          </p:val>
                                        </p:tav>
                                      </p:tavLst>
                                    </p:anim>
                                    <p:anim calcmode="lin" valueType="num">
                                      <p:cBhvr>
                                        <p:cTn id="18" dur="500" fill="hold"/>
                                        <p:tgtEl>
                                          <p:spTgt spid="76803">
                                            <p:txEl>
                                              <p:pRg st="4" end="4"/>
                                            </p:txEl>
                                          </p:spTgt>
                                        </p:tgtEl>
                                        <p:attrNameLst>
                                          <p:attrName>ppt_h</p:attrName>
                                        </p:attrNameLst>
                                      </p:cBhvr>
                                      <p:tavLst>
                                        <p:tav tm="0">
                                          <p:val>
                                            <p:fltVal val="0"/>
                                          </p:val>
                                        </p:tav>
                                        <p:tav tm="100000">
                                          <p:val>
                                            <p:strVal val="#ppt_h"/>
                                          </p:val>
                                        </p:tav>
                                      </p:tavLst>
                                    </p:anim>
                                    <p:animEffect transition="in" filter="fade">
                                      <p:cBhvr>
                                        <p:cTn id="19" dur="500"/>
                                        <p:tgtEl>
                                          <p:spTgt spid="768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3.4  </a:t>
            </a:r>
            <a:r>
              <a:rPr lang="zh-CN" altLang="en-US" sz="3600"/>
              <a:t>数据查询 </a:t>
            </a:r>
          </a:p>
        </p:txBody>
      </p:sp>
      <p:sp>
        <p:nvSpPr>
          <p:cNvPr id="203779" name="Rectangle 3"/>
          <p:cNvSpPr>
            <a:spLocks noGrp="1" noChangeArrowheads="1"/>
          </p:cNvSpPr>
          <p:nvPr>
            <p:ph idx="1"/>
          </p:nvPr>
        </p:nvSpPr>
        <p:spPr>
          <a:xfrm>
            <a:off x="958850" y="1339850"/>
            <a:ext cx="8150225" cy="4854575"/>
          </a:xfrm>
        </p:spPr>
        <p:txBody>
          <a:bodyPr/>
          <a:lstStyle/>
          <a:p>
            <a:pPr marL="0" indent="0" algn="just" eaLnBrk="1" hangingPunct="1">
              <a:lnSpc>
                <a:spcPct val="140000"/>
              </a:lnSpc>
              <a:buFont typeface="Wingdings" panose="05000000000000000000" pitchFamily="2" charset="2"/>
              <a:buNone/>
            </a:pPr>
            <a:r>
              <a:rPr lang="en-US" altLang="zh-CN"/>
              <a:t>3.4.1 </a:t>
            </a:r>
            <a:r>
              <a:rPr lang="zh-CN" altLang="en-US"/>
              <a:t>单表查询</a:t>
            </a:r>
          </a:p>
          <a:p>
            <a:pPr marL="0" indent="0" algn="just" eaLnBrk="1" hangingPunct="1">
              <a:lnSpc>
                <a:spcPct val="140000"/>
              </a:lnSpc>
              <a:buFont typeface="Wingdings" panose="05000000000000000000" pitchFamily="2" charset="2"/>
              <a:buNone/>
            </a:pPr>
            <a:r>
              <a:rPr lang="en-US" altLang="zh-CN"/>
              <a:t>3.4.2 </a:t>
            </a:r>
            <a:r>
              <a:rPr lang="zh-CN" altLang="en-US"/>
              <a:t>连接查询</a:t>
            </a:r>
          </a:p>
          <a:p>
            <a:pPr marL="0" indent="0" algn="just" eaLnBrk="1" hangingPunct="1">
              <a:lnSpc>
                <a:spcPct val="140000"/>
              </a:lnSpc>
              <a:buFont typeface="Wingdings" panose="05000000000000000000" pitchFamily="2" charset="2"/>
              <a:buNone/>
            </a:pPr>
            <a:r>
              <a:rPr lang="en-US" altLang="zh-CN"/>
              <a:t>3.4.3 </a:t>
            </a:r>
            <a:r>
              <a:rPr lang="zh-CN" altLang="en-US"/>
              <a:t>嵌套查询</a:t>
            </a:r>
          </a:p>
          <a:p>
            <a:pPr marL="0" indent="0" algn="just" eaLnBrk="1" hangingPunct="1">
              <a:lnSpc>
                <a:spcPct val="140000"/>
              </a:lnSpc>
              <a:buFont typeface="Wingdings" panose="05000000000000000000" pitchFamily="2" charset="2"/>
              <a:buNone/>
            </a:pPr>
            <a:r>
              <a:rPr lang="en-US" altLang="zh-CN"/>
              <a:t>3.4.4 </a:t>
            </a:r>
            <a:r>
              <a:rPr lang="zh-CN" altLang="en-US"/>
              <a:t>集合查询</a:t>
            </a:r>
          </a:p>
          <a:p>
            <a:pPr marL="0" indent="0" algn="just" eaLnBrk="1" hangingPunct="1">
              <a:lnSpc>
                <a:spcPct val="140000"/>
              </a:lnSpc>
              <a:buFont typeface="Wingdings" panose="05000000000000000000" pitchFamily="2" charset="2"/>
              <a:buNone/>
            </a:pPr>
            <a:r>
              <a:rPr lang="en-US" altLang="zh-CN">
                <a:solidFill>
                  <a:srgbClr val="00B050"/>
                </a:solidFill>
              </a:rPr>
              <a:t>3.4.5</a:t>
            </a:r>
            <a:r>
              <a:rPr lang="zh-CN" altLang="en-US">
                <a:solidFill>
                  <a:srgbClr val="00B050"/>
                </a:solidFill>
              </a:rPr>
              <a:t>基于派生表的查询</a:t>
            </a:r>
            <a:endParaRPr lang="en-US" altLang="zh-CN">
              <a:solidFill>
                <a:srgbClr val="00B050"/>
              </a:solidFill>
            </a:endParaRPr>
          </a:p>
          <a:p>
            <a:pPr marL="0" indent="0" algn="just" eaLnBrk="1" hangingPunct="1">
              <a:lnSpc>
                <a:spcPct val="140000"/>
              </a:lnSpc>
              <a:buFont typeface="Wingdings" panose="05000000000000000000" pitchFamily="2" charset="2"/>
              <a:buNone/>
            </a:pPr>
            <a:r>
              <a:rPr lang="en-US" altLang="zh-CN"/>
              <a:t>3.4.6 Select</a:t>
            </a:r>
            <a:r>
              <a:rPr lang="zh-CN" altLang="en-US"/>
              <a:t>语句的一般形式 </a:t>
            </a:r>
          </a:p>
        </p:txBody>
      </p:sp>
      <p:sp>
        <p:nvSpPr>
          <p:cNvPr id="2" name="日期占位符 1">
            <a:extLst>
              <a:ext uri="{FF2B5EF4-FFF2-40B4-BE49-F238E27FC236}">
                <a16:creationId xmlns:a16="http://schemas.microsoft.com/office/drawing/2014/main" id="{1B36359D-AEF0-4D13-B53B-FC6D6D0EFCA6}"/>
              </a:ext>
            </a:extLst>
          </p:cNvPr>
          <p:cNvSpPr>
            <a:spLocks noGrp="1"/>
          </p:cNvSpPr>
          <p:nvPr>
            <p:ph type="dt" sz="half" idx="10"/>
          </p:nvPr>
        </p:nvSpPr>
        <p:spPr/>
        <p:txBody>
          <a:bodyPr/>
          <a:lstStyle/>
          <a:p>
            <a:pPr>
              <a:defRPr/>
            </a:pPr>
            <a:fld id="{8CF600C3-39FA-4FBA-9803-A3D54E486046}" type="datetime1">
              <a:rPr lang="zh-CN" altLang="en-US" smtClean="0"/>
              <a:t>2021/10/28</a:t>
            </a:fld>
            <a:endParaRPr lang="zh-CN" alt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a:xfrm>
            <a:off x="958850" y="-39688"/>
            <a:ext cx="8150225" cy="1138238"/>
          </a:xfrm>
        </p:spPr>
        <p:txBody>
          <a:bodyPr/>
          <a:lstStyle/>
          <a:p>
            <a:pPr eaLnBrk="1" hangingPunct="1">
              <a:defRPr/>
            </a:pPr>
            <a:r>
              <a:rPr lang="en-US" altLang="zh-CN" sz="3600"/>
              <a:t>3.4.5 </a:t>
            </a:r>
            <a:r>
              <a:rPr lang="zh-CN" altLang="en-US" sz="3600"/>
              <a:t>基于派生表的查询</a:t>
            </a:r>
          </a:p>
        </p:txBody>
      </p:sp>
      <p:sp>
        <p:nvSpPr>
          <p:cNvPr id="78851" name="内容占位符 2"/>
          <p:cNvSpPr>
            <a:spLocks noGrp="1"/>
          </p:cNvSpPr>
          <p:nvPr>
            <p:ph idx="1"/>
          </p:nvPr>
        </p:nvSpPr>
        <p:spPr>
          <a:xfrm>
            <a:off x="944563" y="908050"/>
            <a:ext cx="8148637" cy="5616575"/>
          </a:xfrm>
        </p:spPr>
        <p:txBody>
          <a:bodyPr/>
          <a:lstStyle/>
          <a:p>
            <a:pPr eaLnBrk="1" hangingPunct="1">
              <a:lnSpc>
                <a:spcPct val="90000"/>
              </a:lnSpc>
            </a:pPr>
            <a:r>
              <a:rPr lang="zh-CN" altLang="en-US">
                <a:latin typeface="宋体" panose="02010600030101010101" pitchFamily="2" charset="-122"/>
              </a:rPr>
              <a:t>子查询不仅可以出现在</a:t>
            </a:r>
            <a:r>
              <a:rPr lang="en-US" altLang="zh-CN"/>
              <a:t>WHERE</a:t>
            </a:r>
            <a:r>
              <a:rPr lang="zh-CN" altLang="en-US">
                <a:latin typeface="宋体" panose="02010600030101010101" pitchFamily="2" charset="-122"/>
              </a:rPr>
              <a:t>子句中，还可以出现在</a:t>
            </a:r>
            <a:r>
              <a:rPr lang="en-US" altLang="zh-CN"/>
              <a:t>FROM</a:t>
            </a:r>
            <a:r>
              <a:rPr lang="zh-CN" altLang="en-US">
                <a:latin typeface="宋体" panose="02010600030101010101" pitchFamily="2" charset="-122"/>
              </a:rPr>
              <a:t>子句中，这时子查询生成的临时派生表（</a:t>
            </a:r>
            <a:r>
              <a:rPr lang="en-US" altLang="zh-CN"/>
              <a:t>Derived Table</a:t>
            </a:r>
            <a:r>
              <a:rPr lang="zh-CN" altLang="en-US">
                <a:latin typeface="宋体" panose="02010600030101010101" pitchFamily="2" charset="-122"/>
              </a:rPr>
              <a:t>）成为主查询的查询对象</a:t>
            </a:r>
            <a:endParaRPr lang="en-US" altLang="zh-CN">
              <a:latin typeface="宋体" panose="02010600030101010101" pitchFamily="2" charset="-122"/>
            </a:endParaRPr>
          </a:p>
          <a:p>
            <a:pPr eaLnBrk="1" hangingPunct="1">
              <a:lnSpc>
                <a:spcPct val="90000"/>
              </a:lnSpc>
            </a:pPr>
            <a:endParaRPr lang="en-US" altLang="zh-CN" sz="2300">
              <a:latin typeface="宋体" panose="02010600030101010101" pitchFamily="2" charset="-122"/>
            </a:endParaRPr>
          </a:p>
          <a:p>
            <a:pPr eaLnBrk="1" hangingPunct="1">
              <a:lnSpc>
                <a:spcPct val="90000"/>
              </a:lnSpc>
              <a:buFont typeface="Wingdings" panose="05000000000000000000" pitchFamily="2" charset="2"/>
              <a:buNone/>
            </a:pPr>
            <a:r>
              <a:rPr lang="en-US" altLang="zh-CN" sz="2400"/>
              <a:t>[</a:t>
            </a:r>
            <a:r>
              <a:rPr lang="zh-CN" altLang="en-US" sz="2400">
                <a:latin typeface="宋体" panose="02010600030101010101" pitchFamily="2" charset="-122"/>
              </a:rPr>
              <a:t>例</a:t>
            </a:r>
            <a:r>
              <a:rPr lang="en-US" altLang="zh-CN" sz="2400"/>
              <a:t>3.57]</a:t>
            </a:r>
            <a:r>
              <a:rPr lang="zh-CN" altLang="en-US" sz="2400">
                <a:latin typeface="宋体" panose="02010600030101010101" pitchFamily="2" charset="-122"/>
              </a:rPr>
              <a:t>找出每个学生超过他自己选修课程平均成绩的课程号</a:t>
            </a:r>
            <a:endParaRPr lang="en-US" altLang="zh-CN" sz="2400">
              <a:latin typeface="宋体" panose="02010600030101010101" pitchFamily="2" charset="-122"/>
            </a:endParaRPr>
          </a:p>
          <a:p>
            <a:pPr eaLnBrk="1" hangingPunct="1">
              <a:lnSpc>
                <a:spcPct val="90000"/>
              </a:lnSpc>
              <a:buFont typeface="Wingdings" panose="05000000000000000000" pitchFamily="2" charset="2"/>
              <a:buNone/>
            </a:pPr>
            <a:r>
              <a:rPr lang="en-US" altLang="zh-CN" sz="2000"/>
              <a:t>     </a:t>
            </a:r>
          </a:p>
          <a:p>
            <a:pPr eaLnBrk="1" hangingPunct="1">
              <a:lnSpc>
                <a:spcPct val="90000"/>
              </a:lnSpc>
              <a:buFont typeface="Wingdings" panose="05000000000000000000" pitchFamily="2" charset="2"/>
              <a:buNone/>
            </a:pPr>
            <a:r>
              <a:rPr lang="zh-CN" altLang="en-US" sz="2400"/>
              <a:t>    </a:t>
            </a:r>
            <a:r>
              <a:rPr lang="en-US" altLang="zh-CN" sz="2400"/>
              <a:t>SELECT Sno, Cno</a:t>
            </a:r>
            <a:endParaRPr lang="en-US" altLang="zh-CN"/>
          </a:p>
          <a:p>
            <a:pPr eaLnBrk="1" hangingPunct="1">
              <a:lnSpc>
                <a:spcPct val="90000"/>
              </a:lnSpc>
              <a:buFont typeface="Wingdings" panose="05000000000000000000" pitchFamily="2" charset="2"/>
              <a:buNone/>
            </a:pPr>
            <a:r>
              <a:rPr lang="en-US" altLang="zh-CN" sz="2400"/>
              <a:t>    FROM SC, </a:t>
            </a:r>
            <a:r>
              <a:rPr lang="zh-CN" altLang="en-US" sz="2400"/>
              <a:t>(</a:t>
            </a:r>
            <a:r>
              <a:rPr lang="en-US" altLang="zh-CN" sz="2400"/>
              <a:t>SELECTSno, Avg</a:t>
            </a:r>
            <a:r>
              <a:rPr lang="zh-CN" altLang="en-US" sz="2400"/>
              <a:t>(</a:t>
            </a:r>
            <a:r>
              <a:rPr lang="en-US" altLang="zh-CN" sz="2400"/>
              <a:t>Grade</a:t>
            </a:r>
            <a:r>
              <a:rPr lang="zh-CN" altLang="en-US" sz="2400"/>
              <a:t>)</a:t>
            </a:r>
            <a:r>
              <a:rPr lang="en-US" altLang="zh-CN" sz="2400"/>
              <a:t> </a:t>
            </a:r>
          </a:p>
          <a:p>
            <a:pPr eaLnBrk="1" hangingPunct="1">
              <a:lnSpc>
                <a:spcPct val="90000"/>
              </a:lnSpc>
              <a:buFont typeface="Wingdings" panose="05000000000000000000" pitchFamily="2" charset="2"/>
              <a:buNone/>
            </a:pPr>
            <a:r>
              <a:rPr lang="en-US" altLang="zh-CN" sz="2400"/>
              <a:t>                        FROM SC</a:t>
            </a:r>
          </a:p>
          <a:p>
            <a:pPr eaLnBrk="1" hangingPunct="1">
              <a:lnSpc>
                <a:spcPct val="90000"/>
              </a:lnSpc>
              <a:buFont typeface="Wingdings" panose="05000000000000000000" pitchFamily="2" charset="2"/>
              <a:buNone/>
            </a:pPr>
            <a:r>
              <a:rPr lang="en-US" altLang="zh-CN" sz="2400"/>
              <a:t>    			  GROUP BY Sno</a:t>
            </a:r>
            <a:r>
              <a:rPr lang="zh-CN" altLang="en-US" sz="2400"/>
              <a:t>)</a:t>
            </a:r>
          </a:p>
          <a:p>
            <a:pPr eaLnBrk="1" hangingPunct="1">
              <a:lnSpc>
                <a:spcPct val="90000"/>
              </a:lnSpc>
              <a:buFont typeface="Wingdings" panose="05000000000000000000" pitchFamily="2" charset="2"/>
              <a:buNone/>
            </a:pPr>
            <a:r>
              <a:rPr lang="en-US" altLang="zh-CN" sz="2400"/>
              <a:t>                        AS   Avg_sc</a:t>
            </a:r>
            <a:r>
              <a:rPr lang="zh-CN" altLang="en-US" sz="2400"/>
              <a:t>(</a:t>
            </a:r>
            <a:r>
              <a:rPr lang="en-US" altLang="zh-CN" sz="2400"/>
              <a:t>avg_sno,avg_grade</a:t>
            </a:r>
            <a:r>
              <a:rPr lang="zh-CN" altLang="en-US" sz="2400"/>
              <a:t>)</a:t>
            </a:r>
          </a:p>
          <a:p>
            <a:pPr eaLnBrk="1" hangingPunct="1">
              <a:lnSpc>
                <a:spcPct val="90000"/>
              </a:lnSpc>
              <a:buFont typeface="Wingdings" panose="05000000000000000000" pitchFamily="2" charset="2"/>
              <a:buNone/>
            </a:pPr>
            <a:r>
              <a:rPr lang="en-US" altLang="zh-CN" sz="2400"/>
              <a:t>    WHERE SC.Sno = Avg_sc.avg_sno</a:t>
            </a:r>
          </a:p>
          <a:p>
            <a:pPr eaLnBrk="1" hangingPunct="1">
              <a:lnSpc>
                <a:spcPct val="90000"/>
              </a:lnSpc>
              <a:buFont typeface="Wingdings" panose="05000000000000000000" pitchFamily="2" charset="2"/>
              <a:buNone/>
            </a:pPr>
            <a:r>
              <a:rPr lang="en-US" altLang="zh-CN" sz="2400"/>
              <a:t>      and SC.Grade &gt;=Avg_sc.avg_grade</a:t>
            </a:r>
          </a:p>
        </p:txBody>
      </p:sp>
      <p:sp>
        <p:nvSpPr>
          <p:cNvPr id="2" name="日期占位符 1">
            <a:extLst>
              <a:ext uri="{FF2B5EF4-FFF2-40B4-BE49-F238E27FC236}">
                <a16:creationId xmlns:a16="http://schemas.microsoft.com/office/drawing/2014/main" id="{CC7695CC-7C45-46C6-803F-AB9029F6110F}"/>
              </a:ext>
            </a:extLst>
          </p:cNvPr>
          <p:cNvSpPr>
            <a:spLocks noGrp="1"/>
          </p:cNvSpPr>
          <p:nvPr>
            <p:ph type="dt" sz="half" idx="10"/>
          </p:nvPr>
        </p:nvSpPr>
        <p:spPr/>
        <p:txBody>
          <a:bodyPr/>
          <a:lstStyle/>
          <a:p>
            <a:pPr>
              <a:defRPr/>
            </a:pPr>
            <a:fld id="{338A9852-F116-49EA-9CCA-F15EF16C35FA}" type="datetime1">
              <a:rPr lang="zh-CN" altLang="en-US" smtClean="0"/>
              <a:t>2021/10/28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8851">
                                            <p:txEl>
                                              <p:pRg st="2" end="2"/>
                                            </p:txEl>
                                          </p:spTgt>
                                        </p:tgtEl>
                                        <p:attrNameLst>
                                          <p:attrName>style.visibility</p:attrName>
                                        </p:attrNameLst>
                                      </p:cBhvr>
                                      <p:to>
                                        <p:strVal val="visible"/>
                                      </p:to>
                                    </p:set>
                                    <p:animEffect transition="in" filter="randombar(horizontal)">
                                      <p:cBhvr>
                                        <p:cTn id="7" dur="500"/>
                                        <p:tgtEl>
                                          <p:spTgt spid="7885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16" fill="hold" nodeType="clickEffect">
                                  <p:stCondLst>
                                    <p:cond delay="0"/>
                                  </p:stCondLst>
                                  <p:childTnLst>
                                    <p:set>
                                      <p:cBhvr>
                                        <p:cTn id="11" dur="1" fill="hold">
                                          <p:stCondLst>
                                            <p:cond delay="0"/>
                                          </p:stCondLst>
                                        </p:cTn>
                                        <p:tgtEl>
                                          <p:spTgt spid="78851">
                                            <p:txEl>
                                              <p:pRg st="4" end="4"/>
                                            </p:txEl>
                                          </p:spTgt>
                                        </p:tgtEl>
                                        <p:attrNameLst>
                                          <p:attrName>style.visibility</p:attrName>
                                        </p:attrNameLst>
                                      </p:cBhvr>
                                      <p:to>
                                        <p:strVal val="visible"/>
                                      </p:to>
                                    </p:set>
                                    <p:anim calcmode="lin" valueType="num">
                                      <p:cBhvr>
                                        <p:cTn id="12" dur="500" fill="hold"/>
                                        <p:tgtEl>
                                          <p:spTgt spid="78851">
                                            <p:txEl>
                                              <p:pRg st="4" end="4"/>
                                            </p:txEl>
                                          </p:spTgt>
                                        </p:tgtEl>
                                        <p:attrNameLst>
                                          <p:attrName>ppt_w</p:attrName>
                                        </p:attrNameLst>
                                      </p:cBhvr>
                                      <p:tavLst>
                                        <p:tav tm="0">
                                          <p:val>
                                            <p:fltVal val="0"/>
                                          </p:val>
                                        </p:tav>
                                        <p:tav tm="100000">
                                          <p:val>
                                            <p:strVal val="#ppt_w"/>
                                          </p:val>
                                        </p:tav>
                                      </p:tavLst>
                                    </p:anim>
                                    <p:anim calcmode="lin" valueType="num">
                                      <p:cBhvr>
                                        <p:cTn id="13" dur="500" fill="hold"/>
                                        <p:tgtEl>
                                          <p:spTgt spid="78851">
                                            <p:txEl>
                                              <p:pRg st="4" end="4"/>
                                            </p:txEl>
                                          </p:spTgt>
                                        </p:tgtEl>
                                        <p:attrNameLst>
                                          <p:attrName>ppt_h</p:attrName>
                                        </p:attrNameLst>
                                      </p:cBhvr>
                                      <p:tavLst>
                                        <p:tav tm="0">
                                          <p:val>
                                            <p:fltVal val="0"/>
                                          </p:val>
                                        </p:tav>
                                        <p:tav tm="100000">
                                          <p:val>
                                            <p:strVal val="#ppt_h"/>
                                          </p:val>
                                        </p:tav>
                                      </p:tavLst>
                                    </p:anim>
                                    <p:animEffect transition="in" filter="fade">
                                      <p:cBhvr>
                                        <p:cTn id="14" dur="500"/>
                                        <p:tgtEl>
                                          <p:spTgt spid="78851">
                                            <p:txEl>
                                              <p:pRg st="4" end="4"/>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78851">
                                            <p:txEl>
                                              <p:pRg st="5" end="5"/>
                                            </p:txEl>
                                          </p:spTgt>
                                        </p:tgtEl>
                                        <p:attrNameLst>
                                          <p:attrName>style.visibility</p:attrName>
                                        </p:attrNameLst>
                                      </p:cBhvr>
                                      <p:to>
                                        <p:strVal val="visible"/>
                                      </p:to>
                                    </p:set>
                                    <p:anim calcmode="lin" valueType="num">
                                      <p:cBhvr>
                                        <p:cTn id="17" dur="500" fill="hold"/>
                                        <p:tgtEl>
                                          <p:spTgt spid="78851">
                                            <p:txEl>
                                              <p:pRg st="5" end="5"/>
                                            </p:txEl>
                                          </p:spTgt>
                                        </p:tgtEl>
                                        <p:attrNameLst>
                                          <p:attrName>ppt_w</p:attrName>
                                        </p:attrNameLst>
                                      </p:cBhvr>
                                      <p:tavLst>
                                        <p:tav tm="0">
                                          <p:val>
                                            <p:fltVal val="0"/>
                                          </p:val>
                                        </p:tav>
                                        <p:tav tm="100000">
                                          <p:val>
                                            <p:strVal val="#ppt_w"/>
                                          </p:val>
                                        </p:tav>
                                      </p:tavLst>
                                    </p:anim>
                                    <p:anim calcmode="lin" valueType="num">
                                      <p:cBhvr>
                                        <p:cTn id="18" dur="500" fill="hold"/>
                                        <p:tgtEl>
                                          <p:spTgt spid="78851">
                                            <p:txEl>
                                              <p:pRg st="5" end="5"/>
                                            </p:txEl>
                                          </p:spTgt>
                                        </p:tgtEl>
                                        <p:attrNameLst>
                                          <p:attrName>ppt_h</p:attrName>
                                        </p:attrNameLst>
                                      </p:cBhvr>
                                      <p:tavLst>
                                        <p:tav tm="0">
                                          <p:val>
                                            <p:fltVal val="0"/>
                                          </p:val>
                                        </p:tav>
                                        <p:tav tm="100000">
                                          <p:val>
                                            <p:strVal val="#ppt_h"/>
                                          </p:val>
                                        </p:tav>
                                      </p:tavLst>
                                    </p:anim>
                                    <p:animEffect transition="in" filter="fade">
                                      <p:cBhvr>
                                        <p:cTn id="19" dur="500"/>
                                        <p:tgtEl>
                                          <p:spTgt spid="78851">
                                            <p:txEl>
                                              <p:pRg st="5" end="5"/>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78851">
                                            <p:txEl>
                                              <p:pRg st="6" end="6"/>
                                            </p:txEl>
                                          </p:spTgt>
                                        </p:tgtEl>
                                        <p:attrNameLst>
                                          <p:attrName>style.visibility</p:attrName>
                                        </p:attrNameLst>
                                      </p:cBhvr>
                                      <p:to>
                                        <p:strVal val="visible"/>
                                      </p:to>
                                    </p:set>
                                    <p:anim calcmode="lin" valueType="num">
                                      <p:cBhvr>
                                        <p:cTn id="22" dur="500" fill="hold"/>
                                        <p:tgtEl>
                                          <p:spTgt spid="78851">
                                            <p:txEl>
                                              <p:pRg st="6" end="6"/>
                                            </p:txEl>
                                          </p:spTgt>
                                        </p:tgtEl>
                                        <p:attrNameLst>
                                          <p:attrName>ppt_w</p:attrName>
                                        </p:attrNameLst>
                                      </p:cBhvr>
                                      <p:tavLst>
                                        <p:tav tm="0">
                                          <p:val>
                                            <p:fltVal val="0"/>
                                          </p:val>
                                        </p:tav>
                                        <p:tav tm="100000">
                                          <p:val>
                                            <p:strVal val="#ppt_w"/>
                                          </p:val>
                                        </p:tav>
                                      </p:tavLst>
                                    </p:anim>
                                    <p:anim calcmode="lin" valueType="num">
                                      <p:cBhvr>
                                        <p:cTn id="23" dur="500" fill="hold"/>
                                        <p:tgtEl>
                                          <p:spTgt spid="78851">
                                            <p:txEl>
                                              <p:pRg st="6" end="6"/>
                                            </p:txEl>
                                          </p:spTgt>
                                        </p:tgtEl>
                                        <p:attrNameLst>
                                          <p:attrName>ppt_h</p:attrName>
                                        </p:attrNameLst>
                                      </p:cBhvr>
                                      <p:tavLst>
                                        <p:tav tm="0">
                                          <p:val>
                                            <p:fltVal val="0"/>
                                          </p:val>
                                        </p:tav>
                                        <p:tav tm="100000">
                                          <p:val>
                                            <p:strVal val="#ppt_h"/>
                                          </p:val>
                                        </p:tav>
                                      </p:tavLst>
                                    </p:anim>
                                    <p:animEffect transition="in" filter="fade">
                                      <p:cBhvr>
                                        <p:cTn id="24" dur="500"/>
                                        <p:tgtEl>
                                          <p:spTgt spid="78851">
                                            <p:txEl>
                                              <p:pRg st="6" end="6"/>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78851">
                                            <p:txEl>
                                              <p:pRg st="7" end="7"/>
                                            </p:txEl>
                                          </p:spTgt>
                                        </p:tgtEl>
                                        <p:attrNameLst>
                                          <p:attrName>style.visibility</p:attrName>
                                        </p:attrNameLst>
                                      </p:cBhvr>
                                      <p:to>
                                        <p:strVal val="visible"/>
                                      </p:to>
                                    </p:set>
                                    <p:anim calcmode="lin" valueType="num">
                                      <p:cBhvr>
                                        <p:cTn id="27" dur="500" fill="hold"/>
                                        <p:tgtEl>
                                          <p:spTgt spid="78851">
                                            <p:txEl>
                                              <p:pRg st="7" end="7"/>
                                            </p:txEl>
                                          </p:spTgt>
                                        </p:tgtEl>
                                        <p:attrNameLst>
                                          <p:attrName>ppt_w</p:attrName>
                                        </p:attrNameLst>
                                      </p:cBhvr>
                                      <p:tavLst>
                                        <p:tav tm="0">
                                          <p:val>
                                            <p:fltVal val="0"/>
                                          </p:val>
                                        </p:tav>
                                        <p:tav tm="100000">
                                          <p:val>
                                            <p:strVal val="#ppt_w"/>
                                          </p:val>
                                        </p:tav>
                                      </p:tavLst>
                                    </p:anim>
                                    <p:anim calcmode="lin" valueType="num">
                                      <p:cBhvr>
                                        <p:cTn id="28" dur="500" fill="hold"/>
                                        <p:tgtEl>
                                          <p:spTgt spid="78851">
                                            <p:txEl>
                                              <p:pRg st="7" end="7"/>
                                            </p:txEl>
                                          </p:spTgt>
                                        </p:tgtEl>
                                        <p:attrNameLst>
                                          <p:attrName>ppt_h</p:attrName>
                                        </p:attrNameLst>
                                      </p:cBhvr>
                                      <p:tavLst>
                                        <p:tav tm="0">
                                          <p:val>
                                            <p:fltVal val="0"/>
                                          </p:val>
                                        </p:tav>
                                        <p:tav tm="100000">
                                          <p:val>
                                            <p:strVal val="#ppt_h"/>
                                          </p:val>
                                        </p:tav>
                                      </p:tavLst>
                                    </p:anim>
                                    <p:animEffect transition="in" filter="fade">
                                      <p:cBhvr>
                                        <p:cTn id="29" dur="500"/>
                                        <p:tgtEl>
                                          <p:spTgt spid="78851">
                                            <p:txEl>
                                              <p:pRg st="7" end="7"/>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78851">
                                            <p:txEl>
                                              <p:pRg st="8" end="8"/>
                                            </p:txEl>
                                          </p:spTgt>
                                        </p:tgtEl>
                                        <p:attrNameLst>
                                          <p:attrName>style.visibility</p:attrName>
                                        </p:attrNameLst>
                                      </p:cBhvr>
                                      <p:to>
                                        <p:strVal val="visible"/>
                                      </p:to>
                                    </p:set>
                                    <p:anim calcmode="lin" valueType="num">
                                      <p:cBhvr>
                                        <p:cTn id="32" dur="500" fill="hold"/>
                                        <p:tgtEl>
                                          <p:spTgt spid="78851">
                                            <p:txEl>
                                              <p:pRg st="8" end="8"/>
                                            </p:txEl>
                                          </p:spTgt>
                                        </p:tgtEl>
                                        <p:attrNameLst>
                                          <p:attrName>ppt_w</p:attrName>
                                        </p:attrNameLst>
                                      </p:cBhvr>
                                      <p:tavLst>
                                        <p:tav tm="0">
                                          <p:val>
                                            <p:fltVal val="0"/>
                                          </p:val>
                                        </p:tav>
                                        <p:tav tm="100000">
                                          <p:val>
                                            <p:strVal val="#ppt_w"/>
                                          </p:val>
                                        </p:tav>
                                      </p:tavLst>
                                    </p:anim>
                                    <p:anim calcmode="lin" valueType="num">
                                      <p:cBhvr>
                                        <p:cTn id="33" dur="500" fill="hold"/>
                                        <p:tgtEl>
                                          <p:spTgt spid="78851">
                                            <p:txEl>
                                              <p:pRg st="8" end="8"/>
                                            </p:txEl>
                                          </p:spTgt>
                                        </p:tgtEl>
                                        <p:attrNameLst>
                                          <p:attrName>ppt_h</p:attrName>
                                        </p:attrNameLst>
                                      </p:cBhvr>
                                      <p:tavLst>
                                        <p:tav tm="0">
                                          <p:val>
                                            <p:fltVal val="0"/>
                                          </p:val>
                                        </p:tav>
                                        <p:tav tm="100000">
                                          <p:val>
                                            <p:strVal val="#ppt_h"/>
                                          </p:val>
                                        </p:tav>
                                      </p:tavLst>
                                    </p:anim>
                                    <p:animEffect transition="in" filter="fade">
                                      <p:cBhvr>
                                        <p:cTn id="34" dur="500"/>
                                        <p:tgtEl>
                                          <p:spTgt spid="78851">
                                            <p:txEl>
                                              <p:pRg st="8" end="8"/>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78851">
                                            <p:txEl>
                                              <p:pRg st="9" end="9"/>
                                            </p:txEl>
                                          </p:spTgt>
                                        </p:tgtEl>
                                        <p:attrNameLst>
                                          <p:attrName>style.visibility</p:attrName>
                                        </p:attrNameLst>
                                      </p:cBhvr>
                                      <p:to>
                                        <p:strVal val="visible"/>
                                      </p:to>
                                    </p:set>
                                    <p:anim calcmode="lin" valueType="num">
                                      <p:cBhvr>
                                        <p:cTn id="37" dur="500" fill="hold"/>
                                        <p:tgtEl>
                                          <p:spTgt spid="78851">
                                            <p:txEl>
                                              <p:pRg st="9" end="9"/>
                                            </p:txEl>
                                          </p:spTgt>
                                        </p:tgtEl>
                                        <p:attrNameLst>
                                          <p:attrName>ppt_w</p:attrName>
                                        </p:attrNameLst>
                                      </p:cBhvr>
                                      <p:tavLst>
                                        <p:tav tm="0">
                                          <p:val>
                                            <p:fltVal val="0"/>
                                          </p:val>
                                        </p:tav>
                                        <p:tav tm="100000">
                                          <p:val>
                                            <p:strVal val="#ppt_w"/>
                                          </p:val>
                                        </p:tav>
                                      </p:tavLst>
                                    </p:anim>
                                    <p:anim calcmode="lin" valueType="num">
                                      <p:cBhvr>
                                        <p:cTn id="38" dur="500" fill="hold"/>
                                        <p:tgtEl>
                                          <p:spTgt spid="78851">
                                            <p:txEl>
                                              <p:pRg st="9" end="9"/>
                                            </p:txEl>
                                          </p:spTgt>
                                        </p:tgtEl>
                                        <p:attrNameLst>
                                          <p:attrName>ppt_h</p:attrName>
                                        </p:attrNameLst>
                                      </p:cBhvr>
                                      <p:tavLst>
                                        <p:tav tm="0">
                                          <p:val>
                                            <p:fltVal val="0"/>
                                          </p:val>
                                        </p:tav>
                                        <p:tav tm="100000">
                                          <p:val>
                                            <p:strVal val="#ppt_h"/>
                                          </p:val>
                                        </p:tav>
                                      </p:tavLst>
                                    </p:anim>
                                    <p:animEffect transition="in" filter="fade">
                                      <p:cBhvr>
                                        <p:cTn id="39" dur="500"/>
                                        <p:tgtEl>
                                          <p:spTgt spid="78851">
                                            <p:txEl>
                                              <p:pRg st="9" end="9"/>
                                            </p:txEl>
                                          </p:spTgt>
                                        </p:tgtEl>
                                      </p:cBhvr>
                                    </p:animEffect>
                                  </p:childTnLst>
                                </p:cTn>
                              </p:par>
                              <p:par>
                                <p:cTn id="40" presetID="53" presetClass="entr" presetSubtype="16" fill="hold" nodeType="withEffect">
                                  <p:stCondLst>
                                    <p:cond delay="0"/>
                                  </p:stCondLst>
                                  <p:childTnLst>
                                    <p:set>
                                      <p:cBhvr>
                                        <p:cTn id="41" dur="1" fill="hold">
                                          <p:stCondLst>
                                            <p:cond delay="0"/>
                                          </p:stCondLst>
                                        </p:cTn>
                                        <p:tgtEl>
                                          <p:spTgt spid="78851">
                                            <p:txEl>
                                              <p:pRg st="10" end="10"/>
                                            </p:txEl>
                                          </p:spTgt>
                                        </p:tgtEl>
                                        <p:attrNameLst>
                                          <p:attrName>style.visibility</p:attrName>
                                        </p:attrNameLst>
                                      </p:cBhvr>
                                      <p:to>
                                        <p:strVal val="visible"/>
                                      </p:to>
                                    </p:set>
                                    <p:anim calcmode="lin" valueType="num">
                                      <p:cBhvr>
                                        <p:cTn id="42" dur="500" fill="hold"/>
                                        <p:tgtEl>
                                          <p:spTgt spid="78851">
                                            <p:txEl>
                                              <p:pRg st="10" end="10"/>
                                            </p:txEl>
                                          </p:spTgt>
                                        </p:tgtEl>
                                        <p:attrNameLst>
                                          <p:attrName>ppt_w</p:attrName>
                                        </p:attrNameLst>
                                      </p:cBhvr>
                                      <p:tavLst>
                                        <p:tav tm="0">
                                          <p:val>
                                            <p:fltVal val="0"/>
                                          </p:val>
                                        </p:tav>
                                        <p:tav tm="100000">
                                          <p:val>
                                            <p:strVal val="#ppt_w"/>
                                          </p:val>
                                        </p:tav>
                                      </p:tavLst>
                                    </p:anim>
                                    <p:anim calcmode="lin" valueType="num">
                                      <p:cBhvr>
                                        <p:cTn id="43" dur="500" fill="hold"/>
                                        <p:tgtEl>
                                          <p:spTgt spid="78851">
                                            <p:txEl>
                                              <p:pRg st="10" end="10"/>
                                            </p:txEl>
                                          </p:spTgt>
                                        </p:tgtEl>
                                        <p:attrNameLst>
                                          <p:attrName>ppt_h</p:attrName>
                                        </p:attrNameLst>
                                      </p:cBhvr>
                                      <p:tavLst>
                                        <p:tav tm="0">
                                          <p:val>
                                            <p:fltVal val="0"/>
                                          </p:val>
                                        </p:tav>
                                        <p:tav tm="100000">
                                          <p:val>
                                            <p:strVal val="#ppt_h"/>
                                          </p:val>
                                        </p:tav>
                                      </p:tavLst>
                                    </p:anim>
                                    <p:animEffect transition="in" filter="fade">
                                      <p:cBhvr>
                                        <p:cTn id="44" dur="500"/>
                                        <p:tgtEl>
                                          <p:spTgt spid="7885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700338" y="765175"/>
            <a:ext cx="6443662"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a:lstStyle>
          <a:p>
            <a:pPr eaLnBrk="1" hangingPunct="1">
              <a:buFont typeface="Arial" panose="020B0604020202020204" pitchFamily="34" charset="0"/>
              <a:buNone/>
              <a:defRPr/>
            </a:pPr>
            <a:r>
              <a:rPr lang="zh-CN" altLang="en-US" sz="5400" kern="0" dirty="0">
                <a:solidFill>
                  <a:srgbClr val="002060"/>
                </a:solidFill>
                <a:latin typeface="Franklin Gothic Medium" panose="020B0603020102020204"/>
                <a:ea typeface="隶书" panose="02010509060101010101" pitchFamily="49" charset="-122"/>
              </a:rPr>
              <a:t>第三章 关系数据库标准语言</a:t>
            </a:r>
            <a:r>
              <a:rPr lang="en-US" altLang="zh-CN" sz="5400" kern="0" dirty="0">
                <a:solidFill>
                  <a:srgbClr val="002060"/>
                </a:solidFill>
                <a:latin typeface="Franklin Gothic Medium" panose="020B0603020102020204"/>
                <a:ea typeface="隶书" panose="02010509060101010101" pitchFamily="49" charset="-122"/>
              </a:rPr>
              <a:t>SQL</a:t>
            </a:r>
            <a:endParaRPr lang="zh-CN" altLang="en-US" sz="5400" kern="0" dirty="0">
              <a:solidFill>
                <a:srgbClr val="002060"/>
              </a:solidFill>
              <a:latin typeface="Franklin Gothic Medium" panose="020B0603020102020204"/>
              <a:ea typeface="隶书" panose="02010509060101010101" pitchFamily="49" charset="-122"/>
            </a:endParaRPr>
          </a:p>
        </p:txBody>
      </p:sp>
      <p:sp>
        <p:nvSpPr>
          <p:cNvPr id="5" name="Rectangle 3"/>
          <p:cNvSpPr txBox="1">
            <a:spLocks noChangeArrowheads="1"/>
          </p:cNvSpPr>
          <p:nvPr/>
        </p:nvSpPr>
        <p:spPr>
          <a:xfrm>
            <a:off x="2720975" y="2924175"/>
            <a:ext cx="3494088" cy="305117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eaLnBrk="1" hangingPunct="1">
              <a:lnSpc>
                <a:spcPct val="150000"/>
              </a:lnSpc>
              <a:buFont typeface="Arial" panose="020B0604020202020204" pitchFamily="34" charset="0"/>
              <a:buNone/>
              <a:defRPr/>
            </a:pPr>
            <a:r>
              <a:rPr lang="en-US" altLang="zh-CN" sz="2800" b="1" dirty="0">
                <a:latin typeface="微软雅黑" panose="020B0503020204020204" pitchFamily="34" charset="-122"/>
                <a:ea typeface="微软雅黑" panose="020B0503020204020204" pitchFamily="34" charset="-122"/>
              </a:rPr>
              <a:t>3.1 SQL</a:t>
            </a:r>
            <a:r>
              <a:rPr lang="zh-CN" altLang="en-US" sz="2800" b="1" dirty="0">
                <a:latin typeface="微软雅黑" panose="020B0503020204020204" pitchFamily="34" charset="-122"/>
                <a:ea typeface="微软雅黑" panose="020B0503020204020204" pitchFamily="34" charset="-122"/>
              </a:rPr>
              <a:t>概述</a:t>
            </a:r>
          </a:p>
          <a:p>
            <a:pPr algn="just" eaLnBrk="1" hangingPunct="1">
              <a:lnSpc>
                <a:spcPct val="150000"/>
              </a:lnSpc>
              <a:buFont typeface="Arial" panose="020B0604020202020204" pitchFamily="34" charset="0"/>
              <a:buNone/>
              <a:defRPr/>
            </a:pPr>
            <a:r>
              <a:rPr lang="en-US" altLang="zh-CN" sz="2800" b="1" dirty="0">
                <a:solidFill>
                  <a:schemeClr val="accent6"/>
                </a:solidFill>
                <a:latin typeface="微软雅黑" panose="020B0503020204020204" pitchFamily="34" charset="-122"/>
                <a:ea typeface="微软雅黑" panose="020B0503020204020204" pitchFamily="34" charset="-122"/>
              </a:rPr>
              <a:t>3.2 </a:t>
            </a:r>
            <a:r>
              <a:rPr lang="zh-CN" altLang="en-US" sz="2800" b="1" dirty="0">
                <a:solidFill>
                  <a:schemeClr val="accent6"/>
                </a:solidFill>
                <a:latin typeface="微软雅黑" panose="020B0503020204020204" pitchFamily="34" charset="-122"/>
                <a:ea typeface="微软雅黑" panose="020B0503020204020204" pitchFamily="34" charset="-122"/>
              </a:rPr>
              <a:t>学生</a:t>
            </a:r>
            <a:r>
              <a:rPr lang="en-US" altLang="zh-CN" sz="2800" b="1" dirty="0">
                <a:solidFill>
                  <a:schemeClr val="accent6"/>
                </a:solidFill>
                <a:latin typeface="微软雅黑" panose="020B0503020204020204" pitchFamily="34" charset="-122"/>
                <a:ea typeface="微软雅黑" panose="020B0503020204020204" pitchFamily="34" charset="-122"/>
              </a:rPr>
              <a:t>-</a:t>
            </a:r>
            <a:r>
              <a:rPr lang="zh-CN" altLang="en-US" sz="2800" b="1" dirty="0">
                <a:solidFill>
                  <a:schemeClr val="accent6"/>
                </a:solidFill>
                <a:latin typeface="微软雅黑" panose="020B0503020204020204" pitchFamily="34" charset="-122"/>
                <a:ea typeface="微软雅黑" panose="020B0503020204020204" pitchFamily="34" charset="-122"/>
              </a:rPr>
              <a:t>课程数据库</a:t>
            </a:r>
          </a:p>
          <a:p>
            <a:pPr algn="just" eaLnBrk="1" hangingPunct="1">
              <a:lnSpc>
                <a:spcPct val="150000"/>
              </a:lnSpc>
              <a:buFont typeface="Wingdings" panose="05000000000000000000" pitchFamily="2" charset="2"/>
              <a:buNone/>
              <a:defRPr/>
            </a:pPr>
            <a:r>
              <a:rPr lang="en-US" altLang="zh-CN" sz="2800" b="1" dirty="0">
                <a:latin typeface="微软雅黑" panose="020B0503020204020204" pitchFamily="34" charset="-122"/>
                <a:ea typeface="微软雅黑" panose="020B0503020204020204" pitchFamily="34" charset="-122"/>
              </a:rPr>
              <a:t>3.3 </a:t>
            </a:r>
            <a:r>
              <a:rPr lang="zh-CN" altLang="en-US" sz="2800" b="1" dirty="0">
                <a:latin typeface="微软雅黑" panose="020B0503020204020204" pitchFamily="34" charset="-122"/>
                <a:ea typeface="微软雅黑" panose="020B0503020204020204" pitchFamily="34" charset="-122"/>
              </a:rPr>
              <a:t>数据定义</a:t>
            </a:r>
          </a:p>
          <a:p>
            <a:pPr algn="just" eaLnBrk="1" hangingPunct="1">
              <a:lnSpc>
                <a:spcPct val="150000"/>
              </a:lnSpc>
              <a:buFont typeface="Wingdings" panose="05000000000000000000" pitchFamily="2" charset="2"/>
              <a:buNone/>
              <a:defRPr/>
            </a:pPr>
            <a:r>
              <a:rPr lang="en-US" altLang="zh-CN" sz="2800" b="1" dirty="0">
                <a:latin typeface="微软雅黑" panose="020B0503020204020204" pitchFamily="34" charset="-122"/>
                <a:ea typeface="微软雅黑" panose="020B0503020204020204" pitchFamily="34" charset="-122"/>
              </a:rPr>
              <a:t>3.4 </a:t>
            </a:r>
            <a:r>
              <a:rPr lang="zh-CN" altLang="en-US" sz="2800" b="1" dirty="0">
                <a:latin typeface="微软雅黑" panose="020B0503020204020204" pitchFamily="34" charset="-122"/>
                <a:ea typeface="微软雅黑" panose="020B0503020204020204" pitchFamily="34" charset="-122"/>
              </a:rPr>
              <a:t>数据查询</a:t>
            </a:r>
          </a:p>
          <a:p>
            <a:pPr algn="just" eaLnBrk="1" hangingPunct="1">
              <a:lnSpc>
                <a:spcPct val="150000"/>
              </a:lnSpc>
              <a:buFont typeface="Wingdings" panose="05000000000000000000" pitchFamily="2" charset="2"/>
              <a:buNone/>
              <a:defRPr/>
            </a:pPr>
            <a:endParaRPr lang="zh-CN" altLang="en-US" b="1" dirty="0">
              <a:latin typeface="微软雅黑" panose="020B0503020204020204" pitchFamily="34" charset="-122"/>
              <a:ea typeface="微软雅黑" panose="020B0503020204020204" pitchFamily="34" charset="-122"/>
            </a:endParaRPr>
          </a:p>
        </p:txBody>
      </p:sp>
      <p:sp>
        <p:nvSpPr>
          <p:cNvPr id="32772" name="Rectangle 3"/>
          <p:cNvSpPr txBox="1">
            <a:spLocks noChangeArrowheads="1"/>
          </p:cNvSpPr>
          <p:nvPr/>
        </p:nvSpPr>
        <p:spPr bwMode="auto">
          <a:xfrm>
            <a:off x="6483350" y="2924175"/>
            <a:ext cx="2660650" cy="288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buSzTx/>
              <a:buFont typeface="Wingdings" panose="05000000000000000000" pitchFamily="2" charset="2"/>
              <a:buNone/>
            </a:pPr>
            <a:r>
              <a:rPr lang="en-US" altLang="zh-CN">
                <a:latin typeface="微软雅黑" panose="020B0503020204020204" pitchFamily="34" charset="-122"/>
                <a:ea typeface="微软雅黑" panose="020B0503020204020204" pitchFamily="34" charset="-122"/>
              </a:rPr>
              <a:t>3.5 </a:t>
            </a:r>
            <a:r>
              <a:rPr lang="zh-CN" altLang="en-US">
                <a:latin typeface="微软雅黑" panose="020B0503020204020204" pitchFamily="34" charset="-122"/>
                <a:ea typeface="微软雅黑" panose="020B0503020204020204" pitchFamily="34" charset="-122"/>
              </a:rPr>
              <a:t>数据更新</a:t>
            </a:r>
          </a:p>
          <a:p>
            <a:pPr algn="just" eaLnBrk="1" hangingPunct="1">
              <a:lnSpc>
                <a:spcPct val="150000"/>
              </a:lnSpc>
              <a:buSzTx/>
              <a:buFont typeface="Wingdings" panose="05000000000000000000" pitchFamily="2" charset="2"/>
              <a:buNone/>
            </a:pPr>
            <a:r>
              <a:rPr lang="en-US" altLang="zh-CN">
                <a:latin typeface="微软雅黑" panose="020B0503020204020204" pitchFamily="34" charset="-122"/>
                <a:ea typeface="微软雅黑" panose="020B0503020204020204" pitchFamily="34" charset="-122"/>
              </a:rPr>
              <a:t>3.6 </a:t>
            </a:r>
            <a:r>
              <a:rPr lang="zh-CN" altLang="en-US">
                <a:latin typeface="微软雅黑" panose="020B0503020204020204" pitchFamily="34" charset="-122"/>
                <a:ea typeface="微软雅黑" panose="020B0503020204020204" pitchFamily="34" charset="-122"/>
              </a:rPr>
              <a:t>空值的处理</a:t>
            </a:r>
          </a:p>
          <a:p>
            <a:pPr algn="just" eaLnBrk="1" hangingPunct="1">
              <a:lnSpc>
                <a:spcPct val="150000"/>
              </a:lnSpc>
              <a:buSzTx/>
              <a:buFont typeface="Wingdings" panose="05000000000000000000" pitchFamily="2" charset="2"/>
              <a:buNone/>
            </a:pPr>
            <a:r>
              <a:rPr lang="en-US" altLang="zh-CN">
                <a:latin typeface="微软雅黑" panose="020B0503020204020204" pitchFamily="34" charset="-122"/>
                <a:ea typeface="微软雅黑" panose="020B0503020204020204" pitchFamily="34" charset="-122"/>
              </a:rPr>
              <a:t>3.7 </a:t>
            </a:r>
            <a:r>
              <a:rPr lang="zh-CN" altLang="en-US">
                <a:latin typeface="微软雅黑" panose="020B0503020204020204" pitchFamily="34" charset="-122"/>
                <a:ea typeface="微软雅黑" panose="020B0503020204020204" pitchFamily="34" charset="-122"/>
              </a:rPr>
              <a:t>视图</a:t>
            </a:r>
          </a:p>
          <a:p>
            <a:pPr algn="just" eaLnBrk="1" hangingPunct="1">
              <a:lnSpc>
                <a:spcPct val="150000"/>
              </a:lnSpc>
              <a:buSzTx/>
              <a:buFont typeface="Wingdings" panose="05000000000000000000" pitchFamily="2" charset="2"/>
              <a:buNone/>
            </a:pPr>
            <a:r>
              <a:rPr lang="en-US" altLang="zh-CN">
                <a:latin typeface="微软雅黑" panose="020B0503020204020204" pitchFamily="34" charset="-122"/>
                <a:ea typeface="微软雅黑" panose="020B0503020204020204" pitchFamily="34" charset="-122"/>
              </a:rPr>
              <a:t>3.8 </a:t>
            </a:r>
            <a:r>
              <a:rPr lang="zh-CN" altLang="en-US">
                <a:latin typeface="微软雅黑" panose="020B0503020204020204" pitchFamily="34" charset="-122"/>
                <a:ea typeface="微软雅黑" panose="020B0503020204020204" pitchFamily="34" charset="-122"/>
              </a:rPr>
              <a:t>小结</a:t>
            </a:r>
            <a:endParaRPr lang="zh-CN" altLang="en-US" sz="3200">
              <a:latin typeface="微软雅黑" panose="020B0503020204020204" pitchFamily="34" charset="-122"/>
              <a:ea typeface="微软雅黑" panose="020B0503020204020204" pitchFamily="34" charset="-122"/>
            </a:endParaRPr>
          </a:p>
        </p:txBody>
      </p:sp>
    </p:spTree>
  </p:cSld>
  <p:clrMapOvr>
    <a:masterClrMapping/>
  </p:clrMapOvr>
  <p:transition spd="slow">
    <p:cove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a:xfrm>
            <a:off x="958850" y="-39688"/>
            <a:ext cx="8150225" cy="1138238"/>
          </a:xfrm>
        </p:spPr>
        <p:txBody>
          <a:bodyPr/>
          <a:lstStyle/>
          <a:p>
            <a:pPr eaLnBrk="1" hangingPunct="1">
              <a:defRPr/>
            </a:pPr>
            <a:r>
              <a:rPr lang="zh-CN" altLang="en-US" sz="3600"/>
              <a:t>基于派生表的查询（续）</a:t>
            </a:r>
          </a:p>
        </p:txBody>
      </p:sp>
      <p:sp>
        <p:nvSpPr>
          <p:cNvPr id="79875" name="内容占位符 2"/>
          <p:cNvSpPr>
            <a:spLocks noGrp="1"/>
          </p:cNvSpPr>
          <p:nvPr>
            <p:ph idx="1"/>
          </p:nvPr>
        </p:nvSpPr>
        <p:spPr>
          <a:xfrm>
            <a:off x="939800" y="908050"/>
            <a:ext cx="8150225" cy="4854575"/>
          </a:xfrm>
        </p:spPr>
        <p:txBody>
          <a:bodyPr/>
          <a:lstStyle/>
          <a:p>
            <a:pPr eaLnBrk="1" hangingPunct="1"/>
            <a:r>
              <a:rPr lang="zh-CN" altLang="en-US">
                <a:latin typeface="宋体" panose="02010600030101010101" pitchFamily="2" charset="-122"/>
              </a:rPr>
              <a:t>如果子查询中没有聚集函数，派生表可以不指定属性列，子查询</a:t>
            </a:r>
            <a:r>
              <a:rPr lang="en-US" altLang="zh-CN"/>
              <a:t>SELECT</a:t>
            </a:r>
            <a:r>
              <a:rPr lang="zh-CN" altLang="en-US">
                <a:latin typeface="宋体" panose="02010600030101010101" pitchFamily="2" charset="-122"/>
              </a:rPr>
              <a:t>子句后面的列名为其缺省属性。</a:t>
            </a:r>
          </a:p>
          <a:p>
            <a:pPr eaLnBrk="1" hangingPunct="1"/>
            <a:endParaRPr lang="en-US" altLang="zh-CN" sz="2400">
              <a:latin typeface="宋体" panose="02010600030101010101" pitchFamily="2" charset="-122"/>
            </a:endParaRPr>
          </a:p>
          <a:p>
            <a:pPr eaLnBrk="1" hangingPunct="1">
              <a:buFont typeface="Wingdings" panose="05000000000000000000" pitchFamily="2" charset="2"/>
              <a:buNone/>
            </a:pPr>
            <a:r>
              <a:rPr lang="en-US" altLang="zh-CN" sz="2400"/>
              <a:t>[</a:t>
            </a:r>
            <a:r>
              <a:rPr lang="zh-CN" altLang="en-US" sz="2400">
                <a:latin typeface="宋体" panose="02010600030101010101" pitchFamily="2" charset="-122"/>
              </a:rPr>
              <a:t>例</a:t>
            </a:r>
            <a:r>
              <a:rPr lang="en-US" altLang="zh-CN" sz="2400"/>
              <a:t>3.60]</a:t>
            </a:r>
            <a:r>
              <a:rPr lang="zh-CN" altLang="en-US" sz="2400">
                <a:latin typeface="宋体" panose="02010600030101010101" pitchFamily="2" charset="-122"/>
              </a:rPr>
              <a:t>查询所有选修了</a:t>
            </a:r>
            <a:r>
              <a:rPr lang="en-US" altLang="zh-CN" sz="2400">
                <a:latin typeface="宋体" panose="02010600030101010101" pitchFamily="2" charset="-122"/>
              </a:rPr>
              <a:t>1</a:t>
            </a:r>
            <a:r>
              <a:rPr lang="zh-CN" altLang="en-US" sz="2400">
                <a:latin typeface="宋体" panose="02010600030101010101" pitchFamily="2" charset="-122"/>
              </a:rPr>
              <a:t>号课程的学生姓名，可以用如下查询完成：</a:t>
            </a:r>
            <a:endParaRPr lang="en-US" altLang="zh-CN" sz="2400">
              <a:latin typeface="宋体" panose="02010600030101010101" pitchFamily="2" charset="-122"/>
            </a:endParaRPr>
          </a:p>
          <a:p>
            <a:pPr eaLnBrk="1" hangingPunct="1">
              <a:lnSpc>
                <a:spcPct val="120000"/>
              </a:lnSpc>
              <a:buFont typeface="Wingdings" panose="05000000000000000000" pitchFamily="2" charset="2"/>
              <a:buNone/>
            </a:pPr>
            <a:r>
              <a:rPr lang="en-US" altLang="zh-CN" sz="2200"/>
              <a:t>    SELECT Sname</a:t>
            </a:r>
            <a:endParaRPr lang="zh-CN" altLang="en-US" sz="2200"/>
          </a:p>
          <a:p>
            <a:pPr eaLnBrk="1" hangingPunct="1">
              <a:lnSpc>
                <a:spcPct val="120000"/>
              </a:lnSpc>
              <a:buFont typeface="Wingdings" panose="05000000000000000000" pitchFamily="2" charset="2"/>
              <a:buNone/>
            </a:pPr>
            <a:r>
              <a:rPr lang="en-US" altLang="zh-CN" sz="2200"/>
              <a:t>    FROM     Student,  </a:t>
            </a:r>
          </a:p>
          <a:p>
            <a:pPr eaLnBrk="1" hangingPunct="1">
              <a:lnSpc>
                <a:spcPct val="120000"/>
              </a:lnSpc>
              <a:buFont typeface="Wingdings" panose="05000000000000000000" pitchFamily="2" charset="2"/>
              <a:buNone/>
            </a:pPr>
            <a:r>
              <a:rPr lang="en-US" altLang="zh-CN" sz="2200"/>
              <a:t>           </a:t>
            </a:r>
            <a:r>
              <a:rPr lang="zh-CN" altLang="en-US" sz="2200"/>
              <a:t>(</a:t>
            </a:r>
            <a:r>
              <a:rPr lang="en-US" altLang="zh-CN" sz="2200"/>
              <a:t>SELECT Sno FROM SC WHERE Cno=' 1 '</a:t>
            </a:r>
            <a:r>
              <a:rPr lang="zh-CN" altLang="en-US" sz="2200"/>
              <a:t>)</a:t>
            </a:r>
            <a:r>
              <a:rPr lang="en-US" altLang="zh-CN" sz="2200"/>
              <a:t> AS SC1</a:t>
            </a:r>
            <a:endParaRPr lang="zh-CN" altLang="en-US" sz="2200"/>
          </a:p>
          <a:p>
            <a:pPr eaLnBrk="1" hangingPunct="1">
              <a:lnSpc>
                <a:spcPct val="120000"/>
              </a:lnSpc>
              <a:buFont typeface="Wingdings" panose="05000000000000000000" pitchFamily="2" charset="2"/>
              <a:buNone/>
            </a:pPr>
            <a:r>
              <a:rPr lang="en-US" altLang="zh-CN" sz="2200"/>
              <a:t>    WHERE  Student.Sno=SC1.Sno;</a:t>
            </a:r>
            <a:endParaRPr lang="zh-CN" altLang="en-US" sz="2200"/>
          </a:p>
          <a:p>
            <a:pPr eaLnBrk="1" hangingPunct="1">
              <a:buFont typeface="Wingdings" panose="05000000000000000000" pitchFamily="2" charset="2"/>
              <a:buNone/>
            </a:pPr>
            <a:endParaRPr lang="en-US" altLang="zh-CN"/>
          </a:p>
          <a:p>
            <a:pPr eaLnBrk="1" hangingPunct="1">
              <a:buFont typeface="Wingdings" panose="05000000000000000000" pitchFamily="2" charset="2"/>
              <a:buNone/>
            </a:pPr>
            <a:endParaRPr lang="en-US" altLang="zh-CN"/>
          </a:p>
          <a:p>
            <a:pPr eaLnBrk="1" hangingPunct="1">
              <a:buFont typeface="Wingdings" panose="05000000000000000000" pitchFamily="2" charset="2"/>
              <a:buNone/>
            </a:pPr>
            <a:endParaRPr lang="zh-CN" altLang="en-US"/>
          </a:p>
        </p:txBody>
      </p:sp>
      <p:sp>
        <p:nvSpPr>
          <p:cNvPr id="2" name="日期占位符 1">
            <a:extLst>
              <a:ext uri="{FF2B5EF4-FFF2-40B4-BE49-F238E27FC236}">
                <a16:creationId xmlns:a16="http://schemas.microsoft.com/office/drawing/2014/main" id="{5905F75F-68A7-4A21-A9B0-305BAE5E4291}"/>
              </a:ext>
            </a:extLst>
          </p:cNvPr>
          <p:cNvSpPr>
            <a:spLocks noGrp="1"/>
          </p:cNvSpPr>
          <p:nvPr>
            <p:ph type="dt" sz="half" idx="10"/>
          </p:nvPr>
        </p:nvSpPr>
        <p:spPr/>
        <p:txBody>
          <a:bodyPr/>
          <a:lstStyle/>
          <a:p>
            <a:pPr>
              <a:defRPr/>
            </a:pPr>
            <a:fld id="{E680B175-2C2F-403B-A31E-76DE36D5EA47}" type="datetime1">
              <a:rPr lang="zh-CN" altLang="en-US" smtClean="0"/>
              <a:t>2021/10/28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79875">
                                            <p:txEl>
                                              <p:pRg st="2" end="2"/>
                                            </p:txEl>
                                          </p:spTgt>
                                        </p:tgtEl>
                                        <p:attrNameLst>
                                          <p:attrName>style.visibility</p:attrName>
                                        </p:attrNameLst>
                                      </p:cBhvr>
                                      <p:to>
                                        <p:strVal val="visible"/>
                                      </p:to>
                                    </p:set>
                                    <p:anim calcmode="lin" valueType="num">
                                      <p:cBhvr>
                                        <p:cTn id="7" dur="1000" fill="hold"/>
                                        <p:tgtEl>
                                          <p:spTgt spid="79875">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79875">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79875">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79875">
                                            <p:txEl>
                                              <p:pRg st="2" end="2"/>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79875">
                                            <p:txEl>
                                              <p:pRg st="3" end="3"/>
                                            </p:txEl>
                                          </p:spTgt>
                                        </p:tgtEl>
                                        <p:attrNameLst>
                                          <p:attrName>style.visibility</p:attrName>
                                        </p:attrNameLst>
                                      </p:cBhvr>
                                      <p:to>
                                        <p:strVal val="visible"/>
                                      </p:to>
                                    </p:set>
                                    <p:anim calcmode="lin" valueType="num">
                                      <p:cBhvr>
                                        <p:cTn id="13" dur="1000" fill="hold"/>
                                        <p:tgtEl>
                                          <p:spTgt spid="79875">
                                            <p:txEl>
                                              <p:pRg st="3" end="3"/>
                                            </p:txEl>
                                          </p:spTgt>
                                        </p:tgtEl>
                                        <p:attrNameLst>
                                          <p:attrName>ppt_w</p:attrName>
                                        </p:attrNameLst>
                                      </p:cBhvr>
                                      <p:tavLst>
                                        <p:tav tm="0">
                                          <p:val>
                                            <p:fltVal val="0"/>
                                          </p:val>
                                        </p:tav>
                                        <p:tav tm="100000">
                                          <p:val>
                                            <p:strVal val="#ppt_w"/>
                                          </p:val>
                                        </p:tav>
                                      </p:tavLst>
                                    </p:anim>
                                    <p:anim calcmode="lin" valueType="num">
                                      <p:cBhvr>
                                        <p:cTn id="14" dur="1000" fill="hold"/>
                                        <p:tgtEl>
                                          <p:spTgt spid="79875">
                                            <p:txEl>
                                              <p:pRg st="3" end="3"/>
                                            </p:txEl>
                                          </p:spTgt>
                                        </p:tgtEl>
                                        <p:attrNameLst>
                                          <p:attrName>ppt_h</p:attrName>
                                        </p:attrNameLst>
                                      </p:cBhvr>
                                      <p:tavLst>
                                        <p:tav tm="0">
                                          <p:val>
                                            <p:fltVal val="0"/>
                                          </p:val>
                                        </p:tav>
                                        <p:tav tm="100000">
                                          <p:val>
                                            <p:strVal val="#ppt_h"/>
                                          </p:val>
                                        </p:tav>
                                      </p:tavLst>
                                    </p:anim>
                                    <p:anim calcmode="lin" valueType="num">
                                      <p:cBhvr>
                                        <p:cTn id="15" dur="1000" fill="hold"/>
                                        <p:tgtEl>
                                          <p:spTgt spid="79875">
                                            <p:txEl>
                                              <p:pRg st="3" end="3"/>
                                            </p:txEl>
                                          </p:spTgt>
                                        </p:tgtEl>
                                        <p:attrNameLst>
                                          <p:attrName>style.rotation</p:attrName>
                                        </p:attrNameLst>
                                      </p:cBhvr>
                                      <p:tavLst>
                                        <p:tav tm="0">
                                          <p:val>
                                            <p:fltVal val="90"/>
                                          </p:val>
                                        </p:tav>
                                        <p:tav tm="100000">
                                          <p:val>
                                            <p:fltVal val="0"/>
                                          </p:val>
                                        </p:tav>
                                      </p:tavLst>
                                    </p:anim>
                                    <p:animEffect transition="in" filter="fade">
                                      <p:cBhvr>
                                        <p:cTn id="16" dur="1000"/>
                                        <p:tgtEl>
                                          <p:spTgt spid="79875">
                                            <p:txEl>
                                              <p:pRg st="3" end="3"/>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79875">
                                            <p:txEl>
                                              <p:pRg st="4" end="4"/>
                                            </p:txEl>
                                          </p:spTgt>
                                        </p:tgtEl>
                                        <p:attrNameLst>
                                          <p:attrName>style.visibility</p:attrName>
                                        </p:attrNameLst>
                                      </p:cBhvr>
                                      <p:to>
                                        <p:strVal val="visible"/>
                                      </p:to>
                                    </p:set>
                                    <p:anim calcmode="lin" valueType="num">
                                      <p:cBhvr>
                                        <p:cTn id="19" dur="1000" fill="hold"/>
                                        <p:tgtEl>
                                          <p:spTgt spid="79875">
                                            <p:txEl>
                                              <p:pRg st="4" end="4"/>
                                            </p:txEl>
                                          </p:spTgt>
                                        </p:tgtEl>
                                        <p:attrNameLst>
                                          <p:attrName>ppt_w</p:attrName>
                                        </p:attrNameLst>
                                      </p:cBhvr>
                                      <p:tavLst>
                                        <p:tav tm="0">
                                          <p:val>
                                            <p:fltVal val="0"/>
                                          </p:val>
                                        </p:tav>
                                        <p:tav tm="100000">
                                          <p:val>
                                            <p:strVal val="#ppt_w"/>
                                          </p:val>
                                        </p:tav>
                                      </p:tavLst>
                                    </p:anim>
                                    <p:anim calcmode="lin" valueType="num">
                                      <p:cBhvr>
                                        <p:cTn id="20" dur="1000" fill="hold"/>
                                        <p:tgtEl>
                                          <p:spTgt spid="79875">
                                            <p:txEl>
                                              <p:pRg st="4" end="4"/>
                                            </p:txEl>
                                          </p:spTgt>
                                        </p:tgtEl>
                                        <p:attrNameLst>
                                          <p:attrName>ppt_h</p:attrName>
                                        </p:attrNameLst>
                                      </p:cBhvr>
                                      <p:tavLst>
                                        <p:tav tm="0">
                                          <p:val>
                                            <p:fltVal val="0"/>
                                          </p:val>
                                        </p:tav>
                                        <p:tav tm="100000">
                                          <p:val>
                                            <p:strVal val="#ppt_h"/>
                                          </p:val>
                                        </p:tav>
                                      </p:tavLst>
                                    </p:anim>
                                    <p:anim calcmode="lin" valueType="num">
                                      <p:cBhvr>
                                        <p:cTn id="21" dur="1000" fill="hold"/>
                                        <p:tgtEl>
                                          <p:spTgt spid="79875">
                                            <p:txEl>
                                              <p:pRg st="4" end="4"/>
                                            </p:txEl>
                                          </p:spTgt>
                                        </p:tgtEl>
                                        <p:attrNameLst>
                                          <p:attrName>style.rotation</p:attrName>
                                        </p:attrNameLst>
                                      </p:cBhvr>
                                      <p:tavLst>
                                        <p:tav tm="0">
                                          <p:val>
                                            <p:fltVal val="90"/>
                                          </p:val>
                                        </p:tav>
                                        <p:tav tm="100000">
                                          <p:val>
                                            <p:fltVal val="0"/>
                                          </p:val>
                                        </p:tav>
                                      </p:tavLst>
                                    </p:anim>
                                    <p:animEffect transition="in" filter="fade">
                                      <p:cBhvr>
                                        <p:cTn id="22" dur="1000"/>
                                        <p:tgtEl>
                                          <p:spTgt spid="79875">
                                            <p:txEl>
                                              <p:pRg st="4" end="4"/>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79875">
                                            <p:txEl>
                                              <p:pRg st="5" end="5"/>
                                            </p:txEl>
                                          </p:spTgt>
                                        </p:tgtEl>
                                        <p:attrNameLst>
                                          <p:attrName>style.visibility</p:attrName>
                                        </p:attrNameLst>
                                      </p:cBhvr>
                                      <p:to>
                                        <p:strVal val="visible"/>
                                      </p:to>
                                    </p:set>
                                    <p:anim calcmode="lin" valueType="num">
                                      <p:cBhvr>
                                        <p:cTn id="25" dur="1000" fill="hold"/>
                                        <p:tgtEl>
                                          <p:spTgt spid="79875">
                                            <p:txEl>
                                              <p:pRg st="5" end="5"/>
                                            </p:txEl>
                                          </p:spTgt>
                                        </p:tgtEl>
                                        <p:attrNameLst>
                                          <p:attrName>ppt_w</p:attrName>
                                        </p:attrNameLst>
                                      </p:cBhvr>
                                      <p:tavLst>
                                        <p:tav tm="0">
                                          <p:val>
                                            <p:fltVal val="0"/>
                                          </p:val>
                                        </p:tav>
                                        <p:tav tm="100000">
                                          <p:val>
                                            <p:strVal val="#ppt_w"/>
                                          </p:val>
                                        </p:tav>
                                      </p:tavLst>
                                    </p:anim>
                                    <p:anim calcmode="lin" valueType="num">
                                      <p:cBhvr>
                                        <p:cTn id="26" dur="1000" fill="hold"/>
                                        <p:tgtEl>
                                          <p:spTgt spid="79875">
                                            <p:txEl>
                                              <p:pRg st="5" end="5"/>
                                            </p:txEl>
                                          </p:spTgt>
                                        </p:tgtEl>
                                        <p:attrNameLst>
                                          <p:attrName>ppt_h</p:attrName>
                                        </p:attrNameLst>
                                      </p:cBhvr>
                                      <p:tavLst>
                                        <p:tav tm="0">
                                          <p:val>
                                            <p:fltVal val="0"/>
                                          </p:val>
                                        </p:tav>
                                        <p:tav tm="100000">
                                          <p:val>
                                            <p:strVal val="#ppt_h"/>
                                          </p:val>
                                        </p:tav>
                                      </p:tavLst>
                                    </p:anim>
                                    <p:anim calcmode="lin" valueType="num">
                                      <p:cBhvr>
                                        <p:cTn id="27" dur="1000" fill="hold"/>
                                        <p:tgtEl>
                                          <p:spTgt spid="79875">
                                            <p:txEl>
                                              <p:pRg st="5" end="5"/>
                                            </p:txEl>
                                          </p:spTgt>
                                        </p:tgtEl>
                                        <p:attrNameLst>
                                          <p:attrName>style.rotation</p:attrName>
                                        </p:attrNameLst>
                                      </p:cBhvr>
                                      <p:tavLst>
                                        <p:tav tm="0">
                                          <p:val>
                                            <p:fltVal val="90"/>
                                          </p:val>
                                        </p:tav>
                                        <p:tav tm="100000">
                                          <p:val>
                                            <p:fltVal val="0"/>
                                          </p:val>
                                        </p:tav>
                                      </p:tavLst>
                                    </p:anim>
                                    <p:animEffect transition="in" filter="fade">
                                      <p:cBhvr>
                                        <p:cTn id="28" dur="1000"/>
                                        <p:tgtEl>
                                          <p:spTgt spid="79875">
                                            <p:txEl>
                                              <p:pRg st="5" end="5"/>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79875">
                                            <p:txEl>
                                              <p:pRg st="6" end="6"/>
                                            </p:txEl>
                                          </p:spTgt>
                                        </p:tgtEl>
                                        <p:attrNameLst>
                                          <p:attrName>style.visibility</p:attrName>
                                        </p:attrNameLst>
                                      </p:cBhvr>
                                      <p:to>
                                        <p:strVal val="visible"/>
                                      </p:to>
                                    </p:set>
                                    <p:anim calcmode="lin" valueType="num">
                                      <p:cBhvr>
                                        <p:cTn id="31" dur="1000" fill="hold"/>
                                        <p:tgtEl>
                                          <p:spTgt spid="79875">
                                            <p:txEl>
                                              <p:pRg st="6" end="6"/>
                                            </p:txEl>
                                          </p:spTgt>
                                        </p:tgtEl>
                                        <p:attrNameLst>
                                          <p:attrName>ppt_w</p:attrName>
                                        </p:attrNameLst>
                                      </p:cBhvr>
                                      <p:tavLst>
                                        <p:tav tm="0">
                                          <p:val>
                                            <p:fltVal val="0"/>
                                          </p:val>
                                        </p:tav>
                                        <p:tav tm="100000">
                                          <p:val>
                                            <p:strVal val="#ppt_w"/>
                                          </p:val>
                                        </p:tav>
                                      </p:tavLst>
                                    </p:anim>
                                    <p:anim calcmode="lin" valueType="num">
                                      <p:cBhvr>
                                        <p:cTn id="32" dur="1000" fill="hold"/>
                                        <p:tgtEl>
                                          <p:spTgt spid="79875">
                                            <p:txEl>
                                              <p:pRg st="6" end="6"/>
                                            </p:txEl>
                                          </p:spTgt>
                                        </p:tgtEl>
                                        <p:attrNameLst>
                                          <p:attrName>ppt_h</p:attrName>
                                        </p:attrNameLst>
                                      </p:cBhvr>
                                      <p:tavLst>
                                        <p:tav tm="0">
                                          <p:val>
                                            <p:fltVal val="0"/>
                                          </p:val>
                                        </p:tav>
                                        <p:tav tm="100000">
                                          <p:val>
                                            <p:strVal val="#ppt_h"/>
                                          </p:val>
                                        </p:tav>
                                      </p:tavLst>
                                    </p:anim>
                                    <p:anim calcmode="lin" valueType="num">
                                      <p:cBhvr>
                                        <p:cTn id="33" dur="1000" fill="hold"/>
                                        <p:tgtEl>
                                          <p:spTgt spid="79875">
                                            <p:txEl>
                                              <p:pRg st="6" end="6"/>
                                            </p:txEl>
                                          </p:spTgt>
                                        </p:tgtEl>
                                        <p:attrNameLst>
                                          <p:attrName>style.rotation</p:attrName>
                                        </p:attrNameLst>
                                      </p:cBhvr>
                                      <p:tavLst>
                                        <p:tav tm="0">
                                          <p:val>
                                            <p:fltVal val="90"/>
                                          </p:val>
                                        </p:tav>
                                        <p:tav tm="100000">
                                          <p:val>
                                            <p:fltVal val="0"/>
                                          </p:val>
                                        </p:tav>
                                      </p:tavLst>
                                    </p:anim>
                                    <p:animEffect transition="in" filter="fade">
                                      <p:cBhvr>
                                        <p:cTn id="34" dur="1000"/>
                                        <p:tgtEl>
                                          <p:spTgt spid="798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3"/>
          <p:cNvSpPr txBox="1">
            <a:spLocks noChangeArrowheads="1"/>
          </p:cNvSpPr>
          <p:nvPr/>
        </p:nvSpPr>
        <p:spPr bwMode="auto">
          <a:xfrm>
            <a:off x="1042988" y="1196975"/>
            <a:ext cx="5410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lnSpc>
                <a:spcPct val="140000"/>
              </a:lnSpc>
              <a:buClr>
                <a:schemeClr val="tx1"/>
              </a:buClr>
              <a:buFont typeface="Arial" panose="020B0604020202020204" pitchFamily="34" charset="0"/>
              <a:buNone/>
            </a:pPr>
            <a:r>
              <a:rPr lang="en-US" altLang="zh-CN"/>
              <a:t>3.4.1 </a:t>
            </a:r>
            <a:r>
              <a:rPr lang="zh-CN" altLang="en-US"/>
              <a:t>单表查询</a:t>
            </a:r>
          </a:p>
          <a:p>
            <a:pPr algn="just" eaLnBrk="1" hangingPunct="1">
              <a:lnSpc>
                <a:spcPct val="140000"/>
              </a:lnSpc>
              <a:buClr>
                <a:schemeClr val="tx1"/>
              </a:buClr>
              <a:buSzTx/>
              <a:buFont typeface="Arial" panose="020B0604020202020204" pitchFamily="34" charset="0"/>
              <a:buNone/>
            </a:pPr>
            <a:r>
              <a:rPr lang="en-US" altLang="zh-CN"/>
              <a:t>3.4.2 </a:t>
            </a:r>
            <a:r>
              <a:rPr lang="zh-CN" altLang="en-US"/>
              <a:t>连接查询</a:t>
            </a:r>
          </a:p>
          <a:p>
            <a:pPr algn="just" eaLnBrk="1" hangingPunct="1">
              <a:lnSpc>
                <a:spcPct val="140000"/>
              </a:lnSpc>
              <a:buClr>
                <a:schemeClr val="tx1"/>
              </a:buClr>
              <a:buSzTx/>
              <a:buFont typeface="Arial" panose="020B0604020202020204" pitchFamily="34" charset="0"/>
              <a:buNone/>
            </a:pPr>
            <a:r>
              <a:rPr lang="en-US" altLang="zh-CN"/>
              <a:t>3.4.3 </a:t>
            </a:r>
            <a:r>
              <a:rPr lang="zh-CN" altLang="en-US"/>
              <a:t>嵌套查询</a:t>
            </a:r>
          </a:p>
          <a:p>
            <a:pPr algn="just" eaLnBrk="1" hangingPunct="1">
              <a:lnSpc>
                <a:spcPct val="140000"/>
              </a:lnSpc>
              <a:buClr>
                <a:schemeClr val="tx1"/>
              </a:buClr>
              <a:buSzTx/>
              <a:buFont typeface="Arial" panose="020B0604020202020204" pitchFamily="34" charset="0"/>
              <a:buNone/>
            </a:pPr>
            <a:r>
              <a:rPr lang="en-US" altLang="zh-CN"/>
              <a:t>3.4.4 </a:t>
            </a:r>
            <a:r>
              <a:rPr lang="zh-CN" altLang="en-US"/>
              <a:t>集合查询</a:t>
            </a:r>
          </a:p>
          <a:p>
            <a:pPr algn="just" eaLnBrk="1" hangingPunct="1">
              <a:lnSpc>
                <a:spcPct val="140000"/>
              </a:lnSpc>
              <a:buClr>
                <a:schemeClr val="tx1"/>
              </a:buClr>
              <a:buSzTx/>
              <a:buFont typeface="Arial" panose="020B0604020202020204" pitchFamily="34" charset="0"/>
              <a:buNone/>
            </a:pPr>
            <a:r>
              <a:rPr lang="en-US" altLang="zh-CN"/>
              <a:t>3.4.5</a:t>
            </a:r>
            <a:r>
              <a:rPr lang="zh-CN" altLang="en-US"/>
              <a:t>基于派生表的查询</a:t>
            </a:r>
            <a:endParaRPr lang="en-US" altLang="zh-CN"/>
          </a:p>
          <a:p>
            <a:pPr algn="just" eaLnBrk="1" hangingPunct="1">
              <a:lnSpc>
                <a:spcPct val="140000"/>
              </a:lnSpc>
              <a:buClr>
                <a:srgbClr val="33CC33"/>
              </a:buClr>
              <a:buSzTx/>
              <a:buFont typeface="Arial" panose="020B0604020202020204" pitchFamily="34" charset="0"/>
              <a:buNone/>
            </a:pPr>
            <a:r>
              <a:rPr lang="en-US" altLang="zh-CN">
                <a:solidFill>
                  <a:srgbClr val="00B050"/>
                </a:solidFill>
              </a:rPr>
              <a:t>3.4.6 SELECT</a:t>
            </a:r>
            <a:r>
              <a:rPr lang="zh-CN" altLang="en-US">
                <a:solidFill>
                  <a:srgbClr val="00B050"/>
                </a:solidFill>
              </a:rPr>
              <a:t>语句的一般形式 </a:t>
            </a:r>
          </a:p>
        </p:txBody>
      </p:sp>
      <p:sp>
        <p:nvSpPr>
          <p:cNvPr id="80899"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3.4  </a:t>
            </a:r>
            <a:r>
              <a:rPr lang="zh-CN" altLang="en-US" sz="3600"/>
              <a:t>数据查询 </a:t>
            </a:r>
          </a:p>
        </p:txBody>
      </p:sp>
      <p:sp>
        <p:nvSpPr>
          <p:cNvPr id="2" name="日期占位符 1">
            <a:extLst>
              <a:ext uri="{FF2B5EF4-FFF2-40B4-BE49-F238E27FC236}">
                <a16:creationId xmlns:a16="http://schemas.microsoft.com/office/drawing/2014/main" id="{5E2ADE95-9A5F-4D13-979F-3DC1F488F374}"/>
              </a:ext>
            </a:extLst>
          </p:cNvPr>
          <p:cNvSpPr>
            <a:spLocks noGrp="1"/>
          </p:cNvSpPr>
          <p:nvPr>
            <p:ph type="dt" sz="half" idx="10"/>
          </p:nvPr>
        </p:nvSpPr>
        <p:spPr/>
        <p:txBody>
          <a:bodyPr/>
          <a:lstStyle/>
          <a:p>
            <a:pPr>
              <a:defRPr/>
            </a:pPr>
            <a:fld id="{0517138E-DDD6-4A84-B526-A6AB534CB087}" type="datetime1">
              <a:rPr lang="zh-CN" altLang="en-US" smtClean="0"/>
              <a:t>2021/10/28</a:t>
            </a:fld>
            <a:endParaRPr lang="zh-CN" alt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3.4.6 SELECT</a:t>
            </a:r>
            <a:r>
              <a:rPr lang="zh-CN" altLang="en-US" sz="3600"/>
              <a:t>语句的一般格式</a:t>
            </a:r>
          </a:p>
        </p:txBody>
      </p:sp>
      <p:sp>
        <p:nvSpPr>
          <p:cNvPr id="207875" name="Rectangle 3"/>
          <p:cNvSpPr>
            <a:spLocks noGrp="1" noChangeArrowheads="1"/>
          </p:cNvSpPr>
          <p:nvPr>
            <p:ph idx="1"/>
          </p:nvPr>
        </p:nvSpPr>
        <p:spPr>
          <a:xfrm>
            <a:off x="958850" y="1339850"/>
            <a:ext cx="8150225" cy="4854575"/>
          </a:xfrm>
        </p:spPr>
        <p:txBody>
          <a:bodyPr/>
          <a:lstStyle/>
          <a:p>
            <a:pPr eaLnBrk="1" hangingPunct="1">
              <a:lnSpc>
                <a:spcPct val="120000"/>
              </a:lnSpc>
              <a:buFont typeface="Wingdings" panose="05000000000000000000" pitchFamily="2" charset="2"/>
              <a:buNone/>
            </a:pPr>
            <a:r>
              <a:rPr lang="en-US" altLang="zh-CN" sz="2400">
                <a:solidFill>
                  <a:schemeClr val="hlink"/>
                </a:solidFill>
              </a:rPr>
              <a:t> SELECT</a:t>
            </a:r>
            <a:r>
              <a:rPr lang="en-US" altLang="zh-CN" sz="2400"/>
              <a:t> [ALL|DISTINCT]  </a:t>
            </a:r>
          </a:p>
          <a:p>
            <a:pPr eaLnBrk="1" hangingPunct="1">
              <a:lnSpc>
                <a:spcPct val="120000"/>
              </a:lnSpc>
              <a:buFont typeface="Wingdings" panose="05000000000000000000" pitchFamily="2" charset="2"/>
              <a:buNone/>
            </a:pPr>
            <a:r>
              <a:rPr lang="en-US" altLang="zh-CN" sz="2400"/>
              <a:t>   &lt;</a:t>
            </a:r>
            <a:r>
              <a:rPr lang="zh-CN" altLang="en-US" sz="2400"/>
              <a:t>目标列表达式</a:t>
            </a:r>
            <a:r>
              <a:rPr lang="en-US" altLang="zh-CN" sz="2400"/>
              <a:t>&gt; [</a:t>
            </a:r>
            <a:r>
              <a:rPr lang="zh-CN" altLang="en-US" sz="2400"/>
              <a:t>别名</a:t>
            </a:r>
            <a:r>
              <a:rPr lang="en-US" altLang="zh-CN" sz="2400"/>
              <a:t>] [ ,&lt;</a:t>
            </a:r>
            <a:r>
              <a:rPr lang="zh-CN" altLang="en-US" sz="2400"/>
              <a:t>目标列表达式</a:t>
            </a:r>
            <a:r>
              <a:rPr lang="en-US" altLang="zh-CN" sz="2400"/>
              <a:t>&gt; [</a:t>
            </a:r>
            <a:r>
              <a:rPr lang="zh-CN" altLang="en-US" sz="2400"/>
              <a:t>别名</a:t>
            </a:r>
            <a:r>
              <a:rPr lang="en-US" altLang="zh-CN" sz="2400"/>
              <a:t>]] …</a:t>
            </a:r>
          </a:p>
          <a:p>
            <a:pPr eaLnBrk="1" hangingPunct="1">
              <a:lnSpc>
                <a:spcPct val="120000"/>
              </a:lnSpc>
              <a:buFont typeface="Wingdings" panose="05000000000000000000" pitchFamily="2" charset="2"/>
              <a:buNone/>
            </a:pPr>
            <a:r>
              <a:rPr lang="en-US" altLang="zh-CN" sz="2400">
                <a:solidFill>
                  <a:schemeClr val="hlink"/>
                </a:solidFill>
              </a:rPr>
              <a:t> FROM</a:t>
            </a:r>
            <a:r>
              <a:rPr lang="en-US" altLang="zh-CN" sz="2400">
                <a:solidFill>
                  <a:srgbClr val="FF3399"/>
                </a:solidFill>
              </a:rPr>
              <a:t>    </a:t>
            </a:r>
            <a:r>
              <a:rPr lang="en-US" altLang="zh-CN" sz="2400"/>
              <a:t> &lt;</a:t>
            </a:r>
            <a:r>
              <a:rPr lang="zh-CN" altLang="en-US" sz="2400"/>
              <a:t>表名或视图名</a:t>
            </a:r>
            <a:r>
              <a:rPr lang="en-US" altLang="zh-CN" sz="2400"/>
              <a:t>&gt; [</a:t>
            </a:r>
            <a:r>
              <a:rPr lang="zh-CN" altLang="en-US" sz="2400"/>
              <a:t>别名</a:t>
            </a:r>
            <a:r>
              <a:rPr lang="en-US" altLang="zh-CN" sz="2400"/>
              <a:t>] </a:t>
            </a:r>
          </a:p>
          <a:p>
            <a:pPr eaLnBrk="1" hangingPunct="1">
              <a:lnSpc>
                <a:spcPct val="120000"/>
              </a:lnSpc>
              <a:buFont typeface="Wingdings" panose="05000000000000000000" pitchFamily="2" charset="2"/>
              <a:buNone/>
            </a:pPr>
            <a:r>
              <a:rPr lang="en-US" altLang="zh-CN" sz="2400"/>
              <a:t>                [ ,&lt;</a:t>
            </a:r>
            <a:r>
              <a:rPr lang="zh-CN" altLang="en-US" sz="2400"/>
              <a:t>表名或视图名</a:t>
            </a:r>
            <a:r>
              <a:rPr lang="en-US" altLang="zh-CN" sz="2400"/>
              <a:t>&gt; [</a:t>
            </a:r>
            <a:r>
              <a:rPr lang="zh-CN" altLang="en-US" sz="2400"/>
              <a:t>别名</a:t>
            </a:r>
            <a:r>
              <a:rPr lang="en-US" altLang="zh-CN" sz="2400"/>
              <a:t>]] …</a:t>
            </a:r>
          </a:p>
          <a:p>
            <a:pPr eaLnBrk="1" hangingPunct="1">
              <a:lnSpc>
                <a:spcPct val="120000"/>
              </a:lnSpc>
              <a:buFont typeface="Wingdings" panose="05000000000000000000" pitchFamily="2" charset="2"/>
              <a:buNone/>
            </a:pPr>
            <a:r>
              <a:rPr lang="en-US" altLang="zh-CN" sz="2400"/>
              <a:t>                |</a:t>
            </a:r>
            <a:r>
              <a:rPr lang="zh-CN" altLang="en-US" sz="2400"/>
              <a:t>(</a:t>
            </a:r>
            <a:r>
              <a:rPr lang="en-US" altLang="zh-CN" sz="2400"/>
              <a:t>&lt;SELECT</a:t>
            </a:r>
            <a:r>
              <a:rPr lang="zh-CN" altLang="en-US" sz="2400"/>
              <a:t>语句</a:t>
            </a:r>
            <a:r>
              <a:rPr lang="en-US" altLang="zh-CN" sz="2400"/>
              <a:t>&gt;</a:t>
            </a:r>
            <a:r>
              <a:rPr lang="zh-CN" altLang="en-US" sz="2400"/>
              <a:t>)</a:t>
            </a:r>
            <a:r>
              <a:rPr lang="en-US" altLang="zh-CN" sz="2400"/>
              <a:t>[AS]&lt;</a:t>
            </a:r>
            <a:r>
              <a:rPr lang="zh-CN" altLang="en-US" sz="2400"/>
              <a:t>别名</a:t>
            </a:r>
            <a:r>
              <a:rPr lang="en-US" altLang="zh-CN" sz="2400"/>
              <a:t>&gt;</a:t>
            </a:r>
          </a:p>
          <a:p>
            <a:pPr eaLnBrk="1" hangingPunct="1">
              <a:lnSpc>
                <a:spcPct val="120000"/>
              </a:lnSpc>
              <a:buFont typeface="Wingdings" panose="05000000000000000000" pitchFamily="2" charset="2"/>
              <a:buNone/>
            </a:pPr>
            <a:r>
              <a:rPr lang="en-US" altLang="zh-CN" sz="2400"/>
              <a:t> [</a:t>
            </a:r>
            <a:r>
              <a:rPr lang="en-US" altLang="zh-CN" sz="2400">
                <a:solidFill>
                  <a:schemeClr val="hlink"/>
                </a:solidFill>
              </a:rPr>
              <a:t>WHERE</a:t>
            </a:r>
            <a:r>
              <a:rPr lang="en-US" altLang="zh-CN" sz="2400"/>
              <a:t> &lt;</a:t>
            </a:r>
            <a:r>
              <a:rPr lang="zh-CN" altLang="en-US" sz="2400"/>
              <a:t>条件表达式</a:t>
            </a:r>
            <a:r>
              <a:rPr lang="en-US" altLang="zh-CN" sz="2400"/>
              <a:t>&gt;]</a:t>
            </a:r>
          </a:p>
          <a:p>
            <a:pPr eaLnBrk="1" hangingPunct="1">
              <a:lnSpc>
                <a:spcPct val="120000"/>
              </a:lnSpc>
              <a:buFont typeface="Wingdings" panose="05000000000000000000" pitchFamily="2" charset="2"/>
              <a:buNone/>
            </a:pPr>
            <a:r>
              <a:rPr lang="en-US" altLang="zh-CN" sz="2400"/>
              <a:t> [</a:t>
            </a:r>
            <a:r>
              <a:rPr lang="en-US" altLang="zh-CN" sz="2400">
                <a:solidFill>
                  <a:schemeClr val="hlink"/>
                </a:solidFill>
              </a:rPr>
              <a:t>GROUP BY</a:t>
            </a:r>
            <a:r>
              <a:rPr lang="en-US" altLang="zh-CN" sz="2400"/>
              <a:t> &lt;</a:t>
            </a:r>
            <a:r>
              <a:rPr lang="zh-CN" altLang="en-US" sz="2400"/>
              <a:t>列名</a:t>
            </a:r>
            <a:r>
              <a:rPr lang="en-US" altLang="zh-CN" sz="2400"/>
              <a:t>1&gt;[</a:t>
            </a:r>
            <a:r>
              <a:rPr lang="en-US" altLang="zh-CN" sz="2400">
                <a:solidFill>
                  <a:schemeClr val="hlink"/>
                </a:solidFill>
              </a:rPr>
              <a:t>HAVING</a:t>
            </a:r>
            <a:r>
              <a:rPr lang="en-US" altLang="zh-CN" sz="2400"/>
              <a:t>&lt;</a:t>
            </a:r>
            <a:r>
              <a:rPr lang="zh-CN" altLang="en-US" sz="2400"/>
              <a:t>条件表达式</a:t>
            </a:r>
            <a:r>
              <a:rPr lang="en-US" altLang="zh-CN" sz="2400"/>
              <a:t>&gt;]]</a:t>
            </a:r>
          </a:p>
          <a:p>
            <a:pPr eaLnBrk="1" hangingPunct="1">
              <a:lnSpc>
                <a:spcPct val="120000"/>
              </a:lnSpc>
              <a:buFont typeface="Wingdings" panose="05000000000000000000" pitchFamily="2" charset="2"/>
              <a:buNone/>
            </a:pPr>
            <a:r>
              <a:rPr lang="en-US" altLang="zh-CN" sz="2400"/>
              <a:t> [</a:t>
            </a:r>
            <a:r>
              <a:rPr lang="en-US" altLang="zh-CN" sz="2400">
                <a:solidFill>
                  <a:schemeClr val="hlink"/>
                </a:solidFill>
              </a:rPr>
              <a:t>ORDER BY</a:t>
            </a:r>
            <a:r>
              <a:rPr lang="en-US" altLang="zh-CN" sz="2400"/>
              <a:t> &lt;</a:t>
            </a:r>
            <a:r>
              <a:rPr lang="zh-CN" altLang="en-US" sz="2400"/>
              <a:t>列名</a:t>
            </a:r>
            <a:r>
              <a:rPr lang="en-US" altLang="zh-CN" sz="2400"/>
              <a:t>2&gt; [ASC|DESC]]</a:t>
            </a:r>
            <a:r>
              <a:rPr lang="en-US" altLang="zh-CN" sz="2000"/>
              <a:t>;</a:t>
            </a:r>
          </a:p>
        </p:txBody>
      </p:sp>
      <p:sp>
        <p:nvSpPr>
          <p:cNvPr id="2" name="日期占位符 1">
            <a:extLst>
              <a:ext uri="{FF2B5EF4-FFF2-40B4-BE49-F238E27FC236}">
                <a16:creationId xmlns:a16="http://schemas.microsoft.com/office/drawing/2014/main" id="{55DC755D-C3D7-44AE-BD53-A1DC1D0DB7D8}"/>
              </a:ext>
            </a:extLst>
          </p:cNvPr>
          <p:cNvSpPr>
            <a:spLocks noGrp="1"/>
          </p:cNvSpPr>
          <p:nvPr>
            <p:ph type="dt" sz="half" idx="10"/>
          </p:nvPr>
        </p:nvSpPr>
        <p:spPr/>
        <p:txBody>
          <a:bodyPr/>
          <a:lstStyle/>
          <a:p>
            <a:pPr>
              <a:defRPr/>
            </a:pPr>
            <a:fld id="{DA77839D-E38A-4C43-A9D8-EAD7ADECA301}" type="datetime1">
              <a:rPr lang="zh-CN" altLang="en-US" smtClean="0"/>
              <a:t>2021/10/28</a:t>
            </a:fld>
            <a:endParaRPr lang="zh-CN" alt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958850" y="-39688"/>
            <a:ext cx="8150225" cy="1138238"/>
          </a:xfrm>
        </p:spPr>
        <p:txBody>
          <a:bodyPr/>
          <a:lstStyle/>
          <a:p>
            <a:pPr>
              <a:defRPr/>
            </a:pPr>
            <a:r>
              <a:rPr lang="en-US" altLang="zh-CN" sz="3600"/>
              <a:t>1. </a:t>
            </a:r>
            <a:r>
              <a:rPr lang="zh-CN" altLang="en-US" sz="3600"/>
              <a:t>目标列表达式的可选格式</a:t>
            </a:r>
          </a:p>
        </p:txBody>
      </p:sp>
      <p:sp>
        <p:nvSpPr>
          <p:cNvPr id="208899" name="Rectangle 3"/>
          <p:cNvSpPr>
            <a:spLocks noGrp="1" noChangeArrowheads="1"/>
          </p:cNvSpPr>
          <p:nvPr>
            <p:ph idx="1"/>
          </p:nvPr>
        </p:nvSpPr>
        <p:spPr>
          <a:xfrm>
            <a:off x="936625" y="908050"/>
            <a:ext cx="8150225" cy="5761038"/>
          </a:xfrm>
        </p:spPr>
        <p:txBody>
          <a:bodyPr/>
          <a:lstStyle/>
          <a:p>
            <a:pPr>
              <a:lnSpc>
                <a:spcPct val="120000"/>
              </a:lnSpc>
            </a:pPr>
            <a:r>
              <a:rPr lang="zh-CN" altLang="en-US"/>
              <a:t>目标列表达式格式</a:t>
            </a:r>
          </a:p>
          <a:p>
            <a:pPr lvl="1">
              <a:lnSpc>
                <a:spcPct val="120000"/>
              </a:lnSpc>
              <a:buFont typeface="Wingdings" panose="05000000000000000000" pitchFamily="2" charset="2"/>
              <a:buNone/>
            </a:pPr>
            <a:r>
              <a:rPr lang="zh-CN" altLang="en-US"/>
              <a:t>（</a:t>
            </a:r>
            <a:r>
              <a:rPr lang="en-US" altLang="zh-CN"/>
              <a:t>1</a:t>
            </a:r>
            <a:r>
              <a:rPr lang="zh-CN" altLang="en-US"/>
              <a:t>） *</a:t>
            </a:r>
          </a:p>
          <a:p>
            <a:pPr lvl="1">
              <a:lnSpc>
                <a:spcPct val="120000"/>
              </a:lnSpc>
              <a:buFont typeface="Wingdings" panose="05000000000000000000" pitchFamily="2" charset="2"/>
              <a:buNone/>
            </a:pPr>
            <a:r>
              <a:rPr lang="zh-CN" altLang="en-US"/>
              <a:t>（</a:t>
            </a:r>
            <a:r>
              <a:rPr lang="en-US" altLang="zh-CN"/>
              <a:t>2</a:t>
            </a:r>
            <a:r>
              <a:rPr lang="zh-CN" altLang="en-US"/>
              <a:t>） </a:t>
            </a:r>
            <a:r>
              <a:rPr lang="en-US" altLang="zh-CN"/>
              <a:t>&lt;</a:t>
            </a:r>
            <a:r>
              <a:rPr lang="zh-CN" altLang="en-US"/>
              <a:t>表名</a:t>
            </a:r>
            <a:r>
              <a:rPr lang="en-US" altLang="zh-CN"/>
              <a:t>&gt;.*</a:t>
            </a:r>
          </a:p>
          <a:p>
            <a:pPr lvl="1">
              <a:lnSpc>
                <a:spcPct val="120000"/>
              </a:lnSpc>
              <a:buFont typeface="Wingdings" panose="05000000000000000000" pitchFamily="2" charset="2"/>
              <a:buNone/>
            </a:pPr>
            <a:r>
              <a:rPr lang="zh-CN" altLang="en-US"/>
              <a:t>（</a:t>
            </a:r>
            <a:r>
              <a:rPr lang="en-US" altLang="zh-CN"/>
              <a:t>3</a:t>
            </a:r>
            <a:r>
              <a:rPr lang="zh-CN" altLang="en-US"/>
              <a:t>） </a:t>
            </a:r>
            <a:r>
              <a:rPr lang="en-US" altLang="zh-CN"/>
              <a:t>COUNT</a:t>
            </a:r>
            <a:r>
              <a:rPr lang="zh-CN" altLang="en-US"/>
              <a:t>(</a:t>
            </a:r>
            <a:r>
              <a:rPr lang="en-US" altLang="zh-CN"/>
              <a:t>[DISTINCT|ALL]</a:t>
            </a:r>
            <a:r>
              <a:rPr lang="zh-CN" altLang="en-US"/>
              <a:t>* )</a:t>
            </a:r>
            <a:endParaRPr lang="zh-CN" altLang="en-US" sz="2800"/>
          </a:p>
          <a:p>
            <a:pPr lvl="1">
              <a:lnSpc>
                <a:spcPct val="120000"/>
              </a:lnSpc>
              <a:buFont typeface="Wingdings" panose="05000000000000000000" pitchFamily="2" charset="2"/>
              <a:buNone/>
            </a:pPr>
            <a:r>
              <a:rPr lang="zh-CN" altLang="en-US"/>
              <a:t>（</a:t>
            </a:r>
            <a:r>
              <a:rPr lang="en-US" altLang="zh-CN"/>
              <a:t>4</a:t>
            </a:r>
            <a:r>
              <a:rPr lang="zh-CN" altLang="en-US"/>
              <a:t>） </a:t>
            </a:r>
            <a:r>
              <a:rPr lang="en-US" altLang="zh-CN"/>
              <a:t>[&lt;</a:t>
            </a:r>
            <a:r>
              <a:rPr lang="zh-CN" altLang="en-US"/>
              <a:t>表名</a:t>
            </a:r>
            <a:r>
              <a:rPr lang="en-US" altLang="zh-CN"/>
              <a:t>&gt;.]&lt;</a:t>
            </a:r>
            <a:r>
              <a:rPr lang="zh-CN" altLang="en-US"/>
              <a:t>属性列名表达式</a:t>
            </a:r>
            <a:r>
              <a:rPr lang="en-US" altLang="zh-CN"/>
              <a:t>&gt;[,&lt;</a:t>
            </a:r>
            <a:r>
              <a:rPr lang="zh-CN" altLang="en-US"/>
              <a:t>表名</a:t>
            </a:r>
            <a:r>
              <a:rPr lang="en-US" altLang="zh-CN"/>
              <a:t>&gt;.]&lt;</a:t>
            </a:r>
            <a:r>
              <a:rPr lang="zh-CN" altLang="en-US"/>
              <a:t>属性列名表达式</a:t>
            </a:r>
            <a:r>
              <a:rPr lang="en-US" altLang="zh-CN"/>
              <a:t>&gt;]…</a:t>
            </a:r>
          </a:p>
          <a:p>
            <a:pPr lvl="1">
              <a:lnSpc>
                <a:spcPct val="120000"/>
              </a:lnSpc>
              <a:buFont typeface="Wingdings" panose="05000000000000000000" pitchFamily="2" charset="2"/>
              <a:buNone/>
            </a:pPr>
            <a:r>
              <a:rPr lang="en-US" altLang="zh-CN" sz="2000"/>
              <a:t>	</a:t>
            </a:r>
          </a:p>
          <a:p>
            <a:pPr lvl="1">
              <a:lnSpc>
                <a:spcPct val="120000"/>
              </a:lnSpc>
              <a:buFont typeface="Wingdings" panose="05000000000000000000" pitchFamily="2" charset="2"/>
              <a:buNone/>
            </a:pPr>
            <a:r>
              <a:rPr lang="zh-CN" altLang="en-US"/>
              <a:t>其中</a:t>
            </a:r>
            <a:r>
              <a:rPr lang="en-US" altLang="zh-CN"/>
              <a:t>&lt;</a:t>
            </a:r>
            <a:r>
              <a:rPr lang="zh-CN" altLang="en-US"/>
              <a:t>属性列名表达式</a:t>
            </a:r>
            <a:r>
              <a:rPr lang="en-US" altLang="zh-CN"/>
              <a:t>&gt;</a:t>
            </a:r>
            <a:r>
              <a:rPr lang="zh-CN" altLang="en-US"/>
              <a:t>可以是由属性列、作用于属性列</a:t>
            </a:r>
          </a:p>
          <a:p>
            <a:pPr lvl="1">
              <a:lnSpc>
                <a:spcPct val="120000"/>
              </a:lnSpc>
              <a:buFont typeface="Wingdings" panose="05000000000000000000" pitchFamily="2" charset="2"/>
              <a:buNone/>
            </a:pPr>
            <a:r>
              <a:rPr lang="zh-CN" altLang="en-US"/>
              <a:t>的聚集函数和常量的任意算术运算（</a:t>
            </a:r>
            <a:r>
              <a:rPr lang="en-US" altLang="zh-CN"/>
              <a:t>+</a:t>
            </a:r>
            <a:r>
              <a:rPr lang="zh-CN" altLang="en-US"/>
              <a:t>，</a:t>
            </a:r>
            <a:r>
              <a:rPr lang="en-US" altLang="zh-CN"/>
              <a:t>-</a:t>
            </a:r>
            <a:r>
              <a:rPr lang="zh-CN" altLang="en-US"/>
              <a:t>，*，</a:t>
            </a:r>
            <a:r>
              <a:rPr lang="en-US" altLang="zh-CN"/>
              <a:t>/</a:t>
            </a:r>
            <a:r>
              <a:rPr lang="zh-CN" altLang="en-US"/>
              <a:t>）组成的运算公式 </a:t>
            </a:r>
          </a:p>
        </p:txBody>
      </p:sp>
      <p:sp>
        <p:nvSpPr>
          <p:cNvPr id="2" name="日期占位符 1">
            <a:extLst>
              <a:ext uri="{FF2B5EF4-FFF2-40B4-BE49-F238E27FC236}">
                <a16:creationId xmlns:a16="http://schemas.microsoft.com/office/drawing/2014/main" id="{0EFB3C0E-9287-43EE-BBD3-76C1F20097BE}"/>
              </a:ext>
            </a:extLst>
          </p:cNvPr>
          <p:cNvSpPr>
            <a:spLocks noGrp="1"/>
          </p:cNvSpPr>
          <p:nvPr>
            <p:ph type="dt" sz="half" idx="10"/>
          </p:nvPr>
        </p:nvSpPr>
        <p:spPr/>
        <p:txBody>
          <a:bodyPr/>
          <a:lstStyle/>
          <a:p>
            <a:pPr>
              <a:defRPr/>
            </a:pPr>
            <a:fld id="{8106795B-6C5B-4AE5-A314-1BCD9BF6B876}" type="datetime1">
              <a:rPr lang="zh-CN" altLang="en-US" smtClean="0"/>
              <a:t>2021/10/28</a:t>
            </a:fld>
            <a:endParaRPr lang="zh-CN" alt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958850" y="-39688"/>
            <a:ext cx="8150225" cy="1138238"/>
          </a:xfrm>
        </p:spPr>
        <p:txBody>
          <a:bodyPr/>
          <a:lstStyle/>
          <a:p>
            <a:pPr>
              <a:defRPr/>
            </a:pPr>
            <a:r>
              <a:rPr lang="en-US" altLang="zh-CN" sz="3600"/>
              <a:t>2. </a:t>
            </a:r>
            <a:r>
              <a:rPr lang="zh-CN" altLang="en-US" sz="3600"/>
              <a:t>聚集函数的一般格式</a:t>
            </a:r>
          </a:p>
        </p:txBody>
      </p:sp>
      <p:sp>
        <p:nvSpPr>
          <p:cNvPr id="209923" name="Rectangle 3"/>
          <p:cNvSpPr>
            <a:spLocks noGrp="1" noChangeArrowheads="1"/>
          </p:cNvSpPr>
          <p:nvPr>
            <p:ph idx="1"/>
          </p:nvPr>
        </p:nvSpPr>
        <p:spPr>
          <a:xfrm>
            <a:off x="958850" y="1339850"/>
            <a:ext cx="8150225" cy="4854575"/>
          </a:xfrm>
        </p:spPr>
        <p:txBody>
          <a:bodyPr/>
          <a:lstStyle/>
          <a:p>
            <a:pPr lvl="1">
              <a:buFont typeface="Wingdings" panose="05000000000000000000" pitchFamily="2" charset="2"/>
              <a:buNone/>
            </a:pPr>
            <a:endParaRPr lang="en-US" altLang="zh-CN"/>
          </a:p>
          <a:p>
            <a:pPr lvl="1">
              <a:buFont typeface="Wingdings" panose="05000000000000000000" pitchFamily="2" charset="2"/>
              <a:buNone/>
            </a:pPr>
            <a:r>
              <a:rPr lang="en-US" altLang="zh-CN"/>
              <a:t>        COUNT</a:t>
            </a:r>
          </a:p>
          <a:p>
            <a:pPr lvl="1">
              <a:buFont typeface="Wingdings" panose="05000000000000000000" pitchFamily="2" charset="2"/>
              <a:buNone/>
            </a:pPr>
            <a:r>
              <a:rPr lang="en-US" altLang="zh-CN"/>
              <a:t>        SUM</a:t>
            </a:r>
          </a:p>
          <a:p>
            <a:pPr lvl="1">
              <a:buFont typeface="Wingdings" panose="05000000000000000000" pitchFamily="2" charset="2"/>
              <a:buNone/>
            </a:pPr>
            <a:r>
              <a:rPr lang="en-US" altLang="zh-CN"/>
              <a:t>        AVG         （[DISTINCT|ALL] &lt;</a:t>
            </a:r>
            <a:r>
              <a:rPr lang="zh-CN" altLang="en-US"/>
              <a:t>列名</a:t>
            </a:r>
            <a:r>
              <a:rPr lang="en-US" altLang="zh-CN"/>
              <a:t>&gt;）</a:t>
            </a:r>
          </a:p>
          <a:p>
            <a:pPr lvl="1">
              <a:buFont typeface="Wingdings" panose="05000000000000000000" pitchFamily="2" charset="2"/>
              <a:buNone/>
            </a:pPr>
            <a:r>
              <a:rPr lang="en-US" altLang="zh-CN"/>
              <a:t>        MAX</a:t>
            </a:r>
          </a:p>
          <a:p>
            <a:pPr lvl="1">
              <a:buFont typeface="Wingdings" panose="05000000000000000000" pitchFamily="2" charset="2"/>
              <a:buNone/>
            </a:pPr>
            <a:r>
              <a:rPr lang="en-US" altLang="zh-CN"/>
              <a:t>        MIN</a:t>
            </a:r>
          </a:p>
          <a:p>
            <a:pPr lvl="1">
              <a:buFont typeface="Wingdings" panose="05000000000000000000" pitchFamily="2" charset="2"/>
              <a:buNone/>
            </a:pPr>
            <a:endParaRPr lang="en-US" altLang="zh-CN"/>
          </a:p>
          <a:p>
            <a:pPr lvl="1">
              <a:buFont typeface="Wingdings" panose="05000000000000000000" pitchFamily="2" charset="2"/>
              <a:buNone/>
            </a:pPr>
            <a:endParaRPr lang="en-US" altLang="zh-CN"/>
          </a:p>
        </p:txBody>
      </p:sp>
      <p:sp>
        <p:nvSpPr>
          <p:cNvPr id="209924" name="AutoShape 4"/>
          <p:cNvSpPr>
            <a:spLocks noChangeArrowheads="1"/>
          </p:cNvSpPr>
          <p:nvPr/>
        </p:nvSpPr>
        <p:spPr bwMode="auto">
          <a:xfrm>
            <a:off x="1619250" y="1793875"/>
            <a:ext cx="1981200" cy="2209800"/>
          </a:xfrm>
          <a:prstGeom prst="bracePair">
            <a:avLst>
              <a:gd name="adj" fmla="val 8333"/>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sp>
        <p:nvSpPr>
          <p:cNvPr id="2" name="日期占位符 1">
            <a:extLst>
              <a:ext uri="{FF2B5EF4-FFF2-40B4-BE49-F238E27FC236}">
                <a16:creationId xmlns:a16="http://schemas.microsoft.com/office/drawing/2014/main" id="{2F11EDD8-9859-4C81-AF8A-A411D48C6624}"/>
              </a:ext>
            </a:extLst>
          </p:cNvPr>
          <p:cNvSpPr>
            <a:spLocks noGrp="1"/>
          </p:cNvSpPr>
          <p:nvPr>
            <p:ph type="dt" sz="half" idx="10"/>
          </p:nvPr>
        </p:nvSpPr>
        <p:spPr/>
        <p:txBody>
          <a:bodyPr/>
          <a:lstStyle/>
          <a:p>
            <a:pPr>
              <a:defRPr/>
            </a:pPr>
            <a:fld id="{EE5CC05A-7B77-4A29-B565-6CD6EF0CB305}" type="datetime1">
              <a:rPr lang="zh-CN" altLang="en-US" smtClean="0"/>
              <a:t>2021/10/28</a:t>
            </a:fld>
            <a:endParaRPr lang="zh-CN" alt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958850" y="-39688"/>
            <a:ext cx="8150225" cy="1138238"/>
          </a:xfrm>
        </p:spPr>
        <p:txBody>
          <a:bodyPr/>
          <a:lstStyle/>
          <a:p>
            <a:pPr>
              <a:defRPr/>
            </a:pPr>
            <a:r>
              <a:rPr lang="en-US" altLang="zh-CN" sz="3200" dirty="0"/>
              <a:t>3. WHERE</a:t>
            </a:r>
            <a:r>
              <a:rPr lang="zh-CN" altLang="en-US" sz="3200" dirty="0"/>
              <a:t>子句的条件表达式的可选格式</a:t>
            </a:r>
          </a:p>
        </p:txBody>
      </p:sp>
      <p:sp>
        <p:nvSpPr>
          <p:cNvPr id="210947" name="Rectangle 3"/>
          <p:cNvSpPr>
            <a:spLocks noGrp="1" noChangeArrowheads="1"/>
          </p:cNvSpPr>
          <p:nvPr>
            <p:ph idx="1"/>
          </p:nvPr>
        </p:nvSpPr>
        <p:spPr>
          <a:xfrm>
            <a:off x="958850" y="1339850"/>
            <a:ext cx="8150225" cy="4854575"/>
          </a:xfrm>
        </p:spPr>
        <p:txBody>
          <a:bodyPr/>
          <a:lstStyle/>
          <a:p>
            <a:pPr>
              <a:buFont typeface="Wingdings" panose="05000000000000000000" pitchFamily="2" charset="2"/>
              <a:buNone/>
            </a:pPr>
            <a:r>
              <a:rPr lang="en-US" altLang="zh-CN"/>
              <a:t>（1）</a:t>
            </a:r>
            <a:endParaRPr lang="zh-CN" altLang="en-US"/>
          </a:p>
          <a:p>
            <a:pPr lvl="1">
              <a:buFont typeface="Wingdings" panose="05000000000000000000" pitchFamily="2" charset="2"/>
              <a:buNone/>
            </a:pPr>
            <a:r>
              <a:rPr lang="zh-CN" altLang="en-US"/>
              <a:t>                            </a:t>
            </a:r>
            <a:r>
              <a:rPr lang="en-US" altLang="zh-CN"/>
              <a:t>&lt;</a:t>
            </a:r>
            <a:r>
              <a:rPr lang="zh-CN" altLang="en-US"/>
              <a:t>属性列名</a:t>
            </a:r>
            <a:r>
              <a:rPr lang="en-US" altLang="zh-CN"/>
              <a:t>&gt;</a:t>
            </a:r>
          </a:p>
          <a:p>
            <a:pPr lvl="1">
              <a:buFont typeface="Wingdings" panose="05000000000000000000" pitchFamily="2" charset="2"/>
              <a:buNone/>
            </a:pPr>
            <a:r>
              <a:rPr lang="en-US" altLang="zh-CN"/>
              <a:t>&lt;</a:t>
            </a:r>
            <a:r>
              <a:rPr lang="zh-CN" altLang="en-US"/>
              <a:t>属性列名</a:t>
            </a:r>
            <a:r>
              <a:rPr lang="en-US" altLang="zh-CN"/>
              <a:t>&gt; θ      &lt;</a:t>
            </a:r>
            <a:r>
              <a:rPr lang="zh-CN" altLang="en-US"/>
              <a:t>常量</a:t>
            </a:r>
            <a:r>
              <a:rPr lang="en-US" altLang="zh-CN"/>
              <a:t>&gt;</a:t>
            </a:r>
          </a:p>
          <a:p>
            <a:pPr lvl="1">
              <a:buFont typeface="Wingdings" panose="05000000000000000000" pitchFamily="2" charset="2"/>
              <a:buNone/>
            </a:pPr>
            <a:r>
              <a:rPr lang="en-US" altLang="zh-CN"/>
              <a:t>			            [ANY|ALL] （SELECT</a:t>
            </a:r>
            <a:r>
              <a:rPr lang="zh-CN" altLang="en-US"/>
              <a:t>语句</a:t>
            </a:r>
            <a:r>
              <a:rPr lang="en-US" altLang="zh-CN"/>
              <a:t>）</a:t>
            </a:r>
          </a:p>
          <a:p>
            <a:pPr>
              <a:buFont typeface="Wingdings" panose="05000000000000000000" pitchFamily="2" charset="2"/>
              <a:buNone/>
            </a:pPr>
            <a:r>
              <a:rPr lang="en-US" altLang="zh-CN"/>
              <a:t> </a:t>
            </a:r>
          </a:p>
          <a:p>
            <a:pPr>
              <a:buFont typeface="Wingdings" panose="05000000000000000000" pitchFamily="2" charset="2"/>
              <a:buNone/>
            </a:pPr>
            <a:r>
              <a:rPr lang="en-US" altLang="zh-CN"/>
              <a:t>（2）</a:t>
            </a:r>
            <a:r>
              <a:rPr lang="zh-CN" altLang="en-US"/>
              <a:t>                         </a:t>
            </a:r>
          </a:p>
          <a:p>
            <a:pPr>
              <a:buFont typeface="Wingdings" panose="05000000000000000000" pitchFamily="2" charset="2"/>
              <a:buNone/>
            </a:pPr>
            <a:r>
              <a:rPr lang="zh-CN" altLang="en-US"/>
              <a:t> 				       </a:t>
            </a:r>
            <a:r>
              <a:rPr lang="en-US" altLang="zh-CN" sz="2000"/>
              <a:t>&lt;</a:t>
            </a:r>
            <a:r>
              <a:rPr lang="zh-CN" altLang="en-US" sz="2000"/>
              <a:t>属性列名</a:t>
            </a:r>
            <a:r>
              <a:rPr lang="en-US" altLang="zh-CN" sz="2000"/>
              <a:t>&gt;                    &lt;</a:t>
            </a:r>
            <a:r>
              <a:rPr lang="zh-CN" altLang="en-US" sz="2000"/>
              <a:t>属性列名</a:t>
            </a:r>
            <a:r>
              <a:rPr lang="en-US" altLang="zh-CN" sz="2000"/>
              <a:t>&gt;</a:t>
            </a:r>
            <a:r>
              <a:rPr lang="en-US" altLang="zh-CN" sz="2400"/>
              <a:t>  </a:t>
            </a:r>
          </a:p>
          <a:p>
            <a:pPr>
              <a:buFont typeface="Wingdings" panose="05000000000000000000" pitchFamily="2" charset="2"/>
              <a:buNone/>
            </a:pPr>
            <a:r>
              <a:rPr lang="en-US" altLang="zh-CN" sz="2000"/>
              <a:t>&lt;</a:t>
            </a:r>
            <a:r>
              <a:rPr lang="zh-CN" altLang="en-US" sz="2000"/>
              <a:t>属性列名</a:t>
            </a:r>
            <a:r>
              <a:rPr lang="en-US" altLang="zh-CN" sz="2000"/>
              <a:t>&gt; </a:t>
            </a:r>
            <a:r>
              <a:rPr lang="en-US" altLang="zh-CN" sz="1800"/>
              <a:t>[NOT] BETWEEN</a:t>
            </a:r>
            <a:r>
              <a:rPr lang="en-US" altLang="zh-CN" sz="2400"/>
              <a:t>   </a:t>
            </a:r>
            <a:r>
              <a:rPr lang="en-US" altLang="zh-CN" sz="2000"/>
              <a:t>&lt;</a:t>
            </a:r>
            <a:r>
              <a:rPr lang="zh-CN" altLang="en-US" sz="2000"/>
              <a:t>常量</a:t>
            </a:r>
            <a:r>
              <a:rPr lang="en-US" altLang="zh-CN" sz="2000"/>
              <a:t>&gt;               AND</a:t>
            </a:r>
            <a:r>
              <a:rPr lang="en-US" altLang="zh-CN" sz="2400"/>
              <a:t>   </a:t>
            </a:r>
            <a:r>
              <a:rPr lang="en-US" altLang="zh-CN" sz="2000"/>
              <a:t>&lt;</a:t>
            </a:r>
            <a:r>
              <a:rPr lang="zh-CN" altLang="en-US" sz="2000"/>
              <a:t>常量</a:t>
            </a:r>
            <a:r>
              <a:rPr lang="en-US" altLang="zh-CN" sz="2000"/>
              <a:t>&gt;      </a:t>
            </a:r>
          </a:p>
          <a:p>
            <a:pPr>
              <a:buFont typeface="Wingdings" panose="05000000000000000000" pitchFamily="2" charset="2"/>
              <a:buNone/>
            </a:pPr>
            <a:r>
              <a:rPr lang="en-US" altLang="zh-CN" sz="2000"/>
              <a:t>                            	       （SELECT</a:t>
            </a:r>
            <a:r>
              <a:rPr lang="zh-CN" altLang="en-US" sz="2000"/>
              <a:t>语句</a:t>
            </a:r>
            <a:r>
              <a:rPr lang="en-US" altLang="zh-CN" sz="2000"/>
              <a:t>）          （SELECT</a:t>
            </a:r>
            <a:r>
              <a:rPr lang="zh-CN" altLang="en-US" sz="2000"/>
              <a:t>语</a:t>
            </a:r>
            <a:r>
              <a:rPr lang="en-US" altLang="zh-CN" sz="2000"/>
              <a:t>）</a:t>
            </a:r>
          </a:p>
          <a:p>
            <a:pPr>
              <a:buFont typeface="Wingdings" panose="05000000000000000000" pitchFamily="2" charset="2"/>
              <a:buNone/>
            </a:pPr>
            <a:endParaRPr lang="en-US" altLang="zh-CN" sz="2000"/>
          </a:p>
          <a:p>
            <a:pPr>
              <a:buFont typeface="Wingdings" panose="05000000000000000000" pitchFamily="2" charset="2"/>
              <a:buNone/>
            </a:pPr>
            <a:r>
              <a:rPr lang="en-US" altLang="zh-CN" sz="2000"/>
              <a:t>					  	</a:t>
            </a:r>
          </a:p>
          <a:p>
            <a:endParaRPr lang="en-US" altLang="zh-CN" sz="2400"/>
          </a:p>
          <a:p>
            <a:pPr lvl="1">
              <a:buFont typeface="Wingdings" panose="05000000000000000000" pitchFamily="2" charset="2"/>
              <a:buNone/>
            </a:pPr>
            <a:endParaRPr lang="en-US" altLang="zh-CN"/>
          </a:p>
        </p:txBody>
      </p:sp>
      <p:sp>
        <p:nvSpPr>
          <p:cNvPr id="210948" name="AutoShape 4"/>
          <p:cNvSpPr>
            <a:spLocks noChangeArrowheads="1"/>
          </p:cNvSpPr>
          <p:nvPr/>
        </p:nvSpPr>
        <p:spPr bwMode="auto">
          <a:xfrm>
            <a:off x="3492500" y="1700213"/>
            <a:ext cx="4465638" cy="1368425"/>
          </a:xfrm>
          <a:prstGeom prst="bracePair">
            <a:avLst>
              <a:gd name="adj" fmla="val 8333"/>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sp>
        <p:nvSpPr>
          <p:cNvPr id="210949" name="AutoShape 4"/>
          <p:cNvSpPr>
            <a:spLocks noChangeArrowheads="1"/>
          </p:cNvSpPr>
          <p:nvPr/>
        </p:nvSpPr>
        <p:spPr bwMode="auto">
          <a:xfrm>
            <a:off x="4284663" y="3992563"/>
            <a:ext cx="2049462" cy="1524000"/>
          </a:xfrm>
          <a:prstGeom prst="bracePair">
            <a:avLst>
              <a:gd name="adj" fmla="val 8333"/>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sp>
        <p:nvSpPr>
          <p:cNvPr id="210950" name="AutoShape 5"/>
          <p:cNvSpPr>
            <a:spLocks noChangeArrowheads="1"/>
          </p:cNvSpPr>
          <p:nvPr/>
        </p:nvSpPr>
        <p:spPr bwMode="auto">
          <a:xfrm>
            <a:off x="6911975" y="3959225"/>
            <a:ext cx="2232025" cy="1676400"/>
          </a:xfrm>
          <a:prstGeom prst="bracePair">
            <a:avLst>
              <a:gd name="adj" fmla="val 8333"/>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sp>
        <p:nvSpPr>
          <p:cNvPr id="2" name="日期占位符 1">
            <a:extLst>
              <a:ext uri="{FF2B5EF4-FFF2-40B4-BE49-F238E27FC236}">
                <a16:creationId xmlns:a16="http://schemas.microsoft.com/office/drawing/2014/main" id="{FE6CDE23-C249-41A5-B967-5CD91330F589}"/>
              </a:ext>
            </a:extLst>
          </p:cNvPr>
          <p:cNvSpPr>
            <a:spLocks noGrp="1"/>
          </p:cNvSpPr>
          <p:nvPr>
            <p:ph type="dt" sz="half" idx="10"/>
          </p:nvPr>
        </p:nvSpPr>
        <p:spPr/>
        <p:txBody>
          <a:bodyPr/>
          <a:lstStyle/>
          <a:p>
            <a:pPr>
              <a:defRPr/>
            </a:pPr>
            <a:fld id="{4D46D6AE-E5FC-46BB-8CCA-261B19327EB6}" type="datetime1">
              <a:rPr lang="zh-CN" altLang="en-US" smtClean="0"/>
              <a:t>2021/10/28</a:t>
            </a:fld>
            <a:endParaRPr lang="zh-CN" alt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958850" y="-39688"/>
            <a:ext cx="8150225" cy="1138238"/>
          </a:xfrm>
        </p:spPr>
        <p:txBody>
          <a:bodyPr/>
          <a:lstStyle/>
          <a:p>
            <a:pPr>
              <a:defRPr/>
            </a:pPr>
            <a:r>
              <a:rPr lang="en-US" altLang="zh-CN" sz="3600"/>
              <a:t>WHERE</a:t>
            </a:r>
            <a:r>
              <a:rPr lang="zh-CN" altLang="en-US" sz="3600"/>
              <a:t>子句的条件表达式格式（续）</a:t>
            </a:r>
          </a:p>
        </p:txBody>
      </p:sp>
      <p:sp>
        <p:nvSpPr>
          <p:cNvPr id="211971" name="Rectangle 3"/>
          <p:cNvSpPr>
            <a:spLocks noGrp="1" noChangeArrowheads="1"/>
          </p:cNvSpPr>
          <p:nvPr>
            <p:ph idx="1"/>
          </p:nvPr>
        </p:nvSpPr>
        <p:spPr>
          <a:xfrm>
            <a:off x="958850" y="1339850"/>
            <a:ext cx="8150225" cy="4854575"/>
          </a:xfrm>
        </p:spPr>
        <p:txBody>
          <a:bodyPr/>
          <a:lstStyle/>
          <a:p>
            <a:pPr>
              <a:buFont typeface="Wingdings" panose="05000000000000000000" pitchFamily="2" charset="2"/>
              <a:buNone/>
            </a:pPr>
            <a:r>
              <a:rPr lang="en-US" altLang="zh-CN"/>
              <a:t> （3）</a:t>
            </a:r>
            <a:r>
              <a:rPr lang="zh-CN" altLang="en-US"/>
              <a:t>                       </a:t>
            </a:r>
            <a:r>
              <a:rPr lang="en-US" altLang="zh-CN" sz="2400"/>
              <a:t>（&lt;</a:t>
            </a:r>
            <a:r>
              <a:rPr lang="zh-CN" altLang="en-US" sz="2400"/>
              <a:t>值</a:t>
            </a:r>
            <a:r>
              <a:rPr lang="en-US" altLang="zh-CN" sz="2400"/>
              <a:t>1&gt;[</a:t>
            </a:r>
            <a:r>
              <a:rPr lang="zh-CN" altLang="en-US" sz="2400"/>
              <a:t>，</a:t>
            </a:r>
            <a:r>
              <a:rPr lang="en-US" altLang="zh-CN" sz="2400"/>
              <a:t>&lt;</a:t>
            </a:r>
            <a:r>
              <a:rPr lang="zh-CN" altLang="en-US" sz="2400"/>
              <a:t>值</a:t>
            </a:r>
            <a:r>
              <a:rPr lang="en-US" altLang="zh-CN" sz="2400"/>
              <a:t>2&gt; ] …）</a:t>
            </a:r>
          </a:p>
          <a:p>
            <a:pPr>
              <a:buFont typeface="Wingdings" panose="05000000000000000000" pitchFamily="2" charset="2"/>
              <a:buNone/>
            </a:pPr>
            <a:r>
              <a:rPr lang="en-US" altLang="zh-CN"/>
              <a:t> </a:t>
            </a:r>
            <a:r>
              <a:rPr lang="en-US" altLang="zh-CN" sz="2400"/>
              <a:t>&lt;</a:t>
            </a:r>
            <a:r>
              <a:rPr lang="zh-CN" altLang="en-US" sz="2400"/>
              <a:t>属性列名</a:t>
            </a:r>
            <a:r>
              <a:rPr lang="en-US" altLang="zh-CN" sz="2400"/>
              <a:t>&gt; [NOT] IN</a:t>
            </a:r>
            <a:r>
              <a:rPr lang="en-US" altLang="zh-CN"/>
              <a:t>                    </a:t>
            </a:r>
          </a:p>
          <a:p>
            <a:pPr>
              <a:buFont typeface="Wingdings" panose="05000000000000000000" pitchFamily="2" charset="2"/>
              <a:buNone/>
            </a:pPr>
            <a:r>
              <a:rPr lang="en-US" altLang="zh-CN"/>
              <a:t>                          	     （SELECT</a:t>
            </a:r>
            <a:r>
              <a:rPr lang="zh-CN" altLang="en-US"/>
              <a:t>语句</a:t>
            </a:r>
            <a:r>
              <a:rPr lang="en-US" altLang="zh-CN"/>
              <a:t>）</a:t>
            </a:r>
          </a:p>
          <a:p>
            <a:pPr>
              <a:lnSpc>
                <a:spcPct val="160000"/>
              </a:lnSpc>
              <a:buFont typeface="Wingdings" panose="05000000000000000000" pitchFamily="2" charset="2"/>
              <a:buNone/>
            </a:pPr>
            <a:r>
              <a:rPr lang="en-US" altLang="zh-CN" sz="2400"/>
              <a:t> </a:t>
            </a:r>
          </a:p>
          <a:p>
            <a:pPr>
              <a:lnSpc>
                <a:spcPct val="160000"/>
              </a:lnSpc>
              <a:buFont typeface="Wingdings" panose="05000000000000000000" pitchFamily="2" charset="2"/>
              <a:buNone/>
            </a:pPr>
            <a:r>
              <a:rPr lang="en-US" altLang="zh-CN" sz="2400"/>
              <a:t>  （4）   &lt;</a:t>
            </a:r>
            <a:r>
              <a:rPr lang="zh-CN" altLang="en-US" sz="2400"/>
              <a:t>属性列名</a:t>
            </a:r>
            <a:r>
              <a:rPr lang="en-US" altLang="zh-CN" sz="2400"/>
              <a:t>&gt; [NOT] LIKE &lt;</a:t>
            </a:r>
            <a:r>
              <a:rPr lang="zh-CN" altLang="en-US" sz="2400"/>
              <a:t>匹配串</a:t>
            </a:r>
            <a:r>
              <a:rPr lang="en-US" altLang="zh-CN" sz="2400"/>
              <a:t>&gt;</a:t>
            </a:r>
          </a:p>
          <a:p>
            <a:pPr>
              <a:lnSpc>
                <a:spcPct val="160000"/>
              </a:lnSpc>
              <a:buFont typeface="Wingdings" panose="05000000000000000000" pitchFamily="2" charset="2"/>
              <a:buNone/>
            </a:pPr>
            <a:r>
              <a:rPr lang="en-US" altLang="zh-CN" sz="2400"/>
              <a:t>  （5）  &lt;</a:t>
            </a:r>
            <a:r>
              <a:rPr lang="zh-CN" altLang="en-US" sz="2400"/>
              <a:t>属性列名</a:t>
            </a:r>
            <a:r>
              <a:rPr lang="en-US" altLang="zh-CN" sz="2400"/>
              <a:t>&gt; IS [NOT] NULL</a:t>
            </a:r>
          </a:p>
          <a:p>
            <a:pPr>
              <a:lnSpc>
                <a:spcPct val="160000"/>
              </a:lnSpc>
              <a:buFont typeface="Wingdings" panose="05000000000000000000" pitchFamily="2" charset="2"/>
              <a:buNone/>
            </a:pPr>
            <a:r>
              <a:rPr lang="en-US" altLang="zh-CN" sz="2400"/>
              <a:t>  （6）  [NOT] EXISTS （SELECT</a:t>
            </a:r>
            <a:r>
              <a:rPr lang="zh-CN" altLang="en-US" sz="2400"/>
              <a:t>语句</a:t>
            </a:r>
            <a:r>
              <a:rPr lang="en-US" altLang="zh-CN" sz="2400"/>
              <a:t>）</a:t>
            </a:r>
          </a:p>
        </p:txBody>
      </p:sp>
      <p:sp>
        <p:nvSpPr>
          <p:cNvPr id="211972" name="AutoShape 4"/>
          <p:cNvSpPr>
            <a:spLocks noChangeArrowheads="1"/>
          </p:cNvSpPr>
          <p:nvPr/>
        </p:nvSpPr>
        <p:spPr bwMode="auto">
          <a:xfrm>
            <a:off x="4067175" y="1268413"/>
            <a:ext cx="3603625" cy="1485900"/>
          </a:xfrm>
          <a:prstGeom prst="bracePair">
            <a:avLst>
              <a:gd name="adj" fmla="val 8333"/>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sp>
        <p:nvSpPr>
          <p:cNvPr id="2" name="日期占位符 1">
            <a:extLst>
              <a:ext uri="{FF2B5EF4-FFF2-40B4-BE49-F238E27FC236}">
                <a16:creationId xmlns:a16="http://schemas.microsoft.com/office/drawing/2014/main" id="{C68A7E92-089C-4840-9B82-F9CF74717EF4}"/>
              </a:ext>
            </a:extLst>
          </p:cNvPr>
          <p:cNvSpPr>
            <a:spLocks noGrp="1"/>
          </p:cNvSpPr>
          <p:nvPr>
            <p:ph type="dt" sz="half" idx="10"/>
          </p:nvPr>
        </p:nvSpPr>
        <p:spPr/>
        <p:txBody>
          <a:bodyPr/>
          <a:lstStyle/>
          <a:p>
            <a:pPr>
              <a:defRPr/>
            </a:pPr>
            <a:fld id="{A5FD3E9A-FF0B-44C4-8D43-459486BBE7D9}" type="datetime1">
              <a:rPr lang="zh-CN" altLang="en-US" smtClean="0"/>
              <a:t>2021/10/28</a:t>
            </a:fld>
            <a:endParaRPr lang="zh-CN" alt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958850" y="-39688"/>
            <a:ext cx="8150225" cy="1138238"/>
          </a:xfrm>
        </p:spPr>
        <p:txBody>
          <a:bodyPr/>
          <a:lstStyle/>
          <a:p>
            <a:pPr>
              <a:defRPr/>
            </a:pPr>
            <a:r>
              <a:rPr lang="en-US" altLang="zh-CN" sz="3600"/>
              <a:t>WHERE</a:t>
            </a:r>
            <a:r>
              <a:rPr lang="zh-CN" altLang="en-US" sz="3600"/>
              <a:t>子句的条件表达式格式（续）</a:t>
            </a:r>
          </a:p>
        </p:txBody>
      </p:sp>
      <p:sp>
        <p:nvSpPr>
          <p:cNvPr id="212995" name="Rectangle 3"/>
          <p:cNvSpPr>
            <a:spLocks noGrp="1" noChangeArrowheads="1"/>
          </p:cNvSpPr>
          <p:nvPr>
            <p:ph idx="1"/>
          </p:nvPr>
        </p:nvSpPr>
        <p:spPr>
          <a:xfrm>
            <a:off x="958850" y="1339850"/>
            <a:ext cx="8150225" cy="4854575"/>
          </a:xfrm>
        </p:spPr>
        <p:txBody>
          <a:bodyPr/>
          <a:lstStyle/>
          <a:p>
            <a:pPr>
              <a:buFont typeface="Wingdings" panose="05000000000000000000" pitchFamily="2" charset="2"/>
              <a:buNone/>
            </a:pPr>
            <a:r>
              <a:rPr lang="en-US" altLang="zh-CN"/>
              <a:t> </a:t>
            </a:r>
            <a:r>
              <a:rPr lang="zh-CN" altLang="en-US"/>
              <a:t>（</a:t>
            </a:r>
            <a:r>
              <a:rPr lang="en-US" altLang="zh-CN"/>
              <a:t>7</a:t>
            </a:r>
            <a:r>
              <a:rPr lang="zh-CN" altLang="en-US"/>
              <a:t>）</a:t>
            </a:r>
            <a:endParaRPr lang="en-US" altLang="zh-CN"/>
          </a:p>
          <a:p>
            <a:pPr>
              <a:buFont typeface="Wingdings" panose="05000000000000000000" pitchFamily="2" charset="2"/>
              <a:buNone/>
            </a:pPr>
            <a:r>
              <a:rPr lang="zh-CN" altLang="en-US"/>
              <a:t>                  </a:t>
            </a:r>
            <a:r>
              <a:rPr lang="en-US" altLang="zh-CN" sz="2400"/>
              <a:t>AND </a:t>
            </a:r>
            <a:r>
              <a:rPr lang="en-US" altLang="zh-CN"/>
              <a:t>                       </a:t>
            </a:r>
            <a:r>
              <a:rPr lang="en-US" altLang="zh-CN" sz="2400"/>
              <a:t>AND</a:t>
            </a:r>
          </a:p>
          <a:p>
            <a:pPr>
              <a:buFont typeface="Wingdings" panose="05000000000000000000" pitchFamily="2" charset="2"/>
              <a:buNone/>
            </a:pPr>
            <a:r>
              <a:rPr lang="en-US" altLang="zh-CN" sz="2000"/>
              <a:t> &lt;</a:t>
            </a:r>
            <a:r>
              <a:rPr lang="zh-CN" altLang="en-US" sz="2000"/>
              <a:t>条件表达式</a:t>
            </a:r>
            <a:r>
              <a:rPr lang="en-US" altLang="zh-CN" sz="2000"/>
              <a:t>&gt;                &lt;</a:t>
            </a:r>
            <a:r>
              <a:rPr lang="zh-CN" altLang="en-US" sz="2000"/>
              <a:t>条件表达式</a:t>
            </a:r>
            <a:r>
              <a:rPr lang="en-US" altLang="zh-CN" sz="2000"/>
              <a:t>&gt;                   &lt;</a:t>
            </a:r>
            <a:r>
              <a:rPr lang="zh-CN" altLang="en-US" sz="2000"/>
              <a:t>条件表达</a:t>
            </a:r>
            <a:r>
              <a:rPr lang="en-US" altLang="zh-CN" sz="2000"/>
              <a:t>&gt;    …</a:t>
            </a:r>
          </a:p>
          <a:p>
            <a:pPr>
              <a:buFont typeface="Wingdings" panose="05000000000000000000" pitchFamily="2" charset="2"/>
              <a:buNone/>
            </a:pPr>
            <a:r>
              <a:rPr lang="en-US" altLang="zh-CN"/>
              <a:t>                  </a:t>
            </a:r>
            <a:r>
              <a:rPr lang="en-US" altLang="zh-CN" sz="2400"/>
              <a:t>OR </a:t>
            </a:r>
            <a:r>
              <a:rPr lang="en-US" altLang="zh-CN"/>
              <a:t>                         </a:t>
            </a:r>
            <a:r>
              <a:rPr lang="en-US" altLang="zh-CN" sz="2400"/>
              <a:t>OR</a:t>
            </a:r>
          </a:p>
          <a:p>
            <a:pPr>
              <a:buFont typeface="Wingdings" panose="05000000000000000000" pitchFamily="2" charset="2"/>
              <a:buNone/>
            </a:pPr>
            <a:endParaRPr lang="en-US" altLang="zh-CN" sz="2400"/>
          </a:p>
        </p:txBody>
      </p:sp>
      <p:sp>
        <p:nvSpPr>
          <p:cNvPr id="212996" name="AutoShape 4"/>
          <p:cNvSpPr>
            <a:spLocks noChangeArrowheads="1"/>
          </p:cNvSpPr>
          <p:nvPr/>
        </p:nvSpPr>
        <p:spPr bwMode="auto">
          <a:xfrm>
            <a:off x="2663825" y="1773238"/>
            <a:ext cx="1143000" cy="1524000"/>
          </a:xfrm>
          <a:prstGeom prst="bracePair">
            <a:avLst>
              <a:gd name="adj" fmla="val 8333"/>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sp>
        <p:nvSpPr>
          <p:cNvPr id="212997" name="AutoShape 5"/>
          <p:cNvSpPr>
            <a:spLocks noChangeArrowheads="1"/>
          </p:cNvSpPr>
          <p:nvPr/>
        </p:nvSpPr>
        <p:spPr bwMode="auto">
          <a:xfrm>
            <a:off x="5529263" y="1887538"/>
            <a:ext cx="1143000" cy="1295400"/>
          </a:xfrm>
          <a:prstGeom prst="bracePair">
            <a:avLst>
              <a:gd name="adj" fmla="val 8333"/>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sp>
        <p:nvSpPr>
          <p:cNvPr id="212998" name="AutoShape 6"/>
          <p:cNvSpPr>
            <a:spLocks noChangeArrowheads="1"/>
          </p:cNvSpPr>
          <p:nvPr/>
        </p:nvSpPr>
        <p:spPr bwMode="auto">
          <a:xfrm>
            <a:off x="5435600" y="1662113"/>
            <a:ext cx="3257550" cy="1746250"/>
          </a:xfrm>
          <a:prstGeom prst="bracketPair">
            <a:avLst>
              <a:gd name="adj" fmla="val 16667"/>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sp>
        <p:nvSpPr>
          <p:cNvPr id="2" name="日期占位符 1">
            <a:extLst>
              <a:ext uri="{FF2B5EF4-FFF2-40B4-BE49-F238E27FC236}">
                <a16:creationId xmlns:a16="http://schemas.microsoft.com/office/drawing/2014/main" id="{971019F3-C933-4504-A740-E0D446FDA223}"/>
              </a:ext>
            </a:extLst>
          </p:cNvPr>
          <p:cNvSpPr>
            <a:spLocks noGrp="1"/>
          </p:cNvSpPr>
          <p:nvPr>
            <p:ph type="dt" sz="half" idx="10"/>
          </p:nvPr>
        </p:nvSpPr>
        <p:spPr/>
        <p:txBody>
          <a:bodyPr/>
          <a:lstStyle/>
          <a:p>
            <a:pPr>
              <a:defRPr/>
            </a:pPr>
            <a:fld id="{160C09CF-D714-45B4-B3B7-B52051928C55}" type="datetime1">
              <a:rPr lang="zh-CN" altLang="en-US" smtClean="0"/>
              <a:t>2021/10/28</a:t>
            </a:fld>
            <a:endParaRPr lang="zh-CN" alt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826125" y="920750"/>
            <a:ext cx="3282950" cy="5908675"/>
          </a:xfrm>
          <a:prstGeom prst="rect">
            <a:avLst/>
          </a:prstGeom>
          <a:ln w="28575">
            <a:solidFill>
              <a:srgbClr val="C00000"/>
            </a:solidFill>
          </a:ln>
        </p:spPr>
        <p:txBody>
          <a:bodyPr>
            <a:spAutoFit/>
          </a:bodyPr>
          <a:lstStyle/>
          <a:p>
            <a:pPr marL="342900" marR="0" lvl="0" indent="-342900" algn="just" defTabSz="914400" rtl="0" eaLnBrk="1" fontAlgn="base" latinLnBrk="0" hangingPunct="1">
              <a:lnSpc>
                <a:spcPct val="150000"/>
              </a:lnSpc>
              <a:spcBef>
                <a:spcPct val="0"/>
              </a:spcBef>
              <a:spcAft>
                <a:spcPts val="0"/>
              </a:spcAft>
              <a:buClrTx/>
              <a:buSzTx/>
              <a:buFont typeface="+mj-lt"/>
              <a:buAutoNum type="arabicPeriod"/>
              <a:tabLst/>
              <a:defRPr/>
            </a:pPr>
            <a:r>
              <a:rPr kumimoji="0" lang="zh-CN"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查询</a:t>
            </a:r>
            <a:r>
              <a:rPr kumimoji="0" lang="en-US"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1991</a:t>
            </a:r>
            <a:r>
              <a:rPr kumimoji="0" lang="zh-CN"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年出生的读者姓名、工作单位和身份证号。</a:t>
            </a:r>
            <a:r>
              <a:rPr kumimoji="0" lang="en-US" altLang="zh-CN" sz="1800" b="1" i="0" u="none" strike="noStrike" kern="1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 </a:t>
            </a:r>
            <a:endParaRPr kumimoji="0" lang="zh-CN" altLang="zh-CN" sz="1800" b="0" i="0" u="none" strike="noStrike" kern="1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base" latinLnBrk="0" hangingPunct="1">
              <a:lnSpc>
                <a:spcPct val="150000"/>
              </a:lnSpc>
              <a:spcBef>
                <a:spcPct val="0"/>
              </a:spcBef>
              <a:spcAft>
                <a:spcPts val="0"/>
              </a:spcAft>
              <a:buClrTx/>
              <a:buSzTx/>
              <a:buFont typeface="+mj-lt"/>
              <a:buAutoNum type="arabicPeriod"/>
              <a:tabLst/>
              <a:defRPr/>
            </a:pPr>
            <a:r>
              <a:rPr kumimoji="0" lang="zh-CN"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查询在信息管理学院工作的读者编号、姓名和性别。</a:t>
            </a:r>
            <a:endParaRPr kumimoji="0" lang="zh-CN" altLang="zh-CN" sz="1800" b="0" i="0" u="none" strike="noStrike" kern="1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base" latinLnBrk="0" hangingPunct="1">
              <a:lnSpc>
                <a:spcPct val="150000"/>
              </a:lnSpc>
              <a:spcBef>
                <a:spcPct val="0"/>
              </a:spcBef>
              <a:spcAft>
                <a:spcPts val="0"/>
              </a:spcAft>
              <a:buClrTx/>
              <a:buSzTx/>
              <a:buFont typeface="+mj-lt"/>
              <a:buAutoNum type="arabicPeriod"/>
              <a:tabLst/>
              <a:defRPr/>
            </a:pPr>
            <a:r>
              <a:rPr kumimoji="0" lang="zh-CN"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查询图书名中含有“数据库”的图书的详细信息。</a:t>
            </a:r>
            <a:endParaRPr kumimoji="0" lang="en-US"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base" latinLnBrk="0" hangingPunct="1">
              <a:lnSpc>
                <a:spcPct val="150000"/>
              </a:lnSpc>
              <a:spcBef>
                <a:spcPct val="0"/>
              </a:spcBef>
              <a:spcAft>
                <a:spcPts val="0"/>
              </a:spcAft>
              <a:buClrTx/>
              <a:buSzTx/>
              <a:buFont typeface="+mj-lt"/>
              <a:buAutoNum type="arabicPeriod"/>
              <a:tabLst/>
              <a:defRPr/>
            </a:pPr>
            <a:r>
              <a:rPr kumimoji="0" lang="zh-CN" altLang="en-US"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查询吴文君老师编写的单价不低于</a:t>
            </a:r>
            <a:r>
              <a:rPr kumimoji="0" lang="en-US"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40</a:t>
            </a:r>
            <a:r>
              <a:rPr kumimoji="0" lang="zh-CN" altLang="en-US"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元的每种图书的图书编号、入库数量。</a:t>
            </a:r>
            <a:endParaRPr kumimoji="0" lang="en-US"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base" latinLnBrk="0" hangingPunct="1">
              <a:lnSpc>
                <a:spcPct val="150000"/>
              </a:lnSpc>
              <a:spcBef>
                <a:spcPct val="0"/>
              </a:spcBef>
              <a:spcAft>
                <a:spcPts val="0"/>
              </a:spcAft>
              <a:buClrTx/>
              <a:buSzTx/>
              <a:buFont typeface="+mj-lt"/>
              <a:buAutoNum type="arabicPeriod"/>
              <a:tabLst/>
              <a:defRPr/>
            </a:pPr>
            <a:r>
              <a:rPr kumimoji="0" lang="zh-CN" altLang="en-US"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查询在</a:t>
            </a:r>
            <a:r>
              <a:rPr kumimoji="0" lang="en-US"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2005——2008</a:t>
            </a:r>
            <a:r>
              <a:rPr kumimoji="0" lang="zh-CN" altLang="en-US"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年之间入库的图书编号、出版时间、入库时间和图书名称，并按入库时间排序输出。</a:t>
            </a:r>
            <a:r>
              <a:rPr kumimoji="0" lang="en-US" altLang="zh-CN" sz="1800" b="1" i="0" u="none" strike="noStrike" kern="1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 </a:t>
            </a:r>
            <a:endParaRPr kumimoji="0" lang="zh-CN" altLang="zh-CN" sz="1800" b="0" i="0" u="none" strike="noStrike" kern="1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endParaRPr>
          </a:p>
        </p:txBody>
      </p:sp>
      <p:sp>
        <p:nvSpPr>
          <p:cNvPr id="54275" name="Rectangle 2"/>
          <p:cNvSpPr>
            <a:spLocks noGrp="1" noChangeArrowheads="1"/>
          </p:cNvSpPr>
          <p:nvPr>
            <p:ph type="title"/>
          </p:nvPr>
        </p:nvSpPr>
        <p:spPr>
          <a:xfrm>
            <a:off x="1476375" y="155575"/>
            <a:ext cx="6994525" cy="981075"/>
          </a:xfrm>
        </p:spPr>
        <p:txBody>
          <a:bodyPr/>
          <a:lstStyle/>
          <a:p>
            <a:pPr>
              <a:defRPr/>
            </a:pPr>
            <a:r>
              <a:rPr lang="zh-CN" altLang="en-US" dirty="0">
                <a:ea typeface="华文隶书" panose="02010800040101010101" pitchFamily="2" charset="-122"/>
              </a:rPr>
              <a:t>复习与回顾</a:t>
            </a:r>
          </a:p>
        </p:txBody>
      </p:sp>
      <p:sp>
        <p:nvSpPr>
          <p:cNvPr id="16384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934980BC-0476-4B44-A160-1D609633A7A5}" type="datetime1">
              <a:rPr kumimoji="0" lang="zh-CN" altLang="en-US" sz="1100" b="1" i="0" u="none" strike="noStrike" kern="1200" cap="none" spc="0" normalizeH="0" baseline="0" noProof="0" smtClean="0">
                <a:ln>
                  <a:noFill/>
                </a:ln>
                <a:solidFill>
                  <a:srgbClr val="002060"/>
                </a:solidFill>
                <a:effectLst/>
                <a:uLnTx/>
                <a:uFillTx/>
                <a:latin typeface="Calibri" panose="020F050202020403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2021/10/28</a:t>
            </a:fld>
            <a:endParaRPr kumimoji="0" lang="zh-CN" altLang="en-US" sz="1100" b="1" i="0" u="none" strike="noStrike" kern="1200" cap="none" spc="0" normalizeH="0" baseline="0" noProof="0">
              <a:ln>
                <a:noFill/>
              </a:ln>
              <a:solidFill>
                <a:srgbClr val="002060"/>
              </a:solidFill>
              <a:effectLst/>
              <a:uLnTx/>
              <a:uFillTx/>
              <a:latin typeface="Calibri" panose="020F0502020204030204" pitchFamily="34" charset="0"/>
              <a:ea typeface="宋体" panose="02010600030101010101" pitchFamily="2" charset="-122"/>
              <a:cs typeface="+mn-cs"/>
            </a:endParaRPr>
          </a:p>
        </p:txBody>
      </p:sp>
      <p:sp>
        <p:nvSpPr>
          <p:cNvPr id="8" name="Rectangle 3"/>
          <p:cNvSpPr txBox="1">
            <a:spLocks noChangeArrowheads="1"/>
          </p:cNvSpPr>
          <p:nvPr/>
        </p:nvSpPr>
        <p:spPr bwMode="auto">
          <a:xfrm>
            <a:off x="820738" y="1063625"/>
            <a:ext cx="483076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Pct val="100000"/>
              <a:buFont typeface="Wingdings" panose="05000000000000000000" pitchFamily="2" charset="2"/>
              <a:buNone/>
              <a:tabLst/>
              <a:defRPr/>
            </a:pPr>
            <a:r>
              <a:rPr kumimoji="0" lang="zh-CN" altLang="en-US" sz="1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一图书管理系统</a:t>
            </a:r>
            <a:r>
              <a:rPr kumimoji="0" lang="en-US" altLang="zh-CN" sz="1800" b="1"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BooKDB</a:t>
            </a:r>
            <a:r>
              <a:rPr kumimoji="0" lang="zh-CN" altLang="en-US" sz="1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的数据模式如下：</a:t>
            </a:r>
            <a:endParaRPr kumimoji="0" lang="en-US" altLang="zh-CN" sz="18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pic>
        <p:nvPicPr>
          <p:cNvPr id="163846" name="图片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484313"/>
            <a:ext cx="4854575" cy="424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984817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826125" y="920750"/>
            <a:ext cx="3282950" cy="5908675"/>
          </a:xfrm>
          <a:prstGeom prst="rect">
            <a:avLst/>
          </a:prstGeom>
          <a:ln w="28575">
            <a:solidFill>
              <a:srgbClr val="C00000"/>
            </a:solidFill>
          </a:ln>
        </p:spPr>
        <p:txBody>
          <a:bodyPr>
            <a:spAutoFit/>
          </a:bodyPr>
          <a:lstStyle/>
          <a:p>
            <a:pPr marL="342900" marR="0" lvl="0" indent="-342900" algn="just" defTabSz="914400" rtl="0" eaLnBrk="1" fontAlgn="base" latinLnBrk="0" hangingPunct="1">
              <a:lnSpc>
                <a:spcPct val="150000"/>
              </a:lnSpc>
              <a:spcBef>
                <a:spcPct val="0"/>
              </a:spcBef>
              <a:spcAft>
                <a:spcPts val="0"/>
              </a:spcAft>
              <a:buClrTx/>
              <a:buSzTx/>
              <a:buFont typeface="+mj-lt"/>
              <a:buAutoNum type="arabicPeriod" startAt="6"/>
              <a:tabLst/>
              <a:defRPr/>
            </a:pPr>
            <a:r>
              <a:rPr kumimoji="0" lang="zh-CN" altLang="en-US"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查询借阅了</a:t>
            </a:r>
            <a:r>
              <a:rPr kumimoji="0" lang="en-US"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001~000029</a:t>
            </a:r>
            <a:r>
              <a:rPr kumimoji="0" lang="zh-CN" altLang="en-US"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图书编号的读者编号、图书编号、借书日期</a:t>
            </a:r>
            <a:r>
              <a:rPr kumimoji="0" lang="en-US" altLang="zh-CN" sz="1800" b="1" i="0" u="none" strike="noStrike" kern="1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 </a:t>
            </a:r>
            <a:endParaRPr kumimoji="0" lang="zh-CN" altLang="zh-CN" sz="1800" b="0" i="0" u="none" strike="noStrike" kern="1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base" latinLnBrk="0" hangingPunct="1">
              <a:lnSpc>
                <a:spcPct val="150000"/>
              </a:lnSpc>
              <a:spcBef>
                <a:spcPct val="0"/>
              </a:spcBef>
              <a:spcAft>
                <a:spcPts val="0"/>
              </a:spcAft>
              <a:buClrTx/>
              <a:buSzTx/>
              <a:buFont typeface="+mj-lt"/>
              <a:buAutoNum type="arabicPeriod" startAt="6"/>
              <a:tabLst/>
              <a:defRPr/>
            </a:pPr>
            <a:r>
              <a:rPr kumimoji="0" lang="zh-CN" altLang="en-US"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查询会计学院没有归还图书的读者编号、读者姓名、图书名称、借书日期和应归还日期。</a:t>
            </a:r>
            <a:endParaRPr kumimoji="0" lang="zh-CN"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base" latinLnBrk="0" hangingPunct="1">
              <a:lnSpc>
                <a:spcPct val="150000"/>
              </a:lnSpc>
              <a:spcBef>
                <a:spcPct val="0"/>
              </a:spcBef>
              <a:spcAft>
                <a:spcPts val="0"/>
              </a:spcAft>
              <a:buClrTx/>
              <a:buSzTx/>
              <a:buFont typeface="+mj-lt"/>
              <a:buAutoNum type="arabicPeriod" startAt="6"/>
              <a:tabLst/>
              <a:defRPr/>
            </a:pPr>
            <a:r>
              <a:rPr kumimoji="0" lang="zh-CN" altLang="en-US"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查询借阅了清华大学出版社出版的图书的读者编号、读者姓名、图书名称、借书日期和归还日期。</a:t>
            </a:r>
            <a:endParaRPr kumimoji="0" lang="zh-CN"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base" latinLnBrk="0" hangingPunct="1">
              <a:lnSpc>
                <a:spcPct val="150000"/>
              </a:lnSpc>
              <a:spcBef>
                <a:spcPct val="0"/>
              </a:spcBef>
              <a:spcAft>
                <a:spcPts val="0"/>
              </a:spcAft>
              <a:buClrTx/>
              <a:buSzTx/>
              <a:buFont typeface="+mj-lt"/>
              <a:buAutoNum type="arabicPeriod" startAt="6"/>
              <a:tabLst/>
              <a:defRPr/>
            </a:pPr>
            <a:r>
              <a:rPr kumimoji="0" lang="zh-CN" altLang="en-US"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查询借书时间在</a:t>
            </a:r>
            <a:r>
              <a:rPr kumimoji="0" lang="en-US"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2007——2008</a:t>
            </a:r>
            <a:r>
              <a:rPr kumimoji="0" lang="zh-CN" altLang="en-US"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年之间的读者编号、姓名、图书编号、图书名称。</a:t>
            </a:r>
            <a:endParaRPr kumimoji="0" lang="zh-CN"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endParaRPr>
          </a:p>
        </p:txBody>
      </p:sp>
      <p:sp>
        <p:nvSpPr>
          <p:cNvPr id="54275" name="Rectangle 2"/>
          <p:cNvSpPr>
            <a:spLocks noGrp="1" noChangeArrowheads="1"/>
          </p:cNvSpPr>
          <p:nvPr>
            <p:ph type="title"/>
          </p:nvPr>
        </p:nvSpPr>
        <p:spPr>
          <a:xfrm>
            <a:off x="1476375" y="155575"/>
            <a:ext cx="6994525" cy="981075"/>
          </a:xfrm>
        </p:spPr>
        <p:txBody>
          <a:bodyPr/>
          <a:lstStyle/>
          <a:p>
            <a:pPr>
              <a:defRPr/>
            </a:pPr>
            <a:r>
              <a:rPr lang="zh-CN" altLang="en-US">
                <a:ea typeface="华文隶书" panose="02010800040101010101" pitchFamily="2" charset="-122"/>
              </a:rPr>
              <a:t>复习与回顾</a:t>
            </a:r>
          </a:p>
        </p:txBody>
      </p:sp>
      <p:sp>
        <p:nvSpPr>
          <p:cNvPr id="164868"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CDD9154F-6AA2-4F07-9C18-FF0793F6C62B}" type="datetime1">
              <a:rPr kumimoji="0" lang="zh-CN" altLang="en-US" sz="1100" b="1" i="0" u="none" strike="noStrike" kern="1200" cap="none" spc="0" normalizeH="0" baseline="0" noProof="0" smtClean="0">
                <a:ln>
                  <a:noFill/>
                </a:ln>
                <a:solidFill>
                  <a:srgbClr val="002060"/>
                </a:solidFill>
                <a:effectLst/>
                <a:uLnTx/>
                <a:uFillTx/>
                <a:latin typeface="Calibri" panose="020F050202020403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2021/10/28</a:t>
            </a:fld>
            <a:endParaRPr kumimoji="0" lang="zh-CN" altLang="en-US" sz="1100" b="1" i="0" u="none" strike="noStrike" kern="1200" cap="none" spc="0" normalizeH="0" baseline="0" noProof="0">
              <a:ln>
                <a:noFill/>
              </a:ln>
              <a:solidFill>
                <a:srgbClr val="002060"/>
              </a:solidFill>
              <a:effectLst/>
              <a:uLnTx/>
              <a:uFillTx/>
              <a:latin typeface="Calibri" panose="020F0502020204030204" pitchFamily="34" charset="0"/>
              <a:ea typeface="宋体" panose="02010600030101010101" pitchFamily="2" charset="-122"/>
              <a:cs typeface="+mn-cs"/>
            </a:endParaRPr>
          </a:p>
        </p:txBody>
      </p:sp>
      <p:sp>
        <p:nvSpPr>
          <p:cNvPr id="8" name="Rectangle 3"/>
          <p:cNvSpPr txBox="1">
            <a:spLocks noChangeArrowheads="1"/>
          </p:cNvSpPr>
          <p:nvPr/>
        </p:nvSpPr>
        <p:spPr bwMode="auto">
          <a:xfrm>
            <a:off x="820738" y="1063625"/>
            <a:ext cx="483076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Pct val="100000"/>
              <a:buFont typeface="Wingdings" panose="05000000000000000000" pitchFamily="2" charset="2"/>
              <a:buNone/>
              <a:tabLst/>
              <a:defRPr/>
            </a:pPr>
            <a:r>
              <a:rPr kumimoji="0" lang="zh-CN" altLang="en-US" sz="1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一图书管理系统</a:t>
            </a:r>
            <a:r>
              <a:rPr kumimoji="0" lang="en-US" altLang="zh-CN" sz="1800" b="1"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BooKDB</a:t>
            </a:r>
            <a:r>
              <a:rPr kumimoji="0" lang="zh-CN" altLang="en-US" sz="1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的数据模式如下：</a:t>
            </a:r>
            <a:endParaRPr kumimoji="0" lang="en-US" altLang="zh-CN" sz="18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pic>
        <p:nvPicPr>
          <p:cNvPr id="164870" name="图片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484313"/>
            <a:ext cx="4854575" cy="424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6470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title"/>
          </p:nvPr>
        </p:nvSpPr>
        <p:spPr>
          <a:xfrm>
            <a:off x="958850" y="-39688"/>
            <a:ext cx="8150225" cy="1138238"/>
          </a:xfrm>
        </p:spPr>
        <p:txBody>
          <a:bodyPr/>
          <a:lstStyle/>
          <a:p>
            <a:pPr eaLnBrk="1" hangingPunct="1">
              <a:defRPr/>
            </a:pPr>
            <a:r>
              <a:rPr lang="en-US" altLang="zh-CN" sz="3600"/>
              <a:t>3.2 </a:t>
            </a:r>
            <a:r>
              <a:rPr lang="zh-CN" altLang="en-US" sz="3600"/>
              <a:t>学生</a:t>
            </a:r>
            <a:r>
              <a:rPr lang="en-US" altLang="zh-CN" sz="3600"/>
              <a:t>-</a:t>
            </a:r>
            <a:r>
              <a:rPr lang="zh-CN" altLang="en-US" sz="3600"/>
              <a:t>课程 数据库</a:t>
            </a:r>
          </a:p>
        </p:txBody>
      </p:sp>
      <p:sp>
        <p:nvSpPr>
          <p:cNvPr id="34819" name="Rectangle 1027"/>
          <p:cNvSpPr>
            <a:spLocks noGrp="1" noChangeArrowheads="1"/>
          </p:cNvSpPr>
          <p:nvPr>
            <p:ph idx="1"/>
          </p:nvPr>
        </p:nvSpPr>
        <p:spPr>
          <a:xfrm>
            <a:off x="958850" y="908050"/>
            <a:ext cx="8150225" cy="4854575"/>
          </a:xfrm>
        </p:spPr>
        <p:txBody>
          <a:bodyPr/>
          <a:lstStyle/>
          <a:p>
            <a:pPr eaLnBrk="1" hangingPunct="1">
              <a:lnSpc>
                <a:spcPct val="150000"/>
              </a:lnSpc>
            </a:pPr>
            <a:r>
              <a:rPr lang="zh-CN" altLang="en-US"/>
              <a:t>学生</a:t>
            </a:r>
            <a:r>
              <a:rPr lang="en-US" altLang="zh-CN"/>
              <a:t>-</a:t>
            </a:r>
            <a:r>
              <a:rPr lang="zh-CN" altLang="en-US"/>
              <a:t>课程模式 </a:t>
            </a:r>
            <a:r>
              <a:rPr lang="en-US" altLang="zh-CN"/>
              <a:t>S-T :    </a:t>
            </a:r>
          </a:p>
          <a:p>
            <a:pPr eaLnBrk="1" hangingPunct="1">
              <a:lnSpc>
                <a:spcPct val="150000"/>
              </a:lnSpc>
              <a:buFont typeface="Wingdings" panose="05000000000000000000" pitchFamily="2" charset="2"/>
              <a:buNone/>
            </a:pPr>
            <a:r>
              <a:rPr lang="zh-CN" altLang="en-US"/>
              <a:t>	学生表：</a:t>
            </a:r>
            <a:r>
              <a:rPr lang="en-US" altLang="zh-CN"/>
              <a:t>Student</a:t>
            </a:r>
            <a:r>
              <a:rPr lang="zh-CN" altLang="en-US"/>
              <a:t>(</a:t>
            </a:r>
            <a:r>
              <a:rPr lang="en-US" altLang="zh-CN" u="sng"/>
              <a:t>Sno</a:t>
            </a:r>
            <a:r>
              <a:rPr lang="en-US" altLang="zh-CN"/>
              <a:t>,Sname,Ssex,Sage,Sdept</a:t>
            </a:r>
            <a:r>
              <a:rPr lang="zh-CN" altLang="en-US"/>
              <a:t>)</a:t>
            </a:r>
          </a:p>
          <a:p>
            <a:pPr eaLnBrk="1" hangingPunct="1">
              <a:lnSpc>
                <a:spcPct val="150000"/>
              </a:lnSpc>
              <a:buFont typeface="Wingdings" panose="05000000000000000000" pitchFamily="2" charset="2"/>
              <a:buNone/>
            </a:pPr>
            <a:r>
              <a:rPr lang="en-US" altLang="zh-CN"/>
              <a:t>    </a:t>
            </a:r>
            <a:r>
              <a:rPr lang="zh-CN" altLang="en-US"/>
              <a:t>课程表：</a:t>
            </a:r>
            <a:r>
              <a:rPr lang="en-US" altLang="zh-CN"/>
              <a:t>Course</a:t>
            </a:r>
            <a:r>
              <a:rPr lang="zh-CN" altLang="en-US"/>
              <a:t>(</a:t>
            </a:r>
            <a:r>
              <a:rPr lang="en-US" altLang="zh-CN" u="sng"/>
              <a:t>Cno</a:t>
            </a:r>
            <a:r>
              <a:rPr lang="en-US" altLang="zh-CN"/>
              <a:t>,Cname,Cpno,Ccredit</a:t>
            </a:r>
            <a:r>
              <a:rPr lang="zh-CN" altLang="en-US"/>
              <a:t>)</a:t>
            </a:r>
          </a:p>
          <a:p>
            <a:pPr eaLnBrk="1" hangingPunct="1">
              <a:lnSpc>
                <a:spcPct val="150000"/>
              </a:lnSpc>
              <a:buFont typeface="Wingdings" panose="05000000000000000000" pitchFamily="2" charset="2"/>
              <a:buNone/>
            </a:pPr>
            <a:r>
              <a:rPr lang="en-US" altLang="zh-CN"/>
              <a:t>    </a:t>
            </a:r>
            <a:r>
              <a:rPr lang="zh-CN" altLang="en-US"/>
              <a:t>学生选课表：</a:t>
            </a:r>
            <a:r>
              <a:rPr lang="en-US" altLang="zh-CN"/>
              <a:t>SC</a:t>
            </a:r>
            <a:r>
              <a:rPr lang="zh-CN" altLang="en-US"/>
              <a:t>(</a:t>
            </a:r>
            <a:r>
              <a:rPr lang="en-US" altLang="zh-CN" u="sng"/>
              <a:t>Sno,Cno</a:t>
            </a:r>
            <a:r>
              <a:rPr lang="en-US" altLang="zh-CN"/>
              <a:t>,Grade</a:t>
            </a:r>
            <a:r>
              <a:rPr lang="zh-CN" altLang="en-US"/>
              <a:t>)</a:t>
            </a:r>
          </a:p>
          <a:p>
            <a:pPr eaLnBrk="1" hangingPunct="1">
              <a:buFont typeface="Wingdings" panose="05000000000000000000" pitchFamily="2" charset="2"/>
              <a:buNone/>
            </a:pPr>
            <a:r>
              <a:rPr lang="en-US" altLang="zh-CN"/>
              <a:t>    </a:t>
            </a:r>
          </a:p>
          <a:p>
            <a:pPr eaLnBrk="1" hangingPunct="1">
              <a:buFont typeface="Wingdings" panose="05000000000000000000" pitchFamily="2" charset="2"/>
              <a:buNone/>
            </a:pPr>
            <a:endParaRPr lang="en-US" altLang="zh-CN"/>
          </a:p>
        </p:txBody>
      </p:sp>
      <p:sp>
        <p:nvSpPr>
          <p:cNvPr id="3482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48FBE93C-0FE3-4669-8EC1-35662E07BB1D}"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826125" y="920750"/>
            <a:ext cx="3282950" cy="5837238"/>
          </a:xfrm>
          <a:prstGeom prst="rect">
            <a:avLst/>
          </a:prstGeom>
          <a:ln w="28575">
            <a:solidFill>
              <a:srgbClr val="C00000"/>
            </a:solidFill>
          </a:ln>
        </p:spPr>
        <p:txBody>
          <a:bodyPr>
            <a:spAutoFit/>
          </a:bodyPr>
          <a:lstStyle/>
          <a:p>
            <a:pPr marL="342900" marR="0" lvl="0" indent="-342900" algn="just" defTabSz="914400" rtl="0" eaLnBrk="1" fontAlgn="base" latinLnBrk="0" hangingPunct="1">
              <a:lnSpc>
                <a:spcPts val="2800"/>
              </a:lnSpc>
              <a:spcBef>
                <a:spcPct val="0"/>
              </a:spcBef>
              <a:spcAft>
                <a:spcPts val="0"/>
              </a:spcAft>
              <a:buClrTx/>
              <a:buSzTx/>
              <a:buFont typeface="+mj-lt"/>
              <a:buAutoNum type="arabicPeriod" startAt="10"/>
              <a:tabLst/>
              <a:defRPr/>
            </a:pPr>
            <a:r>
              <a:rPr kumimoji="0" lang="zh-CN" altLang="en-US"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查询每种类别的图书分类号、最高价格和平均价格，并按最高价格的降序输出。</a:t>
            </a:r>
            <a:endParaRPr kumimoji="0" lang="zh-CN"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base" latinLnBrk="0" hangingPunct="1">
              <a:lnSpc>
                <a:spcPts val="2800"/>
              </a:lnSpc>
              <a:spcBef>
                <a:spcPct val="0"/>
              </a:spcBef>
              <a:spcAft>
                <a:spcPts val="0"/>
              </a:spcAft>
              <a:buClrTx/>
              <a:buSzTx/>
              <a:buFont typeface="+mj-lt"/>
              <a:buAutoNum type="arabicPeriod" startAt="10"/>
              <a:tabLst/>
              <a:defRPr/>
            </a:pPr>
            <a:r>
              <a:rPr kumimoji="0" lang="zh-CN" altLang="en-US"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查询图书分类号为</a:t>
            </a:r>
            <a:r>
              <a:rPr kumimoji="0" lang="en-US"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001</a:t>
            </a:r>
            <a:r>
              <a:rPr kumimoji="0" lang="zh-CN" altLang="en-US"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号图书的入库数量。</a:t>
            </a:r>
            <a:endParaRPr kumimoji="0" lang="zh-CN"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base" latinLnBrk="0" hangingPunct="1">
              <a:lnSpc>
                <a:spcPts val="2800"/>
              </a:lnSpc>
              <a:spcBef>
                <a:spcPct val="0"/>
              </a:spcBef>
              <a:spcAft>
                <a:spcPts val="0"/>
              </a:spcAft>
              <a:buClrTx/>
              <a:buSzTx/>
              <a:buFont typeface="+mj-lt"/>
              <a:buAutoNum type="arabicPeriod" startAt="10"/>
              <a:tabLst/>
              <a:defRPr/>
            </a:pPr>
            <a:r>
              <a:rPr kumimoji="0" lang="zh-CN" altLang="en-US"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查询所借图书的总价在</a:t>
            </a:r>
            <a:r>
              <a:rPr kumimoji="0" lang="en-US"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150</a:t>
            </a:r>
            <a:r>
              <a:rPr kumimoji="0" lang="zh-CN" altLang="en-US"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元以上的读者编号、读者姓名和所借图书的总价。</a:t>
            </a:r>
            <a:endParaRPr kumimoji="0" lang="en-US"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base" latinLnBrk="0" hangingPunct="1">
              <a:lnSpc>
                <a:spcPts val="2800"/>
              </a:lnSpc>
              <a:spcBef>
                <a:spcPct val="0"/>
              </a:spcBef>
              <a:spcAft>
                <a:spcPts val="0"/>
              </a:spcAft>
              <a:buClrTx/>
              <a:buSzTx/>
              <a:buFont typeface="+mj-lt"/>
              <a:buAutoNum type="arabicPeriod" startAt="10"/>
              <a:tabLst/>
              <a:defRPr/>
            </a:pPr>
            <a:r>
              <a:rPr kumimoji="0" lang="zh-CN" altLang="en-US"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查询读者喻自强借阅的图书编号、图书名称、借书日期和归还日期。</a:t>
            </a:r>
            <a:endParaRPr kumimoji="0" lang="en-US"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base" latinLnBrk="0" hangingPunct="1">
              <a:lnSpc>
                <a:spcPts val="2800"/>
              </a:lnSpc>
              <a:spcBef>
                <a:spcPct val="0"/>
              </a:spcBef>
              <a:spcAft>
                <a:spcPts val="0"/>
              </a:spcAft>
              <a:buClrTx/>
              <a:buSzTx/>
              <a:buFont typeface="+mj-lt"/>
              <a:buAutoNum type="arabicPeriod" startAt="10"/>
              <a:tabLst/>
              <a:defRPr/>
            </a:pPr>
            <a:r>
              <a:rPr kumimoji="0" lang="zh-CN" altLang="en-US"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查询没有借书的读者姓名。</a:t>
            </a:r>
            <a:endParaRPr kumimoji="0" lang="en-US"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base" latinLnBrk="0" hangingPunct="1">
              <a:lnSpc>
                <a:spcPts val="2800"/>
              </a:lnSpc>
              <a:spcBef>
                <a:spcPct val="0"/>
              </a:spcBef>
              <a:spcAft>
                <a:spcPts val="0"/>
              </a:spcAft>
              <a:buClrTx/>
              <a:buSzTx/>
              <a:buFont typeface="+mj-lt"/>
              <a:buAutoNum type="arabicPeriod" startAt="10"/>
              <a:tabLst/>
              <a:defRPr/>
            </a:pPr>
            <a:r>
              <a:rPr kumimoji="0" lang="zh-CN" altLang="en-US"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查询至少借阅了</a:t>
            </a:r>
            <a:r>
              <a:rPr kumimoji="0" lang="en-US"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2</a:t>
            </a:r>
            <a:r>
              <a:rPr kumimoji="0" lang="zh-CN" altLang="en-US"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本图书的读者编号、读者姓名、图书编号、图书名称，并按读者编号排序输出。</a:t>
            </a:r>
            <a:endParaRPr kumimoji="0" lang="zh-CN"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endParaRPr>
          </a:p>
        </p:txBody>
      </p:sp>
      <p:sp>
        <p:nvSpPr>
          <p:cNvPr id="54275" name="Rectangle 2"/>
          <p:cNvSpPr>
            <a:spLocks noGrp="1" noChangeArrowheads="1"/>
          </p:cNvSpPr>
          <p:nvPr>
            <p:ph type="title"/>
          </p:nvPr>
        </p:nvSpPr>
        <p:spPr>
          <a:xfrm>
            <a:off x="1476375" y="155575"/>
            <a:ext cx="6994525" cy="981075"/>
          </a:xfrm>
        </p:spPr>
        <p:txBody>
          <a:bodyPr/>
          <a:lstStyle/>
          <a:p>
            <a:pPr>
              <a:defRPr/>
            </a:pPr>
            <a:r>
              <a:rPr lang="zh-CN" altLang="en-US" dirty="0">
                <a:ea typeface="华文隶书" panose="02010800040101010101" pitchFamily="2" charset="-122"/>
              </a:rPr>
              <a:t>复习与回顾</a:t>
            </a:r>
          </a:p>
        </p:txBody>
      </p:sp>
      <p:sp>
        <p:nvSpPr>
          <p:cNvPr id="165892"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04E53325-4A12-4F5F-96BD-930196246206}" type="datetime1">
              <a:rPr kumimoji="0" lang="zh-CN" altLang="en-US" sz="1100" b="1" i="0" u="none" strike="noStrike" kern="1200" cap="none" spc="0" normalizeH="0" baseline="0" noProof="0" smtClean="0">
                <a:ln>
                  <a:noFill/>
                </a:ln>
                <a:solidFill>
                  <a:srgbClr val="002060"/>
                </a:solidFill>
                <a:effectLst/>
                <a:uLnTx/>
                <a:uFillTx/>
                <a:latin typeface="Calibri" panose="020F050202020403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2021/10/28</a:t>
            </a:fld>
            <a:endParaRPr kumimoji="0" lang="zh-CN" altLang="en-US" sz="1100" b="1" i="0" u="none" strike="noStrike" kern="1200" cap="none" spc="0" normalizeH="0" baseline="0" noProof="0">
              <a:ln>
                <a:noFill/>
              </a:ln>
              <a:solidFill>
                <a:srgbClr val="002060"/>
              </a:solidFill>
              <a:effectLst/>
              <a:uLnTx/>
              <a:uFillTx/>
              <a:latin typeface="Calibri" panose="020F0502020204030204" pitchFamily="34" charset="0"/>
              <a:ea typeface="宋体" panose="02010600030101010101" pitchFamily="2" charset="-122"/>
              <a:cs typeface="+mn-cs"/>
            </a:endParaRPr>
          </a:p>
        </p:txBody>
      </p:sp>
      <p:sp>
        <p:nvSpPr>
          <p:cNvPr id="8" name="Rectangle 3"/>
          <p:cNvSpPr txBox="1">
            <a:spLocks noChangeArrowheads="1"/>
          </p:cNvSpPr>
          <p:nvPr/>
        </p:nvSpPr>
        <p:spPr bwMode="auto">
          <a:xfrm>
            <a:off x="820738" y="1063625"/>
            <a:ext cx="483076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Pct val="100000"/>
              <a:buFont typeface="Wingdings" panose="05000000000000000000" pitchFamily="2" charset="2"/>
              <a:buNone/>
              <a:tabLst/>
              <a:defRPr/>
            </a:pPr>
            <a:r>
              <a:rPr kumimoji="0" lang="zh-CN" altLang="en-US" sz="1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一图书管理系统</a:t>
            </a:r>
            <a:r>
              <a:rPr kumimoji="0" lang="en-US" altLang="zh-CN" sz="1800" b="1"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BooKDB</a:t>
            </a:r>
            <a:r>
              <a:rPr kumimoji="0" lang="zh-CN" altLang="en-US" sz="1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的数据模式如下：</a:t>
            </a:r>
            <a:endParaRPr kumimoji="0" lang="en-US" altLang="zh-CN" sz="18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pic>
        <p:nvPicPr>
          <p:cNvPr id="165894" name="图片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484313"/>
            <a:ext cx="4854575" cy="424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16267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66800" y="1066800"/>
            <a:ext cx="7924800" cy="5770563"/>
          </a:xfrm>
          <a:prstGeom prst="rect">
            <a:avLst/>
          </a:prstGeom>
        </p:spPr>
        <p:txBody>
          <a:bodyPr>
            <a:spAutoFit/>
          </a:bodyPr>
          <a:lstStyle/>
          <a:p>
            <a:pPr marL="285750" marR="0" lvl="0" indent="-285750" algn="just" defTabSz="914400" rtl="0" eaLnBrk="1" fontAlgn="base" latinLnBrk="0" hangingPunct="1">
              <a:lnSpc>
                <a:spcPct val="150000"/>
              </a:lnSpc>
              <a:spcBef>
                <a:spcPct val="0"/>
              </a:spcBef>
              <a:spcAft>
                <a:spcPts val="0"/>
              </a:spcAft>
              <a:buClrTx/>
              <a:buSzTx/>
              <a:buFont typeface="Wingdings" panose="05000000000000000000" pitchFamily="2" charset="2"/>
              <a:buChar char="l"/>
              <a:tabLst/>
              <a:defRPr/>
            </a:pPr>
            <a:r>
              <a:rPr kumimoji="0" lang="en-US"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1 </a:t>
            </a:r>
            <a:r>
              <a:rPr kumimoji="0" lang="zh-CN"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查询</a:t>
            </a:r>
            <a:r>
              <a:rPr kumimoji="0" lang="en-US"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1991</a:t>
            </a:r>
            <a:r>
              <a:rPr kumimoji="0" lang="zh-CN"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年出生的读者姓名、工作单位和身份证号。</a:t>
            </a: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SELECT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readerName,workUnit,identitycard</a:t>
            </a:r>
            <a:endParaRPr kumimoji="0" lang="zh-CN"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FROM Reader</a:t>
            </a:r>
            <a:endParaRPr kumimoji="0" lang="zh-CN"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WHERE CONVERT(</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int,SUBSTRING</a:t>
            </a: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(identitycard,7,4))=1991</a:t>
            </a:r>
            <a:endParaRPr kumimoji="0" lang="zh-CN"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 </a:t>
            </a:r>
            <a:endParaRPr kumimoji="0" lang="zh-CN" altLang="zh-CN" sz="1600" b="0" i="0" u="none" strike="noStrike" kern="1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endParaRPr>
          </a:p>
          <a:p>
            <a:pPr marL="285750" marR="0" lvl="0" indent="-285750" algn="just" defTabSz="914400" rtl="0" eaLnBrk="1" fontAlgn="base" latinLnBrk="0" hangingPunct="1">
              <a:lnSpc>
                <a:spcPct val="150000"/>
              </a:lnSpc>
              <a:spcBef>
                <a:spcPct val="0"/>
              </a:spcBef>
              <a:spcAft>
                <a:spcPts val="0"/>
              </a:spcAft>
              <a:buClrTx/>
              <a:buSzTx/>
              <a:buFont typeface="Wingdings" panose="05000000000000000000" pitchFamily="2" charset="2"/>
              <a:buChar char="l"/>
              <a:tabLst/>
              <a:defRPr/>
            </a:pPr>
            <a:r>
              <a:rPr kumimoji="0" lang="en-US"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2 </a:t>
            </a:r>
            <a:r>
              <a:rPr kumimoji="0" lang="zh-CN"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查询在信息管理学院工作的读者编号、姓名和性别。</a:t>
            </a: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SELECT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readerNo,readerName,sex</a:t>
            </a:r>
            <a:endParaRPr kumimoji="0" lang="zh-CN" altLang="zh-CN" sz="1600" b="0"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FROM Reader</a:t>
            </a:r>
            <a:endParaRPr kumimoji="0" lang="zh-CN" altLang="zh-CN" sz="1600" b="0"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WHERE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workUnit</a:t>
            </a: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a:t>
            </a:r>
            <a:r>
              <a:rPr kumimoji="0" lang="zh-CN"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信息管理学院</a:t>
            </a: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a:t>
            </a:r>
          </a:p>
          <a:p>
            <a:pPr marL="0" marR="0" lvl="0"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endParaRPr kumimoji="0" lang="zh-CN" altLang="zh-CN" sz="1600" b="0" i="0" u="none" strike="noStrike" kern="1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endParaRPr>
          </a:p>
          <a:p>
            <a:pPr marL="285750" marR="0" lvl="0" indent="-285750" algn="just" defTabSz="914400" rtl="0" eaLnBrk="1" fontAlgn="base" latinLnBrk="0" hangingPunct="1">
              <a:lnSpc>
                <a:spcPct val="150000"/>
              </a:lnSpc>
              <a:spcBef>
                <a:spcPct val="0"/>
              </a:spcBef>
              <a:spcAft>
                <a:spcPts val="0"/>
              </a:spcAft>
              <a:buClrTx/>
              <a:buSzTx/>
              <a:buFont typeface="Wingdings" panose="05000000000000000000" pitchFamily="2" charset="2"/>
              <a:buChar char="l"/>
              <a:tabLst/>
              <a:defRPr/>
            </a:pPr>
            <a:r>
              <a:rPr kumimoji="0" lang="en-US"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 3 </a:t>
            </a:r>
            <a:r>
              <a:rPr kumimoji="0" lang="zh-CN"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查询图书名中含有“数据库”的图书的详细信息。</a:t>
            </a: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SELECT *</a:t>
            </a:r>
            <a:endParaRPr kumimoji="0" lang="zh-CN" altLang="zh-CN" sz="1600" b="0"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FROM Book</a:t>
            </a:r>
            <a:endParaRPr kumimoji="0" lang="zh-CN" altLang="zh-CN" sz="1600" b="0"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WHERE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bookName</a:t>
            </a: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 LIKE '%</a:t>
            </a:r>
            <a:r>
              <a:rPr kumimoji="0" lang="zh-CN"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数据库</a:t>
            </a: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a:t>
            </a:r>
            <a:endParaRPr kumimoji="0" lang="zh-CN" altLang="zh-CN" sz="1600" b="0"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 </a:t>
            </a:r>
            <a:endParaRPr kumimoji="0" lang="zh-CN" altLang="zh-CN" sz="1600" b="0" i="0" u="none" strike="noStrike" kern="1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endParaRPr>
          </a:p>
        </p:txBody>
      </p:sp>
      <p:sp>
        <p:nvSpPr>
          <p:cNvPr id="54275" name="Rectangle 2"/>
          <p:cNvSpPr>
            <a:spLocks noGrp="1" noChangeArrowheads="1"/>
          </p:cNvSpPr>
          <p:nvPr>
            <p:ph type="title"/>
          </p:nvPr>
        </p:nvSpPr>
        <p:spPr>
          <a:xfrm>
            <a:off x="1476375" y="155575"/>
            <a:ext cx="6994525" cy="981075"/>
          </a:xfrm>
        </p:spPr>
        <p:txBody>
          <a:bodyPr/>
          <a:lstStyle/>
          <a:p>
            <a:pPr>
              <a:defRPr/>
            </a:pPr>
            <a:r>
              <a:rPr lang="zh-CN" altLang="en-US">
                <a:ea typeface="华文隶书" panose="02010800040101010101" pitchFamily="2" charset="-122"/>
              </a:rPr>
              <a:t>复习与回顾</a:t>
            </a:r>
          </a:p>
        </p:txBody>
      </p:sp>
      <p:sp>
        <p:nvSpPr>
          <p:cNvPr id="16691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D27BCBA4-A57A-4DDD-98F9-6E0B1C345F4E}" type="datetime1">
              <a:rPr kumimoji="0" lang="zh-CN" altLang="en-US" sz="1100" b="1" i="0" u="none" strike="noStrike" kern="1200" cap="none" spc="0" normalizeH="0" baseline="0" noProof="0" smtClean="0">
                <a:ln>
                  <a:noFill/>
                </a:ln>
                <a:solidFill>
                  <a:srgbClr val="002060"/>
                </a:solidFill>
                <a:effectLst/>
                <a:uLnTx/>
                <a:uFillTx/>
                <a:latin typeface="Calibri" panose="020F050202020403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2021/10/28</a:t>
            </a:fld>
            <a:endParaRPr kumimoji="0" lang="zh-CN" altLang="en-US" sz="1100" b="1" i="0" u="none" strike="noStrike" kern="1200" cap="none" spc="0" normalizeH="0" baseline="0" noProof="0">
              <a:ln>
                <a:noFill/>
              </a:ln>
              <a:solidFill>
                <a:srgbClr val="00206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7410227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7" dur="500"/>
                                        <p:tgtEl>
                                          <p:spTgt spid="5">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0" dur="500"/>
                                        <p:tgtEl>
                                          <p:spTgt spid="5">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3" dur="500"/>
                                        <p:tgtEl>
                                          <p:spTgt spid="5">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nodeType="click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animEffect transition="in" filter="randombar(horizontal)">
                                      <p:cBhvr>
                                        <p:cTn id="18" dur="500"/>
                                        <p:tgtEl>
                                          <p:spTgt spid="5">
                                            <p:txEl>
                                              <p:pRg st="6" end="6"/>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animEffect transition="in" filter="randombar(horizontal)">
                                      <p:cBhvr>
                                        <p:cTn id="21" dur="500"/>
                                        <p:tgtEl>
                                          <p:spTgt spid="5">
                                            <p:txEl>
                                              <p:pRg st="7" end="7"/>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5">
                                            <p:txEl>
                                              <p:pRg st="8" end="8"/>
                                            </p:txEl>
                                          </p:spTgt>
                                        </p:tgtEl>
                                        <p:attrNameLst>
                                          <p:attrName>style.visibility</p:attrName>
                                        </p:attrNameLst>
                                      </p:cBhvr>
                                      <p:to>
                                        <p:strVal val="visible"/>
                                      </p:to>
                                    </p:set>
                                    <p:animEffect transition="in" filter="randombar(horizontal)">
                                      <p:cBhvr>
                                        <p:cTn id="24" dur="500"/>
                                        <p:tgtEl>
                                          <p:spTgt spid="5">
                                            <p:txEl>
                                              <p:pRg st="8" end="8"/>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4" presetClass="entr" presetSubtype="1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animEffect transition="in" filter="randombar(horizontal)">
                                      <p:cBhvr>
                                        <p:cTn id="29" dur="500"/>
                                        <p:tgtEl>
                                          <p:spTgt spid="5">
                                            <p:txEl>
                                              <p:pRg st="11" end="11"/>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5">
                                            <p:txEl>
                                              <p:pRg st="12" end="12"/>
                                            </p:txEl>
                                          </p:spTgt>
                                        </p:tgtEl>
                                        <p:attrNameLst>
                                          <p:attrName>style.visibility</p:attrName>
                                        </p:attrNameLst>
                                      </p:cBhvr>
                                      <p:to>
                                        <p:strVal val="visible"/>
                                      </p:to>
                                    </p:set>
                                    <p:animEffect transition="in" filter="randombar(horizontal)">
                                      <p:cBhvr>
                                        <p:cTn id="32" dur="500"/>
                                        <p:tgtEl>
                                          <p:spTgt spid="5">
                                            <p:txEl>
                                              <p:pRg st="12" end="12"/>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animEffect transition="in" filter="randombar(horizontal)">
                                      <p:cBhvr>
                                        <p:cTn id="35"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66800" y="1066800"/>
            <a:ext cx="7924800" cy="5862638"/>
          </a:xfrm>
          <a:prstGeom prst="rect">
            <a:avLst/>
          </a:prstGeom>
        </p:spPr>
        <p:txBody>
          <a:bodyPr>
            <a:spAutoFit/>
          </a:bodyPr>
          <a:lstStyle/>
          <a:p>
            <a:pPr marL="285750" marR="0" lvl="0" indent="-285750" algn="just" defTabSz="914400" rtl="0" eaLnBrk="1" fontAlgn="base" latinLnBrk="0" hangingPunct="1">
              <a:lnSpc>
                <a:spcPct val="150000"/>
              </a:lnSpc>
              <a:spcBef>
                <a:spcPct val="0"/>
              </a:spcBef>
              <a:spcAft>
                <a:spcPts val="0"/>
              </a:spcAft>
              <a:buClrTx/>
              <a:buSzTx/>
              <a:buFont typeface="Wingdings" panose="05000000000000000000" pitchFamily="2" charset="2"/>
              <a:buChar char="l"/>
              <a:tabLst/>
              <a:defRPr/>
            </a:pPr>
            <a:r>
              <a:rPr kumimoji="0" lang="en-US"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4 </a:t>
            </a:r>
            <a:r>
              <a:rPr kumimoji="0" lang="zh-CN" altLang="en-US"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查询吴京慧老师编写的单价不低于</a:t>
            </a:r>
            <a:r>
              <a:rPr kumimoji="0" lang="en-US"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40</a:t>
            </a:r>
            <a:r>
              <a:rPr kumimoji="0" lang="zh-CN" altLang="en-US"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元的每种图书的图书编号、书名、单价和入库数量。</a:t>
            </a:r>
            <a:endParaRPr kumimoji="0" lang="zh-CN"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SELECT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bookNo,bookName,price,shopNum</a:t>
            </a:r>
            <a:endPar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FROM Book</a:t>
            </a: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WHERE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authorName</a:t>
            </a: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a:t>
            </a:r>
            <a:r>
              <a:rPr kumimoji="0" lang="zh-CN" altLang="en-US"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吴京慧</a:t>
            </a: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 AND price&gt;=40 </a:t>
            </a:r>
            <a:r>
              <a:rPr kumimoji="0" lang="en-US" altLang="zh-CN" sz="1600" b="1" i="0" u="none" strike="noStrike" kern="1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 </a:t>
            </a:r>
            <a:endParaRPr kumimoji="0" lang="zh-CN" altLang="zh-CN" sz="1600" b="0" i="0" u="none" strike="noStrike" kern="1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endParaRPr>
          </a:p>
          <a:p>
            <a:pPr marL="285750" marR="0" lvl="0" indent="-285750" algn="just" defTabSz="914400" rtl="0" eaLnBrk="1" fontAlgn="base" latinLnBrk="0" hangingPunct="1">
              <a:lnSpc>
                <a:spcPct val="150000"/>
              </a:lnSpc>
              <a:spcBef>
                <a:spcPct val="0"/>
              </a:spcBef>
              <a:spcAft>
                <a:spcPts val="0"/>
              </a:spcAft>
              <a:buClrTx/>
              <a:buSzTx/>
              <a:buFont typeface="Wingdings" panose="05000000000000000000" pitchFamily="2" charset="2"/>
              <a:buChar char="l"/>
              <a:tabLst/>
              <a:defRPr/>
            </a:pPr>
            <a:r>
              <a:rPr kumimoji="0" lang="en-US"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5 </a:t>
            </a:r>
            <a:r>
              <a:rPr kumimoji="0" lang="zh-CN" altLang="en-US"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查询在</a:t>
            </a:r>
            <a:r>
              <a:rPr kumimoji="0" lang="en-US"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2005——2008</a:t>
            </a:r>
            <a:r>
              <a:rPr kumimoji="0" lang="zh-CN" altLang="en-US"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年之间入库的图书编号、出版时间、入库时间和图书名称，并按入库时间排序输出。</a:t>
            </a:r>
            <a:endParaRPr kumimoji="0" lang="zh-CN"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SELECT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bookNo,bookName,publishingDate,shopDate</a:t>
            </a:r>
            <a:endPar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FROM Book</a:t>
            </a: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WHERE YEAR(</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shopDate</a:t>
            </a: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 BETWEEN 2005 AND 2008</a:t>
            </a: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ORDER BY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shopDate</a:t>
            </a:r>
            <a:endParaRPr kumimoji="0" lang="zh-CN" altLang="zh-CN" sz="1600" b="0" i="0" u="none" strike="noStrike" kern="1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endParaRPr>
          </a:p>
          <a:p>
            <a:pPr marL="285750" marR="0" lvl="0" indent="-285750" algn="just" defTabSz="914400" rtl="0" eaLnBrk="1" fontAlgn="base" latinLnBrk="0" hangingPunct="1">
              <a:lnSpc>
                <a:spcPct val="150000"/>
              </a:lnSpc>
              <a:spcBef>
                <a:spcPct val="0"/>
              </a:spcBef>
              <a:spcAft>
                <a:spcPts val="0"/>
              </a:spcAft>
              <a:buClrTx/>
              <a:buSzTx/>
              <a:buFont typeface="Wingdings" panose="05000000000000000000" pitchFamily="2" charset="2"/>
              <a:buChar char="l"/>
              <a:tabLst/>
              <a:defRPr/>
            </a:pPr>
            <a:r>
              <a:rPr kumimoji="0" lang="en-US"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 6 </a:t>
            </a:r>
            <a:r>
              <a:rPr kumimoji="0" lang="zh-CN" altLang="en-US"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查询借阅了</a:t>
            </a:r>
            <a:r>
              <a:rPr kumimoji="0" lang="en-US"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001~000029</a:t>
            </a:r>
            <a:r>
              <a:rPr kumimoji="0" lang="zh-CN" altLang="en-US"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图书编号的读者编号、图书编号、借书日期</a:t>
            </a:r>
            <a:endParaRPr kumimoji="0" lang="zh-CN"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SELECT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readerNo,bookNo,borrowDate</a:t>
            </a:r>
            <a:endPar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FROM Borrow</a:t>
            </a: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WHERE CONVERT(</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int</a:t>
            </a: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bookNo</a:t>
            </a: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 BETWEEN 1 AND 29</a:t>
            </a:r>
            <a:r>
              <a:rPr kumimoji="0" lang="en-US" altLang="zh-CN" sz="1600" b="1" i="0" u="none" strike="noStrike" kern="1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 </a:t>
            </a:r>
            <a:endParaRPr kumimoji="0" lang="zh-CN" altLang="zh-CN" sz="1600" b="0" i="0" u="none" strike="noStrike" kern="1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endParaRPr>
          </a:p>
        </p:txBody>
      </p:sp>
      <p:sp>
        <p:nvSpPr>
          <p:cNvPr id="55299" name="Rectangle 2"/>
          <p:cNvSpPr>
            <a:spLocks noGrp="1" noChangeArrowheads="1"/>
          </p:cNvSpPr>
          <p:nvPr>
            <p:ph type="title"/>
          </p:nvPr>
        </p:nvSpPr>
        <p:spPr>
          <a:xfrm>
            <a:off x="1476375" y="155575"/>
            <a:ext cx="6994525" cy="981075"/>
          </a:xfrm>
        </p:spPr>
        <p:txBody>
          <a:bodyPr/>
          <a:lstStyle/>
          <a:p>
            <a:pPr>
              <a:defRPr/>
            </a:pPr>
            <a:r>
              <a:rPr lang="zh-CN" altLang="en-US">
                <a:ea typeface="华文隶书" panose="02010800040101010101" pitchFamily="2" charset="-122"/>
              </a:rPr>
              <a:t>复习与回顾</a:t>
            </a:r>
          </a:p>
        </p:txBody>
      </p:sp>
      <p:sp>
        <p:nvSpPr>
          <p:cNvPr id="16794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FA29594C-9B50-47D2-AF16-E63CCB12573B}" type="datetime1">
              <a:rPr kumimoji="0" lang="zh-CN" altLang="en-US" sz="1100" b="1" i="0" u="none" strike="noStrike" kern="1200" cap="none" spc="0" normalizeH="0" baseline="0" noProof="0" smtClean="0">
                <a:ln>
                  <a:noFill/>
                </a:ln>
                <a:solidFill>
                  <a:srgbClr val="002060"/>
                </a:solidFill>
                <a:effectLst/>
                <a:uLnTx/>
                <a:uFillTx/>
                <a:latin typeface="Calibri" panose="020F050202020403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2021/10/28</a:t>
            </a:fld>
            <a:endParaRPr kumimoji="0" lang="zh-CN" altLang="en-US" sz="1100" b="1" i="0" u="none" strike="noStrike" kern="1200" cap="none" spc="0" normalizeH="0" baseline="0" noProof="0">
              <a:ln>
                <a:noFill/>
              </a:ln>
              <a:solidFill>
                <a:srgbClr val="00206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5788863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randombar(horizontal)">
                                      <p:cBhvr>
                                        <p:cTn id="7" dur="500"/>
                                        <p:tgtEl>
                                          <p:spTgt spid="5">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22" dur="500"/>
                                        <p:tgtEl>
                                          <p:spTgt spid="5">
                                            <p:txEl>
                                              <p:pRg st="5" end="5"/>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randombar(horizontal)">
                                      <p:cBhvr>
                                        <p:cTn id="25" dur="500"/>
                                        <p:tgtEl>
                                          <p:spTgt spid="5">
                                            <p:txEl>
                                              <p:pRg st="6" end="6"/>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randombar(horizontal)">
                                      <p:cBhvr>
                                        <p:cTn id="28" dur="500"/>
                                        <p:tgtEl>
                                          <p:spTgt spid="5">
                                            <p:txEl>
                                              <p:pRg st="7" end="7"/>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randombar(horizontal)">
                                      <p:cBhvr>
                                        <p:cTn id="31" dur="500"/>
                                        <p:tgtEl>
                                          <p:spTgt spid="5">
                                            <p:txEl>
                                              <p:pRg st="8" end="8"/>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4" presetClass="entr" presetSubtype="10" fill="hold" nodeType="clickEffect">
                                  <p:stCondLst>
                                    <p:cond delay="0"/>
                                  </p:stCondLst>
                                  <p:childTnLst>
                                    <p:set>
                                      <p:cBhvr>
                                        <p:cTn id="35" dur="1" fill="hold">
                                          <p:stCondLst>
                                            <p:cond delay="0"/>
                                          </p:stCondLst>
                                        </p:cTn>
                                        <p:tgtEl>
                                          <p:spTgt spid="5">
                                            <p:txEl>
                                              <p:pRg st="10" end="10"/>
                                            </p:txEl>
                                          </p:spTgt>
                                        </p:tgtEl>
                                        <p:attrNameLst>
                                          <p:attrName>style.visibility</p:attrName>
                                        </p:attrNameLst>
                                      </p:cBhvr>
                                      <p:to>
                                        <p:strVal val="visible"/>
                                      </p:to>
                                    </p:set>
                                    <p:animEffect transition="in" filter="randombar(horizontal)">
                                      <p:cBhvr>
                                        <p:cTn id="36" dur="500"/>
                                        <p:tgtEl>
                                          <p:spTgt spid="5">
                                            <p:txEl>
                                              <p:pRg st="10" end="10"/>
                                            </p:txEl>
                                          </p:spTgt>
                                        </p:tgtEl>
                                      </p:cBhvr>
                                    </p:animEffect>
                                  </p:childTnLst>
                                </p:cTn>
                              </p:par>
                              <p:par>
                                <p:cTn id="37" presetID="14" presetClass="entr" presetSubtype="1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animEffect transition="in" filter="randombar(horizontal)">
                                      <p:cBhvr>
                                        <p:cTn id="39" dur="500"/>
                                        <p:tgtEl>
                                          <p:spTgt spid="5">
                                            <p:txEl>
                                              <p:pRg st="11" end="11"/>
                                            </p:txEl>
                                          </p:spTgt>
                                        </p:tgtEl>
                                      </p:cBhvr>
                                    </p:animEffect>
                                  </p:childTnLst>
                                </p:cTn>
                              </p:par>
                              <p:par>
                                <p:cTn id="40" presetID="14" presetClass="entr" presetSubtype="10" fill="hold" nodeType="withEffect">
                                  <p:stCondLst>
                                    <p:cond delay="0"/>
                                  </p:stCondLst>
                                  <p:childTnLst>
                                    <p:set>
                                      <p:cBhvr>
                                        <p:cTn id="41" dur="1" fill="hold">
                                          <p:stCondLst>
                                            <p:cond delay="0"/>
                                          </p:stCondLst>
                                        </p:cTn>
                                        <p:tgtEl>
                                          <p:spTgt spid="5">
                                            <p:txEl>
                                              <p:pRg st="12" end="12"/>
                                            </p:txEl>
                                          </p:spTgt>
                                        </p:tgtEl>
                                        <p:attrNameLst>
                                          <p:attrName>style.visibility</p:attrName>
                                        </p:attrNameLst>
                                      </p:cBhvr>
                                      <p:to>
                                        <p:strVal val="visible"/>
                                      </p:to>
                                    </p:set>
                                    <p:animEffect transition="in" filter="randombar(horizontal)">
                                      <p:cBhvr>
                                        <p:cTn id="42"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66800" y="1066800"/>
            <a:ext cx="7924800" cy="5308600"/>
          </a:xfrm>
          <a:prstGeom prst="rect">
            <a:avLst/>
          </a:prstGeom>
        </p:spPr>
        <p:txBody>
          <a:bodyPr>
            <a:spAutoFit/>
          </a:bodyPr>
          <a:lstStyle/>
          <a:p>
            <a:pPr marL="285750" marR="0" lvl="0" indent="-285750" algn="just" defTabSz="914400" rtl="0" eaLnBrk="1" fontAlgn="base" latinLnBrk="0" hangingPunct="1">
              <a:lnSpc>
                <a:spcPct val="150000"/>
              </a:lnSpc>
              <a:spcBef>
                <a:spcPct val="0"/>
              </a:spcBef>
              <a:spcAft>
                <a:spcPts val="0"/>
              </a:spcAft>
              <a:buClrTx/>
              <a:buSzTx/>
              <a:buFont typeface="Wingdings" panose="05000000000000000000" pitchFamily="2" charset="2"/>
              <a:buChar char="l"/>
              <a:tabLst/>
              <a:defRPr/>
            </a:pPr>
            <a:r>
              <a:rPr kumimoji="0" lang="en-US"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7 </a:t>
            </a:r>
            <a:r>
              <a:rPr kumimoji="0" lang="zh-CN" altLang="en-US"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查询会计学院没有归还图书的读者编号、读者姓名、图书名称、借书日期和应归还日期。</a:t>
            </a:r>
            <a:endParaRPr kumimoji="0" lang="zh-CN"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4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SELECT </a:t>
            </a:r>
            <a:r>
              <a:rPr kumimoji="0" lang="en-US" altLang="zh-CN" sz="14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Reader.readerNo,readerName,bookName,borrowDate,shouldDate</a:t>
            </a:r>
            <a:endParaRPr kumimoji="0" lang="en-US" altLang="zh-CN" sz="14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4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FROM </a:t>
            </a:r>
            <a:r>
              <a:rPr kumimoji="0" lang="en-US" altLang="zh-CN" sz="14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Reader,Borrow,Book</a:t>
            </a:r>
            <a:endParaRPr kumimoji="0" lang="en-US" altLang="zh-CN" sz="14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4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WHERE </a:t>
            </a:r>
            <a:r>
              <a:rPr kumimoji="0" lang="en-US" altLang="zh-CN" sz="14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Reader.readerNo</a:t>
            </a:r>
            <a:r>
              <a:rPr kumimoji="0" lang="en-US" altLang="zh-CN" sz="14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a:t>
            </a:r>
            <a:r>
              <a:rPr kumimoji="0" lang="en-US" altLang="zh-CN" sz="14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Borrow.readerNo</a:t>
            </a:r>
            <a:endParaRPr kumimoji="0" lang="en-US" altLang="zh-CN" sz="14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4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	AND </a:t>
            </a:r>
            <a:r>
              <a:rPr kumimoji="0" lang="en-US" altLang="zh-CN" sz="14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Borrow.bookNo</a:t>
            </a:r>
            <a:r>
              <a:rPr kumimoji="0" lang="en-US" altLang="zh-CN" sz="14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a:t>
            </a:r>
            <a:r>
              <a:rPr kumimoji="0" lang="en-US" altLang="zh-CN" sz="14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Book.bookNo</a:t>
            </a:r>
            <a:endParaRPr kumimoji="0" lang="en-US" altLang="zh-CN" sz="14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4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	AND </a:t>
            </a:r>
            <a:r>
              <a:rPr kumimoji="0" lang="en-US" altLang="zh-CN" sz="14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workUnit</a:t>
            </a:r>
            <a:r>
              <a:rPr kumimoji="0" lang="en-US" altLang="zh-CN" sz="14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a:t>
            </a:r>
            <a:r>
              <a:rPr kumimoji="0" lang="zh-CN" altLang="en-US" sz="14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会计学院</a:t>
            </a:r>
            <a:r>
              <a:rPr kumimoji="0" lang="en-US" altLang="zh-CN" sz="14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 AND </a:t>
            </a:r>
            <a:r>
              <a:rPr kumimoji="0" lang="en-US" altLang="zh-CN" sz="14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returnDate</a:t>
            </a:r>
            <a:r>
              <a:rPr kumimoji="0" lang="en-US" altLang="zh-CN" sz="14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 IS NULL</a:t>
            </a:r>
            <a:r>
              <a:rPr kumimoji="0" lang="en-US" altLang="zh-CN" sz="1400" b="1" i="0" u="none" strike="noStrike" kern="1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 </a:t>
            </a: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endParaRPr kumimoji="0" lang="zh-CN" altLang="zh-CN" sz="1400" b="0" i="0" u="none" strike="noStrike" kern="1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endParaRPr>
          </a:p>
          <a:p>
            <a:pPr marL="285750" marR="0" lvl="0" indent="-285750" algn="just" defTabSz="914400" rtl="0" eaLnBrk="1" fontAlgn="base" latinLnBrk="0" hangingPunct="1">
              <a:lnSpc>
                <a:spcPct val="150000"/>
              </a:lnSpc>
              <a:spcBef>
                <a:spcPct val="0"/>
              </a:spcBef>
              <a:spcAft>
                <a:spcPts val="0"/>
              </a:spcAft>
              <a:buClrTx/>
              <a:buSzTx/>
              <a:buFont typeface="Wingdings" panose="05000000000000000000" pitchFamily="2" charset="2"/>
              <a:buChar char="l"/>
              <a:tabLst/>
              <a:defRPr/>
            </a:pPr>
            <a:r>
              <a:rPr kumimoji="0" lang="en-US"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8 </a:t>
            </a:r>
            <a:r>
              <a:rPr kumimoji="0" lang="zh-CN" altLang="en-US"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查询借阅了清华大学出版社出版的图书的读者编号、读者姓名、图书名称、借书日期和归还日期。</a:t>
            </a:r>
            <a:endParaRPr kumimoji="0" lang="zh-CN"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4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SELECT </a:t>
            </a:r>
            <a:r>
              <a:rPr kumimoji="0" lang="en-US" altLang="zh-CN" sz="14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Reader.readerNo,readerName,bookName,borrowDate,returnDate</a:t>
            </a:r>
            <a:endParaRPr kumimoji="0" lang="en-US" altLang="zh-CN" sz="14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4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FROM </a:t>
            </a:r>
            <a:r>
              <a:rPr kumimoji="0" lang="en-US" altLang="zh-CN" sz="14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Reader,Borrow,Book</a:t>
            </a:r>
            <a:endParaRPr kumimoji="0" lang="en-US" altLang="zh-CN" sz="14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4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WHERE </a:t>
            </a:r>
            <a:r>
              <a:rPr kumimoji="0" lang="en-US" altLang="zh-CN" sz="14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Reader.readerNo</a:t>
            </a:r>
            <a:r>
              <a:rPr kumimoji="0" lang="en-US" altLang="zh-CN" sz="14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a:t>
            </a:r>
            <a:r>
              <a:rPr kumimoji="0" lang="en-US" altLang="zh-CN" sz="14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Borrow.readerNo</a:t>
            </a:r>
            <a:endParaRPr kumimoji="0" lang="en-US" altLang="zh-CN" sz="14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4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	AND </a:t>
            </a:r>
            <a:r>
              <a:rPr kumimoji="0" lang="en-US" altLang="zh-CN" sz="14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Borrow.bookNo</a:t>
            </a:r>
            <a:r>
              <a:rPr kumimoji="0" lang="en-US" altLang="zh-CN" sz="14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a:t>
            </a:r>
            <a:r>
              <a:rPr kumimoji="0" lang="en-US" altLang="zh-CN" sz="14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Book.bookNo</a:t>
            </a:r>
            <a:endParaRPr kumimoji="0" lang="en-US" altLang="zh-CN" sz="14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4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	AND </a:t>
            </a:r>
            <a:r>
              <a:rPr kumimoji="0" lang="en-US" altLang="zh-CN" sz="14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publishingName</a:t>
            </a:r>
            <a:r>
              <a:rPr kumimoji="0" lang="en-US" altLang="zh-CN" sz="14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a:t>
            </a:r>
            <a:r>
              <a:rPr kumimoji="0" lang="zh-CN" altLang="en-US" sz="14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清华大学出版社</a:t>
            </a:r>
            <a:r>
              <a:rPr kumimoji="0" lang="en-US" altLang="zh-CN" sz="14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a:t>
            </a:r>
            <a:endParaRPr kumimoji="0" lang="zh-CN" altLang="zh-CN" sz="1400" b="0" i="0" u="none" strike="noStrike" kern="1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endParaRPr>
          </a:p>
        </p:txBody>
      </p:sp>
      <p:sp>
        <p:nvSpPr>
          <p:cNvPr id="94211" name="Rectangle 2"/>
          <p:cNvSpPr>
            <a:spLocks noGrp="1" noChangeArrowheads="1"/>
          </p:cNvSpPr>
          <p:nvPr>
            <p:ph type="title"/>
          </p:nvPr>
        </p:nvSpPr>
        <p:spPr>
          <a:xfrm>
            <a:off x="1476375" y="155575"/>
            <a:ext cx="6994525" cy="981075"/>
          </a:xfrm>
        </p:spPr>
        <p:txBody>
          <a:bodyPr/>
          <a:lstStyle/>
          <a:p>
            <a:pPr>
              <a:defRPr/>
            </a:pPr>
            <a:r>
              <a:rPr lang="zh-CN" altLang="en-US">
                <a:ea typeface="华文隶书" panose="02010800040101010101" pitchFamily="2" charset="-122"/>
              </a:rPr>
              <a:t>复习与回顾</a:t>
            </a:r>
          </a:p>
        </p:txBody>
      </p:sp>
      <p:sp>
        <p:nvSpPr>
          <p:cNvPr id="169988"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01F79D3F-0BB5-42B8-813B-DF8E41A08EC8}" type="datetime1">
              <a:rPr kumimoji="0" lang="zh-CN" altLang="en-US" sz="1100" b="1" i="0" u="none" strike="noStrike" kern="1200" cap="none" spc="0" normalizeH="0" baseline="0" noProof="0" smtClean="0">
                <a:ln>
                  <a:noFill/>
                </a:ln>
                <a:solidFill>
                  <a:srgbClr val="002060"/>
                </a:solidFill>
                <a:effectLst/>
                <a:uLnTx/>
                <a:uFillTx/>
                <a:latin typeface="Calibri" panose="020F050202020403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2021/10/28</a:t>
            </a:fld>
            <a:endParaRPr kumimoji="0" lang="zh-CN" altLang="en-US" sz="1100" b="1" i="0" u="none" strike="noStrike" kern="1200" cap="none" spc="0" normalizeH="0" baseline="0" noProof="0">
              <a:ln>
                <a:noFill/>
              </a:ln>
              <a:solidFill>
                <a:srgbClr val="00206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5992853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7" dur="500"/>
                                        <p:tgtEl>
                                          <p:spTgt spid="5">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0" dur="500"/>
                                        <p:tgtEl>
                                          <p:spTgt spid="5">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3" dur="500"/>
                                        <p:tgtEl>
                                          <p:spTgt spid="5">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randombar(horizontal)">
                                      <p:cBhvr>
                                        <p:cTn id="16" dur="500"/>
                                        <p:tgtEl>
                                          <p:spTgt spid="5">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randombar(horizontal)">
                                      <p:cBhvr>
                                        <p:cTn id="19" dur="500"/>
                                        <p:tgtEl>
                                          <p:spTgt spid="5">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4" presetClass="entr" presetSubtype="10" fill="hold" nodeType="clickEffect">
                                  <p:stCondLst>
                                    <p:cond delay="0"/>
                                  </p:stCondLst>
                                  <p:childTnLst>
                                    <p:set>
                                      <p:cBhvr>
                                        <p:cTn id="23" dur="1" fill="hold">
                                          <p:stCondLst>
                                            <p:cond delay="0"/>
                                          </p:stCondLst>
                                        </p:cTn>
                                        <p:tgtEl>
                                          <p:spTgt spid="5">
                                            <p:txEl>
                                              <p:pRg st="8" end="8"/>
                                            </p:txEl>
                                          </p:spTgt>
                                        </p:tgtEl>
                                        <p:attrNameLst>
                                          <p:attrName>style.visibility</p:attrName>
                                        </p:attrNameLst>
                                      </p:cBhvr>
                                      <p:to>
                                        <p:strVal val="visible"/>
                                      </p:to>
                                    </p:set>
                                    <p:animEffect transition="in" filter="randombar(horizontal)">
                                      <p:cBhvr>
                                        <p:cTn id="24" dur="500"/>
                                        <p:tgtEl>
                                          <p:spTgt spid="5">
                                            <p:txEl>
                                              <p:pRg st="8" end="8"/>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animEffect transition="in" filter="randombar(horizontal)">
                                      <p:cBhvr>
                                        <p:cTn id="27" dur="500"/>
                                        <p:tgtEl>
                                          <p:spTgt spid="5">
                                            <p:txEl>
                                              <p:pRg st="9" end="9"/>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5">
                                            <p:txEl>
                                              <p:pRg st="10" end="10"/>
                                            </p:txEl>
                                          </p:spTgt>
                                        </p:tgtEl>
                                        <p:attrNameLst>
                                          <p:attrName>style.visibility</p:attrName>
                                        </p:attrNameLst>
                                      </p:cBhvr>
                                      <p:to>
                                        <p:strVal val="visible"/>
                                      </p:to>
                                    </p:set>
                                    <p:animEffect transition="in" filter="randombar(horizontal)">
                                      <p:cBhvr>
                                        <p:cTn id="30" dur="500"/>
                                        <p:tgtEl>
                                          <p:spTgt spid="5">
                                            <p:txEl>
                                              <p:pRg st="10" end="10"/>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animEffect transition="in" filter="randombar(horizontal)">
                                      <p:cBhvr>
                                        <p:cTn id="33" dur="500"/>
                                        <p:tgtEl>
                                          <p:spTgt spid="5">
                                            <p:txEl>
                                              <p:pRg st="11" end="11"/>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5">
                                            <p:txEl>
                                              <p:pRg st="12" end="12"/>
                                            </p:txEl>
                                          </p:spTgt>
                                        </p:tgtEl>
                                        <p:attrNameLst>
                                          <p:attrName>style.visibility</p:attrName>
                                        </p:attrNameLst>
                                      </p:cBhvr>
                                      <p:to>
                                        <p:strVal val="visible"/>
                                      </p:to>
                                    </p:set>
                                    <p:animEffect transition="in" filter="randombar(horizontal)">
                                      <p:cBhvr>
                                        <p:cTn id="36"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66800" y="1066800"/>
            <a:ext cx="7924800" cy="5448300"/>
          </a:xfrm>
          <a:prstGeom prst="rect">
            <a:avLst/>
          </a:prstGeom>
        </p:spPr>
        <p:txBody>
          <a:bodyPr>
            <a:spAutoFit/>
          </a:bodyPr>
          <a:lstStyle/>
          <a:p>
            <a:pPr marL="285750" marR="0" lvl="0" indent="-285750" algn="just" defTabSz="914400" rtl="0" eaLnBrk="1" fontAlgn="base" latinLnBrk="0" hangingPunct="1">
              <a:lnSpc>
                <a:spcPct val="150000"/>
              </a:lnSpc>
              <a:spcBef>
                <a:spcPct val="0"/>
              </a:spcBef>
              <a:spcAft>
                <a:spcPts val="0"/>
              </a:spcAft>
              <a:buClrTx/>
              <a:buSzTx/>
              <a:buFont typeface="Wingdings" panose="05000000000000000000" pitchFamily="2" charset="2"/>
              <a:buChar char="l"/>
              <a:tabLst/>
              <a:defRPr/>
            </a:pPr>
            <a:r>
              <a:rPr kumimoji="0" lang="en-US"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9 </a:t>
            </a:r>
            <a:r>
              <a:rPr kumimoji="0" lang="zh-CN" altLang="en-US"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查询借书时间在</a:t>
            </a:r>
            <a:r>
              <a:rPr kumimoji="0" lang="en-US"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2007——2008</a:t>
            </a:r>
            <a:r>
              <a:rPr kumimoji="0" lang="zh-CN" altLang="en-US"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年之间的读者编号、姓名、图书编号、图书名称。</a:t>
            </a:r>
            <a:endParaRPr kumimoji="0" lang="zh-CN"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SELECT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Reader.readerNo,readerName,Book.bookNo,bookName</a:t>
            </a:r>
            <a:endPar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FROM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Reader,Borrow,Book</a:t>
            </a:r>
            <a:endPar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WHERE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Reader.readerNo</a:t>
            </a: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Borrow.readerNo</a:t>
            </a:r>
            <a:endPar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	AND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Borrow.bookNo</a:t>
            </a: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Book.bookNo</a:t>
            </a:r>
            <a:endPar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	AND YEAR(</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borrowDate</a:t>
            </a: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 BETWEEN 2007 AND 2008</a:t>
            </a:r>
            <a:r>
              <a:rPr kumimoji="0" lang="en-US" altLang="zh-CN" sz="1600" b="1" i="0" u="none" strike="noStrike" kern="1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 </a:t>
            </a: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endParaRPr kumimoji="0" lang="zh-CN" altLang="zh-CN" sz="1600" b="0" i="0" u="none" strike="noStrike" kern="1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endParaRPr>
          </a:p>
          <a:p>
            <a:pPr marL="285750" marR="0" lvl="0" indent="-285750" algn="just" defTabSz="914400" rtl="0" eaLnBrk="1" fontAlgn="base" latinLnBrk="0" hangingPunct="1">
              <a:lnSpc>
                <a:spcPct val="150000"/>
              </a:lnSpc>
              <a:spcBef>
                <a:spcPct val="0"/>
              </a:spcBef>
              <a:spcAft>
                <a:spcPts val="0"/>
              </a:spcAft>
              <a:buClrTx/>
              <a:buSzTx/>
              <a:buFont typeface="Wingdings" panose="05000000000000000000" pitchFamily="2" charset="2"/>
              <a:buChar char="l"/>
              <a:tabLst/>
              <a:defRPr/>
            </a:pPr>
            <a:r>
              <a:rPr kumimoji="0" lang="en-US"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10 </a:t>
            </a:r>
            <a:r>
              <a:rPr kumimoji="0" lang="zh-CN" altLang="en-US"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查询每种类别的图书分类号、最高价格和平均价格，并按最高价格的降序输出。</a:t>
            </a:r>
            <a:endParaRPr kumimoji="0" lang="zh-CN"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SELECT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classNo,MAX</a:t>
            </a: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(price) AS </a:t>
            </a:r>
            <a:r>
              <a:rPr kumimoji="0" lang="zh-CN" altLang="en-US"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最高价格</a:t>
            </a: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,AVG(price) AS </a:t>
            </a:r>
            <a:r>
              <a:rPr kumimoji="0" lang="zh-CN" altLang="en-US"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平均价格</a:t>
            </a:r>
            <a:endPar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FROM Book</a:t>
            </a: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GROUP BY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classNo</a:t>
            </a:r>
            <a:endPar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ORDER BY MAX(price) DESC</a:t>
            </a:r>
          </a:p>
        </p:txBody>
      </p:sp>
      <p:sp>
        <p:nvSpPr>
          <p:cNvPr id="95235" name="Rectangle 2"/>
          <p:cNvSpPr>
            <a:spLocks noGrp="1" noChangeArrowheads="1"/>
          </p:cNvSpPr>
          <p:nvPr>
            <p:ph type="title"/>
          </p:nvPr>
        </p:nvSpPr>
        <p:spPr>
          <a:xfrm>
            <a:off x="1476375" y="155575"/>
            <a:ext cx="6994525" cy="981075"/>
          </a:xfrm>
        </p:spPr>
        <p:txBody>
          <a:bodyPr/>
          <a:lstStyle/>
          <a:p>
            <a:pPr>
              <a:defRPr/>
            </a:pPr>
            <a:r>
              <a:rPr lang="zh-CN" altLang="en-US">
                <a:ea typeface="华文隶书" panose="02010800040101010101" pitchFamily="2" charset="-122"/>
              </a:rPr>
              <a:t>复习与回顾</a:t>
            </a:r>
          </a:p>
        </p:txBody>
      </p:sp>
      <p:sp>
        <p:nvSpPr>
          <p:cNvPr id="171012"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A005DCA1-4DBC-4AA4-912D-E77B0C2DA9E3}" type="datetime1">
              <a:rPr kumimoji="0" lang="zh-CN" altLang="en-US" sz="1100" b="1" i="0" u="none" strike="noStrike" kern="1200" cap="none" spc="0" normalizeH="0" baseline="0" noProof="0" smtClean="0">
                <a:ln>
                  <a:noFill/>
                </a:ln>
                <a:solidFill>
                  <a:srgbClr val="002060"/>
                </a:solidFill>
                <a:effectLst/>
                <a:uLnTx/>
                <a:uFillTx/>
                <a:latin typeface="Calibri" panose="020F050202020403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2021/10/28</a:t>
            </a:fld>
            <a:endParaRPr kumimoji="0" lang="zh-CN" altLang="en-US" sz="1100" b="1" i="0" u="none" strike="noStrike" kern="1200" cap="none" spc="0" normalizeH="0" baseline="0" noProof="0">
              <a:ln>
                <a:noFill/>
              </a:ln>
              <a:solidFill>
                <a:srgbClr val="00206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246103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7" dur="500"/>
                                        <p:tgtEl>
                                          <p:spTgt spid="5">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0" dur="500"/>
                                        <p:tgtEl>
                                          <p:spTgt spid="5">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3" dur="500"/>
                                        <p:tgtEl>
                                          <p:spTgt spid="5">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randombar(horizontal)">
                                      <p:cBhvr>
                                        <p:cTn id="16" dur="500"/>
                                        <p:tgtEl>
                                          <p:spTgt spid="5">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randombar(horizontal)">
                                      <p:cBhvr>
                                        <p:cTn id="19" dur="500"/>
                                        <p:tgtEl>
                                          <p:spTgt spid="5">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4" presetClass="entr" presetSubtype="10" fill="hold" nodeType="clickEffect">
                                  <p:stCondLst>
                                    <p:cond delay="0"/>
                                  </p:stCondLst>
                                  <p:childTnLst>
                                    <p:set>
                                      <p:cBhvr>
                                        <p:cTn id="23" dur="1" fill="hold">
                                          <p:stCondLst>
                                            <p:cond delay="0"/>
                                          </p:stCondLst>
                                        </p:cTn>
                                        <p:tgtEl>
                                          <p:spTgt spid="5">
                                            <p:txEl>
                                              <p:pRg st="8" end="8"/>
                                            </p:txEl>
                                          </p:spTgt>
                                        </p:tgtEl>
                                        <p:attrNameLst>
                                          <p:attrName>style.visibility</p:attrName>
                                        </p:attrNameLst>
                                      </p:cBhvr>
                                      <p:to>
                                        <p:strVal val="visible"/>
                                      </p:to>
                                    </p:set>
                                    <p:animEffect transition="in" filter="randombar(horizontal)">
                                      <p:cBhvr>
                                        <p:cTn id="24" dur="500"/>
                                        <p:tgtEl>
                                          <p:spTgt spid="5">
                                            <p:txEl>
                                              <p:pRg st="8" end="8"/>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animEffect transition="in" filter="randombar(horizontal)">
                                      <p:cBhvr>
                                        <p:cTn id="27" dur="500"/>
                                        <p:tgtEl>
                                          <p:spTgt spid="5">
                                            <p:txEl>
                                              <p:pRg st="9" end="9"/>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5">
                                            <p:txEl>
                                              <p:pRg st="10" end="10"/>
                                            </p:txEl>
                                          </p:spTgt>
                                        </p:tgtEl>
                                        <p:attrNameLst>
                                          <p:attrName>style.visibility</p:attrName>
                                        </p:attrNameLst>
                                      </p:cBhvr>
                                      <p:to>
                                        <p:strVal val="visible"/>
                                      </p:to>
                                    </p:set>
                                    <p:animEffect transition="in" filter="randombar(horizontal)">
                                      <p:cBhvr>
                                        <p:cTn id="30" dur="500"/>
                                        <p:tgtEl>
                                          <p:spTgt spid="5">
                                            <p:txEl>
                                              <p:pRg st="10" end="10"/>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animEffect transition="in" filter="randombar(horizontal)">
                                      <p:cBhvr>
                                        <p:cTn id="33"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66800" y="1066800"/>
            <a:ext cx="7924800" cy="5770563"/>
          </a:xfrm>
          <a:prstGeom prst="rect">
            <a:avLst/>
          </a:prstGeom>
        </p:spPr>
        <p:txBody>
          <a:bodyPr>
            <a:spAutoFit/>
          </a:bodyPr>
          <a:lstStyle/>
          <a:p>
            <a:pPr marL="285750" marR="0" lvl="0" indent="-285750" algn="just" defTabSz="914400" rtl="0" eaLnBrk="1" fontAlgn="base" latinLnBrk="0" hangingPunct="1">
              <a:lnSpc>
                <a:spcPct val="150000"/>
              </a:lnSpc>
              <a:spcBef>
                <a:spcPct val="0"/>
              </a:spcBef>
              <a:spcAft>
                <a:spcPts val="0"/>
              </a:spcAft>
              <a:buClrTx/>
              <a:buSzTx/>
              <a:buFont typeface="Wingdings" panose="05000000000000000000" pitchFamily="2" charset="2"/>
              <a:buChar char="l"/>
              <a:tabLst/>
              <a:defRPr/>
            </a:pPr>
            <a:r>
              <a:rPr kumimoji="0" lang="en-US"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11 </a:t>
            </a:r>
            <a:r>
              <a:rPr kumimoji="0" lang="zh-CN" altLang="en-US"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查询图书分类号为</a:t>
            </a:r>
            <a:r>
              <a:rPr kumimoji="0" lang="en-US"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001</a:t>
            </a:r>
            <a:r>
              <a:rPr kumimoji="0" lang="zh-CN" altLang="en-US"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号图书的入库数量。</a:t>
            </a:r>
            <a:endParaRPr kumimoji="0" lang="zh-CN"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SELECT SUM(</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shopNum</a:t>
            </a: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 AS </a:t>
            </a:r>
            <a:r>
              <a:rPr kumimoji="0" lang="zh-CN" altLang="en-US"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入库数量</a:t>
            </a:r>
            <a:endPar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FROM Book</a:t>
            </a: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GROUP BY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classNo</a:t>
            </a:r>
            <a:endPar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HAVING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classNo</a:t>
            </a: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='001'</a:t>
            </a: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endParaRPr kumimoji="0" lang="zh-CN" altLang="zh-CN" sz="1600" b="0" i="0" u="none" strike="noStrike" kern="1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endParaRPr>
          </a:p>
          <a:p>
            <a:pPr marL="285750" marR="0" lvl="0" indent="-285750" algn="just" defTabSz="914400" rtl="0" eaLnBrk="1" fontAlgn="base" latinLnBrk="0" hangingPunct="1">
              <a:lnSpc>
                <a:spcPct val="150000"/>
              </a:lnSpc>
              <a:spcBef>
                <a:spcPct val="0"/>
              </a:spcBef>
              <a:spcAft>
                <a:spcPts val="0"/>
              </a:spcAft>
              <a:buClrTx/>
              <a:buSzTx/>
              <a:buFont typeface="Wingdings" panose="05000000000000000000" pitchFamily="2" charset="2"/>
              <a:buChar char="l"/>
              <a:tabLst/>
              <a:defRPr/>
            </a:pPr>
            <a:r>
              <a:rPr kumimoji="0" lang="en-US"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12 </a:t>
            </a:r>
            <a:r>
              <a:rPr kumimoji="0" lang="zh-CN" altLang="en-US"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查询所借图书的总价在</a:t>
            </a:r>
            <a:r>
              <a:rPr kumimoji="0" lang="en-US"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50</a:t>
            </a:r>
            <a:r>
              <a:rPr kumimoji="0" lang="zh-CN" altLang="en-US"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元以上的读者编号、读者姓名和所借图书的总价。</a:t>
            </a:r>
            <a:endParaRPr kumimoji="0" lang="zh-CN"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SELECT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Reader.readerNo,readerName,SUM</a:t>
            </a: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(price) AS </a:t>
            </a:r>
            <a:r>
              <a:rPr kumimoji="0" lang="zh-CN" altLang="en-US"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图书总价</a:t>
            </a:r>
            <a:endPar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FROM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Reader,Borrow,Book</a:t>
            </a:r>
            <a:endPar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WHERE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Reader.readerNo</a:t>
            </a: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Borrow.readerNo</a:t>
            </a:r>
            <a:endPar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	AND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Borrow.bookNo</a:t>
            </a: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Book.bookNo</a:t>
            </a:r>
            <a:endPar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	AND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returnDate</a:t>
            </a: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 IS NULL</a:t>
            </a: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GROUP BY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Reader.readerNo,readerName</a:t>
            </a:r>
            <a:endPar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HAVING SUM(price)&gt;=50</a:t>
            </a:r>
          </a:p>
        </p:txBody>
      </p:sp>
      <p:sp>
        <p:nvSpPr>
          <p:cNvPr id="97283" name="Rectangle 2"/>
          <p:cNvSpPr>
            <a:spLocks noGrp="1" noChangeArrowheads="1"/>
          </p:cNvSpPr>
          <p:nvPr>
            <p:ph type="title"/>
          </p:nvPr>
        </p:nvSpPr>
        <p:spPr>
          <a:xfrm>
            <a:off x="1476375" y="155575"/>
            <a:ext cx="6994525" cy="981075"/>
          </a:xfrm>
        </p:spPr>
        <p:txBody>
          <a:bodyPr/>
          <a:lstStyle/>
          <a:p>
            <a:pPr>
              <a:defRPr/>
            </a:pPr>
            <a:r>
              <a:rPr lang="zh-CN" altLang="en-US">
                <a:ea typeface="华文隶书" panose="02010800040101010101" pitchFamily="2" charset="-122"/>
              </a:rPr>
              <a:t>复习与回顾</a:t>
            </a:r>
          </a:p>
        </p:txBody>
      </p:sp>
      <p:sp>
        <p:nvSpPr>
          <p:cNvPr id="17306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21510949-A64D-4C3C-A123-21ABA470209B}" type="datetime1">
              <a:rPr kumimoji="0" lang="zh-CN" altLang="en-US" sz="1100" b="1" i="0" u="none" strike="noStrike" kern="1200" cap="none" spc="0" normalizeH="0" baseline="0" noProof="0" smtClean="0">
                <a:ln>
                  <a:noFill/>
                </a:ln>
                <a:solidFill>
                  <a:srgbClr val="002060"/>
                </a:solidFill>
                <a:effectLst/>
                <a:uLnTx/>
                <a:uFillTx/>
                <a:latin typeface="Calibri" panose="020F050202020403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2021/10/28</a:t>
            </a:fld>
            <a:endParaRPr kumimoji="0" lang="zh-CN" altLang="en-US" sz="1100" b="1" i="0" u="none" strike="noStrike" kern="1200" cap="none" spc="0" normalizeH="0" baseline="0" noProof="0">
              <a:ln>
                <a:noFill/>
              </a:ln>
              <a:solidFill>
                <a:srgbClr val="00206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4867110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7" dur="500"/>
                                        <p:tgtEl>
                                          <p:spTgt spid="5">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0" dur="500"/>
                                        <p:tgtEl>
                                          <p:spTgt spid="5">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3" dur="500"/>
                                        <p:tgtEl>
                                          <p:spTgt spid="5">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randombar(horizontal)">
                                      <p:cBhvr>
                                        <p:cTn id="16" dur="500"/>
                                        <p:tgtEl>
                                          <p:spTgt spid="5">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4" presetClass="entr" presetSubtype="1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animEffect transition="in" filter="randombar(horizontal)">
                                      <p:cBhvr>
                                        <p:cTn id="21" dur="500"/>
                                        <p:tgtEl>
                                          <p:spTgt spid="5">
                                            <p:txEl>
                                              <p:pRg st="7" end="7"/>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5">
                                            <p:txEl>
                                              <p:pRg st="8" end="8"/>
                                            </p:txEl>
                                          </p:spTgt>
                                        </p:tgtEl>
                                        <p:attrNameLst>
                                          <p:attrName>style.visibility</p:attrName>
                                        </p:attrNameLst>
                                      </p:cBhvr>
                                      <p:to>
                                        <p:strVal val="visible"/>
                                      </p:to>
                                    </p:set>
                                    <p:animEffect transition="in" filter="randombar(horizontal)">
                                      <p:cBhvr>
                                        <p:cTn id="24" dur="500"/>
                                        <p:tgtEl>
                                          <p:spTgt spid="5">
                                            <p:txEl>
                                              <p:pRg st="8" end="8"/>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animEffect transition="in" filter="randombar(horizontal)">
                                      <p:cBhvr>
                                        <p:cTn id="27" dur="500"/>
                                        <p:tgtEl>
                                          <p:spTgt spid="5">
                                            <p:txEl>
                                              <p:pRg st="9" end="9"/>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5">
                                            <p:txEl>
                                              <p:pRg st="10" end="10"/>
                                            </p:txEl>
                                          </p:spTgt>
                                        </p:tgtEl>
                                        <p:attrNameLst>
                                          <p:attrName>style.visibility</p:attrName>
                                        </p:attrNameLst>
                                      </p:cBhvr>
                                      <p:to>
                                        <p:strVal val="visible"/>
                                      </p:to>
                                    </p:set>
                                    <p:animEffect transition="in" filter="randombar(horizontal)">
                                      <p:cBhvr>
                                        <p:cTn id="30" dur="500"/>
                                        <p:tgtEl>
                                          <p:spTgt spid="5">
                                            <p:txEl>
                                              <p:pRg st="10" end="10"/>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animEffect transition="in" filter="randombar(horizontal)">
                                      <p:cBhvr>
                                        <p:cTn id="33" dur="500"/>
                                        <p:tgtEl>
                                          <p:spTgt spid="5">
                                            <p:txEl>
                                              <p:pRg st="11" end="11"/>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5">
                                            <p:txEl>
                                              <p:pRg st="12" end="12"/>
                                            </p:txEl>
                                          </p:spTgt>
                                        </p:tgtEl>
                                        <p:attrNameLst>
                                          <p:attrName>style.visibility</p:attrName>
                                        </p:attrNameLst>
                                      </p:cBhvr>
                                      <p:to>
                                        <p:strVal val="visible"/>
                                      </p:to>
                                    </p:set>
                                    <p:animEffect transition="in" filter="randombar(horizontal)">
                                      <p:cBhvr>
                                        <p:cTn id="36" dur="500"/>
                                        <p:tgtEl>
                                          <p:spTgt spid="5">
                                            <p:txEl>
                                              <p:pRg st="12" end="12"/>
                                            </p:txEl>
                                          </p:spTgt>
                                        </p:tgtEl>
                                      </p:cBhvr>
                                    </p:animEffect>
                                  </p:childTnLst>
                                </p:cTn>
                              </p:par>
                              <p:par>
                                <p:cTn id="37" presetID="14" presetClass="entr" presetSubtype="1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animEffect transition="in" filter="randombar(horizontal)">
                                      <p:cBhvr>
                                        <p:cTn id="39"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66800" y="1066800"/>
            <a:ext cx="7924800" cy="5354638"/>
          </a:xfrm>
          <a:prstGeom prst="rect">
            <a:avLst/>
          </a:prstGeom>
        </p:spPr>
        <p:txBody>
          <a:bodyPr>
            <a:spAutoFit/>
          </a:bodyPr>
          <a:lstStyle/>
          <a:p>
            <a:pPr marL="285750" marR="0" lvl="0" indent="-285750" algn="just" defTabSz="914400" rtl="0" eaLnBrk="1" fontAlgn="base" latinLnBrk="0" hangingPunct="1">
              <a:lnSpc>
                <a:spcPct val="150000"/>
              </a:lnSpc>
              <a:spcBef>
                <a:spcPct val="0"/>
              </a:spcBef>
              <a:spcAft>
                <a:spcPts val="0"/>
              </a:spcAft>
              <a:buClrTx/>
              <a:buSzTx/>
              <a:buFont typeface="Wingdings" panose="05000000000000000000" pitchFamily="2" charset="2"/>
              <a:buChar char="l"/>
              <a:tabLst/>
              <a:defRPr/>
            </a:pPr>
            <a:r>
              <a:rPr kumimoji="0" lang="en-US"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13 </a:t>
            </a:r>
            <a:r>
              <a:rPr kumimoji="0" lang="zh-CN" altLang="en-US"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查询读者喻自强借阅的图书编号、图书名称、借书日期和归还日期。</a:t>
            </a:r>
            <a:endParaRPr kumimoji="0" lang="zh-CN"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SELECT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Book.bookNo,bookName,borrowDate,returnDate</a:t>
            </a:r>
            <a:endPar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FROM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Book,Borrow,Reader</a:t>
            </a:r>
            <a:endPar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WHERE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Book.bookNo</a:t>
            </a: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Borrow.bookNo</a:t>
            </a: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 </a:t>
            </a: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AND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Reader.readerNo</a:t>
            </a: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Borrow.readerNo</a:t>
            </a:r>
            <a:endPar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AND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readerName</a:t>
            </a: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a:t>
            </a:r>
            <a:r>
              <a:rPr kumimoji="0" lang="zh-CN" altLang="en-US"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喻自强</a:t>
            </a: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a:t>
            </a:r>
            <a:endParaRPr kumimoji="0" lang="zh-CN" altLang="zh-CN" sz="1600" b="0" i="0" u="none" strike="noStrike" kern="1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endParaRPr>
          </a:p>
          <a:p>
            <a:pPr marL="285750" marR="0" lvl="0" indent="-285750" algn="just" defTabSz="914400" rtl="0" eaLnBrk="1" fontAlgn="base" latinLnBrk="0" hangingPunct="1">
              <a:lnSpc>
                <a:spcPct val="150000"/>
              </a:lnSpc>
              <a:spcBef>
                <a:spcPct val="0"/>
              </a:spcBef>
              <a:spcAft>
                <a:spcPts val="0"/>
              </a:spcAft>
              <a:buClrTx/>
              <a:buSzTx/>
              <a:buFont typeface="Wingdings" panose="05000000000000000000" pitchFamily="2" charset="2"/>
              <a:buChar char="l"/>
              <a:tabLst/>
              <a:defRPr/>
            </a:pPr>
            <a:r>
              <a:rPr kumimoji="0" lang="en-US"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14 </a:t>
            </a:r>
            <a:r>
              <a:rPr kumimoji="0" lang="zh-CN" altLang="en-US"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查询没有借书的读者姓名。</a:t>
            </a:r>
            <a:endParaRPr kumimoji="0" lang="zh-CN"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SELECT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readerName</a:t>
            </a:r>
            <a:endPar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FROM Reader</a:t>
            </a: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WHERE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readerNo</a:t>
            </a: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 NOT IN(</a:t>
            </a: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	SELECT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readerNo</a:t>
            </a:r>
            <a:endPar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	FROM Borrow</a:t>
            </a: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	WHERE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returnDate</a:t>
            </a: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 IS NULL</a:t>
            </a: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a:t>
            </a:r>
          </a:p>
        </p:txBody>
      </p:sp>
      <p:sp>
        <p:nvSpPr>
          <p:cNvPr id="97283" name="Rectangle 2"/>
          <p:cNvSpPr>
            <a:spLocks noGrp="1" noChangeArrowheads="1"/>
          </p:cNvSpPr>
          <p:nvPr>
            <p:ph type="title"/>
          </p:nvPr>
        </p:nvSpPr>
        <p:spPr>
          <a:xfrm>
            <a:off x="1476375" y="155575"/>
            <a:ext cx="6994525" cy="981075"/>
          </a:xfrm>
        </p:spPr>
        <p:txBody>
          <a:bodyPr/>
          <a:lstStyle/>
          <a:p>
            <a:pPr>
              <a:defRPr/>
            </a:pPr>
            <a:r>
              <a:rPr lang="zh-CN" altLang="en-US">
                <a:ea typeface="华文隶书" panose="02010800040101010101" pitchFamily="2" charset="-122"/>
              </a:rPr>
              <a:t>复习与回顾</a:t>
            </a:r>
          </a:p>
        </p:txBody>
      </p:sp>
      <p:sp>
        <p:nvSpPr>
          <p:cNvPr id="175108"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B306D187-31AA-4D84-BF05-13A289252ABE}" type="datetime1">
              <a:rPr kumimoji="0" lang="zh-CN" altLang="en-US" sz="1100" b="1" i="0" u="none" strike="noStrike" kern="1200" cap="none" spc="0" normalizeH="0" baseline="0" noProof="0" smtClean="0">
                <a:ln>
                  <a:noFill/>
                </a:ln>
                <a:solidFill>
                  <a:srgbClr val="002060"/>
                </a:solidFill>
                <a:effectLst/>
                <a:uLnTx/>
                <a:uFillTx/>
                <a:latin typeface="Calibri" panose="020F050202020403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2021/10/28</a:t>
            </a:fld>
            <a:endParaRPr kumimoji="0" lang="zh-CN" altLang="en-US" sz="1100" b="1" i="0" u="none" strike="noStrike" kern="1200" cap="none" spc="0" normalizeH="0" baseline="0" noProof="0">
              <a:ln>
                <a:noFill/>
              </a:ln>
              <a:solidFill>
                <a:srgbClr val="00206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4368087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7" dur="500"/>
                                        <p:tgtEl>
                                          <p:spTgt spid="5">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0" dur="500"/>
                                        <p:tgtEl>
                                          <p:spTgt spid="5">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3" dur="500"/>
                                        <p:tgtEl>
                                          <p:spTgt spid="5">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randombar(horizontal)">
                                      <p:cBhvr>
                                        <p:cTn id="16" dur="500"/>
                                        <p:tgtEl>
                                          <p:spTgt spid="5">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randombar(horizontal)">
                                      <p:cBhvr>
                                        <p:cTn id="19" dur="500"/>
                                        <p:tgtEl>
                                          <p:spTgt spid="5">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4" presetClass="entr" presetSubtype="10" fill="hold" nodeType="clickEffect">
                                  <p:stCondLst>
                                    <p:cond delay="0"/>
                                  </p:stCondLst>
                                  <p:childTnLst>
                                    <p:set>
                                      <p:cBhvr>
                                        <p:cTn id="23" dur="1" fill="hold">
                                          <p:stCondLst>
                                            <p:cond delay="0"/>
                                          </p:stCondLst>
                                        </p:cTn>
                                        <p:tgtEl>
                                          <p:spTgt spid="5">
                                            <p:txEl>
                                              <p:pRg st="7" end="7"/>
                                            </p:txEl>
                                          </p:spTgt>
                                        </p:tgtEl>
                                        <p:attrNameLst>
                                          <p:attrName>style.visibility</p:attrName>
                                        </p:attrNameLst>
                                      </p:cBhvr>
                                      <p:to>
                                        <p:strVal val="visible"/>
                                      </p:to>
                                    </p:set>
                                    <p:animEffect transition="in" filter="randombar(horizontal)">
                                      <p:cBhvr>
                                        <p:cTn id="24" dur="500"/>
                                        <p:tgtEl>
                                          <p:spTgt spid="5">
                                            <p:txEl>
                                              <p:pRg st="7" end="7"/>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randombar(horizontal)">
                                      <p:cBhvr>
                                        <p:cTn id="27" dur="500"/>
                                        <p:tgtEl>
                                          <p:spTgt spid="5">
                                            <p:txEl>
                                              <p:pRg st="8" end="8"/>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5">
                                            <p:txEl>
                                              <p:pRg st="9" end="9"/>
                                            </p:txEl>
                                          </p:spTgt>
                                        </p:tgtEl>
                                        <p:attrNameLst>
                                          <p:attrName>style.visibility</p:attrName>
                                        </p:attrNameLst>
                                      </p:cBhvr>
                                      <p:to>
                                        <p:strVal val="visible"/>
                                      </p:to>
                                    </p:set>
                                    <p:animEffect transition="in" filter="randombar(horizontal)">
                                      <p:cBhvr>
                                        <p:cTn id="30" dur="500"/>
                                        <p:tgtEl>
                                          <p:spTgt spid="5">
                                            <p:txEl>
                                              <p:pRg st="9" end="9"/>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animEffect transition="in" filter="randombar(horizontal)">
                                      <p:cBhvr>
                                        <p:cTn id="33" dur="500"/>
                                        <p:tgtEl>
                                          <p:spTgt spid="5">
                                            <p:txEl>
                                              <p:pRg st="10" end="10"/>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5">
                                            <p:txEl>
                                              <p:pRg st="11" end="11"/>
                                            </p:txEl>
                                          </p:spTgt>
                                        </p:tgtEl>
                                        <p:attrNameLst>
                                          <p:attrName>style.visibility</p:attrName>
                                        </p:attrNameLst>
                                      </p:cBhvr>
                                      <p:to>
                                        <p:strVal val="visible"/>
                                      </p:to>
                                    </p:set>
                                    <p:animEffect transition="in" filter="randombar(horizontal)">
                                      <p:cBhvr>
                                        <p:cTn id="36" dur="500"/>
                                        <p:tgtEl>
                                          <p:spTgt spid="5">
                                            <p:txEl>
                                              <p:pRg st="11" end="11"/>
                                            </p:txEl>
                                          </p:spTgt>
                                        </p:tgtEl>
                                      </p:cBhvr>
                                    </p:animEffect>
                                  </p:childTnLst>
                                </p:cTn>
                              </p:par>
                              <p:par>
                                <p:cTn id="37" presetID="14" presetClass="entr" presetSubtype="10" fill="hold" nodeType="withEffect">
                                  <p:stCondLst>
                                    <p:cond delay="0"/>
                                  </p:stCondLst>
                                  <p:childTnLst>
                                    <p:set>
                                      <p:cBhvr>
                                        <p:cTn id="38" dur="1" fill="hold">
                                          <p:stCondLst>
                                            <p:cond delay="0"/>
                                          </p:stCondLst>
                                        </p:cTn>
                                        <p:tgtEl>
                                          <p:spTgt spid="5">
                                            <p:txEl>
                                              <p:pRg st="12" end="12"/>
                                            </p:txEl>
                                          </p:spTgt>
                                        </p:tgtEl>
                                        <p:attrNameLst>
                                          <p:attrName>style.visibility</p:attrName>
                                        </p:attrNameLst>
                                      </p:cBhvr>
                                      <p:to>
                                        <p:strVal val="visible"/>
                                      </p:to>
                                    </p:set>
                                    <p:animEffect transition="in" filter="randombar(horizontal)">
                                      <p:cBhvr>
                                        <p:cTn id="39" dur="500"/>
                                        <p:tgtEl>
                                          <p:spTgt spid="5">
                                            <p:txEl>
                                              <p:pRg st="12" end="12"/>
                                            </p:txEl>
                                          </p:spTgt>
                                        </p:tgtEl>
                                      </p:cBhvr>
                                    </p:animEffect>
                                  </p:childTnLst>
                                </p:cTn>
                              </p:par>
                              <p:par>
                                <p:cTn id="40" presetID="14" presetClass="entr" presetSubtype="10" fill="hold" nodeType="withEffect">
                                  <p:stCondLst>
                                    <p:cond delay="0"/>
                                  </p:stCondLst>
                                  <p:childTnLst>
                                    <p:set>
                                      <p:cBhvr>
                                        <p:cTn id="41" dur="1" fill="hold">
                                          <p:stCondLst>
                                            <p:cond delay="0"/>
                                          </p:stCondLst>
                                        </p:cTn>
                                        <p:tgtEl>
                                          <p:spTgt spid="5">
                                            <p:txEl>
                                              <p:pRg st="13" end="13"/>
                                            </p:txEl>
                                          </p:spTgt>
                                        </p:tgtEl>
                                        <p:attrNameLst>
                                          <p:attrName>style.visibility</p:attrName>
                                        </p:attrNameLst>
                                      </p:cBhvr>
                                      <p:to>
                                        <p:strVal val="visible"/>
                                      </p:to>
                                    </p:set>
                                    <p:animEffect transition="in" filter="randombar(horizontal)">
                                      <p:cBhvr>
                                        <p:cTn id="42"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11238" y="981075"/>
            <a:ext cx="7924800" cy="3878263"/>
          </a:xfrm>
          <a:prstGeom prst="rect">
            <a:avLst/>
          </a:prstGeom>
        </p:spPr>
        <p:txBody>
          <a:bodyPr>
            <a:spAutoFit/>
          </a:bodyPr>
          <a:lstStyle/>
          <a:p>
            <a:pPr marL="285750" marR="0" lvl="0" indent="-285750" algn="just" defTabSz="914400" rtl="0" eaLnBrk="1" fontAlgn="base" latinLnBrk="0" hangingPunct="1">
              <a:lnSpc>
                <a:spcPct val="150000"/>
              </a:lnSpc>
              <a:spcBef>
                <a:spcPct val="0"/>
              </a:spcBef>
              <a:spcAft>
                <a:spcPts val="0"/>
              </a:spcAft>
              <a:buClrTx/>
              <a:buSzTx/>
              <a:buFont typeface="Wingdings" panose="05000000000000000000" pitchFamily="2" charset="2"/>
              <a:buChar char="l"/>
              <a:tabLst/>
              <a:defRPr/>
            </a:pPr>
            <a:r>
              <a:rPr kumimoji="0" lang="en-US"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15 </a:t>
            </a:r>
            <a:r>
              <a:rPr kumimoji="0" lang="zh-CN" altLang="en-US"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查询至少借阅了</a:t>
            </a:r>
            <a:r>
              <a:rPr kumimoji="0" lang="en-US"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2</a:t>
            </a:r>
            <a:r>
              <a:rPr kumimoji="0" lang="zh-CN" altLang="en-US"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本图书的读者编号、读者姓名、图书编号、图书名称，并按读者编号排序输出。</a:t>
            </a:r>
            <a:endParaRPr kumimoji="0" lang="zh-CN"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SELECT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Reader.readerNo,readerName,Book.bookNo,bookName</a:t>
            </a:r>
            <a:endPar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FROM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Reader,Borrow,Book</a:t>
            </a:r>
            <a:endPar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WHERE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Reader.readerNo</a:t>
            </a: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Borrow.readerNo</a:t>
            </a:r>
            <a:endPar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	AND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Borrow.bookNo</a:t>
            </a: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Book.bookNo</a:t>
            </a:r>
            <a:endPar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	AND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returnDate</a:t>
            </a: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 IS NULL</a:t>
            </a: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GROUP BY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Reader.readerNo,readerName,Book.bookNo,bookName</a:t>
            </a:r>
            <a:endPar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HAVING COUNT(*)&gt;=2</a:t>
            </a: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ORDER BY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Reader.readerNo</a:t>
            </a:r>
            <a:endPar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p:txBody>
      </p:sp>
      <p:sp>
        <p:nvSpPr>
          <p:cNvPr id="97283" name="Rectangle 2"/>
          <p:cNvSpPr>
            <a:spLocks noGrp="1" noChangeArrowheads="1"/>
          </p:cNvSpPr>
          <p:nvPr>
            <p:ph type="title"/>
          </p:nvPr>
        </p:nvSpPr>
        <p:spPr>
          <a:xfrm>
            <a:off x="1476375" y="155575"/>
            <a:ext cx="6994525" cy="981075"/>
          </a:xfrm>
        </p:spPr>
        <p:txBody>
          <a:bodyPr/>
          <a:lstStyle/>
          <a:p>
            <a:pPr>
              <a:defRPr/>
            </a:pPr>
            <a:r>
              <a:rPr lang="zh-CN" altLang="en-US">
                <a:ea typeface="华文隶书" panose="02010800040101010101" pitchFamily="2" charset="-122"/>
              </a:rPr>
              <a:t>复习与回顾</a:t>
            </a:r>
          </a:p>
        </p:txBody>
      </p:sp>
      <p:sp>
        <p:nvSpPr>
          <p:cNvPr id="17715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ADF5325C-3998-4CAB-B84E-F104840DA0AB}" type="datetime1">
              <a:rPr kumimoji="0" lang="zh-CN" altLang="en-US" sz="1100" b="1" i="0" u="none" strike="noStrike" kern="1200" cap="none" spc="0" normalizeH="0" baseline="0" noProof="0" smtClean="0">
                <a:ln>
                  <a:noFill/>
                </a:ln>
                <a:solidFill>
                  <a:srgbClr val="002060"/>
                </a:solidFill>
                <a:effectLst/>
                <a:uLnTx/>
                <a:uFillTx/>
                <a:latin typeface="Calibri" panose="020F050202020403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2021/10/28</a:t>
            </a:fld>
            <a:endParaRPr kumimoji="0" lang="zh-CN" altLang="en-US" sz="1100" b="1" i="0" u="none" strike="noStrike" kern="1200" cap="none" spc="0" normalizeH="0" baseline="0" noProof="0">
              <a:ln>
                <a:noFill/>
              </a:ln>
              <a:solidFill>
                <a:srgbClr val="00206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0980312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7" dur="500"/>
                                        <p:tgtEl>
                                          <p:spTgt spid="5">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0" dur="500"/>
                                        <p:tgtEl>
                                          <p:spTgt spid="5">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3" dur="500"/>
                                        <p:tgtEl>
                                          <p:spTgt spid="5">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randombar(horizontal)">
                                      <p:cBhvr>
                                        <p:cTn id="16" dur="500"/>
                                        <p:tgtEl>
                                          <p:spTgt spid="5">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randombar(horizontal)">
                                      <p:cBhvr>
                                        <p:cTn id="19" dur="500"/>
                                        <p:tgtEl>
                                          <p:spTgt spid="5">
                                            <p:txEl>
                                              <p:pRg st="5" end="5"/>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randombar(horizontal)">
                                      <p:cBhvr>
                                        <p:cTn id="22" dur="500"/>
                                        <p:tgtEl>
                                          <p:spTgt spid="5">
                                            <p:txEl>
                                              <p:pRg st="6" end="6"/>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Effect transition="in" filter="randombar(horizontal)">
                                      <p:cBhvr>
                                        <p:cTn id="25" dur="500"/>
                                        <p:tgtEl>
                                          <p:spTgt spid="5">
                                            <p:txEl>
                                              <p:pRg st="7" end="7"/>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animEffect transition="in" filter="randombar(horizontal)">
                                      <p:cBhvr>
                                        <p:cTn id="28"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11238" y="981075"/>
            <a:ext cx="7924800" cy="5354638"/>
          </a:xfrm>
          <a:prstGeom prst="rect">
            <a:avLst/>
          </a:prstGeom>
        </p:spPr>
        <p:txBody>
          <a:bodyPr>
            <a:spAutoFit/>
          </a:bodyPr>
          <a:lstStyle/>
          <a:p>
            <a:pPr marL="285750" marR="0" lvl="0" indent="-285750" algn="just" defTabSz="914400" rtl="0" eaLnBrk="1" fontAlgn="base" latinLnBrk="0" hangingPunct="1">
              <a:lnSpc>
                <a:spcPct val="150000"/>
              </a:lnSpc>
              <a:spcBef>
                <a:spcPct val="0"/>
              </a:spcBef>
              <a:spcAft>
                <a:spcPts val="0"/>
              </a:spcAft>
              <a:buClrTx/>
              <a:buSzTx/>
              <a:buFont typeface="Wingdings" panose="05000000000000000000" pitchFamily="2" charset="2"/>
              <a:buChar char="l"/>
              <a:tabLst/>
              <a:defRPr/>
            </a:pPr>
            <a:r>
              <a:rPr kumimoji="0" lang="en-US"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15 </a:t>
            </a:r>
            <a:r>
              <a:rPr kumimoji="0" lang="zh-CN" altLang="en-US"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查询至少借阅了</a:t>
            </a:r>
            <a:r>
              <a:rPr kumimoji="0" lang="en-US"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2</a:t>
            </a:r>
            <a:r>
              <a:rPr kumimoji="0" lang="zh-CN" altLang="en-US"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本图书的读者编号、读者姓名、图书编号、图书名称，并按读者编号排序输出。</a:t>
            </a:r>
            <a:endParaRPr kumimoji="0" lang="zh-CN" altLang="zh-CN" sz="18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SELECT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Reader.readerNo,readerName,Book.bookNo,bookName</a:t>
            </a:r>
            <a:endPar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FROM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Reader,Borrow,Book</a:t>
            </a:r>
            <a:endPar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WHERE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Reader.readerNo</a:t>
            </a: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Borrow.readerNo</a:t>
            </a:r>
            <a:endPar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	AND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Borrow.bookNo</a:t>
            </a: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Book.bookNo</a:t>
            </a:r>
            <a:endPar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	AND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Reader.readerNo</a:t>
            </a: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 IN(</a:t>
            </a: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		SELECT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readerNo</a:t>
            </a:r>
            <a:endPar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		FROM Borrow</a:t>
            </a: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		WHERE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returnDate</a:t>
            </a: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 IS NULL</a:t>
            </a: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		GROUP BY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readerNo</a:t>
            </a:r>
            <a:endPar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		HAVING COUNT(*)&gt;=2</a:t>
            </a: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	)</a:t>
            </a:r>
          </a:p>
          <a:p>
            <a:pPr marL="457200" marR="0" lvl="1" indent="0" algn="just" defTabSz="914400" rtl="0" eaLnBrk="1" fontAlgn="base" latinLnBrk="0" hangingPunct="1">
              <a:lnSpc>
                <a:spcPct val="150000"/>
              </a:lnSpc>
              <a:spcBef>
                <a:spcPct val="0"/>
              </a:spcBef>
              <a:spcAft>
                <a:spcPts val="0"/>
              </a:spcAft>
              <a:buClrTx/>
              <a:buSzTx/>
              <a:buFont typeface="Arial" panose="020B0604020202020204" pitchFamily="34" charset="0"/>
              <a:buNone/>
              <a:tabLst/>
              <a:defRPr/>
            </a:pPr>
            <a:r>
              <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ORDER BY </a:t>
            </a:r>
            <a:r>
              <a:rPr kumimoji="0" lang="en-US" altLang="zh-CN" sz="1600" b="1" i="0" u="none" strike="noStrike" kern="1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Reader.readerNo</a:t>
            </a:r>
            <a:endParaRPr kumimoji="0" lang="en-US" altLang="zh-CN" sz="1600" b="1" i="0" u="none" strike="noStrike" kern="1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endParaRPr>
          </a:p>
        </p:txBody>
      </p:sp>
      <p:sp>
        <p:nvSpPr>
          <p:cNvPr id="97283" name="Rectangle 2"/>
          <p:cNvSpPr>
            <a:spLocks noGrp="1" noChangeArrowheads="1"/>
          </p:cNvSpPr>
          <p:nvPr>
            <p:ph type="title"/>
          </p:nvPr>
        </p:nvSpPr>
        <p:spPr>
          <a:xfrm>
            <a:off x="1476375" y="155575"/>
            <a:ext cx="6994525" cy="981075"/>
          </a:xfrm>
        </p:spPr>
        <p:txBody>
          <a:bodyPr/>
          <a:lstStyle/>
          <a:p>
            <a:pPr>
              <a:defRPr/>
            </a:pPr>
            <a:r>
              <a:rPr lang="zh-CN" altLang="en-US">
                <a:ea typeface="华文隶书" panose="02010800040101010101" pitchFamily="2" charset="-122"/>
              </a:rPr>
              <a:t>复习与回顾</a:t>
            </a:r>
          </a:p>
        </p:txBody>
      </p:sp>
      <p:sp>
        <p:nvSpPr>
          <p:cNvPr id="17920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E6EAE5D7-F899-4732-B82C-0A3FA80D4309}" type="datetime1">
              <a:rPr kumimoji="0" lang="zh-CN" altLang="en-US" sz="1100" b="1" i="0" u="none" strike="noStrike" kern="1200" cap="none" spc="0" normalizeH="0" baseline="0" noProof="0" smtClean="0">
                <a:ln>
                  <a:noFill/>
                </a:ln>
                <a:solidFill>
                  <a:srgbClr val="002060"/>
                </a:solidFill>
                <a:effectLst/>
                <a:uLnTx/>
                <a:uFillTx/>
                <a:latin typeface="Calibri" panose="020F050202020403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2021/10/28</a:t>
            </a:fld>
            <a:endParaRPr kumimoji="0" lang="zh-CN" altLang="en-US" sz="1100" b="1" i="0" u="none" strike="noStrike" kern="1200" cap="none" spc="0" normalizeH="0" baseline="0" noProof="0">
              <a:ln>
                <a:noFill/>
              </a:ln>
              <a:solidFill>
                <a:srgbClr val="00206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8495178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7" dur="500"/>
                                        <p:tgtEl>
                                          <p:spTgt spid="5">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0" dur="500"/>
                                        <p:tgtEl>
                                          <p:spTgt spid="5">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3" dur="500"/>
                                        <p:tgtEl>
                                          <p:spTgt spid="5">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randombar(horizontal)">
                                      <p:cBhvr>
                                        <p:cTn id="16" dur="500"/>
                                        <p:tgtEl>
                                          <p:spTgt spid="5">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randombar(horizontal)">
                                      <p:cBhvr>
                                        <p:cTn id="19" dur="500"/>
                                        <p:tgtEl>
                                          <p:spTgt spid="5">
                                            <p:txEl>
                                              <p:pRg st="5" end="5"/>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randombar(horizontal)">
                                      <p:cBhvr>
                                        <p:cTn id="22" dur="500"/>
                                        <p:tgtEl>
                                          <p:spTgt spid="5">
                                            <p:txEl>
                                              <p:pRg st="6" end="6"/>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Effect transition="in" filter="randombar(horizontal)">
                                      <p:cBhvr>
                                        <p:cTn id="25" dur="500"/>
                                        <p:tgtEl>
                                          <p:spTgt spid="5">
                                            <p:txEl>
                                              <p:pRg st="7" end="7"/>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animEffect transition="in" filter="randombar(horizontal)">
                                      <p:cBhvr>
                                        <p:cTn id="28" dur="500"/>
                                        <p:tgtEl>
                                          <p:spTgt spid="5">
                                            <p:txEl>
                                              <p:pRg st="8" end="8"/>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Effect transition="in" filter="randombar(horizontal)">
                                      <p:cBhvr>
                                        <p:cTn id="31" dur="500"/>
                                        <p:tgtEl>
                                          <p:spTgt spid="5">
                                            <p:txEl>
                                              <p:pRg st="9" end="9"/>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5">
                                            <p:txEl>
                                              <p:pRg st="10" end="10"/>
                                            </p:txEl>
                                          </p:spTgt>
                                        </p:tgtEl>
                                        <p:attrNameLst>
                                          <p:attrName>style.visibility</p:attrName>
                                        </p:attrNameLst>
                                      </p:cBhvr>
                                      <p:to>
                                        <p:strVal val="visible"/>
                                      </p:to>
                                    </p:set>
                                    <p:animEffect transition="in" filter="randombar(horizontal)">
                                      <p:cBhvr>
                                        <p:cTn id="34" dur="500"/>
                                        <p:tgtEl>
                                          <p:spTgt spid="5">
                                            <p:txEl>
                                              <p:pRg st="10" end="10"/>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animEffect transition="in" filter="randombar(horizontal)">
                                      <p:cBhvr>
                                        <p:cTn id="37" dur="500"/>
                                        <p:tgtEl>
                                          <p:spTgt spid="5">
                                            <p:txEl>
                                              <p:pRg st="11" end="11"/>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5">
                                            <p:txEl>
                                              <p:pRg st="12" end="12"/>
                                            </p:txEl>
                                          </p:spTgt>
                                        </p:tgtEl>
                                        <p:attrNameLst>
                                          <p:attrName>style.visibility</p:attrName>
                                        </p:attrNameLst>
                                      </p:cBhvr>
                                      <p:to>
                                        <p:strVal val="visible"/>
                                      </p:to>
                                    </p:set>
                                    <p:animEffect transition="in" filter="randombar(horizontal)">
                                      <p:cBhvr>
                                        <p:cTn id="40"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zh-CN" altLang="en-US" sz="3600"/>
              <a:t>第三章</a:t>
            </a:r>
            <a:r>
              <a:rPr lang="zh-CN" altLang="en-US" sz="3600">
                <a:ea typeface="黑体" panose="02010609060101010101" pitchFamily="49" charset="-122"/>
              </a:rPr>
              <a:t>  </a:t>
            </a:r>
            <a:r>
              <a:rPr lang="zh-CN" altLang="en-US" sz="3600"/>
              <a:t>关系数据库标准语言</a:t>
            </a:r>
            <a:r>
              <a:rPr lang="en-US" altLang="zh-CN" sz="3600">
                <a:ea typeface="黑体" panose="02010609060101010101" pitchFamily="49" charset="-122"/>
              </a:rPr>
              <a:t>SQL</a:t>
            </a:r>
          </a:p>
        </p:txBody>
      </p:sp>
      <p:sp>
        <p:nvSpPr>
          <p:cNvPr id="3075" name="Rectangle 3"/>
          <p:cNvSpPr>
            <a:spLocks noGrp="1" noChangeArrowheads="1"/>
          </p:cNvSpPr>
          <p:nvPr>
            <p:ph idx="1"/>
          </p:nvPr>
        </p:nvSpPr>
        <p:spPr>
          <a:xfrm>
            <a:off x="2555776" y="980728"/>
            <a:ext cx="3456384" cy="5473526"/>
          </a:xfrm>
        </p:spPr>
        <p:txBody>
          <a:bodyPr/>
          <a:lstStyle/>
          <a:p>
            <a:pPr algn="just" eaLnBrk="1" hangingPunct="1">
              <a:lnSpc>
                <a:spcPct val="130000"/>
              </a:lnSpc>
              <a:buFont typeface="Wingdings" panose="05000000000000000000" pitchFamily="2" charset="2"/>
              <a:buNone/>
            </a:pPr>
            <a:r>
              <a:rPr lang="en-US" altLang="zh-CN" dirty="0"/>
              <a:t>3.1 SQL</a:t>
            </a:r>
            <a:r>
              <a:rPr lang="zh-CN" altLang="en-US" dirty="0"/>
              <a:t>概述</a:t>
            </a:r>
          </a:p>
          <a:p>
            <a:pPr algn="just" eaLnBrk="1" hangingPunct="1">
              <a:lnSpc>
                <a:spcPct val="130000"/>
              </a:lnSpc>
              <a:buFont typeface="Wingdings" panose="05000000000000000000" pitchFamily="2" charset="2"/>
              <a:buNone/>
            </a:pPr>
            <a:r>
              <a:rPr lang="en-US" altLang="zh-CN" dirty="0"/>
              <a:t>3.2 </a:t>
            </a:r>
            <a:r>
              <a:rPr lang="zh-CN" altLang="en-US" dirty="0"/>
              <a:t>学生</a:t>
            </a:r>
            <a:r>
              <a:rPr lang="en-US" altLang="zh-CN" dirty="0"/>
              <a:t>-</a:t>
            </a:r>
            <a:r>
              <a:rPr lang="zh-CN" altLang="en-US" dirty="0"/>
              <a:t>课程数据库</a:t>
            </a:r>
          </a:p>
          <a:p>
            <a:pPr algn="just" eaLnBrk="1" hangingPunct="1">
              <a:lnSpc>
                <a:spcPct val="130000"/>
              </a:lnSpc>
              <a:buFont typeface="Wingdings" panose="05000000000000000000" pitchFamily="2" charset="2"/>
              <a:buNone/>
            </a:pPr>
            <a:r>
              <a:rPr lang="en-US" altLang="zh-CN" dirty="0"/>
              <a:t>3.3 </a:t>
            </a:r>
            <a:r>
              <a:rPr lang="zh-CN" altLang="en-US" dirty="0"/>
              <a:t>数据定义</a:t>
            </a:r>
          </a:p>
          <a:p>
            <a:pPr algn="just" eaLnBrk="1" hangingPunct="1">
              <a:lnSpc>
                <a:spcPct val="130000"/>
              </a:lnSpc>
              <a:buFont typeface="Wingdings" panose="05000000000000000000" pitchFamily="2" charset="2"/>
              <a:buNone/>
            </a:pPr>
            <a:r>
              <a:rPr lang="en-US" altLang="zh-CN" dirty="0"/>
              <a:t>3.4 </a:t>
            </a:r>
            <a:r>
              <a:rPr lang="zh-CN" altLang="en-US" dirty="0"/>
              <a:t>数据查询</a:t>
            </a:r>
          </a:p>
          <a:p>
            <a:pPr algn="just" eaLnBrk="1" hangingPunct="1">
              <a:lnSpc>
                <a:spcPct val="130000"/>
              </a:lnSpc>
              <a:buFont typeface="Wingdings" panose="05000000000000000000" pitchFamily="2" charset="2"/>
              <a:buNone/>
            </a:pPr>
            <a:r>
              <a:rPr lang="en-US" altLang="zh-CN" dirty="0">
                <a:solidFill>
                  <a:srgbClr val="0066FF"/>
                </a:solidFill>
              </a:rPr>
              <a:t>3.5 </a:t>
            </a:r>
            <a:r>
              <a:rPr lang="zh-CN" altLang="en-US" dirty="0">
                <a:solidFill>
                  <a:srgbClr val="0066FF"/>
                </a:solidFill>
              </a:rPr>
              <a:t>数据更新</a:t>
            </a:r>
            <a:endParaRPr lang="zh-CN" altLang="en-US" sz="3200" dirty="0">
              <a:solidFill>
                <a:srgbClr val="0066FF"/>
              </a:solidFill>
            </a:endParaRPr>
          </a:p>
          <a:p>
            <a:pPr algn="just" eaLnBrk="1" hangingPunct="1">
              <a:lnSpc>
                <a:spcPct val="130000"/>
              </a:lnSpc>
              <a:buFont typeface="Wingdings" panose="05000000000000000000" pitchFamily="2" charset="2"/>
              <a:buNone/>
            </a:pPr>
            <a:r>
              <a:rPr lang="en-US" altLang="zh-CN" dirty="0"/>
              <a:t>3.6 </a:t>
            </a:r>
            <a:r>
              <a:rPr lang="zh-CN" altLang="en-US" dirty="0"/>
              <a:t>空值的处理</a:t>
            </a:r>
            <a:endParaRPr lang="zh-CN" altLang="en-US" sz="3200" dirty="0">
              <a:solidFill>
                <a:schemeClr val="tx2"/>
              </a:solidFill>
            </a:endParaRPr>
          </a:p>
          <a:p>
            <a:pPr algn="just" eaLnBrk="1" hangingPunct="1">
              <a:lnSpc>
                <a:spcPct val="130000"/>
              </a:lnSpc>
              <a:buFont typeface="Wingdings" panose="05000000000000000000" pitchFamily="2" charset="2"/>
              <a:buNone/>
            </a:pPr>
            <a:r>
              <a:rPr lang="en-US" altLang="zh-CN" dirty="0"/>
              <a:t>3.7 </a:t>
            </a:r>
            <a:r>
              <a:rPr lang="zh-CN" altLang="en-US" dirty="0"/>
              <a:t>视图</a:t>
            </a:r>
          </a:p>
          <a:p>
            <a:pPr algn="just" eaLnBrk="1" hangingPunct="1">
              <a:lnSpc>
                <a:spcPct val="130000"/>
              </a:lnSpc>
              <a:buFont typeface="Wingdings" panose="05000000000000000000" pitchFamily="2" charset="2"/>
              <a:buNone/>
            </a:pPr>
            <a:r>
              <a:rPr lang="en-US" altLang="zh-CN" dirty="0"/>
              <a:t>3.8 </a:t>
            </a:r>
            <a:r>
              <a:rPr lang="zh-CN" altLang="en-US" dirty="0"/>
              <a:t>小结</a:t>
            </a:r>
          </a:p>
        </p:txBody>
      </p:sp>
      <p:sp>
        <p:nvSpPr>
          <p:cNvPr id="2" name="日期占位符 1">
            <a:extLst>
              <a:ext uri="{FF2B5EF4-FFF2-40B4-BE49-F238E27FC236}">
                <a16:creationId xmlns:a16="http://schemas.microsoft.com/office/drawing/2014/main" id="{4CC8C55D-5BF1-4917-B66B-6E4FEA34F018}"/>
              </a:ext>
            </a:extLst>
          </p:cNvPr>
          <p:cNvSpPr>
            <a:spLocks noGrp="1"/>
          </p:cNvSpPr>
          <p:nvPr>
            <p:ph type="dt" sz="half" idx="10"/>
          </p:nvPr>
        </p:nvSpPr>
        <p:spPr/>
        <p:txBody>
          <a:bodyPr/>
          <a:lstStyle/>
          <a:p>
            <a:pPr>
              <a:defRPr/>
            </a:pPr>
            <a:fld id="{53E417B0-F792-4253-BFEB-94379F07EF00}" type="datetime1">
              <a:rPr lang="zh-CN" altLang="en-US" smtClean="0"/>
              <a:t>2021/10/28</a:t>
            </a:fld>
            <a:endParaRPr lang="zh-CN" altLang="en-US" dirty="0"/>
          </a:p>
        </p:txBody>
      </p:sp>
    </p:spTree>
    <p:extLst>
      <p:ext uri="{BB962C8B-B14F-4D97-AF65-F5344CB8AC3E}">
        <p14:creationId xmlns:p14="http://schemas.microsoft.com/office/powerpoint/2010/main" val="434083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dirty="0"/>
              <a:t>表结构</a:t>
            </a:r>
          </a:p>
        </p:txBody>
      </p:sp>
      <p:graphicFrame>
        <p:nvGraphicFramePr>
          <p:cNvPr id="22531" name="Group 3"/>
          <p:cNvGraphicFramePr>
            <a:graphicFrameLocks noGrp="1"/>
          </p:cNvGraphicFramePr>
          <p:nvPr/>
        </p:nvGraphicFramePr>
        <p:xfrm>
          <a:off x="1760538" y="1116013"/>
          <a:ext cx="6557962" cy="1920010"/>
        </p:xfrm>
        <a:graphic>
          <a:graphicData uri="http://schemas.openxmlformats.org/drawingml/2006/table">
            <a:tbl>
              <a:tblPr/>
              <a:tblGrid>
                <a:gridCol w="1766274">
                  <a:extLst>
                    <a:ext uri="{9D8B030D-6E8A-4147-A177-3AD203B41FA5}">
                      <a16:colId xmlns:a16="http://schemas.microsoft.com/office/drawing/2014/main" val="20000"/>
                    </a:ext>
                  </a:extLst>
                </a:gridCol>
                <a:gridCol w="1181537">
                  <a:extLst>
                    <a:ext uri="{9D8B030D-6E8A-4147-A177-3AD203B41FA5}">
                      <a16:colId xmlns:a16="http://schemas.microsoft.com/office/drawing/2014/main" val="20001"/>
                    </a:ext>
                  </a:extLst>
                </a:gridCol>
                <a:gridCol w="1237376">
                  <a:extLst>
                    <a:ext uri="{9D8B030D-6E8A-4147-A177-3AD203B41FA5}">
                      <a16:colId xmlns:a16="http://schemas.microsoft.com/office/drawing/2014/main" val="20002"/>
                    </a:ext>
                  </a:extLst>
                </a:gridCol>
                <a:gridCol w="1283740">
                  <a:extLst>
                    <a:ext uri="{9D8B030D-6E8A-4147-A177-3AD203B41FA5}">
                      <a16:colId xmlns:a16="http://schemas.microsoft.com/office/drawing/2014/main" val="20003"/>
                    </a:ext>
                  </a:extLst>
                </a:gridCol>
                <a:gridCol w="1089035">
                  <a:extLst>
                    <a:ext uri="{9D8B030D-6E8A-4147-A177-3AD203B41FA5}">
                      <a16:colId xmlns:a16="http://schemas.microsoft.com/office/drawing/2014/main" val="20004"/>
                    </a:ext>
                  </a:extLst>
                </a:gridCol>
              </a:tblGrid>
              <a:tr h="578833">
                <a:tc>
                  <a:txBody>
                    <a:bodyPr/>
                    <a:lstStyle/>
                    <a:p>
                      <a:pPr marL="0" marR="0" lvl="0" indent="2667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学号</a:t>
                      </a:r>
                    </a:p>
                    <a:p>
                      <a:pPr marL="0" marR="0" lvl="0" indent="266700" algn="l" defTabSz="914400" rtl="0" eaLnBrk="0" fontAlgn="base" latinLnBrk="0" hangingPunct="0">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Sno</a:t>
                      </a:r>
                      <a:endParaRPr kumimoji="0" 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1443" marR="91443"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姓名</a:t>
                      </a:r>
                    </a:p>
                    <a:p>
                      <a:pPr marL="0" marR="0" lvl="0" indent="0" algn="ctr" defTabSz="914400" rtl="0" eaLnBrk="0" fontAlgn="base" latinLnBrk="0" hangingPunct="0">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Sname</a:t>
                      </a:r>
                      <a:endParaRPr kumimoji="0" 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1443" marR="91443"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2667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性别</a:t>
                      </a:r>
                    </a:p>
                    <a:p>
                      <a:pPr marL="0" marR="0" lvl="0" indent="266700" algn="ctr" defTabSz="914400" rtl="0" eaLnBrk="0" fontAlgn="base" latinLnBrk="0" hangingPunct="0">
                        <a:lnSpc>
                          <a:spcPct val="100000"/>
                        </a:lnSpc>
                        <a:spcBef>
                          <a:spcPct val="0"/>
                        </a:spcBef>
                        <a:spcAft>
                          <a:spcPct val="0"/>
                        </a:spcAft>
                        <a:buClrTx/>
                        <a:buSzPct val="100000"/>
                        <a:buFont typeface="Arial" pitchFamily="34" charset="0"/>
                        <a:buNone/>
                        <a:tabLst/>
                      </a:pPr>
                      <a:r>
                        <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 </a:t>
                      </a:r>
                      <a:r>
                        <a:rPr kumimoji="0" lang="en-US" sz="1600" b="1"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Ssex</a:t>
                      </a:r>
                      <a:endParaRPr kumimoji="0" 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1443" marR="91443"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2667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年龄</a:t>
                      </a:r>
                    </a:p>
                    <a:p>
                      <a:pPr marL="0" marR="0" lvl="0" indent="266700" algn="ctr" defTabSz="914400" rtl="0" eaLnBrk="0" fontAlgn="base" latinLnBrk="0" hangingPunct="0">
                        <a:lnSpc>
                          <a:spcPct val="100000"/>
                        </a:lnSpc>
                        <a:spcBef>
                          <a:spcPct val="0"/>
                        </a:spcBef>
                        <a:spcAft>
                          <a:spcPct val="0"/>
                        </a:spcAft>
                        <a:buClrTx/>
                        <a:buSzPct val="100000"/>
                        <a:buFont typeface="Arial" pitchFamily="34" charset="0"/>
                        <a:buNone/>
                        <a:tabLst/>
                      </a:pPr>
                      <a:r>
                        <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 </a:t>
                      </a:r>
                      <a:r>
                        <a:rPr kumimoji="0" 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Sage</a:t>
                      </a:r>
                    </a:p>
                  </a:txBody>
                  <a:tcPr marL="91443" marR="91443"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3335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所在系</a:t>
                      </a:r>
                    </a:p>
                    <a:p>
                      <a:pPr marL="0" marR="0" lvl="0" indent="133350" algn="ctr" defTabSz="914400" rtl="0" eaLnBrk="0" fontAlgn="base" latinLnBrk="0" hangingPunct="0">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Sdept</a:t>
                      </a:r>
                      <a:endParaRPr kumimoji="0" 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1443" marR="91443"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11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201215121</a:t>
                      </a:r>
                    </a:p>
                  </a:txBody>
                  <a:tcPr marL="91443" marR="91443"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李勇</a:t>
                      </a:r>
                    </a:p>
                  </a:txBody>
                  <a:tcPr marL="91443" marR="91443"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男</a:t>
                      </a:r>
                    </a:p>
                  </a:txBody>
                  <a:tcPr marL="91443" marR="91443"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20</a:t>
                      </a:r>
                    </a:p>
                  </a:txBody>
                  <a:tcPr marL="91443" marR="91443"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CS</a:t>
                      </a:r>
                    </a:p>
                  </a:txBody>
                  <a:tcPr marL="91443" marR="91443"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114">
                <a:tc>
                  <a:txBody>
                    <a:bodyPr/>
                    <a:lstStyle/>
                    <a:p>
                      <a:pPr marL="0" marR="0" lvl="0" indent="0" algn="ctr" defTabSz="914400" rtl="0" eaLnBrk="0" fontAlgn="base" latinLnBrk="0" hangingPunct="0">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201215122</a:t>
                      </a:r>
                    </a:p>
                  </a:txBody>
                  <a:tcPr marL="91443" marR="91443"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Pct val="100000"/>
                        <a:buFont typeface="Arial" pitchFamily="34" charset="0"/>
                        <a:buNone/>
                        <a:tabLst/>
                      </a:pPr>
                      <a:r>
                        <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刘晨</a:t>
                      </a:r>
                    </a:p>
                  </a:txBody>
                  <a:tcPr marL="91443" marR="91443"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Pct val="100000"/>
                        <a:buFont typeface="Arial" pitchFamily="34" charset="0"/>
                        <a:buNone/>
                        <a:tabLst/>
                      </a:pPr>
                      <a:r>
                        <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女</a:t>
                      </a:r>
                    </a:p>
                  </a:txBody>
                  <a:tcPr marL="91443" marR="91443"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19</a:t>
                      </a:r>
                    </a:p>
                  </a:txBody>
                  <a:tcPr marL="91443" marR="91443"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CS</a:t>
                      </a:r>
                    </a:p>
                  </a:txBody>
                  <a:tcPr marL="91443" marR="91443"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114">
                <a:tc>
                  <a:txBody>
                    <a:bodyPr/>
                    <a:lstStyle/>
                    <a:p>
                      <a:pPr marL="0" marR="0" lvl="0" indent="0" algn="ctr" defTabSz="914400" rtl="0" eaLnBrk="0" fontAlgn="base" latinLnBrk="0" hangingPunct="0">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201215123</a:t>
                      </a:r>
                    </a:p>
                  </a:txBody>
                  <a:tcPr marL="91443" marR="91443"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Pct val="100000"/>
                        <a:buFont typeface="Arial" pitchFamily="34" charset="0"/>
                        <a:buNone/>
                        <a:tabLst/>
                      </a:pPr>
                      <a:r>
                        <a:rPr kumimoji="0" lang="zh-CN" altLang="en-US"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王敏</a:t>
                      </a:r>
                    </a:p>
                  </a:txBody>
                  <a:tcPr marL="91443" marR="91443"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Pct val="100000"/>
                        <a:buFont typeface="Arial" pitchFamily="34" charset="0"/>
                        <a:buNone/>
                        <a:tabLst/>
                      </a:pPr>
                      <a:r>
                        <a:rPr kumimoji="0" lang="zh-CN" altLang="en-US"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女</a:t>
                      </a:r>
                    </a:p>
                  </a:txBody>
                  <a:tcPr marL="91443" marR="91443"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18</a:t>
                      </a:r>
                    </a:p>
                  </a:txBody>
                  <a:tcPr marL="91443" marR="91443"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MA</a:t>
                      </a:r>
                    </a:p>
                  </a:txBody>
                  <a:tcPr marL="91443" marR="91443"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114">
                <a:tc>
                  <a:txBody>
                    <a:bodyPr/>
                    <a:lstStyle/>
                    <a:p>
                      <a:pPr marL="0" marR="0" lvl="0" indent="0" algn="ctr" defTabSz="914400" rtl="0" eaLnBrk="0" fontAlgn="base" latinLnBrk="0" hangingPunct="0">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201215125</a:t>
                      </a:r>
                    </a:p>
                  </a:txBody>
                  <a:tcPr marL="91443" marR="91443"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Pct val="100000"/>
                        <a:buFont typeface="Arial" pitchFamily="34" charset="0"/>
                        <a:buNone/>
                        <a:tabLst/>
                      </a:pPr>
                      <a:r>
                        <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张立</a:t>
                      </a:r>
                    </a:p>
                  </a:txBody>
                  <a:tcPr marL="91443" marR="91443"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Pct val="100000"/>
                        <a:buFont typeface="Arial" pitchFamily="34" charset="0"/>
                        <a:buNone/>
                        <a:tabLst/>
                      </a:pPr>
                      <a:r>
                        <a:rPr kumimoji="0" lang="zh-CN" altLang="en-US"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男</a:t>
                      </a:r>
                    </a:p>
                  </a:txBody>
                  <a:tcPr marL="91443" marR="91443"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19</a:t>
                      </a:r>
                    </a:p>
                  </a:txBody>
                  <a:tcPr marL="91443" marR="91443"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IS</a:t>
                      </a:r>
                    </a:p>
                  </a:txBody>
                  <a:tcPr marL="91443" marR="91443"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5" name="Group 3"/>
          <p:cNvGraphicFramePr>
            <a:graphicFrameLocks noGrp="1"/>
          </p:cNvGraphicFramePr>
          <p:nvPr/>
        </p:nvGraphicFramePr>
        <p:xfrm>
          <a:off x="901700" y="3303588"/>
          <a:ext cx="4317999" cy="3186109"/>
        </p:xfrm>
        <a:graphic>
          <a:graphicData uri="http://schemas.openxmlformats.org/drawingml/2006/table">
            <a:tbl>
              <a:tblPr/>
              <a:tblGrid>
                <a:gridCol w="939660">
                  <a:extLst>
                    <a:ext uri="{9D8B030D-6E8A-4147-A177-3AD203B41FA5}">
                      <a16:colId xmlns:a16="http://schemas.microsoft.com/office/drawing/2014/main" val="3393271563"/>
                    </a:ext>
                  </a:extLst>
                </a:gridCol>
                <a:gridCol w="1571321">
                  <a:extLst>
                    <a:ext uri="{9D8B030D-6E8A-4147-A177-3AD203B41FA5}">
                      <a16:colId xmlns:a16="http://schemas.microsoft.com/office/drawing/2014/main" val="2508514883"/>
                    </a:ext>
                  </a:extLst>
                </a:gridCol>
                <a:gridCol w="821523">
                  <a:extLst>
                    <a:ext uri="{9D8B030D-6E8A-4147-A177-3AD203B41FA5}">
                      <a16:colId xmlns:a16="http://schemas.microsoft.com/office/drawing/2014/main" val="2611772713"/>
                    </a:ext>
                  </a:extLst>
                </a:gridCol>
                <a:gridCol w="985495">
                  <a:extLst>
                    <a:ext uri="{9D8B030D-6E8A-4147-A177-3AD203B41FA5}">
                      <a16:colId xmlns:a16="http://schemas.microsoft.com/office/drawing/2014/main" val="812163510"/>
                    </a:ext>
                  </a:extLst>
                </a:gridCol>
              </a:tblGrid>
              <a:tr h="672468">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课程号</a:t>
                      </a:r>
                    </a:p>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Cno</a:t>
                      </a:r>
                    </a:p>
                  </a:txBody>
                  <a:tcPr marL="91448" marR="91448"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课程名</a:t>
                      </a:r>
                    </a:p>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Cname</a:t>
                      </a:r>
                    </a:p>
                  </a:txBody>
                  <a:tcPr marL="91448" marR="91448"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先行课</a:t>
                      </a:r>
                    </a:p>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Cpno</a:t>
                      </a:r>
                    </a:p>
                  </a:txBody>
                  <a:tcPr marL="91448" marR="91448"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学分</a:t>
                      </a:r>
                    </a:p>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Ccredit</a:t>
                      </a:r>
                    </a:p>
                  </a:txBody>
                  <a:tcPr marL="91448" marR="91448"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72810091"/>
                  </a:ext>
                </a:extLst>
              </a:tr>
              <a:tr h="359077">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p>
                  </a:txBody>
                  <a:tcPr marL="91448" marR="91448"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数据库</a:t>
                      </a:r>
                    </a:p>
                  </a:txBody>
                  <a:tcPr marL="91448" marR="91448"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5</a:t>
                      </a:r>
                    </a:p>
                  </a:txBody>
                  <a:tcPr marL="91448" marR="91448"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p>
                  </a:txBody>
                  <a:tcPr marL="91448" marR="91448"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37379568"/>
                  </a:ext>
                </a:extLst>
              </a:tr>
              <a:tr h="359094">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48" marR="91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数学</a:t>
                      </a:r>
                      <a:endParaRPr kumimoji="0" lang="zh-CN" altLang="en-US"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48" marR="91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endParaRPr kumimoji="0" lang="zh-CN" altLang="en-US"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48" marR="91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48" marR="91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36187371"/>
                  </a:ext>
                </a:extLst>
              </a:tr>
              <a:tr h="359094">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endParaRPr kumimoji="0" lang="en-US"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48" marR="91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信息系统</a:t>
                      </a:r>
                    </a:p>
                  </a:txBody>
                  <a:tcPr marL="91448" marR="91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48" marR="91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4</a:t>
                      </a:r>
                      <a:endParaRPr kumimoji="0" lang="en-US" altLang="zh-CN"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48" marR="91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10485593"/>
                  </a:ext>
                </a:extLst>
              </a:tr>
              <a:tr h="359094">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p>
                  </a:txBody>
                  <a:tcPr marL="91448" marR="91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操作系统</a:t>
                      </a:r>
                      <a:endParaRPr kumimoji="0" lang="zh-CN" altLang="en-US"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48" marR="91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6</a:t>
                      </a:r>
                    </a:p>
                  </a:txBody>
                  <a:tcPr marL="91448" marR="91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p>
                  </a:txBody>
                  <a:tcPr marL="91448" marR="91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23780516"/>
                  </a:ext>
                </a:extLst>
              </a:tr>
              <a:tr h="359094">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5</a:t>
                      </a:r>
                    </a:p>
                  </a:txBody>
                  <a:tcPr marL="91448" marR="91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数据结构</a:t>
                      </a:r>
                    </a:p>
                  </a:txBody>
                  <a:tcPr marL="91448" marR="91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a:t>
                      </a:r>
                      <a:endParaRPr kumimoji="0" lang="zh-CN" altLang="en-US"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48" marR="91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endParaRPr kumimoji="0" lang="en-US"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48" marR="91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09416416"/>
                  </a:ext>
                </a:extLst>
              </a:tr>
              <a:tr h="359094">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en-US"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48" marR="91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数据处理</a:t>
                      </a:r>
                      <a:endParaRPr kumimoji="0" lang="zh-CN" altLang="en-US"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48" marR="91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endParaRPr kumimoji="0" lang="zh-CN" altLang="en-US"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48" marR="91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p>
                  </a:txBody>
                  <a:tcPr marL="91448" marR="91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20988481"/>
                  </a:ext>
                </a:extLst>
              </a:tr>
              <a:tr h="359094">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r>
                        <a:rPr kumimoji="0" lang="en-US"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a:t>
                      </a:r>
                      <a:endParaRPr kumimoji="0" lang="en-US"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48" marR="91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r>
                        <a:rPr kumimoji="0" lang="en-US" altLang="zh-CN"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PASCAL</a:t>
                      </a:r>
                      <a:r>
                        <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语言</a:t>
                      </a:r>
                      <a:endPar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48" marR="91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r>
                        <a:rPr kumimoji="0" lang="en-US" altLang="zh-CN"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zh-CN" altLang="en-US"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48" marR="91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r>
                        <a:rPr kumimoji="0" lang="en-US" altLang="zh-CN"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4</a:t>
                      </a:r>
                      <a:endParaRPr kumimoji="0" lang="en-US" altLang="zh-CN"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48" marR="9144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85129792"/>
                  </a:ext>
                </a:extLst>
              </a:tr>
            </a:tbl>
          </a:graphicData>
        </a:graphic>
      </p:graphicFrame>
      <p:graphicFrame>
        <p:nvGraphicFramePr>
          <p:cNvPr id="6" name="Group 3"/>
          <p:cNvGraphicFramePr>
            <a:graphicFrameLocks noGrp="1"/>
          </p:cNvGraphicFramePr>
          <p:nvPr/>
        </p:nvGraphicFramePr>
        <p:xfrm>
          <a:off x="5364163" y="3303588"/>
          <a:ext cx="3529012" cy="3186113"/>
        </p:xfrm>
        <a:graphic>
          <a:graphicData uri="http://schemas.openxmlformats.org/drawingml/2006/table">
            <a:tbl>
              <a:tblPr/>
              <a:tblGrid>
                <a:gridCol w="1254759">
                  <a:extLst>
                    <a:ext uri="{9D8B030D-6E8A-4147-A177-3AD203B41FA5}">
                      <a16:colId xmlns:a16="http://schemas.microsoft.com/office/drawing/2014/main" val="2621861317"/>
                    </a:ext>
                  </a:extLst>
                </a:gridCol>
                <a:gridCol w="784225">
                  <a:extLst>
                    <a:ext uri="{9D8B030D-6E8A-4147-A177-3AD203B41FA5}">
                      <a16:colId xmlns:a16="http://schemas.microsoft.com/office/drawing/2014/main" val="2119644703"/>
                    </a:ext>
                  </a:extLst>
                </a:gridCol>
                <a:gridCol w="1490028">
                  <a:extLst>
                    <a:ext uri="{9D8B030D-6E8A-4147-A177-3AD203B41FA5}">
                      <a16:colId xmlns:a16="http://schemas.microsoft.com/office/drawing/2014/main" val="4019107869"/>
                    </a:ext>
                  </a:extLst>
                </a:gridCol>
              </a:tblGrid>
              <a:tr h="685918">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学 号</a:t>
                      </a:r>
                    </a:p>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Sno</a:t>
                      </a:r>
                    </a:p>
                  </a:txBody>
                  <a:tcPr marL="91456" marR="91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 </a:t>
                      </a:r>
                      <a:r>
                        <a:rPr kumimoji="0" lang="zh-CN" altLang="en-US"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课程号</a:t>
                      </a:r>
                    </a:p>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  </a:t>
                      </a: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Cno</a:t>
                      </a:r>
                    </a:p>
                  </a:txBody>
                  <a:tcPr marL="91456" marR="91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  </a:t>
                      </a:r>
                      <a:r>
                        <a:rPr kumimoji="0" lang="zh-CN" altLang="en-US"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成绩</a:t>
                      </a:r>
                    </a:p>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    </a:t>
                      </a: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Grade</a:t>
                      </a:r>
                    </a:p>
                  </a:txBody>
                  <a:tcPr marL="91456" marR="91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33263083"/>
                  </a:ext>
                </a:extLst>
              </a:tr>
              <a:tr h="500039">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201215121</a:t>
                      </a:r>
                    </a:p>
                  </a:txBody>
                  <a:tcPr marL="91456" marR="91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p>
                  </a:txBody>
                  <a:tcPr marL="91456" marR="91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 92</a:t>
                      </a:r>
                    </a:p>
                  </a:txBody>
                  <a:tcPr marL="91456" marR="91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36844313"/>
                  </a:ext>
                </a:extLst>
              </a:tr>
              <a:tr h="500039">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201215121  </a:t>
                      </a:r>
                      <a:endPar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56" marR="914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a:t>
                      </a:r>
                      <a:endParaRPr kumimoji="0" lang="zh-CN" altLang="en-US"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56" marR="914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85</a:t>
                      </a:r>
                      <a:endParaRPr kumimoji="0" lang="zh-CN" altLang="en-US"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56" marR="914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32128528"/>
                  </a:ext>
                </a:extLst>
              </a:tr>
              <a:tr h="500039">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201215121  </a:t>
                      </a:r>
                      <a:endPar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56" marR="914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endParaRPr kumimoji="0" lang="zh-CN" altLang="en-US"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6" marR="914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88</a:t>
                      </a:r>
                      <a:endParaRPr kumimoji="0" lang="zh-CN" altLang="en-US"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56" marR="914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8389343"/>
                  </a:ext>
                </a:extLst>
              </a:tr>
              <a:tr h="500039">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201215122</a:t>
                      </a:r>
                    </a:p>
                  </a:txBody>
                  <a:tcPr marL="91456" marR="914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a:t>
                      </a:r>
                      <a:endParaRPr kumimoji="0" lang="zh-CN" altLang="en-US"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56" marR="914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90</a:t>
                      </a:r>
                    </a:p>
                  </a:txBody>
                  <a:tcPr marL="91456" marR="914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4711119"/>
                  </a:ext>
                </a:extLst>
              </a:tr>
              <a:tr h="500039">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201215122</a:t>
                      </a:r>
                    </a:p>
                  </a:txBody>
                  <a:tcPr marL="91456" marR="914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endParaRPr kumimoji="0" lang="zh-CN" altLang="en-US"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6" marR="914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80</a:t>
                      </a:r>
                      <a:endPar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56" marR="914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20457941"/>
                  </a:ext>
                </a:extLst>
              </a:tr>
            </a:tbl>
          </a:graphicData>
        </a:graphic>
      </p:graphicFrame>
      <p:sp>
        <p:nvSpPr>
          <p:cNvPr id="35958"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3ABD3F96-AEB8-47E4-8A92-55D6A4CC7F85}"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zh-CN" sz="3600"/>
              <a:t>3.5  </a:t>
            </a:r>
            <a:r>
              <a:rPr lang="zh-CN" altLang="en-US" sz="3600"/>
              <a:t>数据更新 </a:t>
            </a:r>
          </a:p>
        </p:txBody>
      </p:sp>
      <p:sp>
        <p:nvSpPr>
          <p:cNvPr id="4099" name="Rectangle 3"/>
          <p:cNvSpPr>
            <a:spLocks noGrp="1" noChangeArrowheads="1"/>
          </p:cNvSpPr>
          <p:nvPr>
            <p:ph idx="1"/>
          </p:nvPr>
        </p:nvSpPr>
        <p:spPr/>
        <p:txBody>
          <a:bodyPr/>
          <a:lstStyle/>
          <a:p>
            <a:pPr algn="just" eaLnBrk="1" hangingPunct="1">
              <a:lnSpc>
                <a:spcPct val="180000"/>
              </a:lnSpc>
              <a:buFont typeface="Wingdings" panose="05000000000000000000" pitchFamily="2" charset="2"/>
              <a:buNone/>
            </a:pPr>
            <a:r>
              <a:rPr lang="en-US" altLang="zh-CN">
                <a:solidFill>
                  <a:srgbClr val="00B050"/>
                </a:solidFill>
              </a:rPr>
              <a:t>3.5.1  </a:t>
            </a:r>
            <a:r>
              <a:rPr lang="zh-CN" altLang="en-US">
                <a:solidFill>
                  <a:srgbClr val="00B050"/>
                </a:solidFill>
              </a:rPr>
              <a:t>插入数据</a:t>
            </a:r>
          </a:p>
          <a:p>
            <a:pPr algn="just" eaLnBrk="1" hangingPunct="1">
              <a:lnSpc>
                <a:spcPct val="180000"/>
              </a:lnSpc>
              <a:buFont typeface="Wingdings" panose="05000000000000000000" pitchFamily="2" charset="2"/>
              <a:buNone/>
            </a:pPr>
            <a:r>
              <a:rPr lang="en-US" altLang="zh-CN"/>
              <a:t>3.5.2  </a:t>
            </a:r>
            <a:r>
              <a:rPr lang="zh-CN" altLang="en-US"/>
              <a:t>修改数据</a:t>
            </a:r>
          </a:p>
          <a:p>
            <a:pPr eaLnBrk="1" hangingPunct="1">
              <a:lnSpc>
                <a:spcPct val="180000"/>
              </a:lnSpc>
              <a:buFont typeface="Wingdings" panose="05000000000000000000" pitchFamily="2" charset="2"/>
              <a:buNone/>
            </a:pPr>
            <a:r>
              <a:rPr lang="en-US" altLang="zh-CN"/>
              <a:t>3.5.3  </a:t>
            </a:r>
            <a:r>
              <a:rPr lang="zh-CN" altLang="en-US"/>
              <a:t>删除数据 </a:t>
            </a:r>
          </a:p>
        </p:txBody>
      </p:sp>
      <p:sp>
        <p:nvSpPr>
          <p:cNvPr id="2" name="日期占位符 1">
            <a:extLst>
              <a:ext uri="{FF2B5EF4-FFF2-40B4-BE49-F238E27FC236}">
                <a16:creationId xmlns:a16="http://schemas.microsoft.com/office/drawing/2014/main" id="{9A0F5982-BB1D-4344-80BC-53C53B710DEE}"/>
              </a:ext>
            </a:extLst>
          </p:cNvPr>
          <p:cNvSpPr>
            <a:spLocks noGrp="1"/>
          </p:cNvSpPr>
          <p:nvPr>
            <p:ph type="dt" sz="half" idx="10"/>
          </p:nvPr>
        </p:nvSpPr>
        <p:spPr/>
        <p:txBody>
          <a:bodyPr/>
          <a:lstStyle/>
          <a:p>
            <a:pPr>
              <a:defRPr/>
            </a:pPr>
            <a:fld id="{6C2B269B-5BB7-469E-AF7B-723ABF1CF832}" type="datetime1">
              <a:rPr lang="zh-CN" altLang="en-US" smtClean="0"/>
              <a:t>2021/10/28</a:t>
            </a:fld>
            <a:endParaRPr lang="zh-CN" altLang="en-US" dirty="0"/>
          </a:p>
        </p:txBody>
      </p:sp>
    </p:spTree>
    <p:extLst>
      <p:ext uri="{BB962C8B-B14F-4D97-AF65-F5344CB8AC3E}">
        <p14:creationId xmlns:p14="http://schemas.microsoft.com/office/powerpoint/2010/main" val="86810744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sz="3600"/>
              <a:t>3.5.1  </a:t>
            </a:r>
            <a:r>
              <a:rPr lang="zh-CN" altLang="en-US" sz="3600"/>
              <a:t>插入数据</a:t>
            </a:r>
          </a:p>
        </p:txBody>
      </p:sp>
      <p:sp>
        <p:nvSpPr>
          <p:cNvPr id="5123" name="Rectangle 3"/>
          <p:cNvSpPr>
            <a:spLocks noGrp="1" noChangeArrowheads="1"/>
          </p:cNvSpPr>
          <p:nvPr>
            <p:ph idx="1"/>
          </p:nvPr>
        </p:nvSpPr>
        <p:spPr/>
        <p:txBody>
          <a:bodyPr/>
          <a:lstStyle/>
          <a:p>
            <a:pPr eaLnBrk="1" hangingPunct="1">
              <a:lnSpc>
                <a:spcPct val="140000"/>
              </a:lnSpc>
            </a:pPr>
            <a:r>
              <a:rPr lang="zh-CN" altLang="en-US"/>
              <a:t>两种插入数据方式</a:t>
            </a:r>
          </a:p>
          <a:p>
            <a:pPr lvl="1">
              <a:lnSpc>
                <a:spcPct val="140000"/>
              </a:lnSpc>
            </a:pPr>
            <a:r>
              <a:rPr lang="zh-CN" altLang="en-US"/>
              <a:t>插入元组</a:t>
            </a:r>
          </a:p>
          <a:p>
            <a:pPr lvl="1">
              <a:lnSpc>
                <a:spcPct val="140000"/>
              </a:lnSpc>
            </a:pPr>
            <a:r>
              <a:rPr lang="zh-CN" altLang="en-US"/>
              <a:t>插入子查询结果</a:t>
            </a:r>
          </a:p>
          <a:p>
            <a:pPr lvl="2">
              <a:lnSpc>
                <a:spcPct val="140000"/>
              </a:lnSpc>
              <a:buSzPct val="87000"/>
              <a:buFont typeface="Wingdings" panose="05000000000000000000" pitchFamily="2" charset="2"/>
              <a:buChar char="l"/>
            </a:pPr>
            <a:r>
              <a:rPr lang="zh-CN" altLang="en-US" sz="2200"/>
              <a:t>可以一次插入多个元组 </a:t>
            </a:r>
          </a:p>
          <a:p>
            <a:pPr eaLnBrk="1" hangingPunct="1">
              <a:lnSpc>
                <a:spcPct val="140000"/>
              </a:lnSpc>
            </a:pPr>
            <a:endParaRPr lang="en-US" altLang="zh-CN"/>
          </a:p>
        </p:txBody>
      </p:sp>
      <p:sp>
        <p:nvSpPr>
          <p:cNvPr id="2" name="日期占位符 1">
            <a:extLst>
              <a:ext uri="{FF2B5EF4-FFF2-40B4-BE49-F238E27FC236}">
                <a16:creationId xmlns:a16="http://schemas.microsoft.com/office/drawing/2014/main" id="{2516A9AF-2D79-4C92-A7FC-99393896BD9D}"/>
              </a:ext>
            </a:extLst>
          </p:cNvPr>
          <p:cNvSpPr>
            <a:spLocks noGrp="1"/>
          </p:cNvSpPr>
          <p:nvPr>
            <p:ph type="dt" sz="half" idx="10"/>
          </p:nvPr>
        </p:nvSpPr>
        <p:spPr/>
        <p:txBody>
          <a:bodyPr/>
          <a:lstStyle/>
          <a:p>
            <a:pPr>
              <a:defRPr/>
            </a:pPr>
            <a:fld id="{34155AE2-4961-4DA1-9104-BEE0192CCABD}" type="datetime1">
              <a:rPr lang="zh-CN" altLang="en-US" smtClean="0"/>
              <a:t>2021/10/28</a:t>
            </a:fld>
            <a:endParaRPr lang="zh-CN" altLang="en-US" dirty="0"/>
          </a:p>
        </p:txBody>
      </p:sp>
    </p:spTree>
    <p:extLst>
      <p:ext uri="{BB962C8B-B14F-4D97-AF65-F5344CB8AC3E}">
        <p14:creationId xmlns:p14="http://schemas.microsoft.com/office/powerpoint/2010/main" val="320833448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sz="3600"/>
              <a:t>1. </a:t>
            </a:r>
            <a:r>
              <a:rPr lang="zh-CN" altLang="en-US" sz="3600"/>
              <a:t>插入元组</a:t>
            </a:r>
          </a:p>
        </p:txBody>
      </p:sp>
      <p:sp>
        <p:nvSpPr>
          <p:cNvPr id="6147" name="Rectangle 3"/>
          <p:cNvSpPr>
            <a:spLocks noGrp="1" noChangeArrowheads="1"/>
          </p:cNvSpPr>
          <p:nvPr>
            <p:ph idx="1"/>
          </p:nvPr>
        </p:nvSpPr>
        <p:spPr/>
        <p:txBody>
          <a:bodyPr/>
          <a:lstStyle/>
          <a:p>
            <a:pPr marL="609600" indent="-609600" eaLnBrk="1" hangingPunct="1">
              <a:lnSpc>
                <a:spcPct val="130000"/>
              </a:lnSpc>
            </a:pPr>
            <a:r>
              <a:rPr lang="zh-CN" altLang="en-US"/>
              <a:t>语句格式</a:t>
            </a:r>
          </a:p>
          <a:p>
            <a:pPr marL="609600" indent="-609600" eaLnBrk="1" hangingPunct="1">
              <a:lnSpc>
                <a:spcPct val="130000"/>
              </a:lnSpc>
              <a:buFont typeface="Wingdings" panose="05000000000000000000" pitchFamily="2" charset="2"/>
              <a:buNone/>
            </a:pPr>
            <a:r>
              <a:rPr lang="zh-CN" altLang="en-US" sz="2400"/>
              <a:t>	</a:t>
            </a:r>
            <a:r>
              <a:rPr lang="en-US" altLang="zh-CN" sz="2400"/>
              <a:t>INSERT</a:t>
            </a:r>
          </a:p>
          <a:p>
            <a:pPr marL="609600" indent="-609600" eaLnBrk="1" hangingPunct="1">
              <a:lnSpc>
                <a:spcPct val="130000"/>
              </a:lnSpc>
              <a:buFont typeface="Wingdings" panose="05000000000000000000" pitchFamily="2" charset="2"/>
              <a:buNone/>
            </a:pPr>
            <a:r>
              <a:rPr lang="en-US" altLang="zh-CN" sz="2400"/>
              <a:t>	INTO &lt;</a:t>
            </a:r>
            <a:r>
              <a:rPr lang="zh-CN" altLang="en-US" sz="2400"/>
              <a:t>表名</a:t>
            </a:r>
            <a:r>
              <a:rPr lang="en-US" altLang="zh-CN" sz="2400"/>
              <a:t>&gt; [</a:t>
            </a:r>
            <a:r>
              <a:rPr lang="zh-CN" altLang="en-US" sz="2400"/>
              <a:t>(</a:t>
            </a:r>
            <a:r>
              <a:rPr lang="en-US" altLang="zh-CN" sz="2400"/>
              <a:t>&lt;</a:t>
            </a:r>
            <a:r>
              <a:rPr lang="zh-CN" altLang="en-US" sz="2400"/>
              <a:t>属性列</a:t>
            </a:r>
            <a:r>
              <a:rPr lang="en-US" altLang="zh-CN" sz="2400"/>
              <a:t>1&gt;[</a:t>
            </a:r>
            <a:r>
              <a:rPr lang="zh-CN" altLang="en-US" sz="2400"/>
              <a:t>,</a:t>
            </a:r>
            <a:r>
              <a:rPr lang="en-US" altLang="zh-CN" sz="2400"/>
              <a:t>&lt;</a:t>
            </a:r>
            <a:r>
              <a:rPr lang="zh-CN" altLang="en-US" sz="2400"/>
              <a:t>属性列</a:t>
            </a:r>
            <a:r>
              <a:rPr lang="en-US" altLang="zh-CN" sz="2400"/>
              <a:t>2 &gt;…</a:t>
            </a:r>
            <a:r>
              <a:rPr lang="zh-CN" altLang="en-US" sz="2400"/>
              <a:t>)</a:t>
            </a:r>
            <a:r>
              <a:rPr lang="en-US" altLang="zh-CN" sz="2400"/>
              <a:t>]</a:t>
            </a:r>
          </a:p>
          <a:p>
            <a:pPr marL="609600" indent="-609600" eaLnBrk="1" hangingPunct="1">
              <a:lnSpc>
                <a:spcPct val="130000"/>
              </a:lnSpc>
              <a:buFont typeface="Wingdings" panose="05000000000000000000" pitchFamily="2" charset="2"/>
              <a:buNone/>
            </a:pPr>
            <a:r>
              <a:rPr lang="en-US" altLang="zh-CN" sz="2400"/>
              <a:t>	VALUES </a:t>
            </a:r>
            <a:r>
              <a:rPr lang="zh-CN" altLang="en-US" sz="2400"/>
              <a:t>(</a:t>
            </a:r>
            <a:r>
              <a:rPr lang="en-US" altLang="zh-CN" sz="2400"/>
              <a:t>&lt;</a:t>
            </a:r>
            <a:r>
              <a:rPr lang="zh-CN" altLang="en-US" sz="2400"/>
              <a:t>常量</a:t>
            </a:r>
            <a:r>
              <a:rPr lang="en-US" altLang="zh-CN" sz="2400"/>
              <a:t>1&gt; [</a:t>
            </a:r>
            <a:r>
              <a:rPr lang="zh-CN" altLang="en-US" sz="2400"/>
              <a:t>,</a:t>
            </a:r>
            <a:r>
              <a:rPr lang="en-US" altLang="zh-CN" sz="2400"/>
              <a:t>&lt;</a:t>
            </a:r>
            <a:r>
              <a:rPr lang="zh-CN" altLang="en-US" sz="2400"/>
              <a:t>常量</a:t>
            </a:r>
            <a:r>
              <a:rPr lang="en-US" altLang="zh-CN" sz="2400"/>
              <a:t>2&gt;]… </a:t>
            </a:r>
            <a:r>
              <a:rPr lang="zh-CN" altLang="en-US" sz="2400"/>
              <a:t>)</a:t>
            </a:r>
            <a:r>
              <a:rPr lang="en-US" altLang="zh-CN" sz="2400"/>
              <a:t>;</a:t>
            </a:r>
            <a:endParaRPr lang="en-US" altLang="zh-CN"/>
          </a:p>
          <a:p>
            <a:pPr marL="609600" indent="-609600" eaLnBrk="1" hangingPunct="1">
              <a:lnSpc>
                <a:spcPct val="130000"/>
              </a:lnSpc>
            </a:pPr>
            <a:r>
              <a:rPr lang="zh-CN" altLang="en-US"/>
              <a:t>功能</a:t>
            </a:r>
          </a:p>
          <a:p>
            <a:pPr marL="990600" lvl="1" indent="-533400">
              <a:lnSpc>
                <a:spcPct val="130000"/>
              </a:lnSpc>
            </a:pPr>
            <a:r>
              <a:rPr lang="zh-CN" altLang="en-US"/>
              <a:t>将新元组插入指定表中</a:t>
            </a:r>
          </a:p>
          <a:p>
            <a:pPr marL="990600" lvl="1" indent="-533400">
              <a:buFont typeface="Wingdings" panose="05000000000000000000" pitchFamily="2" charset="2"/>
              <a:buNone/>
            </a:pPr>
            <a:endParaRPr lang="en-US" altLang="zh-CN"/>
          </a:p>
        </p:txBody>
      </p:sp>
      <p:sp>
        <p:nvSpPr>
          <p:cNvPr id="2" name="日期占位符 1">
            <a:extLst>
              <a:ext uri="{FF2B5EF4-FFF2-40B4-BE49-F238E27FC236}">
                <a16:creationId xmlns:a16="http://schemas.microsoft.com/office/drawing/2014/main" id="{71C1F661-8F5F-447B-A12E-76C922F6EB29}"/>
              </a:ext>
            </a:extLst>
          </p:cNvPr>
          <p:cNvSpPr>
            <a:spLocks noGrp="1"/>
          </p:cNvSpPr>
          <p:nvPr>
            <p:ph type="dt" sz="half" idx="10"/>
          </p:nvPr>
        </p:nvSpPr>
        <p:spPr/>
        <p:txBody>
          <a:bodyPr/>
          <a:lstStyle/>
          <a:p>
            <a:pPr>
              <a:defRPr/>
            </a:pPr>
            <a:fld id="{70ACF911-6FB8-4BB9-A437-A99545DC8505}" type="datetime1">
              <a:rPr lang="zh-CN" altLang="en-US" smtClean="0"/>
              <a:t>2021/10/28</a:t>
            </a:fld>
            <a:endParaRPr lang="zh-CN" altLang="en-US" dirty="0"/>
          </a:p>
        </p:txBody>
      </p:sp>
    </p:spTree>
    <p:extLst>
      <p:ext uri="{BB962C8B-B14F-4D97-AF65-F5344CB8AC3E}">
        <p14:creationId xmlns:p14="http://schemas.microsoft.com/office/powerpoint/2010/main" val="24872745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z="3600"/>
              <a:t>插入元组（续）</a:t>
            </a:r>
          </a:p>
        </p:txBody>
      </p:sp>
      <p:sp>
        <p:nvSpPr>
          <p:cNvPr id="7171" name="Rectangle 3"/>
          <p:cNvSpPr>
            <a:spLocks noGrp="1" noChangeArrowheads="1"/>
          </p:cNvSpPr>
          <p:nvPr>
            <p:ph idx="1"/>
          </p:nvPr>
        </p:nvSpPr>
        <p:spPr/>
        <p:txBody>
          <a:bodyPr/>
          <a:lstStyle/>
          <a:p>
            <a:pPr eaLnBrk="1" hangingPunct="1">
              <a:lnSpc>
                <a:spcPct val="120000"/>
              </a:lnSpc>
            </a:pPr>
            <a:r>
              <a:rPr lang="en-US" altLang="zh-CN"/>
              <a:t> INTO</a:t>
            </a:r>
            <a:r>
              <a:rPr lang="zh-CN" altLang="en-US"/>
              <a:t>子句</a:t>
            </a:r>
          </a:p>
          <a:p>
            <a:pPr lvl="1">
              <a:lnSpc>
                <a:spcPct val="120000"/>
              </a:lnSpc>
            </a:pPr>
            <a:r>
              <a:rPr lang="zh-CN" altLang="en-US"/>
              <a:t>指定要插入数据的表名及属性列</a:t>
            </a:r>
          </a:p>
          <a:p>
            <a:pPr lvl="1">
              <a:lnSpc>
                <a:spcPct val="120000"/>
              </a:lnSpc>
            </a:pPr>
            <a:r>
              <a:rPr lang="zh-CN" altLang="en-US"/>
              <a:t>属性列的顺序可与表定义中的顺序不一致</a:t>
            </a:r>
          </a:p>
          <a:p>
            <a:pPr lvl="1">
              <a:lnSpc>
                <a:spcPct val="120000"/>
              </a:lnSpc>
            </a:pPr>
            <a:r>
              <a:rPr lang="zh-CN" altLang="en-US"/>
              <a:t>没有指定属性列：表示要插入的是一条完整的元组，且属性列属性与表定义中的顺序一致</a:t>
            </a:r>
          </a:p>
          <a:p>
            <a:pPr lvl="1">
              <a:lnSpc>
                <a:spcPct val="120000"/>
              </a:lnSpc>
            </a:pPr>
            <a:r>
              <a:rPr lang="zh-CN" altLang="en-US"/>
              <a:t>指定部分属性列：插入的元组在其余属性列上取空值</a:t>
            </a:r>
          </a:p>
        </p:txBody>
      </p:sp>
      <p:sp>
        <p:nvSpPr>
          <p:cNvPr id="2" name="日期占位符 1">
            <a:extLst>
              <a:ext uri="{FF2B5EF4-FFF2-40B4-BE49-F238E27FC236}">
                <a16:creationId xmlns:a16="http://schemas.microsoft.com/office/drawing/2014/main" id="{91A5FF21-B84D-4BD3-902F-5C168C024A1F}"/>
              </a:ext>
            </a:extLst>
          </p:cNvPr>
          <p:cNvSpPr>
            <a:spLocks noGrp="1"/>
          </p:cNvSpPr>
          <p:nvPr>
            <p:ph type="dt" sz="half" idx="10"/>
          </p:nvPr>
        </p:nvSpPr>
        <p:spPr/>
        <p:txBody>
          <a:bodyPr/>
          <a:lstStyle/>
          <a:p>
            <a:pPr>
              <a:defRPr/>
            </a:pPr>
            <a:fld id="{6036019D-2B62-467A-8E28-E2B5B32F45AC}" type="datetime1">
              <a:rPr lang="zh-CN" altLang="en-US" smtClean="0"/>
              <a:t>2021/10/28</a:t>
            </a:fld>
            <a:endParaRPr lang="zh-CN" altLang="en-US" dirty="0"/>
          </a:p>
        </p:txBody>
      </p:sp>
    </p:spTree>
    <p:extLst>
      <p:ext uri="{BB962C8B-B14F-4D97-AF65-F5344CB8AC3E}">
        <p14:creationId xmlns:p14="http://schemas.microsoft.com/office/powerpoint/2010/main" val="16167187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3600"/>
              <a:t>插入元组（续）</a:t>
            </a:r>
          </a:p>
        </p:txBody>
      </p:sp>
      <p:sp>
        <p:nvSpPr>
          <p:cNvPr id="8195" name="Rectangle 3"/>
          <p:cNvSpPr>
            <a:spLocks noGrp="1" noChangeArrowheads="1"/>
          </p:cNvSpPr>
          <p:nvPr>
            <p:ph idx="1"/>
          </p:nvPr>
        </p:nvSpPr>
        <p:spPr/>
        <p:txBody>
          <a:bodyPr/>
          <a:lstStyle/>
          <a:p>
            <a:pPr eaLnBrk="1" hangingPunct="1">
              <a:lnSpc>
                <a:spcPct val="120000"/>
              </a:lnSpc>
            </a:pPr>
            <a:r>
              <a:rPr lang="en-US" altLang="zh-CN"/>
              <a:t>VALUES</a:t>
            </a:r>
            <a:r>
              <a:rPr lang="zh-CN" altLang="en-US"/>
              <a:t>子句</a:t>
            </a:r>
          </a:p>
          <a:p>
            <a:pPr lvl="1">
              <a:lnSpc>
                <a:spcPct val="120000"/>
              </a:lnSpc>
            </a:pPr>
            <a:r>
              <a:rPr lang="zh-CN" altLang="en-US"/>
              <a:t> 提供的值必须与</a:t>
            </a:r>
            <a:r>
              <a:rPr lang="en-US" altLang="zh-CN"/>
              <a:t>INTO</a:t>
            </a:r>
            <a:r>
              <a:rPr lang="zh-CN" altLang="en-US"/>
              <a:t>子句匹配</a:t>
            </a:r>
          </a:p>
          <a:p>
            <a:pPr lvl="2">
              <a:lnSpc>
                <a:spcPct val="120000"/>
              </a:lnSpc>
              <a:buSzPct val="87000"/>
              <a:buFont typeface="Wingdings" panose="05000000000000000000" pitchFamily="2" charset="2"/>
              <a:buChar char="l"/>
            </a:pPr>
            <a:r>
              <a:rPr lang="zh-CN" altLang="en-US" sz="2200"/>
              <a:t>值的个数</a:t>
            </a:r>
          </a:p>
          <a:p>
            <a:pPr lvl="2">
              <a:lnSpc>
                <a:spcPct val="120000"/>
              </a:lnSpc>
              <a:buSzPct val="87000"/>
              <a:buFont typeface="Wingdings" panose="05000000000000000000" pitchFamily="2" charset="2"/>
              <a:buChar char="l"/>
            </a:pPr>
            <a:r>
              <a:rPr lang="zh-CN" altLang="en-US" sz="2200"/>
              <a:t>值的类型</a:t>
            </a:r>
          </a:p>
        </p:txBody>
      </p:sp>
      <p:sp>
        <p:nvSpPr>
          <p:cNvPr id="2" name="日期占位符 1">
            <a:extLst>
              <a:ext uri="{FF2B5EF4-FFF2-40B4-BE49-F238E27FC236}">
                <a16:creationId xmlns:a16="http://schemas.microsoft.com/office/drawing/2014/main" id="{83E21A7E-02C4-4E4E-87A6-B4DB65AA35A2}"/>
              </a:ext>
            </a:extLst>
          </p:cNvPr>
          <p:cNvSpPr>
            <a:spLocks noGrp="1"/>
          </p:cNvSpPr>
          <p:nvPr>
            <p:ph type="dt" sz="half" idx="10"/>
          </p:nvPr>
        </p:nvSpPr>
        <p:spPr/>
        <p:txBody>
          <a:bodyPr/>
          <a:lstStyle/>
          <a:p>
            <a:pPr>
              <a:defRPr/>
            </a:pPr>
            <a:fld id="{EA90C1FD-6047-4230-B341-879EBCBFC56D}" type="datetime1">
              <a:rPr lang="zh-CN" altLang="en-US" smtClean="0"/>
              <a:t>2021/10/28</a:t>
            </a:fld>
            <a:endParaRPr lang="zh-CN" altLang="en-US" dirty="0"/>
          </a:p>
        </p:txBody>
      </p:sp>
    </p:spTree>
    <p:extLst>
      <p:ext uri="{BB962C8B-B14F-4D97-AF65-F5344CB8AC3E}">
        <p14:creationId xmlns:p14="http://schemas.microsoft.com/office/powerpoint/2010/main" val="350726038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z="3600"/>
              <a:t>插入元组（续）</a:t>
            </a:r>
          </a:p>
        </p:txBody>
      </p:sp>
      <p:sp>
        <p:nvSpPr>
          <p:cNvPr id="9219" name="Rectangle 3"/>
          <p:cNvSpPr>
            <a:spLocks noGrp="1" noChangeArrowheads="1"/>
          </p:cNvSpPr>
          <p:nvPr>
            <p:ph idx="1"/>
          </p:nvPr>
        </p:nvSpPr>
        <p:spPr/>
        <p:txBody>
          <a:bodyPr/>
          <a:lstStyle/>
          <a:p>
            <a:pPr eaLnBrk="1" hangingPunct="1">
              <a:buFont typeface="Wingdings" panose="05000000000000000000" pitchFamily="2" charset="2"/>
              <a:buNone/>
            </a:pPr>
            <a:r>
              <a:rPr lang="en-US" altLang="zh-CN" sz="2400"/>
              <a:t>[</a:t>
            </a:r>
            <a:r>
              <a:rPr lang="zh-CN" altLang="en-US" sz="2400"/>
              <a:t>例</a:t>
            </a:r>
            <a:r>
              <a:rPr lang="en-US" altLang="zh-CN" sz="2400"/>
              <a:t>3.69]</a:t>
            </a:r>
            <a:r>
              <a:rPr lang="zh-CN" altLang="en-US" sz="2400"/>
              <a:t>将一个新学生元组</a:t>
            </a:r>
            <a:r>
              <a:rPr lang="en-US" altLang="zh-CN" sz="2400"/>
              <a:t>（</a:t>
            </a:r>
            <a:r>
              <a:rPr lang="zh-CN" altLang="en-US" sz="2400"/>
              <a:t>学号：</a:t>
            </a:r>
            <a:r>
              <a:rPr lang="en-US" altLang="zh-CN" sz="2400"/>
              <a:t>201215128</a:t>
            </a:r>
            <a:r>
              <a:rPr lang="zh-CN" altLang="en-US" sz="2400"/>
              <a:t>;姓名：陈冬;性别：男;所在系：</a:t>
            </a:r>
            <a:r>
              <a:rPr lang="en-US" altLang="zh-CN" sz="2400"/>
              <a:t>IS</a:t>
            </a:r>
            <a:r>
              <a:rPr lang="zh-CN" altLang="en-US" sz="2400"/>
              <a:t>;年龄：</a:t>
            </a:r>
            <a:r>
              <a:rPr lang="en-US" altLang="zh-CN" sz="2400"/>
              <a:t>18</a:t>
            </a:r>
            <a:r>
              <a:rPr lang="zh-CN" altLang="en-US" sz="2400"/>
              <a:t>岁</a:t>
            </a:r>
            <a:r>
              <a:rPr lang="en-US" altLang="zh-CN" sz="2400"/>
              <a:t>）</a:t>
            </a:r>
            <a:r>
              <a:rPr lang="zh-CN" altLang="en-US" sz="2400"/>
              <a:t>插入到</a:t>
            </a:r>
            <a:r>
              <a:rPr lang="en-US" altLang="zh-CN" sz="2400"/>
              <a:t>Student</a:t>
            </a:r>
            <a:r>
              <a:rPr lang="zh-CN" altLang="en-US" sz="2400"/>
              <a:t>表中。</a:t>
            </a:r>
          </a:p>
          <a:p>
            <a:pPr eaLnBrk="1" hangingPunct="1">
              <a:buFont typeface="Wingdings" panose="05000000000000000000" pitchFamily="2" charset="2"/>
              <a:buNone/>
            </a:pPr>
            <a:endParaRPr lang="zh-CN" altLang="en-US" sz="2400"/>
          </a:p>
          <a:p>
            <a:pPr eaLnBrk="1" hangingPunct="1">
              <a:buFont typeface="Wingdings" panose="05000000000000000000" pitchFamily="2" charset="2"/>
              <a:buNone/>
            </a:pPr>
            <a:r>
              <a:rPr lang="zh-CN" altLang="en-US" sz="2400"/>
              <a:t>    </a:t>
            </a:r>
            <a:r>
              <a:rPr lang="en-US" altLang="zh-CN" sz="2400"/>
              <a:t>INSERT</a:t>
            </a:r>
          </a:p>
          <a:p>
            <a:pPr eaLnBrk="1" hangingPunct="1">
              <a:buFont typeface="Wingdings" panose="05000000000000000000" pitchFamily="2" charset="2"/>
              <a:buNone/>
            </a:pPr>
            <a:r>
              <a:rPr lang="en-US" altLang="zh-CN" sz="2400"/>
              <a:t>    INTO  Student </a:t>
            </a:r>
            <a:r>
              <a:rPr lang="zh-CN" altLang="en-US" sz="2400"/>
              <a:t>(</a:t>
            </a:r>
            <a:r>
              <a:rPr lang="en-US" altLang="zh-CN" sz="2400"/>
              <a:t>Sno</a:t>
            </a:r>
            <a:r>
              <a:rPr lang="zh-CN" altLang="en-US" sz="2400"/>
              <a:t>,</a:t>
            </a:r>
            <a:r>
              <a:rPr lang="en-US" altLang="zh-CN" sz="2400"/>
              <a:t>Sname</a:t>
            </a:r>
            <a:r>
              <a:rPr lang="zh-CN" altLang="en-US" sz="2400"/>
              <a:t>,</a:t>
            </a:r>
            <a:r>
              <a:rPr lang="en-US" altLang="zh-CN" sz="2400"/>
              <a:t>Ssex</a:t>
            </a:r>
            <a:r>
              <a:rPr lang="zh-CN" altLang="en-US" sz="2400"/>
              <a:t>,</a:t>
            </a:r>
            <a:r>
              <a:rPr lang="en-US" altLang="zh-CN" sz="2400"/>
              <a:t>Sdept</a:t>
            </a:r>
            <a:r>
              <a:rPr lang="zh-CN" altLang="en-US" sz="2400"/>
              <a:t>,</a:t>
            </a:r>
            <a:r>
              <a:rPr lang="en-US" altLang="zh-CN" sz="2400"/>
              <a:t>Sage</a:t>
            </a:r>
            <a:r>
              <a:rPr lang="zh-CN" altLang="en-US" sz="2400"/>
              <a:t>)</a:t>
            </a:r>
          </a:p>
          <a:p>
            <a:pPr eaLnBrk="1" hangingPunct="1">
              <a:buFont typeface="Wingdings" panose="05000000000000000000" pitchFamily="2" charset="2"/>
              <a:buNone/>
            </a:pPr>
            <a:r>
              <a:rPr lang="en-US" altLang="zh-CN" sz="2400"/>
              <a:t>    VALUES </a:t>
            </a:r>
            <a:r>
              <a:rPr lang="zh-CN" altLang="en-US" sz="2400"/>
              <a:t>(</a:t>
            </a:r>
            <a:r>
              <a:rPr lang="en-US" altLang="zh-CN" sz="2400"/>
              <a:t>'201215128'</a:t>
            </a:r>
            <a:r>
              <a:rPr lang="zh-CN" altLang="en-US" sz="2400"/>
              <a:t>,</a:t>
            </a:r>
            <a:r>
              <a:rPr lang="en-US" altLang="zh-CN" sz="2400"/>
              <a:t>'</a:t>
            </a:r>
            <a:r>
              <a:rPr lang="zh-CN" altLang="en-US" sz="2400"/>
              <a:t>陈冬</a:t>
            </a:r>
            <a:r>
              <a:rPr lang="en-US" altLang="zh-CN" sz="2400"/>
              <a:t>'</a:t>
            </a:r>
            <a:r>
              <a:rPr lang="zh-CN" altLang="en-US" sz="2400"/>
              <a:t>,</a:t>
            </a:r>
            <a:r>
              <a:rPr lang="en-US" altLang="zh-CN" sz="2400"/>
              <a:t>'</a:t>
            </a:r>
            <a:r>
              <a:rPr lang="zh-CN" altLang="en-US" sz="2400"/>
              <a:t>男</a:t>
            </a:r>
            <a:r>
              <a:rPr lang="en-US" altLang="zh-CN" sz="2400"/>
              <a:t>'</a:t>
            </a:r>
            <a:r>
              <a:rPr lang="zh-CN" altLang="en-US" sz="2400"/>
              <a:t>,</a:t>
            </a:r>
            <a:r>
              <a:rPr lang="en-US" altLang="zh-CN" sz="2400"/>
              <a:t>'IS'</a:t>
            </a:r>
            <a:r>
              <a:rPr lang="zh-CN" altLang="en-US" sz="2400"/>
              <a:t>,</a:t>
            </a:r>
            <a:r>
              <a:rPr lang="en-US" altLang="zh-CN" sz="2400"/>
              <a:t>18</a:t>
            </a:r>
            <a:r>
              <a:rPr lang="zh-CN" altLang="en-US" sz="2400"/>
              <a:t>);</a:t>
            </a:r>
          </a:p>
          <a:p>
            <a:pPr eaLnBrk="1" hangingPunct="1">
              <a:buFont typeface="Wingdings" panose="05000000000000000000" pitchFamily="2" charset="2"/>
              <a:buNone/>
            </a:pPr>
            <a:endParaRPr lang="en-US" altLang="zh-CN" sz="2400"/>
          </a:p>
        </p:txBody>
      </p:sp>
      <p:sp>
        <p:nvSpPr>
          <p:cNvPr id="2" name="日期占位符 1">
            <a:extLst>
              <a:ext uri="{FF2B5EF4-FFF2-40B4-BE49-F238E27FC236}">
                <a16:creationId xmlns:a16="http://schemas.microsoft.com/office/drawing/2014/main" id="{5DE8377B-0FC5-448B-BF49-49FCD124C53E}"/>
              </a:ext>
            </a:extLst>
          </p:cNvPr>
          <p:cNvSpPr>
            <a:spLocks noGrp="1"/>
          </p:cNvSpPr>
          <p:nvPr>
            <p:ph type="dt" sz="half" idx="10"/>
          </p:nvPr>
        </p:nvSpPr>
        <p:spPr/>
        <p:txBody>
          <a:bodyPr/>
          <a:lstStyle/>
          <a:p>
            <a:pPr>
              <a:defRPr/>
            </a:pPr>
            <a:fld id="{FB5B8BF5-0E52-4328-8524-DC5A7B65AF19}" type="datetime1">
              <a:rPr lang="zh-CN" altLang="en-US" smtClean="0"/>
              <a:t>2021/10/28</a:t>
            </a:fld>
            <a:endParaRPr lang="zh-CN" altLang="en-US" dirty="0"/>
          </a:p>
        </p:txBody>
      </p:sp>
    </p:spTree>
    <p:extLst>
      <p:ext uri="{BB962C8B-B14F-4D97-AF65-F5344CB8AC3E}">
        <p14:creationId xmlns:p14="http://schemas.microsoft.com/office/powerpoint/2010/main" val="219550117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z="3600"/>
              <a:t>插入元组（续）</a:t>
            </a:r>
          </a:p>
        </p:txBody>
      </p:sp>
      <p:sp>
        <p:nvSpPr>
          <p:cNvPr id="10243" name="Rectangle 3"/>
          <p:cNvSpPr>
            <a:spLocks noGrp="1" noChangeArrowheads="1"/>
          </p:cNvSpPr>
          <p:nvPr>
            <p:ph idx="1"/>
          </p:nvPr>
        </p:nvSpPr>
        <p:spPr/>
        <p:txBody>
          <a:bodyPr/>
          <a:lstStyle/>
          <a:p>
            <a:pPr eaLnBrk="1" hangingPunct="1">
              <a:buFont typeface="Wingdings" panose="05000000000000000000" pitchFamily="2" charset="2"/>
              <a:buNone/>
            </a:pPr>
            <a:r>
              <a:rPr lang="en-US" altLang="zh-CN" sz="2400"/>
              <a:t>[</a:t>
            </a:r>
            <a:r>
              <a:rPr lang="zh-CN" altLang="en-US" sz="2400"/>
              <a:t>例</a:t>
            </a:r>
            <a:r>
              <a:rPr lang="en-US" altLang="zh-CN" sz="2400"/>
              <a:t>3.71] </a:t>
            </a:r>
            <a:r>
              <a:rPr lang="zh-CN" altLang="en-US" sz="2400"/>
              <a:t>插入一条选课记录</a:t>
            </a:r>
            <a:r>
              <a:rPr lang="en-US" altLang="zh-CN" sz="2400"/>
              <a:t>（ '200215128'</a:t>
            </a:r>
            <a:r>
              <a:rPr lang="zh-CN" altLang="en-US" sz="2400"/>
              <a:t>,</a:t>
            </a:r>
            <a:r>
              <a:rPr lang="en-US" altLang="zh-CN" sz="2400"/>
              <a:t>'1 '）</a:t>
            </a:r>
            <a:r>
              <a:rPr lang="zh-CN" altLang="en-US" sz="2400"/>
              <a:t>。</a:t>
            </a:r>
          </a:p>
          <a:p>
            <a:pPr eaLnBrk="1" hangingPunct="1">
              <a:buFont typeface="Wingdings" panose="05000000000000000000" pitchFamily="2" charset="2"/>
              <a:buNone/>
            </a:pPr>
            <a:r>
              <a:rPr lang="zh-CN" altLang="en-US" sz="2400"/>
              <a:t>    </a:t>
            </a:r>
            <a:r>
              <a:rPr lang="en-US" altLang="zh-CN" sz="2400"/>
              <a:t>INSERT</a:t>
            </a:r>
          </a:p>
          <a:p>
            <a:pPr eaLnBrk="1" hangingPunct="1">
              <a:buFont typeface="Wingdings" panose="05000000000000000000" pitchFamily="2" charset="2"/>
              <a:buNone/>
            </a:pPr>
            <a:r>
              <a:rPr lang="en-US" altLang="zh-CN" sz="2400"/>
              <a:t>    INTO SC</a:t>
            </a:r>
            <a:r>
              <a:rPr lang="zh-CN" altLang="en-US" sz="2400"/>
              <a:t>(</a:t>
            </a:r>
            <a:r>
              <a:rPr lang="en-US" altLang="zh-CN" sz="2400"/>
              <a:t>Sno</a:t>
            </a:r>
            <a:r>
              <a:rPr lang="zh-CN" altLang="en-US" sz="2400"/>
              <a:t>,</a:t>
            </a:r>
            <a:r>
              <a:rPr lang="en-US" altLang="zh-CN" sz="2400"/>
              <a:t>Cno</a:t>
            </a:r>
            <a:r>
              <a:rPr lang="zh-CN" altLang="en-US" sz="2400"/>
              <a:t>)</a:t>
            </a:r>
          </a:p>
          <a:p>
            <a:pPr eaLnBrk="1" hangingPunct="1">
              <a:buFont typeface="Wingdings" panose="05000000000000000000" pitchFamily="2" charset="2"/>
              <a:buNone/>
            </a:pPr>
            <a:r>
              <a:rPr lang="en-US" altLang="zh-CN" sz="2400"/>
              <a:t>    VALUES </a:t>
            </a:r>
            <a:r>
              <a:rPr lang="zh-CN" altLang="en-US" sz="2400"/>
              <a:t>('</a:t>
            </a:r>
            <a:r>
              <a:rPr lang="en-US" altLang="zh-CN" sz="2400"/>
              <a:t>201215128 </a:t>
            </a:r>
            <a:r>
              <a:rPr lang="zh-CN" altLang="en-US" sz="2400"/>
              <a:t>',' </a:t>
            </a:r>
            <a:r>
              <a:rPr lang="en-US" altLang="zh-CN" sz="2400"/>
              <a:t>1 </a:t>
            </a:r>
            <a:r>
              <a:rPr lang="zh-CN" altLang="en-US" sz="2400"/>
              <a:t>');</a:t>
            </a:r>
          </a:p>
          <a:p>
            <a:pPr eaLnBrk="1" hangingPunct="1">
              <a:buFont typeface="Wingdings" panose="05000000000000000000" pitchFamily="2" charset="2"/>
              <a:buNone/>
            </a:pPr>
            <a:r>
              <a:rPr lang="zh-CN" altLang="en-US" sz="2400"/>
              <a:t>   关系数据库管理系统将在新插入记录的</a:t>
            </a:r>
            <a:r>
              <a:rPr lang="en-US" altLang="zh-CN" sz="2400"/>
              <a:t>Grade</a:t>
            </a:r>
            <a:r>
              <a:rPr lang="zh-CN" altLang="en-US" sz="2400"/>
              <a:t>列上自动地</a:t>
            </a:r>
            <a:endParaRPr lang="en-US" altLang="zh-CN" sz="2400"/>
          </a:p>
          <a:p>
            <a:pPr eaLnBrk="1" hangingPunct="1">
              <a:buFont typeface="Wingdings" panose="05000000000000000000" pitchFamily="2" charset="2"/>
              <a:buNone/>
            </a:pPr>
            <a:r>
              <a:rPr lang="en-US" altLang="zh-CN" sz="2400"/>
              <a:t>   </a:t>
            </a:r>
            <a:r>
              <a:rPr lang="zh-CN" altLang="en-US" sz="2400"/>
              <a:t>赋空值。</a:t>
            </a:r>
          </a:p>
          <a:p>
            <a:pPr eaLnBrk="1" hangingPunct="1">
              <a:buFont typeface="Wingdings" panose="05000000000000000000" pitchFamily="2" charset="2"/>
              <a:buNone/>
            </a:pPr>
            <a:r>
              <a:rPr lang="zh-CN" altLang="en-US" sz="2400"/>
              <a:t>   或者：</a:t>
            </a:r>
          </a:p>
          <a:p>
            <a:pPr eaLnBrk="1" hangingPunct="1">
              <a:buFont typeface="Wingdings" panose="05000000000000000000" pitchFamily="2" charset="2"/>
              <a:buNone/>
            </a:pPr>
            <a:r>
              <a:rPr lang="zh-CN" altLang="en-US" sz="2400"/>
              <a:t>    </a:t>
            </a:r>
            <a:r>
              <a:rPr lang="en-US" altLang="zh-CN" sz="2400"/>
              <a:t>INSERT</a:t>
            </a:r>
          </a:p>
          <a:p>
            <a:pPr eaLnBrk="1" hangingPunct="1">
              <a:buFont typeface="Wingdings" panose="05000000000000000000" pitchFamily="2" charset="2"/>
              <a:buNone/>
            </a:pPr>
            <a:r>
              <a:rPr lang="en-US" altLang="zh-CN" sz="2400"/>
              <a:t>    INTO SC</a:t>
            </a:r>
          </a:p>
          <a:p>
            <a:pPr eaLnBrk="1" hangingPunct="1">
              <a:buFont typeface="Wingdings" panose="05000000000000000000" pitchFamily="2" charset="2"/>
              <a:buNone/>
            </a:pPr>
            <a:r>
              <a:rPr lang="en-US" altLang="zh-CN" sz="2400"/>
              <a:t>    VALUES </a:t>
            </a:r>
            <a:r>
              <a:rPr lang="zh-CN" altLang="en-US" sz="2400"/>
              <a:t>(</a:t>
            </a:r>
            <a:r>
              <a:rPr lang="en-US" altLang="zh-CN" sz="2400"/>
              <a:t>' 201215128 '</a:t>
            </a:r>
            <a:r>
              <a:rPr lang="zh-CN" altLang="en-US" sz="2400"/>
              <a:t>,</a:t>
            </a:r>
            <a:r>
              <a:rPr lang="en-US" altLang="zh-CN" sz="2400"/>
              <a:t>' 1 '</a:t>
            </a:r>
            <a:r>
              <a:rPr lang="zh-CN" altLang="en-US" sz="2400"/>
              <a:t>,</a:t>
            </a:r>
            <a:r>
              <a:rPr lang="en-US" altLang="zh-CN" sz="2400"/>
              <a:t>NULL</a:t>
            </a:r>
            <a:r>
              <a:rPr lang="zh-CN" altLang="en-US" sz="2400"/>
              <a:t>);</a:t>
            </a:r>
          </a:p>
        </p:txBody>
      </p:sp>
      <p:sp>
        <p:nvSpPr>
          <p:cNvPr id="2" name="日期占位符 1">
            <a:extLst>
              <a:ext uri="{FF2B5EF4-FFF2-40B4-BE49-F238E27FC236}">
                <a16:creationId xmlns:a16="http://schemas.microsoft.com/office/drawing/2014/main" id="{3BEBBB41-3A6C-4968-8B95-2AFCAC7D8020}"/>
              </a:ext>
            </a:extLst>
          </p:cNvPr>
          <p:cNvSpPr>
            <a:spLocks noGrp="1"/>
          </p:cNvSpPr>
          <p:nvPr>
            <p:ph type="dt" sz="half" idx="10"/>
          </p:nvPr>
        </p:nvSpPr>
        <p:spPr/>
        <p:txBody>
          <a:bodyPr/>
          <a:lstStyle/>
          <a:p>
            <a:pPr>
              <a:defRPr/>
            </a:pPr>
            <a:fld id="{9CCE58E8-6A23-4463-9BB8-2EAC741CC715}" type="datetime1">
              <a:rPr lang="zh-CN" altLang="en-US" smtClean="0"/>
              <a:t>2021/10/28</a:t>
            </a:fld>
            <a:endParaRPr lang="zh-CN" altLang="en-US" dirty="0"/>
          </a:p>
        </p:txBody>
      </p:sp>
    </p:spTree>
    <p:extLst>
      <p:ext uri="{BB962C8B-B14F-4D97-AF65-F5344CB8AC3E}">
        <p14:creationId xmlns:p14="http://schemas.microsoft.com/office/powerpoint/2010/main" val="345811844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z="3600"/>
              <a:t>插入元组（续）</a:t>
            </a:r>
          </a:p>
        </p:txBody>
      </p:sp>
      <p:sp>
        <p:nvSpPr>
          <p:cNvPr id="11267" name="Rectangle 3"/>
          <p:cNvSpPr>
            <a:spLocks noGrp="1" noChangeArrowheads="1"/>
          </p:cNvSpPr>
          <p:nvPr>
            <p:ph idx="1"/>
          </p:nvPr>
        </p:nvSpPr>
        <p:spPr/>
        <p:txBody>
          <a:bodyPr/>
          <a:lstStyle/>
          <a:p>
            <a:pPr eaLnBrk="1" hangingPunct="1">
              <a:buFont typeface="Wingdings" panose="05000000000000000000" pitchFamily="2" charset="2"/>
              <a:buNone/>
            </a:pPr>
            <a:r>
              <a:rPr lang="en-US" altLang="zh-CN" sz="2400"/>
              <a:t>    [</a:t>
            </a:r>
            <a:r>
              <a:rPr lang="zh-CN" altLang="en-US" sz="2400"/>
              <a:t>例</a:t>
            </a:r>
            <a:r>
              <a:rPr lang="en-US" altLang="zh-CN" sz="2400"/>
              <a:t>3.70]</a:t>
            </a:r>
            <a:r>
              <a:rPr lang="zh-CN" altLang="en-US" sz="2400"/>
              <a:t>将学生张成民的信息插入到</a:t>
            </a:r>
            <a:r>
              <a:rPr lang="en-US" altLang="zh-CN" sz="2400"/>
              <a:t>Student</a:t>
            </a:r>
            <a:r>
              <a:rPr lang="zh-CN" altLang="en-US" sz="2400"/>
              <a:t>表中。</a:t>
            </a:r>
          </a:p>
          <a:p>
            <a:pPr eaLnBrk="1" hangingPunct="1">
              <a:buFont typeface="Wingdings" panose="05000000000000000000" pitchFamily="2" charset="2"/>
              <a:buNone/>
            </a:pPr>
            <a:endParaRPr lang="zh-CN" altLang="en-US"/>
          </a:p>
          <a:p>
            <a:pPr eaLnBrk="1" hangingPunct="1">
              <a:buFont typeface="Wingdings" panose="05000000000000000000" pitchFamily="2" charset="2"/>
              <a:buNone/>
            </a:pPr>
            <a:r>
              <a:rPr lang="zh-CN" altLang="en-US"/>
              <a:t>   	</a:t>
            </a:r>
            <a:r>
              <a:rPr lang="en-US" altLang="zh-CN" sz="2400"/>
              <a:t>INSERT</a:t>
            </a:r>
          </a:p>
          <a:p>
            <a:pPr eaLnBrk="1" hangingPunct="1">
              <a:buFont typeface="Wingdings" panose="05000000000000000000" pitchFamily="2" charset="2"/>
              <a:buNone/>
            </a:pPr>
            <a:r>
              <a:rPr lang="en-US" altLang="zh-CN" sz="2400"/>
              <a:t>    	INTO  Student</a:t>
            </a:r>
          </a:p>
          <a:p>
            <a:pPr eaLnBrk="1" hangingPunct="1">
              <a:buFont typeface="Wingdings" panose="05000000000000000000" pitchFamily="2" charset="2"/>
              <a:buNone/>
            </a:pPr>
            <a:r>
              <a:rPr lang="en-US" altLang="zh-CN" sz="2400"/>
              <a:t>    	VALUES </a:t>
            </a:r>
            <a:r>
              <a:rPr lang="zh-CN" altLang="en-US" sz="2400"/>
              <a:t>('</a:t>
            </a:r>
            <a:r>
              <a:rPr lang="en-US" altLang="zh-CN" sz="2400"/>
              <a:t>201215126</a:t>
            </a:r>
            <a:r>
              <a:rPr lang="zh-CN" altLang="en-US" sz="2400"/>
              <a:t>'</a:t>
            </a:r>
            <a:r>
              <a:rPr lang="en-US" altLang="zh-CN" sz="2400"/>
              <a:t>,</a:t>
            </a:r>
            <a:r>
              <a:rPr lang="zh-CN" altLang="en-US" sz="2400"/>
              <a:t>'张成民'</a:t>
            </a:r>
            <a:r>
              <a:rPr lang="en-US" altLang="zh-CN" sz="2400"/>
              <a:t>,</a:t>
            </a:r>
            <a:r>
              <a:rPr lang="zh-CN" altLang="en-US" sz="2400"/>
              <a:t>'男</a:t>
            </a:r>
            <a:r>
              <a:rPr lang="en-US" altLang="zh-CN" sz="2400"/>
              <a:t>’,18,'CS'</a:t>
            </a:r>
            <a:r>
              <a:rPr lang="zh-CN" altLang="en-US" sz="2400"/>
              <a:t>)</a:t>
            </a:r>
            <a:r>
              <a:rPr lang="en-US" altLang="zh-CN" sz="2400"/>
              <a:t>; </a:t>
            </a:r>
          </a:p>
        </p:txBody>
      </p:sp>
      <p:sp>
        <p:nvSpPr>
          <p:cNvPr id="2" name="日期占位符 1">
            <a:extLst>
              <a:ext uri="{FF2B5EF4-FFF2-40B4-BE49-F238E27FC236}">
                <a16:creationId xmlns:a16="http://schemas.microsoft.com/office/drawing/2014/main" id="{591DE22D-4170-4718-B30B-2C061296F188}"/>
              </a:ext>
            </a:extLst>
          </p:cNvPr>
          <p:cNvSpPr>
            <a:spLocks noGrp="1"/>
          </p:cNvSpPr>
          <p:nvPr>
            <p:ph type="dt" sz="half" idx="10"/>
          </p:nvPr>
        </p:nvSpPr>
        <p:spPr/>
        <p:txBody>
          <a:bodyPr/>
          <a:lstStyle/>
          <a:p>
            <a:pPr>
              <a:defRPr/>
            </a:pPr>
            <a:fld id="{34C4CCAB-7FBB-4FCC-BA40-98796F3FB790}" type="datetime1">
              <a:rPr lang="zh-CN" altLang="en-US" smtClean="0"/>
              <a:t>2021/10/28</a:t>
            </a:fld>
            <a:endParaRPr lang="zh-CN" altLang="en-US" dirty="0"/>
          </a:p>
        </p:txBody>
      </p:sp>
    </p:spTree>
    <p:extLst>
      <p:ext uri="{BB962C8B-B14F-4D97-AF65-F5344CB8AC3E}">
        <p14:creationId xmlns:p14="http://schemas.microsoft.com/office/powerpoint/2010/main" val="115546669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z="3600"/>
              <a:t>2. </a:t>
            </a:r>
            <a:r>
              <a:rPr lang="zh-CN" altLang="en-US" sz="3600"/>
              <a:t>插入子查询结果</a:t>
            </a:r>
          </a:p>
        </p:txBody>
      </p:sp>
      <p:sp>
        <p:nvSpPr>
          <p:cNvPr id="12291" name="Rectangle 3"/>
          <p:cNvSpPr>
            <a:spLocks noGrp="1" noChangeArrowheads="1"/>
          </p:cNvSpPr>
          <p:nvPr>
            <p:ph idx="1"/>
          </p:nvPr>
        </p:nvSpPr>
        <p:spPr/>
        <p:txBody>
          <a:bodyPr/>
          <a:lstStyle/>
          <a:p>
            <a:pPr eaLnBrk="1" hangingPunct="1"/>
            <a:r>
              <a:rPr lang="zh-CN" altLang="en-US"/>
              <a:t>语句格式</a:t>
            </a:r>
          </a:p>
          <a:p>
            <a:pPr eaLnBrk="1" hangingPunct="1">
              <a:buFont typeface="Wingdings" panose="05000000000000000000" pitchFamily="2" charset="2"/>
              <a:buNone/>
            </a:pPr>
            <a:r>
              <a:rPr lang="zh-CN" altLang="en-US"/>
              <a:t>   </a:t>
            </a:r>
            <a:r>
              <a:rPr lang="zh-CN" altLang="en-US" sz="2400"/>
              <a:t> </a:t>
            </a:r>
            <a:r>
              <a:rPr lang="en-US" altLang="zh-CN" sz="2400"/>
              <a:t>INSERT </a:t>
            </a:r>
          </a:p>
          <a:p>
            <a:pPr eaLnBrk="1" hangingPunct="1">
              <a:buFont typeface="Wingdings" panose="05000000000000000000" pitchFamily="2" charset="2"/>
              <a:buNone/>
            </a:pPr>
            <a:r>
              <a:rPr lang="en-US" altLang="zh-CN" sz="2400"/>
              <a:t>    </a:t>
            </a:r>
            <a:r>
              <a:rPr lang="zh-CN" altLang="en-US" sz="2400"/>
              <a:t> </a:t>
            </a:r>
            <a:r>
              <a:rPr lang="en-US" altLang="zh-CN" sz="2400"/>
              <a:t>INTO &lt;</a:t>
            </a:r>
            <a:r>
              <a:rPr lang="zh-CN" altLang="en-US" sz="2400"/>
              <a:t>表名</a:t>
            </a:r>
            <a:r>
              <a:rPr lang="en-US" altLang="zh-CN" sz="2400"/>
              <a:t>&gt;  [</a:t>
            </a:r>
            <a:r>
              <a:rPr lang="zh-CN" altLang="en-US" sz="2400"/>
              <a:t>(</a:t>
            </a:r>
            <a:r>
              <a:rPr lang="en-US" altLang="zh-CN" sz="2400"/>
              <a:t>&lt;</a:t>
            </a:r>
            <a:r>
              <a:rPr lang="zh-CN" altLang="en-US" sz="2400"/>
              <a:t>属性列</a:t>
            </a:r>
            <a:r>
              <a:rPr lang="en-US" altLang="zh-CN" sz="2400"/>
              <a:t>1&gt; [</a:t>
            </a:r>
            <a:r>
              <a:rPr lang="zh-CN" altLang="en-US" sz="2400"/>
              <a:t>,</a:t>
            </a:r>
            <a:r>
              <a:rPr lang="en-US" altLang="zh-CN" sz="2400"/>
              <a:t>&lt;</a:t>
            </a:r>
            <a:r>
              <a:rPr lang="zh-CN" altLang="en-US" sz="2400"/>
              <a:t>属性列</a:t>
            </a:r>
            <a:r>
              <a:rPr lang="en-US" altLang="zh-CN" sz="2400"/>
              <a:t>2&gt;…  </a:t>
            </a:r>
            <a:r>
              <a:rPr lang="zh-CN" altLang="en-US" sz="2400"/>
              <a:t>)</a:t>
            </a:r>
            <a:r>
              <a:rPr lang="en-US" altLang="zh-CN" sz="2400"/>
              <a:t>]</a:t>
            </a:r>
          </a:p>
          <a:p>
            <a:pPr eaLnBrk="1" hangingPunct="1">
              <a:buFont typeface="Wingdings" panose="05000000000000000000" pitchFamily="2" charset="2"/>
              <a:buNone/>
            </a:pPr>
            <a:r>
              <a:rPr lang="en-US" altLang="zh-CN" sz="2400"/>
              <a:t> </a:t>
            </a:r>
            <a:r>
              <a:rPr lang="zh-CN" altLang="en-US" sz="2400"/>
              <a:t>	子查询;</a:t>
            </a:r>
          </a:p>
          <a:p>
            <a:pPr eaLnBrk="1" hangingPunct="1">
              <a:buFont typeface="Wingdings" panose="05000000000000000000" pitchFamily="2" charset="2"/>
              <a:buNone/>
            </a:pPr>
            <a:endParaRPr lang="zh-CN" altLang="en-US" sz="2400"/>
          </a:p>
          <a:p>
            <a:pPr lvl="1" eaLnBrk="1" hangingPunct="1"/>
            <a:r>
              <a:rPr lang="en-US" altLang="zh-CN"/>
              <a:t>INTO</a:t>
            </a:r>
            <a:r>
              <a:rPr lang="zh-CN" altLang="en-US"/>
              <a:t>子句</a:t>
            </a:r>
            <a:endParaRPr lang="en-US" altLang="zh-CN" sz="2800"/>
          </a:p>
          <a:p>
            <a:pPr lvl="1" eaLnBrk="1" hangingPunct="1"/>
            <a:r>
              <a:rPr lang="zh-CN" altLang="en-US"/>
              <a:t>子查询</a:t>
            </a:r>
          </a:p>
          <a:p>
            <a:pPr lvl="2">
              <a:buSzPct val="87000"/>
              <a:buFont typeface="Wingdings" panose="05000000000000000000" pitchFamily="2" charset="2"/>
              <a:buChar char="l"/>
            </a:pPr>
            <a:r>
              <a:rPr lang="en-US" altLang="zh-CN" sz="2200"/>
              <a:t>SELECT</a:t>
            </a:r>
            <a:r>
              <a:rPr lang="zh-CN" altLang="en-US" sz="2200"/>
              <a:t>子句目标列必须与</a:t>
            </a:r>
            <a:r>
              <a:rPr lang="en-US" altLang="zh-CN" sz="2200"/>
              <a:t>INTO</a:t>
            </a:r>
            <a:r>
              <a:rPr lang="zh-CN" altLang="en-US" sz="2200"/>
              <a:t>子句匹配</a:t>
            </a:r>
          </a:p>
          <a:p>
            <a:pPr lvl="3">
              <a:buFont typeface="Wingdings" panose="05000000000000000000" pitchFamily="2" charset="2"/>
              <a:buChar char="Ø"/>
            </a:pPr>
            <a:r>
              <a:rPr lang="zh-CN" altLang="en-US" sz="2200"/>
              <a:t>值的个数</a:t>
            </a:r>
          </a:p>
          <a:p>
            <a:pPr lvl="3">
              <a:buFont typeface="Wingdings" panose="05000000000000000000" pitchFamily="2" charset="2"/>
              <a:buChar char="Ø"/>
            </a:pPr>
            <a:r>
              <a:rPr lang="zh-CN" altLang="en-US" sz="2200"/>
              <a:t>值的类型</a:t>
            </a:r>
          </a:p>
          <a:p>
            <a:pPr eaLnBrk="1" hangingPunct="1">
              <a:buFont typeface="Wingdings" panose="05000000000000000000" pitchFamily="2" charset="2"/>
              <a:buNone/>
            </a:pPr>
            <a:endParaRPr lang="zh-CN" altLang="en-US" sz="2200"/>
          </a:p>
        </p:txBody>
      </p:sp>
      <p:sp>
        <p:nvSpPr>
          <p:cNvPr id="2" name="日期占位符 1">
            <a:extLst>
              <a:ext uri="{FF2B5EF4-FFF2-40B4-BE49-F238E27FC236}">
                <a16:creationId xmlns:a16="http://schemas.microsoft.com/office/drawing/2014/main" id="{C02D7D87-1A78-4613-8313-0D089648E6DA}"/>
              </a:ext>
            </a:extLst>
          </p:cNvPr>
          <p:cNvSpPr>
            <a:spLocks noGrp="1"/>
          </p:cNvSpPr>
          <p:nvPr>
            <p:ph type="dt" sz="half" idx="10"/>
          </p:nvPr>
        </p:nvSpPr>
        <p:spPr/>
        <p:txBody>
          <a:bodyPr/>
          <a:lstStyle/>
          <a:p>
            <a:pPr>
              <a:defRPr/>
            </a:pPr>
            <a:fld id="{DD2F34AA-6017-437F-8403-5493F7484298}" type="datetime1">
              <a:rPr lang="zh-CN" altLang="en-US" smtClean="0"/>
              <a:t>2021/10/28</a:t>
            </a:fld>
            <a:endParaRPr lang="zh-CN" altLang="en-US" dirty="0"/>
          </a:p>
        </p:txBody>
      </p:sp>
    </p:spTree>
    <p:extLst>
      <p:ext uri="{BB962C8B-B14F-4D97-AF65-F5344CB8AC3E}">
        <p14:creationId xmlns:p14="http://schemas.microsoft.com/office/powerpoint/2010/main" val="393555842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z="3600"/>
              <a:t>插入子查询结果（续）</a:t>
            </a:r>
          </a:p>
        </p:txBody>
      </p:sp>
      <p:sp>
        <p:nvSpPr>
          <p:cNvPr id="13315" name="Rectangle 3"/>
          <p:cNvSpPr>
            <a:spLocks noGrp="1" noChangeArrowheads="1"/>
          </p:cNvSpPr>
          <p:nvPr>
            <p:ph idx="1"/>
          </p:nvPr>
        </p:nvSpPr>
        <p:spPr/>
        <p:txBody>
          <a:bodyPr/>
          <a:lstStyle/>
          <a:p>
            <a:pPr eaLnBrk="1" hangingPunct="1">
              <a:lnSpc>
                <a:spcPct val="120000"/>
              </a:lnSpc>
              <a:spcBef>
                <a:spcPct val="0"/>
              </a:spcBef>
              <a:buFont typeface="Wingdings" panose="05000000000000000000" pitchFamily="2" charset="2"/>
              <a:buNone/>
            </a:pPr>
            <a:r>
              <a:rPr lang="en-US" altLang="zh-CN" sz="2400"/>
              <a:t>[</a:t>
            </a:r>
            <a:r>
              <a:rPr lang="zh-CN" altLang="en-US" sz="2400"/>
              <a:t>例</a:t>
            </a:r>
            <a:r>
              <a:rPr lang="en-US" altLang="zh-CN" sz="2400"/>
              <a:t>3.72]  </a:t>
            </a:r>
            <a:r>
              <a:rPr lang="zh-CN" altLang="en-US" sz="2400"/>
              <a:t>对每一个系，求学生的平均年龄，并把结果存入数据库</a:t>
            </a:r>
            <a:endParaRPr lang="en-US" altLang="zh-CN" sz="2400"/>
          </a:p>
          <a:p>
            <a:pPr eaLnBrk="1" hangingPunct="1">
              <a:lnSpc>
                <a:spcPct val="120000"/>
              </a:lnSpc>
              <a:spcBef>
                <a:spcPct val="0"/>
              </a:spcBef>
              <a:buFont typeface="Wingdings" panose="05000000000000000000" pitchFamily="2" charset="2"/>
              <a:buNone/>
            </a:pPr>
            <a:r>
              <a:rPr lang="zh-CN" altLang="en-US" sz="2400"/>
              <a:t>第一步：建表</a:t>
            </a:r>
          </a:p>
          <a:p>
            <a:pPr eaLnBrk="1" hangingPunct="1">
              <a:lnSpc>
                <a:spcPct val="120000"/>
              </a:lnSpc>
              <a:spcBef>
                <a:spcPct val="0"/>
              </a:spcBef>
              <a:buFont typeface="Wingdings" panose="05000000000000000000" pitchFamily="2" charset="2"/>
              <a:buNone/>
            </a:pPr>
            <a:r>
              <a:rPr lang="zh-CN" altLang="en-US" sz="2200"/>
              <a:t>     </a:t>
            </a:r>
            <a:r>
              <a:rPr lang="zh-CN" altLang="en-US" sz="2400"/>
              <a:t> </a:t>
            </a:r>
            <a:r>
              <a:rPr lang="en-US" altLang="zh-CN" sz="2400"/>
              <a:t>CREATE  TABLE  Dept_age</a:t>
            </a:r>
          </a:p>
          <a:p>
            <a:pPr eaLnBrk="1" hangingPunct="1">
              <a:lnSpc>
                <a:spcPct val="120000"/>
              </a:lnSpc>
              <a:spcBef>
                <a:spcPct val="0"/>
              </a:spcBef>
              <a:buFont typeface="Wingdings" panose="05000000000000000000" pitchFamily="2" charset="2"/>
              <a:buNone/>
            </a:pPr>
            <a:r>
              <a:rPr lang="en-US" altLang="zh-CN" sz="2400"/>
              <a:t>          </a:t>
            </a:r>
            <a:r>
              <a:rPr lang="zh-CN" altLang="en-US" sz="2400"/>
              <a:t>( </a:t>
            </a:r>
            <a:r>
              <a:rPr lang="en-US" altLang="zh-CN" sz="2400"/>
              <a:t>Sdept     CHAR</a:t>
            </a:r>
            <a:r>
              <a:rPr lang="zh-CN" altLang="en-US" sz="2400"/>
              <a:t>(</a:t>
            </a:r>
            <a:r>
              <a:rPr lang="en-US" altLang="zh-CN" sz="2400"/>
              <a:t>15</a:t>
            </a:r>
            <a:r>
              <a:rPr lang="zh-CN" altLang="en-US" sz="2400"/>
              <a:t>)</a:t>
            </a:r>
            <a:r>
              <a:rPr lang="en-US" altLang="zh-CN" sz="2400"/>
              <a:t>                     </a:t>
            </a:r>
            <a:r>
              <a:rPr lang="en-US" altLang="zh-CN" sz="2200"/>
              <a:t>/*</a:t>
            </a:r>
            <a:r>
              <a:rPr lang="zh-CN" altLang="en-US" sz="2200"/>
              <a:t>系名*</a:t>
            </a:r>
            <a:r>
              <a:rPr lang="en-US" altLang="zh-CN" sz="2200"/>
              <a:t>/</a:t>
            </a:r>
          </a:p>
          <a:p>
            <a:pPr eaLnBrk="1" hangingPunct="1">
              <a:lnSpc>
                <a:spcPct val="120000"/>
              </a:lnSpc>
              <a:spcBef>
                <a:spcPct val="0"/>
              </a:spcBef>
              <a:buFont typeface="Wingdings" panose="05000000000000000000" pitchFamily="2" charset="2"/>
              <a:buNone/>
            </a:pPr>
            <a:r>
              <a:rPr lang="en-US" altLang="zh-CN" sz="2400"/>
              <a:t>            Avg_age SMALLINT</a:t>
            </a:r>
            <a:r>
              <a:rPr lang="zh-CN" altLang="en-US" sz="2400"/>
              <a:t>);</a:t>
            </a:r>
            <a:r>
              <a:rPr lang="zh-CN" altLang="en-US" sz="2200"/>
              <a:t>          	</a:t>
            </a:r>
            <a:r>
              <a:rPr lang="en-US" altLang="zh-CN" sz="2200"/>
              <a:t>/*</a:t>
            </a:r>
            <a:r>
              <a:rPr lang="zh-CN" altLang="en-US" sz="2200"/>
              <a:t>学生平均年龄*</a:t>
            </a:r>
            <a:r>
              <a:rPr lang="en-US" altLang="zh-CN" sz="2200"/>
              <a:t>/</a:t>
            </a:r>
          </a:p>
          <a:p>
            <a:pPr eaLnBrk="1" hangingPunct="1">
              <a:lnSpc>
                <a:spcPct val="120000"/>
              </a:lnSpc>
              <a:spcBef>
                <a:spcPct val="0"/>
              </a:spcBef>
              <a:buFont typeface="Wingdings" panose="05000000000000000000" pitchFamily="2" charset="2"/>
              <a:buNone/>
            </a:pPr>
            <a:r>
              <a:rPr lang="zh-CN" altLang="en-US" sz="2400"/>
              <a:t>第二步：插入数据</a:t>
            </a:r>
          </a:p>
          <a:p>
            <a:pPr eaLnBrk="1" hangingPunct="1">
              <a:lnSpc>
                <a:spcPct val="120000"/>
              </a:lnSpc>
              <a:spcBef>
                <a:spcPct val="0"/>
              </a:spcBef>
              <a:buFont typeface="Wingdings" panose="05000000000000000000" pitchFamily="2" charset="2"/>
              <a:buNone/>
            </a:pPr>
            <a:r>
              <a:rPr lang="zh-CN" altLang="en-US" sz="2200"/>
              <a:t>       </a:t>
            </a:r>
            <a:r>
              <a:rPr lang="zh-CN" altLang="en-US" sz="2400"/>
              <a:t> </a:t>
            </a:r>
            <a:r>
              <a:rPr lang="en-US" altLang="zh-CN" sz="2400"/>
              <a:t>INSERT</a:t>
            </a:r>
          </a:p>
          <a:p>
            <a:pPr eaLnBrk="1" hangingPunct="1">
              <a:lnSpc>
                <a:spcPct val="120000"/>
              </a:lnSpc>
              <a:spcBef>
                <a:spcPct val="0"/>
              </a:spcBef>
              <a:buFont typeface="Wingdings" panose="05000000000000000000" pitchFamily="2" charset="2"/>
              <a:buNone/>
            </a:pPr>
            <a:r>
              <a:rPr lang="en-US" altLang="zh-CN" sz="2400"/>
              <a:t>       INTO  Dept_age</a:t>
            </a:r>
            <a:r>
              <a:rPr lang="zh-CN" altLang="en-US" sz="2400"/>
              <a:t>(</a:t>
            </a:r>
            <a:r>
              <a:rPr lang="en-US" altLang="zh-CN" sz="2400"/>
              <a:t>Sdept</a:t>
            </a:r>
            <a:r>
              <a:rPr lang="zh-CN" altLang="en-US" sz="2400"/>
              <a:t>,</a:t>
            </a:r>
            <a:r>
              <a:rPr lang="en-US" altLang="zh-CN" sz="2400"/>
              <a:t>Avg_age</a:t>
            </a:r>
            <a:r>
              <a:rPr lang="zh-CN" altLang="en-US" sz="2400"/>
              <a:t>)</a:t>
            </a:r>
          </a:p>
          <a:p>
            <a:pPr eaLnBrk="1" hangingPunct="1">
              <a:lnSpc>
                <a:spcPct val="120000"/>
              </a:lnSpc>
              <a:spcBef>
                <a:spcPct val="0"/>
              </a:spcBef>
              <a:buFont typeface="Wingdings" panose="05000000000000000000" pitchFamily="2" charset="2"/>
              <a:buNone/>
            </a:pPr>
            <a:r>
              <a:rPr lang="en-US" altLang="zh-CN" sz="2400"/>
              <a:t>              SELECT  Sdept</a:t>
            </a:r>
            <a:r>
              <a:rPr lang="zh-CN" altLang="en-US" sz="2400"/>
              <a:t>，</a:t>
            </a:r>
            <a:r>
              <a:rPr lang="en-US" altLang="zh-CN" sz="2400"/>
              <a:t>AVG</a:t>
            </a:r>
            <a:r>
              <a:rPr lang="zh-CN" altLang="en-US" sz="2400"/>
              <a:t>(</a:t>
            </a:r>
            <a:r>
              <a:rPr lang="en-US" altLang="zh-CN" sz="2400"/>
              <a:t>Sage</a:t>
            </a:r>
            <a:r>
              <a:rPr lang="zh-CN" altLang="en-US" sz="2400"/>
              <a:t>)</a:t>
            </a:r>
          </a:p>
          <a:p>
            <a:pPr eaLnBrk="1" hangingPunct="1">
              <a:lnSpc>
                <a:spcPct val="120000"/>
              </a:lnSpc>
              <a:spcBef>
                <a:spcPct val="0"/>
              </a:spcBef>
              <a:buFont typeface="Wingdings" panose="05000000000000000000" pitchFamily="2" charset="2"/>
              <a:buNone/>
            </a:pPr>
            <a:r>
              <a:rPr lang="en-US" altLang="zh-CN" sz="2400"/>
              <a:t>              FROM     Student</a:t>
            </a:r>
          </a:p>
          <a:p>
            <a:pPr eaLnBrk="1" hangingPunct="1">
              <a:lnSpc>
                <a:spcPct val="120000"/>
              </a:lnSpc>
              <a:spcBef>
                <a:spcPct val="0"/>
              </a:spcBef>
              <a:buFont typeface="Wingdings" panose="05000000000000000000" pitchFamily="2" charset="2"/>
              <a:buNone/>
            </a:pPr>
            <a:r>
              <a:rPr lang="en-US" altLang="zh-CN" sz="2400"/>
              <a:t>              GROUP BY Sdept</a:t>
            </a:r>
            <a:r>
              <a:rPr lang="zh-CN" altLang="en-US" sz="2400"/>
              <a:t>;</a:t>
            </a:r>
          </a:p>
          <a:p>
            <a:pPr eaLnBrk="1" hangingPunct="1">
              <a:lnSpc>
                <a:spcPct val="80000"/>
              </a:lnSpc>
              <a:buFont typeface="Wingdings" panose="05000000000000000000" pitchFamily="2" charset="2"/>
              <a:buNone/>
            </a:pPr>
            <a:endParaRPr lang="en-US" altLang="zh-CN" sz="2400"/>
          </a:p>
          <a:p>
            <a:pPr eaLnBrk="1" hangingPunct="1">
              <a:lnSpc>
                <a:spcPct val="80000"/>
              </a:lnSpc>
              <a:buFont typeface="Wingdings" panose="05000000000000000000" pitchFamily="2" charset="2"/>
              <a:buNone/>
            </a:pPr>
            <a:r>
              <a:rPr lang="en-US" altLang="zh-CN" sz="2400"/>
              <a:t>                                         </a:t>
            </a:r>
          </a:p>
        </p:txBody>
      </p:sp>
      <p:sp>
        <p:nvSpPr>
          <p:cNvPr id="2" name="日期占位符 1">
            <a:extLst>
              <a:ext uri="{FF2B5EF4-FFF2-40B4-BE49-F238E27FC236}">
                <a16:creationId xmlns:a16="http://schemas.microsoft.com/office/drawing/2014/main" id="{298955DC-B742-4557-8677-D25A86E57EC3}"/>
              </a:ext>
            </a:extLst>
          </p:cNvPr>
          <p:cNvSpPr>
            <a:spLocks noGrp="1"/>
          </p:cNvSpPr>
          <p:nvPr>
            <p:ph type="dt" sz="half" idx="10"/>
          </p:nvPr>
        </p:nvSpPr>
        <p:spPr/>
        <p:txBody>
          <a:bodyPr/>
          <a:lstStyle/>
          <a:p>
            <a:pPr>
              <a:defRPr/>
            </a:pPr>
            <a:fld id="{E250415A-92D9-4954-BBF3-F398DD91AF2E}" type="datetime1">
              <a:rPr lang="zh-CN" altLang="en-US" smtClean="0"/>
              <a:t>2021/10/28</a:t>
            </a:fld>
            <a:endParaRPr lang="zh-CN" altLang="en-US" dirty="0"/>
          </a:p>
        </p:txBody>
      </p:sp>
    </p:spTree>
    <p:extLst>
      <p:ext uri="{BB962C8B-B14F-4D97-AF65-F5344CB8AC3E}">
        <p14:creationId xmlns:p14="http://schemas.microsoft.com/office/powerpoint/2010/main" val="3611508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700338" y="765175"/>
            <a:ext cx="6443662"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a:lstStyle>
          <a:p>
            <a:pPr eaLnBrk="1" hangingPunct="1">
              <a:buFont typeface="Arial" panose="020B0604020202020204" pitchFamily="34" charset="0"/>
              <a:buNone/>
              <a:defRPr/>
            </a:pPr>
            <a:r>
              <a:rPr lang="zh-CN" altLang="en-US" sz="5400" kern="0" dirty="0">
                <a:solidFill>
                  <a:srgbClr val="002060"/>
                </a:solidFill>
                <a:latin typeface="Franklin Gothic Medium" panose="020B0603020102020204"/>
                <a:ea typeface="隶书" panose="02010509060101010101" pitchFamily="49" charset="-122"/>
              </a:rPr>
              <a:t>第三章 关系数据库标准语言</a:t>
            </a:r>
            <a:r>
              <a:rPr lang="en-US" altLang="zh-CN" sz="5400" kern="0" dirty="0">
                <a:solidFill>
                  <a:srgbClr val="002060"/>
                </a:solidFill>
                <a:latin typeface="Franklin Gothic Medium" panose="020B0603020102020204"/>
                <a:ea typeface="隶书" panose="02010509060101010101" pitchFamily="49" charset="-122"/>
              </a:rPr>
              <a:t>SQL</a:t>
            </a:r>
            <a:endParaRPr lang="zh-CN" altLang="en-US" sz="5400" kern="0" dirty="0">
              <a:solidFill>
                <a:srgbClr val="002060"/>
              </a:solidFill>
              <a:latin typeface="Franklin Gothic Medium" panose="020B0603020102020204"/>
              <a:ea typeface="隶书" panose="02010509060101010101" pitchFamily="49" charset="-122"/>
            </a:endParaRPr>
          </a:p>
        </p:txBody>
      </p:sp>
      <p:sp>
        <p:nvSpPr>
          <p:cNvPr id="5" name="Rectangle 3"/>
          <p:cNvSpPr txBox="1">
            <a:spLocks noChangeArrowheads="1"/>
          </p:cNvSpPr>
          <p:nvPr/>
        </p:nvSpPr>
        <p:spPr>
          <a:xfrm>
            <a:off x="2720975" y="2924175"/>
            <a:ext cx="3494088" cy="305117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eaLnBrk="1" hangingPunct="1">
              <a:lnSpc>
                <a:spcPct val="150000"/>
              </a:lnSpc>
              <a:buFont typeface="Wingdings" panose="05000000000000000000" pitchFamily="2" charset="2"/>
              <a:buNone/>
              <a:defRPr/>
            </a:pPr>
            <a:r>
              <a:rPr lang="en-US" altLang="zh-CN" sz="2800" b="1" dirty="0">
                <a:solidFill>
                  <a:schemeClr val="accent6"/>
                </a:solidFill>
                <a:latin typeface="微软雅黑" panose="020B0503020204020204" pitchFamily="34" charset="-122"/>
                <a:ea typeface="微软雅黑" panose="020B0503020204020204" pitchFamily="34" charset="-122"/>
              </a:rPr>
              <a:t>3.1 SQL</a:t>
            </a:r>
            <a:r>
              <a:rPr lang="zh-CN" altLang="en-US" sz="2800" b="1" dirty="0">
                <a:solidFill>
                  <a:schemeClr val="accent6"/>
                </a:solidFill>
                <a:latin typeface="微软雅黑" panose="020B0503020204020204" pitchFamily="34" charset="-122"/>
                <a:ea typeface="微软雅黑" panose="020B0503020204020204" pitchFamily="34" charset="-122"/>
              </a:rPr>
              <a:t>概述</a:t>
            </a:r>
          </a:p>
          <a:p>
            <a:pPr algn="just" eaLnBrk="1" hangingPunct="1">
              <a:lnSpc>
                <a:spcPct val="150000"/>
              </a:lnSpc>
              <a:buFont typeface="Wingdings" panose="05000000000000000000" pitchFamily="2" charset="2"/>
              <a:buNone/>
              <a:defRPr/>
            </a:pPr>
            <a:r>
              <a:rPr lang="en-US" altLang="zh-CN" sz="2800" b="1" dirty="0">
                <a:latin typeface="微软雅黑" panose="020B0503020204020204" pitchFamily="34" charset="-122"/>
                <a:ea typeface="微软雅黑" panose="020B0503020204020204" pitchFamily="34" charset="-122"/>
              </a:rPr>
              <a:t>3.2 </a:t>
            </a:r>
            <a:r>
              <a:rPr lang="zh-CN" altLang="en-US" sz="2800" b="1" dirty="0">
                <a:latin typeface="微软雅黑" panose="020B0503020204020204" pitchFamily="34" charset="-122"/>
                <a:ea typeface="微软雅黑" panose="020B0503020204020204" pitchFamily="34" charset="-122"/>
              </a:rPr>
              <a:t>学生</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课程数据库</a:t>
            </a:r>
          </a:p>
          <a:p>
            <a:pPr algn="just" eaLnBrk="1" hangingPunct="1">
              <a:lnSpc>
                <a:spcPct val="150000"/>
              </a:lnSpc>
              <a:buFont typeface="Wingdings" panose="05000000000000000000" pitchFamily="2" charset="2"/>
              <a:buNone/>
              <a:defRPr/>
            </a:pPr>
            <a:r>
              <a:rPr lang="en-US" altLang="zh-CN" sz="2800" b="1" dirty="0">
                <a:latin typeface="微软雅黑" panose="020B0503020204020204" pitchFamily="34" charset="-122"/>
                <a:ea typeface="微软雅黑" panose="020B0503020204020204" pitchFamily="34" charset="-122"/>
              </a:rPr>
              <a:t>3.3 </a:t>
            </a:r>
            <a:r>
              <a:rPr lang="zh-CN" altLang="en-US" sz="2800" b="1" dirty="0">
                <a:latin typeface="微软雅黑" panose="020B0503020204020204" pitchFamily="34" charset="-122"/>
                <a:ea typeface="微软雅黑" panose="020B0503020204020204" pitchFamily="34" charset="-122"/>
              </a:rPr>
              <a:t>数据定义</a:t>
            </a:r>
          </a:p>
          <a:p>
            <a:pPr algn="just" eaLnBrk="1" hangingPunct="1">
              <a:lnSpc>
                <a:spcPct val="150000"/>
              </a:lnSpc>
              <a:buFont typeface="Wingdings" panose="05000000000000000000" pitchFamily="2" charset="2"/>
              <a:buNone/>
              <a:defRPr/>
            </a:pPr>
            <a:r>
              <a:rPr lang="en-US" altLang="zh-CN" sz="2800" b="1" dirty="0">
                <a:latin typeface="微软雅黑" panose="020B0503020204020204" pitchFamily="34" charset="-122"/>
                <a:ea typeface="微软雅黑" panose="020B0503020204020204" pitchFamily="34" charset="-122"/>
              </a:rPr>
              <a:t>3.4 </a:t>
            </a:r>
            <a:r>
              <a:rPr lang="zh-CN" altLang="en-US" sz="2800" b="1" dirty="0">
                <a:latin typeface="微软雅黑" panose="020B0503020204020204" pitchFamily="34" charset="-122"/>
                <a:ea typeface="微软雅黑" panose="020B0503020204020204" pitchFamily="34" charset="-122"/>
              </a:rPr>
              <a:t>数据查询</a:t>
            </a:r>
          </a:p>
          <a:p>
            <a:pPr algn="just" eaLnBrk="1" hangingPunct="1">
              <a:lnSpc>
                <a:spcPct val="150000"/>
              </a:lnSpc>
              <a:buFont typeface="Wingdings" panose="05000000000000000000" pitchFamily="2" charset="2"/>
              <a:buNone/>
              <a:defRPr/>
            </a:pPr>
            <a:endParaRPr lang="zh-CN" altLang="en-US" b="1" dirty="0">
              <a:latin typeface="微软雅黑" panose="020B0503020204020204" pitchFamily="34" charset="-122"/>
              <a:ea typeface="微软雅黑" panose="020B0503020204020204" pitchFamily="34" charset="-122"/>
            </a:endParaRPr>
          </a:p>
        </p:txBody>
      </p:sp>
      <p:sp>
        <p:nvSpPr>
          <p:cNvPr id="15364" name="Rectangle 3"/>
          <p:cNvSpPr txBox="1">
            <a:spLocks noChangeArrowheads="1"/>
          </p:cNvSpPr>
          <p:nvPr/>
        </p:nvSpPr>
        <p:spPr bwMode="auto">
          <a:xfrm>
            <a:off x="6483350" y="2924175"/>
            <a:ext cx="2660650" cy="288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buSzTx/>
              <a:buFont typeface="Wingdings" panose="05000000000000000000" pitchFamily="2" charset="2"/>
              <a:buNone/>
            </a:pPr>
            <a:r>
              <a:rPr lang="en-US" altLang="zh-CN">
                <a:latin typeface="微软雅黑" panose="020B0503020204020204" pitchFamily="34" charset="-122"/>
                <a:ea typeface="微软雅黑" panose="020B0503020204020204" pitchFamily="34" charset="-122"/>
              </a:rPr>
              <a:t>3.5 </a:t>
            </a:r>
            <a:r>
              <a:rPr lang="zh-CN" altLang="en-US">
                <a:latin typeface="微软雅黑" panose="020B0503020204020204" pitchFamily="34" charset="-122"/>
                <a:ea typeface="微软雅黑" panose="020B0503020204020204" pitchFamily="34" charset="-122"/>
              </a:rPr>
              <a:t>数据更新</a:t>
            </a:r>
          </a:p>
          <a:p>
            <a:pPr algn="just" eaLnBrk="1" hangingPunct="1">
              <a:lnSpc>
                <a:spcPct val="150000"/>
              </a:lnSpc>
              <a:buSzTx/>
              <a:buFont typeface="Wingdings" panose="05000000000000000000" pitchFamily="2" charset="2"/>
              <a:buNone/>
            </a:pPr>
            <a:r>
              <a:rPr lang="en-US" altLang="zh-CN">
                <a:latin typeface="微软雅黑" panose="020B0503020204020204" pitchFamily="34" charset="-122"/>
                <a:ea typeface="微软雅黑" panose="020B0503020204020204" pitchFamily="34" charset="-122"/>
              </a:rPr>
              <a:t>3.6 </a:t>
            </a:r>
            <a:r>
              <a:rPr lang="zh-CN" altLang="en-US">
                <a:latin typeface="微软雅黑" panose="020B0503020204020204" pitchFamily="34" charset="-122"/>
                <a:ea typeface="微软雅黑" panose="020B0503020204020204" pitchFamily="34" charset="-122"/>
              </a:rPr>
              <a:t>空值的处理</a:t>
            </a:r>
          </a:p>
          <a:p>
            <a:pPr algn="just" eaLnBrk="1" hangingPunct="1">
              <a:lnSpc>
                <a:spcPct val="150000"/>
              </a:lnSpc>
              <a:buSzTx/>
              <a:buFont typeface="Wingdings" panose="05000000000000000000" pitchFamily="2" charset="2"/>
              <a:buNone/>
            </a:pPr>
            <a:r>
              <a:rPr lang="en-US" altLang="zh-CN">
                <a:latin typeface="微软雅黑" panose="020B0503020204020204" pitchFamily="34" charset="-122"/>
                <a:ea typeface="微软雅黑" panose="020B0503020204020204" pitchFamily="34" charset="-122"/>
              </a:rPr>
              <a:t>3.7 </a:t>
            </a:r>
            <a:r>
              <a:rPr lang="zh-CN" altLang="en-US">
                <a:latin typeface="微软雅黑" panose="020B0503020204020204" pitchFamily="34" charset="-122"/>
                <a:ea typeface="微软雅黑" panose="020B0503020204020204" pitchFamily="34" charset="-122"/>
              </a:rPr>
              <a:t>视图</a:t>
            </a:r>
          </a:p>
          <a:p>
            <a:pPr algn="just" eaLnBrk="1" hangingPunct="1">
              <a:lnSpc>
                <a:spcPct val="150000"/>
              </a:lnSpc>
              <a:buSzTx/>
              <a:buFont typeface="Wingdings" panose="05000000000000000000" pitchFamily="2" charset="2"/>
              <a:buNone/>
            </a:pPr>
            <a:r>
              <a:rPr lang="en-US" altLang="zh-CN">
                <a:latin typeface="微软雅黑" panose="020B0503020204020204" pitchFamily="34" charset="-122"/>
                <a:ea typeface="微软雅黑" panose="020B0503020204020204" pitchFamily="34" charset="-122"/>
              </a:rPr>
              <a:t>3.8 </a:t>
            </a:r>
            <a:r>
              <a:rPr lang="zh-CN" altLang="en-US">
                <a:latin typeface="微软雅黑" panose="020B0503020204020204" pitchFamily="34" charset="-122"/>
                <a:ea typeface="微软雅黑" panose="020B0503020204020204" pitchFamily="34" charset="-122"/>
              </a:rPr>
              <a:t>小结</a:t>
            </a:r>
            <a:endParaRPr lang="zh-CN" altLang="en-US" sz="3200">
              <a:latin typeface="微软雅黑" panose="020B0503020204020204" pitchFamily="34" charset="-122"/>
              <a:ea typeface="微软雅黑" panose="020B0503020204020204" pitchFamily="34" charset="-122"/>
            </a:endParaRPr>
          </a:p>
        </p:txBody>
      </p:sp>
    </p:spTree>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dirty="0">
                <a:latin typeface="+mn-lt"/>
              </a:rPr>
              <a:t>3.3  </a:t>
            </a:r>
            <a:r>
              <a:rPr lang="zh-CN" altLang="en-US" sz="3600" dirty="0">
                <a:latin typeface="+mn-lt"/>
              </a:rPr>
              <a:t>数据定义 </a:t>
            </a:r>
          </a:p>
        </p:txBody>
      </p:sp>
      <p:graphicFrame>
        <p:nvGraphicFramePr>
          <p:cNvPr id="36867" name="Object 2"/>
          <p:cNvGraphicFramePr>
            <a:graphicFrameLocks noChangeAspect="1"/>
          </p:cNvGraphicFramePr>
          <p:nvPr/>
        </p:nvGraphicFramePr>
        <p:xfrm>
          <a:off x="893763" y="3473450"/>
          <a:ext cx="8280400" cy="2819400"/>
        </p:xfrm>
        <a:graphic>
          <a:graphicData uri="http://schemas.openxmlformats.org/presentationml/2006/ole">
            <mc:AlternateContent xmlns:mc="http://schemas.openxmlformats.org/markup-compatibility/2006">
              <mc:Choice xmlns:v="urn:schemas-microsoft-com:vml" Requires="v">
                <p:oleObj spid="_x0000_s2106" name="Document" r:id="rId3" imgW="5617907" imgH="1916212" progId="Word.Document.8">
                  <p:embed/>
                </p:oleObj>
              </mc:Choice>
              <mc:Fallback>
                <p:oleObj name="Document" r:id="rId3" imgW="5617907" imgH="1916212" progId="Word.Document.8">
                  <p:embed/>
                  <p:pic>
                    <p:nvPicPr>
                      <p:cNvPr id="3686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763" y="3473450"/>
                        <a:ext cx="82804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2" name="Rectangle 4"/>
          <p:cNvSpPr>
            <a:spLocks noChangeArrowheads="1"/>
          </p:cNvSpPr>
          <p:nvPr/>
        </p:nvSpPr>
        <p:spPr bwMode="auto">
          <a:xfrm>
            <a:off x="815975" y="836613"/>
            <a:ext cx="7961313" cy="2328862"/>
          </a:xfrm>
          <a:prstGeom prst="rect">
            <a:avLst/>
          </a:prstGeom>
          <a:noFill/>
          <a:ln w="9525">
            <a:noFill/>
            <a:miter lim="800000"/>
            <a:headEnd/>
            <a:tailEnd/>
          </a:ln>
        </p:spPr>
        <p:txBody>
          <a:bodyPr anchor="ctr">
            <a:spAutoFit/>
          </a:bodyPr>
          <a:lstStyle/>
          <a:p>
            <a:pPr eaLnBrk="1" hangingPunct="1">
              <a:lnSpc>
                <a:spcPct val="150000"/>
              </a:lnSpc>
              <a:buClr>
                <a:schemeClr val="tx1"/>
              </a:buClr>
              <a:buSzPct val="100000"/>
              <a:buFont typeface="Wingdings" pitchFamily="2" charset="2"/>
              <a:buChar char="v"/>
              <a:defRPr/>
            </a:pPr>
            <a:r>
              <a:rPr lang="en-US" altLang="zh-CN" sz="2800" b="1" dirty="0">
                <a:latin typeface="+mn-lt"/>
              </a:rPr>
              <a:t>SQL</a:t>
            </a:r>
            <a:r>
              <a:rPr lang="zh-CN" altLang="en-US" sz="2800" b="1" dirty="0">
                <a:latin typeface="+mn-lt"/>
              </a:rPr>
              <a:t>的数据定义功能</a:t>
            </a:r>
            <a:r>
              <a:rPr lang="en-US" altLang="zh-CN" sz="2800" b="1" dirty="0">
                <a:latin typeface="+mn-lt"/>
              </a:rPr>
              <a:t>: </a:t>
            </a:r>
          </a:p>
          <a:p>
            <a:pPr marL="742950" lvl="1" indent="-285750" eaLnBrk="1" hangingPunct="1">
              <a:lnSpc>
                <a:spcPct val="150000"/>
              </a:lnSpc>
              <a:buClr>
                <a:schemeClr val="tx1"/>
              </a:buClr>
              <a:buSzPct val="100000"/>
              <a:buFont typeface="Wingdings" pitchFamily="2" charset="2"/>
              <a:buChar char="n"/>
              <a:defRPr/>
            </a:pPr>
            <a:r>
              <a:rPr lang="zh-CN" altLang="en-US" sz="2400" b="1" dirty="0">
                <a:latin typeface="+mn-lt"/>
              </a:rPr>
              <a:t>模式定义</a:t>
            </a:r>
            <a:endParaRPr lang="zh-CN" altLang="en-US" sz="2000" b="1" dirty="0">
              <a:latin typeface="+mn-lt"/>
            </a:endParaRPr>
          </a:p>
          <a:p>
            <a:pPr marL="742950" lvl="1" indent="-285750" eaLnBrk="1" hangingPunct="1">
              <a:lnSpc>
                <a:spcPct val="150000"/>
              </a:lnSpc>
              <a:buClr>
                <a:schemeClr val="tx1"/>
              </a:buClr>
              <a:buSzPct val="100000"/>
              <a:buFont typeface="Wingdings" pitchFamily="2" charset="2"/>
              <a:buChar char="n"/>
              <a:defRPr/>
            </a:pPr>
            <a:r>
              <a:rPr lang="zh-CN" altLang="en-US" sz="2400" b="1" dirty="0">
                <a:latin typeface="+mn-lt"/>
              </a:rPr>
              <a:t>表定义</a:t>
            </a:r>
            <a:endParaRPr lang="zh-CN" altLang="en-US" sz="2000" b="1" dirty="0">
              <a:latin typeface="+mn-lt"/>
            </a:endParaRPr>
          </a:p>
          <a:p>
            <a:pPr marL="742950" lvl="1" indent="-285750" eaLnBrk="1" hangingPunct="1">
              <a:lnSpc>
                <a:spcPct val="150000"/>
              </a:lnSpc>
              <a:buClr>
                <a:schemeClr val="tx1"/>
              </a:buClr>
              <a:buSzPct val="100000"/>
              <a:buFont typeface="Wingdings" pitchFamily="2" charset="2"/>
              <a:buChar char="n"/>
              <a:defRPr/>
            </a:pPr>
            <a:r>
              <a:rPr lang="zh-CN" altLang="en-US" sz="2400" b="1" dirty="0">
                <a:latin typeface="+mn-lt"/>
              </a:rPr>
              <a:t>视图和索引的定义 </a:t>
            </a:r>
          </a:p>
        </p:txBody>
      </p:sp>
      <p:sp>
        <p:nvSpPr>
          <p:cNvPr id="36869"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23748571-AB11-486A-9305-AB0A9DBD0880}"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z="3600"/>
              <a:t>插入子查询结果（续）</a:t>
            </a:r>
          </a:p>
        </p:txBody>
      </p:sp>
      <p:sp>
        <p:nvSpPr>
          <p:cNvPr id="14339" name="Rectangle 3"/>
          <p:cNvSpPr>
            <a:spLocks noGrp="1" noChangeArrowheads="1"/>
          </p:cNvSpPr>
          <p:nvPr>
            <p:ph idx="1"/>
          </p:nvPr>
        </p:nvSpPr>
        <p:spPr/>
        <p:txBody>
          <a:bodyPr/>
          <a:lstStyle/>
          <a:p>
            <a:pPr eaLnBrk="1" hangingPunct="1">
              <a:lnSpc>
                <a:spcPct val="110000"/>
              </a:lnSpc>
            </a:pPr>
            <a:r>
              <a:rPr lang="zh-CN" altLang="en-US"/>
              <a:t>关系数据库管理系统在执行插入语句时会检查所插元组是否破坏表上已定义的完整性规则</a:t>
            </a:r>
          </a:p>
          <a:p>
            <a:pPr lvl="1">
              <a:lnSpc>
                <a:spcPct val="110000"/>
              </a:lnSpc>
            </a:pPr>
            <a:r>
              <a:rPr lang="zh-CN" altLang="en-US"/>
              <a:t>实体完整性</a:t>
            </a:r>
          </a:p>
          <a:p>
            <a:pPr lvl="1">
              <a:lnSpc>
                <a:spcPct val="110000"/>
              </a:lnSpc>
            </a:pPr>
            <a:r>
              <a:rPr lang="zh-CN" altLang="en-US"/>
              <a:t>参照完整性</a:t>
            </a:r>
          </a:p>
          <a:p>
            <a:pPr lvl="1">
              <a:lnSpc>
                <a:spcPct val="110000"/>
              </a:lnSpc>
            </a:pPr>
            <a:r>
              <a:rPr lang="zh-CN" altLang="en-US"/>
              <a:t>用户定义的完整性</a:t>
            </a:r>
          </a:p>
          <a:p>
            <a:pPr lvl="2">
              <a:lnSpc>
                <a:spcPct val="110000"/>
              </a:lnSpc>
              <a:buSzPct val="87000"/>
              <a:buFont typeface="Wingdings" panose="05000000000000000000" pitchFamily="2" charset="2"/>
              <a:buChar char="l"/>
            </a:pPr>
            <a:r>
              <a:rPr lang="en-US" altLang="zh-CN" sz="2200"/>
              <a:t>NOT NULL</a:t>
            </a:r>
            <a:r>
              <a:rPr lang="zh-CN" altLang="en-US" sz="2200"/>
              <a:t>约束</a:t>
            </a:r>
          </a:p>
          <a:p>
            <a:pPr lvl="2">
              <a:lnSpc>
                <a:spcPct val="110000"/>
              </a:lnSpc>
              <a:buSzPct val="87000"/>
              <a:buFont typeface="Wingdings" panose="05000000000000000000" pitchFamily="2" charset="2"/>
              <a:buChar char="l"/>
            </a:pPr>
            <a:r>
              <a:rPr lang="en-US" altLang="zh-CN" sz="2200"/>
              <a:t>UNIQUE</a:t>
            </a:r>
            <a:r>
              <a:rPr lang="zh-CN" altLang="en-US" sz="2200"/>
              <a:t>约束</a:t>
            </a:r>
          </a:p>
          <a:p>
            <a:pPr lvl="2">
              <a:lnSpc>
                <a:spcPct val="110000"/>
              </a:lnSpc>
              <a:buSzPct val="87000"/>
              <a:buFont typeface="Wingdings" panose="05000000000000000000" pitchFamily="2" charset="2"/>
              <a:buChar char="l"/>
            </a:pPr>
            <a:r>
              <a:rPr lang="zh-CN" altLang="en-US" sz="2200"/>
              <a:t>值域约束</a:t>
            </a:r>
          </a:p>
        </p:txBody>
      </p:sp>
      <p:sp>
        <p:nvSpPr>
          <p:cNvPr id="2" name="日期占位符 1">
            <a:extLst>
              <a:ext uri="{FF2B5EF4-FFF2-40B4-BE49-F238E27FC236}">
                <a16:creationId xmlns:a16="http://schemas.microsoft.com/office/drawing/2014/main" id="{87126321-FE3A-4BB4-A7AB-0BE4C489C6A6}"/>
              </a:ext>
            </a:extLst>
          </p:cNvPr>
          <p:cNvSpPr>
            <a:spLocks noGrp="1"/>
          </p:cNvSpPr>
          <p:nvPr>
            <p:ph type="dt" sz="half" idx="10"/>
          </p:nvPr>
        </p:nvSpPr>
        <p:spPr/>
        <p:txBody>
          <a:bodyPr/>
          <a:lstStyle/>
          <a:p>
            <a:pPr>
              <a:defRPr/>
            </a:pPr>
            <a:fld id="{EF85AFD9-F59A-4B4D-9C87-60F802FB68D9}" type="datetime1">
              <a:rPr lang="zh-CN" altLang="en-US" smtClean="0"/>
              <a:t>2021/10/28</a:t>
            </a:fld>
            <a:endParaRPr lang="zh-CN" altLang="en-US" dirty="0"/>
          </a:p>
        </p:txBody>
      </p:sp>
    </p:spTree>
    <p:extLst>
      <p:ext uri="{BB962C8B-B14F-4D97-AF65-F5344CB8AC3E}">
        <p14:creationId xmlns:p14="http://schemas.microsoft.com/office/powerpoint/2010/main" val="341841981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sz="3600"/>
              <a:t>3.5  </a:t>
            </a:r>
            <a:r>
              <a:rPr lang="zh-CN" altLang="en-US" sz="3600"/>
              <a:t>数据更新 </a:t>
            </a:r>
          </a:p>
        </p:txBody>
      </p:sp>
      <p:sp>
        <p:nvSpPr>
          <p:cNvPr id="15363" name="Rectangle 3"/>
          <p:cNvSpPr>
            <a:spLocks noGrp="1" noChangeArrowheads="1"/>
          </p:cNvSpPr>
          <p:nvPr>
            <p:ph idx="1"/>
          </p:nvPr>
        </p:nvSpPr>
        <p:spPr/>
        <p:txBody>
          <a:bodyPr/>
          <a:lstStyle/>
          <a:p>
            <a:pPr algn="just" eaLnBrk="1" hangingPunct="1">
              <a:lnSpc>
                <a:spcPct val="180000"/>
              </a:lnSpc>
              <a:buFont typeface="Wingdings" panose="05000000000000000000" pitchFamily="2" charset="2"/>
              <a:buNone/>
            </a:pPr>
            <a:r>
              <a:rPr lang="en-US" altLang="zh-CN"/>
              <a:t>3.5.1  </a:t>
            </a:r>
            <a:r>
              <a:rPr lang="zh-CN" altLang="en-US"/>
              <a:t>插入数据</a:t>
            </a:r>
          </a:p>
          <a:p>
            <a:pPr algn="just" eaLnBrk="1" hangingPunct="1">
              <a:lnSpc>
                <a:spcPct val="180000"/>
              </a:lnSpc>
              <a:buFont typeface="Wingdings" panose="05000000000000000000" pitchFamily="2" charset="2"/>
              <a:buNone/>
            </a:pPr>
            <a:r>
              <a:rPr lang="en-US" altLang="zh-CN">
                <a:solidFill>
                  <a:srgbClr val="00B050"/>
                </a:solidFill>
              </a:rPr>
              <a:t>3.5.2  </a:t>
            </a:r>
            <a:r>
              <a:rPr lang="zh-CN" altLang="en-US">
                <a:solidFill>
                  <a:srgbClr val="00B050"/>
                </a:solidFill>
              </a:rPr>
              <a:t>修改数据</a:t>
            </a:r>
          </a:p>
          <a:p>
            <a:pPr eaLnBrk="1" hangingPunct="1">
              <a:lnSpc>
                <a:spcPct val="180000"/>
              </a:lnSpc>
              <a:buFont typeface="Wingdings" panose="05000000000000000000" pitchFamily="2" charset="2"/>
              <a:buNone/>
            </a:pPr>
            <a:r>
              <a:rPr lang="en-US" altLang="zh-CN"/>
              <a:t>3.5.3  </a:t>
            </a:r>
            <a:r>
              <a:rPr lang="zh-CN" altLang="en-US"/>
              <a:t>删除数据 </a:t>
            </a:r>
          </a:p>
        </p:txBody>
      </p:sp>
      <p:sp>
        <p:nvSpPr>
          <p:cNvPr id="2" name="日期占位符 1">
            <a:extLst>
              <a:ext uri="{FF2B5EF4-FFF2-40B4-BE49-F238E27FC236}">
                <a16:creationId xmlns:a16="http://schemas.microsoft.com/office/drawing/2014/main" id="{7FEC7C4A-A63E-40AF-9C5F-08BCF45A232C}"/>
              </a:ext>
            </a:extLst>
          </p:cNvPr>
          <p:cNvSpPr>
            <a:spLocks noGrp="1"/>
          </p:cNvSpPr>
          <p:nvPr>
            <p:ph type="dt" sz="half" idx="10"/>
          </p:nvPr>
        </p:nvSpPr>
        <p:spPr/>
        <p:txBody>
          <a:bodyPr/>
          <a:lstStyle/>
          <a:p>
            <a:pPr>
              <a:defRPr/>
            </a:pPr>
            <a:fld id="{A668CCBB-3404-4A1E-8705-A17691BD5D04}" type="datetime1">
              <a:rPr lang="zh-CN" altLang="en-US" smtClean="0"/>
              <a:t>2021/10/28</a:t>
            </a:fld>
            <a:endParaRPr lang="zh-CN" altLang="en-US" dirty="0"/>
          </a:p>
        </p:txBody>
      </p:sp>
    </p:spTree>
    <p:extLst>
      <p:ext uri="{BB962C8B-B14F-4D97-AF65-F5344CB8AC3E}">
        <p14:creationId xmlns:p14="http://schemas.microsoft.com/office/powerpoint/2010/main" val="2398849400"/>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z="3600"/>
              <a:t>3.5.2  </a:t>
            </a:r>
            <a:r>
              <a:rPr lang="zh-CN" altLang="en-US" sz="3600"/>
              <a:t>修改数据</a:t>
            </a:r>
          </a:p>
        </p:txBody>
      </p:sp>
      <p:sp>
        <p:nvSpPr>
          <p:cNvPr id="16387" name="Rectangle 3"/>
          <p:cNvSpPr>
            <a:spLocks noGrp="1" noChangeArrowheads="1"/>
          </p:cNvSpPr>
          <p:nvPr>
            <p:ph idx="1"/>
          </p:nvPr>
        </p:nvSpPr>
        <p:spPr/>
        <p:txBody>
          <a:bodyPr/>
          <a:lstStyle/>
          <a:p>
            <a:pPr eaLnBrk="1" hangingPunct="1">
              <a:lnSpc>
                <a:spcPct val="90000"/>
              </a:lnSpc>
            </a:pPr>
            <a:r>
              <a:rPr lang="zh-CN" altLang="en-US"/>
              <a:t>语句格式</a:t>
            </a:r>
          </a:p>
          <a:p>
            <a:pPr eaLnBrk="1" hangingPunct="1">
              <a:lnSpc>
                <a:spcPct val="90000"/>
              </a:lnSpc>
              <a:buFont typeface="Wingdings" panose="05000000000000000000" pitchFamily="2" charset="2"/>
              <a:buNone/>
            </a:pPr>
            <a:r>
              <a:rPr lang="zh-CN" altLang="en-US"/>
              <a:t>   </a:t>
            </a:r>
            <a:r>
              <a:rPr lang="en-US" altLang="zh-CN" sz="2400"/>
              <a:t>UPDATE  &lt;</a:t>
            </a:r>
            <a:r>
              <a:rPr lang="zh-CN" altLang="en-US" sz="2400"/>
              <a:t>表名</a:t>
            </a:r>
            <a:r>
              <a:rPr lang="en-US" altLang="zh-CN" sz="2400"/>
              <a:t>&gt;</a:t>
            </a:r>
          </a:p>
          <a:p>
            <a:pPr eaLnBrk="1" hangingPunct="1">
              <a:lnSpc>
                <a:spcPct val="90000"/>
              </a:lnSpc>
              <a:buFont typeface="Wingdings" panose="05000000000000000000" pitchFamily="2" charset="2"/>
              <a:buNone/>
            </a:pPr>
            <a:r>
              <a:rPr lang="en-US" altLang="zh-CN" sz="2400"/>
              <a:t>    SET  &lt;</a:t>
            </a:r>
            <a:r>
              <a:rPr lang="zh-CN" altLang="en-US" sz="2400"/>
              <a:t>列名</a:t>
            </a:r>
            <a:r>
              <a:rPr lang="en-US" altLang="zh-CN" sz="2400"/>
              <a:t>&gt;=&lt;</a:t>
            </a:r>
            <a:r>
              <a:rPr lang="zh-CN" altLang="en-US" sz="2400"/>
              <a:t>表达式</a:t>
            </a:r>
            <a:r>
              <a:rPr lang="en-US" altLang="zh-CN" sz="2400"/>
              <a:t>&gt;[,&lt;</a:t>
            </a:r>
            <a:r>
              <a:rPr lang="zh-CN" altLang="en-US" sz="2400"/>
              <a:t>列名</a:t>
            </a:r>
            <a:r>
              <a:rPr lang="en-US" altLang="zh-CN" sz="2400"/>
              <a:t>&gt;=&lt;</a:t>
            </a:r>
            <a:r>
              <a:rPr lang="zh-CN" altLang="en-US" sz="2400"/>
              <a:t>表达式</a:t>
            </a:r>
            <a:r>
              <a:rPr lang="en-US" altLang="zh-CN" sz="2400"/>
              <a:t>&gt;]…</a:t>
            </a:r>
          </a:p>
          <a:p>
            <a:pPr eaLnBrk="1" hangingPunct="1">
              <a:lnSpc>
                <a:spcPct val="90000"/>
              </a:lnSpc>
              <a:buFont typeface="Wingdings" panose="05000000000000000000" pitchFamily="2" charset="2"/>
              <a:buNone/>
            </a:pPr>
            <a:r>
              <a:rPr lang="en-US" altLang="zh-CN" sz="2400"/>
              <a:t>    [WHERE &lt;</a:t>
            </a:r>
            <a:r>
              <a:rPr lang="zh-CN" altLang="en-US" sz="2400"/>
              <a:t>条件</a:t>
            </a:r>
            <a:r>
              <a:rPr lang="en-US" altLang="zh-CN" sz="2400"/>
              <a:t>&gt;]</a:t>
            </a:r>
            <a:r>
              <a:rPr lang="zh-CN" altLang="en-US" sz="2400"/>
              <a:t>;</a:t>
            </a:r>
          </a:p>
          <a:p>
            <a:pPr lvl="1">
              <a:lnSpc>
                <a:spcPct val="90000"/>
              </a:lnSpc>
              <a:buFont typeface="Wingdings" panose="05000000000000000000" pitchFamily="2" charset="2"/>
              <a:buNone/>
            </a:pPr>
            <a:endParaRPr lang="zh-CN" altLang="en-US"/>
          </a:p>
          <a:p>
            <a:pPr eaLnBrk="1" hangingPunct="1">
              <a:lnSpc>
                <a:spcPct val="90000"/>
              </a:lnSpc>
            </a:pPr>
            <a:r>
              <a:rPr lang="zh-CN" altLang="en-US"/>
              <a:t>功能</a:t>
            </a:r>
          </a:p>
          <a:p>
            <a:pPr lvl="1">
              <a:lnSpc>
                <a:spcPct val="110000"/>
              </a:lnSpc>
            </a:pPr>
            <a:r>
              <a:rPr lang="zh-CN" altLang="en-US"/>
              <a:t>修改指定表中满足</a:t>
            </a:r>
            <a:r>
              <a:rPr lang="en-US" altLang="zh-CN"/>
              <a:t>WHERE</a:t>
            </a:r>
            <a:r>
              <a:rPr lang="zh-CN" altLang="en-US"/>
              <a:t>子句条件的元组</a:t>
            </a:r>
            <a:endParaRPr lang="en-US" altLang="zh-CN"/>
          </a:p>
          <a:p>
            <a:pPr lvl="1">
              <a:lnSpc>
                <a:spcPct val="110000"/>
              </a:lnSpc>
            </a:pPr>
            <a:r>
              <a:rPr lang="en-US" altLang="zh-CN"/>
              <a:t>SET</a:t>
            </a:r>
            <a:r>
              <a:rPr lang="zh-CN" altLang="en-US"/>
              <a:t>子句给出</a:t>
            </a:r>
            <a:r>
              <a:rPr lang="en-US" altLang="zh-CN"/>
              <a:t>&lt;</a:t>
            </a:r>
            <a:r>
              <a:rPr lang="zh-CN" altLang="en-US"/>
              <a:t>表达式</a:t>
            </a:r>
            <a:r>
              <a:rPr lang="en-US" altLang="zh-CN"/>
              <a:t>&gt;</a:t>
            </a:r>
            <a:r>
              <a:rPr lang="zh-CN" altLang="en-US"/>
              <a:t>的值用于取代相应的属性列</a:t>
            </a:r>
            <a:endParaRPr lang="en-US" altLang="zh-CN"/>
          </a:p>
          <a:p>
            <a:pPr lvl="1">
              <a:lnSpc>
                <a:spcPct val="110000"/>
              </a:lnSpc>
            </a:pPr>
            <a:r>
              <a:rPr lang="zh-CN" altLang="en-US"/>
              <a:t>如果省略</a:t>
            </a:r>
            <a:r>
              <a:rPr lang="en-US" altLang="zh-CN"/>
              <a:t>WHERE</a:t>
            </a:r>
            <a:r>
              <a:rPr lang="zh-CN" altLang="en-US"/>
              <a:t>子句，表示要修改表中的所有元组</a:t>
            </a:r>
            <a:endParaRPr lang="en-US" altLang="zh-CN"/>
          </a:p>
          <a:p>
            <a:pPr lvl="1">
              <a:lnSpc>
                <a:spcPct val="110000"/>
              </a:lnSpc>
              <a:buSzPct val="75000"/>
            </a:pPr>
            <a:endParaRPr lang="zh-CN" altLang="en-US"/>
          </a:p>
        </p:txBody>
      </p:sp>
      <p:sp>
        <p:nvSpPr>
          <p:cNvPr id="2" name="日期占位符 1">
            <a:extLst>
              <a:ext uri="{FF2B5EF4-FFF2-40B4-BE49-F238E27FC236}">
                <a16:creationId xmlns:a16="http://schemas.microsoft.com/office/drawing/2014/main" id="{4A504F0A-C78E-4A1C-A5C4-BDD2C54D6E82}"/>
              </a:ext>
            </a:extLst>
          </p:cNvPr>
          <p:cNvSpPr>
            <a:spLocks noGrp="1"/>
          </p:cNvSpPr>
          <p:nvPr>
            <p:ph type="dt" sz="half" idx="10"/>
          </p:nvPr>
        </p:nvSpPr>
        <p:spPr/>
        <p:txBody>
          <a:bodyPr/>
          <a:lstStyle/>
          <a:p>
            <a:pPr>
              <a:defRPr/>
            </a:pPr>
            <a:fld id="{0F86D37B-F1A4-4B47-8DB0-54124AAA5A43}" type="datetime1">
              <a:rPr lang="zh-CN" altLang="en-US" smtClean="0"/>
              <a:t>2021/10/28</a:t>
            </a:fld>
            <a:endParaRPr lang="zh-CN" altLang="en-US" dirty="0"/>
          </a:p>
        </p:txBody>
      </p:sp>
    </p:spTree>
    <p:extLst>
      <p:ext uri="{BB962C8B-B14F-4D97-AF65-F5344CB8AC3E}">
        <p14:creationId xmlns:p14="http://schemas.microsoft.com/office/powerpoint/2010/main" val="162816152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z="3600"/>
              <a:t>修改数据（续）</a:t>
            </a:r>
          </a:p>
        </p:txBody>
      </p:sp>
      <p:sp>
        <p:nvSpPr>
          <p:cNvPr id="17411" name="Rectangle 3"/>
          <p:cNvSpPr>
            <a:spLocks noGrp="1" noChangeArrowheads="1"/>
          </p:cNvSpPr>
          <p:nvPr>
            <p:ph idx="1"/>
          </p:nvPr>
        </p:nvSpPr>
        <p:spPr/>
        <p:txBody>
          <a:bodyPr/>
          <a:lstStyle/>
          <a:p>
            <a:pPr eaLnBrk="1" hangingPunct="1">
              <a:lnSpc>
                <a:spcPct val="150000"/>
              </a:lnSpc>
            </a:pPr>
            <a:r>
              <a:rPr lang="zh-CN" altLang="en-US"/>
              <a:t>三种修改方式</a:t>
            </a:r>
          </a:p>
          <a:p>
            <a:pPr lvl="1" eaLnBrk="1" hangingPunct="1">
              <a:lnSpc>
                <a:spcPct val="150000"/>
              </a:lnSpc>
            </a:pPr>
            <a:r>
              <a:rPr lang="zh-CN" altLang="en-US"/>
              <a:t>修改某一个元组的值</a:t>
            </a:r>
          </a:p>
          <a:p>
            <a:pPr lvl="1" eaLnBrk="1" hangingPunct="1">
              <a:lnSpc>
                <a:spcPct val="150000"/>
              </a:lnSpc>
            </a:pPr>
            <a:r>
              <a:rPr lang="en-US" altLang="zh-CN"/>
              <a:t> </a:t>
            </a:r>
            <a:r>
              <a:rPr lang="zh-CN" altLang="en-US"/>
              <a:t>修改多个元组的值</a:t>
            </a:r>
          </a:p>
          <a:p>
            <a:pPr lvl="1" eaLnBrk="1" hangingPunct="1">
              <a:lnSpc>
                <a:spcPct val="150000"/>
              </a:lnSpc>
            </a:pPr>
            <a:r>
              <a:rPr lang="en-US" altLang="zh-CN"/>
              <a:t> </a:t>
            </a:r>
            <a:r>
              <a:rPr lang="zh-CN" altLang="en-US"/>
              <a:t>带子查询的修改语句</a:t>
            </a:r>
          </a:p>
        </p:txBody>
      </p:sp>
      <p:sp>
        <p:nvSpPr>
          <p:cNvPr id="2" name="日期占位符 1">
            <a:extLst>
              <a:ext uri="{FF2B5EF4-FFF2-40B4-BE49-F238E27FC236}">
                <a16:creationId xmlns:a16="http://schemas.microsoft.com/office/drawing/2014/main" id="{ED74CB87-1020-42DE-918D-73C8E0DC1F9B}"/>
              </a:ext>
            </a:extLst>
          </p:cNvPr>
          <p:cNvSpPr>
            <a:spLocks noGrp="1"/>
          </p:cNvSpPr>
          <p:nvPr>
            <p:ph type="dt" sz="half" idx="10"/>
          </p:nvPr>
        </p:nvSpPr>
        <p:spPr/>
        <p:txBody>
          <a:bodyPr/>
          <a:lstStyle/>
          <a:p>
            <a:pPr>
              <a:defRPr/>
            </a:pPr>
            <a:fld id="{862CCB7A-40DF-4D3A-9BEC-2B09E2FAA02D}" type="datetime1">
              <a:rPr lang="zh-CN" altLang="en-US" smtClean="0"/>
              <a:t>2021/10/28</a:t>
            </a:fld>
            <a:endParaRPr lang="zh-CN" altLang="en-US" dirty="0"/>
          </a:p>
        </p:txBody>
      </p:sp>
    </p:spTree>
    <p:extLst>
      <p:ext uri="{BB962C8B-B14F-4D97-AF65-F5344CB8AC3E}">
        <p14:creationId xmlns:p14="http://schemas.microsoft.com/office/powerpoint/2010/main" val="2154471890"/>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z="3600"/>
              <a:t>1</a:t>
            </a:r>
            <a:r>
              <a:rPr lang="zh-CN" altLang="en-US" sz="3600"/>
              <a:t>. 修改某一个元组的值</a:t>
            </a:r>
          </a:p>
        </p:txBody>
      </p:sp>
      <p:sp>
        <p:nvSpPr>
          <p:cNvPr id="18435" name="Rectangle 3"/>
          <p:cNvSpPr>
            <a:spLocks noGrp="1" noChangeArrowheads="1"/>
          </p:cNvSpPr>
          <p:nvPr>
            <p:ph idx="1"/>
          </p:nvPr>
        </p:nvSpPr>
        <p:spPr/>
        <p:txBody>
          <a:bodyPr/>
          <a:lstStyle/>
          <a:p>
            <a:pPr algn="just" eaLnBrk="1" hangingPunct="1">
              <a:lnSpc>
                <a:spcPct val="150000"/>
              </a:lnSpc>
              <a:buFont typeface="Wingdings" panose="05000000000000000000" pitchFamily="2" charset="2"/>
              <a:buNone/>
            </a:pPr>
            <a:r>
              <a:rPr lang="en-US" altLang="zh-CN" sz="2400"/>
              <a:t>    [</a:t>
            </a:r>
            <a:r>
              <a:rPr lang="zh-CN" altLang="en-US" sz="2400">
                <a:ea typeface="黑体" panose="02010609060101010101" pitchFamily="49" charset="-122"/>
              </a:rPr>
              <a:t>例</a:t>
            </a:r>
            <a:r>
              <a:rPr lang="en-US" altLang="zh-CN" sz="2400"/>
              <a:t>3.73]  </a:t>
            </a:r>
            <a:r>
              <a:rPr lang="zh-CN" altLang="en-US" sz="2400"/>
              <a:t>将学生</a:t>
            </a:r>
            <a:r>
              <a:rPr lang="en-US" altLang="zh-CN" sz="2400"/>
              <a:t>201215121</a:t>
            </a:r>
            <a:r>
              <a:rPr lang="zh-CN" altLang="en-US" sz="2400"/>
              <a:t>的年龄改为</a:t>
            </a:r>
            <a:r>
              <a:rPr lang="en-US" altLang="zh-CN" sz="2400"/>
              <a:t>22</a:t>
            </a:r>
            <a:r>
              <a:rPr lang="zh-CN" altLang="en-US" sz="2400"/>
              <a:t>岁</a:t>
            </a:r>
          </a:p>
          <a:p>
            <a:pPr algn="just" eaLnBrk="1" hangingPunct="1">
              <a:lnSpc>
                <a:spcPct val="150000"/>
              </a:lnSpc>
              <a:buFont typeface="Wingdings" panose="05000000000000000000" pitchFamily="2" charset="2"/>
              <a:buNone/>
            </a:pPr>
            <a:endParaRPr lang="zh-CN" altLang="en-US" sz="2400"/>
          </a:p>
          <a:p>
            <a:pPr algn="just" eaLnBrk="1" hangingPunct="1">
              <a:lnSpc>
                <a:spcPct val="150000"/>
              </a:lnSpc>
              <a:buFont typeface="Wingdings" panose="05000000000000000000" pitchFamily="2" charset="2"/>
              <a:buNone/>
            </a:pPr>
            <a:r>
              <a:rPr lang="zh-CN" altLang="en-US" sz="2400"/>
              <a:t>         </a:t>
            </a:r>
            <a:r>
              <a:rPr lang="en-US" altLang="zh-CN" sz="2400"/>
              <a:t>UPDATE  Student</a:t>
            </a:r>
          </a:p>
          <a:p>
            <a:pPr algn="just" eaLnBrk="1" hangingPunct="1">
              <a:lnSpc>
                <a:spcPct val="150000"/>
              </a:lnSpc>
              <a:buFont typeface="Wingdings" panose="05000000000000000000" pitchFamily="2" charset="2"/>
              <a:buNone/>
            </a:pPr>
            <a:r>
              <a:rPr lang="en-US" altLang="zh-CN" sz="2400"/>
              <a:t>         SET Sage=22</a:t>
            </a:r>
          </a:p>
          <a:p>
            <a:pPr algn="just" eaLnBrk="1" hangingPunct="1">
              <a:lnSpc>
                <a:spcPct val="150000"/>
              </a:lnSpc>
              <a:buFont typeface="Wingdings" panose="05000000000000000000" pitchFamily="2" charset="2"/>
              <a:buNone/>
            </a:pPr>
            <a:r>
              <a:rPr lang="en-US" altLang="zh-CN" sz="2400"/>
              <a:t>         WHERE  Sno=' 201215121 '</a:t>
            </a:r>
            <a:r>
              <a:rPr lang="zh-CN" altLang="en-US" sz="2400"/>
              <a:t>;</a:t>
            </a:r>
            <a:r>
              <a:rPr lang="zh-CN" altLang="en-US"/>
              <a:t> </a:t>
            </a:r>
          </a:p>
          <a:p>
            <a:pPr eaLnBrk="1" hangingPunct="1">
              <a:lnSpc>
                <a:spcPct val="120000"/>
              </a:lnSpc>
            </a:pPr>
            <a:endParaRPr lang="en-US" altLang="zh-CN" sz="3200"/>
          </a:p>
        </p:txBody>
      </p:sp>
      <p:sp>
        <p:nvSpPr>
          <p:cNvPr id="2" name="日期占位符 1">
            <a:extLst>
              <a:ext uri="{FF2B5EF4-FFF2-40B4-BE49-F238E27FC236}">
                <a16:creationId xmlns:a16="http://schemas.microsoft.com/office/drawing/2014/main" id="{22F8D7C1-FFCF-42B7-B122-2EF66B9BE5FA}"/>
              </a:ext>
            </a:extLst>
          </p:cNvPr>
          <p:cNvSpPr>
            <a:spLocks noGrp="1"/>
          </p:cNvSpPr>
          <p:nvPr>
            <p:ph type="dt" sz="half" idx="10"/>
          </p:nvPr>
        </p:nvSpPr>
        <p:spPr/>
        <p:txBody>
          <a:bodyPr/>
          <a:lstStyle/>
          <a:p>
            <a:pPr>
              <a:defRPr/>
            </a:pPr>
            <a:fld id="{4936FCD8-C4A9-41BC-BF08-392F90B6ACC5}" type="datetime1">
              <a:rPr lang="zh-CN" altLang="en-US" smtClean="0"/>
              <a:t>2021/10/28</a:t>
            </a:fld>
            <a:endParaRPr lang="zh-CN" altLang="en-US" dirty="0"/>
          </a:p>
        </p:txBody>
      </p:sp>
    </p:spTree>
    <p:extLst>
      <p:ext uri="{BB962C8B-B14F-4D97-AF65-F5344CB8AC3E}">
        <p14:creationId xmlns:p14="http://schemas.microsoft.com/office/powerpoint/2010/main" val="337309590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z="3600"/>
              <a:t>2. </a:t>
            </a:r>
            <a:r>
              <a:rPr lang="zh-CN" altLang="en-US" sz="3600"/>
              <a:t>修改多个元组的值</a:t>
            </a:r>
          </a:p>
        </p:txBody>
      </p:sp>
      <p:sp>
        <p:nvSpPr>
          <p:cNvPr id="19459" name="Rectangle 3"/>
          <p:cNvSpPr>
            <a:spLocks noGrp="1" noChangeArrowheads="1"/>
          </p:cNvSpPr>
          <p:nvPr>
            <p:ph idx="1"/>
          </p:nvPr>
        </p:nvSpPr>
        <p:spPr/>
        <p:txBody>
          <a:bodyPr/>
          <a:lstStyle/>
          <a:p>
            <a:pPr algn="just" eaLnBrk="1" hangingPunct="1">
              <a:buFont typeface="Wingdings" panose="05000000000000000000" pitchFamily="2" charset="2"/>
              <a:buNone/>
            </a:pPr>
            <a:r>
              <a:rPr lang="en-US" altLang="zh-CN" sz="1800">
                <a:ea typeface="黑体" panose="02010609060101010101" pitchFamily="49" charset="-122"/>
              </a:rPr>
              <a:t>      </a:t>
            </a:r>
            <a:r>
              <a:rPr lang="en-US" altLang="zh-CN" sz="2400"/>
              <a:t>[</a:t>
            </a:r>
            <a:r>
              <a:rPr lang="zh-CN" altLang="en-US" sz="2400">
                <a:ea typeface="黑体" panose="02010609060101010101" pitchFamily="49" charset="-122"/>
              </a:rPr>
              <a:t>例</a:t>
            </a:r>
            <a:r>
              <a:rPr lang="en-US" altLang="zh-CN" sz="2400"/>
              <a:t>3.74]  </a:t>
            </a:r>
            <a:r>
              <a:rPr lang="zh-CN" altLang="en-US" sz="2400"/>
              <a:t>将所有学生的年龄增加</a:t>
            </a:r>
            <a:r>
              <a:rPr lang="en-US" altLang="zh-CN" sz="2400"/>
              <a:t>1</a:t>
            </a:r>
            <a:r>
              <a:rPr lang="zh-CN" altLang="en-US" sz="2400"/>
              <a:t>岁。</a:t>
            </a:r>
          </a:p>
          <a:p>
            <a:pPr algn="just" eaLnBrk="1" hangingPunct="1">
              <a:lnSpc>
                <a:spcPct val="170000"/>
              </a:lnSpc>
              <a:buFont typeface="Wingdings" panose="05000000000000000000" pitchFamily="2" charset="2"/>
              <a:buNone/>
            </a:pPr>
            <a:r>
              <a:rPr lang="zh-CN" altLang="en-US" sz="2400"/>
              <a:t>         </a:t>
            </a:r>
          </a:p>
          <a:p>
            <a:pPr algn="just" eaLnBrk="1" hangingPunct="1">
              <a:lnSpc>
                <a:spcPct val="170000"/>
              </a:lnSpc>
              <a:buFont typeface="Wingdings" panose="05000000000000000000" pitchFamily="2" charset="2"/>
              <a:buNone/>
            </a:pPr>
            <a:r>
              <a:rPr lang="zh-CN" altLang="en-US" sz="2400"/>
              <a:t>	    	 	</a:t>
            </a:r>
            <a:r>
              <a:rPr lang="en-US" altLang="zh-CN" sz="2400"/>
              <a:t>UPDATE Student</a:t>
            </a:r>
          </a:p>
          <a:p>
            <a:pPr algn="just" eaLnBrk="1" hangingPunct="1">
              <a:lnSpc>
                <a:spcPct val="170000"/>
              </a:lnSpc>
              <a:buFont typeface="Wingdings" panose="05000000000000000000" pitchFamily="2" charset="2"/>
              <a:buNone/>
            </a:pPr>
            <a:r>
              <a:rPr lang="en-US" altLang="zh-CN" sz="2400"/>
              <a:t>         </a:t>
            </a:r>
            <a:r>
              <a:rPr lang="zh-CN" altLang="en-US" sz="2400"/>
              <a:t>		</a:t>
            </a:r>
            <a:r>
              <a:rPr lang="en-US" altLang="zh-CN" sz="2400"/>
              <a:t>SET Sage= Sage+1</a:t>
            </a:r>
            <a:r>
              <a:rPr lang="zh-CN" altLang="en-US" sz="2400"/>
              <a:t>;</a:t>
            </a:r>
          </a:p>
          <a:p>
            <a:pPr algn="just" eaLnBrk="1" hangingPunct="1">
              <a:buFont typeface="Wingdings" panose="05000000000000000000" pitchFamily="2" charset="2"/>
              <a:buNone/>
            </a:pPr>
            <a:endParaRPr lang="zh-CN" altLang="en-US" sz="2400"/>
          </a:p>
          <a:p>
            <a:pPr algn="just" eaLnBrk="1" hangingPunct="1">
              <a:buFont typeface="Wingdings" panose="05000000000000000000" pitchFamily="2" charset="2"/>
              <a:buNone/>
            </a:pPr>
            <a:endParaRPr lang="en-US" altLang="zh-CN"/>
          </a:p>
        </p:txBody>
      </p:sp>
      <p:sp>
        <p:nvSpPr>
          <p:cNvPr id="2" name="日期占位符 1">
            <a:extLst>
              <a:ext uri="{FF2B5EF4-FFF2-40B4-BE49-F238E27FC236}">
                <a16:creationId xmlns:a16="http://schemas.microsoft.com/office/drawing/2014/main" id="{5218D542-8D77-4466-917E-1DBA1753CB1C}"/>
              </a:ext>
            </a:extLst>
          </p:cNvPr>
          <p:cNvSpPr>
            <a:spLocks noGrp="1"/>
          </p:cNvSpPr>
          <p:nvPr>
            <p:ph type="dt" sz="half" idx="10"/>
          </p:nvPr>
        </p:nvSpPr>
        <p:spPr/>
        <p:txBody>
          <a:bodyPr/>
          <a:lstStyle/>
          <a:p>
            <a:pPr>
              <a:defRPr/>
            </a:pPr>
            <a:fld id="{1DA6747D-FB1B-482B-B3F2-976CC4337A2A}" type="datetime1">
              <a:rPr lang="zh-CN" altLang="en-US" smtClean="0"/>
              <a:t>2021/10/28</a:t>
            </a:fld>
            <a:endParaRPr lang="zh-CN" altLang="en-US" dirty="0"/>
          </a:p>
        </p:txBody>
      </p:sp>
    </p:spTree>
    <p:extLst>
      <p:ext uri="{BB962C8B-B14F-4D97-AF65-F5344CB8AC3E}">
        <p14:creationId xmlns:p14="http://schemas.microsoft.com/office/powerpoint/2010/main" val="399004059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sz="3600"/>
              <a:t>3. </a:t>
            </a:r>
            <a:r>
              <a:rPr lang="zh-CN" altLang="en-US" sz="3600"/>
              <a:t>带子查询的修改语句</a:t>
            </a:r>
          </a:p>
        </p:txBody>
      </p:sp>
      <p:sp>
        <p:nvSpPr>
          <p:cNvPr id="20483" name="Rectangle 3"/>
          <p:cNvSpPr>
            <a:spLocks noGrp="1" noChangeArrowheads="1"/>
          </p:cNvSpPr>
          <p:nvPr>
            <p:ph idx="1"/>
          </p:nvPr>
        </p:nvSpPr>
        <p:spPr/>
        <p:txBody>
          <a:bodyPr/>
          <a:lstStyle/>
          <a:p>
            <a:pPr algn="just" eaLnBrk="1" hangingPunct="1">
              <a:buFont typeface="Wingdings" panose="05000000000000000000" pitchFamily="2" charset="2"/>
              <a:buNone/>
            </a:pPr>
            <a:r>
              <a:rPr lang="en-US" altLang="zh-CN" sz="2400"/>
              <a:t>   [</a:t>
            </a:r>
            <a:r>
              <a:rPr lang="zh-CN" altLang="en-US" sz="2400">
                <a:ea typeface="黑体" panose="02010609060101010101" pitchFamily="49" charset="-122"/>
              </a:rPr>
              <a:t>例</a:t>
            </a:r>
            <a:r>
              <a:rPr lang="en-US" altLang="zh-CN" sz="2400">
                <a:ea typeface="黑体" panose="02010609060101010101" pitchFamily="49" charset="-122"/>
              </a:rPr>
              <a:t>3.75</a:t>
            </a:r>
            <a:r>
              <a:rPr lang="en-US" altLang="zh-CN" sz="2400"/>
              <a:t>]  </a:t>
            </a:r>
            <a:r>
              <a:rPr lang="zh-CN" altLang="en-US" sz="2400"/>
              <a:t>将计算机科学系全体学生的成绩置零。</a:t>
            </a:r>
          </a:p>
          <a:p>
            <a:pPr>
              <a:buFont typeface="Wingdings" panose="05000000000000000000" pitchFamily="2" charset="2"/>
              <a:buNone/>
            </a:pPr>
            <a:r>
              <a:rPr lang="zh-CN" altLang="en-US" sz="2400"/>
              <a:t>        </a:t>
            </a:r>
            <a:r>
              <a:rPr lang="en-US" altLang="zh-CN" sz="2400"/>
              <a:t>UPDATE SC</a:t>
            </a:r>
            <a:endParaRPr lang="zh-CN" altLang="en-US" sz="2400"/>
          </a:p>
          <a:p>
            <a:pPr>
              <a:buFont typeface="Wingdings" panose="05000000000000000000" pitchFamily="2" charset="2"/>
              <a:buNone/>
            </a:pPr>
            <a:r>
              <a:rPr lang="en-US" altLang="zh-CN" sz="2400"/>
              <a:t>        SET     Grade=0</a:t>
            </a:r>
            <a:endParaRPr lang="zh-CN" altLang="en-US" sz="2400"/>
          </a:p>
          <a:p>
            <a:pPr>
              <a:buFont typeface="Wingdings" panose="05000000000000000000" pitchFamily="2" charset="2"/>
              <a:buNone/>
            </a:pPr>
            <a:r>
              <a:rPr lang="en-US" altLang="zh-CN" sz="2400"/>
              <a:t>        WHERE Sno  IN</a:t>
            </a:r>
            <a:endParaRPr lang="zh-CN" altLang="en-US" sz="2400"/>
          </a:p>
          <a:p>
            <a:pPr>
              <a:buFont typeface="Wingdings" panose="05000000000000000000" pitchFamily="2" charset="2"/>
              <a:buNone/>
            </a:pPr>
            <a:r>
              <a:rPr lang="en-US" altLang="zh-CN" sz="2400"/>
              <a:t>               </a:t>
            </a:r>
            <a:r>
              <a:rPr lang="zh-CN" altLang="en-US" sz="2400"/>
              <a:t>(</a:t>
            </a:r>
            <a:r>
              <a:rPr lang="en-US" altLang="zh-CN" sz="2400"/>
              <a:t>SELETE Sno</a:t>
            </a:r>
            <a:endParaRPr lang="zh-CN" altLang="en-US" sz="2400"/>
          </a:p>
          <a:p>
            <a:pPr>
              <a:buFont typeface="Wingdings" panose="05000000000000000000" pitchFamily="2" charset="2"/>
              <a:buNone/>
            </a:pPr>
            <a:r>
              <a:rPr lang="en-US" altLang="zh-CN" sz="2400"/>
              <a:t>                FROM     Student</a:t>
            </a:r>
            <a:endParaRPr lang="zh-CN" altLang="en-US" sz="2400"/>
          </a:p>
          <a:p>
            <a:pPr>
              <a:buFont typeface="Wingdings" panose="05000000000000000000" pitchFamily="2" charset="2"/>
              <a:buNone/>
            </a:pPr>
            <a:r>
              <a:rPr lang="en-US" altLang="zh-CN" sz="2400"/>
              <a:t>                WHERE  Sdept= 'CS' </a:t>
            </a:r>
            <a:r>
              <a:rPr lang="zh-CN" altLang="en-US" sz="2400"/>
              <a:t>);</a:t>
            </a:r>
          </a:p>
        </p:txBody>
      </p:sp>
      <p:sp>
        <p:nvSpPr>
          <p:cNvPr id="2" name="日期占位符 1">
            <a:extLst>
              <a:ext uri="{FF2B5EF4-FFF2-40B4-BE49-F238E27FC236}">
                <a16:creationId xmlns:a16="http://schemas.microsoft.com/office/drawing/2014/main" id="{9AD9C7E7-67CA-41B3-9D58-3D148EBC3C04}"/>
              </a:ext>
            </a:extLst>
          </p:cNvPr>
          <p:cNvSpPr>
            <a:spLocks noGrp="1"/>
          </p:cNvSpPr>
          <p:nvPr>
            <p:ph type="dt" sz="half" idx="10"/>
          </p:nvPr>
        </p:nvSpPr>
        <p:spPr/>
        <p:txBody>
          <a:bodyPr/>
          <a:lstStyle/>
          <a:p>
            <a:pPr>
              <a:defRPr/>
            </a:pPr>
            <a:fld id="{78BFCDC5-3E3F-4115-B728-B5BA3B5EDEBF}" type="datetime1">
              <a:rPr lang="zh-CN" altLang="en-US" smtClean="0"/>
              <a:t>2021/10/28</a:t>
            </a:fld>
            <a:endParaRPr lang="zh-CN" altLang="en-US" dirty="0"/>
          </a:p>
        </p:txBody>
      </p:sp>
    </p:spTree>
    <p:extLst>
      <p:ext uri="{BB962C8B-B14F-4D97-AF65-F5344CB8AC3E}">
        <p14:creationId xmlns:p14="http://schemas.microsoft.com/office/powerpoint/2010/main" val="348204673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z="3600"/>
              <a:t>修改数据（续）</a:t>
            </a:r>
          </a:p>
        </p:txBody>
      </p:sp>
      <p:sp>
        <p:nvSpPr>
          <p:cNvPr id="21507" name="Rectangle 3"/>
          <p:cNvSpPr>
            <a:spLocks noGrp="1" noChangeArrowheads="1"/>
          </p:cNvSpPr>
          <p:nvPr>
            <p:ph idx="1"/>
          </p:nvPr>
        </p:nvSpPr>
        <p:spPr/>
        <p:txBody>
          <a:bodyPr/>
          <a:lstStyle/>
          <a:p>
            <a:pPr eaLnBrk="1" hangingPunct="1">
              <a:lnSpc>
                <a:spcPct val="130000"/>
              </a:lnSpc>
            </a:pPr>
            <a:r>
              <a:rPr lang="zh-CN" altLang="en-US"/>
              <a:t>关系数据库管理系统在执行修改语句时会检查修改操作是否破坏表上已定义的完整性规则</a:t>
            </a:r>
          </a:p>
          <a:p>
            <a:pPr lvl="1">
              <a:lnSpc>
                <a:spcPct val="130000"/>
              </a:lnSpc>
            </a:pPr>
            <a:r>
              <a:rPr lang="zh-CN" altLang="en-US"/>
              <a:t>实体完整性</a:t>
            </a:r>
          </a:p>
          <a:p>
            <a:pPr lvl="1">
              <a:lnSpc>
                <a:spcPct val="130000"/>
              </a:lnSpc>
            </a:pPr>
            <a:r>
              <a:rPr lang="zh-CN" altLang="en-US"/>
              <a:t>主码不允许修改</a:t>
            </a:r>
          </a:p>
          <a:p>
            <a:pPr lvl="1">
              <a:lnSpc>
                <a:spcPct val="130000"/>
              </a:lnSpc>
            </a:pPr>
            <a:r>
              <a:rPr lang="zh-CN" altLang="en-US"/>
              <a:t>用户定义的完整性</a:t>
            </a:r>
          </a:p>
          <a:p>
            <a:pPr lvl="2">
              <a:lnSpc>
                <a:spcPct val="130000"/>
              </a:lnSpc>
              <a:buSzPct val="87000"/>
              <a:buFont typeface="Wingdings" panose="05000000000000000000" pitchFamily="2" charset="2"/>
              <a:buChar char="l"/>
            </a:pPr>
            <a:r>
              <a:rPr lang="zh-CN" altLang="en-US" sz="2200"/>
              <a:t> </a:t>
            </a:r>
            <a:r>
              <a:rPr lang="en-US" altLang="zh-CN" sz="2200"/>
              <a:t>NOT NULL</a:t>
            </a:r>
            <a:r>
              <a:rPr lang="zh-CN" altLang="en-US" sz="2200"/>
              <a:t>约束</a:t>
            </a:r>
          </a:p>
          <a:p>
            <a:pPr lvl="2">
              <a:lnSpc>
                <a:spcPct val="130000"/>
              </a:lnSpc>
              <a:buSzPct val="87000"/>
              <a:buFont typeface="Wingdings" panose="05000000000000000000" pitchFamily="2" charset="2"/>
              <a:buChar char="l"/>
            </a:pPr>
            <a:r>
              <a:rPr lang="zh-CN" altLang="en-US" sz="2200"/>
              <a:t> </a:t>
            </a:r>
            <a:r>
              <a:rPr lang="en-US" altLang="zh-CN" sz="2200"/>
              <a:t>UNIQUE</a:t>
            </a:r>
            <a:r>
              <a:rPr lang="zh-CN" altLang="en-US" sz="2200"/>
              <a:t>约束</a:t>
            </a:r>
          </a:p>
          <a:p>
            <a:pPr lvl="2">
              <a:lnSpc>
                <a:spcPct val="130000"/>
              </a:lnSpc>
              <a:buSzPct val="87000"/>
              <a:buFont typeface="Wingdings" panose="05000000000000000000" pitchFamily="2" charset="2"/>
              <a:buChar char="l"/>
            </a:pPr>
            <a:r>
              <a:rPr lang="zh-CN" altLang="en-US" sz="2200"/>
              <a:t> 值域约束</a:t>
            </a:r>
          </a:p>
        </p:txBody>
      </p:sp>
      <p:sp>
        <p:nvSpPr>
          <p:cNvPr id="2" name="日期占位符 1">
            <a:extLst>
              <a:ext uri="{FF2B5EF4-FFF2-40B4-BE49-F238E27FC236}">
                <a16:creationId xmlns:a16="http://schemas.microsoft.com/office/drawing/2014/main" id="{31CF3F8D-0271-4A8B-B725-11BD6AFFD2C6}"/>
              </a:ext>
            </a:extLst>
          </p:cNvPr>
          <p:cNvSpPr>
            <a:spLocks noGrp="1"/>
          </p:cNvSpPr>
          <p:nvPr>
            <p:ph type="dt" sz="half" idx="10"/>
          </p:nvPr>
        </p:nvSpPr>
        <p:spPr/>
        <p:txBody>
          <a:bodyPr/>
          <a:lstStyle/>
          <a:p>
            <a:pPr>
              <a:defRPr/>
            </a:pPr>
            <a:fld id="{B6245374-BDF6-4340-B4FE-79BB6E7CBD41}" type="datetime1">
              <a:rPr lang="zh-CN" altLang="en-US" smtClean="0"/>
              <a:t>2021/10/28</a:t>
            </a:fld>
            <a:endParaRPr lang="zh-CN" altLang="en-US" dirty="0"/>
          </a:p>
        </p:txBody>
      </p:sp>
    </p:spTree>
    <p:extLst>
      <p:ext uri="{BB962C8B-B14F-4D97-AF65-F5344CB8AC3E}">
        <p14:creationId xmlns:p14="http://schemas.microsoft.com/office/powerpoint/2010/main" val="364613847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z="3600"/>
              <a:t>3.5  </a:t>
            </a:r>
            <a:r>
              <a:rPr lang="zh-CN" altLang="en-US" sz="3600"/>
              <a:t>数据更新 </a:t>
            </a:r>
          </a:p>
        </p:txBody>
      </p:sp>
      <p:sp>
        <p:nvSpPr>
          <p:cNvPr id="22531" name="Rectangle 3"/>
          <p:cNvSpPr>
            <a:spLocks noGrp="1" noChangeArrowheads="1"/>
          </p:cNvSpPr>
          <p:nvPr>
            <p:ph idx="1"/>
          </p:nvPr>
        </p:nvSpPr>
        <p:spPr/>
        <p:txBody>
          <a:bodyPr/>
          <a:lstStyle/>
          <a:p>
            <a:pPr algn="just" eaLnBrk="1" hangingPunct="1">
              <a:lnSpc>
                <a:spcPct val="200000"/>
              </a:lnSpc>
              <a:buFont typeface="Wingdings" panose="05000000000000000000" pitchFamily="2" charset="2"/>
              <a:buNone/>
            </a:pPr>
            <a:r>
              <a:rPr lang="en-US" altLang="zh-CN"/>
              <a:t>3.5.1  </a:t>
            </a:r>
            <a:r>
              <a:rPr lang="zh-CN" altLang="en-US"/>
              <a:t>插入数据</a:t>
            </a:r>
          </a:p>
          <a:p>
            <a:pPr algn="just" eaLnBrk="1" hangingPunct="1">
              <a:lnSpc>
                <a:spcPct val="200000"/>
              </a:lnSpc>
              <a:buFont typeface="Wingdings" panose="05000000000000000000" pitchFamily="2" charset="2"/>
              <a:buNone/>
            </a:pPr>
            <a:r>
              <a:rPr lang="en-US" altLang="zh-CN"/>
              <a:t>3.5.2  </a:t>
            </a:r>
            <a:r>
              <a:rPr lang="zh-CN" altLang="en-US"/>
              <a:t>修改数据</a:t>
            </a:r>
          </a:p>
          <a:p>
            <a:pPr eaLnBrk="1" hangingPunct="1">
              <a:lnSpc>
                <a:spcPct val="200000"/>
              </a:lnSpc>
              <a:buFont typeface="Wingdings" panose="05000000000000000000" pitchFamily="2" charset="2"/>
              <a:buNone/>
            </a:pPr>
            <a:r>
              <a:rPr lang="en-US" altLang="zh-CN">
                <a:solidFill>
                  <a:srgbClr val="00B050"/>
                </a:solidFill>
              </a:rPr>
              <a:t>3.5.3  </a:t>
            </a:r>
            <a:r>
              <a:rPr lang="zh-CN" altLang="en-US">
                <a:solidFill>
                  <a:srgbClr val="00B050"/>
                </a:solidFill>
              </a:rPr>
              <a:t>删除数据 </a:t>
            </a:r>
          </a:p>
        </p:txBody>
      </p:sp>
      <p:sp>
        <p:nvSpPr>
          <p:cNvPr id="2" name="日期占位符 1">
            <a:extLst>
              <a:ext uri="{FF2B5EF4-FFF2-40B4-BE49-F238E27FC236}">
                <a16:creationId xmlns:a16="http://schemas.microsoft.com/office/drawing/2014/main" id="{270C086F-DF2B-4CE4-AF40-A3E3B603E1FD}"/>
              </a:ext>
            </a:extLst>
          </p:cNvPr>
          <p:cNvSpPr>
            <a:spLocks noGrp="1"/>
          </p:cNvSpPr>
          <p:nvPr>
            <p:ph type="dt" sz="half" idx="10"/>
          </p:nvPr>
        </p:nvSpPr>
        <p:spPr/>
        <p:txBody>
          <a:bodyPr/>
          <a:lstStyle/>
          <a:p>
            <a:pPr>
              <a:defRPr/>
            </a:pPr>
            <a:fld id="{B41DBCBD-71A9-4657-82EA-B96A482FDB18}" type="datetime1">
              <a:rPr lang="zh-CN" altLang="en-US" smtClean="0"/>
              <a:t>2021/10/28</a:t>
            </a:fld>
            <a:endParaRPr lang="zh-CN" altLang="en-US" dirty="0"/>
          </a:p>
        </p:txBody>
      </p:sp>
    </p:spTree>
    <p:extLst>
      <p:ext uri="{BB962C8B-B14F-4D97-AF65-F5344CB8AC3E}">
        <p14:creationId xmlns:p14="http://schemas.microsoft.com/office/powerpoint/2010/main" val="176612324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sz="3600">
                <a:ea typeface="黑体" panose="02010609060101010101" pitchFamily="49" charset="-122"/>
              </a:rPr>
              <a:t>3.5.3  </a:t>
            </a:r>
            <a:r>
              <a:rPr lang="zh-CN" altLang="en-US" sz="3600"/>
              <a:t>删除数据</a:t>
            </a:r>
          </a:p>
        </p:txBody>
      </p:sp>
      <p:sp>
        <p:nvSpPr>
          <p:cNvPr id="23555" name="Rectangle 3"/>
          <p:cNvSpPr>
            <a:spLocks noGrp="1" noChangeArrowheads="1"/>
          </p:cNvSpPr>
          <p:nvPr>
            <p:ph idx="1"/>
          </p:nvPr>
        </p:nvSpPr>
        <p:spPr/>
        <p:txBody>
          <a:bodyPr/>
          <a:lstStyle/>
          <a:p>
            <a:pPr algn="just" eaLnBrk="1" hangingPunct="1">
              <a:lnSpc>
                <a:spcPct val="110000"/>
              </a:lnSpc>
            </a:pPr>
            <a:r>
              <a:rPr lang="zh-CN" altLang="en-US"/>
              <a:t>语句格式</a:t>
            </a:r>
          </a:p>
          <a:p>
            <a:pPr algn="just" eaLnBrk="1" hangingPunct="1">
              <a:lnSpc>
                <a:spcPct val="110000"/>
              </a:lnSpc>
              <a:buFont typeface="Wingdings" panose="05000000000000000000" pitchFamily="2" charset="2"/>
              <a:buNone/>
            </a:pPr>
            <a:r>
              <a:rPr lang="zh-CN" altLang="en-US" sz="1800"/>
              <a:t>     </a:t>
            </a:r>
            <a:r>
              <a:rPr lang="zh-CN" altLang="en-US" sz="2400"/>
              <a:t>   </a:t>
            </a:r>
            <a:r>
              <a:rPr lang="en-US" altLang="zh-CN" sz="2400"/>
              <a:t>DELETE</a:t>
            </a:r>
          </a:p>
          <a:p>
            <a:pPr algn="just" eaLnBrk="1" hangingPunct="1">
              <a:lnSpc>
                <a:spcPct val="110000"/>
              </a:lnSpc>
              <a:buFont typeface="Wingdings" panose="05000000000000000000" pitchFamily="2" charset="2"/>
              <a:buNone/>
            </a:pPr>
            <a:r>
              <a:rPr lang="en-US" altLang="zh-CN" sz="2400"/>
              <a:t>       FROM     &lt;</a:t>
            </a:r>
            <a:r>
              <a:rPr lang="zh-CN" altLang="en-US" sz="2400"/>
              <a:t>表名</a:t>
            </a:r>
            <a:r>
              <a:rPr lang="en-US" altLang="zh-CN" sz="2400"/>
              <a:t>&gt;</a:t>
            </a:r>
          </a:p>
          <a:p>
            <a:pPr algn="just" eaLnBrk="1" hangingPunct="1">
              <a:lnSpc>
                <a:spcPct val="110000"/>
              </a:lnSpc>
              <a:buFont typeface="Wingdings" panose="05000000000000000000" pitchFamily="2" charset="2"/>
              <a:buNone/>
            </a:pPr>
            <a:r>
              <a:rPr lang="en-US" altLang="zh-CN" sz="2400"/>
              <a:t>       [WHERE &lt;</a:t>
            </a:r>
            <a:r>
              <a:rPr lang="zh-CN" altLang="en-US" sz="2400"/>
              <a:t>条件</a:t>
            </a:r>
            <a:r>
              <a:rPr lang="en-US" altLang="zh-CN" sz="2400"/>
              <a:t>&gt;]</a:t>
            </a:r>
            <a:r>
              <a:rPr lang="zh-CN" altLang="en-US" sz="2400"/>
              <a:t>;</a:t>
            </a:r>
          </a:p>
          <a:p>
            <a:pPr algn="just" eaLnBrk="1" hangingPunct="1">
              <a:lnSpc>
                <a:spcPct val="110000"/>
              </a:lnSpc>
            </a:pPr>
            <a:r>
              <a:rPr lang="zh-CN" altLang="en-US"/>
              <a:t>功能</a:t>
            </a:r>
          </a:p>
          <a:p>
            <a:pPr lvl="1" algn="just">
              <a:lnSpc>
                <a:spcPct val="110000"/>
              </a:lnSpc>
            </a:pPr>
            <a:r>
              <a:rPr lang="zh-CN" altLang="en-US"/>
              <a:t>删除指定表中满足</a:t>
            </a:r>
            <a:r>
              <a:rPr lang="en-US" altLang="zh-CN"/>
              <a:t>WHERE</a:t>
            </a:r>
            <a:r>
              <a:rPr lang="zh-CN" altLang="en-US"/>
              <a:t>子句条件的元组</a:t>
            </a:r>
          </a:p>
          <a:p>
            <a:pPr algn="just" eaLnBrk="1" hangingPunct="1">
              <a:lnSpc>
                <a:spcPct val="110000"/>
              </a:lnSpc>
            </a:pPr>
            <a:r>
              <a:rPr lang="en-US" altLang="zh-CN"/>
              <a:t>WHERE</a:t>
            </a:r>
            <a:r>
              <a:rPr lang="zh-CN" altLang="en-US"/>
              <a:t>子句</a:t>
            </a:r>
          </a:p>
          <a:p>
            <a:pPr lvl="1" algn="just">
              <a:lnSpc>
                <a:spcPct val="110000"/>
              </a:lnSpc>
            </a:pPr>
            <a:r>
              <a:rPr lang="zh-CN" altLang="en-US"/>
              <a:t>指定要删除的元组</a:t>
            </a:r>
          </a:p>
          <a:p>
            <a:pPr lvl="1" algn="just">
              <a:lnSpc>
                <a:spcPct val="110000"/>
              </a:lnSpc>
            </a:pPr>
            <a:r>
              <a:rPr lang="zh-CN" altLang="en-US"/>
              <a:t>缺省表示要删除表中的全部元组，表的定义仍在字典中</a:t>
            </a:r>
          </a:p>
        </p:txBody>
      </p:sp>
      <p:sp>
        <p:nvSpPr>
          <p:cNvPr id="2" name="日期占位符 1">
            <a:extLst>
              <a:ext uri="{FF2B5EF4-FFF2-40B4-BE49-F238E27FC236}">
                <a16:creationId xmlns:a16="http://schemas.microsoft.com/office/drawing/2014/main" id="{EE6C3E57-ACF3-47B6-AD30-30AE0EC6D326}"/>
              </a:ext>
            </a:extLst>
          </p:cNvPr>
          <p:cNvSpPr>
            <a:spLocks noGrp="1"/>
          </p:cNvSpPr>
          <p:nvPr>
            <p:ph type="dt" sz="half" idx="10"/>
          </p:nvPr>
        </p:nvSpPr>
        <p:spPr/>
        <p:txBody>
          <a:bodyPr/>
          <a:lstStyle/>
          <a:p>
            <a:pPr>
              <a:defRPr/>
            </a:pPr>
            <a:fld id="{D901894E-12AA-45E3-A118-9CC117222498}" type="datetime1">
              <a:rPr lang="zh-CN" altLang="en-US" smtClean="0"/>
              <a:t>2021/10/28</a:t>
            </a:fld>
            <a:endParaRPr lang="zh-CN" altLang="en-US" dirty="0"/>
          </a:p>
        </p:txBody>
      </p:sp>
    </p:spTree>
    <p:extLst>
      <p:ext uri="{BB962C8B-B14F-4D97-AF65-F5344CB8AC3E}">
        <p14:creationId xmlns:p14="http://schemas.microsoft.com/office/powerpoint/2010/main" val="1865471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958850" y="-39688"/>
            <a:ext cx="8150225" cy="1138238"/>
          </a:xfrm>
        </p:spPr>
        <p:txBody>
          <a:bodyPr/>
          <a:lstStyle/>
          <a:p>
            <a:pPr eaLnBrk="1" hangingPunct="1">
              <a:defRPr/>
            </a:pPr>
            <a:r>
              <a:rPr lang="zh-CN" altLang="en-US" sz="3600"/>
              <a:t>模式</a:t>
            </a:r>
          </a:p>
        </p:txBody>
      </p:sp>
      <p:sp>
        <p:nvSpPr>
          <p:cNvPr id="28675" name="内容占位符 2"/>
          <p:cNvSpPr>
            <a:spLocks noGrp="1"/>
          </p:cNvSpPr>
          <p:nvPr>
            <p:ph idx="1"/>
          </p:nvPr>
        </p:nvSpPr>
        <p:spPr>
          <a:xfrm>
            <a:off x="958850" y="3567113"/>
            <a:ext cx="8150225" cy="3214687"/>
          </a:xfrm>
        </p:spPr>
        <p:txBody>
          <a:bodyPr/>
          <a:lstStyle/>
          <a:p>
            <a:pPr eaLnBrk="1" hangingPunct="1">
              <a:lnSpc>
                <a:spcPct val="200000"/>
              </a:lnSpc>
            </a:pPr>
            <a:r>
              <a:rPr lang="zh-CN" altLang="en-US" sz="2000">
                <a:latin typeface="微软雅黑" panose="020B0503020204020204" pitchFamily="34" charset="-122"/>
                <a:ea typeface="微软雅黑" panose="020B0503020204020204" pitchFamily="34" charset="-122"/>
              </a:rPr>
              <a:t>现代关系数据库管理系统提供了一个层次化的数据库对象命名机制</a:t>
            </a:r>
          </a:p>
          <a:p>
            <a:pPr lvl="1" eaLnBrk="1" hangingPunct="1">
              <a:lnSpc>
                <a:spcPct val="200000"/>
              </a:lnSpc>
            </a:pPr>
            <a:r>
              <a:rPr lang="zh-CN" altLang="en-US" sz="1800">
                <a:latin typeface="微软雅黑" panose="020B0503020204020204" pitchFamily="34" charset="-122"/>
                <a:ea typeface="微软雅黑" panose="020B0503020204020204" pitchFamily="34" charset="-122"/>
              </a:rPr>
              <a:t>一个关系数据库管理系统的实例（</a:t>
            </a:r>
            <a:r>
              <a:rPr lang="en-US" altLang="zh-CN" sz="1800">
                <a:latin typeface="微软雅黑" panose="020B0503020204020204" pitchFamily="34" charset="-122"/>
                <a:ea typeface="微软雅黑" panose="020B0503020204020204" pitchFamily="34" charset="-122"/>
              </a:rPr>
              <a:t>Instance</a:t>
            </a:r>
            <a:r>
              <a:rPr lang="zh-CN" altLang="en-US" sz="1800">
                <a:latin typeface="微软雅黑" panose="020B0503020204020204" pitchFamily="34" charset="-122"/>
                <a:ea typeface="微软雅黑" panose="020B0503020204020204" pitchFamily="34" charset="-122"/>
              </a:rPr>
              <a:t>）中可以建立多个数据库</a:t>
            </a:r>
            <a:endParaRPr lang="en-US" altLang="zh-CN" sz="1800">
              <a:latin typeface="微软雅黑" panose="020B0503020204020204" pitchFamily="34" charset="-122"/>
              <a:ea typeface="微软雅黑" panose="020B0503020204020204" pitchFamily="34" charset="-122"/>
            </a:endParaRPr>
          </a:p>
          <a:p>
            <a:pPr lvl="1" eaLnBrk="1" hangingPunct="1">
              <a:lnSpc>
                <a:spcPct val="200000"/>
              </a:lnSpc>
            </a:pPr>
            <a:r>
              <a:rPr lang="zh-CN" altLang="en-US" sz="1800">
                <a:latin typeface="微软雅黑" panose="020B0503020204020204" pitchFamily="34" charset="-122"/>
                <a:ea typeface="微软雅黑" panose="020B0503020204020204" pitchFamily="34" charset="-122"/>
              </a:rPr>
              <a:t>一个数据库中可以建立多个模式</a:t>
            </a:r>
            <a:endParaRPr lang="en-US" altLang="zh-CN" sz="1800">
              <a:latin typeface="微软雅黑" panose="020B0503020204020204" pitchFamily="34" charset="-122"/>
              <a:ea typeface="微软雅黑" panose="020B0503020204020204" pitchFamily="34" charset="-122"/>
            </a:endParaRPr>
          </a:p>
          <a:p>
            <a:pPr lvl="1" eaLnBrk="1" hangingPunct="1">
              <a:lnSpc>
                <a:spcPct val="200000"/>
              </a:lnSpc>
            </a:pPr>
            <a:r>
              <a:rPr lang="zh-CN" altLang="en-US" sz="1800">
                <a:latin typeface="微软雅黑" panose="020B0503020204020204" pitchFamily="34" charset="-122"/>
                <a:ea typeface="微软雅黑" panose="020B0503020204020204" pitchFamily="34" charset="-122"/>
              </a:rPr>
              <a:t>一个模式下通常包括多个表、视图和索引等数据库对象</a:t>
            </a:r>
          </a:p>
        </p:txBody>
      </p:sp>
      <p:sp>
        <p:nvSpPr>
          <p:cNvPr id="37892" name="Rectangle 9"/>
          <p:cNvSpPr>
            <a:spLocks noChangeArrowheads="1"/>
          </p:cNvSpPr>
          <p:nvPr/>
        </p:nvSpPr>
        <p:spPr bwMode="auto">
          <a:xfrm>
            <a:off x="2627313" y="1157288"/>
            <a:ext cx="3529012" cy="2200275"/>
          </a:xfrm>
          <a:prstGeom prst="rect">
            <a:avLst/>
          </a:prstGeom>
          <a:noFill/>
          <a:ln w="9525">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sp>
        <p:nvSpPr>
          <p:cNvPr id="37893" name="矩形 12"/>
          <p:cNvSpPr>
            <a:spLocks noChangeArrowheads="1"/>
          </p:cNvSpPr>
          <p:nvPr/>
        </p:nvSpPr>
        <p:spPr bwMode="auto">
          <a:xfrm>
            <a:off x="2738438" y="1300163"/>
            <a:ext cx="3921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2000"/>
              <a:t>数据库（有的系统称为目录）</a:t>
            </a:r>
          </a:p>
        </p:txBody>
      </p:sp>
      <p:sp>
        <p:nvSpPr>
          <p:cNvPr id="37894" name="AutoShape 10"/>
          <p:cNvSpPr>
            <a:spLocks noChangeArrowheads="1"/>
          </p:cNvSpPr>
          <p:nvPr/>
        </p:nvSpPr>
        <p:spPr bwMode="auto">
          <a:xfrm>
            <a:off x="4248150" y="1700213"/>
            <a:ext cx="252413" cy="409575"/>
          </a:xfrm>
          <a:prstGeom prst="downArrow">
            <a:avLst>
              <a:gd name="adj1" fmla="val 50000"/>
              <a:gd name="adj2" fmla="val 58265"/>
            </a:avLst>
          </a:prstGeom>
          <a:solidFill>
            <a:srgbClr val="FFFFFF"/>
          </a:solidFill>
          <a:ln w="9525">
            <a:solidFill>
              <a:srgbClr val="FF5050"/>
            </a:solidFill>
            <a:miter lim="800000"/>
            <a:headEnd/>
            <a:tailEnd/>
          </a:ln>
        </p:spPr>
        <p:txBody>
          <a:bodyPr vert="eaVert"/>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a:p>
        </p:txBody>
      </p:sp>
      <p:sp>
        <p:nvSpPr>
          <p:cNvPr id="37895" name="矩形 14"/>
          <p:cNvSpPr>
            <a:spLocks noChangeArrowheads="1"/>
          </p:cNvSpPr>
          <p:nvPr/>
        </p:nvSpPr>
        <p:spPr bwMode="auto">
          <a:xfrm>
            <a:off x="4068763" y="2109788"/>
            <a:ext cx="1511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2000"/>
              <a:t>模式</a:t>
            </a:r>
          </a:p>
        </p:txBody>
      </p:sp>
      <p:sp>
        <p:nvSpPr>
          <p:cNvPr id="37896" name="矩形 15"/>
          <p:cNvSpPr>
            <a:spLocks noChangeArrowheads="1"/>
          </p:cNvSpPr>
          <p:nvPr/>
        </p:nvSpPr>
        <p:spPr bwMode="auto">
          <a:xfrm>
            <a:off x="3119438" y="2813050"/>
            <a:ext cx="26050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2000"/>
              <a:t>表以及视图、索引等</a:t>
            </a:r>
          </a:p>
        </p:txBody>
      </p:sp>
      <p:sp>
        <p:nvSpPr>
          <p:cNvPr id="37897" name="AutoShape 10"/>
          <p:cNvSpPr>
            <a:spLocks noChangeArrowheads="1"/>
          </p:cNvSpPr>
          <p:nvPr/>
        </p:nvSpPr>
        <p:spPr bwMode="auto">
          <a:xfrm>
            <a:off x="4284663" y="2473325"/>
            <a:ext cx="249237" cy="411163"/>
          </a:xfrm>
          <a:prstGeom prst="downArrow">
            <a:avLst>
              <a:gd name="adj1" fmla="val 50000"/>
              <a:gd name="adj2" fmla="val 58205"/>
            </a:avLst>
          </a:prstGeom>
          <a:solidFill>
            <a:srgbClr val="FFFFFF"/>
          </a:solidFill>
          <a:ln w="9525">
            <a:solidFill>
              <a:srgbClr val="FF5050"/>
            </a:solidFill>
            <a:miter lim="800000"/>
            <a:headEnd/>
            <a:tailEnd/>
          </a:ln>
        </p:spPr>
        <p:txBody>
          <a:bodyPr vert="eaVert"/>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a:p>
        </p:txBody>
      </p:sp>
      <p:sp>
        <p:nvSpPr>
          <p:cNvPr id="37898"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20B367F1-B707-430E-B57E-0EE13AF32EE9}"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p:cTn id="7" dur="500" fill="hold"/>
                                        <p:tgtEl>
                                          <p:spTgt spid="2867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867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8675">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 calcmode="lin" valueType="num">
                                      <p:cBhvr>
                                        <p:cTn id="12" dur="500" fill="hold"/>
                                        <p:tgtEl>
                                          <p:spTgt spid="28675">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28675">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28675">
                                            <p:txEl>
                                              <p:pRg st="1" end="1"/>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 calcmode="lin" valueType="num">
                                      <p:cBhvr>
                                        <p:cTn id="17" dur="500" fill="hold"/>
                                        <p:tgtEl>
                                          <p:spTgt spid="28675">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28675">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28675">
                                            <p:txEl>
                                              <p:pRg st="2" end="2"/>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8675">
                                            <p:txEl>
                                              <p:pRg st="3" end="3"/>
                                            </p:txEl>
                                          </p:spTgt>
                                        </p:tgtEl>
                                        <p:attrNameLst>
                                          <p:attrName>style.visibility</p:attrName>
                                        </p:attrNameLst>
                                      </p:cBhvr>
                                      <p:to>
                                        <p:strVal val="visible"/>
                                      </p:to>
                                    </p:set>
                                    <p:anim calcmode="lin" valueType="num">
                                      <p:cBhvr>
                                        <p:cTn id="22" dur="500" fill="hold"/>
                                        <p:tgtEl>
                                          <p:spTgt spid="28675">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28675">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286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z="3600"/>
              <a:t>删除数据（续）</a:t>
            </a:r>
          </a:p>
        </p:txBody>
      </p:sp>
      <p:sp>
        <p:nvSpPr>
          <p:cNvPr id="24579" name="Rectangle 3"/>
          <p:cNvSpPr>
            <a:spLocks noGrp="1" noChangeArrowheads="1"/>
          </p:cNvSpPr>
          <p:nvPr>
            <p:ph idx="1"/>
          </p:nvPr>
        </p:nvSpPr>
        <p:spPr/>
        <p:txBody>
          <a:bodyPr/>
          <a:lstStyle/>
          <a:p>
            <a:pPr eaLnBrk="1" hangingPunct="1">
              <a:lnSpc>
                <a:spcPct val="120000"/>
              </a:lnSpc>
            </a:pPr>
            <a:r>
              <a:rPr lang="zh-CN" altLang="en-US"/>
              <a:t>三种删除方式</a:t>
            </a:r>
          </a:p>
          <a:p>
            <a:pPr lvl="1">
              <a:lnSpc>
                <a:spcPct val="170000"/>
              </a:lnSpc>
            </a:pPr>
            <a:r>
              <a:rPr lang="zh-CN" altLang="en-US"/>
              <a:t>删除某一个元组的值</a:t>
            </a:r>
          </a:p>
          <a:p>
            <a:pPr lvl="1">
              <a:lnSpc>
                <a:spcPct val="170000"/>
              </a:lnSpc>
            </a:pPr>
            <a:r>
              <a:rPr lang="en-US" altLang="zh-CN"/>
              <a:t> </a:t>
            </a:r>
            <a:r>
              <a:rPr lang="zh-CN" altLang="en-US"/>
              <a:t>删除多个元组的值</a:t>
            </a:r>
          </a:p>
          <a:p>
            <a:pPr lvl="1">
              <a:lnSpc>
                <a:spcPct val="170000"/>
              </a:lnSpc>
            </a:pPr>
            <a:r>
              <a:rPr lang="zh-CN" altLang="en-US"/>
              <a:t>带子查询的删除语句</a:t>
            </a:r>
          </a:p>
        </p:txBody>
      </p:sp>
      <p:sp>
        <p:nvSpPr>
          <p:cNvPr id="2" name="日期占位符 1">
            <a:extLst>
              <a:ext uri="{FF2B5EF4-FFF2-40B4-BE49-F238E27FC236}">
                <a16:creationId xmlns:a16="http://schemas.microsoft.com/office/drawing/2014/main" id="{7EBFEB38-3609-444F-9B86-875930C0367D}"/>
              </a:ext>
            </a:extLst>
          </p:cNvPr>
          <p:cNvSpPr>
            <a:spLocks noGrp="1"/>
          </p:cNvSpPr>
          <p:nvPr>
            <p:ph type="dt" sz="half" idx="10"/>
          </p:nvPr>
        </p:nvSpPr>
        <p:spPr/>
        <p:txBody>
          <a:bodyPr/>
          <a:lstStyle/>
          <a:p>
            <a:pPr>
              <a:defRPr/>
            </a:pPr>
            <a:fld id="{7EB1D6C8-11E9-46DE-BC3B-D881DF5313FF}" type="datetime1">
              <a:rPr lang="zh-CN" altLang="en-US" smtClean="0"/>
              <a:t>2021/10/28</a:t>
            </a:fld>
            <a:endParaRPr lang="zh-CN" altLang="en-US" dirty="0"/>
          </a:p>
        </p:txBody>
      </p:sp>
    </p:spTree>
    <p:extLst>
      <p:ext uri="{BB962C8B-B14F-4D97-AF65-F5344CB8AC3E}">
        <p14:creationId xmlns:p14="http://schemas.microsoft.com/office/powerpoint/2010/main" val="214233418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z="3600"/>
              <a:t>1. </a:t>
            </a:r>
            <a:r>
              <a:rPr lang="zh-CN" altLang="en-US" sz="3600"/>
              <a:t>删除某一个元组的值</a:t>
            </a:r>
          </a:p>
        </p:txBody>
      </p:sp>
      <p:sp>
        <p:nvSpPr>
          <p:cNvPr id="25603" name="Rectangle 3"/>
          <p:cNvSpPr>
            <a:spLocks noGrp="1" noChangeArrowheads="1"/>
          </p:cNvSpPr>
          <p:nvPr>
            <p:ph idx="1"/>
          </p:nvPr>
        </p:nvSpPr>
        <p:spPr/>
        <p:txBody>
          <a:bodyPr/>
          <a:lstStyle/>
          <a:p>
            <a:pPr eaLnBrk="1" hangingPunct="1">
              <a:buFont typeface="Wingdings" panose="05000000000000000000" pitchFamily="2" charset="2"/>
              <a:buNone/>
            </a:pPr>
            <a:r>
              <a:rPr lang="en-US" altLang="zh-CN" sz="2400"/>
              <a:t>    [</a:t>
            </a:r>
            <a:r>
              <a:rPr lang="zh-CN" altLang="en-US" sz="2400"/>
              <a:t>例</a:t>
            </a:r>
            <a:r>
              <a:rPr lang="en-US" altLang="zh-CN" sz="2400"/>
              <a:t>3.76]  </a:t>
            </a:r>
            <a:r>
              <a:rPr lang="zh-CN" altLang="en-US" sz="2400"/>
              <a:t>删除学号为</a:t>
            </a:r>
            <a:r>
              <a:rPr lang="en-US" altLang="zh-CN" sz="2400"/>
              <a:t>201215128</a:t>
            </a:r>
            <a:r>
              <a:rPr lang="zh-CN" altLang="en-US" sz="2400"/>
              <a:t>的学生记录。</a:t>
            </a:r>
          </a:p>
          <a:p>
            <a:pPr eaLnBrk="1" hangingPunct="1">
              <a:lnSpc>
                <a:spcPct val="130000"/>
              </a:lnSpc>
              <a:buFont typeface="Wingdings" panose="05000000000000000000" pitchFamily="2" charset="2"/>
              <a:buNone/>
            </a:pPr>
            <a:r>
              <a:rPr lang="zh-CN" altLang="en-US"/>
              <a:t>        </a:t>
            </a:r>
            <a:r>
              <a:rPr lang="en-US" altLang="zh-CN" sz="2400"/>
              <a:t>DELETE</a:t>
            </a:r>
          </a:p>
          <a:p>
            <a:pPr eaLnBrk="1" hangingPunct="1">
              <a:lnSpc>
                <a:spcPct val="130000"/>
              </a:lnSpc>
              <a:buFont typeface="Wingdings" panose="05000000000000000000" pitchFamily="2" charset="2"/>
              <a:buNone/>
            </a:pPr>
            <a:r>
              <a:rPr lang="en-US" altLang="zh-CN" sz="2400"/>
              <a:t>         FROM Student</a:t>
            </a:r>
          </a:p>
          <a:p>
            <a:pPr eaLnBrk="1" hangingPunct="1">
              <a:lnSpc>
                <a:spcPct val="130000"/>
              </a:lnSpc>
              <a:buFont typeface="Wingdings" panose="05000000000000000000" pitchFamily="2" charset="2"/>
              <a:buNone/>
            </a:pPr>
            <a:r>
              <a:rPr lang="en-US" altLang="zh-CN" sz="2400"/>
              <a:t>         WHERE Sno= 201215128 '</a:t>
            </a:r>
            <a:r>
              <a:rPr lang="zh-CN" altLang="en-US" sz="2400"/>
              <a:t>;</a:t>
            </a:r>
          </a:p>
          <a:p>
            <a:pPr eaLnBrk="1" hangingPunct="1">
              <a:buFont typeface="Wingdings" panose="05000000000000000000" pitchFamily="2" charset="2"/>
              <a:buNone/>
            </a:pPr>
            <a:endParaRPr lang="en-US" altLang="zh-CN"/>
          </a:p>
        </p:txBody>
      </p:sp>
      <p:sp>
        <p:nvSpPr>
          <p:cNvPr id="2" name="日期占位符 1">
            <a:extLst>
              <a:ext uri="{FF2B5EF4-FFF2-40B4-BE49-F238E27FC236}">
                <a16:creationId xmlns:a16="http://schemas.microsoft.com/office/drawing/2014/main" id="{0B4CCE7B-B65F-4638-8639-4997ADE5C84A}"/>
              </a:ext>
            </a:extLst>
          </p:cNvPr>
          <p:cNvSpPr>
            <a:spLocks noGrp="1"/>
          </p:cNvSpPr>
          <p:nvPr>
            <p:ph type="dt" sz="half" idx="10"/>
          </p:nvPr>
        </p:nvSpPr>
        <p:spPr/>
        <p:txBody>
          <a:bodyPr/>
          <a:lstStyle/>
          <a:p>
            <a:pPr>
              <a:defRPr/>
            </a:pPr>
            <a:fld id="{D6870088-81B7-4F87-BECB-14E415B27F96}" type="datetime1">
              <a:rPr lang="zh-CN" altLang="en-US" smtClean="0"/>
              <a:t>2021/10/28</a:t>
            </a:fld>
            <a:endParaRPr lang="zh-CN" altLang="en-US" dirty="0"/>
          </a:p>
        </p:txBody>
      </p:sp>
    </p:spTree>
    <p:extLst>
      <p:ext uri="{BB962C8B-B14F-4D97-AF65-F5344CB8AC3E}">
        <p14:creationId xmlns:p14="http://schemas.microsoft.com/office/powerpoint/2010/main" val="1172227861"/>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z="3600"/>
              <a:t>2. </a:t>
            </a:r>
            <a:r>
              <a:rPr lang="zh-CN" altLang="en-US" sz="3600"/>
              <a:t>删除多个元组的值</a:t>
            </a:r>
          </a:p>
        </p:txBody>
      </p:sp>
      <p:sp>
        <p:nvSpPr>
          <p:cNvPr id="26627" name="Rectangle 3"/>
          <p:cNvSpPr>
            <a:spLocks noGrp="1" noChangeArrowheads="1"/>
          </p:cNvSpPr>
          <p:nvPr>
            <p:ph idx="1"/>
          </p:nvPr>
        </p:nvSpPr>
        <p:spPr/>
        <p:txBody>
          <a:bodyPr/>
          <a:lstStyle/>
          <a:p>
            <a:pPr eaLnBrk="1" hangingPunct="1">
              <a:buFont typeface="Wingdings" panose="05000000000000000000" pitchFamily="2" charset="2"/>
              <a:buNone/>
            </a:pPr>
            <a:r>
              <a:rPr lang="en-US" altLang="zh-CN" sz="2400"/>
              <a:t>    [</a:t>
            </a:r>
            <a:r>
              <a:rPr lang="zh-CN" altLang="en-US" sz="2400"/>
              <a:t>例</a:t>
            </a:r>
            <a:r>
              <a:rPr lang="en-US" altLang="zh-CN" sz="2400"/>
              <a:t>3.77]  </a:t>
            </a:r>
            <a:r>
              <a:rPr lang="zh-CN" altLang="en-US" sz="2400"/>
              <a:t>删除所有的学生选课记录。</a:t>
            </a:r>
          </a:p>
          <a:p>
            <a:pPr eaLnBrk="1" hangingPunct="1">
              <a:lnSpc>
                <a:spcPct val="140000"/>
              </a:lnSpc>
              <a:buFont typeface="Wingdings" panose="05000000000000000000" pitchFamily="2" charset="2"/>
              <a:buNone/>
            </a:pPr>
            <a:r>
              <a:rPr lang="zh-CN" altLang="en-US" sz="2400"/>
              <a:t>        </a:t>
            </a:r>
            <a:r>
              <a:rPr lang="en-US" altLang="zh-CN" sz="2400"/>
              <a:t>DELETE</a:t>
            </a:r>
          </a:p>
          <a:p>
            <a:pPr eaLnBrk="1" hangingPunct="1">
              <a:lnSpc>
                <a:spcPct val="140000"/>
              </a:lnSpc>
              <a:buFont typeface="Wingdings" panose="05000000000000000000" pitchFamily="2" charset="2"/>
              <a:buNone/>
            </a:pPr>
            <a:r>
              <a:rPr lang="en-US" altLang="zh-CN" sz="2400"/>
              <a:t>        FROM SC</a:t>
            </a:r>
            <a:r>
              <a:rPr lang="zh-CN" altLang="en-US" sz="2400"/>
              <a:t>;</a:t>
            </a:r>
          </a:p>
        </p:txBody>
      </p:sp>
      <p:sp>
        <p:nvSpPr>
          <p:cNvPr id="2" name="日期占位符 1">
            <a:extLst>
              <a:ext uri="{FF2B5EF4-FFF2-40B4-BE49-F238E27FC236}">
                <a16:creationId xmlns:a16="http://schemas.microsoft.com/office/drawing/2014/main" id="{33D841EC-4B68-463F-BA64-A9EB7EB097FF}"/>
              </a:ext>
            </a:extLst>
          </p:cNvPr>
          <p:cNvSpPr>
            <a:spLocks noGrp="1"/>
          </p:cNvSpPr>
          <p:nvPr>
            <p:ph type="dt" sz="half" idx="10"/>
          </p:nvPr>
        </p:nvSpPr>
        <p:spPr/>
        <p:txBody>
          <a:bodyPr/>
          <a:lstStyle/>
          <a:p>
            <a:pPr>
              <a:defRPr/>
            </a:pPr>
            <a:fld id="{D32C72A3-6242-4814-BE70-27B42C4C5631}" type="datetime1">
              <a:rPr lang="zh-CN" altLang="en-US" smtClean="0"/>
              <a:t>2021/10/28</a:t>
            </a:fld>
            <a:endParaRPr lang="zh-CN" altLang="en-US" dirty="0"/>
          </a:p>
        </p:txBody>
      </p:sp>
    </p:spTree>
    <p:extLst>
      <p:ext uri="{BB962C8B-B14F-4D97-AF65-F5344CB8AC3E}">
        <p14:creationId xmlns:p14="http://schemas.microsoft.com/office/powerpoint/2010/main" val="630442045"/>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sz="3600"/>
              <a:t>3. </a:t>
            </a:r>
            <a:r>
              <a:rPr lang="zh-CN" altLang="en-US" sz="3600"/>
              <a:t>带子查询的删除语句</a:t>
            </a:r>
          </a:p>
        </p:txBody>
      </p:sp>
      <p:sp>
        <p:nvSpPr>
          <p:cNvPr id="27651" name="Rectangle 3"/>
          <p:cNvSpPr>
            <a:spLocks noGrp="1" noChangeArrowheads="1"/>
          </p:cNvSpPr>
          <p:nvPr>
            <p:ph idx="1"/>
          </p:nvPr>
        </p:nvSpPr>
        <p:spPr/>
        <p:txBody>
          <a:bodyPr/>
          <a:lstStyle/>
          <a:p>
            <a:pPr eaLnBrk="1" hangingPunct="1">
              <a:buFont typeface="Wingdings" panose="05000000000000000000" pitchFamily="2" charset="2"/>
              <a:buNone/>
            </a:pPr>
            <a:r>
              <a:rPr lang="en-US" altLang="zh-CN" sz="2400"/>
              <a:t>    [</a:t>
            </a:r>
            <a:r>
              <a:rPr lang="zh-CN" altLang="en-US" sz="2400"/>
              <a:t>例</a:t>
            </a:r>
            <a:r>
              <a:rPr lang="en-US" altLang="zh-CN" sz="2400"/>
              <a:t>3.78]  </a:t>
            </a:r>
            <a:r>
              <a:rPr lang="zh-CN" altLang="en-US" sz="2400"/>
              <a:t>删除计算机科学系所有学生的选课记录。</a:t>
            </a:r>
          </a:p>
          <a:p>
            <a:pPr>
              <a:buFont typeface="Wingdings" panose="05000000000000000000" pitchFamily="2" charset="2"/>
              <a:buNone/>
            </a:pPr>
            <a:r>
              <a:rPr lang="en-US" altLang="zh-CN" sz="2400"/>
              <a:t>		DELETE</a:t>
            </a:r>
            <a:endParaRPr lang="zh-CN" altLang="en-US" sz="2400"/>
          </a:p>
          <a:p>
            <a:pPr>
              <a:buFont typeface="Wingdings" panose="05000000000000000000" pitchFamily="2" charset="2"/>
              <a:buNone/>
            </a:pPr>
            <a:r>
              <a:rPr lang="en-US" altLang="zh-CN" sz="2400"/>
              <a:t>		FROM  SC</a:t>
            </a:r>
            <a:endParaRPr lang="zh-CN" altLang="en-US" sz="2400"/>
          </a:p>
          <a:p>
            <a:pPr>
              <a:buFont typeface="Wingdings" panose="05000000000000000000" pitchFamily="2" charset="2"/>
              <a:buNone/>
            </a:pPr>
            <a:r>
              <a:rPr lang="en-US" altLang="zh-CN" sz="2400"/>
              <a:t>		WHERE  Sno  IN</a:t>
            </a:r>
            <a:endParaRPr lang="zh-CN" altLang="en-US" sz="2400"/>
          </a:p>
          <a:p>
            <a:pPr>
              <a:buFont typeface="Wingdings" panose="05000000000000000000" pitchFamily="2" charset="2"/>
              <a:buNone/>
            </a:pPr>
            <a:r>
              <a:rPr lang="en-US" altLang="zh-CN" sz="2400"/>
              <a:t>			</a:t>
            </a:r>
            <a:r>
              <a:rPr lang="zh-CN" altLang="en-US" sz="2400"/>
              <a:t>(</a:t>
            </a:r>
            <a:r>
              <a:rPr lang="en-US" altLang="zh-CN" sz="2400"/>
              <a:t>SELETE  Sno</a:t>
            </a:r>
            <a:endParaRPr lang="zh-CN" altLang="en-US" sz="2400"/>
          </a:p>
          <a:p>
            <a:pPr>
              <a:buFont typeface="Wingdings" panose="05000000000000000000" pitchFamily="2" charset="2"/>
              <a:buNone/>
            </a:pPr>
            <a:r>
              <a:rPr lang="en-US" altLang="zh-CN" sz="2400"/>
              <a:t>		            FROM   Student</a:t>
            </a:r>
            <a:endParaRPr lang="zh-CN" altLang="en-US" sz="2400"/>
          </a:p>
          <a:p>
            <a:pPr>
              <a:buFont typeface="Wingdings" panose="05000000000000000000" pitchFamily="2" charset="2"/>
              <a:buNone/>
            </a:pPr>
            <a:r>
              <a:rPr lang="en-US" altLang="zh-CN" sz="2400"/>
              <a:t>		            WHERE  Sdept= 'CS'</a:t>
            </a:r>
            <a:r>
              <a:rPr lang="zh-CN" altLang="en-US" sz="2400"/>
              <a:t>)</a:t>
            </a:r>
            <a:r>
              <a:rPr lang="en-US" altLang="zh-CN" sz="2400"/>
              <a:t> </a:t>
            </a:r>
            <a:r>
              <a:rPr lang="zh-CN" altLang="en-US" sz="2400"/>
              <a:t>;</a:t>
            </a:r>
          </a:p>
          <a:p>
            <a:pPr eaLnBrk="1" hangingPunct="1">
              <a:buFont typeface="Wingdings" panose="05000000000000000000" pitchFamily="2" charset="2"/>
              <a:buNone/>
            </a:pPr>
            <a:endParaRPr lang="zh-CN" altLang="en-US" sz="2400"/>
          </a:p>
        </p:txBody>
      </p:sp>
      <p:sp>
        <p:nvSpPr>
          <p:cNvPr id="2" name="日期占位符 1">
            <a:extLst>
              <a:ext uri="{FF2B5EF4-FFF2-40B4-BE49-F238E27FC236}">
                <a16:creationId xmlns:a16="http://schemas.microsoft.com/office/drawing/2014/main" id="{146B4415-E9CC-4D4C-B084-4D69632DB2A2}"/>
              </a:ext>
            </a:extLst>
          </p:cNvPr>
          <p:cNvSpPr>
            <a:spLocks noGrp="1"/>
          </p:cNvSpPr>
          <p:nvPr>
            <p:ph type="dt" sz="half" idx="10"/>
          </p:nvPr>
        </p:nvSpPr>
        <p:spPr/>
        <p:txBody>
          <a:bodyPr/>
          <a:lstStyle/>
          <a:p>
            <a:pPr>
              <a:defRPr/>
            </a:pPr>
            <a:fld id="{DE204303-7206-468F-9613-610888729E30}" type="datetime1">
              <a:rPr lang="zh-CN" altLang="en-US" smtClean="0"/>
              <a:t>2021/10/28</a:t>
            </a:fld>
            <a:endParaRPr lang="zh-CN" altLang="en-US" dirty="0"/>
          </a:p>
        </p:txBody>
      </p:sp>
    </p:spTree>
    <p:extLst>
      <p:ext uri="{BB962C8B-B14F-4D97-AF65-F5344CB8AC3E}">
        <p14:creationId xmlns:p14="http://schemas.microsoft.com/office/powerpoint/2010/main" val="239864890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z="3600"/>
              <a:t>第三章</a:t>
            </a:r>
            <a:r>
              <a:rPr lang="zh-CN" altLang="en-US" sz="3600">
                <a:ea typeface="黑体" panose="02010609060101010101" pitchFamily="49" charset="-122"/>
              </a:rPr>
              <a:t>  </a:t>
            </a:r>
            <a:r>
              <a:rPr lang="zh-CN" altLang="en-US" sz="3600"/>
              <a:t>关系数据库标准语言</a:t>
            </a:r>
            <a:r>
              <a:rPr lang="en-US" altLang="zh-CN" sz="3600">
                <a:ea typeface="黑体" panose="02010609060101010101" pitchFamily="49" charset="-122"/>
              </a:rPr>
              <a:t>SQL</a:t>
            </a:r>
          </a:p>
        </p:txBody>
      </p:sp>
      <p:sp>
        <p:nvSpPr>
          <p:cNvPr id="28675" name="Rectangle 3"/>
          <p:cNvSpPr>
            <a:spLocks noGrp="1" noChangeArrowheads="1"/>
          </p:cNvSpPr>
          <p:nvPr>
            <p:ph idx="1"/>
          </p:nvPr>
        </p:nvSpPr>
        <p:spPr/>
        <p:txBody>
          <a:bodyPr/>
          <a:lstStyle/>
          <a:p>
            <a:pPr algn="just" eaLnBrk="1" hangingPunct="1">
              <a:lnSpc>
                <a:spcPct val="130000"/>
              </a:lnSpc>
              <a:buFont typeface="Wingdings" panose="05000000000000000000" pitchFamily="2" charset="2"/>
              <a:buNone/>
            </a:pPr>
            <a:r>
              <a:rPr lang="en-US" altLang="zh-CN"/>
              <a:t>3.1 SQL</a:t>
            </a:r>
            <a:r>
              <a:rPr lang="zh-CN" altLang="en-US"/>
              <a:t>概述</a:t>
            </a:r>
          </a:p>
          <a:p>
            <a:pPr algn="just" eaLnBrk="1" hangingPunct="1">
              <a:lnSpc>
                <a:spcPct val="130000"/>
              </a:lnSpc>
              <a:buFont typeface="Wingdings" panose="05000000000000000000" pitchFamily="2" charset="2"/>
              <a:buNone/>
            </a:pPr>
            <a:r>
              <a:rPr lang="en-US" altLang="zh-CN"/>
              <a:t>3.2 </a:t>
            </a:r>
            <a:r>
              <a:rPr lang="zh-CN" altLang="en-US"/>
              <a:t>学生</a:t>
            </a:r>
            <a:r>
              <a:rPr lang="en-US" altLang="zh-CN"/>
              <a:t>-</a:t>
            </a:r>
            <a:r>
              <a:rPr lang="zh-CN" altLang="en-US"/>
              <a:t>课程数据库</a:t>
            </a:r>
          </a:p>
          <a:p>
            <a:pPr algn="just" eaLnBrk="1" hangingPunct="1">
              <a:lnSpc>
                <a:spcPct val="130000"/>
              </a:lnSpc>
              <a:buFont typeface="Wingdings" panose="05000000000000000000" pitchFamily="2" charset="2"/>
              <a:buNone/>
            </a:pPr>
            <a:r>
              <a:rPr lang="en-US" altLang="zh-CN"/>
              <a:t>3.3 </a:t>
            </a:r>
            <a:r>
              <a:rPr lang="zh-CN" altLang="en-US"/>
              <a:t>数据定义</a:t>
            </a:r>
          </a:p>
          <a:p>
            <a:pPr algn="just" eaLnBrk="1" hangingPunct="1">
              <a:lnSpc>
                <a:spcPct val="130000"/>
              </a:lnSpc>
              <a:buFont typeface="Wingdings" panose="05000000000000000000" pitchFamily="2" charset="2"/>
              <a:buNone/>
            </a:pPr>
            <a:r>
              <a:rPr lang="en-US" altLang="zh-CN"/>
              <a:t>3.4 </a:t>
            </a:r>
            <a:r>
              <a:rPr lang="zh-CN" altLang="en-US"/>
              <a:t>数据查询</a:t>
            </a:r>
          </a:p>
          <a:p>
            <a:pPr algn="just" eaLnBrk="1" hangingPunct="1">
              <a:lnSpc>
                <a:spcPct val="130000"/>
              </a:lnSpc>
              <a:buFont typeface="Wingdings" panose="05000000000000000000" pitchFamily="2" charset="2"/>
              <a:buNone/>
            </a:pPr>
            <a:r>
              <a:rPr lang="en-US" altLang="zh-CN"/>
              <a:t>3.5 </a:t>
            </a:r>
            <a:r>
              <a:rPr lang="zh-CN" altLang="en-US"/>
              <a:t>数据更新</a:t>
            </a:r>
          </a:p>
          <a:p>
            <a:pPr algn="just" eaLnBrk="1" hangingPunct="1">
              <a:lnSpc>
                <a:spcPct val="130000"/>
              </a:lnSpc>
              <a:buFont typeface="Wingdings" panose="05000000000000000000" pitchFamily="2" charset="2"/>
              <a:buNone/>
            </a:pPr>
            <a:r>
              <a:rPr lang="en-US" altLang="zh-CN">
                <a:solidFill>
                  <a:srgbClr val="0066FF"/>
                </a:solidFill>
              </a:rPr>
              <a:t>3.6 </a:t>
            </a:r>
            <a:r>
              <a:rPr lang="zh-CN" altLang="en-US">
                <a:solidFill>
                  <a:srgbClr val="0066FF"/>
                </a:solidFill>
              </a:rPr>
              <a:t>空值的处理</a:t>
            </a:r>
          </a:p>
          <a:p>
            <a:pPr algn="just" eaLnBrk="1" hangingPunct="1">
              <a:lnSpc>
                <a:spcPct val="130000"/>
              </a:lnSpc>
              <a:buFont typeface="Wingdings" panose="05000000000000000000" pitchFamily="2" charset="2"/>
              <a:buNone/>
            </a:pPr>
            <a:r>
              <a:rPr lang="en-US" altLang="zh-CN"/>
              <a:t>3.7 </a:t>
            </a:r>
            <a:r>
              <a:rPr lang="zh-CN" altLang="en-US"/>
              <a:t>视图</a:t>
            </a:r>
          </a:p>
          <a:p>
            <a:pPr algn="just" eaLnBrk="1" hangingPunct="1">
              <a:lnSpc>
                <a:spcPct val="130000"/>
              </a:lnSpc>
              <a:buFont typeface="Wingdings" panose="05000000000000000000" pitchFamily="2" charset="2"/>
              <a:buNone/>
            </a:pPr>
            <a:r>
              <a:rPr lang="en-US" altLang="zh-CN"/>
              <a:t>3.8 </a:t>
            </a:r>
            <a:r>
              <a:rPr lang="zh-CN" altLang="en-US"/>
              <a:t>小结</a:t>
            </a:r>
          </a:p>
        </p:txBody>
      </p:sp>
      <p:sp>
        <p:nvSpPr>
          <p:cNvPr id="2" name="日期占位符 1">
            <a:extLst>
              <a:ext uri="{FF2B5EF4-FFF2-40B4-BE49-F238E27FC236}">
                <a16:creationId xmlns:a16="http://schemas.microsoft.com/office/drawing/2014/main" id="{58BA6E72-C8F7-42B9-8453-D3D99F6F5360}"/>
              </a:ext>
            </a:extLst>
          </p:cNvPr>
          <p:cNvSpPr>
            <a:spLocks noGrp="1"/>
          </p:cNvSpPr>
          <p:nvPr>
            <p:ph type="dt" sz="half" idx="10"/>
          </p:nvPr>
        </p:nvSpPr>
        <p:spPr/>
        <p:txBody>
          <a:bodyPr/>
          <a:lstStyle/>
          <a:p>
            <a:pPr>
              <a:defRPr/>
            </a:pPr>
            <a:fld id="{047F68DF-531F-4E4F-A471-16856F622692}" type="datetime1">
              <a:rPr lang="zh-CN" altLang="en-US" smtClean="0"/>
              <a:t>2021/10/28</a:t>
            </a:fld>
            <a:endParaRPr lang="zh-CN" altLang="en-US" dirty="0"/>
          </a:p>
        </p:txBody>
      </p:sp>
    </p:spTree>
    <p:extLst>
      <p:ext uri="{BB962C8B-B14F-4D97-AF65-F5344CB8AC3E}">
        <p14:creationId xmlns:p14="http://schemas.microsoft.com/office/powerpoint/2010/main" val="271010139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eaLnBrk="1" hangingPunct="1"/>
            <a:r>
              <a:rPr lang="en-US" altLang="zh-CN" sz="3600"/>
              <a:t>3.6 </a:t>
            </a:r>
            <a:r>
              <a:rPr lang="zh-CN" altLang="en-US" sz="3600"/>
              <a:t>空值的处理</a:t>
            </a:r>
          </a:p>
        </p:txBody>
      </p:sp>
      <p:sp>
        <p:nvSpPr>
          <p:cNvPr id="29699" name="内容占位符 2"/>
          <p:cNvSpPr>
            <a:spLocks noGrp="1"/>
          </p:cNvSpPr>
          <p:nvPr>
            <p:ph idx="1"/>
          </p:nvPr>
        </p:nvSpPr>
        <p:spPr/>
        <p:txBody>
          <a:bodyPr/>
          <a:lstStyle/>
          <a:p>
            <a:pPr eaLnBrk="1" hangingPunct="1">
              <a:lnSpc>
                <a:spcPct val="150000"/>
              </a:lnSpc>
            </a:pPr>
            <a:r>
              <a:rPr lang="zh-CN" altLang="en-US"/>
              <a:t>空值就是“不知道</a:t>
            </a:r>
            <a:r>
              <a:rPr lang="en-US" altLang="zh-CN"/>
              <a:t>”</a:t>
            </a:r>
            <a:r>
              <a:rPr lang="zh-CN" altLang="en-US"/>
              <a:t>或“不存在</a:t>
            </a:r>
            <a:r>
              <a:rPr lang="en-US" altLang="zh-CN"/>
              <a:t>”</a:t>
            </a:r>
            <a:r>
              <a:rPr lang="zh-CN" altLang="en-US"/>
              <a:t>或“无意义</a:t>
            </a:r>
            <a:r>
              <a:rPr lang="en-US" altLang="zh-CN"/>
              <a:t>”</a:t>
            </a:r>
            <a:r>
              <a:rPr lang="zh-CN" altLang="en-US"/>
              <a:t>的值。</a:t>
            </a:r>
            <a:endParaRPr lang="en-US" altLang="zh-CN"/>
          </a:p>
          <a:p>
            <a:pPr eaLnBrk="1" hangingPunct="1">
              <a:lnSpc>
                <a:spcPct val="150000"/>
              </a:lnSpc>
            </a:pPr>
            <a:r>
              <a:rPr lang="zh-CN" altLang="en-US"/>
              <a:t>一般有以下几种情况：</a:t>
            </a:r>
            <a:endParaRPr lang="en-US" altLang="zh-CN"/>
          </a:p>
          <a:p>
            <a:pPr lvl="1">
              <a:lnSpc>
                <a:spcPct val="150000"/>
              </a:lnSpc>
            </a:pPr>
            <a:r>
              <a:rPr lang="zh-CN" altLang="en-US"/>
              <a:t>该属性应该有一个值，但目前不知道它的具体值</a:t>
            </a:r>
            <a:endParaRPr lang="en-US" altLang="zh-CN"/>
          </a:p>
          <a:p>
            <a:pPr lvl="1">
              <a:lnSpc>
                <a:spcPct val="150000"/>
              </a:lnSpc>
            </a:pPr>
            <a:r>
              <a:rPr lang="zh-CN" altLang="en-US"/>
              <a:t>该属性不应该有值</a:t>
            </a:r>
            <a:endParaRPr lang="en-US" altLang="zh-CN"/>
          </a:p>
          <a:p>
            <a:pPr lvl="1">
              <a:lnSpc>
                <a:spcPct val="150000"/>
              </a:lnSpc>
            </a:pPr>
            <a:r>
              <a:rPr lang="zh-CN" altLang="en-US"/>
              <a:t>由于某种原因不便于填写</a:t>
            </a:r>
          </a:p>
        </p:txBody>
      </p:sp>
      <p:sp>
        <p:nvSpPr>
          <p:cNvPr id="2" name="日期占位符 1">
            <a:extLst>
              <a:ext uri="{FF2B5EF4-FFF2-40B4-BE49-F238E27FC236}">
                <a16:creationId xmlns:a16="http://schemas.microsoft.com/office/drawing/2014/main" id="{0CC3023D-75F8-4208-A189-1F2EA247D078}"/>
              </a:ext>
            </a:extLst>
          </p:cNvPr>
          <p:cNvSpPr>
            <a:spLocks noGrp="1"/>
          </p:cNvSpPr>
          <p:nvPr>
            <p:ph type="dt" sz="half" idx="10"/>
          </p:nvPr>
        </p:nvSpPr>
        <p:spPr/>
        <p:txBody>
          <a:bodyPr/>
          <a:lstStyle/>
          <a:p>
            <a:pPr>
              <a:defRPr/>
            </a:pPr>
            <a:fld id="{99E2F473-D9F8-43C5-97BF-7073526E9C05}" type="datetime1">
              <a:rPr lang="zh-CN" altLang="en-US" smtClean="0"/>
              <a:t>2021/10/28</a:t>
            </a:fld>
            <a:endParaRPr lang="zh-CN" altLang="en-US" dirty="0"/>
          </a:p>
        </p:txBody>
      </p:sp>
    </p:spTree>
    <p:extLst>
      <p:ext uri="{BB962C8B-B14F-4D97-AF65-F5344CB8AC3E}">
        <p14:creationId xmlns:p14="http://schemas.microsoft.com/office/powerpoint/2010/main" val="189123331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pPr eaLnBrk="1" hangingPunct="1"/>
            <a:r>
              <a:rPr lang="en-US" altLang="zh-CN" sz="3600"/>
              <a:t>1. </a:t>
            </a:r>
            <a:r>
              <a:rPr lang="zh-CN" altLang="en-US" sz="3600"/>
              <a:t>空值的产生</a:t>
            </a:r>
          </a:p>
        </p:txBody>
      </p:sp>
      <p:sp>
        <p:nvSpPr>
          <p:cNvPr id="30723" name="内容占位符 2"/>
          <p:cNvSpPr>
            <a:spLocks noGrp="1"/>
          </p:cNvSpPr>
          <p:nvPr>
            <p:ph idx="1"/>
          </p:nvPr>
        </p:nvSpPr>
        <p:spPr>
          <a:xfrm>
            <a:off x="827584" y="908720"/>
            <a:ext cx="8316416" cy="5949280"/>
          </a:xfrm>
        </p:spPr>
        <p:txBody>
          <a:bodyPr/>
          <a:lstStyle/>
          <a:p>
            <a:pPr eaLnBrk="1" hangingPunct="1">
              <a:lnSpc>
                <a:spcPct val="120000"/>
              </a:lnSpc>
              <a:spcBef>
                <a:spcPct val="0"/>
              </a:spcBef>
            </a:pPr>
            <a:r>
              <a:rPr lang="zh-CN" altLang="en-US" dirty="0"/>
              <a:t>空值是一个很特殊的值，含有不确定性。对关系运算带来特殊的问题，需要做特殊的处理。</a:t>
            </a:r>
            <a:endParaRPr lang="en-US" altLang="zh-CN" dirty="0"/>
          </a:p>
          <a:p>
            <a:pPr eaLnBrk="1" hangingPunct="1">
              <a:lnSpc>
                <a:spcPct val="120000"/>
              </a:lnSpc>
              <a:spcBef>
                <a:spcPct val="0"/>
              </a:spcBef>
            </a:pPr>
            <a:endParaRPr lang="zh-CN" altLang="en-US" sz="3200" dirty="0"/>
          </a:p>
          <a:p>
            <a:pPr eaLnBrk="1" hangingPunct="1">
              <a:lnSpc>
                <a:spcPct val="120000"/>
              </a:lnSpc>
              <a:spcBef>
                <a:spcPct val="0"/>
              </a:spcBef>
            </a:pPr>
            <a:r>
              <a:rPr lang="zh-CN" altLang="en-US" dirty="0">
                <a:latin typeface="宋体" panose="02010600030101010101" pitchFamily="2" charset="-122"/>
              </a:rPr>
              <a:t>空值的产生</a:t>
            </a:r>
          </a:p>
          <a:p>
            <a:pPr eaLnBrk="1" hangingPunct="1">
              <a:lnSpc>
                <a:spcPct val="120000"/>
              </a:lnSpc>
              <a:spcBef>
                <a:spcPct val="0"/>
              </a:spcBef>
              <a:buFont typeface="Wingdings" panose="05000000000000000000" pitchFamily="2" charset="2"/>
              <a:buNone/>
            </a:pPr>
            <a:r>
              <a:rPr lang="en-US" altLang="zh-CN" sz="2400" dirty="0"/>
              <a:t>[</a:t>
            </a:r>
            <a:r>
              <a:rPr lang="zh-CN" altLang="en-US" sz="2400" dirty="0"/>
              <a:t>例</a:t>
            </a:r>
            <a:r>
              <a:rPr lang="en-US" altLang="zh-CN" sz="2400" dirty="0"/>
              <a:t> 3.79]</a:t>
            </a:r>
            <a:r>
              <a:rPr lang="zh-CN" altLang="en-US" sz="2400" dirty="0"/>
              <a:t>向</a:t>
            </a:r>
            <a:r>
              <a:rPr lang="en-US" altLang="zh-CN" sz="2400" dirty="0"/>
              <a:t>SC</a:t>
            </a:r>
            <a:r>
              <a:rPr lang="zh-CN" altLang="en-US" sz="2400" dirty="0"/>
              <a:t>表中插入一个元组，学生号是</a:t>
            </a:r>
            <a:r>
              <a:rPr lang="en-US" altLang="zh-CN" sz="2400" dirty="0"/>
              <a:t>”201215126”</a:t>
            </a:r>
            <a:r>
              <a:rPr lang="zh-CN" altLang="en-US" sz="2400" dirty="0"/>
              <a:t>，课程号是</a:t>
            </a:r>
            <a:r>
              <a:rPr lang="en-US" altLang="zh-CN" sz="2400" dirty="0"/>
              <a:t>”1”</a:t>
            </a:r>
            <a:r>
              <a:rPr lang="zh-CN" altLang="en-US" sz="2400" dirty="0"/>
              <a:t>，成绩为空。</a:t>
            </a:r>
            <a:endParaRPr lang="en-US" altLang="zh-CN" sz="2000" dirty="0"/>
          </a:p>
          <a:p>
            <a:pPr eaLnBrk="1" hangingPunct="1">
              <a:lnSpc>
                <a:spcPct val="120000"/>
              </a:lnSpc>
              <a:spcBef>
                <a:spcPct val="0"/>
              </a:spcBef>
              <a:buFont typeface="Wingdings" panose="05000000000000000000" pitchFamily="2" charset="2"/>
              <a:buNone/>
            </a:pPr>
            <a:r>
              <a:rPr lang="zh-CN" altLang="en-US" sz="2000" dirty="0"/>
              <a:t> </a:t>
            </a:r>
            <a:r>
              <a:rPr lang="en-US" altLang="zh-CN" sz="2200" dirty="0"/>
              <a:t>INSERT INTO SC</a:t>
            </a:r>
            <a:r>
              <a:rPr lang="zh-CN" altLang="en-US" sz="2200" dirty="0"/>
              <a:t>(</a:t>
            </a:r>
            <a:r>
              <a:rPr lang="en-US" altLang="zh-CN" sz="2200" dirty="0" err="1"/>
              <a:t>Sno,Cno,Grade</a:t>
            </a:r>
            <a:r>
              <a:rPr lang="zh-CN" altLang="en-US" sz="2200" dirty="0"/>
              <a:t>)</a:t>
            </a:r>
          </a:p>
          <a:p>
            <a:pPr eaLnBrk="1" hangingPunct="1">
              <a:lnSpc>
                <a:spcPct val="120000"/>
              </a:lnSpc>
              <a:spcBef>
                <a:spcPct val="0"/>
              </a:spcBef>
              <a:buFont typeface="Wingdings" panose="05000000000000000000" pitchFamily="2" charset="2"/>
              <a:buNone/>
            </a:pPr>
            <a:r>
              <a:rPr lang="en-US" altLang="zh-CN" sz="2200" dirty="0"/>
              <a:t> VALUES</a:t>
            </a:r>
            <a:r>
              <a:rPr lang="zh-CN" altLang="en-US" sz="2200" dirty="0"/>
              <a:t>('</a:t>
            </a:r>
            <a:r>
              <a:rPr lang="en-US" altLang="zh-CN" sz="2200" dirty="0"/>
              <a:t>201215126 </a:t>
            </a:r>
            <a:r>
              <a:rPr lang="zh-CN" altLang="en-US" sz="2200" dirty="0"/>
              <a:t>','</a:t>
            </a:r>
            <a:r>
              <a:rPr lang="en-US" altLang="zh-CN" sz="2200" dirty="0"/>
              <a:t>1</a:t>
            </a:r>
            <a:r>
              <a:rPr lang="zh-CN" altLang="en-US" sz="2200" dirty="0"/>
              <a:t>',</a:t>
            </a:r>
            <a:r>
              <a:rPr lang="en-US" altLang="zh-CN" sz="2200" dirty="0"/>
              <a:t>NULL</a:t>
            </a:r>
            <a:r>
              <a:rPr lang="zh-CN" altLang="en-US" sz="2200" dirty="0"/>
              <a:t>)</a:t>
            </a:r>
            <a:r>
              <a:rPr lang="en-US" altLang="zh-CN" sz="2200" dirty="0"/>
              <a:t>;   </a:t>
            </a:r>
            <a:r>
              <a:rPr lang="en-US" altLang="zh-CN" sz="2000" dirty="0"/>
              <a:t>/*</a:t>
            </a:r>
            <a:r>
              <a:rPr lang="zh-CN" altLang="en-US" sz="2000" dirty="0"/>
              <a:t>该学生还没有考试成绩，取空值</a:t>
            </a:r>
            <a:r>
              <a:rPr lang="en-US" altLang="zh-CN" sz="2000" dirty="0"/>
              <a:t>*/</a:t>
            </a:r>
          </a:p>
          <a:p>
            <a:pPr eaLnBrk="1" hangingPunct="1">
              <a:lnSpc>
                <a:spcPct val="120000"/>
              </a:lnSpc>
              <a:spcBef>
                <a:spcPct val="0"/>
              </a:spcBef>
              <a:buFont typeface="Wingdings" panose="05000000000000000000" pitchFamily="2" charset="2"/>
              <a:buNone/>
            </a:pPr>
            <a:r>
              <a:rPr lang="zh-CN" altLang="en-US" sz="2200" dirty="0"/>
              <a:t>或</a:t>
            </a:r>
          </a:p>
          <a:p>
            <a:pPr eaLnBrk="1" hangingPunct="1">
              <a:lnSpc>
                <a:spcPct val="120000"/>
              </a:lnSpc>
              <a:spcBef>
                <a:spcPct val="0"/>
              </a:spcBef>
              <a:buFont typeface="Wingdings" panose="05000000000000000000" pitchFamily="2" charset="2"/>
              <a:buNone/>
            </a:pPr>
            <a:r>
              <a:rPr lang="en-US" altLang="zh-CN" sz="2200" dirty="0"/>
              <a:t> INSERT INTO SC</a:t>
            </a:r>
            <a:r>
              <a:rPr lang="zh-CN" altLang="en-US" sz="2200" dirty="0"/>
              <a:t>(</a:t>
            </a:r>
            <a:r>
              <a:rPr lang="en-US" altLang="zh-CN" sz="2200" dirty="0" err="1"/>
              <a:t>Sno,Cno</a:t>
            </a:r>
            <a:r>
              <a:rPr lang="zh-CN" altLang="en-US" sz="2200" dirty="0"/>
              <a:t>)</a:t>
            </a:r>
          </a:p>
          <a:p>
            <a:pPr eaLnBrk="1" hangingPunct="1">
              <a:lnSpc>
                <a:spcPct val="120000"/>
              </a:lnSpc>
              <a:spcBef>
                <a:spcPct val="0"/>
              </a:spcBef>
              <a:buFont typeface="Wingdings" panose="05000000000000000000" pitchFamily="2" charset="2"/>
              <a:buNone/>
            </a:pPr>
            <a:r>
              <a:rPr lang="en-US" altLang="zh-CN" sz="2200" dirty="0"/>
              <a:t> VALUES</a:t>
            </a:r>
            <a:r>
              <a:rPr lang="zh-CN" altLang="en-US" sz="2200" dirty="0"/>
              <a:t>(</a:t>
            </a:r>
            <a:r>
              <a:rPr lang="en-US" altLang="zh-CN" sz="2200" dirty="0"/>
              <a:t>' 201215126 '</a:t>
            </a:r>
            <a:r>
              <a:rPr lang="zh-CN" altLang="en-US" sz="2200" dirty="0"/>
              <a:t>,'</a:t>
            </a:r>
            <a:r>
              <a:rPr lang="en-US" altLang="zh-CN" sz="2200" dirty="0"/>
              <a:t>1'</a:t>
            </a:r>
            <a:r>
              <a:rPr lang="zh-CN" altLang="en-US" sz="2200" dirty="0"/>
              <a:t>)</a:t>
            </a:r>
            <a:r>
              <a:rPr lang="en-US" altLang="zh-CN" sz="2200" dirty="0"/>
              <a:t>;           </a:t>
            </a:r>
            <a:r>
              <a:rPr lang="en-US" altLang="zh-CN" sz="2000" dirty="0"/>
              <a:t>/*</a:t>
            </a:r>
            <a:r>
              <a:rPr lang="zh-CN" altLang="en-US" sz="2000" dirty="0"/>
              <a:t>没有赋值的属性，其值为空值</a:t>
            </a:r>
            <a:r>
              <a:rPr lang="en-US" altLang="zh-CN" sz="2000" dirty="0"/>
              <a:t>*/</a:t>
            </a:r>
          </a:p>
          <a:p>
            <a:pPr eaLnBrk="1" hangingPunct="1">
              <a:lnSpc>
                <a:spcPct val="80000"/>
              </a:lnSpc>
              <a:buFont typeface="Wingdings" panose="05000000000000000000" pitchFamily="2" charset="2"/>
              <a:buNone/>
            </a:pPr>
            <a:endParaRPr lang="en-US" altLang="zh-CN" sz="2000" dirty="0">
              <a:latin typeface="宋体" panose="02010600030101010101" pitchFamily="2" charset="-122"/>
            </a:endParaRPr>
          </a:p>
          <a:p>
            <a:pPr eaLnBrk="1" hangingPunct="1">
              <a:lnSpc>
                <a:spcPct val="80000"/>
              </a:lnSpc>
              <a:buFont typeface="Wingdings" panose="05000000000000000000" pitchFamily="2" charset="2"/>
              <a:buNone/>
            </a:pPr>
            <a:r>
              <a:rPr lang="en-US" altLang="zh-CN" dirty="0">
                <a:latin typeface="宋体" panose="02010600030101010101" pitchFamily="2" charset="-122"/>
              </a:rPr>
              <a:t>	</a:t>
            </a:r>
          </a:p>
        </p:txBody>
      </p:sp>
      <p:sp>
        <p:nvSpPr>
          <p:cNvPr id="2" name="日期占位符 1">
            <a:extLst>
              <a:ext uri="{FF2B5EF4-FFF2-40B4-BE49-F238E27FC236}">
                <a16:creationId xmlns:a16="http://schemas.microsoft.com/office/drawing/2014/main" id="{FFEDDF27-E8CE-45DF-9C8C-A3AE3EE5C298}"/>
              </a:ext>
            </a:extLst>
          </p:cNvPr>
          <p:cNvSpPr>
            <a:spLocks noGrp="1"/>
          </p:cNvSpPr>
          <p:nvPr>
            <p:ph type="dt" sz="half" idx="10"/>
          </p:nvPr>
        </p:nvSpPr>
        <p:spPr/>
        <p:txBody>
          <a:bodyPr/>
          <a:lstStyle/>
          <a:p>
            <a:pPr>
              <a:defRPr/>
            </a:pPr>
            <a:fld id="{DAA9D9F0-4AC1-493B-856A-DC104B9FE988}" type="datetime1">
              <a:rPr lang="zh-CN" altLang="en-US" smtClean="0"/>
              <a:t>2021/10/28</a:t>
            </a:fld>
            <a:endParaRPr lang="zh-CN" altLang="en-US" dirty="0"/>
          </a:p>
        </p:txBody>
      </p:sp>
    </p:spTree>
    <p:extLst>
      <p:ext uri="{BB962C8B-B14F-4D97-AF65-F5344CB8AC3E}">
        <p14:creationId xmlns:p14="http://schemas.microsoft.com/office/powerpoint/2010/main" val="3288640286"/>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pPr eaLnBrk="1" hangingPunct="1"/>
            <a:r>
              <a:rPr lang="zh-CN" altLang="en-US" sz="3600">
                <a:latin typeface="宋体" panose="02010600030101010101" pitchFamily="2" charset="-122"/>
              </a:rPr>
              <a:t>空值的产生（续）</a:t>
            </a:r>
          </a:p>
        </p:txBody>
      </p:sp>
      <p:sp>
        <p:nvSpPr>
          <p:cNvPr id="31747" name="内容占位符 2"/>
          <p:cNvSpPr>
            <a:spLocks noGrp="1"/>
          </p:cNvSpPr>
          <p:nvPr>
            <p:ph idx="1"/>
          </p:nvPr>
        </p:nvSpPr>
        <p:spPr/>
        <p:txBody>
          <a:bodyPr/>
          <a:lstStyle/>
          <a:p>
            <a:pPr marL="0" indent="0" eaLnBrk="1" hangingPunct="1">
              <a:lnSpc>
                <a:spcPct val="150000"/>
              </a:lnSpc>
              <a:buFont typeface="Wingdings" panose="05000000000000000000" pitchFamily="2" charset="2"/>
              <a:buNone/>
            </a:pPr>
            <a:r>
              <a:rPr lang="en-US" altLang="zh-CN" sz="2400"/>
              <a:t>[</a:t>
            </a:r>
            <a:r>
              <a:rPr lang="zh-CN" altLang="en-US" sz="2400"/>
              <a:t>例</a:t>
            </a:r>
            <a:r>
              <a:rPr lang="en-US" altLang="zh-CN" sz="2400"/>
              <a:t>3.80]  </a:t>
            </a:r>
            <a:r>
              <a:rPr lang="zh-CN" altLang="en-US" sz="2400"/>
              <a:t>将</a:t>
            </a:r>
            <a:r>
              <a:rPr lang="en-US" altLang="zh-CN" sz="2400"/>
              <a:t>Student</a:t>
            </a:r>
            <a:r>
              <a:rPr lang="zh-CN" altLang="en-US" sz="2400"/>
              <a:t>表中学生号为</a:t>
            </a:r>
            <a:r>
              <a:rPr lang="en-US" altLang="zh-CN" sz="2400"/>
              <a:t>”201215200”</a:t>
            </a:r>
            <a:r>
              <a:rPr lang="zh-CN" altLang="en-US" sz="2400"/>
              <a:t>的学生所属的系改为空值。</a:t>
            </a:r>
          </a:p>
          <a:p>
            <a:pPr marL="0" indent="0" eaLnBrk="1" hangingPunct="1">
              <a:buFont typeface="Wingdings" panose="05000000000000000000" pitchFamily="2" charset="2"/>
              <a:buNone/>
            </a:pPr>
            <a:r>
              <a:rPr lang="en-US" altLang="zh-CN" sz="2400"/>
              <a:t>	UPDATE Student</a:t>
            </a:r>
            <a:endParaRPr lang="zh-CN" altLang="en-US" sz="2400"/>
          </a:p>
          <a:p>
            <a:pPr marL="0" indent="0" eaLnBrk="1" hangingPunct="1">
              <a:buFont typeface="Wingdings" panose="05000000000000000000" pitchFamily="2" charset="2"/>
              <a:buNone/>
            </a:pPr>
            <a:r>
              <a:rPr lang="en-US" altLang="zh-CN" sz="2400"/>
              <a:t>	SET Sdept = NULL</a:t>
            </a:r>
            <a:endParaRPr lang="zh-CN" altLang="en-US" sz="2400"/>
          </a:p>
          <a:p>
            <a:pPr marL="0" indent="0" eaLnBrk="1" hangingPunct="1">
              <a:buFont typeface="Wingdings" panose="05000000000000000000" pitchFamily="2" charset="2"/>
              <a:buNone/>
            </a:pPr>
            <a:r>
              <a:rPr lang="en-US" altLang="zh-CN" sz="2400"/>
              <a:t>	WHERE Sno='201215200';</a:t>
            </a:r>
            <a:endParaRPr lang="zh-CN" altLang="en-US" sz="2400"/>
          </a:p>
        </p:txBody>
      </p:sp>
      <p:sp>
        <p:nvSpPr>
          <p:cNvPr id="2" name="日期占位符 1">
            <a:extLst>
              <a:ext uri="{FF2B5EF4-FFF2-40B4-BE49-F238E27FC236}">
                <a16:creationId xmlns:a16="http://schemas.microsoft.com/office/drawing/2014/main" id="{930E40C9-3162-49B7-A31D-E918781D4701}"/>
              </a:ext>
            </a:extLst>
          </p:cNvPr>
          <p:cNvSpPr>
            <a:spLocks noGrp="1"/>
          </p:cNvSpPr>
          <p:nvPr>
            <p:ph type="dt" sz="half" idx="10"/>
          </p:nvPr>
        </p:nvSpPr>
        <p:spPr/>
        <p:txBody>
          <a:bodyPr/>
          <a:lstStyle/>
          <a:p>
            <a:pPr>
              <a:defRPr/>
            </a:pPr>
            <a:fld id="{FDD9C350-7A33-47B6-B901-A2A77DB3C64B}" type="datetime1">
              <a:rPr lang="zh-CN" altLang="en-US" smtClean="0"/>
              <a:t>2021/10/28</a:t>
            </a:fld>
            <a:endParaRPr lang="zh-CN" altLang="en-US" dirty="0"/>
          </a:p>
        </p:txBody>
      </p:sp>
    </p:spTree>
    <p:extLst>
      <p:ext uri="{BB962C8B-B14F-4D97-AF65-F5344CB8AC3E}">
        <p14:creationId xmlns:p14="http://schemas.microsoft.com/office/powerpoint/2010/main" val="191629877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pPr eaLnBrk="1" hangingPunct="1">
              <a:defRPr/>
            </a:pPr>
            <a:r>
              <a:rPr lang="en-US" altLang="zh-CN" sz="3600" dirty="0">
                <a:latin typeface="+mn-lt"/>
              </a:rPr>
              <a:t>2. </a:t>
            </a:r>
            <a:r>
              <a:rPr lang="zh-CN" altLang="en-US" sz="3600" dirty="0">
                <a:latin typeface="宋体" pitchFamily="2" charset="-122"/>
              </a:rPr>
              <a:t>空值的判断</a:t>
            </a:r>
          </a:p>
        </p:txBody>
      </p:sp>
      <p:sp>
        <p:nvSpPr>
          <p:cNvPr id="32771" name="内容占位符 2"/>
          <p:cNvSpPr>
            <a:spLocks noGrp="1"/>
          </p:cNvSpPr>
          <p:nvPr>
            <p:ph idx="1"/>
          </p:nvPr>
        </p:nvSpPr>
        <p:spPr/>
        <p:txBody>
          <a:bodyPr/>
          <a:lstStyle/>
          <a:p>
            <a:pPr eaLnBrk="1" hangingPunct="1">
              <a:lnSpc>
                <a:spcPct val="150000"/>
              </a:lnSpc>
            </a:pPr>
            <a:r>
              <a:rPr lang="zh-CN" altLang="en-US"/>
              <a:t>判断一个属性的值是否为空值，用</a:t>
            </a:r>
            <a:r>
              <a:rPr lang="en-US" altLang="zh-CN"/>
              <a:t>IS NULL</a:t>
            </a:r>
            <a:r>
              <a:rPr lang="zh-CN" altLang="en-US"/>
              <a:t>或</a:t>
            </a:r>
            <a:r>
              <a:rPr lang="en-US" altLang="zh-CN"/>
              <a:t>IS NOT NULL</a:t>
            </a:r>
            <a:r>
              <a:rPr lang="zh-CN" altLang="en-US"/>
              <a:t>来表示。</a:t>
            </a:r>
            <a:endParaRPr lang="en-US" altLang="zh-CN"/>
          </a:p>
          <a:p>
            <a:pPr eaLnBrk="1" hangingPunct="1">
              <a:buFont typeface="Wingdings" panose="05000000000000000000" pitchFamily="2" charset="2"/>
              <a:buNone/>
            </a:pPr>
            <a:endParaRPr lang="en-US" altLang="zh-CN"/>
          </a:p>
          <a:p>
            <a:pPr eaLnBrk="1" hangingPunct="1">
              <a:buFont typeface="Wingdings" panose="05000000000000000000" pitchFamily="2" charset="2"/>
              <a:buNone/>
            </a:pPr>
            <a:r>
              <a:rPr lang="en-US" altLang="zh-CN" sz="2400"/>
              <a:t>[</a:t>
            </a:r>
            <a:r>
              <a:rPr lang="zh-CN" altLang="en-US" sz="2400"/>
              <a:t>例</a:t>
            </a:r>
            <a:r>
              <a:rPr lang="en-US" altLang="zh-CN" sz="2400"/>
              <a:t> 3.81]  </a:t>
            </a:r>
            <a:r>
              <a:rPr lang="zh-CN" altLang="en-US" sz="2400"/>
              <a:t>从</a:t>
            </a:r>
            <a:r>
              <a:rPr lang="en-US" altLang="zh-CN" sz="2400"/>
              <a:t>Student</a:t>
            </a:r>
            <a:r>
              <a:rPr lang="zh-CN" altLang="en-US" sz="2400"/>
              <a:t>表中找出漏填了数据的学生信息</a:t>
            </a:r>
          </a:p>
          <a:p>
            <a:pPr eaLnBrk="1" hangingPunct="1">
              <a:buFont typeface="Wingdings" panose="05000000000000000000" pitchFamily="2" charset="2"/>
              <a:buNone/>
            </a:pPr>
            <a:r>
              <a:rPr lang="en-US" altLang="zh-CN" sz="2400"/>
              <a:t>	SELECT  *</a:t>
            </a:r>
            <a:endParaRPr lang="zh-CN" altLang="en-US" sz="2400"/>
          </a:p>
          <a:p>
            <a:pPr eaLnBrk="1" hangingPunct="1">
              <a:buFont typeface="Wingdings" panose="05000000000000000000" pitchFamily="2" charset="2"/>
              <a:buNone/>
            </a:pPr>
            <a:r>
              <a:rPr lang="en-US" altLang="zh-CN" sz="2400"/>
              <a:t>	FROM Student</a:t>
            </a:r>
            <a:endParaRPr lang="zh-CN" altLang="en-US" sz="2400"/>
          </a:p>
          <a:p>
            <a:pPr eaLnBrk="1" hangingPunct="1">
              <a:buFont typeface="Wingdings" panose="05000000000000000000" pitchFamily="2" charset="2"/>
              <a:buNone/>
            </a:pPr>
            <a:r>
              <a:rPr lang="en-US" altLang="zh-CN" sz="2400"/>
              <a:t>	WHERE Sname IS NULL OR Ssex IS NULL OR Sage IS NULL OR Sdept IS NULL;</a:t>
            </a:r>
            <a:endParaRPr lang="zh-CN" altLang="en-US" sz="2400"/>
          </a:p>
        </p:txBody>
      </p:sp>
      <p:sp>
        <p:nvSpPr>
          <p:cNvPr id="2" name="日期占位符 1">
            <a:extLst>
              <a:ext uri="{FF2B5EF4-FFF2-40B4-BE49-F238E27FC236}">
                <a16:creationId xmlns:a16="http://schemas.microsoft.com/office/drawing/2014/main" id="{88B0BFBB-F25A-469B-A556-EE2A5A86D219}"/>
              </a:ext>
            </a:extLst>
          </p:cNvPr>
          <p:cNvSpPr>
            <a:spLocks noGrp="1"/>
          </p:cNvSpPr>
          <p:nvPr>
            <p:ph type="dt" sz="half" idx="10"/>
          </p:nvPr>
        </p:nvSpPr>
        <p:spPr/>
        <p:txBody>
          <a:bodyPr/>
          <a:lstStyle/>
          <a:p>
            <a:pPr>
              <a:defRPr/>
            </a:pPr>
            <a:fld id="{BFE11E9C-2D61-4B01-AA3C-1E98CD864E72}" type="datetime1">
              <a:rPr lang="zh-CN" altLang="en-US" smtClean="0"/>
              <a:t>2021/10/28</a:t>
            </a:fld>
            <a:endParaRPr lang="zh-CN" altLang="en-US" dirty="0"/>
          </a:p>
        </p:txBody>
      </p:sp>
    </p:spTree>
    <p:extLst>
      <p:ext uri="{BB962C8B-B14F-4D97-AF65-F5344CB8AC3E}">
        <p14:creationId xmlns:p14="http://schemas.microsoft.com/office/powerpoint/2010/main" val="380929846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pPr eaLnBrk="1" hangingPunct="1">
              <a:defRPr/>
            </a:pPr>
            <a:r>
              <a:rPr lang="en-US" altLang="zh-CN" sz="3600" dirty="0">
                <a:latin typeface="+mn-lt"/>
              </a:rPr>
              <a:t>3. </a:t>
            </a:r>
            <a:r>
              <a:rPr lang="zh-CN" altLang="en-US" sz="3600" dirty="0">
                <a:latin typeface="宋体" pitchFamily="2" charset="-122"/>
              </a:rPr>
              <a:t>空值的约束条件</a:t>
            </a:r>
          </a:p>
        </p:txBody>
      </p:sp>
      <p:sp>
        <p:nvSpPr>
          <p:cNvPr id="33795" name="内容占位符 2"/>
          <p:cNvSpPr>
            <a:spLocks noGrp="1"/>
          </p:cNvSpPr>
          <p:nvPr>
            <p:ph idx="1"/>
          </p:nvPr>
        </p:nvSpPr>
        <p:spPr/>
        <p:txBody>
          <a:bodyPr/>
          <a:lstStyle/>
          <a:p>
            <a:pPr eaLnBrk="1" hangingPunct="1">
              <a:lnSpc>
                <a:spcPct val="150000"/>
              </a:lnSpc>
            </a:pPr>
            <a:r>
              <a:rPr lang="zh-CN" altLang="en-US"/>
              <a:t>属性定义（或者域定义）中</a:t>
            </a:r>
            <a:endParaRPr lang="en-US" altLang="zh-CN"/>
          </a:p>
          <a:p>
            <a:pPr lvl="1" eaLnBrk="1" hangingPunct="1">
              <a:lnSpc>
                <a:spcPct val="150000"/>
              </a:lnSpc>
            </a:pPr>
            <a:r>
              <a:rPr lang="zh-CN" altLang="en-US"/>
              <a:t>有</a:t>
            </a:r>
            <a:r>
              <a:rPr lang="en-US" altLang="zh-CN"/>
              <a:t>NOT NULL</a:t>
            </a:r>
            <a:r>
              <a:rPr lang="zh-CN" altLang="en-US"/>
              <a:t>约束条件的不能取空值</a:t>
            </a:r>
            <a:endParaRPr lang="en-US" altLang="zh-CN"/>
          </a:p>
          <a:p>
            <a:pPr lvl="1" eaLnBrk="1" hangingPunct="1">
              <a:lnSpc>
                <a:spcPct val="150000"/>
              </a:lnSpc>
            </a:pPr>
            <a:r>
              <a:rPr lang="zh-CN" altLang="en-US"/>
              <a:t>加了</a:t>
            </a:r>
            <a:r>
              <a:rPr lang="en-US" altLang="zh-CN"/>
              <a:t>UNIQUE</a:t>
            </a:r>
            <a:r>
              <a:rPr lang="zh-CN" altLang="en-US"/>
              <a:t>限制的属性不能取空值</a:t>
            </a:r>
            <a:endParaRPr lang="en-US" altLang="zh-CN"/>
          </a:p>
          <a:p>
            <a:pPr lvl="1" eaLnBrk="1" hangingPunct="1">
              <a:lnSpc>
                <a:spcPct val="150000"/>
              </a:lnSpc>
            </a:pPr>
            <a:r>
              <a:rPr lang="zh-CN" altLang="en-US"/>
              <a:t>码属性不能取空值</a:t>
            </a:r>
          </a:p>
        </p:txBody>
      </p:sp>
      <p:sp>
        <p:nvSpPr>
          <p:cNvPr id="2" name="日期占位符 1">
            <a:extLst>
              <a:ext uri="{FF2B5EF4-FFF2-40B4-BE49-F238E27FC236}">
                <a16:creationId xmlns:a16="http://schemas.microsoft.com/office/drawing/2014/main" id="{F79EFAC3-D8EA-47A8-9D41-C36BA0FA3DF7}"/>
              </a:ext>
            </a:extLst>
          </p:cNvPr>
          <p:cNvSpPr>
            <a:spLocks noGrp="1"/>
          </p:cNvSpPr>
          <p:nvPr>
            <p:ph type="dt" sz="half" idx="10"/>
          </p:nvPr>
        </p:nvSpPr>
        <p:spPr/>
        <p:txBody>
          <a:bodyPr/>
          <a:lstStyle/>
          <a:p>
            <a:pPr>
              <a:defRPr/>
            </a:pPr>
            <a:fld id="{A2A7436C-13DC-41A5-99A8-E05565BBA971}" type="datetime1">
              <a:rPr lang="zh-CN" altLang="en-US" smtClean="0"/>
              <a:t>2021/10/28</a:t>
            </a:fld>
            <a:endParaRPr lang="zh-CN" altLang="en-US" dirty="0"/>
          </a:p>
        </p:txBody>
      </p:sp>
    </p:spTree>
    <p:extLst>
      <p:ext uri="{BB962C8B-B14F-4D97-AF65-F5344CB8AC3E}">
        <p14:creationId xmlns:p14="http://schemas.microsoft.com/office/powerpoint/2010/main" val="566955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3.3 </a:t>
            </a:r>
            <a:r>
              <a:rPr lang="zh-CN" altLang="en-US" sz="3600"/>
              <a:t>数据定义</a:t>
            </a:r>
          </a:p>
        </p:txBody>
      </p:sp>
      <p:sp>
        <p:nvSpPr>
          <p:cNvPr id="27651" name="Rectangle 3"/>
          <p:cNvSpPr>
            <a:spLocks noGrp="1" noChangeArrowheads="1"/>
          </p:cNvSpPr>
          <p:nvPr>
            <p:ph idx="1"/>
          </p:nvPr>
        </p:nvSpPr>
        <p:spPr>
          <a:xfrm>
            <a:off x="958850" y="1339850"/>
            <a:ext cx="8150225" cy="4854575"/>
          </a:xfrm>
        </p:spPr>
        <p:txBody>
          <a:bodyPr/>
          <a:lstStyle/>
          <a:p>
            <a:pPr marL="0" indent="0" eaLnBrk="1" hangingPunct="1">
              <a:lnSpc>
                <a:spcPct val="190000"/>
              </a:lnSpc>
              <a:buFont typeface="Wingdings" panose="05000000000000000000" pitchFamily="2" charset="2"/>
              <a:buNone/>
              <a:defRPr/>
            </a:pPr>
            <a:r>
              <a:rPr lang="en-US" altLang="zh-CN" dirty="0">
                <a:solidFill>
                  <a:schemeClr val="accent6"/>
                </a:solidFill>
              </a:rPr>
              <a:t>3.3.1 </a:t>
            </a:r>
            <a:r>
              <a:rPr lang="zh-CN" altLang="en-US" dirty="0">
                <a:solidFill>
                  <a:schemeClr val="accent6"/>
                </a:solidFill>
              </a:rPr>
              <a:t>模式的定义与删除</a:t>
            </a:r>
          </a:p>
          <a:p>
            <a:pPr marL="0" indent="0" eaLnBrk="1" hangingPunct="1">
              <a:lnSpc>
                <a:spcPct val="190000"/>
              </a:lnSpc>
              <a:buFont typeface="Wingdings" panose="05000000000000000000" pitchFamily="2" charset="2"/>
              <a:buNone/>
              <a:defRPr/>
            </a:pPr>
            <a:r>
              <a:rPr lang="en-US" altLang="zh-CN" dirty="0"/>
              <a:t>3.3.2 </a:t>
            </a:r>
            <a:r>
              <a:rPr lang="zh-CN" altLang="en-US" dirty="0"/>
              <a:t>基本表的定义、删除与修改</a:t>
            </a:r>
          </a:p>
          <a:p>
            <a:pPr marL="0" indent="0" eaLnBrk="1" hangingPunct="1">
              <a:lnSpc>
                <a:spcPct val="190000"/>
              </a:lnSpc>
              <a:buFont typeface="Wingdings" panose="05000000000000000000" pitchFamily="2" charset="2"/>
              <a:buNone/>
              <a:defRPr/>
            </a:pPr>
            <a:r>
              <a:rPr lang="en-US" altLang="zh-CN" dirty="0"/>
              <a:t>3.3.3 </a:t>
            </a:r>
            <a:r>
              <a:rPr lang="zh-CN" altLang="en-US" dirty="0"/>
              <a:t>索引的建立与删除</a:t>
            </a:r>
          </a:p>
          <a:p>
            <a:pPr eaLnBrk="1" hangingPunct="1">
              <a:buFont typeface="Wingdings" panose="05000000000000000000" pitchFamily="2" charset="2"/>
              <a:buNone/>
              <a:defRPr/>
            </a:pPr>
            <a:endParaRPr lang="en-US" altLang="zh-CN" dirty="0"/>
          </a:p>
        </p:txBody>
      </p:sp>
      <p:sp>
        <p:nvSpPr>
          <p:cNvPr id="3891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633385D5-98AF-4E29-AA6B-E731948C33B7}"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pPr eaLnBrk="1" hangingPunct="1">
              <a:defRPr/>
            </a:pPr>
            <a:r>
              <a:rPr lang="en-US" altLang="zh-CN" sz="3200" dirty="0"/>
              <a:t>4.</a:t>
            </a:r>
            <a:r>
              <a:rPr lang="en-US" altLang="zh-CN" sz="3200" dirty="0">
                <a:latin typeface="+mn-lt"/>
              </a:rPr>
              <a:t> </a:t>
            </a:r>
            <a:r>
              <a:rPr lang="zh-CN" altLang="en-US" sz="3200" dirty="0"/>
              <a:t>空值</a:t>
            </a:r>
            <a:r>
              <a:rPr lang="zh-CN" altLang="en-US" sz="3200" dirty="0">
                <a:latin typeface="宋体" pitchFamily="2" charset="-122"/>
              </a:rPr>
              <a:t>的算术运算、比较运算和逻辑运算</a:t>
            </a:r>
          </a:p>
        </p:txBody>
      </p:sp>
      <p:sp>
        <p:nvSpPr>
          <p:cNvPr id="34819" name="内容占位符 2"/>
          <p:cNvSpPr>
            <a:spLocks noGrp="1"/>
          </p:cNvSpPr>
          <p:nvPr>
            <p:ph idx="1"/>
          </p:nvPr>
        </p:nvSpPr>
        <p:spPr/>
        <p:txBody>
          <a:bodyPr/>
          <a:lstStyle/>
          <a:p>
            <a:pPr eaLnBrk="1" hangingPunct="1">
              <a:lnSpc>
                <a:spcPct val="120000"/>
              </a:lnSpc>
              <a:buFont typeface="Wingdings" panose="05000000000000000000" pitchFamily="2" charset="2"/>
              <a:buChar char="n"/>
            </a:pPr>
            <a:r>
              <a:rPr lang="zh-CN" altLang="en-US" sz="2400"/>
              <a:t>空值与另一个值（包括另一个空值）的算术运算的结果为空值</a:t>
            </a:r>
          </a:p>
          <a:p>
            <a:pPr eaLnBrk="1" hangingPunct="1">
              <a:lnSpc>
                <a:spcPct val="120000"/>
              </a:lnSpc>
              <a:buFont typeface="Wingdings" panose="05000000000000000000" pitchFamily="2" charset="2"/>
              <a:buChar char="n"/>
            </a:pPr>
            <a:r>
              <a:rPr lang="zh-CN" altLang="en-US" sz="2400"/>
              <a:t>空值与另一个值（包括另一个空值）的比较运算的结果为</a:t>
            </a:r>
            <a:r>
              <a:rPr lang="en-US" altLang="zh-CN" sz="2400"/>
              <a:t>UNKNOWN</a:t>
            </a:r>
            <a:r>
              <a:rPr lang="zh-CN" altLang="en-US" sz="2400"/>
              <a:t>。</a:t>
            </a:r>
          </a:p>
          <a:p>
            <a:pPr eaLnBrk="1" hangingPunct="1">
              <a:lnSpc>
                <a:spcPct val="120000"/>
              </a:lnSpc>
              <a:buFont typeface="Wingdings" panose="05000000000000000000" pitchFamily="2" charset="2"/>
              <a:buChar char="n"/>
            </a:pPr>
            <a:r>
              <a:rPr lang="zh-CN" altLang="en-US" sz="2400"/>
              <a:t>有</a:t>
            </a:r>
            <a:r>
              <a:rPr lang="en-US" altLang="zh-CN" sz="2400"/>
              <a:t>UNKNOWN</a:t>
            </a:r>
            <a:r>
              <a:rPr lang="zh-CN" altLang="en-US" sz="2400"/>
              <a:t>后，传统二值（</a:t>
            </a:r>
            <a:r>
              <a:rPr lang="en-US" altLang="zh-CN" sz="2400"/>
              <a:t>TRUE</a:t>
            </a:r>
            <a:r>
              <a:rPr lang="zh-CN" altLang="en-US" sz="2400"/>
              <a:t>，</a:t>
            </a:r>
            <a:r>
              <a:rPr lang="en-US" altLang="zh-CN" sz="2400"/>
              <a:t>FALSE</a:t>
            </a:r>
            <a:r>
              <a:rPr lang="zh-CN" altLang="en-US" sz="2400"/>
              <a:t>）逻辑就扩展成了三值逻辑</a:t>
            </a:r>
          </a:p>
        </p:txBody>
      </p:sp>
      <p:sp>
        <p:nvSpPr>
          <p:cNvPr id="2" name="日期占位符 1">
            <a:extLst>
              <a:ext uri="{FF2B5EF4-FFF2-40B4-BE49-F238E27FC236}">
                <a16:creationId xmlns:a16="http://schemas.microsoft.com/office/drawing/2014/main" id="{B5042A61-0F28-4628-9510-58AF2871D6D4}"/>
              </a:ext>
            </a:extLst>
          </p:cNvPr>
          <p:cNvSpPr>
            <a:spLocks noGrp="1"/>
          </p:cNvSpPr>
          <p:nvPr>
            <p:ph type="dt" sz="half" idx="10"/>
          </p:nvPr>
        </p:nvSpPr>
        <p:spPr/>
        <p:txBody>
          <a:bodyPr/>
          <a:lstStyle/>
          <a:p>
            <a:pPr>
              <a:defRPr/>
            </a:pPr>
            <a:fld id="{9DE05520-16D8-4F0A-99C5-C33C135BB15B}" type="datetime1">
              <a:rPr lang="zh-CN" altLang="en-US" smtClean="0"/>
              <a:t>2021/10/28</a:t>
            </a:fld>
            <a:endParaRPr lang="zh-CN" altLang="en-US" dirty="0"/>
          </a:p>
        </p:txBody>
      </p:sp>
    </p:spTree>
    <p:extLst>
      <p:ext uri="{BB962C8B-B14F-4D97-AF65-F5344CB8AC3E}">
        <p14:creationId xmlns:p14="http://schemas.microsoft.com/office/powerpoint/2010/main" val="1515444482"/>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pPr eaLnBrk="1" hangingPunct="1"/>
            <a:r>
              <a:rPr lang="zh-CN" altLang="en-US" sz="3200" dirty="0"/>
              <a:t>空值</a:t>
            </a:r>
            <a:r>
              <a:rPr lang="zh-CN" altLang="en-US" sz="3200" dirty="0">
                <a:latin typeface="宋体" panose="02010600030101010101" pitchFamily="2" charset="-122"/>
              </a:rPr>
              <a:t>的算术运算、比较运算和逻辑运算</a:t>
            </a:r>
            <a:r>
              <a:rPr lang="en-US" altLang="zh-CN" sz="3200" dirty="0">
                <a:latin typeface="宋体" panose="02010600030101010101" pitchFamily="2" charset="-122"/>
              </a:rPr>
              <a:t>(</a:t>
            </a:r>
            <a:r>
              <a:rPr lang="zh-CN" altLang="en-US" sz="3200" dirty="0">
                <a:latin typeface="宋体" panose="02010600030101010101" pitchFamily="2" charset="-122"/>
              </a:rPr>
              <a:t>续</a:t>
            </a:r>
            <a:r>
              <a:rPr lang="en-US" altLang="zh-CN" sz="3200" dirty="0">
                <a:latin typeface="宋体" panose="02010600030101010101" pitchFamily="2" charset="-122"/>
              </a:rPr>
              <a:t>)</a:t>
            </a:r>
            <a:endParaRPr lang="zh-CN" altLang="en-US" sz="3200" dirty="0">
              <a:latin typeface="宋体" panose="02010600030101010101" pitchFamily="2" charset="-122"/>
            </a:endParaRPr>
          </a:p>
        </p:txBody>
      </p:sp>
      <p:graphicFrame>
        <p:nvGraphicFramePr>
          <p:cNvPr id="34820" name="Group 4"/>
          <p:cNvGraphicFramePr>
            <a:graphicFrameLocks noGrp="1"/>
          </p:cNvGraphicFramePr>
          <p:nvPr/>
        </p:nvGraphicFramePr>
        <p:xfrm>
          <a:off x="1376363" y="1628775"/>
          <a:ext cx="7011987" cy="4267320"/>
        </p:xfrm>
        <a:graphic>
          <a:graphicData uri="http://schemas.openxmlformats.org/drawingml/2006/table">
            <a:tbl>
              <a:tblPr/>
              <a:tblGrid>
                <a:gridCol w="1556423">
                  <a:extLst>
                    <a:ext uri="{9D8B030D-6E8A-4147-A177-3AD203B41FA5}">
                      <a16:colId xmlns:a16="http://schemas.microsoft.com/office/drawing/2014/main" val="20000"/>
                    </a:ext>
                  </a:extLst>
                </a:gridCol>
                <a:gridCol w="1950168">
                  <a:extLst>
                    <a:ext uri="{9D8B030D-6E8A-4147-A177-3AD203B41FA5}">
                      <a16:colId xmlns:a16="http://schemas.microsoft.com/office/drawing/2014/main" val="20001"/>
                    </a:ext>
                  </a:extLst>
                </a:gridCol>
                <a:gridCol w="2013380">
                  <a:extLst>
                    <a:ext uri="{9D8B030D-6E8A-4147-A177-3AD203B41FA5}">
                      <a16:colId xmlns:a16="http://schemas.microsoft.com/office/drawing/2014/main" val="20002"/>
                    </a:ext>
                  </a:extLst>
                </a:gridCol>
                <a:gridCol w="1492016">
                  <a:extLst>
                    <a:ext uri="{9D8B030D-6E8A-4147-A177-3AD203B41FA5}">
                      <a16:colId xmlns:a16="http://schemas.microsoft.com/office/drawing/2014/main" val="20003"/>
                    </a:ext>
                  </a:extLst>
                </a:gridCol>
              </a:tblGrid>
              <a:tr h="42672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rPr>
                        <a:t>    x       y</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rPr>
                        <a:t>  x   AND   y</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x    OR     y</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rPr>
                        <a:t>   NOT    x</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72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T      T</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rPr>
                        <a:t>         T</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T</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F</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672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T      U</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rPr>
                        <a:t>         U</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T</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F</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72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T      F</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rPr>
                        <a:t>         F</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rPr>
                        <a:t>         T</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F</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672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U     T</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U</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rPr>
                        <a:t>         T</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U</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672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U     U</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U</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rPr>
                        <a:t>         U</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U</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672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U     F</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F</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rPr>
                        <a:t>         U</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U</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672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F     T</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F</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rPr>
                        <a:t>         T</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rPr>
                        <a:t>     T</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672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F     U</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F</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U</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rPr>
                        <a:t>     T</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672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F     F</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F</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rPr>
                        <a:t>         F</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rPr>
                        <a:t>     T</a:t>
                      </a:r>
                    </a:p>
                  </a:txBody>
                  <a:tcPr marL="91438" marR="9143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35900" name="矩形 8"/>
          <p:cNvSpPr>
            <a:spLocks noChangeArrowheads="1"/>
          </p:cNvSpPr>
          <p:nvPr/>
        </p:nvSpPr>
        <p:spPr bwMode="auto">
          <a:xfrm>
            <a:off x="1376363" y="5940425"/>
            <a:ext cx="5673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T</a:t>
            </a:r>
            <a:r>
              <a:rPr lang="zh-CN" altLang="en-US" b="1"/>
              <a:t>表示</a:t>
            </a:r>
            <a:r>
              <a:rPr lang="en-US" altLang="zh-CN" b="1"/>
              <a:t>TRUE</a:t>
            </a:r>
            <a:r>
              <a:rPr lang="zh-CN" altLang="en-US" b="1"/>
              <a:t>，</a:t>
            </a:r>
            <a:r>
              <a:rPr lang="en-US" altLang="zh-CN" b="1"/>
              <a:t>F</a:t>
            </a:r>
            <a:r>
              <a:rPr lang="zh-CN" altLang="en-US" b="1"/>
              <a:t>表示</a:t>
            </a:r>
            <a:r>
              <a:rPr lang="en-US" altLang="zh-CN" b="1"/>
              <a:t>FALSE</a:t>
            </a:r>
            <a:r>
              <a:rPr lang="zh-CN" altLang="en-US" b="1"/>
              <a:t>，</a:t>
            </a:r>
            <a:r>
              <a:rPr lang="en-US" altLang="zh-CN" b="1"/>
              <a:t>U</a:t>
            </a:r>
            <a:r>
              <a:rPr lang="zh-CN" altLang="en-US" b="1"/>
              <a:t>表示</a:t>
            </a:r>
            <a:r>
              <a:rPr lang="en-US" altLang="zh-CN" b="1"/>
              <a:t>UNKNOWN</a:t>
            </a:r>
            <a:endParaRPr lang="zh-CN" altLang="en-US" b="1"/>
          </a:p>
        </p:txBody>
      </p:sp>
      <p:sp>
        <p:nvSpPr>
          <p:cNvPr id="35901" name="矩形 9"/>
          <p:cNvSpPr>
            <a:spLocks noChangeArrowheads="1"/>
          </p:cNvSpPr>
          <p:nvPr/>
        </p:nvSpPr>
        <p:spPr bwMode="auto">
          <a:xfrm>
            <a:off x="2655888" y="1125538"/>
            <a:ext cx="3429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表</a:t>
            </a:r>
            <a:r>
              <a:rPr lang="en-US" altLang="zh-CN" b="1"/>
              <a:t>3.8    </a:t>
            </a:r>
            <a:r>
              <a:rPr lang="zh-CN" altLang="en-US" b="1"/>
              <a:t>逻辑运算符真值表</a:t>
            </a:r>
            <a:r>
              <a:rPr lang="en-US" altLang="zh-CN" b="1"/>
              <a:t> </a:t>
            </a:r>
            <a:endParaRPr lang="zh-CN" altLang="en-US" b="1"/>
          </a:p>
        </p:txBody>
      </p:sp>
      <p:sp>
        <p:nvSpPr>
          <p:cNvPr id="2" name="日期占位符 1">
            <a:extLst>
              <a:ext uri="{FF2B5EF4-FFF2-40B4-BE49-F238E27FC236}">
                <a16:creationId xmlns:a16="http://schemas.microsoft.com/office/drawing/2014/main" id="{BC760745-424A-43DA-A9B5-A3DB21C142CC}"/>
              </a:ext>
            </a:extLst>
          </p:cNvPr>
          <p:cNvSpPr>
            <a:spLocks noGrp="1"/>
          </p:cNvSpPr>
          <p:nvPr>
            <p:ph type="dt" sz="half" idx="10"/>
          </p:nvPr>
        </p:nvSpPr>
        <p:spPr/>
        <p:txBody>
          <a:bodyPr/>
          <a:lstStyle/>
          <a:p>
            <a:pPr>
              <a:defRPr/>
            </a:pPr>
            <a:fld id="{73297EB7-0967-48FE-9300-10BA6CA60789}" type="datetime1">
              <a:rPr lang="zh-CN" altLang="en-US" smtClean="0"/>
              <a:t>2021/10/28</a:t>
            </a:fld>
            <a:endParaRPr lang="zh-CN" altLang="en-US" dirty="0"/>
          </a:p>
        </p:txBody>
      </p:sp>
    </p:spTree>
    <p:extLst>
      <p:ext uri="{BB962C8B-B14F-4D97-AF65-F5344CB8AC3E}">
        <p14:creationId xmlns:p14="http://schemas.microsoft.com/office/powerpoint/2010/main" val="417238165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pPr eaLnBrk="1" hangingPunct="1"/>
            <a:r>
              <a:rPr lang="zh-CN" altLang="en-US" sz="3200" dirty="0">
                <a:latin typeface="宋体" panose="02010600030101010101" pitchFamily="2" charset="-122"/>
              </a:rPr>
              <a:t>空值的算术运算、比较运算和逻辑运算（续）</a:t>
            </a:r>
          </a:p>
        </p:txBody>
      </p:sp>
      <p:sp>
        <p:nvSpPr>
          <p:cNvPr id="36867" name="内容占位符 2"/>
          <p:cNvSpPr>
            <a:spLocks noGrp="1"/>
          </p:cNvSpPr>
          <p:nvPr>
            <p:ph idx="1"/>
          </p:nvPr>
        </p:nvSpPr>
        <p:spPr/>
        <p:txBody>
          <a:bodyPr/>
          <a:lstStyle/>
          <a:p>
            <a:pPr marL="0" indent="0" eaLnBrk="1" hangingPunct="1">
              <a:buFont typeface="Wingdings" panose="05000000000000000000" pitchFamily="2" charset="2"/>
              <a:buNone/>
            </a:pPr>
            <a:r>
              <a:rPr lang="en-US" altLang="zh-CN" sz="2400"/>
              <a:t>[</a:t>
            </a:r>
            <a:r>
              <a:rPr lang="zh-CN" altLang="en-US" sz="2400"/>
              <a:t>例</a:t>
            </a:r>
            <a:r>
              <a:rPr lang="en-US" altLang="zh-CN" sz="2400"/>
              <a:t>3.82]  </a:t>
            </a:r>
            <a:r>
              <a:rPr lang="zh-CN" altLang="en-US" sz="2400"/>
              <a:t>找出选修</a:t>
            </a:r>
            <a:r>
              <a:rPr lang="en-US" altLang="zh-CN" sz="2400"/>
              <a:t>1</a:t>
            </a:r>
            <a:r>
              <a:rPr lang="zh-CN" altLang="en-US" sz="2400"/>
              <a:t>号课程的不及格的学生。</a:t>
            </a:r>
          </a:p>
          <a:p>
            <a:pPr marL="0" indent="0" eaLnBrk="1" hangingPunct="1">
              <a:buFont typeface="Wingdings" panose="05000000000000000000" pitchFamily="2" charset="2"/>
              <a:buNone/>
            </a:pPr>
            <a:r>
              <a:rPr lang="en-US" altLang="zh-CN"/>
              <a:t>   </a:t>
            </a:r>
            <a:r>
              <a:rPr lang="en-US" altLang="zh-CN" sz="2400"/>
              <a:t>SELECT Sno</a:t>
            </a:r>
            <a:endParaRPr lang="en-US" altLang="zh-CN" sz="2000"/>
          </a:p>
          <a:p>
            <a:pPr marL="0" indent="0" eaLnBrk="1" hangingPunct="1">
              <a:buFont typeface="Wingdings" panose="05000000000000000000" pitchFamily="2" charset="2"/>
              <a:buNone/>
            </a:pPr>
            <a:r>
              <a:rPr lang="en-US" altLang="zh-CN" sz="2400"/>
              <a:t>   FROM SC</a:t>
            </a:r>
            <a:endParaRPr lang="en-US" altLang="zh-CN" sz="2000"/>
          </a:p>
          <a:p>
            <a:pPr marL="0" indent="0" eaLnBrk="1" hangingPunct="1">
              <a:buFont typeface="Wingdings" panose="05000000000000000000" pitchFamily="2" charset="2"/>
              <a:buNone/>
            </a:pPr>
            <a:r>
              <a:rPr lang="en-US" altLang="zh-CN" sz="2400"/>
              <a:t>   WHERE Grade &lt; 60 AND Cno='1';</a:t>
            </a:r>
          </a:p>
          <a:p>
            <a:pPr marL="0" indent="0" eaLnBrk="1" hangingPunct="1">
              <a:buFont typeface="Wingdings" panose="05000000000000000000" pitchFamily="2" charset="2"/>
              <a:buNone/>
            </a:pPr>
            <a:endParaRPr lang="en-US" altLang="zh-CN" sz="2400"/>
          </a:p>
          <a:p>
            <a:pPr marL="0" indent="0" eaLnBrk="1" hangingPunct="1">
              <a:buFont typeface="Wingdings" panose="05000000000000000000" pitchFamily="2" charset="2"/>
              <a:buNone/>
            </a:pPr>
            <a:r>
              <a:rPr lang="zh-CN" altLang="en-US" sz="2400"/>
              <a:t>  查询结果不包括缺考的学生，因为他们的</a:t>
            </a:r>
            <a:r>
              <a:rPr lang="en-US" altLang="zh-CN" sz="2400"/>
              <a:t>Grade</a:t>
            </a:r>
            <a:r>
              <a:rPr lang="zh-CN" altLang="en-US" sz="2400"/>
              <a:t>值为</a:t>
            </a:r>
            <a:endParaRPr lang="en-US" altLang="zh-CN" sz="2400"/>
          </a:p>
          <a:p>
            <a:pPr marL="0" indent="0" eaLnBrk="1" hangingPunct="1">
              <a:buFont typeface="Wingdings" panose="05000000000000000000" pitchFamily="2" charset="2"/>
              <a:buNone/>
            </a:pPr>
            <a:r>
              <a:rPr lang="en-US" altLang="zh-CN" sz="2400"/>
              <a:t>  null</a:t>
            </a:r>
            <a:r>
              <a:rPr lang="zh-CN" altLang="en-US" sz="2400"/>
              <a:t>。</a:t>
            </a:r>
            <a:endParaRPr lang="en-US" altLang="zh-CN" sz="2400"/>
          </a:p>
        </p:txBody>
      </p:sp>
      <p:sp>
        <p:nvSpPr>
          <p:cNvPr id="2" name="日期占位符 1">
            <a:extLst>
              <a:ext uri="{FF2B5EF4-FFF2-40B4-BE49-F238E27FC236}">
                <a16:creationId xmlns:a16="http://schemas.microsoft.com/office/drawing/2014/main" id="{0688E5D0-7BFA-4636-9D9C-78FA5045BDB4}"/>
              </a:ext>
            </a:extLst>
          </p:cNvPr>
          <p:cNvSpPr>
            <a:spLocks noGrp="1"/>
          </p:cNvSpPr>
          <p:nvPr>
            <p:ph type="dt" sz="half" idx="10"/>
          </p:nvPr>
        </p:nvSpPr>
        <p:spPr/>
        <p:txBody>
          <a:bodyPr/>
          <a:lstStyle/>
          <a:p>
            <a:pPr>
              <a:defRPr/>
            </a:pPr>
            <a:fld id="{D9DDB96E-D65C-4333-8C17-36EF204BDCA8}" type="datetime1">
              <a:rPr lang="zh-CN" altLang="en-US" smtClean="0"/>
              <a:t>2021/10/28</a:t>
            </a:fld>
            <a:endParaRPr lang="zh-CN" altLang="en-US" dirty="0"/>
          </a:p>
        </p:txBody>
      </p:sp>
    </p:spTree>
    <p:extLst>
      <p:ext uri="{BB962C8B-B14F-4D97-AF65-F5344CB8AC3E}">
        <p14:creationId xmlns:p14="http://schemas.microsoft.com/office/powerpoint/2010/main" val="37915753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pPr eaLnBrk="1" hangingPunct="1"/>
            <a:r>
              <a:rPr lang="zh-CN" altLang="en-US" sz="3200" dirty="0">
                <a:latin typeface="宋体" panose="02010600030101010101" pitchFamily="2" charset="-122"/>
              </a:rPr>
              <a:t>空值的算术运算、比较运算和逻辑运算（续）</a:t>
            </a:r>
          </a:p>
        </p:txBody>
      </p:sp>
      <p:sp>
        <p:nvSpPr>
          <p:cNvPr id="37891" name="内容占位符 2"/>
          <p:cNvSpPr>
            <a:spLocks noGrp="1"/>
          </p:cNvSpPr>
          <p:nvPr>
            <p:ph idx="1"/>
          </p:nvPr>
        </p:nvSpPr>
        <p:spPr>
          <a:xfrm>
            <a:off x="1187624" y="1556792"/>
            <a:ext cx="7560840" cy="4854575"/>
          </a:xfrm>
        </p:spPr>
        <p:txBody>
          <a:bodyPr/>
          <a:lstStyle/>
          <a:p>
            <a:pPr marL="0" indent="0" eaLnBrk="1" hangingPunct="1">
              <a:buFont typeface="Wingdings" panose="05000000000000000000" pitchFamily="2" charset="2"/>
              <a:buNone/>
            </a:pPr>
            <a:r>
              <a:rPr lang="en-US" altLang="zh-CN" sz="2200" dirty="0"/>
              <a:t>SELECT </a:t>
            </a:r>
            <a:r>
              <a:rPr lang="en-US" altLang="zh-CN" sz="2200" dirty="0" err="1"/>
              <a:t>Sno</a:t>
            </a:r>
            <a:endParaRPr lang="en-US" altLang="zh-CN" sz="2200" dirty="0"/>
          </a:p>
          <a:p>
            <a:pPr marL="0" indent="0" eaLnBrk="1" hangingPunct="1">
              <a:buFont typeface="Wingdings" panose="05000000000000000000" pitchFamily="2" charset="2"/>
              <a:buNone/>
            </a:pPr>
            <a:r>
              <a:rPr lang="en-US" altLang="zh-CN" sz="2200" dirty="0"/>
              <a:t>FROM SC</a:t>
            </a:r>
          </a:p>
          <a:p>
            <a:pPr marL="0" indent="0" eaLnBrk="1" hangingPunct="1">
              <a:buFont typeface="Wingdings" panose="05000000000000000000" pitchFamily="2" charset="2"/>
              <a:buNone/>
            </a:pPr>
            <a:r>
              <a:rPr lang="en-US" altLang="zh-CN" sz="2200" dirty="0"/>
              <a:t>WHERE Grade &lt; 60 AND </a:t>
            </a:r>
            <a:r>
              <a:rPr lang="en-US" altLang="zh-CN" sz="2200" dirty="0" err="1"/>
              <a:t>Cno</a:t>
            </a:r>
            <a:r>
              <a:rPr lang="en-US" altLang="zh-CN" sz="2200" dirty="0"/>
              <a:t>='1'</a:t>
            </a:r>
          </a:p>
          <a:p>
            <a:pPr marL="0" indent="0" eaLnBrk="1" hangingPunct="1">
              <a:buFont typeface="Wingdings" panose="05000000000000000000" pitchFamily="2" charset="2"/>
              <a:buNone/>
            </a:pPr>
            <a:r>
              <a:rPr lang="en-US" altLang="zh-CN" sz="2200" dirty="0"/>
              <a:t>UNION</a:t>
            </a:r>
          </a:p>
          <a:p>
            <a:pPr marL="0" indent="0" eaLnBrk="1" hangingPunct="1">
              <a:buFont typeface="Wingdings" panose="05000000000000000000" pitchFamily="2" charset="2"/>
              <a:buNone/>
            </a:pPr>
            <a:r>
              <a:rPr lang="en-US" altLang="zh-CN" sz="2200" dirty="0"/>
              <a:t>SELECT </a:t>
            </a:r>
            <a:r>
              <a:rPr lang="en-US" altLang="zh-CN" sz="2200" dirty="0" err="1"/>
              <a:t>Sno</a:t>
            </a:r>
            <a:endParaRPr lang="en-US" altLang="zh-CN" sz="2200" dirty="0"/>
          </a:p>
          <a:p>
            <a:pPr marL="0" indent="0" eaLnBrk="1" hangingPunct="1">
              <a:buFont typeface="Wingdings" panose="05000000000000000000" pitchFamily="2" charset="2"/>
              <a:buNone/>
            </a:pPr>
            <a:r>
              <a:rPr lang="en-US" altLang="zh-CN" sz="2200" dirty="0"/>
              <a:t>FROM SC</a:t>
            </a:r>
          </a:p>
          <a:p>
            <a:pPr marL="0" indent="0" eaLnBrk="1" hangingPunct="1">
              <a:buFont typeface="Wingdings" panose="05000000000000000000" pitchFamily="2" charset="2"/>
              <a:buNone/>
            </a:pPr>
            <a:r>
              <a:rPr lang="en-US" altLang="zh-CN" sz="2200" dirty="0"/>
              <a:t>WHERE Grade IS NULL AND </a:t>
            </a:r>
            <a:r>
              <a:rPr lang="en-US" altLang="zh-CN" sz="2200" dirty="0" err="1"/>
              <a:t>Cno</a:t>
            </a:r>
            <a:r>
              <a:rPr lang="en-US" altLang="zh-CN" sz="2200" dirty="0"/>
              <a:t>='1'</a:t>
            </a:r>
          </a:p>
          <a:p>
            <a:pPr marL="0" indent="0" eaLnBrk="1" hangingPunct="1">
              <a:buFont typeface="Wingdings" panose="05000000000000000000" pitchFamily="2" charset="2"/>
              <a:buNone/>
            </a:pPr>
            <a:r>
              <a:rPr lang="zh-CN" altLang="en-US" sz="2400" dirty="0"/>
              <a:t>或者</a:t>
            </a:r>
          </a:p>
          <a:p>
            <a:pPr marL="0" indent="0" eaLnBrk="1" hangingPunct="1">
              <a:buFont typeface="Wingdings" panose="05000000000000000000" pitchFamily="2" charset="2"/>
              <a:buNone/>
            </a:pPr>
            <a:r>
              <a:rPr lang="en-US" altLang="zh-CN" sz="2200" dirty="0"/>
              <a:t>SELECT </a:t>
            </a:r>
            <a:r>
              <a:rPr lang="en-US" altLang="zh-CN" sz="2200" dirty="0" err="1"/>
              <a:t>Sno</a:t>
            </a:r>
            <a:endParaRPr lang="en-US" altLang="zh-CN" sz="2200" dirty="0"/>
          </a:p>
          <a:p>
            <a:pPr marL="0" indent="0" eaLnBrk="1" hangingPunct="1">
              <a:buFont typeface="Wingdings" panose="05000000000000000000" pitchFamily="2" charset="2"/>
              <a:buNone/>
            </a:pPr>
            <a:r>
              <a:rPr lang="en-US" altLang="zh-CN" sz="2200" dirty="0"/>
              <a:t>FROM SC</a:t>
            </a:r>
          </a:p>
          <a:p>
            <a:pPr marL="0" indent="0" eaLnBrk="1" hangingPunct="1">
              <a:buFont typeface="Wingdings" panose="05000000000000000000" pitchFamily="2" charset="2"/>
              <a:buNone/>
            </a:pPr>
            <a:r>
              <a:rPr lang="en-US" altLang="zh-CN" sz="2200" dirty="0"/>
              <a:t>WHERE </a:t>
            </a:r>
            <a:r>
              <a:rPr lang="en-US" altLang="zh-CN" sz="2200" dirty="0" err="1"/>
              <a:t>Cno</a:t>
            </a:r>
            <a:r>
              <a:rPr lang="en-US" altLang="zh-CN" sz="2200" dirty="0"/>
              <a:t>='1' AND </a:t>
            </a:r>
            <a:r>
              <a:rPr lang="zh-CN" altLang="en-US" sz="2200" dirty="0"/>
              <a:t>(</a:t>
            </a:r>
            <a:r>
              <a:rPr lang="en-US" altLang="zh-CN" sz="2200" dirty="0"/>
              <a:t>Grade&lt;60 OR </a:t>
            </a:r>
            <a:r>
              <a:rPr lang="en-US" altLang="zh-CN" sz="2200" dirty="0">
                <a:solidFill>
                  <a:srgbClr val="FF0000"/>
                </a:solidFill>
              </a:rPr>
              <a:t>Grade IS NULL</a:t>
            </a:r>
            <a:r>
              <a:rPr lang="zh-CN" altLang="en-US" sz="2200" dirty="0"/>
              <a:t>)</a:t>
            </a:r>
            <a:r>
              <a:rPr lang="en-US" altLang="zh-CN" sz="2200" dirty="0"/>
              <a:t>;</a:t>
            </a:r>
          </a:p>
        </p:txBody>
      </p:sp>
      <p:sp>
        <p:nvSpPr>
          <p:cNvPr id="37892" name="矩形 4"/>
          <p:cNvSpPr>
            <a:spLocks noChangeArrowheads="1"/>
          </p:cNvSpPr>
          <p:nvPr/>
        </p:nvSpPr>
        <p:spPr bwMode="auto">
          <a:xfrm>
            <a:off x="852260" y="986023"/>
            <a:ext cx="836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t>[</a:t>
            </a:r>
            <a:r>
              <a:rPr lang="zh-CN" altLang="en-US" sz="2400" b="1" dirty="0"/>
              <a:t>例</a:t>
            </a:r>
            <a:r>
              <a:rPr lang="en-US" altLang="zh-CN" sz="2400" b="1" dirty="0"/>
              <a:t> 3.83]  </a:t>
            </a:r>
            <a:r>
              <a:rPr lang="zh-CN" altLang="en-US" sz="2400" b="1" dirty="0"/>
              <a:t>选出选修</a:t>
            </a:r>
            <a:r>
              <a:rPr lang="en-US" altLang="zh-CN" sz="2400" b="1" dirty="0"/>
              <a:t>1</a:t>
            </a:r>
            <a:r>
              <a:rPr lang="zh-CN" altLang="en-US" sz="2400" b="1" dirty="0"/>
              <a:t>号课程的不及格的学生以及缺考的学生。</a:t>
            </a:r>
          </a:p>
        </p:txBody>
      </p:sp>
      <p:sp>
        <p:nvSpPr>
          <p:cNvPr id="2" name="日期占位符 1">
            <a:extLst>
              <a:ext uri="{FF2B5EF4-FFF2-40B4-BE49-F238E27FC236}">
                <a16:creationId xmlns:a16="http://schemas.microsoft.com/office/drawing/2014/main" id="{28E5C044-3C4D-4125-8F90-06440CA90D1C}"/>
              </a:ext>
            </a:extLst>
          </p:cNvPr>
          <p:cNvSpPr>
            <a:spLocks noGrp="1"/>
          </p:cNvSpPr>
          <p:nvPr>
            <p:ph type="dt" sz="half" idx="10"/>
          </p:nvPr>
        </p:nvSpPr>
        <p:spPr/>
        <p:txBody>
          <a:bodyPr/>
          <a:lstStyle/>
          <a:p>
            <a:pPr>
              <a:defRPr/>
            </a:pPr>
            <a:fld id="{6E766DF3-2780-4F06-832E-9EA6C6E79545}" type="datetime1">
              <a:rPr lang="zh-CN" altLang="en-US" smtClean="0"/>
              <a:t>2021/10/28</a:t>
            </a:fld>
            <a:endParaRPr lang="zh-CN" altLang="en-US" dirty="0"/>
          </a:p>
        </p:txBody>
      </p:sp>
    </p:spTree>
    <p:extLst>
      <p:ext uri="{BB962C8B-B14F-4D97-AF65-F5344CB8AC3E}">
        <p14:creationId xmlns:p14="http://schemas.microsoft.com/office/powerpoint/2010/main" val="76586936"/>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sz="3600"/>
              <a:t>第三章</a:t>
            </a:r>
            <a:r>
              <a:rPr lang="zh-CN" altLang="en-US" sz="3600">
                <a:ea typeface="黑体" panose="02010609060101010101" pitchFamily="49" charset="-122"/>
              </a:rPr>
              <a:t>  </a:t>
            </a:r>
            <a:r>
              <a:rPr lang="zh-CN" altLang="en-US" sz="3600"/>
              <a:t>关系数据库标准语言</a:t>
            </a:r>
            <a:r>
              <a:rPr lang="en-US" altLang="zh-CN" sz="3600">
                <a:ea typeface="黑体" panose="02010609060101010101" pitchFamily="49" charset="-122"/>
              </a:rPr>
              <a:t>SQL</a:t>
            </a:r>
          </a:p>
        </p:txBody>
      </p:sp>
      <p:sp>
        <p:nvSpPr>
          <p:cNvPr id="38915" name="Rectangle 3"/>
          <p:cNvSpPr txBox="1">
            <a:spLocks noChangeArrowheads="1"/>
          </p:cNvSpPr>
          <p:nvPr/>
        </p:nvSpPr>
        <p:spPr bwMode="auto">
          <a:xfrm>
            <a:off x="1547664" y="1098550"/>
            <a:ext cx="6768752" cy="521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spcBef>
                <a:spcPct val="20000"/>
              </a:spcBef>
              <a:buClr>
                <a:schemeClr val="hlink"/>
              </a:buClr>
              <a:buFont typeface="Wingdings" panose="05000000000000000000" pitchFamily="2" charset="2"/>
              <a:buNone/>
            </a:pPr>
            <a:r>
              <a:rPr lang="en-US" altLang="zh-CN" sz="2800" b="1" dirty="0"/>
              <a:t>3.1 SQL</a:t>
            </a:r>
            <a:r>
              <a:rPr lang="zh-CN" altLang="en-US" sz="2800" b="1" dirty="0"/>
              <a:t>概述</a:t>
            </a:r>
          </a:p>
          <a:p>
            <a:pPr algn="just" eaLnBrk="1" hangingPunct="1">
              <a:lnSpc>
                <a:spcPct val="130000"/>
              </a:lnSpc>
              <a:spcBef>
                <a:spcPct val="20000"/>
              </a:spcBef>
              <a:buClr>
                <a:schemeClr val="hlink"/>
              </a:buClr>
              <a:buFont typeface="Wingdings" panose="05000000000000000000" pitchFamily="2" charset="2"/>
              <a:buNone/>
            </a:pPr>
            <a:r>
              <a:rPr lang="en-US" altLang="zh-CN" sz="2800" b="1" dirty="0"/>
              <a:t>3.2 </a:t>
            </a:r>
            <a:r>
              <a:rPr lang="zh-CN" altLang="en-US" sz="2800" b="1" dirty="0"/>
              <a:t>学生</a:t>
            </a:r>
            <a:r>
              <a:rPr lang="en-US" altLang="zh-CN" sz="2800" b="1" dirty="0"/>
              <a:t>-</a:t>
            </a:r>
            <a:r>
              <a:rPr lang="zh-CN" altLang="en-US" sz="2800" b="1" dirty="0"/>
              <a:t>课程数据库</a:t>
            </a:r>
          </a:p>
          <a:p>
            <a:pPr algn="just" eaLnBrk="1" hangingPunct="1">
              <a:lnSpc>
                <a:spcPct val="130000"/>
              </a:lnSpc>
              <a:spcBef>
                <a:spcPct val="20000"/>
              </a:spcBef>
              <a:buClr>
                <a:schemeClr val="hlink"/>
              </a:buClr>
              <a:buFont typeface="Wingdings" panose="05000000000000000000" pitchFamily="2" charset="2"/>
              <a:buNone/>
            </a:pPr>
            <a:r>
              <a:rPr lang="en-US" altLang="zh-CN" sz="2800" b="1" dirty="0"/>
              <a:t>3.3 </a:t>
            </a:r>
            <a:r>
              <a:rPr lang="zh-CN" altLang="en-US" sz="2800" b="1" dirty="0"/>
              <a:t>数据定义</a:t>
            </a:r>
          </a:p>
          <a:p>
            <a:pPr algn="just" eaLnBrk="1" hangingPunct="1">
              <a:lnSpc>
                <a:spcPct val="130000"/>
              </a:lnSpc>
              <a:spcBef>
                <a:spcPct val="20000"/>
              </a:spcBef>
              <a:buClr>
                <a:schemeClr val="hlink"/>
              </a:buClr>
              <a:buFont typeface="Wingdings" panose="05000000000000000000" pitchFamily="2" charset="2"/>
              <a:buNone/>
            </a:pPr>
            <a:r>
              <a:rPr lang="en-US" altLang="zh-CN" sz="2800" b="1" dirty="0"/>
              <a:t>3.4 </a:t>
            </a:r>
            <a:r>
              <a:rPr lang="zh-CN" altLang="en-US" sz="2800" b="1" dirty="0"/>
              <a:t>数据查询</a:t>
            </a:r>
          </a:p>
          <a:p>
            <a:pPr algn="just" eaLnBrk="1" hangingPunct="1">
              <a:lnSpc>
                <a:spcPct val="130000"/>
              </a:lnSpc>
              <a:spcBef>
                <a:spcPct val="20000"/>
              </a:spcBef>
              <a:buClr>
                <a:schemeClr val="hlink"/>
              </a:buClr>
              <a:buFont typeface="Wingdings" panose="05000000000000000000" pitchFamily="2" charset="2"/>
              <a:buNone/>
            </a:pPr>
            <a:r>
              <a:rPr lang="en-US" altLang="zh-CN" sz="2800" b="1" dirty="0"/>
              <a:t>3.5 </a:t>
            </a:r>
            <a:r>
              <a:rPr lang="zh-CN" altLang="en-US" sz="2800" b="1" dirty="0"/>
              <a:t>数据更新</a:t>
            </a:r>
            <a:endParaRPr lang="zh-CN" altLang="en-US" sz="2400" b="1" dirty="0"/>
          </a:p>
          <a:p>
            <a:pPr algn="just" eaLnBrk="1" hangingPunct="1">
              <a:lnSpc>
                <a:spcPct val="130000"/>
              </a:lnSpc>
              <a:spcBef>
                <a:spcPct val="20000"/>
              </a:spcBef>
              <a:buClr>
                <a:schemeClr val="hlink"/>
              </a:buClr>
              <a:buFont typeface="Wingdings" panose="05000000000000000000" pitchFamily="2" charset="2"/>
              <a:buNone/>
            </a:pPr>
            <a:r>
              <a:rPr lang="en-US" altLang="zh-CN" sz="2800" b="1" dirty="0"/>
              <a:t>3.6 </a:t>
            </a:r>
            <a:r>
              <a:rPr lang="zh-CN" altLang="en-US" sz="2800" b="1" dirty="0"/>
              <a:t>空值的处理</a:t>
            </a:r>
          </a:p>
          <a:p>
            <a:pPr algn="just" eaLnBrk="1" hangingPunct="1">
              <a:lnSpc>
                <a:spcPct val="130000"/>
              </a:lnSpc>
              <a:spcBef>
                <a:spcPct val="20000"/>
              </a:spcBef>
              <a:buClr>
                <a:schemeClr val="hlink"/>
              </a:buClr>
              <a:buFont typeface="Wingdings" panose="05000000000000000000" pitchFamily="2" charset="2"/>
              <a:buNone/>
            </a:pPr>
            <a:r>
              <a:rPr lang="en-US" altLang="zh-CN" sz="2800" b="1" dirty="0">
                <a:solidFill>
                  <a:srgbClr val="0066FF"/>
                </a:solidFill>
              </a:rPr>
              <a:t>3.7 </a:t>
            </a:r>
            <a:r>
              <a:rPr lang="zh-CN" altLang="en-US" sz="2800" b="1" dirty="0">
                <a:solidFill>
                  <a:srgbClr val="0066FF"/>
                </a:solidFill>
              </a:rPr>
              <a:t>视图</a:t>
            </a:r>
          </a:p>
          <a:p>
            <a:pPr algn="just" eaLnBrk="1" hangingPunct="1">
              <a:lnSpc>
                <a:spcPct val="130000"/>
              </a:lnSpc>
              <a:spcBef>
                <a:spcPct val="20000"/>
              </a:spcBef>
              <a:buClr>
                <a:schemeClr val="hlink"/>
              </a:buClr>
              <a:buFont typeface="Wingdings" panose="05000000000000000000" pitchFamily="2" charset="2"/>
              <a:buNone/>
            </a:pPr>
            <a:r>
              <a:rPr lang="en-US" altLang="zh-CN" sz="2800" b="1" dirty="0"/>
              <a:t>3.8 </a:t>
            </a:r>
            <a:r>
              <a:rPr lang="zh-CN" altLang="en-US" sz="2800" b="1" dirty="0"/>
              <a:t>小结</a:t>
            </a:r>
          </a:p>
        </p:txBody>
      </p:sp>
      <p:sp>
        <p:nvSpPr>
          <p:cNvPr id="2" name="日期占位符 1">
            <a:extLst>
              <a:ext uri="{FF2B5EF4-FFF2-40B4-BE49-F238E27FC236}">
                <a16:creationId xmlns:a16="http://schemas.microsoft.com/office/drawing/2014/main" id="{2FDCBF8A-0C21-4110-B046-B1EF3283FDA4}"/>
              </a:ext>
            </a:extLst>
          </p:cNvPr>
          <p:cNvSpPr>
            <a:spLocks noGrp="1"/>
          </p:cNvSpPr>
          <p:nvPr>
            <p:ph type="dt" sz="half" idx="10"/>
          </p:nvPr>
        </p:nvSpPr>
        <p:spPr/>
        <p:txBody>
          <a:bodyPr/>
          <a:lstStyle/>
          <a:p>
            <a:pPr>
              <a:defRPr/>
            </a:pPr>
            <a:fld id="{682A165E-A2E9-4CC8-824A-D4EB8E3A7E64}" type="datetime1">
              <a:rPr lang="zh-CN" altLang="en-US" smtClean="0"/>
              <a:t>2021/10/28</a:t>
            </a:fld>
            <a:endParaRPr lang="zh-CN" altLang="en-US" dirty="0"/>
          </a:p>
        </p:txBody>
      </p:sp>
    </p:spTree>
    <p:extLst>
      <p:ext uri="{BB962C8B-B14F-4D97-AF65-F5344CB8AC3E}">
        <p14:creationId xmlns:p14="http://schemas.microsoft.com/office/powerpoint/2010/main" val="1256261143"/>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sz="3600"/>
              <a:t>3.7  </a:t>
            </a:r>
            <a:r>
              <a:rPr lang="zh-CN" altLang="en-US" sz="3600"/>
              <a:t>视图</a:t>
            </a:r>
          </a:p>
        </p:txBody>
      </p:sp>
      <p:sp>
        <p:nvSpPr>
          <p:cNvPr id="39939" name="Rectangle 3"/>
          <p:cNvSpPr>
            <a:spLocks noGrp="1" noChangeArrowheads="1"/>
          </p:cNvSpPr>
          <p:nvPr>
            <p:ph idx="1"/>
          </p:nvPr>
        </p:nvSpPr>
        <p:spPr/>
        <p:txBody>
          <a:bodyPr/>
          <a:lstStyle/>
          <a:p>
            <a:pPr eaLnBrk="1" hangingPunct="1">
              <a:lnSpc>
                <a:spcPct val="120000"/>
              </a:lnSpc>
            </a:pPr>
            <a:r>
              <a:rPr lang="zh-CN" altLang="en-US"/>
              <a:t>视图的特点</a:t>
            </a:r>
          </a:p>
          <a:p>
            <a:pPr lvl="1" eaLnBrk="1" hangingPunct="1">
              <a:lnSpc>
                <a:spcPct val="170000"/>
              </a:lnSpc>
            </a:pPr>
            <a:r>
              <a:rPr lang="zh-CN" altLang="en-US"/>
              <a:t>虚表，是从一个或几个基本表（或视图）导出的表</a:t>
            </a:r>
          </a:p>
          <a:p>
            <a:pPr lvl="1" eaLnBrk="1" hangingPunct="1">
              <a:lnSpc>
                <a:spcPct val="170000"/>
              </a:lnSpc>
              <a:spcBef>
                <a:spcPct val="40000"/>
              </a:spcBef>
            </a:pPr>
            <a:r>
              <a:rPr lang="zh-CN" altLang="en-US"/>
              <a:t>只存放视图的定义，不存放视图对应的数据</a:t>
            </a:r>
          </a:p>
          <a:p>
            <a:pPr lvl="1" eaLnBrk="1" hangingPunct="1">
              <a:lnSpc>
                <a:spcPct val="170000"/>
              </a:lnSpc>
              <a:spcBef>
                <a:spcPct val="40000"/>
              </a:spcBef>
            </a:pPr>
            <a:r>
              <a:rPr lang="zh-CN" altLang="en-US"/>
              <a:t>基表中的数据发生变化，从视图中查询出的数据也随之改变</a:t>
            </a:r>
          </a:p>
        </p:txBody>
      </p:sp>
      <p:sp>
        <p:nvSpPr>
          <p:cNvPr id="2" name="日期占位符 1">
            <a:extLst>
              <a:ext uri="{FF2B5EF4-FFF2-40B4-BE49-F238E27FC236}">
                <a16:creationId xmlns:a16="http://schemas.microsoft.com/office/drawing/2014/main" id="{647A7020-1E22-457D-B0C2-28110930A497}"/>
              </a:ext>
            </a:extLst>
          </p:cNvPr>
          <p:cNvSpPr>
            <a:spLocks noGrp="1"/>
          </p:cNvSpPr>
          <p:nvPr>
            <p:ph type="dt" sz="half" idx="10"/>
          </p:nvPr>
        </p:nvSpPr>
        <p:spPr/>
        <p:txBody>
          <a:bodyPr/>
          <a:lstStyle/>
          <a:p>
            <a:pPr>
              <a:defRPr/>
            </a:pPr>
            <a:fld id="{F3FF0BE6-2E6D-4495-AC9F-94DC910BCCAA}" type="datetime1">
              <a:rPr lang="zh-CN" altLang="en-US" smtClean="0"/>
              <a:t>2021/10/28</a:t>
            </a:fld>
            <a:endParaRPr lang="zh-CN" altLang="en-US" dirty="0"/>
          </a:p>
        </p:txBody>
      </p:sp>
    </p:spTree>
    <p:extLst>
      <p:ext uri="{BB962C8B-B14F-4D97-AF65-F5344CB8AC3E}">
        <p14:creationId xmlns:p14="http://schemas.microsoft.com/office/powerpoint/2010/main" val="175417137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CN" sz="3600"/>
              <a:t>3.7  </a:t>
            </a:r>
            <a:r>
              <a:rPr lang="zh-CN" altLang="en-US" sz="3600"/>
              <a:t>视图</a:t>
            </a:r>
          </a:p>
        </p:txBody>
      </p:sp>
      <p:sp>
        <p:nvSpPr>
          <p:cNvPr id="40963" name="Rectangle 3"/>
          <p:cNvSpPr>
            <a:spLocks noGrp="1" noChangeArrowheads="1"/>
          </p:cNvSpPr>
          <p:nvPr>
            <p:ph idx="1"/>
          </p:nvPr>
        </p:nvSpPr>
        <p:spPr/>
        <p:txBody>
          <a:bodyPr/>
          <a:lstStyle/>
          <a:p>
            <a:pPr eaLnBrk="1" hangingPunct="1">
              <a:lnSpc>
                <a:spcPct val="160000"/>
              </a:lnSpc>
              <a:buFont typeface="Wingdings" panose="05000000000000000000" pitchFamily="2" charset="2"/>
              <a:buNone/>
            </a:pPr>
            <a:r>
              <a:rPr lang="en-US" altLang="zh-CN">
                <a:solidFill>
                  <a:srgbClr val="00B050"/>
                </a:solidFill>
              </a:rPr>
              <a:t>3.7.1  </a:t>
            </a:r>
            <a:r>
              <a:rPr lang="zh-CN" altLang="en-US">
                <a:solidFill>
                  <a:srgbClr val="00B050"/>
                </a:solidFill>
              </a:rPr>
              <a:t>定义视图</a:t>
            </a:r>
          </a:p>
          <a:p>
            <a:pPr eaLnBrk="1" hangingPunct="1">
              <a:lnSpc>
                <a:spcPct val="160000"/>
              </a:lnSpc>
              <a:buFont typeface="Wingdings" panose="05000000000000000000" pitchFamily="2" charset="2"/>
              <a:buNone/>
            </a:pPr>
            <a:r>
              <a:rPr lang="en-US" altLang="zh-CN"/>
              <a:t>3.7.2  </a:t>
            </a:r>
            <a:r>
              <a:rPr lang="zh-CN" altLang="en-US"/>
              <a:t>查询视图</a:t>
            </a:r>
          </a:p>
          <a:p>
            <a:pPr eaLnBrk="1" hangingPunct="1">
              <a:lnSpc>
                <a:spcPct val="160000"/>
              </a:lnSpc>
              <a:buFont typeface="Wingdings" panose="05000000000000000000" pitchFamily="2" charset="2"/>
              <a:buNone/>
            </a:pPr>
            <a:r>
              <a:rPr lang="en-US" altLang="zh-CN"/>
              <a:t>3.7.3  </a:t>
            </a:r>
            <a:r>
              <a:rPr lang="zh-CN" altLang="en-US"/>
              <a:t>更新视图</a:t>
            </a:r>
          </a:p>
          <a:p>
            <a:pPr eaLnBrk="1" hangingPunct="1">
              <a:lnSpc>
                <a:spcPct val="160000"/>
              </a:lnSpc>
              <a:buFont typeface="Wingdings" panose="05000000000000000000" pitchFamily="2" charset="2"/>
              <a:buNone/>
            </a:pPr>
            <a:r>
              <a:rPr lang="en-US" altLang="zh-CN"/>
              <a:t>3.7.4  </a:t>
            </a:r>
            <a:r>
              <a:rPr lang="zh-CN" altLang="en-US"/>
              <a:t>视图的作用</a:t>
            </a:r>
          </a:p>
          <a:p>
            <a:pPr eaLnBrk="1" hangingPunct="1">
              <a:lnSpc>
                <a:spcPct val="110000"/>
              </a:lnSpc>
              <a:buFont typeface="Wingdings" panose="05000000000000000000" pitchFamily="2" charset="2"/>
              <a:buNone/>
            </a:pPr>
            <a:endParaRPr lang="en-US" altLang="zh-CN"/>
          </a:p>
        </p:txBody>
      </p:sp>
      <p:sp>
        <p:nvSpPr>
          <p:cNvPr id="2" name="日期占位符 1">
            <a:extLst>
              <a:ext uri="{FF2B5EF4-FFF2-40B4-BE49-F238E27FC236}">
                <a16:creationId xmlns:a16="http://schemas.microsoft.com/office/drawing/2014/main" id="{48571A5C-902E-4E4E-A218-42578384A3C0}"/>
              </a:ext>
            </a:extLst>
          </p:cNvPr>
          <p:cNvSpPr>
            <a:spLocks noGrp="1"/>
          </p:cNvSpPr>
          <p:nvPr>
            <p:ph type="dt" sz="half" idx="10"/>
          </p:nvPr>
        </p:nvSpPr>
        <p:spPr/>
        <p:txBody>
          <a:bodyPr/>
          <a:lstStyle/>
          <a:p>
            <a:pPr>
              <a:defRPr/>
            </a:pPr>
            <a:fld id="{8E969EBF-4D70-4CB6-A293-6B157E7CDC65}" type="datetime1">
              <a:rPr lang="zh-CN" altLang="en-US" smtClean="0"/>
              <a:t>2021/10/28</a:t>
            </a:fld>
            <a:endParaRPr lang="zh-CN" altLang="en-US" dirty="0"/>
          </a:p>
        </p:txBody>
      </p:sp>
    </p:spTree>
    <p:extLst>
      <p:ext uri="{BB962C8B-B14F-4D97-AF65-F5344CB8AC3E}">
        <p14:creationId xmlns:p14="http://schemas.microsoft.com/office/powerpoint/2010/main" val="1998064733"/>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sz="3600"/>
              <a:t>3.7.1  </a:t>
            </a:r>
            <a:r>
              <a:rPr lang="zh-CN" altLang="en-US" sz="3600"/>
              <a:t>定义视图</a:t>
            </a:r>
          </a:p>
        </p:txBody>
      </p:sp>
      <p:sp>
        <p:nvSpPr>
          <p:cNvPr id="41987" name="Rectangle 3"/>
          <p:cNvSpPr>
            <a:spLocks noGrp="1" noChangeArrowheads="1"/>
          </p:cNvSpPr>
          <p:nvPr>
            <p:ph idx="1"/>
          </p:nvPr>
        </p:nvSpPr>
        <p:spPr/>
        <p:txBody>
          <a:bodyPr/>
          <a:lstStyle/>
          <a:p>
            <a:pPr eaLnBrk="1" hangingPunct="1"/>
            <a:endParaRPr lang="en-US" altLang="zh-CN"/>
          </a:p>
          <a:p>
            <a:pPr eaLnBrk="1" hangingPunct="1">
              <a:buFont typeface="Wingdings" panose="05000000000000000000" pitchFamily="2" charset="2"/>
              <a:buNone/>
            </a:pPr>
            <a:r>
              <a:rPr lang="en-US" altLang="zh-CN"/>
              <a:t>1.</a:t>
            </a:r>
            <a:r>
              <a:rPr lang="zh-CN" altLang="en-US"/>
              <a:t>建立视图</a:t>
            </a:r>
          </a:p>
          <a:p>
            <a:pPr eaLnBrk="1" hangingPunct="1">
              <a:buFont typeface="Wingdings" panose="05000000000000000000" pitchFamily="2" charset="2"/>
              <a:buNone/>
            </a:pPr>
            <a:endParaRPr lang="zh-CN" altLang="en-US"/>
          </a:p>
          <a:p>
            <a:pPr eaLnBrk="1" hangingPunct="1">
              <a:buFont typeface="Wingdings" panose="05000000000000000000" pitchFamily="2" charset="2"/>
              <a:buNone/>
            </a:pPr>
            <a:r>
              <a:rPr lang="en-US" altLang="zh-CN"/>
              <a:t>2.</a:t>
            </a:r>
            <a:r>
              <a:rPr lang="zh-CN" altLang="en-US"/>
              <a:t>删除视图</a:t>
            </a:r>
          </a:p>
        </p:txBody>
      </p:sp>
      <p:sp>
        <p:nvSpPr>
          <p:cNvPr id="2" name="日期占位符 1">
            <a:extLst>
              <a:ext uri="{FF2B5EF4-FFF2-40B4-BE49-F238E27FC236}">
                <a16:creationId xmlns:a16="http://schemas.microsoft.com/office/drawing/2014/main" id="{95313CD8-7C05-4909-99F5-5479502645E2}"/>
              </a:ext>
            </a:extLst>
          </p:cNvPr>
          <p:cNvSpPr>
            <a:spLocks noGrp="1"/>
          </p:cNvSpPr>
          <p:nvPr>
            <p:ph type="dt" sz="half" idx="10"/>
          </p:nvPr>
        </p:nvSpPr>
        <p:spPr/>
        <p:txBody>
          <a:bodyPr/>
          <a:lstStyle/>
          <a:p>
            <a:pPr>
              <a:defRPr/>
            </a:pPr>
            <a:fld id="{7EEA8689-E0CC-4CE3-8E5C-D2664CAE970D}" type="datetime1">
              <a:rPr lang="zh-CN" altLang="en-US" smtClean="0"/>
              <a:t>2021/10/28</a:t>
            </a:fld>
            <a:endParaRPr lang="zh-CN" altLang="en-US" dirty="0"/>
          </a:p>
        </p:txBody>
      </p:sp>
    </p:spTree>
    <p:extLst>
      <p:ext uri="{BB962C8B-B14F-4D97-AF65-F5344CB8AC3E}">
        <p14:creationId xmlns:p14="http://schemas.microsoft.com/office/powerpoint/2010/main" val="932653733"/>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sz="3600"/>
              <a:t>1. </a:t>
            </a:r>
            <a:r>
              <a:rPr lang="zh-CN" altLang="en-US" sz="3600"/>
              <a:t>建立视图</a:t>
            </a:r>
          </a:p>
        </p:txBody>
      </p:sp>
      <p:sp>
        <p:nvSpPr>
          <p:cNvPr id="43011" name="Rectangle 3"/>
          <p:cNvSpPr>
            <a:spLocks noGrp="1" noChangeArrowheads="1"/>
          </p:cNvSpPr>
          <p:nvPr>
            <p:ph idx="1"/>
          </p:nvPr>
        </p:nvSpPr>
        <p:spPr/>
        <p:txBody>
          <a:bodyPr/>
          <a:lstStyle/>
          <a:p>
            <a:pPr eaLnBrk="1" hangingPunct="1">
              <a:lnSpc>
                <a:spcPct val="120000"/>
              </a:lnSpc>
              <a:spcBef>
                <a:spcPct val="0"/>
              </a:spcBef>
            </a:pPr>
            <a:r>
              <a:rPr lang="zh-CN" altLang="en-US"/>
              <a:t>语句格式</a:t>
            </a:r>
          </a:p>
          <a:p>
            <a:pPr eaLnBrk="1" hangingPunct="1">
              <a:lnSpc>
                <a:spcPct val="120000"/>
              </a:lnSpc>
              <a:spcBef>
                <a:spcPct val="0"/>
              </a:spcBef>
              <a:buFont typeface="Wingdings" panose="05000000000000000000" pitchFamily="2" charset="2"/>
              <a:buNone/>
            </a:pPr>
            <a:r>
              <a:rPr lang="zh-CN" altLang="en-US" sz="2400"/>
              <a:t>       </a:t>
            </a:r>
            <a:r>
              <a:rPr lang="en-US" altLang="zh-CN" sz="2400">
                <a:solidFill>
                  <a:srgbClr val="FF00FF"/>
                </a:solidFill>
              </a:rPr>
              <a:t>CREATE  VIEW</a:t>
            </a:r>
            <a:r>
              <a:rPr lang="en-US" altLang="zh-CN" sz="2400"/>
              <a:t> </a:t>
            </a:r>
          </a:p>
          <a:p>
            <a:pPr eaLnBrk="1" hangingPunct="1">
              <a:lnSpc>
                <a:spcPct val="120000"/>
              </a:lnSpc>
              <a:spcBef>
                <a:spcPct val="0"/>
              </a:spcBef>
              <a:buFont typeface="Wingdings" panose="05000000000000000000" pitchFamily="2" charset="2"/>
              <a:buNone/>
            </a:pPr>
            <a:r>
              <a:rPr lang="en-US" altLang="zh-CN" sz="2400"/>
              <a:t>             &lt;</a:t>
            </a:r>
            <a:r>
              <a:rPr lang="zh-CN" altLang="en-US" sz="2400"/>
              <a:t>视图名</a:t>
            </a:r>
            <a:r>
              <a:rPr lang="en-US" altLang="zh-CN" sz="2400"/>
              <a:t>&gt;  [</a:t>
            </a:r>
            <a:r>
              <a:rPr lang="zh-CN" altLang="en-US" sz="2400"/>
              <a:t>(</a:t>
            </a:r>
            <a:r>
              <a:rPr lang="en-US" altLang="zh-CN" sz="2400"/>
              <a:t>&lt;</a:t>
            </a:r>
            <a:r>
              <a:rPr lang="zh-CN" altLang="en-US" sz="2400"/>
              <a:t>列名</a:t>
            </a:r>
            <a:r>
              <a:rPr lang="en-US" altLang="zh-CN" sz="2400"/>
              <a:t>&gt;  [</a:t>
            </a:r>
            <a:r>
              <a:rPr lang="zh-CN" altLang="en-US" sz="2400"/>
              <a:t>,</a:t>
            </a:r>
            <a:r>
              <a:rPr lang="en-US" altLang="zh-CN" sz="2400"/>
              <a:t>&lt;</a:t>
            </a:r>
            <a:r>
              <a:rPr lang="zh-CN" altLang="en-US" sz="2400"/>
              <a:t>列名</a:t>
            </a:r>
            <a:r>
              <a:rPr lang="en-US" altLang="zh-CN" sz="2400"/>
              <a:t>&gt;]…</a:t>
            </a:r>
            <a:r>
              <a:rPr lang="zh-CN" altLang="en-US" sz="2400"/>
              <a:t>)</a:t>
            </a:r>
            <a:r>
              <a:rPr lang="en-US" altLang="zh-CN" sz="2400"/>
              <a:t>]</a:t>
            </a:r>
          </a:p>
          <a:p>
            <a:pPr eaLnBrk="1" hangingPunct="1">
              <a:lnSpc>
                <a:spcPct val="120000"/>
              </a:lnSpc>
              <a:spcBef>
                <a:spcPct val="0"/>
              </a:spcBef>
              <a:buFont typeface="Wingdings" panose="05000000000000000000" pitchFamily="2" charset="2"/>
              <a:buNone/>
            </a:pPr>
            <a:r>
              <a:rPr lang="en-US" altLang="zh-CN" sz="2400">
                <a:solidFill>
                  <a:srgbClr val="FF3399"/>
                </a:solidFill>
              </a:rPr>
              <a:t>       </a:t>
            </a:r>
            <a:r>
              <a:rPr lang="en-US" altLang="zh-CN" sz="2400">
                <a:solidFill>
                  <a:srgbClr val="FF00FF"/>
                </a:solidFill>
              </a:rPr>
              <a:t>AS</a:t>
            </a:r>
            <a:r>
              <a:rPr lang="en-US" altLang="zh-CN" sz="2400"/>
              <a:t>  &lt;</a:t>
            </a:r>
            <a:r>
              <a:rPr lang="zh-CN" altLang="en-US" sz="2400"/>
              <a:t>子查询</a:t>
            </a:r>
            <a:r>
              <a:rPr lang="en-US" altLang="zh-CN" sz="2400"/>
              <a:t>&gt;</a:t>
            </a:r>
          </a:p>
          <a:p>
            <a:pPr eaLnBrk="1" hangingPunct="1">
              <a:lnSpc>
                <a:spcPct val="120000"/>
              </a:lnSpc>
              <a:spcBef>
                <a:spcPct val="0"/>
              </a:spcBef>
              <a:buFont typeface="Wingdings" panose="05000000000000000000" pitchFamily="2" charset="2"/>
              <a:buNone/>
            </a:pPr>
            <a:r>
              <a:rPr lang="en-US" altLang="zh-CN" sz="2400"/>
              <a:t>       [</a:t>
            </a:r>
            <a:r>
              <a:rPr lang="en-US" altLang="zh-CN" sz="2400">
                <a:solidFill>
                  <a:srgbClr val="FF00FF"/>
                </a:solidFill>
              </a:rPr>
              <a:t>WITH  CHECK  OPTION</a:t>
            </a:r>
            <a:r>
              <a:rPr lang="en-US" altLang="zh-CN" sz="2400"/>
              <a:t>]</a:t>
            </a:r>
            <a:r>
              <a:rPr lang="zh-CN" altLang="en-US" sz="2400"/>
              <a:t>;</a:t>
            </a:r>
          </a:p>
        </p:txBody>
      </p:sp>
      <p:sp>
        <p:nvSpPr>
          <p:cNvPr id="2" name="日期占位符 1">
            <a:extLst>
              <a:ext uri="{FF2B5EF4-FFF2-40B4-BE49-F238E27FC236}">
                <a16:creationId xmlns:a16="http://schemas.microsoft.com/office/drawing/2014/main" id="{020D679C-BB11-45AF-B391-F0A5B5057143}"/>
              </a:ext>
            </a:extLst>
          </p:cNvPr>
          <p:cNvSpPr>
            <a:spLocks noGrp="1"/>
          </p:cNvSpPr>
          <p:nvPr>
            <p:ph type="dt" sz="half" idx="10"/>
          </p:nvPr>
        </p:nvSpPr>
        <p:spPr/>
        <p:txBody>
          <a:bodyPr/>
          <a:lstStyle/>
          <a:p>
            <a:pPr>
              <a:defRPr/>
            </a:pPr>
            <a:fld id="{3D7431AC-FF0A-4CD1-9491-6DDAD4D4DC42}" type="datetime1">
              <a:rPr lang="zh-CN" altLang="en-US" smtClean="0"/>
              <a:t>2021/10/28</a:t>
            </a:fld>
            <a:endParaRPr lang="zh-CN" altLang="en-US" dirty="0"/>
          </a:p>
        </p:txBody>
      </p:sp>
    </p:spTree>
    <p:extLst>
      <p:ext uri="{BB962C8B-B14F-4D97-AF65-F5344CB8AC3E}">
        <p14:creationId xmlns:p14="http://schemas.microsoft.com/office/powerpoint/2010/main" val="231762441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sz="3600"/>
              <a:t>建立视图（续）</a:t>
            </a:r>
          </a:p>
        </p:txBody>
      </p:sp>
      <p:sp>
        <p:nvSpPr>
          <p:cNvPr id="44035" name="Rectangle 3"/>
          <p:cNvSpPr>
            <a:spLocks noGrp="1" noChangeArrowheads="1"/>
          </p:cNvSpPr>
          <p:nvPr>
            <p:ph idx="1"/>
          </p:nvPr>
        </p:nvSpPr>
        <p:spPr/>
        <p:txBody>
          <a:bodyPr/>
          <a:lstStyle/>
          <a:p>
            <a:pPr eaLnBrk="1" hangingPunct="1">
              <a:lnSpc>
                <a:spcPct val="120000"/>
              </a:lnSpc>
              <a:spcBef>
                <a:spcPct val="0"/>
              </a:spcBef>
            </a:pPr>
            <a:r>
              <a:rPr lang="en-US" altLang="zh-CN"/>
              <a:t>WITH CHECK OPTION</a:t>
            </a:r>
          </a:p>
          <a:p>
            <a:pPr lvl="1" eaLnBrk="1" hangingPunct="1">
              <a:lnSpc>
                <a:spcPct val="120000"/>
              </a:lnSpc>
              <a:spcBef>
                <a:spcPct val="0"/>
              </a:spcBef>
            </a:pPr>
            <a:r>
              <a:rPr lang="zh-CN" altLang="en-US"/>
              <a:t>对视图进行</a:t>
            </a:r>
            <a:r>
              <a:rPr lang="en-US" altLang="zh-CN"/>
              <a:t>UPDATE</a:t>
            </a:r>
            <a:r>
              <a:rPr lang="zh-CN" altLang="en-US"/>
              <a:t>，</a:t>
            </a:r>
            <a:r>
              <a:rPr lang="en-US" altLang="zh-CN"/>
              <a:t>INSERT</a:t>
            </a:r>
            <a:r>
              <a:rPr lang="zh-CN" altLang="en-US"/>
              <a:t>和</a:t>
            </a:r>
            <a:r>
              <a:rPr lang="en-US" altLang="zh-CN"/>
              <a:t>DELETE</a:t>
            </a:r>
            <a:r>
              <a:rPr lang="zh-CN" altLang="en-US"/>
              <a:t>操作时要保证更新、插入或删除的行满足视图定义中的谓词条件（即子查询中的条件表达式）</a:t>
            </a:r>
          </a:p>
          <a:p>
            <a:pPr eaLnBrk="1" hangingPunct="1">
              <a:lnSpc>
                <a:spcPct val="120000"/>
              </a:lnSpc>
              <a:spcBef>
                <a:spcPct val="0"/>
              </a:spcBef>
            </a:pPr>
            <a:r>
              <a:rPr lang="zh-CN" altLang="en-US"/>
              <a:t>子查询可以是任意的</a:t>
            </a:r>
            <a:r>
              <a:rPr lang="en-US" altLang="zh-CN"/>
              <a:t>SELECT</a:t>
            </a:r>
            <a:r>
              <a:rPr lang="zh-CN" altLang="en-US"/>
              <a:t>语句，是否可以含有</a:t>
            </a:r>
            <a:r>
              <a:rPr lang="en-US" altLang="zh-CN"/>
              <a:t>ORDER BY</a:t>
            </a:r>
            <a:r>
              <a:rPr lang="zh-CN" altLang="en-US"/>
              <a:t>子句和</a:t>
            </a:r>
            <a:r>
              <a:rPr lang="en-US" altLang="zh-CN"/>
              <a:t>DISTINCT</a:t>
            </a:r>
            <a:r>
              <a:rPr lang="zh-CN" altLang="en-US"/>
              <a:t>短语，则决定具体系统的实现。</a:t>
            </a:r>
          </a:p>
        </p:txBody>
      </p:sp>
      <p:sp>
        <p:nvSpPr>
          <p:cNvPr id="2" name="日期占位符 1">
            <a:extLst>
              <a:ext uri="{FF2B5EF4-FFF2-40B4-BE49-F238E27FC236}">
                <a16:creationId xmlns:a16="http://schemas.microsoft.com/office/drawing/2014/main" id="{67F02DD9-F1B0-4DE7-84EF-35B1EE5A6F6C}"/>
              </a:ext>
            </a:extLst>
          </p:cNvPr>
          <p:cNvSpPr>
            <a:spLocks noGrp="1"/>
          </p:cNvSpPr>
          <p:nvPr>
            <p:ph type="dt" sz="half" idx="10"/>
          </p:nvPr>
        </p:nvSpPr>
        <p:spPr/>
        <p:txBody>
          <a:bodyPr/>
          <a:lstStyle/>
          <a:p>
            <a:pPr>
              <a:defRPr/>
            </a:pPr>
            <a:fld id="{835CE9D8-64C0-497B-B2B7-A61386F097FB}" type="datetime1">
              <a:rPr lang="zh-CN" altLang="en-US" smtClean="0"/>
              <a:t>2021/10/28</a:t>
            </a:fld>
            <a:endParaRPr lang="zh-CN" altLang="en-US" dirty="0"/>
          </a:p>
        </p:txBody>
      </p:sp>
    </p:spTree>
    <p:extLst>
      <p:ext uri="{BB962C8B-B14F-4D97-AF65-F5344CB8AC3E}">
        <p14:creationId xmlns:p14="http://schemas.microsoft.com/office/powerpoint/2010/main" val="1883635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1. </a:t>
            </a:r>
            <a:r>
              <a:rPr lang="zh-CN" altLang="en-US" sz="3600"/>
              <a:t>定义模式</a:t>
            </a:r>
          </a:p>
        </p:txBody>
      </p:sp>
      <p:sp>
        <p:nvSpPr>
          <p:cNvPr id="39939" name="Rectangle 3"/>
          <p:cNvSpPr>
            <a:spLocks noGrp="1" noChangeArrowheads="1"/>
          </p:cNvSpPr>
          <p:nvPr>
            <p:ph idx="1"/>
          </p:nvPr>
        </p:nvSpPr>
        <p:spPr>
          <a:xfrm>
            <a:off x="958850" y="1098550"/>
            <a:ext cx="8150225" cy="4854575"/>
          </a:xfrm>
        </p:spPr>
        <p:txBody>
          <a:bodyPr/>
          <a:lstStyle/>
          <a:p>
            <a:pPr eaLnBrk="1" hangingPunct="1">
              <a:lnSpc>
                <a:spcPct val="200000"/>
              </a:lnSpc>
              <a:buFont typeface="Wingdings" panose="05000000000000000000" pitchFamily="2" charset="2"/>
              <a:buNone/>
            </a:pPr>
            <a:r>
              <a:rPr lang="en-US" altLang="zh-CN" sz="2400"/>
              <a:t>    [</a:t>
            </a:r>
            <a:r>
              <a:rPr lang="zh-CN" altLang="en-US" sz="2400"/>
              <a:t>例</a:t>
            </a:r>
            <a:r>
              <a:rPr lang="en-US" altLang="zh-CN" sz="2400"/>
              <a:t>3.1] </a:t>
            </a:r>
            <a:r>
              <a:rPr lang="zh-CN" altLang="en-US" sz="2400"/>
              <a:t>为用户</a:t>
            </a:r>
            <a:r>
              <a:rPr lang="en-US" altLang="zh-CN" sz="2400"/>
              <a:t>WANG</a:t>
            </a:r>
            <a:r>
              <a:rPr lang="zh-CN" altLang="en-US" sz="2400"/>
              <a:t>定义一个学生</a:t>
            </a:r>
            <a:r>
              <a:rPr lang="en-US" altLang="zh-CN" sz="2400"/>
              <a:t>-</a:t>
            </a:r>
            <a:r>
              <a:rPr lang="zh-CN" altLang="en-US" sz="2400"/>
              <a:t>课程模式</a:t>
            </a:r>
            <a:r>
              <a:rPr lang="en-US" altLang="zh-CN" sz="2400"/>
              <a:t>S-T</a:t>
            </a:r>
          </a:p>
          <a:p>
            <a:pPr eaLnBrk="1" hangingPunct="1">
              <a:lnSpc>
                <a:spcPct val="200000"/>
              </a:lnSpc>
              <a:buFont typeface="Wingdings" panose="05000000000000000000" pitchFamily="2" charset="2"/>
              <a:buNone/>
            </a:pPr>
            <a:r>
              <a:rPr lang="en-US" altLang="zh-CN" sz="2000"/>
              <a:t>            CREATE SCHEMA “S-T” AUTHORIZATION WANG;</a:t>
            </a:r>
          </a:p>
          <a:p>
            <a:pPr eaLnBrk="1" hangingPunct="1">
              <a:lnSpc>
                <a:spcPct val="200000"/>
              </a:lnSpc>
              <a:buFont typeface="Wingdings" panose="05000000000000000000" pitchFamily="2" charset="2"/>
              <a:buNone/>
            </a:pPr>
            <a:r>
              <a:rPr lang="en-US" altLang="zh-CN" sz="2400"/>
              <a:t>    [</a:t>
            </a:r>
            <a:r>
              <a:rPr lang="zh-CN" altLang="en-US" sz="2400"/>
              <a:t>例</a:t>
            </a:r>
            <a:r>
              <a:rPr lang="en-US" altLang="zh-CN" sz="2400"/>
              <a:t>3.2] CREATE SCHEMA AUTHORIZATION WANG</a:t>
            </a:r>
            <a:r>
              <a:rPr lang="zh-CN" altLang="en-US" sz="2400"/>
              <a:t>;</a:t>
            </a:r>
          </a:p>
          <a:p>
            <a:pPr lvl="1" eaLnBrk="1" hangingPunct="1">
              <a:lnSpc>
                <a:spcPct val="200000"/>
              </a:lnSpc>
              <a:buFont typeface="Wingdings" panose="05000000000000000000" pitchFamily="2" charset="2"/>
              <a:buNone/>
            </a:pPr>
            <a:r>
              <a:rPr lang="zh-CN" altLang="en-US"/>
              <a:t>  该语句没有指定</a:t>
            </a:r>
            <a:r>
              <a:rPr lang="en-US" altLang="zh-CN"/>
              <a:t>&lt;</a:t>
            </a:r>
            <a:r>
              <a:rPr lang="zh-CN" altLang="en-US"/>
              <a:t>模式名</a:t>
            </a:r>
            <a:r>
              <a:rPr lang="en-US" altLang="zh-CN"/>
              <a:t>&gt;</a:t>
            </a:r>
            <a:r>
              <a:rPr lang="zh-CN" altLang="en-US"/>
              <a:t>，</a:t>
            </a:r>
            <a:r>
              <a:rPr lang="en-US" altLang="zh-CN"/>
              <a:t>&lt;</a:t>
            </a:r>
            <a:r>
              <a:rPr lang="zh-CN" altLang="en-US"/>
              <a:t>模式名</a:t>
            </a:r>
            <a:r>
              <a:rPr lang="en-US" altLang="zh-CN"/>
              <a:t>&gt;</a:t>
            </a:r>
            <a:r>
              <a:rPr lang="zh-CN" altLang="en-US"/>
              <a:t>隐含为</a:t>
            </a:r>
            <a:r>
              <a:rPr lang="en-US" altLang="zh-CN"/>
              <a:t>&lt;</a:t>
            </a:r>
            <a:r>
              <a:rPr lang="zh-CN" altLang="en-US"/>
              <a:t>用户名</a:t>
            </a:r>
            <a:r>
              <a:rPr lang="en-US" altLang="zh-CN"/>
              <a:t>&gt;</a:t>
            </a:r>
          </a:p>
        </p:txBody>
      </p:sp>
      <p:sp>
        <p:nvSpPr>
          <p:cNvPr id="3994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EEEEF11E-BDDE-40F2-82AE-CDD476C31AAB}"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sz="3600"/>
              <a:t>建立视图（续）</a:t>
            </a:r>
          </a:p>
        </p:txBody>
      </p:sp>
      <p:sp>
        <p:nvSpPr>
          <p:cNvPr id="45059" name="内容占位符 2"/>
          <p:cNvSpPr>
            <a:spLocks noGrp="1"/>
          </p:cNvSpPr>
          <p:nvPr>
            <p:ph idx="1"/>
          </p:nvPr>
        </p:nvSpPr>
        <p:spPr/>
        <p:txBody>
          <a:bodyPr/>
          <a:lstStyle/>
          <a:p>
            <a:pPr defTabSz="889000">
              <a:lnSpc>
                <a:spcPct val="150000"/>
              </a:lnSpc>
            </a:pPr>
            <a:r>
              <a:rPr lang="zh-CN" altLang="en-US"/>
              <a:t>组成视图的属性列名：全部省略或全部指定</a:t>
            </a:r>
          </a:p>
          <a:p>
            <a:pPr lvl="1" defTabSz="889000">
              <a:lnSpc>
                <a:spcPct val="150000"/>
              </a:lnSpc>
            </a:pPr>
            <a:r>
              <a:rPr lang="zh-CN" altLang="en-US"/>
              <a:t>全部省略</a:t>
            </a:r>
            <a:r>
              <a:rPr lang="en-US" altLang="zh-CN"/>
              <a:t>: </a:t>
            </a:r>
          </a:p>
          <a:p>
            <a:pPr lvl="2" defTabSz="889000">
              <a:lnSpc>
                <a:spcPct val="150000"/>
              </a:lnSpc>
              <a:buSzPct val="87000"/>
              <a:buFont typeface="Wingdings" panose="05000000000000000000" pitchFamily="2" charset="2"/>
              <a:buChar char="l"/>
            </a:pPr>
            <a:r>
              <a:rPr lang="zh-CN" altLang="en-US" sz="2200"/>
              <a:t>由子查询中</a:t>
            </a:r>
            <a:r>
              <a:rPr lang="en-US" altLang="zh-CN" sz="2200"/>
              <a:t>SELECT</a:t>
            </a:r>
            <a:r>
              <a:rPr lang="zh-CN" altLang="en-US" sz="2200"/>
              <a:t>目标列中的诸字段组成</a:t>
            </a:r>
          </a:p>
          <a:p>
            <a:pPr lvl="1" defTabSz="889000">
              <a:lnSpc>
                <a:spcPct val="150000"/>
              </a:lnSpc>
            </a:pPr>
            <a:r>
              <a:rPr lang="zh-CN" altLang="en-US"/>
              <a:t>明确指定视图的所有列名</a:t>
            </a:r>
            <a:r>
              <a:rPr lang="en-US" altLang="zh-CN"/>
              <a:t>:</a:t>
            </a:r>
          </a:p>
          <a:p>
            <a:pPr lvl="2" defTabSz="889000">
              <a:lnSpc>
                <a:spcPct val="150000"/>
              </a:lnSpc>
              <a:buSzPct val="87000"/>
              <a:buFont typeface="Wingdings" panose="05000000000000000000" pitchFamily="2" charset="2"/>
              <a:buChar char="l"/>
            </a:pPr>
            <a:r>
              <a:rPr lang="zh-CN" altLang="en-US" sz="2200"/>
              <a:t>某个目标列是聚集函数或列表达式</a:t>
            </a:r>
          </a:p>
          <a:p>
            <a:pPr lvl="2" defTabSz="889000">
              <a:lnSpc>
                <a:spcPct val="150000"/>
              </a:lnSpc>
              <a:buSzPct val="87000"/>
              <a:buFont typeface="Wingdings" panose="05000000000000000000" pitchFamily="2" charset="2"/>
              <a:buChar char="l"/>
            </a:pPr>
            <a:r>
              <a:rPr lang="zh-CN" altLang="en-US" sz="2200"/>
              <a:t>多表连接时选出了几个同名列作为视图的字段</a:t>
            </a:r>
          </a:p>
          <a:p>
            <a:pPr lvl="2" defTabSz="889000">
              <a:lnSpc>
                <a:spcPct val="150000"/>
              </a:lnSpc>
              <a:buSzPct val="87000"/>
              <a:buFont typeface="Wingdings" panose="05000000000000000000" pitchFamily="2" charset="2"/>
              <a:buChar char="l"/>
            </a:pPr>
            <a:r>
              <a:rPr lang="zh-CN" altLang="en-US" sz="2200"/>
              <a:t>需要在视图中为某个列启用新的更合适的名字</a:t>
            </a:r>
          </a:p>
        </p:txBody>
      </p:sp>
      <p:sp>
        <p:nvSpPr>
          <p:cNvPr id="2" name="日期占位符 1">
            <a:extLst>
              <a:ext uri="{FF2B5EF4-FFF2-40B4-BE49-F238E27FC236}">
                <a16:creationId xmlns:a16="http://schemas.microsoft.com/office/drawing/2014/main" id="{5C198BAA-073B-4DE5-BB92-B04940D91542}"/>
              </a:ext>
            </a:extLst>
          </p:cNvPr>
          <p:cNvSpPr>
            <a:spLocks noGrp="1"/>
          </p:cNvSpPr>
          <p:nvPr>
            <p:ph type="dt" sz="half" idx="10"/>
          </p:nvPr>
        </p:nvSpPr>
        <p:spPr/>
        <p:txBody>
          <a:bodyPr/>
          <a:lstStyle/>
          <a:p>
            <a:pPr>
              <a:defRPr/>
            </a:pPr>
            <a:fld id="{1045506A-FE63-4AE9-89AE-5A3287022191}" type="datetime1">
              <a:rPr lang="zh-CN" altLang="en-US" smtClean="0"/>
              <a:t>2021/10/28</a:t>
            </a:fld>
            <a:endParaRPr lang="zh-CN" altLang="en-US" dirty="0"/>
          </a:p>
        </p:txBody>
      </p:sp>
    </p:spTree>
    <p:extLst>
      <p:ext uri="{BB962C8B-B14F-4D97-AF65-F5344CB8AC3E}">
        <p14:creationId xmlns:p14="http://schemas.microsoft.com/office/powerpoint/2010/main" val="1629569655"/>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sz="3600"/>
              <a:t> </a:t>
            </a:r>
            <a:r>
              <a:rPr lang="zh-CN" altLang="en-US" sz="3600"/>
              <a:t>建立视图（续）</a:t>
            </a:r>
          </a:p>
        </p:txBody>
      </p:sp>
      <p:sp>
        <p:nvSpPr>
          <p:cNvPr id="46083" name="Rectangle 3"/>
          <p:cNvSpPr>
            <a:spLocks noGrp="1" noChangeArrowheads="1"/>
          </p:cNvSpPr>
          <p:nvPr>
            <p:ph idx="1"/>
          </p:nvPr>
        </p:nvSpPr>
        <p:spPr/>
        <p:txBody>
          <a:bodyPr/>
          <a:lstStyle/>
          <a:p>
            <a:pPr eaLnBrk="1" hangingPunct="1">
              <a:lnSpc>
                <a:spcPct val="150000"/>
              </a:lnSpc>
            </a:pPr>
            <a:r>
              <a:rPr lang="zh-CN" altLang="en-US"/>
              <a:t>关系数据库管理系统执行</a:t>
            </a:r>
            <a:r>
              <a:rPr lang="en-US" altLang="zh-CN"/>
              <a:t>CREATE VIEW</a:t>
            </a:r>
            <a:r>
              <a:rPr lang="zh-CN" altLang="en-US"/>
              <a:t>语句时只是把视图定义存入数据字典，并不执行其中的</a:t>
            </a:r>
            <a:r>
              <a:rPr lang="en-US" altLang="zh-CN"/>
              <a:t>SELECT</a:t>
            </a:r>
            <a:r>
              <a:rPr lang="zh-CN" altLang="en-US"/>
              <a:t>语句。</a:t>
            </a:r>
          </a:p>
          <a:p>
            <a:pPr eaLnBrk="1" hangingPunct="1">
              <a:lnSpc>
                <a:spcPct val="150000"/>
              </a:lnSpc>
            </a:pPr>
            <a:r>
              <a:rPr lang="zh-CN" altLang="en-US"/>
              <a:t>在对视图查询时，按视图的定义从基本表中将数据查出。</a:t>
            </a:r>
            <a:endParaRPr lang="zh-CN" altLang="en-US" sz="3200"/>
          </a:p>
        </p:txBody>
      </p:sp>
      <p:sp>
        <p:nvSpPr>
          <p:cNvPr id="2" name="日期占位符 1">
            <a:extLst>
              <a:ext uri="{FF2B5EF4-FFF2-40B4-BE49-F238E27FC236}">
                <a16:creationId xmlns:a16="http://schemas.microsoft.com/office/drawing/2014/main" id="{25139BF2-9702-4C4E-84B8-DA50074B6769}"/>
              </a:ext>
            </a:extLst>
          </p:cNvPr>
          <p:cNvSpPr>
            <a:spLocks noGrp="1"/>
          </p:cNvSpPr>
          <p:nvPr>
            <p:ph type="dt" sz="half" idx="10"/>
          </p:nvPr>
        </p:nvSpPr>
        <p:spPr/>
        <p:txBody>
          <a:bodyPr/>
          <a:lstStyle/>
          <a:p>
            <a:pPr>
              <a:defRPr/>
            </a:pPr>
            <a:fld id="{2C01BCFC-E2B1-4F37-86AF-9A2C446E5621}" type="datetime1">
              <a:rPr lang="zh-CN" altLang="en-US" smtClean="0"/>
              <a:t>2021/10/28</a:t>
            </a:fld>
            <a:endParaRPr lang="zh-CN" altLang="en-US" dirty="0"/>
          </a:p>
        </p:txBody>
      </p:sp>
    </p:spTree>
    <p:extLst>
      <p:ext uri="{BB962C8B-B14F-4D97-AF65-F5344CB8AC3E}">
        <p14:creationId xmlns:p14="http://schemas.microsoft.com/office/powerpoint/2010/main" val="3299327520"/>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sz="3600"/>
              <a:t>建立视图（续）</a:t>
            </a:r>
          </a:p>
        </p:txBody>
      </p:sp>
      <p:sp>
        <p:nvSpPr>
          <p:cNvPr id="47107" name="Rectangle 3"/>
          <p:cNvSpPr>
            <a:spLocks noGrp="1" noChangeArrowheads="1"/>
          </p:cNvSpPr>
          <p:nvPr>
            <p:ph idx="1"/>
          </p:nvPr>
        </p:nvSpPr>
        <p:spPr/>
        <p:txBody>
          <a:bodyPr/>
          <a:lstStyle/>
          <a:p>
            <a:pPr eaLnBrk="1" hangingPunct="1">
              <a:buFont typeface="Wingdings" panose="05000000000000000000" pitchFamily="2" charset="2"/>
              <a:buNone/>
            </a:pPr>
            <a:r>
              <a:rPr lang="en-US" altLang="zh-CN" sz="2400" dirty="0"/>
              <a:t> [</a:t>
            </a:r>
            <a:r>
              <a:rPr lang="zh-CN" altLang="en-US" sz="2400" dirty="0"/>
              <a:t>例</a:t>
            </a:r>
            <a:r>
              <a:rPr lang="en-US" altLang="zh-CN" sz="2400" dirty="0"/>
              <a:t>3.84]  </a:t>
            </a:r>
            <a:r>
              <a:rPr lang="zh-CN" altLang="en-US" sz="2400" dirty="0"/>
              <a:t>建立信息系学生的视图。</a:t>
            </a:r>
          </a:p>
          <a:p>
            <a:pPr eaLnBrk="1" hangingPunct="1">
              <a:buFont typeface="Wingdings" panose="05000000000000000000" pitchFamily="2" charset="2"/>
              <a:buNone/>
            </a:pPr>
            <a:endParaRPr lang="zh-CN" altLang="en-US" dirty="0"/>
          </a:p>
          <a:p>
            <a:pPr eaLnBrk="1" hangingPunct="1">
              <a:buFont typeface="Wingdings" panose="05000000000000000000" pitchFamily="2" charset="2"/>
              <a:buNone/>
            </a:pPr>
            <a:r>
              <a:rPr lang="zh-CN" altLang="en-US" sz="2400" dirty="0"/>
              <a:t>        </a:t>
            </a:r>
            <a:r>
              <a:rPr lang="en-US" altLang="zh-CN" sz="2400" dirty="0"/>
              <a:t>CREATE VIEW </a:t>
            </a:r>
            <a:r>
              <a:rPr lang="en-US" altLang="zh-CN" sz="2400" dirty="0" err="1"/>
              <a:t>IS_Student</a:t>
            </a:r>
            <a:endParaRPr lang="en-US" altLang="zh-CN" sz="2400" dirty="0"/>
          </a:p>
          <a:p>
            <a:pPr eaLnBrk="1" hangingPunct="1">
              <a:buFont typeface="Wingdings" panose="05000000000000000000" pitchFamily="2" charset="2"/>
              <a:buNone/>
            </a:pPr>
            <a:r>
              <a:rPr lang="en-US" altLang="zh-CN" sz="2400" dirty="0"/>
              <a:t>        AS </a:t>
            </a:r>
          </a:p>
          <a:p>
            <a:pPr eaLnBrk="1" hangingPunct="1">
              <a:buFont typeface="Wingdings" panose="05000000000000000000" pitchFamily="2" charset="2"/>
              <a:buNone/>
            </a:pPr>
            <a:r>
              <a:rPr lang="en-US" altLang="zh-CN" sz="2400" dirty="0"/>
              <a:t>        SELECT </a:t>
            </a:r>
            <a:r>
              <a:rPr lang="en-US" altLang="zh-CN" sz="2400" dirty="0" err="1"/>
              <a:t>Sno</a:t>
            </a:r>
            <a:r>
              <a:rPr lang="zh-CN" altLang="en-US" sz="2400" dirty="0"/>
              <a:t>,</a:t>
            </a:r>
            <a:r>
              <a:rPr lang="en-US" altLang="zh-CN" sz="2400" dirty="0" err="1"/>
              <a:t>Sname</a:t>
            </a:r>
            <a:r>
              <a:rPr lang="zh-CN" altLang="en-US" sz="2400" dirty="0"/>
              <a:t>,</a:t>
            </a:r>
            <a:r>
              <a:rPr lang="en-US" altLang="zh-CN" sz="2400" dirty="0"/>
              <a:t>Sage</a:t>
            </a:r>
          </a:p>
          <a:p>
            <a:pPr eaLnBrk="1" hangingPunct="1">
              <a:buFont typeface="Wingdings" panose="05000000000000000000" pitchFamily="2" charset="2"/>
              <a:buNone/>
            </a:pPr>
            <a:r>
              <a:rPr lang="en-US" altLang="zh-CN" sz="2400" dirty="0"/>
              <a:t>        FROM     Student</a:t>
            </a:r>
          </a:p>
          <a:p>
            <a:pPr eaLnBrk="1" hangingPunct="1">
              <a:buFont typeface="Wingdings" panose="05000000000000000000" pitchFamily="2" charset="2"/>
              <a:buNone/>
            </a:pPr>
            <a:r>
              <a:rPr lang="en-US" altLang="zh-CN" sz="2400" dirty="0"/>
              <a:t>        WHERE  </a:t>
            </a:r>
            <a:r>
              <a:rPr lang="en-US" altLang="zh-CN" sz="2400" dirty="0" err="1"/>
              <a:t>Sdept</a:t>
            </a:r>
            <a:r>
              <a:rPr lang="en-US" altLang="zh-CN" sz="2400" dirty="0"/>
              <a:t>= 'IS'</a:t>
            </a:r>
            <a:r>
              <a:rPr lang="zh-CN" altLang="en-US" sz="2400" dirty="0"/>
              <a:t>;</a:t>
            </a:r>
          </a:p>
        </p:txBody>
      </p:sp>
      <p:sp>
        <p:nvSpPr>
          <p:cNvPr id="2" name="日期占位符 1">
            <a:extLst>
              <a:ext uri="{FF2B5EF4-FFF2-40B4-BE49-F238E27FC236}">
                <a16:creationId xmlns:a16="http://schemas.microsoft.com/office/drawing/2014/main" id="{5E06C817-76B8-4C2B-B178-97D4C2975734}"/>
              </a:ext>
            </a:extLst>
          </p:cNvPr>
          <p:cNvSpPr>
            <a:spLocks noGrp="1"/>
          </p:cNvSpPr>
          <p:nvPr>
            <p:ph type="dt" sz="half" idx="10"/>
          </p:nvPr>
        </p:nvSpPr>
        <p:spPr/>
        <p:txBody>
          <a:bodyPr/>
          <a:lstStyle/>
          <a:p>
            <a:pPr>
              <a:defRPr/>
            </a:pPr>
            <a:fld id="{ADC55919-3408-4074-8826-FDCCB3E12F41}" type="datetime1">
              <a:rPr lang="zh-CN" altLang="en-US" smtClean="0"/>
              <a:t>2021/10/28</a:t>
            </a:fld>
            <a:endParaRPr lang="zh-CN" altLang="en-US" dirty="0"/>
          </a:p>
        </p:txBody>
      </p:sp>
    </p:spTree>
    <p:extLst>
      <p:ext uri="{BB962C8B-B14F-4D97-AF65-F5344CB8AC3E}">
        <p14:creationId xmlns:p14="http://schemas.microsoft.com/office/powerpoint/2010/main" val="417941507"/>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sz="3600"/>
              <a:t>建立视图（续）</a:t>
            </a:r>
          </a:p>
        </p:txBody>
      </p:sp>
      <p:sp>
        <p:nvSpPr>
          <p:cNvPr id="48131" name="Rectangle 3"/>
          <p:cNvSpPr>
            <a:spLocks noGrp="1" noChangeArrowheads="1"/>
          </p:cNvSpPr>
          <p:nvPr>
            <p:ph idx="1"/>
          </p:nvPr>
        </p:nvSpPr>
        <p:spPr/>
        <p:txBody>
          <a:bodyPr/>
          <a:lstStyle/>
          <a:p>
            <a:pPr eaLnBrk="1" hangingPunct="1">
              <a:lnSpc>
                <a:spcPct val="130000"/>
              </a:lnSpc>
              <a:buFont typeface="Wingdings" panose="05000000000000000000" pitchFamily="2" charset="2"/>
              <a:buNone/>
            </a:pPr>
            <a:r>
              <a:rPr lang="en-US" altLang="zh-CN" sz="2400"/>
              <a:t>[</a:t>
            </a:r>
            <a:r>
              <a:rPr lang="zh-CN" altLang="en-US" sz="2400"/>
              <a:t>例</a:t>
            </a:r>
            <a:r>
              <a:rPr lang="en-US" altLang="zh-CN" sz="2400"/>
              <a:t>3.85]</a:t>
            </a:r>
            <a:r>
              <a:rPr lang="zh-CN" altLang="en-US" sz="2400"/>
              <a:t>建立信息系学生的视图，并要求进行修改和插入操作时仍需保证该视图只有信息系的学生 </a:t>
            </a:r>
            <a:r>
              <a:rPr lang="zh-CN" altLang="en-US" sz="2000"/>
              <a:t>。</a:t>
            </a:r>
          </a:p>
          <a:p>
            <a:pPr eaLnBrk="1" hangingPunct="1">
              <a:lnSpc>
                <a:spcPct val="130000"/>
              </a:lnSpc>
              <a:buFont typeface="Wingdings" panose="05000000000000000000" pitchFamily="2" charset="2"/>
              <a:buNone/>
            </a:pPr>
            <a:r>
              <a:rPr lang="zh-CN" altLang="en-US" sz="1800"/>
              <a:t>   </a:t>
            </a:r>
            <a:r>
              <a:rPr lang="zh-CN" altLang="en-US" sz="2400"/>
              <a:t>      </a:t>
            </a:r>
            <a:r>
              <a:rPr lang="en-US" altLang="zh-CN" sz="2400"/>
              <a:t>CREATE VIEW IS_Student</a:t>
            </a:r>
          </a:p>
          <a:p>
            <a:pPr eaLnBrk="1" hangingPunct="1">
              <a:lnSpc>
                <a:spcPct val="130000"/>
              </a:lnSpc>
              <a:buFont typeface="Wingdings" panose="05000000000000000000" pitchFamily="2" charset="2"/>
              <a:buNone/>
            </a:pPr>
            <a:r>
              <a:rPr lang="en-US" altLang="zh-CN" sz="2400"/>
              <a:t>        AS </a:t>
            </a:r>
          </a:p>
          <a:p>
            <a:pPr eaLnBrk="1" hangingPunct="1">
              <a:lnSpc>
                <a:spcPct val="130000"/>
              </a:lnSpc>
              <a:buFont typeface="Wingdings" panose="05000000000000000000" pitchFamily="2" charset="2"/>
              <a:buNone/>
            </a:pPr>
            <a:r>
              <a:rPr lang="en-US" altLang="zh-CN" sz="2400"/>
              <a:t>        SELECT Sno</a:t>
            </a:r>
            <a:r>
              <a:rPr lang="zh-CN" altLang="en-US" sz="2400"/>
              <a:t>,</a:t>
            </a:r>
            <a:r>
              <a:rPr lang="en-US" altLang="zh-CN" sz="2400"/>
              <a:t>Sname</a:t>
            </a:r>
            <a:r>
              <a:rPr lang="zh-CN" altLang="en-US" sz="2400"/>
              <a:t>,</a:t>
            </a:r>
            <a:r>
              <a:rPr lang="en-US" altLang="zh-CN" sz="2400"/>
              <a:t>Sage</a:t>
            </a:r>
          </a:p>
          <a:p>
            <a:pPr eaLnBrk="1" hangingPunct="1">
              <a:lnSpc>
                <a:spcPct val="130000"/>
              </a:lnSpc>
              <a:buFont typeface="Wingdings" panose="05000000000000000000" pitchFamily="2" charset="2"/>
              <a:buNone/>
            </a:pPr>
            <a:r>
              <a:rPr lang="en-US" altLang="zh-CN" sz="2400"/>
              <a:t>        FROM  Student</a:t>
            </a:r>
          </a:p>
          <a:p>
            <a:pPr eaLnBrk="1" hangingPunct="1">
              <a:lnSpc>
                <a:spcPct val="130000"/>
              </a:lnSpc>
              <a:buFont typeface="Wingdings" panose="05000000000000000000" pitchFamily="2" charset="2"/>
              <a:buNone/>
            </a:pPr>
            <a:r>
              <a:rPr lang="en-US" altLang="zh-CN" sz="2400"/>
              <a:t>        WHERE  Sdept= 'IS'</a:t>
            </a:r>
          </a:p>
          <a:p>
            <a:pPr eaLnBrk="1" hangingPunct="1">
              <a:lnSpc>
                <a:spcPct val="130000"/>
              </a:lnSpc>
              <a:buFont typeface="Wingdings" panose="05000000000000000000" pitchFamily="2" charset="2"/>
              <a:buNone/>
            </a:pPr>
            <a:r>
              <a:rPr lang="en-US" altLang="zh-CN" sz="2400"/>
              <a:t>        </a:t>
            </a:r>
            <a:r>
              <a:rPr lang="en-US" altLang="zh-CN" sz="2400">
                <a:solidFill>
                  <a:srgbClr val="FF0000"/>
                </a:solidFill>
              </a:rPr>
              <a:t>WITH CHECK OPTION</a:t>
            </a:r>
            <a:r>
              <a:rPr lang="zh-CN" altLang="en-US" sz="2400">
                <a:solidFill>
                  <a:srgbClr val="FF0000"/>
                </a:solidFill>
              </a:rPr>
              <a:t>;</a:t>
            </a:r>
          </a:p>
        </p:txBody>
      </p:sp>
      <p:sp>
        <p:nvSpPr>
          <p:cNvPr id="2" name="日期占位符 1">
            <a:extLst>
              <a:ext uri="{FF2B5EF4-FFF2-40B4-BE49-F238E27FC236}">
                <a16:creationId xmlns:a16="http://schemas.microsoft.com/office/drawing/2014/main" id="{D5C5A48C-E2D2-4969-B61C-A96F89B67E4B}"/>
              </a:ext>
            </a:extLst>
          </p:cNvPr>
          <p:cNvSpPr>
            <a:spLocks noGrp="1"/>
          </p:cNvSpPr>
          <p:nvPr>
            <p:ph type="dt" sz="half" idx="10"/>
          </p:nvPr>
        </p:nvSpPr>
        <p:spPr/>
        <p:txBody>
          <a:bodyPr/>
          <a:lstStyle/>
          <a:p>
            <a:pPr>
              <a:defRPr/>
            </a:pPr>
            <a:fld id="{B0B68513-C382-4BEC-BB50-FD115AF115FE}" type="datetime1">
              <a:rPr lang="zh-CN" altLang="en-US" smtClean="0"/>
              <a:t>2021/10/28</a:t>
            </a:fld>
            <a:endParaRPr lang="zh-CN" altLang="en-US" dirty="0"/>
          </a:p>
        </p:txBody>
      </p:sp>
    </p:spTree>
    <p:extLst>
      <p:ext uri="{BB962C8B-B14F-4D97-AF65-F5344CB8AC3E}">
        <p14:creationId xmlns:p14="http://schemas.microsoft.com/office/powerpoint/2010/main" val="1346719186"/>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sz="3600"/>
              <a:t>建立视图（续）</a:t>
            </a:r>
          </a:p>
        </p:txBody>
      </p:sp>
      <p:sp>
        <p:nvSpPr>
          <p:cNvPr id="49155" name="Rectangle 3"/>
          <p:cNvSpPr>
            <a:spLocks noGrp="1" noChangeArrowheads="1"/>
          </p:cNvSpPr>
          <p:nvPr>
            <p:ph idx="1"/>
          </p:nvPr>
        </p:nvSpPr>
        <p:spPr/>
        <p:txBody>
          <a:bodyPr/>
          <a:lstStyle/>
          <a:p>
            <a:pPr>
              <a:lnSpc>
                <a:spcPct val="130000"/>
              </a:lnSpc>
            </a:pPr>
            <a:r>
              <a:rPr lang="zh-CN" altLang="en-US"/>
              <a:t>定义</a:t>
            </a:r>
            <a:r>
              <a:rPr lang="en-US" altLang="zh-CN"/>
              <a:t>IS_Student</a:t>
            </a:r>
            <a:r>
              <a:rPr lang="zh-CN" altLang="en-US"/>
              <a:t>视图时加上了</a:t>
            </a:r>
            <a:r>
              <a:rPr lang="en-US" altLang="zh-CN"/>
              <a:t>WITH CHECK OPTION</a:t>
            </a:r>
            <a:r>
              <a:rPr lang="zh-CN" altLang="en-US"/>
              <a:t>子句，对该视图进行插入、修改和删除操作时，</a:t>
            </a:r>
            <a:r>
              <a:rPr lang="en-US" altLang="zh-CN"/>
              <a:t>RDBMS</a:t>
            </a:r>
            <a:r>
              <a:rPr lang="zh-CN" altLang="en-US"/>
              <a:t>会自动加上</a:t>
            </a:r>
            <a:r>
              <a:rPr lang="en-US" altLang="zh-CN"/>
              <a:t>Sdept='IS'</a:t>
            </a:r>
            <a:r>
              <a:rPr lang="zh-CN" altLang="en-US"/>
              <a:t>的条件。</a:t>
            </a:r>
          </a:p>
          <a:p>
            <a:pPr>
              <a:lnSpc>
                <a:spcPct val="130000"/>
              </a:lnSpc>
            </a:pPr>
            <a:r>
              <a:rPr lang="zh-CN" altLang="en-US"/>
              <a:t>若一个视图是从单个基本表导出的，并且只是去掉了基本表的某些行和某些列，但保留了主码，我们称这类视图为</a:t>
            </a:r>
            <a:r>
              <a:rPr lang="zh-CN" altLang="en-US">
                <a:solidFill>
                  <a:srgbClr val="FF00FF"/>
                </a:solidFill>
              </a:rPr>
              <a:t>行列子集视图</a:t>
            </a:r>
            <a:r>
              <a:rPr lang="zh-CN" altLang="en-US"/>
              <a:t>。</a:t>
            </a:r>
            <a:endParaRPr lang="zh-CN" altLang="en-US" sz="3200"/>
          </a:p>
          <a:p>
            <a:pPr lvl="1">
              <a:lnSpc>
                <a:spcPct val="130000"/>
              </a:lnSpc>
            </a:pPr>
            <a:r>
              <a:rPr lang="en-US" altLang="zh-CN"/>
              <a:t>IS_Student</a:t>
            </a:r>
            <a:r>
              <a:rPr lang="zh-CN" altLang="en-US"/>
              <a:t>视图就是一个行列子集视图。</a:t>
            </a:r>
          </a:p>
        </p:txBody>
      </p:sp>
      <p:sp>
        <p:nvSpPr>
          <p:cNvPr id="2" name="日期占位符 1">
            <a:extLst>
              <a:ext uri="{FF2B5EF4-FFF2-40B4-BE49-F238E27FC236}">
                <a16:creationId xmlns:a16="http://schemas.microsoft.com/office/drawing/2014/main" id="{9FF0DB5A-F972-4ED0-8347-48E0820732BE}"/>
              </a:ext>
            </a:extLst>
          </p:cNvPr>
          <p:cNvSpPr>
            <a:spLocks noGrp="1"/>
          </p:cNvSpPr>
          <p:nvPr>
            <p:ph type="dt" sz="half" idx="10"/>
          </p:nvPr>
        </p:nvSpPr>
        <p:spPr/>
        <p:txBody>
          <a:bodyPr/>
          <a:lstStyle/>
          <a:p>
            <a:pPr>
              <a:defRPr/>
            </a:pPr>
            <a:fld id="{5575BFE6-A4BD-4062-8668-AB46FD2F1E79}" type="datetime1">
              <a:rPr lang="zh-CN" altLang="en-US" smtClean="0"/>
              <a:t>2021/10/28</a:t>
            </a:fld>
            <a:endParaRPr lang="zh-CN" altLang="en-US" dirty="0"/>
          </a:p>
        </p:txBody>
      </p:sp>
    </p:spTree>
    <p:extLst>
      <p:ext uri="{BB962C8B-B14F-4D97-AF65-F5344CB8AC3E}">
        <p14:creationId xmlns:p14="http://schemas.microsoft.com/office/powerpoint/2010/main" val="394796499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sz="3600"/>
              <a:t>建立视图（续）</a:t>
            </a:r>
          </a:p>
        </p:txBody>
      </p:sp>
      <p:sp>
        <p:nvSpPr>
          <p:cNvPr id="50179" name="Rectangle 3"/>
          <p:cNvSpPr>
            <a:spLocks noGrp="1" noChangeArrowheads="1"/>
          </p:cNvSpPr>
          <p:nvPr>
            <p:ph idx="1"/>
          </p:nvPr>
        </p:nvSpPr>
        <p:spPr/>
        <p:txBody>
          <a:bodyPr/>
          <a:lstStyle/>
          <a:p>
            <a:pPr eaLnBrk="1" hangingPunct="1">
              <a:lnSpc>
                <a:spcPct val="110000"/>
              </a:lnSpc>
            </a:pPr>
            <a:r>
              <a:rPr lang="zh-CN" altLang="en-US" dirty="0"/>
              <a:t>基于多个基表的视图</a:t>
            </a:r>
          </a:p>
          <a:p>
            <a:pPr eaLnBrk="1" hangingPunct="1">
              <a:lnSpc>
                <a:spcPct val="110000"/>
              </a:lnSpc>
              <a:buFont typeface="Wingdings" panose="05000000000000000000" pitchFamily="2" charset="2"/>
              <a:buNone/>
            </a:pPr>
            <a:endParaRPr lang="zh-CN" altLang="en-US" sz="1200" dirty="0"/>
          </a:p>
          <a:p>
            <a:pPr eaLnBrk="1" hangingPunct="1">
              <a:lnSpc>
                <a:spcPct val="110000"/>
              </a:lnSpc>
              <a:buFont typeface="Wingdings" panose="05000000000000000000" pitchFamily="2" charset="2"/>
              <a:buNone/>
            </a:pPr>
            <a:r>
              <a:rPr lang="en-US" altLang="zh-CN" sz="2400" dirty="0"/>
              <a:t>[</a:t>
            </a:r>
            <a:r>
              <a:rPr lang="zh-CN" altLang="en-US" sz="2400" dirty="0"/>
              <a:t>例</a:t>
            </a:r>
            <a:r>
              <a:rPr lang="en-US" altLang="zh-CN" sz="2400" dirty="0"/>
              <a:t>3.86]  </a:t>
            </a:r>
            <a:r>
              <a:rPr lang="zh-CN" altLang="en-US" sz="2400" dirty="0"/>
              <a:t>建立信息系选修了</a:t>
            </a:r>
            <a:r>
              <a:rPr lang="en-US" altLang="zh-CN" sz="2400" dirty="0"/>
              <a:t>1</a:t>
            </a:r>
            <a:r>
              <a:rPr lang="zh-CN" altLang="en-US" sz="2400" dirty="0"/>
              <a:t>号课程的学生的视图（包括学号、姓名、成绩）。</a:t>
            </a:r>
          </a:p>
          <a:p>
            <a:pPr eaLnBrk="1" hangingPunct="1">
              <a:lnSpc>
                <a:spcPct val="110000"/>
              </a:lnSpc>
              <a:buFont typeface="Wingdings" panose="05000000000000000000" pitchFamily="2" charset="2"/>
              <a:buNone/>
            </a:pPr>
            <a:r>
              <a:rPr lang="zh-CN" altLang="en-US" sz="2200" dirty="0"/>
              <a:t>        </a:t>
            </a:r>
            <a:r>
              <a:rPr lang="en-US" altLang="zh-CN" sz="2400" dirty="0"/>
              <a:t>CREATE VIEW IS_S1</a:t>
            </a:r>
            <a:r>
              <a:rPr lang="zh-CN" altLang="en-US" sz="2400" dirty="0"/>
              <a:t>(</a:t>
            </a:r>
            <a:r>
              <a:rPr lang="en-US" altLang="zh-CN" sz="2400" dirty="0" err="1"/>
              <a:t>Sno</a:t>
            </a:r>
            <a:r>
              <a:rPr lang="zh-CN" altLang="en-US" sz="2400" dirty="0"/>
              <a:t>,</a:t>
            </a:r>
            <a:r>
              <a:rPr lang="en-US" altLang="zh-CN" sz="2400" dirty="0" err="1"/>
              <a:t>Sname</a:t>
            </a:r>
            <a:r>
              <a:rPr lang="zh-CN" altLang="en-US" sz="2400" dirty="0"/>
              <a:t>,</a:t>
            </a:r>
            <a:r>
              <a:rPr lang="en-US" altLang="zh-CN" sz="2400" dirty="0"/>
              <a:t>Grade</a:t>
            </a:r>
            <a:r>
              <a:rPr lang="zh-CN" altLang="en-US" sz="2400" dirty="0"/>
              <a:t>)</a:t>
            </a:r>
          </a:p>
          <a:p>
            <a:pPr eaLnBrk="1" hangingPunct="1">
              <a:lnSpc>
                <a:spcPct val="110000"/>
              </a:lnSpc>
              <a:buFont typeface="Wingdings" panose="05000000000000000000" pitchFamily="2" charset="2"/>
              <a:buNone/>
            </a:pPr>
            <a:r>
              <a:rPr lang="en-US" altLang="zh-CN" sz="2400" dirty="0"/>
              <a:t>        AS </a:t>
            </a:r>
          </a:p>
          <a:p>
            <a:pPr eaLnBrk="1" hangingPunct="1">
              <a:lnSpc>
                <a:spcPct val="110000"/>
              </a:lnSpc>
              <a:buFont typeface="Wingdings" panose="05000000000000000000" pitchFamily="2" charset="2"/>
              <a:buNone/>
            </a:pPr>
            <a:r>
              <a:rPr lang="en-US" altLang="zh-CN" sz="2400" dirty="0"/>
              <a:t>        SELECT </a:t>
            </a:r>
            <a:r>
              <a:rPr lang="en-US" altLang="zh-CN" sz="2400" dirty="0" err="1"/>
              <a:t>Student.Sno,Sname,Grade</a:t>
            </a:r>
            <a:endParaRPr lang="en-US" altLang="zh-CN" sz="2400" dirty="0"/>
          </a:p>
          <a:p>
            <a:pPr eaLnBrk="1" hangingPunct="1">
              <a:lnSpc>
                <a:spcPct val="110000"/>
              </a:lnSpc>
              <a:buFont typeface="Wingdings" panose="05000000000000000000" pitchFamily="2" charset="2"/>
              <a:buNone/>
            </a:pPr>
            <a:r>
              <a:rPr lang="en-US" altLang="zh-CN" sz="2400" dirty="0"/>
              <a:t>        FROM  </a:t>
            </a:r>
            <a:r>
              <a:rPr lang="en-US" altLang="zh-CN" sz="2400" dirty="0" err="1"/>
              <a:t>Student,SC</a:t>
            </a:r>
            <a:endParaRPr lang="en-US" altLang="zh-CN" sz="2400" dirty="0"/>
          </a:p>
          <a:p>
            <a:pPr eaLnBrk="1" hangingPunct="1">
              <a:lnSpc>
                <a:spcPct val="110000"/>
              </a:lnSpc>
              <a:buFont typeface="Wingdings" panose="05000000000000000000" pitchFamily="2" charset="2"/>
              <a:buNone/>
            </a:pPr>
            <a:r>
              <a:rPr lang="en-US" altLang="zh-CN" sz="2400" dirty="0"/>
              <a:t>        WHERE  </a:t>
            </a:r>
            <a:r>
              <a:rPr lang="en-US" altLang="zh-CN" sz="2400" dirty="0" err="1"/>
              <a:t>Sdept</a:t>
            </a:r>
            <a:r>
              <a:rPr lang="en-US" altLang="zh-CN" sz="2400" dirty="0"/>
              <a:t>= 'IS' AND</a:t>
            </a:r>
          </a:p>
          <a:p>
            <a:pPr eaLnBrk="1" hangingPunct="1">
              <a:lnSpc>
                <a:spcPct val="110000"/>
              </a:lnSpc>
              <a:buFont typeface="Wingdings" panose="05000000000000000000" pitchFamily="2" charset="2"/>
              <a:buNone/>
            </a:pPr>
            <a:r>
              <a:rPr lang="en-US" altLang="zh-CN" sz="2400" dirty="0"/>
              <a:t>                       </a:t>
            </a:r>
            <a:r>
              <a:rPr lang="en-US" altLang="zh-CN" sz="2400" dirty="0" err="1"/>
              <a:t>Student.Sno</a:t>
            </a:r>
            <a:r>
              <a:rPr lang="en-US" altLang="zh-CN" sz="2400" dirty="0"/>
              <a:t>=</a:t>
            </a:r>
            <a:r>
              <a:rPr lang="en-US" altLang="zh-CN" sz="2400" dirty="0" err="1"/>
              <a:t>SC.Sno</a:t>
            </a:r>
            <a:r>
              <a:rPr lang="en-US" altLang="zh-CN" sz="2400" dirty="0"/>
              <a:t> AND</a:t>
            </a:r>
          </a:p>
          <a:p>
            <a:pPr eaLnBrk="1" hangingPunct="1">
              <a:lnSpc>
                <a:spcPct val="110000"/>
              </a:lnSpc>
              <a:buFont typeface="Wingdings" panose="05000000000000000000" pitchFamily="2" charset="2"/>
              <a:buNone/>
            </a:pPr>
            <a:r>
              <a:rPr lang="en-US" altLang="zh-CN" sz="2400" dirty="0"/>
              <a:t>                       </a:t>
            </a:r>
            <a:r>
              <a:rPr lang="en-US" altLang="zh-CN" sz="2400" dirty="0" err="1"/>
              <a:t>SC.Cno</a:t>
            </a:r>
            <a:r>
              <a:rPr lang="en-US" altLang="zh-CN" sz="2400" dirty="0"/>
              <a:t>= '1'</a:t>
            </a:r>
            <a:r>
              <a:rPr lang="zh-CN" altLang="en-US" sz="2400" dirty="0"/>
              <a:t>;</a:t>
            </a:r>
          </a:p>
        </p:txBody>
      </p:sp>
      <p:sp>
        <p:nvSpPr>
          <p:cNvPr id="2" name="日期占位符 1">
            <a:extLst>
              <a:ext uri="{FF2B5EF4-FFF2-40B4-BE49-F238E27FC236}">
                <a16:creationId xmlns:a16="http://schemas.microsoft.com/office/drawing/2014/main" id="{269512C6-4A4D-4579-A681-DA88415947CB}"/>
              </a:ext>
            </a:extLst>
          </p:cNvPr>
          <p:cNvSpPr>
            <a:spLocks noGrp="1"/>
          </p:cNvSpPr>
          <p:nvPr>
            <p:ph type="dt" sz="half" idx="10"/>
          </p:nvPr>
        </p:nvSpPr>
        <p:spPr/>
        <p:txBody>
          <a:bodyPr/>
          <a:lstStyle/>
          <a:p>
            <a:pPr>
              <a:defRPr/>
            </a:pPr>
            <a:fld id="{5FDC39F6-122F-45A1-8B27-C4D1F963935B}" type="datetime1">
              <a:rPr lang="zh-CN" altLang="en-US" smtClean="0"/>
              <a:t>2021/10/28</a:t>
            </a:fld>
            <a:endParaRPr lang="zh-CN" altLang="en-US" dirty="0"/>
          </a:p>
        </p:txBody>
      </p:sp>
    </p:spTree>
    <p:extLst>
      <p:ext uri="{BB962C8B-B14F-4D97-AF65-F5344CB8AC3E}">
        <p14:creationId xmlns:p14="http://schemas.microsoft.com/office/powerpoint/2010/main" val="358484976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sz="3600"/>
              <a:t>建立视图（续）</a:t>
            </a:r>
          </a:p>
        </p:txBody>
      </p:sp>
      <p:sp>
        <p:nvSpPr>
          <p:cNvPr id="51203" name="Rectangle 3"/>
          <p:cNvSpPr>
            <a:spLocks noGrp="1" noChangeArrowheads="1"/>
          </p:cNvSpPr>
          <p:nvPr>
            <p:ph idx="1"/>
          </p:nvPr>
        </p:nvSpPr>
        <p:spPr/>
        <p:txBody>
          <a:bodyPr/>
          <a:lstStyle/>
          <a:p>
            <a:pPr eaLnBrk="1" hangingPunct="1">
              <a:lnSpc>
                <a:spcPct val="130000"/>
              </a:lnSpc>
            </a:pPr>
            <a:r>
              <a:rPr lang="zh-CN" altLang="en-US"/>
              <a:t>基于视图的视图</a:t>
            </a:r>
          </a:p>
          <a:p>
            <a:pPr eaLnBrk="1" hangingPunct="1">
              <a:lnSpc>
                <a:spcPct val="130000"/>
              </a:lnSpc>
            </a:pPr>
            <a:endParaRPr lang="zh-CN" altLang="en-US" sz="1200"/>
          </a:p>
          <a:p>
            <a:pPr eaLnBrk="1" hangingPunct="1">
              <a:lnSpc>
                <a:spcPct val="130000"/>
              </a:lnSpc>
              <a:buFont typeface="Wingdings" panose="05000000000000000000" pitchFamily="2" charset="2"/>
              <a:buNone/>
            </a:pPr>
            <a:r>
              <a:rPr lang="zh-CN" altLang="en-US" sz="2000"/>
              <a:t>	</a:t>
            </a:r>
            <a:r>
              <a:rPr lang="en-US" altLang="zh-CN" sz="2400"/>
              <a:t>[</a:t>
            </a:r>
            <a:r>
              <a:rPr lang="zh-CN" altLang="en-US" sz="2400"/>
              <a:t>例</a:t>
            </a:r>
            <a:r>
              <a:rPr lang="en-US" altLang="zh-CN" sz="2400"/>
              <a:t>3.87]  </a:t>
            </a:r>
            <a:r>
              <a:rPr lang="zh-CN" altLang="en-US" sz="2400"/>
              <a:t>建立信息系选修了</a:t>
            </a:r>
            <a:r>
              <a:rPr lang="en-US" altLang="zh-CN" sz="2400"/>
              <a:t>1</a:t>
            </a:r>
            <a:r>
              <a:rPr lang="zh-CN" altLang="en-US" sz="2400"/>
              <a:t>号课程且成绩在</a:t>
            </a:r>
            <a:r>
              <a:rPr lang="en-US" altLang="zh-CN" sz="2400"/>
              <a:t>90</a:t>
            </a:r>
            <a:r>
              <a:rPr lang="zh-CN" altLang="en-US" sz="2400"/>
              <a:t>分以上的学生的视图。</a:t>
            </a:r>
            <a:endParaRPr lang="zh-CN" altLang="en-US" sz="2000"/>
          </a:p>
          <a:p>
            <a:pPr eaLnBrk="1" hangingPunct="1">
              <a:lnSpc>
                <a:spcPct val="130000"/>
              </a:lnSpc>
              <a:buFont typeface="Wingdings" panose="05000000000000000000" pitchFamily="2" charset="2"/>
              <a:buNone/>
            </a:pPr>
            <a:r>
              <a:rPr lang="zh-CN" altLang="en-US" sz="2200"/>
              <a:t>       </a:t>
            </a:r>
            <a:r>
              <a:rPr lang="zh-CN" altLang="en-US" sz="2400"/>
              <a:t> </a:t>
            </a:r>
            <a:r>
              <a:rPr lang="en-US" altLang="zh-CN" sz="2400"/>
              <a:t>CREATE VIEW IS_S2</a:t>
            </a:r>
          </a:p>
          <a:p>
            <a:pPr eaLnBrk="1" hangingPunct="1">
              <a:lnSpc>
                <a:spcPct val="130000"/>
              </a:lnSpc>
              <a:buFont typeface="Wingdings" panose="05000000000000000000" pitchFamily="2" charset="2"/>
              <a:buNone/>
            </a:pPr>
            <a:r>
              <a:rPr lang="en-US" altLang="zh-CN" sz="2400"/>
              <a:t>        AS</a:t>
            </a:r>
          </a:p>
          <a:p>
            <a:pPr eaLnBrk="1" hangingPunct="1">
              <a:lnSpc>
                <a:spcPct val="130000"/>
              </a:lnSpc>
              <a:buFont typeface="Wingdings" panose="05000000000000000000" pitchFamily="2" charset="2"/>
              <a:buNone/>
            </a:pPr>
            <a:r>
              <a:rPr lang="en-US" altLang="zh-CN" sz="2400"/>
              <a:t>        SELECT Sno,Sname,Grade</a:t>
            </a:r>
          </a:p>
          <a:p>
            <a:pPr eaLnBrk="1" hangingPunct="1">
              <a:lnSpc>
                <a:spcPct val="130000"/>
              </a:lnSpc>
              <a:buFont typeface="Wingdings" panose="05000000000000000000" pitchFamily="2" charset="2"/>
              <a:buNone/>
            </a:pPr>
            <a:r>
              <a:rPr lang="en-US" altLang="zh-CN" sz="2400"/>
              <a:t>        FROM  IS_S1</a:t>
            </a:r>
          </a:p>
          <a:p>
            <a:pPr eaLnBrk="1" hangingPunct="1">
              <a:lnSpc>
                <a:spcPct val="130000"/>
              </a:lnSpc>
              <a:buFont typeface="Wingdings" panose="05000000000000000000" pitchFamily="2" charset="2"/>
              <a:buNone/>
            </a:pPr>
            <a:r>
              <a:rPr lang="en-US" altLang="zh-CN" sz="2400"/>
              <a:t>        WHERE  Grade&gt;=90</a:t>
            </a:r>
            <a:r>
              <a:rPr lang="zh-CN" altLang="en-US" sz="2400"/>
              <a:t>;</a:t>
            </a:r>
          </a:p>
        </p:txBody>
      </p:sp>
      <p:sp>
        <p:nvSpPr>
          <p:cNvPr id="2" name="日期占位符 1">
            <a:extLst>
              <a:ext uri="{FF2B5EF4-FFF2-40B4-BE49-F238E27FC236}">
                <a16:creationId xmlns:a16="http://schemas.microsoft.com/office/drawing/2014/main" id="{58F50976-F8B7-449E-AAE5-5E41E687DCFF}"/>
              </a:ext>
            </a:extLst>
          </p:cNvPr>
          <p:cNvSpPr>
            <a:spLocks noGrp="1"/>
          </p:cNvSpPr>
          <p:nvPr>
            <p:ph type="dt" sz="half" idx="10"/>
          </p:nvPr>
        </p:nvSpPr>
        <p:spPr/>
        <p:txBody>
          <a:bodyPr/>
          <a:lstStyle/>
          <a:p>
            <a:pPr>
              <a:defRPr/>
            </a:pPr>
            <a:fld id="{0B42C82B-AA0F-401A-BBB4-BBCBE8167018}" type="datetime1">
              <a:rPr lang="zh-CN" altLang="en-US" smtClean="0"/>
              <a:t>2021/10/28</a:t>
            </a:fld>
            <a:endParaRPr lang="zh-CN" altLang="en-US" dirty="0"/>
          </a:p>
        </p:txBody>
      </p:sp>
    </p:spTree>
    <p:extLst>
      <p:ext uri="{BB962C8B-B14F-4D97-AF65-F5344CB8AC3E}">
        <p14:creationId xmlns:p14="http://schemas.microsoft.com/office/powerpoint/2010/main" val="72809256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sz="3600"/>
              <a:t>建立视图（续）</a:t>
            </a:r>
          </a:p>
        </p:txBody>
      </p:sp>
      <p:sp>
        <p:nvSpPr>
          <p:cNvPr id="52227" name="Rectangle 3"/>
          <p:cNvSpPr>
            <a:spLocks noGrp="1" noChangeArrowheads="1"/>
          </p:cNvSpPr>
          <p:nvPr>
            <p:ph idx="1"/>
          </p:nvPr>
        </p:nvSpPr>
        <p:spPr/>
        <p:txBody>
          <a:bodyPr/>
          <a:lstStyle/>
          <a:p>
            <a:pPr eaLnBrk="1" hangingPunct="1"/>
            <a:r>
              <a:rPr lang="zh-CN" altLang="en-US" dirty="0"/>
              <a:t>带表达式的视图</a:t>
            </a:r>
          </a:p>
          <a:p>
            <a:pPr eaLnBrk="1" hangingPunct="1"/>
            <a:endParaRPr lang="zh-CN" altLang="en-US" sz="1200" dirty="0"/>
          </a:p>
          <a:p>
            <a:pPr eaLnBrk="1" hangingPunct="1">
              <a:buFont typeface="Wingdings" panose="05000000000000000000" pitchFamily="2" charset="2"/>
              <a:buNone/>
            </a:pPr>
            <a:r>
              <a:rPr lang="en-US" altLang="zh-CN" sz="2400" dirty="0"/>
              <a:t>[</a:t>
            </a:r>
            <a:r>
              <a:rPr lang="zh-CN" altLang="en-US" sz="2400" dirty="0"/>
              <a:t>例</a:t>
            </a:r>
            <a:r>
              <a:rPr lang="en-US" altLang="zh-CN" sz="2400" dirty="0"/>
              <a:t>3.88]  </a:t>
            </a:r>
            <a:r>
              <a:rPr lang="zh-CN" altLang="en-US" sz="2400" dirty="0"/>
              <a:t>定义一个反映学生出生年份的视图。</a:t>
            </a:r>
          </a:p>
          <a:p>
            <a:pPr lvl="1">
              <a:lnSpc>
                <a:spcPct val="130000"/>
              </a:lnSpc>
              <a:buFont typeface="Wingdings" panose="05000000000000000000" pitchFamily="2" charset="2"/>
              <a:buNone/>
            </a:pPr>
            <a:r>
              <a:rPr lang="zh-CN" altLang="en-US" sz="2200" dirty="0"/>
              <a:t>        </a:t>
            </a:r>
            <a:r>
              <a:rPr lang="en-US" altLang="zh-CN" dirty="0"/>
              <a:t>CREATE  VIEW BT_S</a:t>
            </a:r>
            <a:r>
              <a:rPr lang="zh-CN" altLang="en-US" dirty="0"/>
              <a:t>(</a:t>
            </a:r>
            <a:r>
              <a:rPr lang="en-US" altLang="zh-CN" dirty="0" err="1"/>
              <a:t>Sno,Sname,</a:t>
            </a:r>
            <a:r>
              <a:rPr lang="en-US" altLang="zh-CN" dirty="0" err="1">
                <a:solidFill>
                  <a:srgbClr val="FF00FF"/>
                </a:solidFill>
              </a:rPr>
              <a:t>Sbirth</a:t>
            </a:r>
            <a:r>
              <a:rPr lang="zh-CN" altLang="en-US" dirty="0"/>
              <a:t>)</a:t>
            </a:r>
          </a:p>
          <a:p>
            <a:pPr lvl="1">
              <a:lnSpc>
                <a:spcPct val="130000"/>
              </a:lnSpc>
              <a:buFont typeface="Wingdings" panose="05000000000000000000" pitchFamily="2" charset="2"/>
              <a:buNone/>
            </a:pPr>
            <a:r>
              <a:rPr lang="en-US" altLang="zh-CN" dirty="0"/>
              <a:t>        AS </a:t>
            </a:r>
          </a:p>
          <a:p>
            <a:pPr lvl="1">
              <a:lnSpc>
                <a:spcPct val="130000"/>
              </a:lnSpc>
              <a:buFont typeface="Wingdings" panose="05000000000000000000" pitchFamily="2" charset="2"/>
              <a:buNone/>
            </a:pPr>
            <a:r>
              <a:rPr lang="en-US" altLang="zh-CN" dirty="0"/>
              <a:t>        SELECT Sno,Sname,</a:t>
            </a:r>
            <a:r>
              <a:rPr lang="en-US" altLang="zh-CN" dirty="0">
                <a:solidFill>
                  <a:srgbClr val="FF00FF"/>
                </a:solidFill>
              </a:rPr>
              <a:t>2014-Sage</a:t>
            </a:r>
          </a:p>
          <a:p>
            <a:pPr lvl="1">
              <a:lnSpc>
                <a:spcPct val="130000"/>
              </a:lnSpc>
              <a:buFont typeface="Wingdings" panose="05000000000000000000" pitchFamily="2" charset="2"/>
              <a:buNone/>
            </a:pPr>
            <a:r>
              <a:rPr lang="en-US" altLang="zh-CN" dirty="0"/>
              <a:t>        FROM  Student</a:t>
            </a:r>
            <a:r>
              <a:rPr lang="zh-CN" altLang="en-US" dirty="0"/>
              <a:t>;</a:t>
            </a:r>
          </a:p>
          <a:p>
            <a:pPr eaLnBrk="1" hangingPunct="1">
              <a:lnSpc>
                <a:spcPct val="150000"/>
              </a:lnSpc>
              <a:buFont typeface="Wingdings" panose="05000000000000000000" pitchFamily="2" charset="2"/>
              <a:buNone/>
            </a:pPr>
            <a:endParaRPr lang="en-US" altLang="zh-CN" sz="2200" dirty="0"/>
          </a:p>
        </p:txBody>
      </p:sp>
      <p:sp>
        <p:nvSpPr>
          <p:cNvPr id="2" name="日期占位符 1">
            <a:extLst>
              <a:ext uri="{FF2B5EF4-FFF2-40B4-BE49-F238E27FC236}">
                <a16:creationId xmlns:a16="http://schemas.microsoft.com/office/drawing/2014/main" id="{186A709D-C85F-4461-98CB-B35ED64BF014}"/>
              </a:ext>
            </a:extLst>
          </p:cNvPr>
          <p:cNvSpPr>
            <a:spLocks noGrp="1"/>
          </p:cNvSpPr>
          <p:nvPr>
            <p:ph type="dt" sz="half" idx="10"/>
          </p:nvPr>
        </p:nvSpPr>
        <p:spPr/>
        <p:txBody>
          <a:bodyPr/>
          <a:lstStyle/>
          <a:p>
            <a:pPr>
              <a:defRPr/>
            </a:pPr>
            <a:fld id="{57B276F2-D7A2-432B-A1A0-43CB9FB6DC4E}" type="datetime1">
              <a:rPr lang="zh-CN" altLang="en-US" smtClean="0"/>
              <a:t>2021/10/28</a:t>
            </a:fld>
            <a:endParaRPr lang="zh-CN" altLang="en-US" dirty="0"/>
          </a:p>
        </p:txBody>
      </p:sp>
    </p:spTree>
    <p:extLst>
      <p:ext uri="{BB962C8B-B14F-4D97-AF65-F5344CB8AC3E}">
        <p14:creationId xmlns:p14="http://schemas.microsoft.com/office/powerpoint/2010/main" val="3394317695"/>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sz="3600"/>
              <a:t>建立视图（续）</a:t>
            </a:r>
          </a:p>
        </p:txBody>
      </p:sp>
      <p:sp>
        <p:nvSpPr>
          <p:cNvPr id="53251" name="Rectangle 3"/>
          <p:cNvSpPr>
            <a:spLocks noGrp="1" noChangeArrowheads="1"/>
          </p:cNvSpPr>
          <p:nvPr>
            <p:ph idx="1"/>
          </p:nvPr>
        </p:nvSpPr>
        <p:spPr/>
        <p:txBody>
          <a:bodyPr/>
          <a:lstStyle/>
          <a:p>
            <a:pPr eaLnBrk="1" hangingPunct="1"/>
            <a:r>
              <a:rPr lang="zh-CN" altLang="en-US" dirty="0"/>
              <a:t>分组视图</a:t>
            </a:r>
          </a:p>
          <a:p>
            <a:pPr eaLnBrk="1" hangingPunct="1"/>
            <a:endParaRPr lang="zh-CN" altLang="en-US" sz="1200" dirty="0"/>
          </a:p>
          <a:p>
            <a:pPr eaLnBrk="1" hangingPunct="1">
              <a:buFont typeface="Wingdings" panose="05000000000000000000" pitchFamily="2" charset="2"/>
              <a:buNone/>
            </a:pPr>
            <a:r>
              <a:rPr lang="en-US" altLang="zh-CN" sz="2400" dirty="0"/>
              <a:t>[</a:t>
            </a:r>
            <a:r>
              <a:rPr lang="zh-CN" altLang="en-US" sz="2400" dirty="0"/>
              <a:t>例</a:t>
            </a:r>
            <a:r>
              <a:rPr lang="en-US" altLang="zh-CN" sz="2400" dirty="0"/>
              <a:t>3.89]  </a:t>
            </a:r>
            <a:r>
              <a:rPr lang="zh-CN" altLang="en-US" sz="2400" dirty="0"/>
              <a:t>将学生的学号及平均成绩定义为一个视图</a:t>
            </a:r>
          </a:p>
          <a:p>
            <a:pPr eaLnBrk="1" hangingPunct="1">
              <a:lnSpc>
                <a:spcPct val="120000"/>
              </a:lnSpc>
              <a:buFont typeface="Wingdings" panose="05000000000000000000" pitchFamily="2" charset="2"/>
              <a:buNone/>
            </a:pPr>
            <a:r>
              <a:rPr lang="zh-CN" altLang="en-US" sz="2400" dirty="0"/>
              <a:t>	       </a:t>
            </a:r>
            <a:r>
              <a:rPr lang="en-US" altLang="zh-CN" sz="2400" dirty="0"/>
              <a:t>CREATE  VIEW S_G</a:t>
            </a:r>
            <a:r>
              <a:rPr lang="zh-CN" altLang="en-US" sz="2400" dirty="0"/>
              <a:t>(</a:t>
            </a:r>
            <a:r>
              <a:rPr lang="en-US" altLang="zh-CN" sz="2400" dirty="0" err="1"/>
              <a:t>Sno,</a:t>
            </a:r>
            <a:r>
              <a:rPr lang="en-US" altLang="zh-CN" sz="2400" dirty="0" err="1">
                <a:solidFill>
                  <a:srgbClr val="FF00FF"/>
                </a:solidFill>
              </a:rPr>
              <a:t>Gavg</a:t>
            </a:r>
            <a:r>
              <a:rPr lang="zh-CN" altLang="en-US" sz="2400" dirty="0"/>
              <a:t>)</a:t>
            </a:r>
          </a:p>
          <a:p>
            <a:pPr eaLnBrk="1" hangingPunct="1">
              <a:lnSpc>
                <a:spcPct val="120000"/>
              </a:lnSpc>
              <a:buFont typeface="Wingdings" panose="05000000000000000000" pitchFamily="2" charset="2"/>
              <a:buNone/>
            </a:pPr>
            <a:r>
              <a:rPr lang="en-US" altLang="zh-CN" sz="2400" dirty="0"/>
              <a:t>             AS  </a:t>
            </a:r>
          </a:p>
          <a:p>
            <a:pPr eaLnBrk="1" hangingPunct="1">
              <a:lnSpc>
                <a:spcPct val="120000"/>
              </a:lnSpc>
              <a:buFont typeface="Wingdings" panose="05000000000000000000" pitchFamily="2" charset="2"/>
              <a:buNone/>
            </a:pPr>
            <a:r>
              <a:rPr lang="en-US" altLang="zh-CN" sz="2400" dirty="0"/>
              <a:t>             SELECT </a:t>
            </a:r>
            <a:r>
              <a:rPr lang="en-US" altLang="zh-CN" sz="2400" dirty="0" err="1"/>
              <a:t>Sno,</a:t>
            </a:r>
            <a:r>
              <a:rPr lang="en-US" altLang="zh-CN" sz="2400" dirty="0" err="1">
                <a:solidFill>
                  <a:srgbClr val="FF00FF"/>
                </a:solidFill>
              </a:rPr>
              <a:t>AVG</a:t>
            </a:r>
            <a:r>
              <a:rPr lang="zh-CN" altLang="en-US" sz="2400" dirty="0">
                <a:solidFill>
                  <a:srgbClr val="FF00FF"/>
                </a:solidFill>
              </a:rPr>
              <a:t>(</a:t>
            </a:r>
            <a:r>
              <a:rPr lang="en-US" altLang="zh-CN" sz="2400" dirty="0">
                <a:solidFill>
                  <a:srgbClr val="FF00FF"/>
                </a:solidFill>
              </a:rPr>
              <a:t>Grade</a:t>
            </a:r>
            <a:r>
              <a:rPr lang="zh-CN" altLang="en-US" sz="2400" dirty="0">
                <a:solidFill>
                  <a:srgbClr val="FF00FF"/>
                </a:solidFill>
              </a:rPr>
              <a:t>)</a:t>
            </a:r>
          </a:p>
          <a:p>
            <a:pPr eaLnBrk="1" hangingPunct="1">
              <a:lnSpc>
                <a:spcPct val="120000"/>
              </a:lnSpc>
              <a:buFont typeface="Wingdings" panose="05000000000000000000" pitchFamily="2" charset="2"/>
              <a:buNone/>
            </a:pPr>
            <a:r>
              <a:rPr lang="en-US" altLang="zh-CN" sz="2400" dirty="0"/>
              <a:t>             FROM  SC</a:t>
            </a:r>
          </a:p>
          <a:p>
            <a:pPr eaLnBrk="1" hangingPunct="1">
              <a:lnSpc>
                <a:spcPct val="120000"/>
              </a:lnSpc>
              <a:buFont typeface="Wingdings" panose="05000000000000000000" pitchFamily="2" charset="2"/>
              <a:buNone/>
            </a:pPr>
            <a:r>
              <a:rPr lang="en-US" altLang="zh-CN" sz="2400" dirty="0">
                <a:solidFill>
                  <a:srgbClr val="FF3399"/>
                </a:solidFill>
              </a:rPr>
              <a:t>           </a:t>
            </a:r>
            <a:r>
              <a:rPr lang="en-US" altLang="zh-CN" sz="2400" dirty="0">
                <a:solidFill>
                  <a:srgbClr val="FF00FF"/>
                </a:solidFill>
              </a:rPr>
              <a:t>  GROUP BY </a:t>
            </a:r>
            <a:r>
              <a:rPr lang="en-US" altLang="zh-CN" sz="2400" dirty="0" err="1">
                <a:solidFill>
                  <a:srgbClr val="FF00FF"/>
                </a:solidFill>
              </a:rPr>
              <a:t>Sno</a:t>
            </a:r>
            <a:r>
              <a:rPr lang="zh-CN" altLang="en-US" sz="2400" dirty="0">
                <a:solidFill>
                  <a:srgbClr val="FF00FF"/>
                </a:solidFill>
              </a:rPr>
              <a:t>;</a:t>
            </a:r>
          </a:p>
        </p:txBody>
      </p:sp>
      <p:sp>
        <p:nvSpPr>
          <p:cNvPr id="2" name="日期占位符 1">
            <a:extLst>
              <a:ext uri="{FF2B5EF4-FFF2-40B4-BE49-F238E27FC236}">
                <a16:creationId xmlns:a16="http://schemas.microsoft.com/office/drawing/2014/main" id="{3C8680DD-989F-45EC-840D-A88B56AFED5D}"/>
              </a:ext>
            </a:extLst>
          </p:cNvPr>
          <p:cNvSpPr>
            <a:spLocks noGrp="1"/>
          </p:cNvSpPr>
          <p:nvPr>
            <p:ph type="dt" sz="half" idx="10"/>
          </p:nvPr>
        </p:nvSpPr>
        <p:spPr/>
        <p:txBody>
          <a:bodyPr/>
          <a:lstStyle/>
          <a:p>
            <a:pPr>
              <a:defRPr/>
            </a:pPr>
            <a:fld id="{97449E1D-56FF-4EE6-8D97-53646C224A30}" type="datetime1">
              <a:rPr lang="zh-CN" altLang="en-US" smtClean="0"/>
              <a:t>2021/10/28</a:t>
            </a:fld>
            <a:endParaRPr lang="zh-CN" altLang="en-US" dirty="0"/>
          </a:p>
        </p:txBody>
      </p:sp>
    </p:spTree>
    <p:extLst>
      <p:ext uri="{BB962C8B-B14F-4D97-AF65-F5344CB8AC3E}">
        <p14:creationId xmlns:p14="http://schemas.microsoft.com/office/powerpoint/2010/main" val="86530248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CN" sz="3600"/>
              <a:t> </a:t>
            </a:r>
            <a:r>
              <a:rPr lang="zh-CN" altLang="en-US" sz="3600"/>
              <a:t>建立视图（续）</a:t>
            </a:r>
          </a:p>
        </p:txBody>
      </p:sp>
      <p:sp>
        <p:nvSpPr>
          <p:cNvPr id="54275" name="Rectangle 3"/>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dirty="0">
                <a:ea typeface="黑体" panose="02010609060101010101" pitchFamily="49" charset="-122"/>
              </a:rPr>
              <a:t>[</a:t>
            </a:r>
            <a:r>
              <a:rPr lang="zh-CN" altLang="en-US" sz="2400" dirty="0">
                <a:ea typeface="黑体" panose="02010609060101010101" pitchFamily="49" charset="-122"/>
              </a:rPr>
              <a:t>例</a:t>
            </a:r>
            <a:r>
              <a:rPr lang="en-US" altLang="zh-CN" sz="2400" dirty="0">
                <a:ea typeface="黑体" panose="02010609060101010101" pitchFamily="49" charset="-122"/>
              </a:rPr>
              <a:t>3.90</a:t>
            </a:r>
            <a:r>
              <a:rPr lang="en-US" altLang="zh-CN" sz="2400" dirty="0"/>
              <a:t>]</a:t>
            </a:r>
            <a:r>
              <a:rPr lang="zh-CN" altLang="en-US" sz="2400" dirty="0"/>
              <a:t>将</a:t>
            </a:r>
            <a:r>
              <a:rPr lang="en-US" altLang="zh-CN" sz="2400" dirty="0"/>
              <a:t>Student</a:t>
            </a:r>
            <a:r>
              <a:rPr lang="zh-CN" altLang="en-US" sz="2400" dirty="0"/>
              <a:t>表中所有女生记录定义为一个视图</a:t>
            </a:r>
          </a:p>
          <a:p>
            <a:pPr algn="just" eaLnBrk="1" hangingPunct="1">
              <a:lnSpc>
                <a:spcPct val="120000"/>
              </a:lnSpc>
              <a:buFont typeface="Wingdings" panose="05000000000000000000" pitchFamily="2" charset="2"/>
              <a:buNone/>
            </a:pPr>
            <a:r>
              <a:rPr lang="zh-CN" altLang="en-US" sz="2000" dirty="0"/>
              <a:t>      </a:t>
            </a:r>
            <a:r>
              <a:rPr lang="en-US" altLang="zh-CN" sz="2400" dirty="0"/>
              <a:t>CREATE VIEW </a:t>
            </a:r>
            <a:r>
              <a:rPr lang="en-US" altLang="zh-CN" sz="2400" dirty="0" err="1"/>
              <a:t>F_Student</a:t>
            </a:r>
            <a:r>
              <a:rPr lang="zh-CN" altLang="en-US" sz="2400" dirty="0"/>
              <a:t>(</a:t>
            </a:r>
            <a:r>
              <a:rPr lang="en-US" altLang="zh-CN" sz="2400" dirty="0" err="1"/>
              <a:t>F_Sno,name,sex,age,dept</a:t>
            </a:r>
            <a:r>
              <a:rPr lang="zh-CN" altLang="en-US" sz="2400" dirty="0"/>
              <a:t>)</a:t>
            </a:r>
            <a:endParaRPr lang="zh-CN" altLang="en-US" dirty="0"/>
          </a:p>
          <a:p>
            <a:pPr algn="just" eaLnBrk="1" hangingPunct="1">
              <a:lnSpc>
                <a:spcPct val="120000"/>
              </a:lnSpc>
              <a:buFont typeface="Wingdings" panose="05000000000000000000" pitchFamily="2" charset="2"/>
              <a:buNone/>
            </a:pPr>
            <a:r>
              <a:rPr lang="en-US" altLang="zh-CN" sz="2400" dirty="0"/>
              <a:t>      AS</a:t>
            </a:r>
          </a:p>
          <a:p>
            <a:pPr algn="just" eaLnBrk="1" hangingPunct="1">
              <a:lnSpc>
                <a:spcPct val="120000"/>
              </a:lnSpc>
              <a:buFont typeface="Wingdings" panose="05000000000000000000" pitchFamily="2" charset="2"/>
              <a:buNone/>
            </a:pPr>
            <a:r>
              <a:rPr lang="en-US" altLang="zh-CN" sz="2400" dirty="0"/>
              <a:t>   </a:t>
            </a:r>
            <a:r>
              <a:rPr lang="en-US" altLang="zh-CN" sz="2400" dirty="0">
                <a:solidFill>
                  <a:srgbClr val="FF00FF"/>
                </a:solidFill>
              </a:rPr>
              <a:t>   SELECT  *                        /*</a:t>
            </a:r>
            <a:r>
              <a:rPr lang="zh-CN" altLang="en-US" sz="2400" dirty="0">
                <a:solidFill>
                  <a:srgbClr val="FF00FF"/>
                </a:solidFill>
              </a:rPr>
              <a:t>没有不指定属性列</a:t>
            </a:r>
            <a:r>
              <a:rPr lang="en-US" altLang="zh-CN" sz="2400" dirty="0">
                <a:solidFill>
                  <a:srgbClr val="FF00FF"/>
                </a:solidFill>
              </a:rPr>
              <a:t>*/</a:t>
            </a:r>
          </a:p>
          <a:p>
            <a:pPr algn="just" eaLnBrk="1" hangingPunct="1">
              <a:lnSpc>
                <a:spcPct val="120000"/>
              </a:lnSpc>
              <a:buFont typeface="Wingdings" panose="05000000000000000000" pitchFamily="2" charset="2"/>
              <a:buNone/>
            </a:pPr>
            <a:r>
              <a:rPr lang="en-US" altLang="zh-CN" sz="2400" dirty="0"/>
              <a:t>      FROM  Student</a:t>
            </a:r>
          </a:p>
          <a:p>
            <a:pPr algn="just" eaLnBrk="1" hangingPunct="1">
              <a:lnSpc>
                <a:spcPct val="120000"/>
              </a:lnSpc>
              <a:buFont typeface="Wingdings" panose="05000000000000000000" pitchFamily="2" charset="2"/>
              <a:buNone/>
            </a:pPr>
            <a:r>
              <a:rPr lang="en-US" altLang="zh-CN" sz="2400" dirty="0"/>
              <a:t>      WHERE </a:t>
            </a:r>
            <a:r>
              <a:rPr lang="en-US" altLang="zh-CN" sz="2400" dirty="0" err="1"/>
              <a:t>Ssex</a:t>
            </a:r>
            <a:r>
              <a:rPr lang="en-US" altLang="zh-CN" sz="2400" dirty="0"/>
              <a:t>=‘</a:t>
            </a:r>
            <a:r>
              <a:rPr lang="zh-CN" altLang="en-US" sz="2400" dirty="0"/>
              <a:t>女’;</a:t>
            </a:r>
            <a:endParaRPr lang="zh-CN" altLang="en-US" dirty="0"/>
          </a:p>
          <a:p>
            <a:pPr algn="just" eaLnBrk="1" hangingPunct="1">
              <a:lnSpc>
                <a:spcPct val="150000"/>
              </a:lnSpc>
              <a:buFont typeface="Wingdings" panose="05000000000000000000" pitchFamily="2" charset="2"/>
              <a:buNone/>
            </a:pPr>
            <a:r>
              <a:rPr lang="zh-CN" altLang="en-US" sz="2000" dirty="0"/>
              <a:t>   </a:t>
            </a:r>
            <a:r>
              <a:rPr lang="zh-CN" altLang="en-US" sz="2400" dirty="0"/>
              <a:t>  缺点：</a:t>
            </a:r>
          </a:p>
          <a:p>
            <a:pPr eaLnBrk="1" hangingPunct="1">
              <a:lnSpc>
                <a:spcPct val="150000"/>
              </a:lnSpc>
              <a:buFont typeface="Wingdings" panose="05000000000000000000" pitchFamily="2" charset="2"/>
              <a:buNone/>
            </a:pPr>
            <a:r>
              <a:rPr lang="zh-CN" altLang="en-US" sz="2400" dirty="0"/>
              <a:t>    修改基表</a:t>
            </a:r>
            <a:r>
              <a:rPr lang="en-US" altLang="zh-CN" sz="2400" dirty="0"/>
              <a:t>Student</a:t>
            </a:r>
            <a:r>
              <a:rPr lang="zh-CN" altLang="en-US" sz="2400" dirty="0"/>
              <a:t>的结构后，</a:t>
            </a:r>
            <a:r>
              <a:rPr lang="en-US" altLang="zh-CN" sz="2400" dirty="0"/>
              <a:t>Student</a:t>
            </a:r>
            <a:r>
              <a:rPr lang="zh-CN" altLang="en-US" sz="2400" dirty="0"/>
              <a:t>表与</a:t>
            </a:r>
            <a:r>
              <a:rPr lang="en-US" altLang="zh-CN" sz="2400" dirty="0" err="1"/>
              <a:t>F_Student</a:t>
            </a:r>
            <a:r>
              <a:rPr lang="zh-CN" altLang="en-US" sz="2400" dirty="0"/>
              <a:t>视图  的映象关系被破坏，导致该视图不能正确工作。</a:t>
            </a:r>
          </a:p>
        </p:txBody>
      </p:sp>
      <p:sp>
        <p:nvSpPr>
          <p:cNvPr id="2" name="日期占位符 1">
            <a:extLst>
              <a:ext uri="{FF2B5EF4-FFF2-40B4-BE49-F238E27FC236}">
                <a16:creationId xmlns:a16="http://schemas.microsoft.com/office/drawing/2014/main" id="{0343A5BB-ED2A-4697-9622-1255FAE2BC3D}"/>
              </a:ext>
            </a:extLst>
          </p:cNvPr>
          <p:cNvSpPr>
            <a:spLocks noGrp="1"/>
          </p:cNvSpPr>
          <p:nvPr>
            <p:ph type="dt" sz="half" idx="10"/>
          </p:nvPr>
        </p:nvSpPr>
        <p:spPr/>
        <p:txBody>
          <a:bodyPr/>
          <a:lstStyle/>
          <a:p>
            <a:pPr>
              <a:defRPr/>
            </a:pPr>
            <a:fld id="{078511F3-F1CA-47A6-858C-9BF28E032A38}" type="datetime1">
              <a:rPr lang="zh-CN" altLang="en-US" smtClean="0"/>
              <a:t>2021/10/28</a:t>
            </a:fld>
            <a:endParaRPr lang="zh-CN" altLang="en-US" dirty="0"/>
          </a:p>
        </p:txBody>
      </p:sp>
    </p:spTree>
    <p:extLst>
      <p:ext uri="{BB962C8B-B14F-4D97-AF65-F5344CB8AC3E}">
        <p14:creationId xmlns:p14="http://schemas.microsoft.com/office/powerpoint/2010/main" val="2594720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定义模式（续）</a:t>
            </a:r>
          </a:p>
        </p:txBody>
      </p:sp>
      <p:sp>
        <p:nvSpPr>
          <p:cNvPr id="40963" name="Rectangle 3"/>
          <p:cNvSpPr>
            <a:spLocks noGrp="1" noChangeArrowheads="1"/>
          </p:cNvSpPr>
          <p:nvPr>
            <p:ph idx="1"/>
          </p:nvPr>
        </p:nvSpPr>
        <p:spPr>
          <a:xfrm>
            <a:off x="900113" y="908050"/>
            <a:ext cx="8148637" cy="5689600"/>
          </a:xfrm>
        </p:spPr>
        <p:txBody>
          <a:bodyPr/>
          <a:lstStyle/>
          <a:p>
            <a:pPr eaLnBrk="1" hangingPunct="1">
              <a:lnSpc>
                <a:spcPct val="150000"/>
              </a:lnSpc>
            </a:pPr>
            <a:r>
              <a:rPr lang="zh-CN" altLang="en-US"/>
              <a:t>定义模式实际上定义了一个</a:t>
            </a:r>
            <a:r>
              <a:rPr lang="zh-CN" altLang="en-US">
                <a:solidFill>
                  <a:srgbClr val="FF00FF"/>
                </a:solidFill>
              </a:rPr>
              <a:t>命名空间</a:t>
            </a:r>
            <a:r>
              <a:rPr lang="zh-CN" altLang="en-US"/>
              <a:t>。</a:t>
            </a:r>
          </a:p>
          <a:p>
            <a:pPr eaLnBrk="1" hangingPunct="1">
              <a:lnSpc>
                <a:spcPct val="150000"/>
              </a:lnSpc>
            </a:pPr>
            <a:r>
              <a:rPr lang="zh-CN" altLang="en-US"/>
              <a:t>在这个空间中可以定义该模式包含的数据库对象，例如基本表、视图、索引等。</a:t>
            </a:r>
          </a:p>
          <a:p>
            <a:pPr eaLnBrk="1" hangingPunct="1">
              <a:lnSpc>
                <a:spcPct val="150000"/>
              </a:lnSpc>
            </a:pPr>
            <a:r>
              <a:rPr lang="zh-CN" altLang="en-US"/>
              <a:t>在</a:t>
            </a:r>
            <a:r>
              <a:rPr lang="en-US" altLang="zh-CN"/>
              <a:t>CREATE SCHEMA</a:t>
            </a:r>
            <a:r>
              <a:rPr lang="zh-CN" altLang="en-US"/>
              <a:t>中可以接受</a:t>
            </a:r>
            <a:r>
              <a:rPr lang="en-US" altLang="zh-CN"/>
              <a:t>CREATE TABLE</a:t>
            </a:r>
            <a:r>
              <a:rPr lang="zh-CN" altLang="en-US"/>
              <a:t>，</a:t>
            </a:r>
            <a:r>
              <a:rPr lang="en-US" altLang="zh-CN"/>
              <a:t>CREATE VIEW</a:t>
            </a:r>
            <a:r>
              <a:rPr lang="zh-CN" altLang="en-US"/>
              <a:t>和</a:t>
            </a:r>
            <a:r>
              <a:rPr lang="en-US" altLang="zh-CN"/>
              <a:t>GRANT</a:t>
            </a:r>
            <a:r>
              <a:rPr lang="zh-CN" altLang="en-US"/>
              <a:t>子句。</a:t>
            </a:r>
          </a:p>
          <a:p>
            <a:pPr eaLnBrk="1" hangingPunct="1">
              <a:lnSpc>
                <a:spcPct val="150000"/>
              </a:lnSpc>
              <a:buFont typeface="Wingdings" panose="05000000000000000000" pitchFamily="2" charset="2"/>
              <a:buNone/>
            </a:pPr>
            <a:r>
              <a:rPr lang="zh-CN" altLang="en-US"/>
              <a:t>   </a:t>
            </a:r>
            <a:r>
              <a:rPr lang="zh-CN" altLang="en-US" sz="2400"/>
              <a:t> </a:t>
            </a:r>
            <a:r>
              <a:rPr lang="en-US" altLang="zh-CN" sz="2400"/>
              <a:t>CREATE SCHEMA &lt;</a:t>
            </a:r>
            <a:r>
              <a:rPr lang="zh-CN" altLang="en-US" sz="2400"/>
              <a:t>模式名</a:t>
            </a:r>
            <a:r>
              <a:rPr lang="en-US" altLang="zh-CN" sz="2400"/>
              <a:t>&gt; AUTHORIZATION &lt;</a:t>
            </a:r>
            <a:r>
              <a:rPr lang="zh-CN" altLang="en-US" sz="2400"/>
              <a:t>用户名</a:t>
            </a:r>
            <a:r>
              <a:rPr lang="en-US" altLang="zh-CN" sz="2400"/>
              <a:t>&gt;[&lt;</a:t>
            </a:r>
            <a:r>
              <a:rPr lang="zh-CN" altLang="en-US" sz="2400"/>
              <a:t>表定义子句</a:t>
            </a:r>
            <a:r>
              <a:rPr lang="en-US" altLang="zh-CN" sz="2400"/>
              <a:t>&gt;|&lt;</a:t>
            </a:r>
            <a:r>
              <a:rPr lang="zh-CN" altLang="en-US" sz="2400"/>
              <a:t>视图定义子句</a:t>
            </a:r>
            <a:r>
              <a:rPr lang="en-US" altLang="zh-CN" sz="2400"/>
              <a:t>&gt;|&lt;</a:t>
            </a:r>
            <a:r>
              <a:rPr lang="zh-CN" altLang="en-US" sz="2400"/>
              <a:t>授权定义子句</a:t>
            </a:r>
            <a:r>
              <a:rPr lang="en-US" altLang="zh-CN" sz="2400"/>
              <a:t>&gt;]</a:t>
            </a:r>
          </a:p>
        </p:txBody>
      </p:sp>
      <p:sp>
        <p:nvSpPr>
          <p:cNvPr id="4096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1FA3CCC5-1509-4DDF-9760-BE0D49302486}"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zh-CN" sz="3600"/>
              <a:t>2. </a:t>
            </a:r>
            <a:r>
              <a:rPr lang="zh-CN" altLang="en-US" sz="3600"/>
              <a:t>删除视图</a:t>
            </a:r>
          </a:p>
        </p:txBody>
      </p:sp>
      <p:sp>
        <p:nvSpPr>
          <p:cNvPr id="55299" name="Rectangle 3"/>
          <p:cNvSpPr>
            <a:spLocks noGrp="1" noChangeArrowheads="1"/>
          </p:cNvSpPr>
          <p:nvPr>
            <p:ph idx="1"/>
          </p:nvPr>
        </p:nvSpPr>
        <p:spPr/>
        <p:txBody>
          <a:bodyPr/>
          <a:lstStyle/>
          <a:p>
            <a:pPr eaLnBrk="1" hangingPunct="1"/>
            <a:r>
              <a:rPr lang="zh-CN" altLang="en-US"/>
              <a:t>语句的格式：</a:t>
            </a:r>
          </a:p>
          <a:p>
            <a:pPr eaLnBrk="1" hangingPunct="1">
              <a:buFont typeface="Wingdings" panose="05000000000000000000" pitchFamily="2" charset="2"/>
              <a:buNone/>
            </a:pPr>
            <a:r>
              <a:rPr lang="zh-CN" altLang="en-US"/>
              <a:t>		</a:t>
            </a:r>
            <a:r>
              <a:rPr lang="en-US" altLang="zh-CN"/>
              <a:t>DROP  VIEW  &lt;</a:t>
            </a:r>
            <a:r>
              <a:rPr lang="zh-CN" altLang="en-US"/>
              <a:t>视图名</a:t>
            </a:r>
            <a:r>
              <a:rPr lang="en-US" altLang="zh-CN"/>
              <a:t>&gt;[CASCADE]</a:t>
            </a:r>
            <a:r>
              <a:rPr lang="zh-CN" altLang="en-US"/>
              <a:t>;</a:t>
            </a:r>
          </a:p>
          <a:p>
            <a:pPr lvl="1">
              <a:lnSpc>
                <a:spcPct val="130000"/>
              </a:lnSpc>
            </a:pPr>
            <a:r>
              <a:rPr lang="zh-CN" altLang="en-US"/>
              <a:t>该语句从数据字典中删除指定的视图定义</a:t>
            </a:r>
          </a:p>
          <a:p>
            <a:pPr lvl="1">
              <a:lnSpc>
                <a:spcPct val="130000"/>
              </a:lnSpc>
            </a:pPr>
            <a:r>
              <a:rPr lang="zh-CN" altLang="en-US"/>
              <a:t>如果该视图上还导出了其他视图，使用</a:t>
            </a:r>
            <a:r>
              <a:rPr lang="en-US" altLang="zh-CN"/>
              <a:t>CASCADE</a:t>
            </a:r>
            <a:r>
              <a:rPr lang="zh-CN" altLang="en-US"/>
              <a:t>级联删除语句，把该视图和由它导出的所有视图一起删除 </a:t>
            </a:r>
          </a:p>
          <a:p>
            <a:pPr lvl="1">
              <a:lnSpc>
                <a:spcPct val="130000"/>
              </a:lnSpc>
            </a:pPr>
            <a:r>
              <a:rPr lang="zh-CN" altLang="en-US"/>
              <a:t>删除基表时，由该基表导出的所有视图定义都必须显式地使用</a:t>
            </a:r>
            <a:r>
              <a:rPr lang="en-US" altLang="zh-CN"/>
              <a:t>DROP VIEW</a:t>
            </a:r>
            <a:r>
              <a:rPr lang="zh-CN" altLang="en-US"/>
              <a:t>语句删除 </a:t>
            </a:r>
          </a:p>
        </p:txBody>
      </p:sp>
      <p:sp>
        <p:nvSpPr>
          <p:cNvPr id="2" name="日期占位符 1">
            <a:extLst>
              <a:ext uri="{FF2B5EF4-FFF2-40B4-BE49-F238E27FC236}">
                <a16:creationId xmlns:a16="http://schemas.microsoft.com/office/drawing/2014/main" id="{F1B54BAC-2E11-4135-AF24-C5CE442A9AE2}"/>
              </a:ext>
            </a:extLst>
          </p:cNvPr>
          <p:cNvSpPr>
            <a:spLocks noGrp="1"/>
          </p:cNvSpPr>
          <p:nvPr>
            <p:ph type="dt" sz="half" idx="10"/>
          </p:nvPr>
        </p:nvSpPr>
        <p:spPr/>
        <p:txBody>
          <a:bodyPr/>
          <a:lstStyle/>
          <a:p>
            <a:pPr>
              <a:defRPr/>
            </a:pPr>
            <a:fld id="{2E9FBE84-FE77-47E8-8890-D67C70F9111F}" type="datetime1">
              <a:rPr lang="zh-CN" altLang="en-US" smtClean="0"/>
              <a:t>2021/10/28</a:t>
            </a:fld>
            <a:endParaRPr lang="zh-CN" altLang="en-US" dirty="0"/>
          </a:p>
        </p:txBody>
      </p:sp>
    </p:spTree>
    <p:extLst>
      <p:ext uri="{BB962C8B-B14F-4D97-AF65-F5344CB8AC3E}">
        <p14:creationId xmlns:p14="http://schemas.microsoft.com/office/powerpoint/2010/main" val="138872031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sz="3600"/>
              <a:t>删除视图</a:t>
            </a:r>
            <a:r>
              <a:rPr lang="en-US" altLang="zh-CN" sz="3600"/>
              <a:t>（</a:t>
            </a:r>
            <a:r>
              <a:rPr lang="zh-CN" altLang="en-US" sz="3600"/>
              <a:t>续）</a:t>
            </a:r>
          </a:p>
        </p:txBody>
      </p:sp>
      <p:sp>
        <p:nvSpPr>
          <p:cNvPr id="56323" name="Rectangle 3"/>
          <p:cNvSpPr>
            <a:spLocks noGrp="1" noChangeArrowheads="1"/>
          </p:cNvSpPr>
          <p:nvPr>
            <p:ph idx="1"/>
          </p:nvPr>
        </p:nvSpPr>
        <p:spPr/>
        <p:txBody>
          <a:bodyPr/>
          <a:lstStyle/>
          <a:p>
            <a:pPr eaLnBrk="1" hangingPunct="1">
              <a:lnSpc>
                <a:spcPct val="110000"/>
              </a:lnSpc>
              <a:buFont typeface="Wingdings" panose="05000000000000000000" pitchFamily="2" charset="2"/>
              <a:buNone/>
            </a:pPr>
            <a:r>
              <a:rPr lang="en-US" altLang="zh-CN" sz="2400"/>
              <a:t>   [</a:t>
            </a:r>
            <a:r>
              <a:rPr lang="zh-CN" altLang="en-US" sz="2400"/>
              <a:t>例</a:t>
            </a:r>
            <a:r>
              <a:rPr lang="en-US" altLang="zh-CN" sz="2400"/>
              <a:t>3.91 ] </a:t>
            </a:r>
            <a:r>
              <a:rPr lang="zh-CN" altLang="en-US" sz="2400"/>
              <a:t>删除视图</a:t>
            </a:r>
            <a:r>
              <a:rPr lang="en-US" altLang="zh-CN" sz="2400"/>
              <a:t>BT_S</a:t>
            </a:r>
            <a:r>
              <a:rPr lang="zh-CN" altLang="en-US" sz="2400"/>
              <a:t>和</a:t>
            </a:r>
            <a:r>
              <a:rPr lang="en-US" altLang="zh-CN" sz="2400"/>
              <a:t>IS_S1</a:t>
            </a:r>
          </a:p>
          <a:p>
            <a:pPr eaLnBrk="1" hangingPunct="1">
              <a:lnSpc>
                <a:spcPct val="110000"/>
              </a:lnSpc>
              <a:buFont typeface="Wingdings" panose="05000000000000000000" pitchFamily="2" charset="2"/>
              <a:buNone/>
            </a:pPr>
            <a:r>
              <a:rPr lang="en-US" altLang="zh-CN"/>
              <a:t>		DROP VIEW BT_S</a:t>
            </a:r>
            <a:r>
              <a:rPr lang="zh-CN" altLang="en-US"/>
              <a:t>;</a:t>
            </a:r>
            <a:r>
              <a:rPr lang="en-US" altLang="zh-CN"/>
              <a:t>	</a:t>
            </a:r>
            <a:r>
              <a:rPr lang="en-US" altLang="zh-CN" sz="2400"/>
              <a:t>/*</a:t>
            </a:r>
            <a:r>
              <a:rPr lang="zh-CN" altLang="en-US" sz="2400"/>
              <a:t>成功执行</a:t>
            </a:r>
            <a:r>
              <a:rPr lang="en-US" altLang="zh-CN" sz="2400"/>
              <a:t>*/</a:t>
            </a:r>
            <a:endParaRPr lang="zh-CN" altLang="en-US" sz="2400"/>
          </a:p>
          <a:p>
            <a:pPr eaLnBrk="1" hangingPunct="1">
              <a:lnSpc>
                <a:spcPct val="110000"/>
              </a:lnSpc>
              <a:buFont typeface="Wingdings" panose="05000000000000000000" pitchFamily="2" charset="2"/>
              <a:buNone/>
            </a:pPr>
            <a:r>
              <a:rPr lang="en-US" altLang="zh-CN"/>
              <a:t>		DROP VIEW IS_S1</a:t>
            </a:r>
            <a:r>
              <a:rPr lang="zh-CN" altLang="en-US"/>
              <a:t>;</a:t>
            </a:r>
            <a:r>
              <a:rPr lang="en-US" altLang="zh-CN"/>
              <a:t>	</a:t>
            </a:r>
            <a:r>
              <a:rPr lang="en-US" altLang="zh-CN" sz="2400"/>
              <a:t>/*</a:t>
            </a:r>
            <a:r>
              <a:rPr lang="zh-CN" altLang="en-US" sz="2400"/>
              <a:t>拒绝执行</a:t>
            </a:r>
            <a:r>
              <a:rPr lang="en-US" altLang="zh-CN" sz="2400"/>
              <a:t>*/</a:t>
            </a:r>
          </a:p>
          <a:p>
            <a:pPr eaLnBrk="1" hangingPunct="1">
              <a:lnSpc>
                <a:spcPct val="110000"/>
              </a:lnSpc>
              <a:buFont typeface="Wingdings" panose="05000000000000000000" pitchFamily="2" charset="2"/>
              <a:buNone/>
            </a:pPr>
            <a:r>
              <a:rPr lang="zh-CN" altLang="en-US"/>
              <a:t>	      </a:t>
            </a:r>
            <a:endParaRPr lang="en-US" altLang="zh-CN"/>
          </a:p>
          <a:p>
            <a:pPr eaLnBrk="1" hangingPunct="1">
              <a:lnSpc>
                <a:spcPct val="110000"/>
              </a:lnSpc>
              <a:buFont typeface="Wingdings" panose="05000000000000000000" pitchFamily="2" charset="2"/>
              <a:buNone/>
            </a:pPr>
            <a:r>
              <a:rPr lang="en-US" altLang="zh-CN" sz="2600"/>
              <a:t>           </a:t>
            </a:r>
            <a:r>
              <a:rPr lang="zh-CN" altLang="en-US" sz="2600"/>
              <a:t>要删除</a:t>
            </a:r>
            <a:r>
              <a:rPr lang="en-US" altLang="zh-CN" sz="2600"/>
              <a:t>IS_S1</a:t>
            </a:r>
            <a:r>
              <a:rPr lang="zh-CN" altLang="en-US" sz="2600"/>
              <a:t>，需使用级联删除：</a:t>
            </a:r>
          </a:p>
          <a:p>
            <a:pPr eaLnBrk="1" hangingPunct="1">
              <a:lnSpc>
                <a:spcPct val="130000"/>
              </a:lnSpc>
              <a:buFont typeface="Wingdings" panose="05000000000000000000" pitchFamily="2" charset="2"/>
              <a:buNone/>
            </a:pPr>
            <a:r>
              <a:rPr lang="zh-CN" altLang="en-US" sz="2600"/>
              <a:t>           </a:t>
            </a:r>
            <a:r>
              <a:rPr lang="en-US" altLang="zh-CN" sz="2600"/>
              <a:t>DROP VIEW IS_S1 </a:t>
            </a:r>
            <a:r>
              <a:rPr lang="en-US" altLang="zh-CN" sz="2600">
                <a:solidFill>
                  <a:srgbClr val="FF0000"/>
                </a:solidFill>
              </a:rPr>
              <a:t>CASCADE;</a:t>
            </a:r>
            <a:r>
              <a:rPr lang="en-US" altLang="zh-CN" sz="2600"/>
              <a:t>            </a:t>
            </a:r>
          </a:p>
        </p:txBody>
      </p:sp>
      <p:sp>
        <p:nvSpPr>
          <p:cNvPr id="2" name="日期占位符 1">
            <a:extLst>
              <a:ext uri="{FF2B5EF4-FFF2-40B4-BE49-F238E27FC236}">
                <a16:creationId xmlns:a16="http://schemas.microsoft.com/office/drawing/2014/main" id="{09977AD9-2F35-4CFF-A6A9-AA2E7101C6C1}"/>
              </a:ext>
            </a:extLst>
          </p:cNvPr>
          <p:cNvSpPr>
            <a:spLocks noGrp="1"/>
          </p:cNvSpPr>
          <p:nvPr>
            <p:ph type="dt" sz="half" idx="10"/>
          </p:nvPr>
        </p:nvSpPr>
        <p:spPr/>
        <p:txBody>
          <a:bodyPr/>
          <a:lstStyle/>
          <a:p>
            <a:pPr>
              <a:defRPr/>
            </a:pPr>
            <a:fld id="{3F7CC936-F683-4145-A8F0-B585CD9BB2C6}" type="datetime1">
              <a:rPr lang="zh-CN" altLang="en-US" smtClean="0"/>
              <a:t>2021/10/28</a:t>
            </a:fld>
            <a:endParaRPr lang="zh-CN" altLang="en-US" dirty="0"/>
          </a:p>
        </p:txBody>
      </p:sp>
    </p:spTree>
    <p:extLst>
      <p:ext uri="{BB962C8B-B14F-4D97-AF65-F5344CB8AC3E}">
        <p14:creationId xmlns:p14="http://schemas.microsoft.com/office/powerpoint/2010/main" val="126830343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sz="3600"/>
              <a:t>3.7  </a:t>
            </a:r>
            <a:r>
              <a:rPr lang="zh-CN" altLang="en-US" sz="3600"/>
              <a:t>视图</a:t>
            </a:r>
          </a:p>
        </p:txBody>
      </p:sp>
      <p:sp>
        <p:nvSpPr>
          <p:cNvPr id="57347" name="Rectangle 3"/>
          <p:cNvSpPr>
            <a:spLocks noGrp="1" noChangeArrowheads="1"/>
          </p:cNvSpPr>
          <p:nvPr>
            <p:ph idx="1"/>
          </p:nvPr>
        </p:nvSpPr>
        <p:spPr/>
        <p:txBody>
          <a:bodyPr/>
          <a:lstStyle/>
          <a:p>
            <a:pPr eaLnBrk="1" hangingPunct="1">
              <a:lnSpc>
                <a:spcPct val="170000"/>
              </a:lnSpc>
              <a:buFont typeface="Wingdings" panose="05000000000000000000" pitchFamily="2" charset="2"/>
              <a:buNone/>
            </a:pPr>
            <a:r>
              <a:rPr lang="en-US" altLang="zh-CN"/>
              <a:t>3.7.1  </a:t>
            </a:r>
            <a:r>
              <a:rPr lang="zh-CN" altLang="en-US"/>
              <a:t>定义视图</a:t>
            </a:r>
          </a:p>
          <a:p>
            <a:pPr eaLnBrk="1" hangingPunct="1">
              <a:lnSpc>
                <a:spcPct val="170000"/>
              </a:lnSpc>
              <a:buFont typeface="Wingdings" panose="05000000000000000000" pitchFamily="2" charset="2"/>
              <a:buNone/>
            </a:pPr>
            <a:r>
              <a:rPr lang="en-US" altLang="zh-CN">
                <a:solidFill>
                  <a:srgbClr val="00B050"/>
                </a:solidFill>
              </a:rPr>
              <a:t>3.7.2  </a:t>
            </a:r>
            <a:r>
              <a:rPr lang="zh-CN" altLang="en-US">
                <a:solidFill>
                  <a:srgbClr val="00B050"/>
                </a:solidFill>
              </a:rPr>
              <a:t>查询视图</a:t>
            </a:r>
          </a:p>
          <a:p>
            <a:pPr eaLnBrk="1" hangingPunct="1">
              <a:lnSpc>
                <a:spcPct val="170000"/>
              </a:lnSpc>
              <a:buFont typeface="Wingdings" panose="05000000000000000000" pitchFamily="2" charset="2"/>
              <a:buNone/>
            </a:pPr>
            <a:r>
              <a:rPr lang="en-US" altLang="zh-CN"/>
              <a:t>3.7.3  </a:t>
            </a:r>
            <a:r>
              <a:rPr lang="zh-CN" altLang="en-US"/>
              <a:t>更新视图</a:t>
            </a:r>
          </a:p>
          <a:p>
            <a:pPr eaLnBrk="1" hangingPunct="1">
              <a:lnSpc>
                <a:spcPct val="170000"/>
              </a:lnSpc>
              <a:buFont typeface="Wingdings" panose="05000000000000000000" pitchFamily="2" charset="2"/>
              <a:buNone/>
            </a:pPr>
            <a:r>
              <a:rPr lang="en-US" altLang="zh-CN"/>
              <a:t>3.7.4  </a:t>
            </a:r>
            <a:r>
              <a:rPr lang="zh-CN" altLang="en-US"/>
              <a:t>视图的作用</a:t>
            </a:r>
          </a:p>
          <a:p>
            <a:pPr eaLnBrk="1" hangingPunct="1">
              <a:buFont typeface="Wingdings" panose="05000000000000000000" pitchFamily="2" charset="2"/>
              <a:buNone/>
            </a:pPr>
            <a:endParaRPr lang="en-US" altLang="zh-CN"/>
          </a:p>
        </p:txBody>
      </p:sp>
      <p:sp>
        <p:nvSpPr>
          <p:cNvPr id="2" name="日期占位符 1">
            <a:extLst>
              <a:ext uri="{FF2B5EF4-FFF2-40B4-BE49-F238E27FC236}">
                <a16:creationId xmlns:a16="http://schemas.microsoft.com/office/drawing/2014/main" id="{2143A7E4-AF17-4B87-AED9-73A93BA2AB5C}"/>
              </a:ext>
            </a:extLst>
          </p:cNvPr>
          <p:cNvSpPr>
            <a:spLocks noGrp="1"/>
          </p:cNvSpPr>
          <p:nvPr>
            <p:ph type="dt" sz="half" idx="10"/>
          </p:nvPr>
        </p:nvSpPr>
        <p:spPr/>
        <p:txBody>
          <a:bodyPr/>
          <a:lstStyle/>
          <a:p>
            <a:pPr>
              <a:defRPr/>
            </a:pPr>
            <a:fld id="{D690ABBA-9DBB-4130-BF29-337B1847931A}" type="datetime1">
              <a:rPr lang="zh-CN" altLang="en-US" smtClean="0"/>
              <a:t>2021/10/28</a:t>
            </a:fld>
            <a:endParaRPr lang="zh-CN" altLang="en-US" dirty="0"/>
          </a:p>
        </p:txBody>
      </p:sp>
    </p:spTree>
    <p:extLst>
      <p:ext uri="{BB962C8B-B14F-4D97-AF65-F5344CB8AC3E}">
        <p14:creationId xmlns:p14="http://schemas.microsoft.com/office/powerpoint/2010/main" val="141348438"/>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zh-CN" sz="3600"/>
              <a:t>3.7.2  </a:t>
            </a:r>
            <a:r>
              <a:rPr lang="zh-CN" altLang="en-US" sz="3600"/>
              <a:t>查询视图</a:t>
            </a:r>
          </a:p>
        </p:txBody>
      </p:sp>
      <p:sp>
        <p:nvSpPr>
          <p:cNvPr id="58371" name="Rectangle 3"/>
          <p:cNvSpPr>
            <a:spLocks noGrp="1" noChangeArrowheads="1"/>
          </p:cNvSpPr>
          <p:nvPr>
            <p:ph idx="1"/>
          </p:nvPr>
        </p:nvSpPr>
        <p:spPr/>
        <p:txBody>
          <a:bodyPr/>
          <a:lstStyle/>
          <a:p>
            <a:pPr eaLnBrk="1" hangingPunct="1">
              <a:lnSpc>
                <a:spcPct val="130000"/>
              </a:lnSpc>
              <a:spcAft>
                <a:spcPct val="30000"/>
              </a:spcAft>
            </a:pPr>
            <a:r>
              <a:rPr lang="zh-CN" altLang="en-US"/>
              <a:t>用户角度：查询视图与查询基本表相同</a:t>
            </a:r>
          </a:p>
          <a:p>
            <a:pPr eaLnBrk="1" hangingPunct="1">
              <a:lnSpc>
                <a:spcPct val="130000"/>
              </a:lnSpc>
            </a:pPr>
            <a:r>
              <a:rPr lang="zh-CN" altLang="en-US"/>
              <a:t>关系数据库管理系统实现视图查询的方法</a:t>
            </a:r>
          </a:p>
          <a:p>
            <a:pPr lvl="1">
              <a:lnSpc>
                <a:spcPct val="170000"/>
              </a:lnSpc>
            </a:pPr>
            <a:r>
              <a:rPr lang="zh-CN" altLang="en-US"/>
              <a:t>视图消解法（</a:t>
            </a:r>
            <a:r>
              <a:rPr lang="en-US" altLang="zh-CN"/>
              <a:t>View Resolution</a:t>
            </a:r>
            <a:r>
              <a:rPr lang="zh-CN" altLang="en-US"/>
              <a:t>）</a:t>
            </a:r>
          </a:p>
          <a:p>
            <a:pPr lvl="2">
              <a:lnSpc>
                <a:spcPct val="170000"/>
              </a:lnSpc>
              <a:buSzPct val="87000"/>
              <a:buFont typeface="Wingdings" panose="05000000000000000000" pitchFamily="2" charset="2"/>
              <a:buChar char="l"/>
            </a:pPr>
            <a:r>
              <a:rPr lang="zh-CN" altLang="en-US" sz="2200"/>
              <a:t>进行有效性检查</a:t>
            </a:r>
          </a:p>
          <a:p>
            <a:pPr lvl="2">
              <a:lnSpc>
                <a:spcPct val="170000"/>
              </a:lnSpc>
              <a:buSzPct val="87000"/>
              <a:buFont typeface="Wingdings" panose="05000000000000000000" pitchFamily="2" charset="2"/>
              <a:buChar char="l"/>
            </a:pPr>
            <a:r>
              <a:rPr lang="zh-CN" altLang="en-US" sz="2200"/>
              <a:t>转换成等价的对基本表的查询</a:t>
            </a:r>
          </a:p>
          <a:p>
            <a:pPr lvl="2">
              <a:lnSpc>
                <a:spcPct val="170000"/>
              </a:lnSpc>
              <a:buSzPct val="87000"/>
              <a:buFont typeface="Wingdings" panose="05000000000000000000" pitchFamily="2" charset="2"/>
              <a:buChar char="l"/>
            </a:pPr>
            <a:r>
              <a:rPr lang="zh-CN" altLang="en-US" sz="2200"/>
              <a:t>执行</a:t>
            </a:r>
            <a:r>
              <a:rPr lang="zh-CN" altLang="en-US" sz="2200">
                <a:solidFill>
                  <a:srgbClr val="FF00FF"/>
                </a:solidFill>
              </a:rPr>
              <a:t>修正</a:t>
            </a:r>
            <a:r>
              <a:rPr lang="zh-CN" altLang="en-US" sz="2200"/>
              <a:t>后的查询</a:t>
            </a:r>
          </a:p>
        </p:txBody>
      </p:sp>
      <p:sp>
        <p:nvSpPr>
          <p:cNvPr id="2" name="日期占位符 1">
            <a:extLst>
              <a:ext uri="{FF2B5EF4-FFF2-40B4-BE49-F238E27FC236}">
                <a16:creationId xmlns:a16="http://schemas.microsoft.com/office/drawing/2014/main" id="{0EDEB5D4-0CD3-4B85-AAD9-4059D4EE20AB}"/>
              </a:ext>
            </a:extLst>
          </p:cNvPr>
          <p:cNvSpPr>
            <a:spLocks noGrp="1"/>
          </p:cNvSpPr>
          <p:nvPr>
            <p:ph type="dt" sz="half" idx="10"/>
          </p:nvPr>
        </p:nvSpPr>
        <p:spPr/>
        <p:txBody>
          <a:bodyPr/>
          <a:lstStyle/>
          <a:p>
            <a:pPr>
              <a:defRPr/>
            </a:pPr>
            <a:fld id="{5D4DC0FE-1268-4264-97F7-444B87BA0FA0}" type="datetime1">
              <a:rPr lang="zh-CN" altLang="en-US" smtClean="0"/>
              <a:t>2021/10/28</a:t>
            </a:fld>
            <a:endParaRPr lang="zh-CN" altLang="en-US" dirty="0"/>
          </a:p>
        </p:txBody>
      </p:sp>
    </p:spTree>
    <p:extLst>
      <p:ext uri="{BB962C8B-B14F-4D97-AF65-F5344CB8AC3E}">
        <p14:creationId xmlns:p14="http://schemas.microsoft.com/office/powerpoint/2010/main" val="2317782326"/>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sz="3600"/>
              <a:t>查询视图（续）</a:t>
            </a:r>
          </a:p>
        </p:txBody>
      </p:sp>
      <p:sp>
        <p:nvSpPr>
          <p:cNvPr id="59395" name="Rectangle 3"/>
          <p:cNvSpPr>
            <a:spLocks noGrp="1" noChangeArrowheads="1"/>
          </p:cNvSpPr>
          <p:nvPr>
            <p:ph idx="1"/>
          </p:nvPr>
        </p:nvSpPr>
        <p:spPr/>
        <p:txBody>
          <a:bodyPr/>
          <a:lstStyle/>
          <a:p>
            <a:pPr eaLnBrk="1" hangingPunct="1">
              <a:buFont typeface="Wingdings" panose="05000000000000000000" pitchFamily="2" charset="2"/>
              <a:buNone/>
            </a:pPr>
            <a:r>
              <a:rPr lang="en-US" altLang="zh-CN" sz="2400"/>
              <a:t>[</a:t>
            </a:r>
            <a:r>
              <a:rPr lang="zh-CN" altLang="en-US" sz="2400"/>
              <a:t>例</a:t>
            </a:r>
            <a:r>
              <a:rPr lang="en-US" altLang="zh-CN" sz="2400"/>
              <a:t>3.92]  </a:t>
            </a:r>
            <a:r>
              <a:rPr lang="zh-CN" altLang="en-US" sz="2400"/>
              <a:t>在信息系学生的视图中找出年龄小于</a:t>
            </a:r>
            <a:r>
              <a:rPr lang="en-US" altLang="zh-CN" sz="2400"/>
              <a:t>20</a:t>
            </a:r>
            <a:r>
              <a:rPr lang="zh-CN" altLang="en-US" sz="2400"/>
              <a:t>岁的学生。</a:t>
            </a:r>
          </a:p>
          <a:p>
            <a:pPr lvl="1">
              <a:buFont typeface="Wingdings" panose="05000000000000000000" pitchFamily="2" charset="2"/>
              <a:buNone/>
            </a:pPr>
            <a:r>
              <a:rPr lang="zh-CN" altLang="en-US" sz="2200"/>
              <a:t>      </a:t>
            </a:r>
            <a:r>
              <a:rPr lang="zh-CN" altLang="en-US"/>
              <a:t> </a:t>
            </a:r>
            <a:r>
              <a:rPr lang="en-US" altLang="zh-CN"/>
              <a:t>SELECT   Sno</a:t>
            </a:r>
            <a:r>
              <a:rPr lang="zh-CN" altLang="en-US"/>
              <a:t>,</a:t>
            </a:r>
            <a:r>
              <a:rPr lang="en-US" altLang="zh-CN"/>
              <a:t>Sage</a:t>
            </a:r>
          </a:p>
          <a:p>
            <a:pPr lvl="1">
              <a:buFont typeface="Wingdings" panose="05000000000000000000" pitchFamily="2" charset="2"/>
              <a:buNone/>
            </a:pPr>
            <a:r>
              <a:rPr lang="en-US" altLang="zh-CN"/>
              <a:t>       FROM      IS_Student</a:t>
            </a:r>
          </a:p>
          <a:p>
            <a:pPr lvl="1">
              <a:buFont typeface="Wingdings" panose="05000000000000000000" pitchFamily="2" charset="2"/>
              <a:buNone/>
            </a:pPr>
            <a:r>
              <a:rPr lang="en-US" altLang="zh-CN"/>
              <a:t>       WHERE   Sage&lt;20</a:t>
            </a:r>
            <a:r>
              <a:rPr lang="zh-CN" altLang="en-US"/>
              <a:t>;</a:t>
            </a:r>
          </a:p>
          <a:p>
            <a:pPr lvl="1">
              <a:buFont typeface="Wingdings" panose="05000000000000000000" pitchFamily="2" charset="2"/>
              <a:buNone/>
            </a:pPr>
            <a:endParaRPr lang="zh-CN" altLang="en-US"/>
          </a:p>
          <a:p>
            <a:pPr lvl="1">
              <a:lnSpc>
                <a:spcPct val="120000"/>
              </a:lnSpc>
              <a:buFont typeface="Wingdings" panose="05000000000000000000" pitchFamily="2" charset="2"/>
              <a:buNone/>
            </a:pPr>
            <a:r>
              <a:rPr lang="zh-CN" altLang="en-US"/>
              <a:t>视图消解转换后的查询语句为：</a:t>
            </a:r>
          </a:p>
          <a:p>
            <a:pPr lvl="1">
              <a:lnSpc>
                <a:spcPct val="120000"/>
              </a:lnSpc>
              <a:buFont typeface="Wingdings" panose="05000000000000000000" pitchFamily="2" charset="2"/>
              <a:buNone/>
            </a:pPr>
            <a:r>
              <a:rPr lang="zh-CN" altLang="en-US"/>
              <a:t> </a:t>
            </a:r>
            <a:r>
              <a:rPr lang="en-US" altLang="zh-CN"/>
              <a:t>SELECT  Sno</a:t>
            </a:r>
            <a:r>
              <a:rPr lang="zh-CN" altLang="en-US"/>
              <a:t>,</a:t>
            </a:r>
            <a:r>
              <a:rPr lang="en-US" altLang="zh-CN"/>
              <a:t>Sage       </a:t>
            </a:r>
          </a:p>
          <a:p>
            <a:pPr lvl="1">
              <a:lnSpc>
                <a:spcPct val="120000"/>
              </a:lnSpc>
              <a:buFont typeface="Wingdings" panose="05000000000000000000" pitchFamily="2" charset="2"/>
              <a:buNone/>
            </a:pPr>
            <a:r>
              <a:rPr lang="en-US" altLang="zh-CN"/>
              <a:t> FROM  Student</a:t>
            </a:r>
          </a:p>
          <a:p>
            <a:pPr lvl="1">
              <a:lnSpc>
                <a:spcPct val="120000"/>
              </a:lnSpc>
              <a:buFont typeface="Wingdings" panose="05000000000000000000" pitchFamily="2" charset="2"/>
              <a:buNone/>
            </a:pPr>
            <a:r>
              <a:rPr lang="en-US" altLang="zh-CN"/>
              <a:t> WHERE  Sdept= 'IS'  AND  Sage&lt;20</a:t>
            </a:r>
            <a:r>
              <a:rPr lang="zh-CN" altLang="en-US"/>
              <a:t>;</a:t>
            </a:r>
            <a:endParaRPr lang="en-US" altLang="zh-CN"/>
          </a:p>
        </p:txBody>
      </p:sp>
      <p:sp>
        <p:nvSpPr>
          <p:cNvPr id="2" name="日期占位符 1">
            <a:extLst>
              <a:ext uri="{FF2B5EF4-FFF2-40B4-BE49-F238E27FC236}">
                <a16:creationId xmlns:a16="http://schemas.microsoft.com/office/drawing/2014/main" id="{A40B1111-C063-4A77-AFE4-76774908CD86}"/>
              </a:ext>
            </a:extLst>
          </p:cNvPr>
          <p:cNvSpPr>
            <a:spLocks noGrp="1"/>
          </p:cNvSpPr>
          <p:nvPr>
            <p:ph type="dt" sz="half" idx="10"/>
          </p:nvPr>
        </p:nvSpPr>
        <p:spPr/>
        <p:txBody>
          <a:bodyPr/>
          <a:lstStyle/>
          <a:p>
            <a:pPr>
              <a:defRPr/>
            </a:pPr>
            <a:fld id="{61D36773-4578-454C-9A01-A28642589400}" type="datetime1">
              <a:rPr lang="zh-CN" altLang="en-US" smtClean="0"/>
              <a:t>2021/10/28</a:t>
            </a:fld>
            <a:endParaRPr lang="zh-CN" altLang="en-US" dirty="0"/>
          </a:p>
        </p:txBody>
      </p:sp>
    </p:spTree>
    <p:extLst>
      <p:ext uri="{BB962C8B-B14F-4D97-AF65-F5344CB8AC3E}">
        <p14:creationId xmlns:p14="http://schemas.microsoft.com/office/powerpoint/2010/main" val="2513648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sz="3600"/>
              <a:t>查询视图（续）</a:t>
            </a:r>
          </a:p>
        </p:txBody>
      </p:sp>
      <p:sp>
        <p:nvSpPr>
          <p:cNvPr id="60419" name="Rectangle 3"/>
          <p:cNvSpPr>
            <a:spLocks noGrp="1" noChangeArrowheads="1"/>
          </p:cNvSpPr>
          <p:nvPr>
            <p:ph idx="1"/>
          </p:nvPr>
        </p:nvSpPr>
        <p:spPr/>
        <p:txBody>
          <a:bodyPr/>
          <a:lstStyle/>
          <a:p>
            <a:pPr eaLnBrk="1" hangingPunct="1">
              <a:buFont typeface="Wingdings" panose="05000000000000000000" pitchFamily="2" charset="2"/>
              <a:buNone/>
            </a:pPr>
            <a:r>
              <a:rPr lang="en-US" altLang="zh-CN" sz="2400"/>
              <a:t>[</a:t>
            </a:r>
            <a:r>
              <a:rPr lang="zh-CN" altLang="en-US" sz="2400"/>
              <a:t>例</a:t>
            </a:r>
            <a:r>
              <a:rPr lang="en-US" altLang="zh-CN" sz="2400"/>
              <a:t>3.93]  </a:t>
            </a:r>
            <a:r>
              <a:rPr lang="zh-CN" altLang="en-US" sz="2400"/>
              <a:t>查询选修了</a:t>
            </a:r>
            <a:r>
              <a:rPr lang="en-US" altLang="zh-CN" sz="2400"/>
              <a:t>1</a:t>
            </a:r>
            <a:r>
              <a:rPr lang="zh-CN" altLang="en-US" sz="2400"/>
              <a:t>号课程的信息系学生</a:t>
            </a:r>
          </a:p>
          <a:p>
            <a:pPr lvl="1">
              <a:lnSpc>
                <a:spcPct val="140000"/>
              </a:lnSpc>
              <a:buFont typeface="Wingdings" panose="05000000000000000000" pitchFamily="2" charset="2"/>
              <a:buNone/>
            </a:pPr>
            <a:r>
              <a:rPr lang="en-US" altLang="zh-CN"/>
              <a:t>SELECT  IS_Student.Sno,Sname</a:t>
            </a:r>
          </a:p>
          <a:p>
            <a:pPr lvl="1">
              <a:buFont typeface="Wingdings" panose="05000000000000000000" pitchFamily="2" charset="2"/>
              <a:buNone/>
            </a:pPr>
            <a:r>
              <a:rPr lang="en-US" altLang="zh-CN"/>
              <a:t>FROM     </a:t>
            </a:r>
            <a:r>
              <a:rPr lang="en-US" altLang="zh-CN">
                <a:solidFill>
                  <a:srgbClr val="FF00FF"/>
                </a:solidFill>
              </a:rPr>
              <a:t>IS_Student</a:t>
            </a:r>
            <a:r>
              <a:rPr lang="en-US" altLang="zh-CN"/>
              <a:t>,SC</a:t>
            </a:r>
          </a:p>
          <a:p>
            <a:pPr lvl="1">
              <a:buFont typeface="Wingdings" panose="05000000000000000000" pitchFamily="2" charset="2"/>
              <a:buNone/>
            </a:pPr>
            <a:r>
              <a:rPr lang="en-US" altLang="zh-CN"/>
              <a:t>WHERE  IS_Student.Sno =SC.Sno AND SC.Cno= '1'</a:t>
            </a:r>
            <a:r>
              <a:rPr lang="zh-CN" altLang="en-US"/>
              <a:t>;</a:t>
            </a:r>
          </a:p>
          <a:p>
            <a:pPr lvl="1">
              <a:buFont typeface="Wingdings" panose="05000000000000000000" pitchFamily="2" charset="2"/>
              <a:buNone/>
            </a:pPr>
            <a:endParaRPr lang="zh-CN" altLang="en-US"/>
          </a:p>
          <a:p>
            <a:pPr lvl="1">
              <a:buFont typeface="Wingdings" panose="05000000000000000000" pitchFamily="2" charset="2"/>
              <a:buNone/>
            </a:pPr>
            <a:endParaRPr lang="en-US" altLang="zh-CN" sz="3600"/>
          </a:p>
        </p:txBody>
      </p:sp>
      <p:sp>
        <p:nvSpPr>
          <p:cNvPr id="2" name="日期占位符 1">
            <a:extLst>
              <a:ext uri="{FF2B5EF4-FFF2-40B4-BE49-F238E27FC236}">
                <a16:creationId xmlns:a16="http://schemas.microsoft.com/office/drawing/2014/main" id="{F1EDD85F-3262-4010-AD4C-AAFEBBD2575F}"/>
              </a:ext>
            </a:extLst>
          </p:cNvPr>
          <p:cNvSpPr>
            <a:spLocks noGrp="1"/>
          </p:cNvSpPr>
          <p:nvPr>
            <p:ph type="dt" sz="half" idx="10"/>
          </p:nvPr>
        </p:nvSpPr>
        <p:spPr/>
        <p:txBody>
          <a:bodyPr/>
          <a:lstStyle/>
          <a:p>
            <a:pPr>
              <a:defRPr/>
            </a:pPr>
            <a:fld id="{49A819F1-C5B4-4E6E-8133-327F787CD0D4}" type="datetime1">
              <a:rPr lang="zh-CN" altLang="en-US" smtClean="0"/>
              <a:t>2021/10/28</a:t>
            </a:fld>
            <a:endParaRPr lang="zh-CN" altLang="en-US" dirty="0"/>
          </a:p>
        </p:txBody>
      </p:sp>
    </p:spTree>
    <p:extLst>
      <p:ext uri="{BB962C8B-B14F-4D97-AF65-F5344CB8AC3E}">
        <p14:creationId xmlns:p14="http://schemas.microsoft.com/office/powerpoint/2010/main" val="7986834"/>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sz="3600"/>
              <a:t>查询视图（续）</a:t>
            </a:r>
          </a:p>
        </p:txBody>
      </p:sp>
      <p:sp>
        <p:nvSpPr>
          <p:cNvPr id="61443" name="Rectangle 3"/>
          <p:cNvSpPr>
            <a:spLocks noGrp="1" noChangeArrowheads="1"/>
          </p:cNvSpPr>
          <p:nvPr>
            <p:ph idx="1"/>
          </p:nvPr>
        </p:nvSpPr>
        <p:spPr/>
        <p:txBody>
          <a:bodyPr/>
          <a:lstStyle/>
          <a:p>
            <a:pPr eaLnBrk="1" hangingPunct="1">
              <a:lnSpc>
                <a:spcPct val="90000"/>
              </a:lnSpc>
            </a:pPr>
            <a:r>
              <a:rPr lang="zh-CN" altLang="en-US"/>
              <a:t>视图消解法的局限</a:t>
            </a:r>
          </a:p>
          <a:p>
            <a:pPr lvl="1">
              <a:lnSpc>
                <a:spcPct val="90000"/>
              </a:lnSpc>
            </a:pPr>
            <a:r>
              <a:rPr lang="zh-CN" altLang="en-US"/>
              <a:t>有些情况下，视图消解法不能生成正确的查询。</a:t>
            </a:r>
            <a:endParaRPr lang="zh-CN" altLang="en-US" sz="2000"/>
          </a:p>
          <a:p>
            <a:pPr eaLnBrk="1" hangingPunct="1">
              <a:buFont typeface="Wingdings" panose="05000000000000000000" pitchFamily="2" charset="2"/>
              <a:buNone/>
            </a:pPr>
            <a:r>
              <a:rPr lang="en-US" altLang="zh-CN" sz="2400"/>
              <a:t>[</a:t>
            </a:r>
            <a:r>
              <a:rPr lang="zh-CN" altLang="en-US" sz="2400"/>
              <a:t>例</a:t>
            </a:r>
            <a:r>
              <a:rPr lang="en-US" altLang="zh-CN" sz="2400"/>
              <a:t>3.94]</a:t>
            </a:r>
            <a:r>
              <a:rPr lang="zh-CN" altLang="en-US" sz="2400"/>
              <a:t>在</a:t>
            </a:r>
            <a:r>
              <a:rPr lang="en-US" altLang="zh-CN" sz="2400"/>
              <a:t>S_G</a:t>
            </a:r>
            <a:r>
              <a:rPr lang="zh-CN" altLang="en-US" sz="2400"/>
              <a:t>视图中查询平均成绩在</a:t>
            </a:r>
            <a:r>
              <a:rPr lang="en-US" altLang="zh-CN" sz="2400"/>
              <a:t>90</a:t>
            </a:r>
            <a:r>
              <a:rPr lang="zh-CN" altLang="en-US" sz="2400"/>
              <a:t>分以上的学生学号和平均成绩</a:t>
            </a:r>
          </a:p>
          <a:p>
            <a:pPr lvl="2">
              <a:lnSpc>
                <a:spcPct val="80000"/>
              </a:lnSpc>
              <a:buFont typeface="Arial" panose="020B0604020202020204" pitchFamily="34" charset="0"/>
              <a:buNone/>
            </a:pPr>
            <a:r>
              <a:rPr lang="en-US" altLang="zh-CN" sz="2400"/>
              <a:t>SELECT *</a:t>
            </a:r>
          </a:p>
          <a:p>
            <a:pPr lvl="2">
              <a:lnSpc>
                <a:spcPct val="80000"/>
              </a:lnSpc>
              <a:buFont typeface="Arial" panose="020B0604020202020204" pitchFamily="34" charset="0"/>
              <a:buNone/>
            </a:pPr>
            <a:r>
              <a:rPr lang="en-US" altLang="zh-CN" sz="2400"/>
              <a:t>FROM   </a:t>
            </a:r>
            <a:r>
              <a:rPr lang="en-US" altLang="zh-CN" sz="2400">
                <a:solidFill>
                  <a:srgbClr val="FF00FF"/>
                </a:solidFill>
              </a:rPr>
              <a:t>S_G</a:t>
            </a:r>
          </a:p>
          <a:p>
            <a:pPr lvl="2">
              <a:lnSpc>
                <a:spcPct val="80000"/>
              </a:lnSpc>
              <a:buFont typeface="Arial" panose="020B0604020202020204" pitchFamily="34" charset="0"/>
              <a:buNone/>
            </a:pPr>
            <a:r>
              <a:rPr lang="en-US" altLang="zh-CN" sz="2400"/>
              <a:t>WHERE  Gavg&gt;=90</a:t>
            </a:r>
            <a:r>
              <a:rPr lang="zh-CN" altLang="en-US" sz="2400"/>
              <a:t>;</a:t>
            </a:r>
          </a:p>
          <a:p>
            <a:pPr lvl="2">
              <a:lnSpc>
                <a:spcPct val="80000"/>
              </a:lnSpc>
              <a:buFont typeface="Arial" panose="020B0604020202020204" pitchFamily="34" charset="0"/>
              <a:buNone/>
            </a:pPr>
            <a:endParaRPr lang="zh-CN" altLang="en-US" sz="2400"/>
          </a:p>
          <a:p>
            <a:pPr eaLnBrk="1" hangingPunct="1">
              <a:lnSpc>
                <a:spcPct val="80000"/>
              </a:lnSpc>
              <a:buFont typeface="Wingdings" panose="05000000000000000000" pitchFamily="2" charset="2"/>
              <a:buNone/>
            </a:pPr>
            <a:r>
              <a:rPr lang="zh-CN" altLang="en-US" sz="2400">
                <a:solidFill>
                  <a:srgbClr val="D32DB7"/>
                </a:solidFill>
              </a:rPr>
              <a:t>       </a:t>
            </a:r>
            <a:r>
              <a:rPr lang="en-US" altLang="zh-CN" sz="2400">
                <a:solidFill>
                  <a:srgbClr val="FF00FF"/>
                </a:solidFill>
              </a:rPr>
              <a:t>S_G</a:t>
            </a:r>
            <a:r>
              <a:rPr lang="zh-CN" altLang="en-US" sz="2400"/>
              <a:t>视图的子查询定义： </a:t>
            </a:r>
          </a:p>
          <a:p>
            <a:pPr eaLnBrk="1" hangingPunct="1">
              <a:lnSpc>
                <a:spcPct val="80000"/>
              </a:lnSpc>
              <a:buFont typeface="Wingdings" panose="05000000000000000000" pitchFamily="2" charset="2"/>
              <a:buNone/>
            </a:pPr>
            <a:r>
              <a:rPr lang="zh-CN" altLang="en-US" sz="2200"/>
              <a:t>         </a:t>
            </a:r>
            <a:r>
              <a:rPr lang="zh-CN" altLang="en-US" sz="2400"/>
              <a:t>   </a:t>
            </a:r>
            <a:r>
              <a:rPr lang="en-US" altLang="zh-CN" sz="2400"/>
              <a:t>CREATE VIEW S_G </a:t>
            </a:r>
            <a:r>
              <a:rPr lang="zh-CN" altLang="en-US" sz="2400"/>
              <a:t>(</a:t>
            </a:r>
            <a:r>
              <a:rPr lang="en-US" altLang="zh-CN" sz="2400"/>
              <a:t>Sno</a:t>
            </a:r>
            <a:r>
              <a:rPr lang="zh-CN" altLang="en-US" sz="2400"/>
              <a:t>,</a:t>
            </a:r>
            <a:r>
              <a:rPr lang="en-US" altLang="zh-CN" sz="2400"/>
              <a:t>Gavg</a:t>
            </a:r>
            <a:r>
              <a:rPr lang="zh-CN" altLang="en-US" sz="2400"/>
              <a:t>)</a:t>
            </a:r>
          </a:p>
          <a:p>
            <a:pPr eaLnBrk="1" hangingPunct="1">
              <a:lnSpc>
                <a:spcPct val="80000"/>
              </a:lnSpc>
              <a:buFont typeface="Wingdings" panose="05000000000000000000" pitchFamily="2" charset="2"/>
              <a:buNone/>
            </a:pPr>
            <a:r>
              <a:rPr lang="en-US" altLang="zh-CN" sz="2400"/>
              <a:t>         </a:t>
            </a:r>
            <a:r>
              <a:rPr lang="zh-CN" altLang="en-US" sz="2400"/>
              <a:t>   </a:t>
            </a:r>
            <a:r>
              <a:rPr lang="en-US" altLang="zh-CN" sz="2400"/>
              <a:t>AS </a:t>
            </a:r>
          </a:p>
          <a:p>
            <a:pPr lvl="2">
              <a:lnSpc>
                <a:spcPct val="80000"/>
              </a:lnSpc>
              <a:buFont typeface="Arial" panose="020B0604020202020204" pitchFamily="34" charset="0"/>
              <a:buNone/>
            </a:pPr>
            <a:r>
              <a:rPr lang="en-US" altLang="zh-CN" sz="2400"/>
              <a:t>SELECT  Sno</a:t>
            </a:r>
            <a:r>
              <a:rPr lang="zh-CN" altLang="en-US" sz="2400"/>
              <a:t>,</a:t>
            </a:r>
            <a:r>
              <a:rPr lang="en-US" altLang="zh-CN" sz="2400"/>
              <a:t>AVG</a:t>
            </a:r>
            <a:r>
              <a:rPr lang="zh-CN" altLang="en-US" sz="2400"/>
              <a:t>(</a:t>
            </a:r>
            <a:r>
              <a:rPr lang="en-US" altLang="zh-CN" sz="2400"/>
              <a:t>Grade</a:t>
            </a:r>
            <a:r>
              <a:rPr lang="zh-CN" altLang="en-US" sz="2400"/>
              <a:t>)</a:t>
            </a:r>
          </a:p>
          <a:p>
            <a:pPr lvl="2">
              <a:lnSpc>
                <a:spcPct val="80000"/>
              </a:lnSpc>
              <a:buFont typeface="Arial" panose="020B0604020202020204" pitchFamily="34" charset="0"/>
              <a:buNone/>
            </a:pPr>
            <a:r>
              <a:rPr lang="en-US" altLang="zh-CN" sz="2400"/>
              <a:t>FROM  SC</a:t>
            </a:r>
          </a:p>
          <a:p>
            <a:pPr lvl="2">
              <a:lnSpc>
                <a:spcPct val="80000"/>
              </a:lnSpc>
              <a:buFont typeface="Arial" panose="020B0604020202020204" pitchFamily="34" charset="0"/>
              <a:buNone/>
            </a:pPr>
            <a:r>
              <a:rPr lang="en-US" altLang="zh-CN" sz="2400">
                <a:solidFill>
                  <a:srgbClr val="FF00FF"/>
                </a:solidFill>
              </a:rPr>
              <a:t>GROUP BY Sno</a:t>
            </a:r>
            <a:r>
              <a:rPr lang="zh-CN" altLang="en-US" sz="2400"/>
              <a:t>;</a:t>
            </a:r>
          </a:p>
        </p:txBody>
      </p:sp>
      <p:sp>
        <p:nvSpPr>
          <p:cNvPr id="2" name="日期占位符 1">
            <a:extLst>
              <a:ext uri="{FF2B5EF4-FFF2-40B4-BE49-F238E27FC236}">
                <a16:creationId xmlns:a16="http://schemas.microsoft.com/office/drawing/2014/main" id="{7FB688AC-6BBD-4A3D-97AB-577048CEB761}"/>
              </a:ext>
            </a:extLst>
          </p:cNvPr>
          <p:cNvSpPr>
            <a:spLocks noGrp="1"/>
          </p:cNvSpPr>
          <p:nvPr>
            <p:ph type="dt" sz="half" idx="10"/>
          </p:nvPr>
        </p:nvSpPr>
        <p:spPr/>
        <p:txBody>
          <a:bodyPr/>
          <a:lstStyle/>
          <a:p>
            <a:pPr>
              <a:defRPr/>
            </a:pPr>
            <a:fld id="{21A3426F-2156-4B76-80F7-E8316FAA0FCC}" type="datetime1">
              <a:rPr lang="zh-CN" altLang="en-US" smtClean="0"/>
              <a:t>2021/10/28</a:t>
            </a:fld>
            <a:endParaRPr lang="zh-CN" altLang="en-US" dirty="0"/>
          </a:p>
        </p:txBody>
      </p:sp>
    </p:spTree>
    <p:extLst>
      <p:ext uri="{BB962C8B-B14F-4D97-AF65-F5344CB8AC3E}">
        <p14:creationId xmlns:p14="http://schemas.microsoft.com/office/powerpoint/2010/main" val="27065628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sz="3600"/>
              <a:t>查询视图（续）</a:t>
            </a:r>
          </a:p>
        </p:txBody>
      </p:sp>
      <p:sp>
        <p:nvSpPr>
          <p:cNvPr id="62467" name="Rectangle 3"/>
          <p:cNvSpPr>
            <a:spLocks noGrp="1" noChangeArrowheads="1"/>
          </p:cNvSpPr>
          <p:nvPr>
            <p:ph idx="1"/>
          </p:nvPr>
        </p:nvSpPr>
        <p:spPr/>
        <p:txBody>
          <a:bodyPr/>
          <a:lstStyle/>
          <a:p>
            <a:pPr eaLnBrk="1" hangingPunct="1">
              <a:lnSpc>
                <a:spcPct val="90000"/>
              </a:lnSpc>
              <a:buFont typeface="Wingdings" panose="05000000000000000000" pitchFamily="2" charset="2"/>
              <a:buNone/>
            </a:pPr>
            <a:r>
              <a:rPr lang="zh-CN" altLang="en-US" sz="2400"/>
              <a:t>错误：</a:t>
            </a:r>
          </a:p>
          <a:p>
            <a:pPr lvl="1">
              <a:lnSpc>
                <a:spcPct val="90000"/>
              </a:lnSpc>
              <a:buFont typeface="Wingdings" panose="05000000000000000000" pitchFamily="2" charset="2"/>
              <a:buNone/>
            </a:pPr>
            <a:r>
              <a:rPr lang="en-US" altLang="zh-CN"/>
              <a:t>SELECT Sno</a:t>
            </a:r>
            <a:r>
              <a:rPr lang="zh-CN" altLang="en-US"/>
              <a:t>，</a:t>
            </a:r>
            <a:r>
              <a:rPr lang="en-US" altLang="zh-CN"/>
              <a:t>AVG</a:t>
            </a:r>
            <a:r>
              <a:rPr lang="zh-CN" altLang="en-US"/>
              <a:t>(</a:t>
            </a:r>
            <a:r>
              <a:rPr lang="en-US" altLang="zh-CN"/>
              <a:t>Grade</a:t>
            </a:r>
            <a:r>
              <a:rPr lang="zh-CN" altLang="en-US"/>
              <a:t>)</a:t>
            </a:r>
            <a:endParaRPr lang="zh-CN" altLang="en-US" sz="2800"/>
          </a:p>
          <a:p>
            <a:pPr lvl="1">
              <a:lnSpc>
                <a:spcPct val="90000"/>
              </a:lnSpc>
              <a:buFont typeface="Wingdings" panose="05000000000000000000" pitchFamily="2" charset="2"/>
              <a:buNone/>
            </a:pPr>
            <a:r>
              <a:rPr lang="en-US" altLang="zh-CN"/>
              <a:t>FROM     SC</a:t>
            </a:r>
          </a:p>
          <a:p>
            <a:pPr lvl="1">
              <a:lnSpc>
                <a:spcPct val="90000"/>
              </a:lnSpc>
              <a:buFont typeface="Wingdings" panose="05000000000000000000" pitchFamily="2" charset="2"/>
              <a:buNone/>
            </a:pPr>
            <a:r>
              <a:rPr lang="en-US" altLang="zh-CN"/>
              <a:t>WHERE  </a:t>
            </a:r>
            <a:r>
              <a:rPr lang="en-US" altLang="zh-CN">
                <a:solidFill>
                  <a:srgbClr val="FF00FF"/>
                </a:solidFill>
              </a:rPr>
              <a:t>AVG</a:t>
            </a:r>
            <a:r>
              <a:rPr lang="zh-CN" altLang="en-US">
                <a:solidFill>
                  <a:srgbClr val="FF00FF"/>
                </a:solidFill>
              </a:rPr>
              <a:t>(</a:t>
            </a:r>
            <a:r>
              <a:rPr lang="en-US" altLang="zh-CN">
                <a:solidFill>
                  <a:srgbClr val="FF00FF"/>
                </a:solidFill>
              </a:rPr>
              <a:t>Grade</a:t>
            </a:r>
            <a:r>
              <a:rPr lang="zh-CN" altLang="en-US">
                <a:solidFill>
                  <a:srgbClr val="FF00FF"/>
                </a:solidFill>
              </a:rPr>
              <a:t>)</a:t>
            </a:r>
            <a:r>
              <a:rPr lang="en-US" altLang="zh-CN">
                <a:solidFill>
                  <a:srgbClr val="FF00FF"/>
                </a:solidFill>
              </a:rPr>
              <a:t>&gt;=90</a:t>
            </a:r>
          </a:p>
          <a:p>
            <a:pPr lvl="1">
              <a:lnSpc>
                <a:spcPct val="90000"/>
              </a:lnSpc>
              <a:buFont typeface="Wingdings" panose="05000000000000000000" pitchFamily="2" charset="2"/>
              <a:buNone/>
            </a:pPr>
            <a:r>
              <a:rPr lang="en-US" altLang="zh-CN"/>
              <a:t>GROUP BY Sno</a:t>
            </a:r>
            <a:r>
              <a:rPr lang="zh-CN" altLang="en-US"/>
              <a:t>;</a:t>
            </a:r>
          </a:p>
          <a:p>
            <a:pPr lvl="1">
              <a:lnSpc>
                <a:spcPct val="90000"/>
              </a:lnSpc>
              <a:buFont typeface="Wingdings" panose="05000000000000000000" pitchFamily="2" charset="2"/>
              <a:buNone/>
            </a:pPr>
            <a:endParaRPr lang="zh-CN" altLang="en-US" sz="2000"/>
          </a:p>
          <a:p>
            <a:pPr eaLnBrk="1" hangingPunct="1">
              <a:lnSpc>
                <a:spcPct val="90000"/>
              </a:lnSpc>
              <a:buFont typeface="Wingdings" panose="05000000000000000000" pitchFamily="2" charset="2"/>
              <a:buNone/>
            </a:pPr>
            <a:r>
              <a:rPr lang="zh-CN" altLang="en-US" sz="2400"/>
              <a:t>正确：</a:t>
            </a:r>
          </a:p>
          <a:p>
            <a:pPr lvl="1">
              <a:lnSpc>
                <a:spcPct val="90000"/>
              </a:lnSpc>
              <a:buFont typeface="Wingdings" panose="05000000000000000000" pitchFamily="2" charset="2"/>
              <a:buNone/>
            </a:pPr>
            <a:r>
              <a:rPr lang="en-US" altLang="zh-CN"/>
              <a:t>SELECT  Sno</a:t>
            </a:r>
            <a:r>
              <a:rPr lang="zh-CN" altLang="en-US"/>
              <a:t>,</a:t>
            </a:r>
            <a:r>
              <a:rPr lang="en-US" altLang="zh-CN"/>
              <a:t>AVG</a:t>
            </a:r>
            <a:r>
              <a:rPr lang="zh-CN" altLang="en-US"/>
              <a:t>(</a:t>
            </a:r>
            <a:r>
              <a:rPr lang="en-US" altLang="zh-CN"/>
              <a:t>Grade</a:t>
            </a:r>
            <a:r>
              <a:rPr lang="zh-CN" altLang="en-US"/>
              <a:t>)</a:t>
            </a:r>
            <a:endParaRPr lang="zh-CN" altLang="en-US" sz="2800"/>
          </a:p>
          <a:p>
            <a:pPr lvl="1">
              <a:lnSpc>
                <a:spcPct val="90000"/>
              </a:lnSpc>
              <a:buFont typeface="Wingdings" panose="05000000000000000000" pitchFamily="2" charset="2"/>
              <a:buNone/>
            </a:pPr>
            <a:r>
              <a:rPr lang="en-US" altLang="zh-CN"/>
              <a:t>FROM  SC</a:t>
            </a:r>
          </a:p>
          <a:p>
            <a:pPr lvl="1">
              <a:lnSpc>
                <a:spcPct val="90000"/>
              </a:lnSpc>
              <a:buFont typeface="Wingdings" panose="05000000000000000000" pitchFamily="2" charset="2"/>
              <a:buNone/>
            </a:pPr>
            <a:r>
              <a:rPr lang="en-US" altLang="zh-CN"/>
              <a:t>GROUP BY Sno</a:t>
            </a:r>
          </a:p>
          <a:p>
            <a:pPr lvl="1">
              <a:lnSpc>
                <a:spcPct val="90000"/>
              </a:lnSpc>
              <a:buFont typeface="Wingdings" panose="05000000000000000000" pitchFamily="2" charset="2"/>
              <a:buNone/>
            </a:pPr>
            <a:r>
              <a:rPr lang="en-US" altLang="zh-CN">
                <a:solidFill>
                  <a:srgbClr val="FF00FF"/>
                </a:solidFill>
              </a:rPr>
              <a:t>HAVING AVG</a:t>
            </a:r>
            <a:r>
              <a:rPr lang="zh-CN" altLang="en-US">
                <a:solidFill>
                  <a:srgbClr val="FF00FF"/>
                </a:solidFill>
              </a:rPr>
              <a:t>(</a:t>
            </a:r>
            <a:r>
              <a:rPr lang="en-US" altLang="zh-CN">
                <a:solidFill>
                  <a:srgbClr val="FF00FF"/>
                </a:solidFill>
              </a:rPr>
              <a:t>Grade</a:t>
            </a:r>
            <a:r>
              <a:rPr lang="zh-CN" altLang="en-US">
                <a:solidFill>
                  <a:srgbClr val="FF00FF"/>
                </a:solidFill>
              </a:rPr>
              <a:t>)</a:t>
            </a:r>
            <a:r>
              <a:rPr lang="en-US" altLang="zh-CN">
                <a:solidFill>
                  <a:srgbClr val="FF00FF"/>
                </a:solidFill>
              </a:rPr>
              <a:t>&gt;=90</a:t>
            </a:r>
            <a:r>
              <a:rPr lang="zh-CN" altLang="en-US">
                <a:solidFill>
                  <a:srgbClr val="FF00FF"/>
                </a:solidFill>
              </a:rPr>
              <a:t>;</a:t>
            </a:r>
          </a:p>
        </p:txBody>
      </p:sp>
      <p:sp>
        <p:nvSpPr>
          <p:cNvPr id="2" name="日期占位符 1">
            <a:extLst>
              <a:ext uri="{FF2B5EF4-FFF2-40B4-BE49-F238E27FC236}">
                <a16:creationId xmlns:a16="http://schemas.microsoft.com/office/drawing/2014/main" id="{EFC38FA4-30B5-4657-ABAD-2C17BFFC80F5}"/>
              </a:ext>
            </a:extLst>
          </p:cNvPr>
          <p:cNvSpPr>
            <a:spLocks noGrp="1"/>
          </p:cNvSpPr>
          <p:nvPr>
            <p:ph type="dt" sz="half" idx="10"/>
          </p:nvPr>
        </p:nvSpPr>
        <p:spPr/>
        <p:txBody>
          <a:bodyPr/>
          <a:lstStyle/>
          <a:p>
            <a:pPr>
              <a:defRPr/>
            </a:pPr>
            <a:fld id="{4CE5500E-1CA3-43D6-84BD-8555CACCF596}" type="datetime1">
              <a:rPr lang="zh-CN" altLang="en-US" smtClean="0"/>
              <a:t>2021/10/28</a:t>
            </a:fld>
            <a:endParaRPr lang="zh-CN" altLang="en-US" dirty="0"/>
          </a:p>
        </p:txBody>
      </p:sp>
    </p:spTree>
    <p:extLst>
      <p:ext uri="{BB962C8B-B14F-4D97-AF65-F5344CB8AC3E}">
        <p14:creationId xmlns:p14="http://schemas.microsoft.com/office/powerpoint/2010/main" val="1163901151"/>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zh-CN" altLang="en-US" sz="3600"/>
              <a:t>查询视图（续）</a:t>
            </a:r>
          </a:p>
        </p:txBody>
      </p:sp>
      <p:sp>
        <p:nvSpPr>
          <p:cNvPr id="63491" name="内容占位符 2"/>
          <p:cNvSpPr>
            <a:spLocks noGrp="1"/>
          </p:cNvSpPr>
          <p:nvPr>
            <p:ph idx="1"/>
          </p:nvPr>
        </p:nvSpPr>
        <p:spPr/>
        <p:txBody>
          <a:bodyPr/>
          <a:lstStyle/>
          <a:p>
            <a:pPr>
              <a:lnSpc>
                <a:spcPct val="150000"/>
              </a:lnSpc>
              <a:buFont typeface="Wingdings" panose="05000000000000000000" pitchFamily="2" charset="2"/>
              <a:buNone/>
            </a:pPr>
            <a:r>
              <a:rPr lang="en-US" altLang="zh-CN" sz="2400"/>
              <a:t>[</a:t>
            </a:r>
            <a:r>
              <a:rPr lang="zh-CN" altLang="en-US" sz="2400"/>
              <a:t>例</a:t>
            </a:r>
            <a:r>
              <a:rPr lang="en-US" altLang="zh-CN" sz="2400"/>
              <a:t>3.94]</a:t>
            </a:r>
            <a:r>
              <a:rPr lang="zh-CN" altLang="en-US" sz="2400"/>
              <a:t>也可以用如下</a:t>
            </a:r>
            <a:r>
              <a:rPr lang="en-US" altLang="zh-CN" sz="2400"/>
              <a:t>SQL</a:t>
            </a:r>
            <a:r>
              <a:rPr lang="zh-CN" altLang="en-US" sz="2400"/>
              <a:t>语句完成</a:t>
            </a:r>
          </a:p>
          <a:p>
            <a:pPr>
              <a:lnSpc>
                <a:spcPct val="150000"/>
              </a:lnSpc>
              <a:buFont typeface="Wingdings" panose="05000000000000000000" pitchFamily="2" charset="2"/>
              <a:buNone/>
            </a:pPr>
            <a:r>
              <a:rPr lang="en-US" altLang="zh-CN"/>
              <a:t>	</a:t>
            </a:r>
            <a:r>
              <a:rPr lang="en-US" altLang="zh-CN" sz="2400"/>
              <a:t>SELECT *</a:t>
            </a:r>
            <a:endParaRPr lang="zh-CN" altLang="en-US" sz="2400"/>
          </a:p>
          <a:p>
            <a:pPr>
              <a:lnSpc>
                <a:spcPct val="150000"/>
              </a:lnSpc>
              <a:buFont typeface="Wingdings" panose="05000000000000000000" pitchFamily="2" charset="2"/>
              <a:buNone/>
            </a:pPr>
            <a:r>
              <a:rPr lang="en-US" altLang="zh-CN" sz="2400"/>
              <a:t>    FROM  </a:t>
            </a:r>
            <a:r>
              <a:rPr lang="zh-CN" altLang="en-US" sz="2400"/>
              <a:t>(</a:t>
            </a:r>
            <a:r>
              <a:rPr lang="en-US" altLang="zh-CN" sz="2400"/>
              <a:t>SELECT Sno</a:t>
            </a:r>
            <a:r>
              <a:rPr lang="zh-CN" altLang="en-US" sz="2400"/>
              <a:t>,</a:t>
            </a:r>
            <a:r>
              <a:rPr lang="en-US" altLang="zh-CN" sz="2400"/>
              <a:t>AVG</a:t>
            </a:r>
            <a:r>
              <a:rPr lang="zh-CN" altLang="en-US" sz="2400"/>
              <a:t>(</a:t>
            </a:r>
            <a:r>
              <a:rPr lang="en-US" altLang="zh-CN" sz="2400"/>
              <a:t>Grade</a:t>
            </a:r>
            <a:r>
              <a:rPr lang="zh-CN" altLang="en-US" sz="2400"/>
              <a:t>)</a:t>
            </a:r>
          </a:p>
          <a:p>
            <a:pPr>
              <a:lnSpc>
                <a:spcPct val="150000"/>
              </a:lnSpc>
              <a:buFont typeface="Wingdings" panose="05000000000000000000" pitchFamily="2" charset="2"/>
              <a:buNone/>
            </a:pPr>
            <a:r>
              <a:rPr lang="en-US" altLang="zh-CN" sz="2400"/>
              <a:t>		       FROM  SC </a:t>
            </a:r>
            <a:endParaRPr lang="zh-CN" altLang="en-US" sz="2400"/>
          </a:p>
          <a:p>
            <a:pPr>
              <a:lnSpc>
                <a:spcPct val="150000"/>
              </a:lnSpc>
              <a:buFont typeface="Wingdings" panose="05000000000000000000" pitchFamily="2" charset="2"/>
              <a:buNone/>
            </a:pPr>
            <a:r>
              <a:rPr lang="en-US" altLang="zh-CN" sz="2400"/>
              <a:t> 		       GROUP BY Sno</a:t>
            </a:r>
            <a:r>
              <a:rPr lang="zh-CN" altLang="en-US" sz="2400"/>
              <a:t>)</a:t>
            </a:r>
            <a:r>
              <a:rPr lang="en-US" altLang="zh-CN" sz="2400"/>
              <a:t> AS S_G</a:t>
            </a:r>
            <a:r>
              <a:rPr lang="zh-CN" altLang="en-US" sz="2400"/>
              <a:t>(</a:t>
            </a:r>
            <a:r>
              <a:rPr lang="en-US" altLang="zh-CN" sz="2400"/>
              <a:t>Sno,Gavg</a:t>
            </a:r>
            <a:r>
              <a:rPr lang="zh-CN" altLang="en-US" sz="2400"/>
              <a:t>)</a:t>
            </a:r>
          </a:p>
          <a:p>
            <a:pPr>
              <a:lnSpc>
                <a:spcPct val="150000"/>
              </a:lnSpc>
              <a:buFont typeface="Wingdings" panose="05000000000000000000" pitchFamily="2" charset="2"/>
              <a:buNone/>
            </a:pPr>
            <a:r>
              <a:rPr lang="en-US" altLang="zh-CN" sz="2400"/>
              <a:t>    WHERE Gavg&gt;=90</a:t>
            </a:r>
            <a:r>
              <a:rPr lang="zh-CN" altLang="en-US" sz="2400"/>
              <a:t>;</a:t>
            </a:r>
          </a:p>
          <a:p>
            <a:endParaRPr lang="zh-CN" altLang="en-US"/>
          </a:p>
        </p:txBody>
      </p:sp>
      <p:sp>
        <p:nvSpPr>
          <p:cNvPr id="2" name="日期占位符 1">
            <a:extLst>
              <a:ext uri="{FF2B5EF4-FFF2-40B4-BE49-F238E27FC236}">
                <a16:creationId xmlns:a16="http://schemas.microsoft.com/office/drawing/2014/main" id="{55C8592C-ECF4-48F0-AF4C-A38E016C46A3}"/>
              </a:ext>
            </a:extLst>
          </p:cNvPr>
          <p:cNvSpPr>
            <a:spLocks noGrp="1"/>
          </p:cNvSpPr>
          <p:nvPr>
            <p:ph type="dt" sz="half" idx="10"/>
          </p:nvPr>
        </p:nvSpPr>
        <p:spPr/>
        <p:txBody>
          <a:bodyPr/>
          <a:lstStyle/>
          <a:p>
            <a:pPr>
              <a:defRPr/>
            </a:pPr>
            <a:fld id="{CEF33BCD-3DF9-436E-9CC3-DB5B3D726725}" type="datetime1">
              <a:rPr lang="zh-CN" altLang="en-US" smtClean="0"/>
              <a:t>2021/10/28</a:t>
            </a:fld>
            <a:endParaRPr lang="zh-CN" altLang="en-US" dirty="0"/>
          </a:p>
        </p:txBody>
      </p:sp>
    </p:spTree>
    <p:extLst>
      <p:ext uri="{BB962C8B-B14F-4D97-AF65-F5344CB8AC3E}">
        <p14:creationId xmlns:p14="http://schemas.microsoft.com/office/powerpoint/2010/main" val="825299680"/>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zh-CN" sz="3600"/>
              <a:t>3.7 </a:t>
            </a:r>
            <a:r>
              <a:rPr lang="zh-CN" altLang="en-US" sz="3600"/>
              <a:t>视图</a:t>
            </a:r>
          </a:p>
        </p:txBody>
      </p:sp>
      <p:sp>
        <p:nvSpPr>
          <p:cNvPr id="64515" name="Rectangle 3"/>
          <p:cNvSpPr>
            <a:spLocks noGrp="1" noChangeArrowheads="1"/>
          </p:cNvSpPr>
          <p:nvPr>
            <p:ph idx="1"/>
          </p:nvPr>
        </p:nvSpPr>
        <p:spPr/>
        <p:txBody>
          <a:bodyPr/>
          <a:lstStyle/>
          <a:p>
            <a:pPr eaLnBrk="1" hangingPunct="1">
              <a:lnSpc>
                <a:spcPct val="170000"/>
              </a:lnSpc>
              <a:buFont typeface="Wingdings" panose="05000000000000000000" pitchFamily="2" charset="2"/>
              <a:buNone/>
            </a:pPr>
            <a:r>
              <a:rPr lang="en-US" altLang="zh-CN"/>
              <a:t>3.7.1  </a:t>
            </a:r>
            <a:r>
              <a:rPr lang="zh-CN" altLang="en-US"/>
              <a:t>定义视图</a:t>
            </a:r>
          </a:p>
          <a:p>
            <a:pPr eaLnBrk="1" hangingPunct="1">
              <a:lnSpc>
                <a:spcPct val="170000"/>
              </a:lnSpc>
              <a:buFont typeface="Wingdings" panose="05000000000000000000" pitchFamily="2" charset="2"/>
              <a:buNone/>
            </a:pPr>
            <a:r>
              <a:rPr lang="en-US" altLang="zh-CN"/>
              <a:t>3.7.2  </a:t>
            </a:r>
            <a:r>
              <a:rPr lang="zh-CN" altLang="en-US"/>
              <a:t>查询视图</a:t>
            </a:r>
          </a:p>
          <a:p>
            <a:pPr eaLnBrk="1" hangingPunct="1">
              <a:lnSpc>
                <a:spcPct val="170000"/>
              </a:lnSpc>
              <a:buFont typeface="Wingdings" panose="05000000000000000000" pitchFamily="2" charset="2"/>
              <a:buNone/>
            </a:pPr>
            <a:r>
              <a:rPr lang="en-US" altLang="zh-CN">
                <a:solidFill>
                  <a:srgbClr val="00B050"/>
                </a:solidFill>
              </a:rPr>
              <a:t>3.7.3  </a:t>
            </a:r>
            <a:r>
              <a:rPr lang="zh-CN" altLang="en-US">
                <a:solidFill>
                  <a:srgbClr val="00B050"/>
                </a:solidFill>
              </a:rPr>
              <a:t>更新视图</a:t>
            </a:r>
          </a:p>
          <a:p>
            <a:pPr eaLnBrk="1" hangingPunct="1">
              <a:lnSpc>
                <a:spcPct val="170000"/>
              </a:lnSpc>
              <a:buFont typeface="Wingdings" panose="05000000000000000000" pitchFamily="2" charset="2"/>
              <a:buNone/>
            </a:pPr>
            <a:r>
              <a:rPr lang="en-US" altLang="zh-CN"/>
              <a:t>3.7.4  </a:t>
            </a:r>
            <a:r>
              <a:rPr lang="zh-CN" altLang="en-US"/>
              <a:t>视图的作用</a:t>
            </a:r>
          </a:p>
          <a:p>
            <a:pPr eaLnBrk="1" hangingPunct="1">
              <a:buFont typeface="Wingdings" panose="05000000000000000000" pitchFamily="2" charset="2"/>
              <a:buNone/>
            </a:pPr>
            <a:endParaRPr lang="en-US" altLang="zh-CN"/>
          </a:p>
        </p:txBody>
      </p:sp>
      <p:sp>
        <p:nvSpPr>
          <p:cNvPr id="2" name="日期占位符 1">
            <a:extLst>
              <a:ext uri="{FF2B5EF4-FFF2-40B4-BE49-F238E27FC236}">
                <a16:creationId xmlns:a16="http://schemas.microsoft.com/office/drawing/2014/main" id="{2CCC5826-E525-46B6-982E-80C683B920BE}"/>
              </a:ext>
            </a:extLst>
          </p:cNvPr>
          <p:cNvSpPr>
            <a:spLocks noGrp="1"/>
          </p:cNvSpPr>
          <p:nvPr>
            <p:ph type="dt" sz="half" idx="10"/>
          </p:nvPr>
        </p:nvSpPr>
        <p:spPr/>
        <p:txBody>
          <a:bodyPr/>
          <a:lstStyle/>
          <a:p>
            <a:pPr>
              <a:defRPr/>
            </a:pPr>
            <a:fld id="{DB9FB1B3-573C-43DE-8ED0-DAF64B2E3A80}" type="datetime1">
              <a:rPr lang="zh-CN" altLang="en-US" smtClean="0"/>
              <a:t>2021/10/28</a:t>
            </a:fld>
            <a:endParaRPr lang="zh-CN" altLang="en-US" dirty="0"/>
          </a:p>
        </p:txBody>
      </p:sp>
    </p:spTree>
    <p:extLst>
      <p:ext uri="{BB962C8B-B14F-4D97-AF65-F5344CB8AC3E}">
        <p14:creationId xmlns:p14="http://schemas.microsoft.com/office/powerpoint/2010/main" val="3887919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定义模式（续）</a:t>
            </a:r>
          </a:p>
        </p:txBody>
      </p:sp>
      <p:sp>
        <p:nvSpPr>
          <p:cNvPr id="41987" name="Rectangle 3"/>
          <p:cNvSpPr>
            <a:spLocks noGrp="1" noChangeArrowheads="1"/>
          </p:cNvSpPr>
          <p:nvPr>
            <p:ph idx="1"/>
          </p:nvPr>
        </p:nvSpPr>
        <p:spPr>
          <a:xfrm>
            <a:off x="958850" y="981075"/>
            <a:ext cx="8150225" cy="4854575"/>
          </a:xfrm>
        </p:spPr>
        <p:txBody>
          <a:bodyPr/>
          <a:lstStyle/>
          <a:p>
            <a:pPr eaLnBrk="1" hangingPunct="1">
              <a:lnSpc>
                <a:spcPct val="90000"/>
              </a:lnSpc>
              <a:buFont typeface="Wingdings" panose="05000000000000000000" pitchFamily="2" charset="2"/>
              <a:buNone/>
            </a:pPr>
            <a:r>
              <a:rPr lang="en-US" altLang="zh-CN" sz="2400"/>
              <a:t>[</a:t>
            </a:r>
            <a:r>
              <a:rPr lang="zh-CN" altLang="en-US" sz="2400"/>
              <a:t>例</a:t>
            </a:r>
            <a:r>
              <a:rPr lang="en-US" altLang="zh-CN" sz="2400"/>
              <a:t>3.3]</a:t>
            </a:r>
            <a:r>
              <a:rPr lang="zh-CN" altLang="en-US" sz="2400"/>
              <a:t>为用户</a:t>
            </a:r>
            <a:r>
              <a:rPr lang="en-US" altLang="zh-CN" sz="2400"/>
              <a:t>ZHANG</a:t>
            </a:r>
            <a:r>
              <a:rPr lang="zh-CN" altLang="en-US" sz="2400"/>
              <a:t>创建了一个模式</a:t>
            </a:r>
            <a:r>
              <a:rPr lang="en-US" altLang="zh-CN" sz="2400"/>
              <a:t>TEST</a:t>
            </a:r>
            <a:r>
              <a:rPr lang="zh-CN" altLang="en-US" sz="2400"/>
              <a:t>，并且在其中定义一个表</a:t>
            </a:r>
            <a:r>
              <a:rPr lang="en-US" altLang="zh-CN" sz="2400"/>
              <a:t>TAB1</a:t>
            </a:r>
          </a:p>
          <a:p>
            <a:pPr eaLnBrk="1" hangingPunct="1">
              <a:lnSpc>
                <a:spcPct val="90000"/>
              </a:lnSpc>
              <a:buFont typeface="Wingdings" panose="05000000000000000000" pitchFamily="2" charset="2"/>
              <a:buNone/>
            </a:pPr>
            <a:endParaRPr lang="en-US" altLang="zh-CN"/>
          </a:p>
          <a:p>
            <a:pPr eaLnBrk="1" hangingPunct="1">
              <a:lnSpc>
                <a:spcPct val="90000"/>
              </a:lnSpc>
              <a:buFont typeface="Wingdings" panose="05000000000000000000" pitchFamily="2" charset="2"/>
              <a:buNone/>
            </a:pPr>
            <a:r>
              <a:rPr lang="en-US" altLang="zh-CN" sz="2400"/>
              <a:t>CREATE SCHEMA TEST AUTHORIZATION ZHANG </a:t>
            </a:r>
          </a:p>
          <a:p>
            <a:pPr eaLnBrk="1" hangingPunct="1">
              <a:lnSpc>
                <a:spcPct val="90000"/>
              </a:lnSpc>
              <a:buFont typeface="Wingdings" panose="05000000000000000000" pitchFamily="2" charset="2"/>
              <a:buNone/>
            </a:pPr>
            <a:r>
              <a:rPr lang="en-US" altLang="zh-CN" sz="2400"/>
              <a:t>CREATE TABLE TAB1</a:t>
            </a:r>
            <a:r>
              <a:rPr lang="zh-CN" altLang="en-US" sz="2400"/>
              <a:t>   ( </a:t>
            </a:r>
            <a:r>
              <a:rPr lang="en-US" altLang="zh-CN" sz="2400"/>
              <a:t>COL1 SMALLINT</a:t>
            </a:r>
            <a:r>
              <a:rPr lang="zh-CN" altLang="en-US" sz="2700"/>
              <a:t>,</a:t>
            </a:r>
            <a:r>
              <a:rPr lang="zh-CN" altLang="en-US"/>
              <a:t> </a:t>
            </a:r>
            <a:endParaRPr lang="zh-CN" altLang="en-US" sz="2400"/>
          </a:p>
          <a:p>
            <a:pPr eaLnBrk="1" hangingPunct="1">
              <a:lnSpc>
                <a:spcPct val="90000"/>
              </a:lnSpc>
              <a:buFont typeface="Wingdings" panose="05000000000000000000" pitchFamily="2" charset="2"/>
              <a:buNone/>
            </a:pPr>
            <a:r>
              <a:rPr lang="zh-CN" altLang="en-US" sz="2400"/>
              <a:t>                                            </a:t>
            </a:r>
            <a:r>
              <a:rPr lang="en-US" altLang="zh-CN" sz="2400"/>
              <a:t>COL2 INT</a:t>
            </a:r>
            <a:r>
              <a:rPr lang="zh-CN" altLang="en-US" sz="2700"/>
              <a:t>,</a:t>
            </a:r>
            <a:endParaRPr lang="zh-CN" altLang="en-US" sz="2400"/>
          </a:p>
          <a:p>
            <a:pPr eaLnBrk="1" hangingPunct="1">
              <a:lnSpc>
                <a:spcPct val="90000"/>
              </a:lnSpc>
              <a:buFont typeface="Wingdings" panose="05000000000000000000" pitchFamily="2" charset="2"/>
              <a:buNone/>
            </a:pPr>
            <a:r>
              <a:rPr lang="zh-CN" altLang="en-US" sz="2400"/>
              <a:t>                                            </a:t>
            </a:r>
            <a:r>
              <a:rPr lang="en-US" altLang="zh-CN" sz="2400"/>
              <a:t>COL3 CHAR</a:t>
            </a:r>
            <a:r>
              <a:rPr lang="zh-CN" altLang="en-US" sz="2400"/>
              <a:t>(</a:t>
            </a:r>
            <a:r>
              <a:rPr lang="en-US" altLang="zh-CN" sz="2400"/>
              <a:t>20</a:t>
            </a:r>
            <a:r>
              <a:rPr lang="zh-CN" altLang="en-US" sz="2400"/>
              <a:t>)</a:t>
            </a:r>
            <a:r>
              <a:rPr lang="zh-CN" altLang="en-US" sz="2700"/>
              <a:t>,</a:t>
            </a:r>
            <a:endParaRPr lang="zh-CN" altLang="en-US" sz="2400"/>
          </a:p>
          <a:p>
            <a:pPr eaLnBrk="1" hangingPunct="1">
              <a:lnSpc>
                <a:spcPct val="90000"/>
              </a:lnSpc>
              <a:buFont typeface="Wingdings" panose="05000000000000000000" pitchFamily="2" charset="2"/>
              <a:buNone/>
            </a:pPr>
            <a:r>
              <a:rPr lang="zh-CN" altLang="en-US" sz="2400"/>
              <a:t>                                            </a:t>
            </a:r>
            <a:r>
              <a:rPr lang="en-US" altLang="zh-CN" sz="2400"/>
              <a:t>COL4 NUMERIC</a:t>
            </a:r>
            <a:r>
              <a:rPr lang="zh-CN" altLang="en-US" sz="2400"/>
              <a:t>(</a:t>
            </a:r>
            <a:r>
              <a:rPr lang="en-US" altLang="zh-CN" sz="2400"/>
              <a:t>10,3</a:t>
            </a:r>
            <a:r>
              <a:rPr lang="zh-CN" altLang="en-US" sz="2400"/>
              <a:t>)</a:t>
            </a:r>
            <a:r>
              <a:rPr lang="zh-CN" altLang="en-US" sz="2700"/>
              <a:t>,</a:t>
            </a:r>
            <a:endParaRPr lang="zh-CN" altLang="en-US" sz="2400"/>
          </a:p>
          <a:p>
            <a:pPr eaLnBrk="1" hangingPunct="1">
              <a:lnSpc>
                <a:spcPct val="90000"/>
              </a:lnSpc>
              <a:buFont typeface="Wingdings" panose="05000000000000000000" pitchFamily="2" charset="2"/>
              <a:buNone/>
            </a:pPr>
            <a:r>
              <a:rPr lang="zh-CN" altLang="en-US" sz="2400"/>
              <a:t>                                            </a:t>
            </a:r>
            <a:r>
              <a:rPr lang="en-US" altLang="zh-CN" sz="2400"/>
              <a:t>COL5 DECIMAL</a:t>
            </a:r>
            <a:r>
              <a:rPr lang="zh-CN" altLang="en-US" sz="2400"/>
              <a:t>(</a:t>
            </a:r>
            <a:r>
              <a:rPr lang="en-US" altLang="zh-CN" sz="2400"/>
              <a:t>5,2</a:t>
            </a:r>
            <a:r>
              <a:rPr lang="zh-CN" altLang="en-US" sz="2400"/>
              <a:t>)</a:t>
            </a:r>
          </a:p>
          <a:p>
            <a:pPr eaLnBrk="1" hangingPunct="1">
              <a:lnSpc>
                <a:spcPct val="90000"/>
              </a:lnSpc>
              <a:buFont typeface="Wingdings" panose="05000000000000000000" pitchFamily="2" charset="2"/>
              <a:buNone/>
            </a:pPr>
            <a:r>
              <a:rPr lang="en-US" altLang="zh-CN" sz="2400"/>
              <a:t>                                          </a:t>
            </a:r>
            <a:r>
              <a:rPr lang="zh-CN" altLang="en-US" sz="2400"/>
              <a:t>);</a:t>
            </a:r>
          </a:p>
          <a:p>
            <a:pPr eaLnBrk="1" hangingPunct="1">
              <a:lnSpc>
                <a:spcPct val="90000"/>
              </a:lnSpc>
              <a:buFont typeface="Wingdings" panose="05000000000000000000" pitchFamily="2" charset="2"/>
              <a:buNone/>
            </a:pPr>
            <a:r>
              <a:rPr lang="zh-CN" altLang="en-US" sz="2400"/>
              <a:t>    </a:t>
            </a:r>
          </a:p>
        </p:txBody>
      </p:sp>
      <p:sp>
        <p:nvSpPr>
          <p:cNvPr id="41988"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97BF8A2C-B522-460E-8725-D8A525C071B0}"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sz="3600"/>
              <a:t>更新视图（续）</a:t>
            </a:r>
          </a:p>
        </p:txBody>
      </p:sp>
      <p:sp>
        <p:nvSpPr>
          <p:cNvPr id="65539" name="Rectangle 3"/>
          <p:cNvSpPr>
            <a:spLocks noGrp="1" noChangeArrowheads="1"/>
          </p:cNvSpPr>
          <p:nvPr>
            <p:ph idx="1"/>
          </p:nvPr>
        </p:nvSpPr>
        <p:spPr/>
        <p:txBody>
          <a:bodyPr/>
          <a:lstStyle/>
          <a:p>
            <a:pPr eaLnBrk="1" hangingPunct="1">
              <a:lnSpc>
                <a:spcPct val="130000"/>
              </a:lnSpc>
              <a:buFont typeface="Wingdings" panose="05000000000000000000" pitchFamily="2" charset="2"/>
              <a:buNone/>
            </a:pPr>
            <a:r>
              <a:rPr lang="en-US" altLang="zh-CN" sz="2400"/>
              <a:t>[</a:t>
            </a:r>
            <a:r>
              <a:rPr lang="zh-CN" altLang="en-US" sz="2400"/>
              <a:t>例</a:t>
            </a:r>
            <a:r>
              <a:rPr lang="en-US" altLang="zh-CN" sz="2400"/>
              <a:t>3.95]  </a:t>
            </a:r>
            <a:r>
              <a:rPr lang="zh-CN" altLang="en-US" sz="2400"/>
              <a:t>将信息系学生视图</a:t>
            </a:r>
            <a:r>
              <a:rPr lang="en-US" altLang="zh-CN" sz="2400"/>
              <a:t>IS_Student</a:t>
            </a:r>
            <a:r>
              <a:rPr lang="zh-CN" altLang="en-US" sz="2400"/>
              <a:t>中学号</a:t>
            </a:r>
            <a:r>
              <a:rPr lang="en-US" altLang="zh-CN" sz="2400"/>
              <a:t>”201215122”</a:t>
            </a:r>
            <a:r>
              <a:rPr lang="zh-CN" altLang="en-US" sz="2400"/>
              <a:t>的学生姓名改为</a:t>
            </a:r>
            <a:r>
              <a:rPr lang="en-US" altLang="zh-CN" sz="2400"/>
              <a:t>”</a:t>
            </a:r>
            <a:r>
              <a:rPr lang="zh-CN" altLang="en-US" sz="2400"/>
              <a:t>刘辰</a:t>
            </a:r>
            <a:r>
              <a:rPr lang="en-US" altLang="zh-CN" sz="2400"/>
              <a:t>”</a:t>
            </a:r>
            <a:r>
              <a:rPr lang="zh-CN" altLang="en-US" sz="2400"/>
              <a:t>。</a:t>
            </a:r>
          </a:p>
          <a:p>
            <a:pPr lvl="2">
              <a:lnSpc>
                <a:spcPct val="130000"/>
              </a:lnSpc>
              <a:buFont typeface="Arial" panose="020B0604020202020204" pitchFamily="34" charset="0"/>
              <a:buNone/>
            </a:pPr>
            <a:r>
              <a:rPr lang="en-US" altLang="zh-CN" sz="2400"/>
              <a:t>UPDATE </a:t>
            </a:r>
            <a:r>
              <a:rPr lang="en-US" altLang="zh-CN" sz="2400">
                <a:solidFill>
                  <a:srgbClr val="FF00FF"/>
                </a:solidFill>
              </a:rPr>
              <a:t> IS_Student</a:t>
            </a:r>
            <a:endParaRPr lang="en-US" altLang="zh-CN" sz="2800">
              <a:solidFill>
                <a:srgbClr val="FF00FF"/>
              </a:solidFill>
            </a:endParaRPr>
          </a:p>
          <a:p>
            <a:pPr lvl="2">
              <a:lnSpc>
                <a:spcPct val="130000"/>
              </a:lnSpc>
              <a:buFont typeface="Arial" panose="020B0604020202020204" pitchFamily="34" charset="0"/>
              <a:buNone/>
            </a:pPr>
            <a:r>
              <a:rPr lang="en-US" altLang="zh-CN" sz="2400"/>
              <a:t>SET  Sname= '</a:t>
            </a:r>
            <a:r>
              <a:rPr lang="zh-CN" altLang="en-US" sz="2400"/>
              <a:t>刘辰</a:t>
            </a:r>
            <a:r>
              <a:rPr lang="en-US" altLang="zh-CN" sz="2400"/>
              <a:t>'</a:t>
            </a:r>
          </a:p>
          <a:p>
            <a:pPr lvl="2">
              <a:lnSpc>
                <a:spcPct val="130000"/>
              </a:lnSpc>
              <a:buFont typeface="Arial" panose="020B0604020202020204" pitchFamily="34" charset="0"/>
              <a:buNone/>
            </a:pPr>
            <a:r>
              <a:rPr lang="en-US" altLang="zh-CN" sz="2400"/>
              <a:t>WHERE  Sno= ' 201215122 '</a:t>
            </a:r>
            <a:r>
              <a:rPr lang="zh-CN" altLang="en-US" sz="2400"/>
              <a:t>;</a:t>
            </a:r>
          </a:p>
          <a:p>
            <a:pPr lvl="1">
              <a:lnSpc>
                <a:spcPct val="130000"/>
              </a:lnSpc>
              <a:buFont typeface="Wingdings" panose="05000000000000000000" pitchFamily="2" charset="2"/>
              <a:buNone/>
            </a:pPr>
            <a:r>
              <a:rPr lang="zh-CN" altLang="en-US"/>
              <a:t>转换后的语句：</a:t>
            </a:r>
          </a:p>
          <a:p>
            <a:pPr lvl="2">
              <a:lnSpc>
                <a:spcPct val="130000"/>
              </a:lnSpc>
              <a:buFont typeface="Arial" panose="020B0604020202020204" pitchFamily="34" charset="0"/>
              <a:buNone/>
            </a:pPr>
            <a:r>
              <a:rPr lang="en-US" altLang="zh-CN" sz="2400"/>
              <a:t>UPDATE </a:t>
            </a:r>
            <a:r>
              <a:rPr lang="en-US" altLang="zh-CN" sz="2400">
                <a:solidFill>
                  <a:srgbClr val="FF00FF"/>
                </a:solidFill>
              </a:rPr>
              <a:t> Student</a:t>
            </a:r>
          </a:p>
          <a:p>
            <a:pPr lvl="2">
              <a:lnSpc>
                <a:spcPct val="130000"/>
              </a:lnSpc>
              <a:buFont typeface="Arial" panose="020B0604020202020204" pitchFamily="34" charset="0"/>
              <a:buNone/>
            </a:pPr>
            <a:r>
              <a:rPr lang="en-US" altLang="zh-CN" sz="2400"/>
              <a:t>SET Sname= '</a:t>
            </a:r>
            <a:r>
              <a:rPr lang="zh-CN" altLang="en-US" sz="2400"/>
              <a:t>刘辰</a:t>
            </a:r>
            <a:r>
              <a:rPr lang="en-US" altLang="zh-CN" sz="2400"/>
              <a:t>'</a:t>
            </a:r>
          </a:p>
          <a:p>
            <a:pPr lvl="2">
              <a:lnSpc>
                <a:spcPct val="130000"/>
              </a:lnSpc>
              <a:buFont typeface="Arial" panose="020B0604020202020204" pitchFamily="34" charset="0"/>
              <a:buNone/>
            </a:pPr>
            <a:r>
              <a:rPr lang="en-US" altLang="zh-CN" sz="2400"/>
              <a:t>WHERE Sno= ' 201215122 ' AND </a:t>
            </a:r>
            <a:r>
              <a:rPr lang="en-US" altLang="zh-CN" sz="2400">
                <a:solidFill>
                  <a:srgbClr val="FF00FF"/>
                </a:solidFill>
              </a:rPr>
              <a:t>Sdept= 'IS'</a:t>
            </a:r>
            <a:r>
              <a:rPr lang="zh-CN" altLang="en-US" sz="2400"/>
              <a:t>;</a:t>
            </a:r>
          </a:p>
        </p:txBody>
      </p:sp>
      <p:sp>
        <p:nvSpPr>
          <p:cNvPr id="2" name="日期占位符 1">
            <a:extLst>
              <a:ext uri="{FF2B5EF4-FFF2-40B4-BE49-F238E27FC236}">
                <a16:creationId xmlns:a16="http://schemas.microsoft.com/office/drawing/2014/main" id="{DD68DFEC-87E0-474D-8155-51832170DF84}"/>
              </a:ext>
            </a:extLst>
          </p:cNvPr>
          <p:cNvSpPr>
            <a:spLocks noGrp="1"/>
          </p:cNvSpPr>
          <p:nvPr>
            <p:ph type="dt" sz="half" idx="10"/>
          </p:nvPr>
        </p:nvSpPr>
        <p:spPr/>
        <p:txBody>
          <a:bodyPr/>
          <a:lstStyle/>
          <a:p>
            <a:pPr>
              <a:defRPr/>
            </a:pPr>
            <a:fld id="{A8D7BB6F-A59B-4F62-B5FD-CD736CD1C404}" type="datetime1">
              <a:rPr lang="zh-CN" altLang="en-US" smtClean="0"/>
              <a:t>2021/10/28</a:t>
            </a:fld>
            <a:endParaRPr lang="zh-CN" altLang="en-US" dirty="0"/>
          </a:p>
        </p:txBody>
      </p:sp>
    </p:spTree>
    <p:extLst>
      <p:ext uri="{BB962C8B-B14F-4D97-AF65-F5344CB8AC3E}">
        <p14:creationId xmlns:p14="http://schemas.microsoft.com/office/powerpoint/2010/main" val="375585164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sz="3600"/>
              <a:t>更新视图（续）</a:t>
            </a:r>
          </a:p>
        </p:txBody>
      </p:sp>
      <p:sp>
        <p:nvSpPr>
          <p:cNvPr id="66563" name="Rectangle 3"/>
          <p:cNvSpPr>
            <a:spLocks noGrp="1" noChangeArrowheads="1"/>
          </p:cNvSpPr>
          <p:nvPr>
            <p:ph idx="1"/>
          </p:nvPr>
        </p:nvSpPr>
        <p:spPr/>
        <p:txBody>
          <a:bodyPr/>
          <a:lstStyle/>
          <a:p>
            <a:pPr eaLnBrk="1" hangingPunct="1">
              <a:buFont typeface="Wingdings" panose="05000000000000000000" pitchFamily="2" charset="2"/>
              <a:buNone/>
            </a:pPr>
            <a:r>
              <a:rPr lang="en-US" altLang="zh-CN" sz="2400"/>
              <a:t>[</a:t>
            </a:r>
            <a:r>
              <a:rPr lang="zh-CN" altLang="en-US" sz="2400"/>
              <a:t>例</a:t>
            </a:r>
            <a:r>
              <a:rPr lang="en-US" altLang="zh-CN" sz="2400"/>
              <a:t>3.96]  </a:t>
            </a:r>
            <a:r>
              <a:rPr lang="zh-CN" altLang="en-US" sz="2400"/>
              <a:t>向信息系学生视图</a:t>
            </a:r>
            <a:r>
              <a:rPr lang="en-US" altLang="zh-CN" sz="2400"/>
              <a:t>IS_S</a:t>
            </a:r>
            <a:r>
              <a:rPr lang="zh-CN" altLang="en-US" sz="2400"/>
              <a:t>中插入一个新的学生记录，其中学号为</a:t>
            </a:r>
            <a:r>
              <a:rPr lang="en-US" altLang="zh-CN" sz="2400"/>
              <a:t>”201215129”</a:t>
            </a:r>
            <a:r>
              <a:rPr lang="zh-CN" altLang="en-US" sz="2400"/>
              <a:t>，姓名为</a:t>
            </a:r>
            <a:r>
              <a:rPr lang="en-US" altLang="zh-CN" sz="2400"/>
              <a:t>”</a:t>
            </a:r>
            <a:r>
              <a:rPr lang="zh-CN" altLang="en-US" sz="2400"/>
              <a:t>赵新</a:t>
            </a:r>
            <a:r>
              <a:rPr lang="en-US" altLang="zh-CN" sz="2400"/>
              <a:t>”</a:t>
            </a:r>
            <a:r>
              <a:rPr lang="zh-CN" altLang="en-US" sz="2400"/>
              <a:t>，年龄为</a:t>
            </a:r>
            <a:r>
              <a:rPr lang="en-US" altLang="zh-CN" sz="2400"/>
              <a:t>20</a:t>
            </a:r>
            <a:r>
              <a:rPr lang="zh-CN" altLang="en-US" sz="2400"/>
              <a:t>岁</a:t>
            </a:r>
          </a:p>
          <a:p>
            <a:pPr lvl="1">
              <a:buFont typeface="Wingdings" panose="05000000000000000000" pitchFamily="2" charset="2"/>
              <a:buNone/>
            </a:pPr>
            <a:r>
              <a:rPr lang="en-US" altLang="zh-CN"/>
              <a:t>INSERT</a:t>
            </a:r>
          </a:p>
          <a:p>
            <a:pPr lvl="1">
              <a:buFont typeface="Wingdings" panose="05000000000000000000" pitchFamily="2" charset="2"/>
              <a:buNone/>
            </a:pPr>
            <a:r>
              <a:rPr lang="en-US" altLang="zh-CN"/>
              <a:t>INTO </a:t>
            </a:r>
            <a:r>
              <a:rPr lang="en-US" altLang="zh-CN">
                <a:solidFill>
                  <a:srgbClr val="FF00FF"/>
                </a:solidFill>
              </a:rPr>
              <a:t>IS_Student</a:t>
            </a:r>
          </a:p>
          <a:p>
            <a:pPr lvl="1">
              <a:buFont typeface="Wingdings" panose="05000000000000000000" pitchFamily="2" charset="2"/>
              <a:buNone/>
            </a:pPr>
            <a:r>
              <a:rPr lang="en-US" altLang="zh-CN"/>
              <a:t>VALUES</a:t>
            </a:r>
            <a:r>
              <a:rPr lang="zh-CN" altLang="en-US"/>
              <a:t>(</a:t>
            </a:r>
            <a:r>
              <a:rPr lang="en-US" altLang="zh-CN"/>
              <a:t>‘201215129’,’</a:t>
            </a:r>
            <a:r>
              <a:rPr lang="zh-CN" altLang="en-US"/>
              <a:t>赵新</a:t>
            </a:r>
            <a:r>
              <a:rPr lang="en-US" altLang="zh-CN"/>
              <a:t>’,20</a:t>
            </a:r>
            <a:r>
              <a:rPr lang="zh-CN" altLang="en-US"/>
              <a:t>);</a:t>
            </a:r>
          </a:p>
          <a:p>
            <a:pPr eaLnBrk="1" hangingPunct="1">
              <a:buFont typeface="Wingdings" panose="05000000000000000000" pitchFamily="2" charset="2"/>
              <a:buNone/>
            </a:pPr>
            <a:r>
              <a:rPr lang="zh-CN" altLang="en-US" sz="2400"/>
              <a:t>转换为对基本表的更新：</a:t>
            </a:r>
          </a:p>
          <a:p>
            <a:pPr lvl="1">
              <a:buFont typeface="Wingdings" panose="05000000000000000000" pitchFamily="2" charset="2"/>
              <a:buNone/>
            </a:pPr>
            <a:r>
              <a:rPr lang="en-US" altLang="zh-CN"/>
              <a:t>INSERT</a:t>
            </a:r>
          </a:p>
          <a:p>
            <a:pPr lvl="1">
              <a:buFont typeface="Wingdings" panose="05000000000000000000" pitchFamily="2" charset="2"/>
              <a:buNone/>
            </a:pPr>
            <a:r>
              <a:rPr lang="en-US" altLang="zh-CN"/>
              <a:t>INTO   </a:t>
            </a:r>
            <a:r>
              <a:rPr lang="en-US" altLang="zh-CN">
                <a:solidFill>
                  <a:srgbClr val="FF00FF"/>
                </a:solidFill>
              </a:rPr>
              <a:t>Student</a:t>
            </a:r>
            <a:r>
              <a:rPr lang="zh-CN" altLang="en-US"/>
              <a:t>(</a:t>
            </a:r>
            <a:r>
              <a:rPr lang="en-US" altLang="zh-CN"/>
              <a:t>Sno,Sname,Sage,</a:t>
            </a:r>
            <a:r>
              <a:rPr lang="en-US" altLang="zh-CN">
                <a:solidFill>
                  <a:srgbClr val="FF00FF"/>
                </a:solidFill>
              </a:rPr>
              <a:t>Sdept</a:t>
            </a:r>
            <a:r>
              <a:rPr lang="zh-CN" altLang="en-US"/>
              <a:t>)</a:t>
            </a:r>
          </a:p>
          <a:p>
            <a:pPr lvl="1">
              <a:buFont typeface="Wingdings" panose="05000000000000000000" pitchFamily="2" charset="2"/>
              <a:buNone/>
            </a:pPr>
            <a:r>
              <a:rPr lang="en-US" altLang="zh-CN"/>
              <a:t>VALUES</a:t>
            </a:r>
            <a:r>
              <a:rPr lang="zh-CN" altLang="en-US"/>
              <a:t>(</a:t>
            </a:r>
            <a:r>
              <a:rPr lang="en-US" altLang="zh-CN"/>
              <a:t>‘200215129 ','</a:t>
            </a:r>
            <a:r>
              <a:rPr lang="zh-CN" altLang="en-US"/>
              <a:t>赵新</a:t>
            </a:r>
            <a:r>
              <a:rPr lang="en-US" altLang="zh-CN"/>
              <a:t>',20,</a:t>
            </a:r>
            <a:r>
              <a:rPr lang="en-US" altLang="zh-CN">
                <a:solidFill>
                  <a:srgbClr val="FF00FF"/>
                </a:solidFill>
              </a:rPr>
              <a:t>'IS'</a:t>
            </a:r>
            <a:r>
              <a:rPr lang="en-US" altLang="zh-CN"/>
              <a:t> </a:t>
            </a:r>
            <a:r>
              <a:rPr lang="zh-CN" altLang="en-US"/>
              <a:t>);</a:t>
            </a:r>
          </a:p>
        </p:txBody>
      </p:sp>
      <p:sp>
        <p:nvSpPr>
          <p:cNvPr id="2" name="日期占位符 1">
            <a:extLst>
              <a:ext uri="{FF2B5EF4-FFF2-40B4-BE49-F238E27FC236}">
                <a16:creationId xmlns:a16="http://schemas.microsoft.com/office/drawing/2014/main" id="{AFA361D7-9C53-4125-AFED-3AE7B8F55B57}"/>
              </a:ext>
            </a:extLst>
          </p:cNvPr>
          <p:cNvSpPr>
            <a:spLocks noGrp="1"/>
          </p:cNvSpPr>
          <p:nvPr>
            <p:ph type="dt" sz="half" idx="10"/>
          </p:nvPr>
        </p:nvSpPr>
        <p:spPr/>
        <p:txBody>
          <a:bodyPr/>
          <a:lstStyle/>
          <a:p>
            <a:pPr>
              <a:defRPr/>
            </a:pPr>
            <a:fld id="{A23DFFDB-6FDD-419E-A42B-B16B28CCB182}" type="datetime1">
              <a:rPr lang="zh-CN" altLang="en-US" smtClean="0"/>
              <a:t>2021/10/28</a:t>
            </a:fld>
            <a:endParaRPr lang="zh-CN" altLang="en-US" dirty="0"/>
          </a:p>
        </p:txBody>
      </p:sp>
    </p:spTree>
    <p:extLst>
      <p:ext uri="{BB962C8B-B14F-4D97-AF65-F5344CB8AC3E}">
        <p14:creationId xmlns:p14="http://schemas.microsoft.com/office/powerpoint/2010/main" val="2159916498"/>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sz="3600"/>
              <a:t>更新视图（续）</a:t>
            </a:r>
          </a:p>
        </p:txBody>
      </p:sp>
      <p:sp>
        <p:nvSpPr>
          <p:cNvPr id="67587" name="Rectangle 3"/>
          <p:cNvSpPr>
            <a:spLocks noGrp="1" noChangeArrowheads="1"/>
          </p:cNvSpPr>
          <p:nvPr>
            <p:ph idx="1"/>
          </p:nvPr>
        </p:nvSpPr>
        <p:spPr/>
        <p:txBody>
          <a:bodyPr/>
          <a:lstStyle/>
          <a:p>
            <a:pPr eaLnBrk="1" hangingPunct="1">
              <a:lnSpc>
                <a:spcPct val="120000"/>
              </a:lnSpc>
              <a:buFont typeface="Wingdings" panose="05000000000000000000" pitchFamily="2" charset="2"/>
              <a:buNone/>
            </a:pPr>
            <a:r>
              <a:rPr lang="en-US" altLang="zh-CN" sz="2400"/>
              <a:t>[</a:t>
            </a:r>
            <a:r>
              <a:rPr lang="zh-CN" altLang="en-US" sz="2400"/>
              <a:t>例</a:t>
            </a:r>
            <a:r>
              <a:rPr lang="en-US" altLang="zh-CN" sz="2400"/>
              <a:t>3.97]</a:t>
            </a:r>
            <a:r>
              <a:rPr lang="zh-CN" altLang="en-US" sz="2400"/>
              <a:t>删除信息系学生视图</a:t>
            </a:r>
            <a:r>
              <a:rPr lang="en-US" altLang="zh-CN" sz="2400"/>
              <a:t>IS_Student</a:t>
            </a:r>
            <a:r>
              <a:rPr lang="zh-CN" altLang="en-US" sz="2400"/>
              <a:t>中学号为</a:t>
            </a:r>
            <a:r>
              <a:rPr lang="en-US" altLang="zh-CN" sz="2400"/>
              <a:t>”201215129”</a:t>
            </a:r>
            <a:r>
              <a:rPr lang="zh-CN" altLang="en-US" sz="2400"/>
              <a:t>的记录 </a:t>
            </a:r>
          </a:p>
          <a:p>
            <a:pPr lvl="1">
              <a:lnSpc>
                <a:spcPct val="120000"/>
              </a:lnSpc>
              <a:buFont typeface="Wingdings" panose="05000000000000000000" pitchFamily="2" charset="2"/>
              <a:buNone/>
            </a:pPr>
            <a:r>
              <a:rPr lang="en-US" altLang="zh-CN"/>
              <a:t>DELETE</a:t>
            </a:r>
          </a:p>
          <a:p>
            <a:pPr lvl="1">
              <a:lnSpc>
                <a:spcPct val="120000"/>
              </a:lnSpc>
              <a:buFont typeface="Wingdings" panose="05000000000000000000" pitchFamily="2" charset="2"/>
              <a:buNone/>
            </a:pPr>
            <a:r>
              <a:rPr lang="en-US" altLang="zh-CN"/>
              <a:t>FROM </a:t>
            </a:r>
            <a:r>
              <a:rPr lang="en-US" altLang="zh-CN">
                <a:solidFill>
                  <a:srgbClr val="FF00FF"/>
                </a:solidFill>
              </a:rPr>
              <a:t>IS_Student</a:t>
            </a:r>
          </a:p>
          <a:p>
            <a:pPr lvl="1">
              <a:lnSpc>
                <a:spcPct val="120000"/>
              </a:lnSpc>
              <a:buFont typeface="Wingdings" panose="05000000000000000000" pitchFamily="2" charset="2"/>
              <a:buNone/>
            </a:pPr>
            <a:r>
              <a:rPr lang="en-US" altLang="zh-CN"/>
              <a:t>WHERE Sno= ' 201215129 '</a:t>
            </a:r>
            <a:r>
              <a:rPr lang="zh-CN" altLang="en-US"/>
              <a:t>;</a:t>
            </a:r>
          </a:p>
          <a:p>
            <a:pPr eaLnBrk="1" hangingPunct="1">
              <a:lnSpc>
                <a:spcPct val="120000"/>
              </a:lnSpc>
              <a:buFont typeface="Wingdings" panose="05000000000000000000" pitchFamily="2" charset="2"/>
              <a:buNone/>
            </a:pPr>
            <a:r>
              <a:rPr lang="zh-CN" altLang="en-US" sz="2400"/>
              <a:t>转换为对基本表的更新：</a:t>
            </a:r>
            <a:endParaRPr lang="zh-CN" altLang="en-US"/>
          </a:p>
          <a:p>
            <a:pPr lvl="1">
              <a:lnSpc>
                <a:spcPct val="120000"/>
              </a:lnSpc>
              <a:buFont typeface="Wingdings" panose="05000000000000000000" pitchFamily="2" charset="2"/>
              <a:buNone/>
            </a:pPr>
            <a:r>
              <a:rPr lang="en-US" altLang="zh-CN"/>
              <a:t>DELETE</a:t>
            </a:r>
          </a:p>
          <a:p>
            <a:pPr lvl="1">
              <a:lnSpc>
                <a:spcPct val="120000"/>
              </a:lnSpc>
              <a:buFont typeface="Wingdings" panose="05000000000000000000" pitchFamily="2" charset="2"/>
              <a:buNone/>
            </a:pPr>
            <a:r>
              <a:rPr lang="en-US" altLang="zh-CN"/>
              <a:t>FROM </a:t>
            </a:r>
            <a:r>
              <a:rPr lang="en-US" altLang="zh-CN">
                <a:solidFill>
                  <a:srgbClr val="FF00FF"/>
                </a:solidFill>
              </a:rPr>
              <a:t>Student</a:t>
            </a:r>
          </a:p>
          <a:p>
            <a:pPr lvl="1">
              <a:lnSpc>
                <a:spcPct val="120000"/>
              </a:lnSpc>
              <a:buFont typeface="Wingdings" panose="05000000000000000000" pitchFamily="2" charset="2"/>
              <a:buNone/>
            </a:pPr>
            <a:r>
              <a:rPr lang="en-US" altLang="zh-CN"/>
              <a:t>WHERE Sno= ' 201215129 ' AND </a:t>
            </a:r>
            <a:r>
              <a:rPr lang="en-US" altLang="zh-CN">
                <a:solidFill>
                  <a:srgbClr val="FF00FF"/>
                </a:solidFill>
              </a:rPr>
              <a:t>Sdept= 'IS'</a:t>
            </a:r>
            <a:r>
              <a:rPr lang="zh-CN" altLang="en-US"/>
              <a:t>;</a:t>
            </a:r>
          </a:p>
          <a:p>
            <a:pPr eaLnBrk="1" hangingPunct="1">
              <a:buFont typeface="Wingdings" panose="05000000000000000000" pitchFamily="2" charset="2"/>
              <a:buNone/>
            </a:pPr>
            <a:endParaRPr lang="en-US" altLang="zh-CN" sz="3200"/>
          </a:p>
        </p:txBody>
      </p:sp>
      <p:sp>
        <p:nvSpPr>
          <p:cNvPr id="2" name="日期占位符 1">
            <a:extLst>
              <a:ext uri="{FF2B5EF4-FFF2-40B4-BE49-F238E27FC236}">
                <a16:creationId xmlns:a16="http://schemas.microsoft.com/office/drawing/2014/main" id="{59C0F89D-E328-4712-8A87-909FED0C69BB}"/>
              </a:ext>
            </a:extLst>
          </p:cNvPr>
          <p:cNvSpPr>
            <a:spLocks noGrp="1"/>
          </p:cNvSpPr>
          <p:nvPr>
            <p:ph type="dt" sz="half" idx="10"/>
          </p:nvPr>
        </p:nvSpPr>
        <p:spPr/>
        <p:txBody>
          <a:bodyPr/>
          <a:lstStyle/>
          <a:p>
            <a:pPr>
              <a:defRPr/>
            </a:pPr>
            <a:fld id="{2D71860E-BEB5-44AE-B8BF-82E2EB43B769}" type="datetime1">
              <a:rPr lang="zh-CN" altLang="en-US" smtClean="0"/>
              <a:t>2021/10/28</a:t>
            </a:fld>
            <a:endParaRPr lang="zh-CN" altLang="en-US" dirty="0"/>
          </a:p>
        </p:txBody>
      </p:sp>
    </p:spTree>
    <p:extLst>
      <p:ext uri="{BB962C8B-B14F-4D97-AF65-F5344CB8AC3E}">
        <p14:creationId xmlns:p14="http://schemas.microsoft.com/office/powerpoint/2010/main" val="3230818526"/>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sz="3600"/>
              <a:t>更新视图（续）</a:t>
            </a:r>
          </a:p>
        </p:txBody>
      </p:sp>
      <p:sp>
        <p:nvSpPr>
          <p:cNvPr id="68611" name="Rectangle 3"/>
          <p:cNvSpPr>
            <a:spLocks noGrp="1" noChangeArrowheads="1"/>
          </p:cNvSpPr>
          <p:nvPr>
            <p:ph idx="1"/>
          </p:nvPr>
        </p:nvSpPr>
        <p:spPr/>
        <p:txBody>
          <a:bodyPr/>
          <a:lstStyle/>
          <a:p>
            <a:pPr eaLnBrk="1" hangingPunct="1"/>
            <a:r>
              <a:rPr lang="zh-CN" altLang="en-US"/>
              <a:t>更新视图的限制：一些视图是不可更新的，因为对这些视图的更新不能唯一地有意义地转换成对相应基本表的更新</a:t>
            </a:r>
          </a:p>
          <a:p>
            <a:pPr eaLnBrk="1" hangingPunct="1">
              <a:buFont typeface="Wingdings" panose="05000000000000000000" pitchFamily="2" charset="2"/>
              <a:buNone/>
            </a:pPr>
            <a:endParaRPr lang="zh-CN" altLang="en-US" sz="3200"/>
          </a:p>
          <a:p>
            <a:pPr lvl="1">
              <a:buFont typeface="Wingdings" panose="05000000000000000000" pitchFamily="2" charset="2"/>
              <a:buNone/>
            </a:pPr>
            <a:r>
              <a:rPr lang="zh-CN" altLang="en-US"/>
              <a:t>例：例</a:t>
            </a:r>
            <a:r>
              <a:rPr lang="en-US" altLang="zh-CN"/>
              <a:t>3.89</a:t>
            </a:r>
            <a:r>
              <a:rPr lang="zh-CN" altLang="en-US"/>
              <a:t>定义的视图</a:t>
            </a:r>
            <a:r>
              <a:rPr lang="en-US" altLang="zh-CN"/>
              <a:t>S_G</a:t>
            </a:r>
            <a:r>
              <a:rPr lang="zh-CN" altLang="en-US"/>
              <a:t>为不可更新视图。</a:t>
            </a:r>
          </a:p>
          <a:p>
            <a:pPr lvl="4">
              <a:lnSpc>
                <a:spcPct val="110000"/>
              </a:lnSpc>
              <a:buFont typeface="Arial" panose="020B0604020202020204" pitchFamily="34" charset="0"/>
              <a:buNone/>
            </a:pPr>
            <a:r>
              <a:rPr lang="en-US" altLang="zh-CN" sz="2400"/>
              <a:t>UPDATE  S_G</a:t>
            </a:r>
          </a:p>
          <a:p>
            <a:pPr lvl="4">
              <a:lnSpc>
                <a:spcPct val="110000"/>
              </a:lnSpc>
              <a:buFont typeface="Arial" panose="020B0604020202020204" pitchFamily="34" charset="0"/>
              <a:buNone/>
            </a:pPr>
            <a:r>
              <a:rPr lang="en-US" altLang="zh-CN" sz="2400"/>
              <a:t>SET          </a:t>
            </a:r>
            <a:r>
              <a:rPr lang="en-US" altLang="zh-CN" sz="2400">
                <a:solidFill>
                  <a:srgbClr val="FF00FF"/>
                </a:solidFill>
              </a:rPr>
              <a:t>Gavg=90</a:t>
            </a:r>
          </a:p>
          <a:p>
            <a:pPr lvl="4">
              <a:lnSpc>
                <a:spcPct val="110000"/>
              </a:lnSpc>
              <a:buFont typeface="Arial" panose="020B0604020202020204" pitchFamily="34" charset="0"/>
              <a:buNone/>
            </a:pPr>
            <a:r>
              <a:rPr lang="en-US" altLang="zh-CN" sz="2400"/>
              <a:t>WHERE  Sno= </a:t>
            </a:r>
            <a:r>
              <a:rPr lang="zh-CN" altLang="en-US" sz="2400"/>
              <a:t>'</a:t>
            </a:r>
            <a:r>
              <a:rPr lang="en-US" altLang="zh-CN" sz="2400"/>
              <a:t>201215121</a:t>
            </a:r>
            <a:r>
              <a:rPr lang="zh-CN" altLang="en-US" sz="2400"/>
              <a:t>';</a:t>
            </a:r>
          </a:p>
          <a:p>
            <a:pPr lvl="4">
              <a:lnSpc>
                <a:spcPct val="110000"/>
              </a:lnSpc>
              <a:buFont typeface="Arial" panose="020B0604020202020204" pitchFamily="34" charset="0"/>
              <a:buNone/>
            </a:pPr>
            <a:endParaRPr lang="zh-CN" altLang="en-US" sz="2400"/>
          </a:p>
          <a:p>
            <a:pPr lvl="1">
              <a:buFont typeface="Wingdings" panose="05000000000000000000" pitchFamily="2" charset="2"/>
              <a:buNone/>
            </a:pPr>
            <a:r>
              <a:rPr lang="zh-CN" altLang="en-US"/>
              <a:t>这个对视图的更新无法转换成对基本表</a:t>
            </a:r>
            <a:r>
              <a:rPr lang="en-US" altLang="zh-CN"/>
              <a:t>SC</a:t>
            </a:r>
            <a:r>
              <a:rPr lang="zh-CN" altLang="en-US"/>
              <a:t>的更新</a:t>
            </a:r>
          </a:p>
        </p:txBody>
      </p:sp>
      <p:sp>
        <p:nvSpPr>
          <p:cNvPr id="2" name="日期占位符 1">
            <a:extLst>
              <a:ext uri="{FF2B5EF4-FFF2-40B4-BE49-F238E27FC236}">
                <a16:creationId xmlns:a16="http://schemas.microsoft.com/office/drawing/2014/main" id="{D62D0DE2-F9DD-4707-8143-30F0ACAF1011}"/>
              </a:ext>
            </a:extLst>
          </p:cNvPr>
          <p:cNvSpPr>
            <a:spLocks noGrp="1"/>
          </p:cNvSpPr>
          <p:nvPr>
            <p:ph type="dt" sz="half" idx="10"/>
          </p:nvPr>
        </p:nvSpPr>
        <p:spPr/>
        <p:txBody>
          <a:bodyPr/>
          <a:lstStyle/>
          <a:p>
            <a:pPr>
              <a:defRPr/>
            </a:pPr>
            <a:fld id="{4A3A9F47-F129-4269-8FCD-BC3FE735942E}" type="datetime1">
              <a:rPr lang="zh-CN" altLang="en-US" smtClean="0"/>
              <a:t>2021/10/28</a:t>
            </a:fld>
            <a:endParaRPr lang="zh-CN" altLang="en-US" dirty="0"/>
          </a:p>
        </p:txBody>
      </p:sp>
    </p:spTree>
    <p:extLst>
      <p:ext uri="{BB962C8B-B14F-4D97-AF65-F5344CB8AC3E}">
        <p14:creationId xmlns:p14="http://schemas.microsoft.com/office/powerpoint/2010/main" val="3170166725"/>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zh-CN" altLang="en-US" sz="3600"/>
              <a:t>更新视图（续）</a:t>
            </a:r>
            <a:endParaRPr lang="zh-CN" altLang="en-US" sz="3600">
              <a:latin typeface="宋体" panose="02010600030101010101" pitchFamily="2" charset="-122"/>
            </a:endParaRPr>
          </a:p>
        </p:txBody>
      </p:sp>
      <p:sp>
        <p:nvSpPr>
          <p:cNvPr id="69635" name="Rectangle 3"/>
          <p:cNvSpPr>
            <a:spLocks noGrp="1" noChangeArrowheads="1"/>
          </p:cNvSpPr>
          <p:nvPr>
            <p:ph idx="1"/>
          </p:nvPr>
        </p:nvSpPr>
        <p:spPr/>
        <p:txBody>
          <a:bodyPr/>
          <a:lstStyle/>
          <a:p>
            <a:pPr>
              <a:lnSpc>
                <a:spcPct val="150000"/>
              </a:lnSpc>
            </a:pPr>
            <a:r>
              <a:rPr lang="zh-CN" altLang="en-US">
                <a:latin typeface="宋体" panose="02010600030101010101" pitchFamily="2" charset="-122"/>
              </a:rPr>
              <a:t>允许对行列子集视图进行更新</a:t>
            </a:r>
          </a:p>
          <a:p>
            <a:pPr>
              <a:lnSpc>
                <a:spcPct val="150000"/>
              </a:lnSpc>
            </a:pPr>
            <a:r>
              <a:rPr lang="zh-CN" altLang="en-US">
                <a:latin typeface="宋体" panose="02010600030101010101" pitchFamily="2" charset="-122"/>
              </a:rPr>
              <a:t>对其他类型视图的更新不同系统有不同限制</a:t>
            </a:r>
          </a:p>
        </p:txBody>
      </p:sp>
      <p:sp>
        <p:nvSpPr>
          <p:cNvPr id="2" name="日期占位符 1">
            <a:extLst>
              <a:ext uri="{FF2B5EF4-FFF2-40B4-BE49-F238E27FC236}">
                <a16:creationId xmlns:a16="http://schemas.microsoft.com/office/drawing/2014/main" id="{33422321-97BD-482A-9E80-F9532431945A}"/>
              </a:ext>
            </a:extLst>
          </p:cNvPr>
          <p:cNvSpPr>
            <a:spLocks noGrp="1"/>
          </p:cNvSpPr>
          <p:nvPr>
            <p:ph type="dt" sz="half" idx="10"/>
          </p:nvPr>
        </p:nvSpPr>
        <p:spPr/>
        <p:txBody>
          <a:bodyPr/>
          <a:lstStyle/>
          <a:p>
            <a:pPr>
              <a:defRPr/>
            </a:pPr>
            <a:fld id="{BAD192F1-3324-42AE-9458-0323A8C14C66}" type="datetime1">
              <a:rPr lang="zh-CN" altLang="en-US" smtClean="0"/>
              <a:t>2021/10/28</a:t>
            </a:fld>
            <a:endParaRPr lang="zh-CN" altLang="en-US" dirty="0"/>
          </a:p>
        </p:txBody>
      </p:sp>
    </p:spTree>
    <p:extLst>
      <p:ext uri="{BB962C8B-B14F-4D97-AF65-F5344CB8AC3E}">
        <p14:creationId xmlns:p14="http://schemas.microsoft.com/office/powerpoint/2010/main" val="2326366529"/>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sz="3600"/>
              <a:t>更新视图（续）</a:t>
            </a:r>
            <a:endParaRPr lang="zh-CN" altLang="en-US" sz="3600">
              <a:latin typeface="宋体" panose="02010600030101010101" pitchFamily="2" charset="-122"/>
            </a:endParaRPr>
          </a:p>
        </p:txBody>
      </p:sp>
      <p:sp>
        <p:nvSpPr>
          <p:cNvPr id="70659" name="Rectangle 3"/>
          <p:cNvSpPr>
            <a:spLocks noGrp="1" noChangeArrowheads="1"/>
          </p:cNvSpPr>
          <p:nvPr>
            <p:ph idx="1"/>
          </p:nvPr>
        </p:nvSpPr>
        <p:spPr>
          <a:xfrm>
            <a:off x="899592" y="908720"/>
            <a:ext cx="8208912" cy="5949280"/>
          </a:xfrm>
        </p:spPr>
        <p:txBody>
          <a:bodyPr/>
          <a:lstStyle/>
          <a:p>
            <a:pPr>
              <a:lnSpc>
                <a:spcPct val="200000"/>
              </a:lnSpc>
            </a:pPr>
            <a:r>
              <a:rPr lang="en-US" altLang="zh-CN" sz="2400" dirty="0"/>
              <a:t>DB2</a:t>
            </a:r>
            <a:r>
              <a:rPr lang="zh-CN" altLang="en-US" sz="2400" dirty="0"/>
              <a:t>对视图更新的限制：</a:t>
            </a:r>
          </a:p>
          <a:p>
            <a:pPr lvl="1">
              <a:lnSpc>
                <a:spcPct val="200000"/>
              </a:lnSpc>
            </a:pPr>
            <a:r>
              <a:rPr lang="zh-CN" altLang="en-US" sz="2000" dirty="0"/>
              <a:t>若视图是由两个以上基本表导出的，则此视图不允许更新。</a:t>
            </a:r>
          </a:p>
          <a:p>
            <a:pPr lvl="1">
              <a:lnSpc>
                <a:spcPct val="200000"/>
              </a:lnSpc>
            </a:pPr>
            <a:r>
              <a:rPr lang="zh-CN" altLang="en-US" sz="2000" dirty="0"/>
              <a:t>若视图的字段来自字段表达式或常数，则不允许对此视图执行</a:t>
            </a:r>
            <a:r>
              <a:rPr lang="en-US" altLang="zh-CN" sz="2000" dirty="0"/>
              <a:t>INSERT</a:t>
            </a:r>
            <a:r>
              <a:rPr lang="zh-CN" altLang="en-US" sz="2000" dirty="0"/>
              <a:t>和</a:t>
            </a:r>
            <a:r>
              <a:rPr lang="en-US" altLang="zh-CN" sz="2000" dirty="0"/>
              <a:t>UPDATE</a:t>
            </a:r>
            <a:r>
              <a:rPr lang="zh-CN" altLang="en-US" sz="2000" dirty="0"/>
              <a:t>操作，但允许执行</a:t>
            </a:r>
            <a:r>
              <a:rPr lang="en-US" altLang="zh-CN" sz="2000" dirty="0"/>
              <a:t>DELETE</a:t>
            </a:r>
            <a:r>
              <a:rPr lang="zh-CN" altLang="en-US" sz="2000" dirty="0"/>
              <a:t>操作。</a:t>
            </a:r>
          </a:p>
          <a:p>
            <a:pPr lvl="1">
              <a:lnSpc>
                <a:spcPct val="200000"/>
              </a:lnSpc>
            </a:pPr>
            <a:r>
              <a:rPr lang="zh-CN" altLang="en-US" sz="2000" dirty="0"/>
              <a:t>若视图的字段来自集函数，则此视图不允许更新。</a:t>
            </a:r>
          </a:p>
          <a:p>
            <a:pPr lvl="1">
              <a:lnSpc>
                <a:spcPct val="200000"/>
              </a:lnSpc>
            </a:pPr>
            <a:r>
              <a:rPr lang="zh-CN" altLang="en-US" sz="2000" dirty="0"/>
              <a:t>若视图定义中含有</a:t>
            </a:r>
            <a:r>
              <a:rPr lang="en-US" altLang="zh-CN" sz="2000" dirty="0"/>
              <a:t>GROUP BY</a:t>
            </a:r>
            <a:r>
              <a:rPr lang="zh-CN" altLang="en-US" sz="2000" dirty="0"/>
              <a:t>子句，则此视图不允许更新。</a:t>
            </a:r>
          </a:p>
          <a:p>
            <a:pPr lvl="1">
              <a:lnSpc>
                <a:spcPct val="200000"/>
              </a:lnSpc>
            </a:pPr>
            <a:r>
              <a:rPr lang="zh-CN" altLang="en-US" sz="2000" dirty="0"/>
              <a:t>若视图定义中含有</a:t>
            </a:r>
            <a:r>
              <a:rPr lang="en-US" altLang="zh-CN" sz="2000" dirty="0"/>
              <a:t>DISTINCT</a:t>
            </a:r>
            <a:r>
              <a:rPr lang="zh-CN" altLang="en-US" sz="2000" dirty="0"/>
              <a:t>短语，则此视图不允许更新。</a:t>
            </a:r>
            <a:endParaRPr lang="en-US" altLang="zh-CN" sz="2000" dirty="0"/>
          </a:p>
          <a:p>
            <a:pPr lvl="1">
              <a:lnSpc>
                <a:spcPct val="200000"/>
              </a:lnSpc>
            </a:pPr>
            <a:r>
              <a:rPr lang="zh-CN" altLang="en-US" sz="2000" dirty="0"/>
              <a:t>若视图定义中有嵌套查询，并且内层查询的</a:t>
            </a:r>
            <a:r>
              <a:rPr lang="en-US" altLang="zh-CN" sz="2000" dirty="0"/>
              <a:t>FROM</a:t>
            </a:r>
            <a:r>
              <a:rPr lang="zh-CN" altLang="en-US" sz="2000" dirty="0"/>
              <a:t>子句中涉及的表也是导出该视图的基本表，则此视图不允许更新。</a:t>
            </a:r>
          </a:p>
          <a:p>
            <a:pPr lvl="1">
              <a:lnSpc>
                <a:spcPct val="200000"/>
              </a:lnSpc>
            </a:pPr>
            <a:endParaRPr lang="zh-CN" altLang="en-US" sz="2000" dirty="0"/>
          </a:p>
        </p:txBody>
      </p:sp>
      <p:sp>
        <p:nvSpPr>
          <p:cNvPr id="2" name="日期占位符 1">
            <a:extLst>
              <a:ext uri="{FF2B5EF4-FFF2-40B4-BE49-F238E27FC236}">
                <a16:creationId xmlns:a16="http://schemas.microsoft.com/office/drawing/2014/main" id="{ABC4BCCF-AC3F-467D-ACBF-C8FFCD3782E8}"/>
              </a:ext>
            </a:extLst>
          </p:cNvPr>
          <p:cNvSpPr>
            <a:spLocks noGrp="1"/>
          </p:cNvSpPr>
          <p:nvPr>
            <p:ph type="dt" sz="half" idx="10"/>
          </p:nvPr>
        </p:nvSpPr>
        <p:spPr/>
        <p:txBody>
          <a:bodyPr/>
          <a:lstStyle/>
          <a:p>
            <a:pPr>
              <a:defRPr/>
            </a:pPr>
            <a:fld id="{E134BBA8-5442-4291-95CF-7271C475D49B}" type="datetime1">
              <a:rPr lang="zh-CN" altLang="en-US" smtClean="0"/>
              <a:t>2021/10/28</a:t>
            </a:fld>
            <a:endParaRPr lang="zh-CN" altLang="en-US" dirty="0"/>
          </a:p>
        </p:txBody>
      </p:sp>
    </p:spTree>
    <p:extLst>
      <p:ext uri="{BB962C8B-B14F-4D97-AF65-F5344CB8AC3E}">
        <p14:creationId xmlns:p14="http://schemas.microsoft.com/office/powerpoint/2010/main" val="274733000"/>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zh-CN" altLang="en-US" sz="3600"/>
              <a:t>更新视图（续）</a:t>
            </a:r>
          </a:p>
        </p:txBody>
      </p:sp>
      <p:sp>
        <p:nvSpPr>
          <p:cNvPr id="71683" name="内容占位符 2"/>
          <p:cNvSpPr>
            <a:spLocks noGrp="1"/>
          </p:cNvSpPr>
          <p:nvPr>
            <p:ph idx="1"/>
          </p:nvPr>
        </p:nvSpPr>
        <p:spPr/>
        <p:txBody>
          <a:bodyPr/>
          <a:lstStyle/>
          <a:p>
            <a:pPr marL="566738" indent="-566738">
              <a:lnSpc>
                <a:spcPct val="120000"/>
              </a:lnSpc>
              <a:buFont typeface="Wingdings" panose="05000000000000000000" pitchFamily="2" charset="2"/>
              <a:buNone/>
            </a:pPr>
            <a:r>
              <a:rPr lang="zh-CN" altLang="en-US" sz="2400"/>
              <a:t>例：将</a:t>
            </a:r>
            <a:r>
              <a:rPr lang="en-US" altLang="zh-CN" sz="2400"/>
              <a:t>SC</a:t>
            </a:r>
            <a:r>
              <a:rPr lang="zh-CN" altLang="en-US" sz="2400"/>
              <a:t>中成绩在平均成绩之上的元组定义成一个视图</a:t>
            </a:r>
            <a:endParaRPr lang="en-US" altLang="zh-CN" sz="2400"/>
          </a:p>
          <a:p>
            <a:pPr marL="566738" indent="-566738">
              <a:lnSpc>
                <a:spcPct val="120000"/>
              </a:lnSpc>
              <a:buFont typeface="Wingdings" panose="05000000000000000000" pitchFamily="2" charset="2"/>
              <a:buNone/>
            </a:pPr>
            <a:r>
              <a:rPr lang="en-US" altLang="zh-CN" sz="2400"/>
              <a:t> </a:t>
            </a:r>
          </a:p>
          <a:p>
            <a:pPr marL="566738" indent="-566738">
              <a:lnSpc>
                <a:spcPct val="90000"/>
              </a:lnSpc>
              <a:buFont typeface="Wingdings" panose="05000000000000000000" pitchFamily="2" charset="2"/>
              <a:buNone/>
            </a:pPr>
            <a:r>
              <a:rPr lang="en-US" altLang="zh-CN" sz="2400"/>
              <a:t>      CREATE VIEW GOOD_SC</a:t>
            </a:r>
          </a:p>
          <a:p>
            <a:pPr marL="566738" indent="-566738">
              <a:lnSpc>
                <a:spcPct val="90000"/>
              </a:lnSpc>
              <a:buFont typeface="Wingdings" panose="05000000000000000000" pitchFamily="2" charset="2"/>
              <a:buNone/>
            </a:pPr>
            <a:r>
              <a:rPr lang="en-US" altLang="zh-CN" sz="2400"/>
              <a:t>      AS </a:t>
            </a:r>
          </a:p>
          <a:p>
            <a:pPr marL="566738" indent="-566738">
              <a:lnSpc>
                <a:spcPct val="90000"/>
              </a:lnSpc>
              <a:buFont typeface="Wingdings" panose="05000000000000000000" pitchFamily="2" charset="2"/>
              <a:buNone/>
            </a:pPr>
            <a:r>
              <a:rPr lang="en-US" altLang="zh-CN" sz="2400"/>
              <a:t>      SELECT  Sno</a:t>
            </a:r>
            <a:r>
              <a:rPr lang="zh-CN" altLang="en-US" sz="2400"/>
              <a:t>,</a:t>
            </a:r>
            <a:r>
              <a:rPr lang="en-US" altLang="zh-CN" sz="2400"/>
              <a:t>Cno</a:t>
            </a:r>
            <a:r>
              <a:rPr lang="zh-CN" altLang="en-US" sz="2400"/>
              <a:t>,</a:t>
            </a:r>
            <a:r>
              <a:rPr lang="en-US" altLang="zh-CN" sz="2400"/>
              <a:t>Grade</a:t>
            </a:r>
          </a:p>
          <a:p>
            <a:pPr marL="566738" indent="-566738">
              <a:lnSpc>
                <a:spcPct val="90000"/>
              </a:lnSpc>
              <a:buFont typeface="Wingdings" panose="05000000000000000000" pitchFamily="2" charset="2"/>
              <a:buNone/>
            </a:pPr>
            <a:r>
              <a:rPr lang="en-US" altLang="zh-CN" sz="2400"/>
              <a:t>      FROM     </a:t>
            </a:r>
            <a:r>
              <a:rPr lang="en-US" altLang="zh-CN" sz="2400">
                <a:solidFill>
                  <a:srgbClr val="FF00FF"/>
                </a:solidFill>
              </a:rPr>
              <a:t>SC</a:t>
            </a:r>
          </a:p>
          <a:p>
            <a:pPr marL="566738" indent="-566738">
              <a:lnSpc>
                <a:spcPct val="90000"/>
              </a:lnSpc>
              <a:buFont typeface="Wingdings" panose="05000000000000000000" pitchFamily="2" charset="2"/>
              <a:buNone/>
            </a:pPr>
            <a:r>
              <a:rPr lang="en-US" altLang="zh-CN" sz="2400"/>
              <a:t>      WHERE Grade &gt;</a:t>
            </a:r>
          </a:p>
          <a:p>
            <a:pPr marL="566738" indent="-566738">
              <a:lnSpc>
                <a:spcPct val="90000"/>
              </a:lnSpc>
              <a:buFont typeface="Wingdings" panose="05000000000000000000" pitchFamily="2" charset="2"/>
              <a:buNone/>
            </a:pPr>
            <a:r>
              <a:rPr lang="en-US" altLang="zh-CN" sz="2400"/>
              <a:t>                              </a:t>
            </a:r>
            <a:r>
              <a:rPr lang="zh-CN" altLang="en-US" sz="2400"/>
              <a:t>(</a:t>
            </a:r>
            <a:r>
              <a:rPr lang="en-US" altLang="zh-CN" sz="2400"/>
              <a:t>SELECT AVG</a:t>
            </a:r>
            <a:r>
              <a:rPr lang="zh-CN" altLang="en-US" sz="2400"/>
              <a:t>(</a:t>
            </a:r>
            <a:r>
              <a:rPr lang="en-US" altLang="zh-CN" sz="2400"/>
              <a:t>Grade</a:t>
            </a:r>
            <a:r>
              <a:rPr lang="zh-CN" altLang="en-US" sz="2400"/>
              <a:t>)</a:t>
            </a:r>
          </a:p>
          <a:p>
            <a:pPr marL="566738" indent="-566738">
              <a:lnSpc>
                <a:spcPct val="90000"/>
              </a:lnSpc>
              <a:buFont typeface="Wingdings" panose="05000000000000000000" pitchFamily="2" charset="2"/>
              <a:buNone/>
            </a:pPr>
            <a:r>
              <a:rPr lang="en-US" altLang="zh-CN" sz="2400"/>
              <a:t>                                FROM   </a:t>
            </a:r>
            <a:r>
              <a:rPr lang="en-US" altLang="zh-CN" sz="2400">
                <a:solidFill>
                  <a:srgbClr val="D32DB7"/>
                </a:solidFill>
              </a:rPr>
              <a:t>  </a:t>
            </a:r>
            <a:r>
              <a:rPr lang="en-US" altLang="zh-CN" sz="2400">
                <a:solidFill>
                  <a:srgbClr val="FF00FF"/>
                </a:solidFill>
              </a:rPr>
              <a:t>SC</a:t>
            </a:r>
            <a:r>
              <a:rPr lang="zh-CN" altLang="en-US" sz="2400"/>
              <a:t>);</a:t>
            </a:r>
          </a:p>
          <a:p>
            <a:pPr lvl="1">
              <a:lnSpc>
                <a:spcPct val="90000"/>
              </a:lnSpc>
            </a:pPr>
            <a:r>
              <a:rPr lang="en-US" altLang="zh-CN"/>
              <a:t> </a:t>
            </a:r>
            <a:r>
              <a:rPr lang="zh-CN" altLang="en-US"/>
              <a:t>一个不允许更新的视图上定义的视图也不允许更新</a:t>
            </a:r>
          </a:p>
        </p:txBody>
      </p:sp>
      <p:sp>
        <p:nvSpPr>
          <p:cNvPr id="2" name="日期占位符 1">
            <a:extLst>
              <a:ext uri="{FF2B5EF4-FFF2-40B4-BE49-F238E27FC236}">
                <a16:creationId xmlns:a16="http://schemas.microsoft.com/office/drawing/2014/main" id="{7200D4FA-3467-4BDF-8CE6-1722001049E8}"/>
              </a:ext>
            </a:extLst>
          </p:cNvPr>
          <p:cNvSpPr>
            <a:spLocks noGrp="1"/>
          </p:cNvSpPr>
          <p:nvPr>
            <p:ph type="dt" sz="half" idx="10"/>
          </p:nvPr>
        </p:nvSpPr>
        <p:spPr/>
        <p:txBody>
          <a:bodyPr/>
          <a:lstStyle/>
          <a:p>
            <a:pPr>
              <a:defRPr/>
            </a:pPr>
            <a:fld id="{5FDF3A01-D00D-4610-A713-8C9E75C40A2A}" type="datetime1">
              <a:rPr lang="zh-CN" altLang="en-US" smtClean="0"/>
              <a:t>2021/10/28</a:t>
            </a:fld>
            <a:endParaRPr lang="zh-CN" altLang="en-US" dirty="0"/>
          </a:p>
        </p:txBody>
      </p:sp>
    </p:spTree>
    <p:extLst>
      <p:ext uri="{BB962C8B-B14F-4D97-AF65-F5344CB8AC3E}">
        <p14:creationId xmlns:p14="http://schemas.microsoft.com/office/powerpoint/2010/main" val="3947773329"/>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zh-CN" sz="3600"/>
              <a:t>3.7  </a:t>
            </a:r>
            <a:r>
              <a:rPr lang="zh-CN" altLang="en-US" sz="3600"/>
              <a:t>视图</a:t>
            </a:r>
          </a:p>
        </p:txBody>
      </p:sp>
      <p:sp>
        <p:nvSpPr>
          <p:cNvPr id="72707" name="Rectangle 3"/>
          <p:cNvSpPr>
            <a:spLocks noGrp="1" noChangeArrowheads="1"/>
          </p:cNvSpPr>
          <p:nvPr>
            <p:ph idx="1"/>
          </p:nvPr>
        </p:nvSpPr>
        <p:spPr/>
        <p:txBody>
          <a:bodyPr/>
          <a:lstStyle/>
          <a:p>
            <a:pPr eaLnBrk="1" hangingPunct="1">
              <a:lnSpc>
                <a:spcPct val="180000"/>
              </a:lnSpc>
              <a:buFont typeface="Wingdings" panose="05000000000000000000" pitchFamily="2" charset="2"/>
              <a:buNone/>
            </a:pPr>
            <a:r>
              <a:rPr lang="en-US" altLang="zh-CN"/>
              <a:t>3.7.1  </a:t>
            </a:r>
            <a:r>
              <a:rPr lang="zh-CN" altLang="en-US"/>
              <a:t>定义视图</a:t>
            </a:r>
          </a:p>
          <a:p>
            <a:pPr eaLnBrk="1" hangingPunct="1">
              <a:lnSpc>
                <a:spcPct val="180000"/>
              </a:lnSpc>
              <a:buFont typeface="Wingdings" panose="05000000000000000000" pitchFamily="2" charset="2"/>
              <a:buNone/>
            </a:pPr>
            <a:r>
              <a:rPr lang="en-US" altLang="zh-CN"/>
              <a:t>3.7.2  </a:t>
            </a:r>
            <a:r>
              <a:rPr lang="zh-CN" altLang="en-US"/>
              <a:t>查询视图</a:t>
            </a:r>
          </a:p>
          <a:p>
            <a:pPr eaLnBrk="1" hangingPunct="1">
              <a:lnSpc>
                <a:spcPct val="180000"/>
              </a:lnSpc>
              <a:buFont typeface="Wingdings" panose="05000000000000000000" pitchFamily="2" charset="2"/>
              <a:buNone/>
            </a:pPr>
            <a:r>
              <a:rPr lang="en-US" altLang="zh-CN"/>
              <a:t>3.7.3  </a:t>
            </a:r>
            <a:r>
              <a:rPr lang="zh-CN" altLang="en-US"/>
              <a:t>更新视图</a:t>
            </a:r>
          </a:p>
          <a:p>
            <a:pPr eaLnBrk="1" hangingPunct="1">
              <a:lnSpc>
                <a:spcPct val="180000"/>
              </a:lnSpc>
              <a:buFont typeface="Wingdings" panose="05000000000000000000" pitchFamily="2" charset="2"/>
              <a:buNone/>
            </a:pPr>
            <a:r>
              <a:rPr lang="en-US" altLang="zh-CN">
                <a:solidFill>
                  <a:srgbClr val="00B050"/>
                </a:solidFill>
              </a:rPr>
              <a:t>3.7.4  </a:t>
            </a:r>
            <a:r>
              <a:rPr lang="zh-CN" altLang="en-US">
                <a:solidFill>
                  <a:srgbClr val="00B050"/>
                </a:solidFill>
              </a:rPr>
              <a:t>视图的作用</a:t>
            </a:r>
          </a:p>
          <a:p>
            <a:pPr eaLnBrk="1" hangingPunct="1">
              <a:buFont typeface="Wingdings" panose="05000000000000000000" pitchFamily="2" charset="2"/>
              <a:buNone/>
            </a:pPr>
            <a:endParaRPr lang="en-US" altLang="zh-CN">
              <a:solidFill>
                <a:srgbClr val="0033CC"/>
              </a:solidFill>
            </a:endParaRPr>
          </a:p>
        </p:txBody>
      </p:sp>
      <p:sp>
        <p:nvSpPr>
          <p:cNvPr id="2" name="日期占位符 1">
            <a:extLst>
              <a:ext uri="{FF2B5EF4-FFF2-40B4-BE49-F238E27FC236}">
                <a16:creationId xmlns:a16="http://schemas.microsoft.com/office/drawing/2014/main" id="{AB9A86D1-D998-4F92-A53A-90A8271E8123}"/>
              </a:ext>
            </a:extLst>
          </p:cNvPr>
          <p:cNvSpPr>
            <a:spLocks noGrp="1"/>
          </p:cNvSpPr>
          <p:nvPr>
            <p:ph type="dt" sz="half" idx="10"/>
          </p:nvPr>
        </p:nvSpPr>
        <p:spPr/>
        <p:txBody>
          <a:bodyPr/>
          <a:lstStyle/>
          <a:p>
            <a:pPr>
              <a:defRPr/>
            </a:pPr>
            <a:fld id="{D055A729-1148-4ACD-AB59-293271583E95}" type="datetime1">
              <a:rPr lang="zh-CN" altLang="en-US" smtClean="0"/>
              <a:t>2021/10/28</a:t>
            </a:fld>
            <a:endParaRPr lang="zh-CN" altLang="en-US" dirty="0"/>
          </a:p>
        </p:txBody>
      </p:sp>
    </p:spTree>
    <p:extLst>
      <p:ext uri="{BB962C8B-B14F-4D97-AF65-F5344CB8AC3E}">
        <p14:creationId xmlns:p14="http://schemas.microsoft.com/office/powerpoint/2010/main" val="3948615292"/>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zh-CN" sz="3600"/>
              <a:t>3.7.4  </a:t>
            </a:r>
            <a:r>
              <a:rPr lang="zh-CN" altLang="en-US" sz="3600"/>
              <a:t>视图的作用</a:t>
            </a:r>
          </a:p>
        </p:txBody>
      </p:sp>
      <p:sp>
        <p:nvSpPr>
          <p:cNvPr id="73731" name="Rectangle 3"/>
          <p:cNvSpPr>
            <a:spLocks noGrp="1" noChangeArrowheads="1"/>
          </p:cNvSpPr>
          <p:nvPr>
            <p:ph idx="1"/>
          </p:nvPr>
        </p:nvSpPr>
        <p:spPr/>
        <p:txBody>
          <a:bodyPr/>
          <a:lstStyle/>
          <a:p>
            <a:pPr eaLnBrk="1" hangingPunct="1">
              <a:lnSpc>
                <a:spcPct val="150000"/>
              </a:lnSpc>
            </a:pPr>
            <a:r>
              <a:rPr lang="zh-CN" altLang="en-US"/>
              <a:t>视图能够简化用户的操作</a:t>
            </a:r>
          </a:p>
          <a:p>
            <a:pPr eaLnBrk="1" hangingPunct="1">
              <a:lnSpc>
                <a:spcPct val="150000"/>
              </a:lnSpc>
            </a:pPr>
            <a:r>
              <a:rPr lang="zh-CN" altLang="en-US"/>
              <a:t>视图使用户能以多种角度看待同一数据 </a:t>
            </a:r>
          </a:p>
          <a:p>
            <a:pPr eaLnBrk="1" hangingPunct="1">
              <a:lnSpc>
                <a:spcPct val="150000"/>
              </a:lnSpc>
            </a:pPr>
            <a:r>
              <a:rPr lang="zh-CN" altLang="en-US"/>
              <a:t>视图对重构数据库提供了一定程度的逻辑独立性 </a:t>
            </a:r>
          </a:p>
          <a:p>
            <a:pPr eaLnBrk="1" hangingPunct="1">
              <a:lnSpc>
                <a:spcPct val="150000"/>
              </a:lnSpc>
            </a:pPr>
            <a:r>
              <a:rPr lang="zh-CN" altLang="en-US"/>
              <a:t>视图能够对机密数据提供安全保护</a:t>
            </a:r>
          </a:p>
          <a:p>
            <a:pPr eaLnBrk="1" hangingPunct="1">
              <a:lnSpc>
                <a:spcPct val="150000"/>
              </a:lnSpc>
            </a:pPr>
            <a:r>
              <a:rPr lang="zh-CN" altLang="en-US"/>
              <a:t>适当的利用视图可以更清晰的表达查询</a:t>
            </a:r>
          </a:p>
          <a:p>
            <a:pPr eaLnBrk="1" hangingPunct="1"/>
            <a:endParaRPr lang="en-US" altLang="zh-CN"/>
          </a:p>
        </p:txBody>
      </p:sp>
      <p:sp>
        <p:nvSpPr>
          <p:cNvPr id="2" name="日期占位符 1">
            <a:extLst>
              <a:ext uri="{FF2B5EF4-FFF2-40B4-BE49-F238E27FC236}">
                <a16:creationId xmlns:a16="http://schemas.microsoft.com/office/drawing/2014/main" id="{0FE32FD9-10E2-417C-8665-72BB60F76839}"/>
              </a:ext>
            </a:extLst>
          </p:cNvPr>
          <p:cNvSpPr>
            <a:spLocks noGrp="1"/>
          </p:cNvSpPr>
          <p:nvPr>
            <p:ph type="dt" sz="half" idx="10"/>
          </p:nvPr>
        </p:nvSpPr>
        <p:spPr/>
        <p:txBody>
          <a:bodyPr/>
          <a:lstStyle/>
          <a:p>
            <a:pPr>
              <a:defRPr/>
            </a:pPr>
            <a:fld id="{26F428CC-32E4-49AA-97A8-7611D2351253}" type="datetime1">
              <a:rPr lang="zh-CN" altLang="en-US" smtClean="0"/>
              <a:t>2021/10/28</a:t>
            </a:fld>
            <a:endParaRPr lang="zh-CN" altLang="en-US" dirty="0"/>
          </a:p>
        </p:txBody>
      </p:sp>
    </p:spTree>
    <p:extLst>
      <p:ext uri="{BB962C8B-B14F-4D97-AF65-F5344CB8AC3E}">
        <p14:creationId xmlns:p14="http://schemas.microsoft.com/office/powerpoint/2010/main" val="1942067815"/>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sz="3600"/>
              <a:t>视图的作用（续）</a:t>
            </a:r>
          </a:p>
        </p:txBody>
      </p:sp>
      <p:sp>
        <p:nvSpPr>
          <p:cNvPr id="74755" name="Rectangle 3"/>
          <p:cNvSpPr>
            <a:spLocks noGrp="1" noChangeArrowheads="1"/>
          </p:cNvSpPr>
          <p:nvPr>
            <p:ph idx="1"/>
          </p:nvPr>
        </p:nvSpPr>
        <p:spPr/>
        <p:txBody>
          <a:bodyPr/>
          <a:lstStyle/>
          <a:p>
            <a:pPr>
              <a:lnSpc>
                <a:spcPct val="150000"/>
              </a:lnSpc>
            </a:pPr>
            <a:r>
              <a:rPr lang="zh-CN" altLang="en-US"/>
              <a:t>视图能够</a:t>
            </a:r>
            <a:r>
              <a:rPr lang="zh-CN" altLang="en-US">
                <a:solidFill>
                  <a:srgbClr val="FF00FF"/>
                </a:solidFill>
              </a:rPr>
              <a:t>简化</a:t>
            </a:r>
            <a:r>
              <a:rPr lang="zh-CN" altLang="en-US"/>
              <a:t>用户的操作</a:t>
            </a:r>
          </a:p>
          <a:p>
            <a:pPr>
              <a:lnSpc>
                <a:spcPct val="150000"/>
              </a:lnSpc>
              <a:buFont typeface="Wingdings" panose="05000000000000000000" pitchFamily="2" charset="2"/>
              <a:buNone/>
            </a:pPr>
            <a:r>
              <a:rPr lang="zh-CN" altLang="en-US" sz="2400"/>
              <a:t>    当视图中数据不是直接来自基本表时，定义视图能够简化用户的操作</a:t>
            </a:r>
          </a:p>
          <a:p>
            <a:pPr lvl="1">
              <a:lnSpc>
                <a:spcPct val="150000"/>
              </a:lnSpc>
            </a:pPr>
            <a:r>
              <a:rPr lang="zh-CN" altLang="en-US"/>
              <a:t>基于多张表连接形成的视图</a:t>
            </a:r>
          </a:p>
          <a:p>
            <a:pPr lvl="1">
              <a:lnSpc>
                <a:spcPct val="150000"/>
              </a:lnSpc>
            </a:pPr>
            <a:r>
              <a:rPr lang="zh-CN" altLang="en-US"/>
              <a:t>基于复杂嵌套查询的视图</a:t>
            </a:r>
          </a:p>
          <a:p>
            <a:pPr lvl="1">
              <a:lnSpc>
                <a:spcPct val="150000"/>
              </a:lnSpc>
            </a:pPr>
            <a:r>
              <a:rPr lang="zh-CN" altLang="en-US"/>
              <a:t>含导出属性的视图</a:t>
            </a:r>
            <a:endParaRPr lang="en-US" altLang="zh-CN"/>
          </a:p>
          <a:p>
            <a:pPr lvl="1">
              <a:lnSpc>
                <a:spcPct val="180000"/>
              </a:lnSpc>
            </a:pPr>
            <a:endParaRPr lang="zh-CN" altLang="en-US" sz="2000"/>
          </a:p>
          <a:p>
            <a:pPr>
              <a:lnSpc>
                <a:spcPct val="180000"/>
              </a:lnSpc>
            </a:pPr>
            <a:endParaRPr lang="en-US" altLang="zh-CN" sz="2000"/>
          </a:p>
        </p:txBody>
      </p:sp>
      <p:sp>
        <p:nvSpPr>
          <p:cNvPr id="2" name="日期占位符 1">
            <a:extLst>
              <a:ext uri="{FF2B5EF4-FFF2-40B4-BE49-F238E27FC236}">
                <a16:creationId xmlns:a16="http://schemas.microsoft.com/office/drawing/2014/main" id="{56EB938C-871D-446A-A7E4-B41DF2F36878}"/>
              </a:ext>
            </a:extLst>
          </p:cNvPr>
          <p:cNvSpPr>
            <a:spLocks noGrp="1"/>
          </p:cNvSpPr>
          <p:nvPr>
            <p:ph type="dt" sz="half" idx="10"/>
          </p:nvPr>
        </p:nvSpPr>
        <p:spPr/>
        <p:txBody>
          <a:bodyPr/>
          <a:lstStyle/>
          <a:p>
            <a:pPr>
              <a:defRPr/>
            </a:pPr>
            <a:fld id="{85C3346A-80DE-4004-8D28-C60074479637}" type="datetime1">
              <a:rPr lang="zh-CN" altLang="en-US" smtClean="0"/>
              <a:t>2021/10/28</a:t>
            </a:fld>
            <a:endParaRPr lang="zh-CN" altLang="en-US" dirty="0"/>
          </a:p>
        </p:txBody>
      </p:sp>
    </p:spTree>
    <p:extLst>
      <p:ext uri="{BB962C8B-B14F-4D97-AF65-F5344CB8AC3E}">
        <p14:creationId xmlns:p14="http://schemas.microsoft.com/office/powerpoint/2010/main" val="474070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2. </a:t>
            </a:r>
            <a:r>
              <a:rPr lang="zh-CN" altLang="en-US" sz="3600"/>
              <a:t>删除模式</a:t>
            </a:r>
          </a:p>
        </p:txBody>
      </p:sp>
      <p:sp>
        <p:nvSpPr>
          <p:cNvPr id="43011" name="Rectangle 3"/>
          <p:cNvSpPr>
            <a:spLocks noGrp="1" noChangeArrowheads="1"/>
          </p:cNvSpPr>
          <p:nvPr>
            <p:ph idx="1"/>
          </p:nvPr>
        </p:nvSpPr>
        <p:spPr>
          <a:xfrm>
            <a:off x="900113" y="908050"/>
            <a:ext cx="8148637" cy="4854575"/>
          </a:xfrm>
        </p:spPr>
        <p:txBody>
          <a:bodyPr/>
          <a:lstStyle/>
          <a:p>
            <a:pPr eaLnBrk="1" hangingPunct="1">
              <a:lnSpc>
                <a:spcPct val="140000"/>
              </a:lnSpc>
            </a:pPr>
            <a:r>
              <a:rPr lang="en-US" altLang="zh-CN" sz="2400"/>
              <a:t>DROP SCHEMA &lt;</a:t>
            </a:r>
            <a:r>
              <a:rPr lang="zh-CN" altLang="en-US" sz="2400"/>
              <a:t>模式名</a:t>
            </a:r>
            <a:r>
              <a:rPr lang="en-US" altLang="zh-CN" sz="2400"/>
              <a:t>&gt; &lt;CASCADE|RESTRICT&gt;</a:t>
            </a:r>
          </a:p>
          <a:p>
            <a:pPr lvl="1" eaLnBrk="1" hangingPunct="1">
              <a:lnSpc>
                <a:spcPct val="140000"/>
              </a:lnSpc>
            </a:pPr>
            <a:r>
              <a:rPr lang="en-US" altLang="zh-CN"/>
              <a:t>CASCADE（</a:t>
            </a:r>
            <a:r>
              <a:rPr lang="zh-CN" altLang="en-US"/>
              <a:t>级联</a:t>
            </a:r>
            <a:r>
              <a:rPr lang="en-US" altLang="zh-CN"/>
              <a:t>）</a:t>
            </a:r>
          </a:p>
          <a:p>
            <a:pPr lvl="2" eaLnBrk="1" hangingPunct="1">
              <a:lnSpc>
                <a:spcPct val="140000"/>
              </a:lnSpc>
              <a:buSzPct val="87000"/>
              <a:buFont typeface="Wingdings" panose="05000000000000000000" pitchFamily="2" charset="2"/>
              <a:buChar char="l"/>
            </a:pPr>
            <a:r>
              <a:rPr lang="zh-CN" altLang="en-US" sz="2200"/>
              <a:t>删除模式的同时把该模式中所有的数据库对象全部删除</a:t>
            </a:r>
          </a:p>
          <a:p>
            <a:pPr lvl="1" eaLnBrk="1" hangingPunct="1">
              <a:lnSpc>
                <a:spcPct val="140000"/>
              </a:lnSpc>
            </a:pPr>
            <a:r>
              <a:rPr lang="en-US" altLang="zh-CN"/>
              <a:t>RESTRICT（</a:t>
            </a:r>
            <a:r>
              <a:rPr lang="zh-CN" altLang="en-US"/>
              <a:t>限制</a:t>
            </a:r>
            <a:r>
              <a:rPr lang="en-US" altLang="zh-CN"/>
              <a:t>）</a:t>
            </a:r>
          </a:p>
          <a:p>
            <a:pPr lvl="2" eaLnBrk="1" hangingPunct="1">
              <a:lnSpc>
                <a:spcPct val="140000"/>
              </a:lnSpc>
              <a:buSzPct val="87000"/>
              <a:buFont typeface="Wingdings" panose="05000000000000000000" pitchFamily="2" charset="2"/>
              <a:buChar char="l"/>
            </a:pPr>
            <a:r>
              <a:rPr lang="zh-CN" altLang="en-US" sz="2200"/>
              <a:t>如果该模式中定义了下属的数据库对象（如表、视图等），则拒绝该删除语句的执行。</a:t>
            </a:r>
          </a:p>
          <a:p>
            <a:pPr lvl="2" eaLnBrk="1" hangingPunct="1">
              <a:lnSpc>
                <a:spcPct val="140000"/>
              </a:lnSpc>
              <a:buSzPct val="87000"/>
              <a:buFont typeface="Wingdings" panose="05000000000000000000" pitchFamily="2" charset="2"/>
              <a:buChar char="l"/>
            </a:pPr>
            <a:r>
              <a:rPr lang="zh-CN" altLang="en-US" sz="2200"/>
              <a:t>仅当该模式中没有任何下属的对象时才能执行。</a:t>
            </a:r>
          </a:p>
        </p:txBody>
      </p:sp>
      <p:sp>
        <p:nvSpPr>
          <p:cNvPr id="43012"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98E842D0-7C3B-4E0F-A718-F03C14B89E94}"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zh-CN" altLang="en-US" sz="3600"/>
              <a:t>视图的作用（续）</a:t>
            </a:r>
          </a:p>
        </p:txBody>
      </p:sp>
      <p:sp>
        <p:nvSpPr>
          <p:cNvPr id="75779" name="内容占位符 2"/>
          <p:cNvSpPr>
            <a:spLocks noGrp="1"/>
          </p:cNvSpPr>
          <p:nvPr>
            <p:ph idx="1"/>
          </p:nvPr>
        </p:nvSpPr>
        <p:spPr/>
        <p:txBody>
          <a:bodyPr/>
          <a:lstStyle/>
          <a:p>
            <a:pPr>
              <a:lnSpc>
                <a:spcPct val="150000"/>
              </a:lnSpc>
            </a:pPr>
            <a:r>
              <a:rPr lang="zh-CN" altLang="en-US"/>
              <a:t>视图使用户能以</a:t>
            </a:r>
            <a:r>
              <a:rPr lang="zh-CN" altLang="en-US">
                <a:solidFill>
                  <a:srgbClr val="FF00FF"/>
                </a:solidFill>
              </a:rPr>
              <a:t>多种角度</a:t>
            </a:r>
            <a:r>
              <a:rPr lang="zh-CN" altLang="en-US"/>
              <a:t>看待同一数据</a:t>
            </a:r>
          </a:p>
          <a:p>
            <a:pPr lvl="1">
              <a:lnSpc>
                <a:spcPct val="150000"/>
              </a:lnSpc>
            </a:pPr>
            <a:r>
              <a:rPr lang="zh-CN" altLang="en-US"/>
              <a:t>视图机制能使不同用户以不同方式看待同一数据，</a:t>
            </a:r>
            <a:endParaRPr lang="en-US" altLang="zh-CN"/>
          </a:p>
          <a:p>
            <a:pPr lvl="1">
              <a:lnSpc>
                <a:spcPct val="150000"/>
              </a:lnSpc>
              <a:buFont typeface="Wingdings" panose="05000000000000000000" pitchFamily="2" charset="2"/>
              <a:buNone/>
            </a:pPr>
            <a:r>
              <a:rPr lang="en-US" altLang="zh-CN"/>
              <a:t>   </a:t>
            </a:r>
            <a:r>
              <a:rPr lang="zh-CN" altLang="en-US"/>
              <a:t>适应数据库共享的需要</a:t>
            </a:r>
          </a:p>
          <a:p>
            <a:endParaRPr lang="zh-CN" altLang="en-US"/>
          </a:p>
        </p:txBody>
      </p:sp>
      <p:sp>
        <p:nvSpPr>
          <p:cNvPr id="2" name="日期占位符 1">
            <a:extLst>
              <a:ext uri="{FF2B5EF4-FFF2-40B4-BE49-F238E27FC236}">
                <a16:creationId xmlns:a16="http://schemas.microsoft.com/office/drawing/2014/main" id="{E37E45AF-523D-437C-8ED1-008317B6C43E}"/>
              </a:ext>
            </a:extLst>
          </p:cNvPr>
          <p:cNvSpPr>
            <a:spLocks noGrp="1"/>
          </p:cNvSpPr>
          <p:nvPr>
            <p:ph type="dt" sz="half" idx="10"/>
          </p:nvPr>
        </p:nvSpPr>
        <p:spPr/>
        <p:txBody>
          <a:bodyPr/>
          <a:lstStyle/>
          <a:p>
            <a:pPr>
              <a:defRPr/>
            </a:pPr>
            <a:fld id="{2C11EEF7-5B77-4E27-A5C2-99AF007A38D0}" type="datetime1">
              <a:rPr lang="zh-CN" altLang="en-US" smtClean="0"/>
              <a:t>2021/10/28</a:t>
            </a:fld>
            <a:endParaRPr lang="zh-CN" altLang="en-US" dirty="0"/>
          </a:p>
        </p:txBody>
      </p:sp>
    </p:spTree>
    <p:extLst>
      <p:ext uri="{BB962C8B-B14F-4D97-AF65-F5344CB8AC3E}">
        <p14:creationId xmlns:p14="http://schemas.microsoft.com/office/powerpoint/2010/main" val="383762355"/>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sz="3600"/>
              <a:t>视图的作用（续）</a:t>
            </a:r>
          </a:p>
        </p:txBody>
      </p:sp>
      <p:sp>
        <p:nvSpPr>
          <p:cNvPr id="76803" name="Rectangle 3"/>
          <p:cNvSpPr>
            <a:spLocks noGrp="1" noChangeArrowheads="1"/>
          </p:cNvSpPr>
          <p:nvPr>
            <p:ph idx="1"/>
          </p:nvPr>
        </p:nvSpPr>
        <p:spPr/>
        <p:txBody>
          <a:bodyPr/>
          <a:lstStyle/>
          <a:p>
            <a:pPr>
              <a:lnSpc>
                <a:spcPct val="150000"/>
              </a:lnSpc>
            </a:pPr>
            <a:r>
              <a:rPr lang="zh-CN" altLang="en-US"/>
              <a:t>视图对重构数据库提供了一定程度的逻辑独立性</a:t>
            </a:r>
          </a:p>
          <a:p>
            <a:pPr lvl="1">
              <a:lnSpc>
                <a:spcPct val="150000"/>
              </a:lnSpc>
            </a:pPr>
            <a:r>
              <a:rPr lang="zh-CN" altLang="en-US"/>
              <a:t>数据库重构 ：</a:t>
            </a:r>
          </a:p>
          <a:p>
            <a:pPr>
              <a:lnSpc>
                <a:spcPct val="150000"/>
              </a:lnSpc>
              <a:buFont typeface="Wingdings" panose="05000000000000000000" pitchFamily="2" charset="2"/>
              <a:buNone/>
            </a:pPr>
            <a:r>
              <a:rPr lang="zh-CN" altLang="en-US" sz="2400"/>
              <a:t>例：学生关系</a:t>
            </a:r>
            <a:r>
              <a:rPr lang="en-US" altLang="zh-CN" sz="2400"/>
              <a:t>Student</a:t>
            </a:r>
            <a:r>
              <a:rPr lang="zh-CN" altLang="en-US" sz="2400"/>
              <a:t>(</a:t>
            </a:r>
            <a:r>
              <a:rPr lang="en-US" altLang="zh-CN" sz="2400"/>
              <a:t>Sno</a:t>
            </a:r>
            <a:r>
              <a:rPr lang="zh-CN" altLang="en-US" sz="2400"/>
              <a:t>,</a:t>
            </a:r>
            <a:r>
              <a:rPr lang="en-US" altLang="zh-CN" sz="2400"/>
              <a:t>Sname</a:t>
            </a:r>
            <a:r>
              <a:rPr lang="zh-CN" altLang="en-US" sz="2400"/>
              <a:t>,</a:t>
            </a:r>
            <a:r>
              <a:rPr lang="en-US" altLang="zh-CN" sz="2400"/>
              <a:t>Ssex</a:t>
            </a:r>
            <a:r>
              <a:rPr lang="zh-CN" altLang="en-US" sz="2400"/>
              <a:t>,</a:t>
            </a:r>
            <a:r>
              <a:rPr lang="en-US" altLang="zh-CN" sz="2400"/>
              <a:t>Sage</a:t>
            </a:r>
            <a:r>
              <a:rPr lang="zh-CN" altLang="en-US" sz="2400"/>
              <a:t>,</a:t>
            </a:r>
            <a:r>
              <a:rPr lang="en-US" altLang="zh-CN" sz="2400"/>
              <a:t>Sdept</a:t>
            </a:r>
            <a:r>
              <a:rPr lang="zh-CN" altLang="en-US" sz="2400"/>
              <a:t>)</a:t>
            </a:r>
            <a:r>
              <a:rPr lang="en-US" altLang="zh-CN" sz="2400"/>
              <a:t> </a:t>
            </a:r>
          </a:p>
          <a:p>
            <a:pPr>
              <a:lnSpc>
                <a:spcPct val="150000"/>
              </a:lnSpc>
              <a:buFont typeface="Wingdings" panose="05000000000000000000" pitchFamily="2" charset="2"/>
              <a:buNone/>
            </a:pPr>
            <a:r>
              <a:rPr lang="en-US" altLang="zh-CN" sz="2400"/>
              <a:t>	“</a:t>
            </a:r>
            <a:r>
              <a:rPr lang="zh-CN" altLang="en-US" sz="2400"/>
              <a:t>垂直”地分成两个基本表：</a:t>
            </a:r>
          </a:p>
          <a:p>
            <a:pPr>
              <a:lnSpc>
                <a:spcPct val="150000"/>
              </a:lnSpc>
              <a:buFont typeface="Wingdings" panose="05000000000000000000" pitchFamily="2" charset="2"/>
              <a:buNone/>
            </a:pPr>
            <a:r>
              <a:rPr lang="zh-CN" altLang="en-US" sz="2400"/>
              <a:t>        </a:t>
            </a:r>
            <a:r>
              <a:rPr lang="en-US" altLang="zh-CN" sz="2400"/>
              <a:t>SX</a:t>
            </a:r>
            <a:r>
              <a:rPr lang="zh-CN" altLang="en-US" sz="2400"/>
              <a:t>(</a:t>
            </a:r>
            <a:r>
              <a:rPr lang="en-US" altLang="zh-CN" sz="2400"/>
              <a:t>Sno</a:t>
            </a:r>
            <a:r>
              <a:rPr lang="zh-CN" altLang="en-US" sz="2400"/>
              <a:t>,</a:t>
            </a:r>
            <a:r>
              <a:rPr lang="en-US" altLang="zh-CN" sz="2400"/>
              <a:t>Sname</a:t>
            </a:r>
            <a:r>
              <a:rPr lang="zh-CN" altLang="en-US" sz="2400"/>
              <a:t>,</a:t>
            </a:r>
            <a:r>
              <a:rPr lang="en-US" altLang="zh-CN" sz="2400"/>
              <a:t>Sage</a:t>
            </a:r>
            <a:r>
              <a:rPr lang="zh-CN" altLang="en-US" sz="2400"/>
              <a:t>)</a:t>
            </a:r>
            <a:r>
              <a:rPr lang="en-US" altLang="zh-CN" sz="2400"/>
              <a:t>        </a:t>
            </a:r>
          </a:p>
          <a:p>
            <a:pPr>
              <a:lnSpc>
                <a:spcPct val="150000"/>
              </a:lnSpc>
              <a:buFont typeface="Wingdings" panose="05000000000000000000" pitchFamily="2" charset="2"/>
              <a:buNone/>
            </a:pPr>
            <a:r>
              <a:rPr lang="zh-CN" altLang="en-US" sz="2400"/>
              <a:t>	    </a:t>
            </a:r>
            <a:r>
              <a:rPr lang="en-US" altLang="zh-CN" sz="2400"/>
              <a:t>SY</a:t>
            </a:r>
            <a:r>
              <a:rPr lang="zh-CN" altLang="en-US" sz="2400"/>
              <a:t>(</a:t>
            </a:r>
            <a:r>
              <a:rPr lang="en-US" altLang="zh-CN" sz="2400"/>
              <a:t>Sno</a:t>
            </a:r>
            <a:r>
              <a:rPr lang="zh-CN" altLang="en-US" sz="2400"/>
              <a:t>,</a:t>
            </a:r>
            <a:r>
              <a:rPr lang="en-US" altLang="zh-CN" sz="2400"/>
              <a:t>Ssex</a:t>
            </a:r>
            <a:r>
              <a:rPr lang="zh-CN" altLang="en-US" sz="2400"/>
              <a:t>,</a:t>
            </a:r>
            <a:r>
              <a:rPr lang="en-US" altLang="zh-CN" sz="2400"/>
              <a:t>Sdept</a:t>
            </a:r>
            <a:r>
              <a:rPr lang="zh-CN" altLang="en-US" sz="2400"/>
              <a:t>)</a:t>
            </a:r>
          </a:p>
          <a:p>
            <a:pPr>
              <a:buFont typeface="Wingdings" panose="05000000000000000000" pitchFamily="2" charset="2"/>
              <a:buNone/>
            </a:pPr>
            <a:endParaRPr lang="en-US" altLang="zh-CN" sz="2000"/>
          </a:p>
          <a:p>
            <a:pPr>
              <a:buFont typeface="Wingdings" panose="05000000000000000000" pitchFamily="2" charset="2"/>
              <a:buNone/>
            </a:pPr>
            <a:endParaRPr lang="en-US" altLang="zh-CN"/>
          </a:p>
        </p:txBody>
      </p:sp>
      <p:sp>
        <p:nvSpPr>
          <p:cNvPr id="2" name="日期占位符 1">
            <a:extLst>
              <a:ext uri="{FF2B5EF4-FFF2-40B4-BE49-F238E27FC236}">
                <a16:creationId xmlns:a16="http://schemas.microsoft.com/office/drawing/2014/main" id="{54414F56-812C-4AA8-B3B6-CF90240B71CF}"/>
              </a:ext>
            </a:extLst>
          </p:cNvPr>
          <p:cNvSpPr>
            <a:spLocks noGrp="1"/>
          </p:cNvSpPr>
          <p:nvPr>
            <p:ph type="dt" sz="half" idx="10"/>
          </p:nvPr>
        </p:nvSpPr>
        <p:spPr/>
        <p:txBody>
          <a:bodyPr/>
          <a:lstStyle/>
          <a:p>
            <a:pPr>
              <a:defRPr/>
            </a:pPr>
            <a:fld id="{48B633CF-0BC6-43D2-88CA-4D1B00DB44EF}" type="datetime1">
              <a:rPr lang="zh-CN" altLang="en-US" smtClean="0"/>
              <a:t>2021/10/28</a:t>
            </a:fld>
            <a:endParaRPr lang="zh-CN" altLang="en-US" dirty="0"/>
          </a:p>
        </p:txBody>
      </p:sp>
    </p:spTree>
    <p:extLst>
      <p:ext uri="{BB962C8B-B14F-4D97-AF65-F5344CB8AC3E}">
        <p14:creationId xmlns:p14="http://schemas.microsoft.com/office/powerpoint/2010/main" val="4040479540"/>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zh-CN" altLang="en-US" sz="3600"/>
              <a:t>视图的作用（续）</a:t>
            </a:r>
          </a:p>
        </p:txBody>
      </p:sp>
      <p:sp>
        <p:nvSpPr>
          <p:cNvPr id="77827" name="内容占位符 2"/>
          <p:cNvSpPr>
            <a:spLocks noGrp="1"/>
          </p:cNvSpPr>
          <p:nvPr>
            <p:ph idx="1"/>
          </p:nvPr>
        </p:nvSpPr>
        <p:spPr/>
        <p:txBody>
          <a:bodyPr/>
          <a:lstStyle/>
          <a:p>
            <a:pPr>
              <a:lnSpc>
                <a:spcPct val="120000"/>
              </a:lnSpc>
              <a:buFont typeface="Wingdings" panose="05000000000000000000" pitchFamily="2" charset="2"/>
              <a:buNone/>
            </a:pPr>
            <a:r>
              <a:rPr lang="zh-CN" altLang="en-US" sz="2400"/>
              <a:t>通过建立一个视图</a:t>
            </a:r>
            <a:r>
              <a:rPr lang="en-US" altLang="zh-CN" sz="2400"/>
              <a:t>Student</a:t>
            </a:r>
            <a:r>
              <a:rPr lang="zh-CN" altLang="en-US" sz="2400"/>
              <a:t>：</a:t>
            </a:r>
          </a:p>
          <a:p>
            <a:pPr lvl="1">
              <a:lnSpc>
                <a:spcPct val="120000"/>
              </a:lnSpc>
              <a:buFont typeface="Wingdings" panose="05000000000000000000" pitchFamily="2" charset="2"/>
              <a:buNone/>
            </a:pPr>
            <a:r>
              <a:rPr lang="en-US" altLang="zh-CN"/>
              <a:t>CREATE VIEW  Student</a:t>
            </a:r>
            <a:r>
              <a:rPr lang="zh-CN" altLang="en-US"/>
              <a:t>(</a:t>
            </a:r>
            <a:r>
              <a:rPr lang="en-US" altLang="zh-CN"/>
              <a:t>Sno,Sname,Ssex,Sage</a:t>
            </a:r>
            <a:r>
              <a:rPr lang="zh-CN" altLang="en-US"/>
              <a:t>,</a:t>
            </a:r>
            <a:r>
              <a:rPr lang="en-US" altLang="zh-CN"/>
              <a:t>Sdept</a:t>
            </a:r>
            <a:r>
              <a:rPr lang="zh-CN" altLang="en-US"/>
              <a:t>)</a:t>
            </a:r>
          </a:p>
          <a:p>
            <a:pPr lvl="1">
              <a:lnSpc>
                <a:spcPct val="120000"/>
              </a:lnSpc>
              <a:buFont typeface="Wingdings" panose="05000000000000000000" pitchFamily="2" charset="2"/>
              <a:buNone/>
            </a:pPr>
            <a:r>
              <a:rPr lang="en-US" altLang="zh-CN"/>
              <a:t>AS  </a:t>
            </a:r>
          </a:p>
          <a:p>
            <a:pPr lvl="1">
              <a:lnSpc>
                <a:spcPct val="120000"/>
              </a:lnSpc>
              <a:buFont typeface="Wingdings" panose="05000000000000000000" pitchFamily="2" charset="2"/>
              <a:buNone/>
            </a:pPr>
            <a:r>
              <a:rPr lang="en-US" altLang="zh-CN"/>
              <a:t>     SELECT  </a:t>
            </a:r>
            <a:r>
              <a:rPr lang="en-US" altLang="zh-CN" sz="2200"/>
              <a:t>SX.Sno</a:t>
            </a:r>
            <a:r>
              <a:rPr lang="zh-CN" altLang="en-US" sz="2200"/>
              <a:t>,</a:t>
            </a:r>
            <a:r>
              <a:rPr lang="en-US" altLang="zh-CN" sz="2200"/>
              <a:t>SX.Sname</a:t>
            </a:r>
            <a:r>
              <a:rPr lang="zh-CN" altLang="en-US" sz="2200"/>
              <a:t>,</a:t>
            </a:r>
            <a:r>
              <a:rPr lang="en-US" altLang="zh-CN" sz="2200"/>
              <a:t>SY.Ssex</a:t>
            </a:r>
            <a:r>
              <a:rPr lang="zh-CN" altLang="en-US" sz="2200"/>
              <a:t>,</a:t>
            </a:r>
            <a:r>
              <a:rPr lang="en-US" altLang="zh-CN" sz="2200"/>
              <a:t>SX.Sage</a:t>
            </a:r>
            <a:r>
              <a:rPr lang="zh-CN" altLang="en-US" sz="2200"/>
              <a:t>,</a:t>
            </a:r>
            <a:r>
              <a:rPr lang="en-US" altLang="zh-CN" sz="2200"/>
              <a:t>SY.Sdept</a:t>
            </a:r>
          </a:p>
          <a:p>
            <a:pPr lvl="1">
              <a:lnSpc>
                <a:spcPct val="120000"/>
              </a:lnSpc>
              <a:buFont typeface="Wingdings" panose="05000000000000000000" pitchFamily="2" charset="2"/>
              <a:buNone/>
            </a:pPr>
            <a:r>
              <a:rPr lang="en-US" altLang="zh-CN"/>
              <a:t>     FROM  SX</a:t>
            </a:r>
            <a:r>
              <a:rPr lang="zh-CN" altLang="en-US"/>
              <a:t>,</a:t>
            </a:r>
            <a:r>
              <a:rPr lang="en-US" altLang="zh-CN"/>
              <a:t>SY</a:t>
            </a:r>
          </a:p>
          <a:p>
            <a:pPr lvl="1">
              <a:lnSpc>
                <a:spcPct val="120000"/>
              </a:lnSpc>
              <a:buFont typeface="Wingdings" panose="05000000000000000000" pitchFamily="2" charset="2"/>
              <a:buNone/>
            </a:pPr>
            <a:r>
              <a:rPr lang="en-US" altLang="zh-CN"/>
              <a:t>     WHERE  SX.Sno=SY.Sno</a:t>
            </a:r>
            <a:r>
              <a:rPr lang="zh-CN" altLang="en-US"/>
              <a:t>;</a:t>
            </a:r>
          </a:p>
          <a:p>
            <a:pPr>
              <a:lnSpc>
                <a:spcPct val="120000"/>
              </a:lnSpc>
              <a:buFont typeface="Wingdings" panose="05000000000000000000" pitchFamily="2" charset="2"/>
              <a:buNone/>
            </a:pPr>
            <a:r>
              <a:rPr lang="zh-CN" altLang="en-US" sz="2400"/>
              <a:t>   使用户的外模式保持不变，用户的应用程序通过视图仍然能够</a:t>
            </a:r>
            <a:endParaRPr lang="en-US" altLang="zh-CN" sz="2400"/>
          </a:p>
          <a:p>
            <a:pPr>
              <a:lnSpc>
                <a:spcPct val="120000"/>
              </a:lnSpc>
              <a:buFont typeface="Wingdings" panose="05000000000000000000" pitchFamily="2" charset="2"/>
              <a:buNone/>
            </a:pPr>
            <a:r>
              <a:rPr lang="en-US" altLang="zh-CN" sz="2400"/>
              <a:t>   </a:t>
            </a:r>
            <a:r>
              <a:rPr lang="zh-CN" altLang="en-US" sz="2400"/>
              <a:t>查找数据</a:t>
            </a:r>
          </a:p>
          <a:p>
            <a:endParaRPr lang="zh-CN" altLang="en-US"/>
          </a:p>
        </p:txBody>
      </p:sp>
      <p:sp>
        <p:nvSpPr>
          <p:cNvPr id="2" name="日期占位符 1">
            <a:extLst>
              <a:ext uri="{FF2B5EF4-FFF2-40B4-BE49-F238E27FC236}">
                <a16:creationId xmlns:a16="http://schemas.microsoft.com/office/drawing/2014/main" id="{308605C4-574A-4BA1-A820-008490454710}"/>
              </a:ext>
            </a:extLst>
          </p:cNvPr>
          <p:cNvSpPr>
            <a:spLocks noGrp="1"/>
          </p:cNvSpPr>
          <p:nvPr>
            <p:ph type="dt" sz="half" idx="10"/>
          </p:nvPr>
        </p:nvSpPr>
        <p:spPr/>
        <p:txBody>
          <a:bodyPr/>
          <a:lstStyle/>
          <a:p>
            <a:pPr>
              <a:defRPr/>
            </a:pPr>
            <a:fld id="{7F0BD126-1688-47A4-92C5-3631639782D1}" type="datetime1">
              <a:rPr lang="zh-CN" altLang="en-US" smtClean="0"/>
              <a:t>2021/10/28</a:t>
            </a:fld>
            <a:endParaRPr lang="zh-CN" altLang="en-US" dirty="0"/>
          </a:p>
        </p:txBody>
      </p:sp>
    </p:spTree>
    <p:extLst>
      <p:ext uri="{BB962C8B-B14F-4D97-AF65-F5344CB8AC3E}">
        <p14:creationId xmlns:p14="http://schemas.microsoft.com/office/powerpoint/2010/main" val="320113321"/>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zh-CN" altLang="en-US" sz="3600"/>
              <a:t>视图的作用（续）</a:t>
            </a:r>
          </a:p>
        </p:txBody>
      </p:sp>
      <p:sp>
        <p:nvSpPr>
          <p:cNvPr id="78851" name="Rectangle 3"/>
          <p:cNvSpPr>
            <a:spLocks noGrp="1" noChangeArrowheads="1"/>
          </p:cNvSpPr>
          <p:nvPr>
            <p:ph idx="1"/>
          </p:nvPr>
        </p:nvSpPr>
        <p:spPr/>
        <p:txBody>
          <a:bodyPr/>
          <a:lstStyle/>
          <a:p>
            <a:pPr>
              <a:lnSpc>
                <a:spcPct val="150000"/>
              </a:lnSpc>
            </a:pPr>
            <a:r>
              <a:rPr lang="zh-CN" altLang="en-US"/>
              <a:t>视图对重构数据库提供了一定程度的逻辑独立性</a:t>
            </a:r>
            <a:r>
              <a:rPr lang="en-US" altLang="zh-CN"/>
              <a:t>(</a:t>
            </a:r>
            <a:r>
              <a:rPr lang="zh-CN" altLang="en-US"/>
              <a:t>续</a:t>
            </a:r>
            <a:r>
              <a:rPr lang="en-US" altLang="zh-CN"/>
              <a:t>)</a:t>
            </a:r>
            <a:endParaRPr lang="zh-CN" altLang="en-US"/>
          </a:p>
          <a:p>
            <a:pPr lvl="1">
              <a:lnSpc>
                <a:spcPct val="150000"/>
              </a:lnSpc>
            </a:pPr>
            <a:r>
              <a:rPr lang="zh-CN" altLang="en-US"/>
              <a:t>视图只能在一定程度上提供数据的逻辑独立性</a:t>
            </a:r>
          </a:p>
          <a:p>
            <a:pPr lvl="2">
              <a:lnSpc>
                <a:spcPct val="150000"/>
              </a:lnSpc>
              <a:buSzPct val="87000"/>
              <a:buFont typeface="Wingdings" panose="05000000000000000000" pitchFamily="2" charset="2"/>
              <a:buChar char="l"/>
            </a:pPr>
            <a:r>
              <a:rPr lang="zh-CN" altLang="en-US" sz="2200"/>
              <a:t>由于对视图的更新是有条件的，因此应用程序中修改数据的语句可能仍会因基本表结构的改变而改变。</a:t>
            </a:r>
          </a:p>
          <a:p>
            <a:pPr>
              <a:lnSpc>
                <a:spcPct val="150000"/>
              </a:lnSpc>
            </a:pPr>
            <a:r>
              <a:rPr lang="zh-CN" altLang="en-US"/>
              <a:t>视图能够对机密数据提供安全保护</a:t>
            </a:r>
          </a:p>
          <a:p>
            <a:pPr lvl="1">
              <a:lnSpc>
                <a:spcPct val="150000"/>
              </a:lnSpc>
            </a:pPr>
            <a:r>
              <a:rPr lang="zh-CN" altLang="en-US"/>
              <a:t>对不同用户定义不同视图，使每个用户只能看到他有权看到的数据</a:t>
            </a:r>
          </a:p>
          <a:p>
            <a:pPr lvl="1">
              <a:lnSpc>
                <a:spcPct val="150000"/>
              </a:lnSpc>
            </a:pPr>
            <a:endParaRPr lang="zh-CN" altLang="en-US" sz="2800"/>
          </a:p>
          <a:p>
            <a:pPr>
              <a:lnSpc>
                <a:spcPct val="150000"/>
              </a:lnSpc>
            </a:pPr>
            <a:endParaRPr lang="zh-CN" altLang="en-US"/>
          </a:p>
          <a:p>
            <a:pPr>
              <a:lnSpc>
                <a:spcPct val="150000"/>
              </a:lnSpc>
            </a:pPr>
            <a:endParaRPr lang="en-US" altLang="zh-CN" sz="2000"/>
          </a:p>
        </p:txBody>
      </p:sp>
      <p:sp>
        <p:nvSpPr>
          <p:cNvPr id="2" name="日期占位符 1">
            <a:extLst>
              <a:ext uri="{FF2B5EF4-FFF2-40B4-BE49-F238E27FC236}">
                <a16:creationId xmlns:a16="http://schemas.microsoft.com/office/drawing/2014/main" id="{96AEF436-8B3D-4240-8FEB-8BEAFC60E589}"/>
              </a:ext>
            </a:extLst>
          </p:cNvPr>
          <p:cNvSpPr>
            <a:spLocks noGrp="1"/>
          </p:cNvSpPr>
          <p:nvPr>
            <p:ph type="dt" sz="half" idx="10"/>
          </p:nvPr>
        </p:nvSpPr>
        <p:spPr/>
        <p:txBody>
          <a:bodyPr/>
          <a:lstStyle/>
          <a:p>
            <a:pPr>
              <a:defRPr/>
            </a:pPr>
            <a:fld id="{022006CC-EFCC-4FA4-A43D-596E0B9D6068}" type="datetime1">
              <a:rPr lang="zh-CN" altLang="en-US" smtClean="0"/>
              <a:t>2021/10/28</a:t>
            </a:fld>
            <a:endParaRPr lang="zh-CN" altLang="en-US" dirty="0"/>
          </a:p>
        </p:txBody>
      </p:sp>
    </p:spTree>
    <p:extLst>
      <p:ext uri="{BB962C8B-B14F-4D97-AF65-F5344CB8AC3E}">
        <p14:creationId xmlns:p14="http://schemas.microsoft.com/office/powerpoint/2010/main" val="1237354693"/>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zh-CN" altLang="en-US" sz="3600"/>
              <a:t>视图的作用（续）</a:t>
            </a:r>
          </a:p>
        </p:txBody>
      </p:sp>
      <p:sp>
        <p:nvSpPr>
          <p:cNvPr id="79875" name="Rectangle 3"/>
          <p:cNvSpPr>
            <a:spLocks noGrp="1" noChangeArrowheads="1"/>
          </p:cNvSpPr>
          <p:nvPr>
            <p:ph idx="1"/>
          </p:nvPr>
        </p:nvSpPr>
        <p:spPr/>
        <p:txBody>
          <a:bodyPr/>
          <a:lstStyle/>
          <a:p>
            <a:pPr>
              <a:lnSpc>
                <a:spcPct val="110000"/>
              </a:lnSpc>
            </a:pPr>
            <a:r>
              <a:rPr lang="en-US" altLang="zh-CN"/>
              <a:t> </a:t>
            </a:r>
            <a:r>
              <a:rPr lang="zh-CN" altLang="en-US"/>
              <a:t>适当的利用视图可以更清晰的表达查询</a:t>
            </a:r>
          </a:p>
          <a:p>
            <a:pPr lvl="1">
              <a:lnSpc>
                <a:spcPct val="110000"/>
              </a:lnSpc>
            </a:pPr>
            <a:r>
              <a:rPr lang="zh-CN" altLang="en-US"/>
              <a:t>经常需要执行这样的查询“对每个同学找出他获得最高成绩的课程号”。可以先定义一个视图，求出每个同学获得的最高成绩 </a:t>
            </a:r>
            <a:endParaRPr lang="en-US" altLang="zh-CN"/>
          </a:p>
          <a:p>
            <a:pPr lvl="1">
              <a:lnSpc>
                <a:spcPct val="110000"/>
              </a:lnSpc>
              <a:buFont typeface="Wingdings" panose="05000000000000000000" pitchFamily="2" charset="2"/>
              <a:buNone/>
            </a:pPr>
            <a:endParaRPr lang="zh-CN" altLang="en-US"/>
          </a:p>
          <a:p>
            <a:pPr>
              <a:lnSpc>
                <a:spcPct val="110000"/>
              </a:lnSpc>
              <a:buFont typeface="Wingdings" panose="05000000000000000000" pitchFamily="2" charset="2"/>
              <a:buNone/>
            </a:pPr>
            <a:r>
              <a:rPr lang="zh-CN" altLang="en-US" sz="2400"/>
              <a:t>	 </a:t>
            </a:r>
            <a:r>
              <a:rPr lang="en-US" altLang="zh-CN" sz="2400"/>
              <a:t>CREATE VIEW VMGRADE</a:t>
            </a:r>
          </a:p>
          <a:p>
            <a:pPr>
              <a:lnSpc>
                <a:spcPct val="110000"/>
              </a:lnSpc>
              <a:buFont typeface="Wingdings" panose="05000000000000000000" pitchFamily="2" charset="2"/>
              <a:buNone/>
            </a:pPr>
            <a:r>
              <a:rPr lang="en-US" altLang="zh-CN" sz="2400"/>
              <a:t>     AS</a:t>
            </a:r>
          </a:p>
          <a:p>
            <a:pPr>
              <a:lnSpc>
                <a:spcPct val="110000"/>
              </a:lnSpc>
              <a:buFont typeface="Wingdings" panose="05000000000000000000" pitchFamily="2" charset="2"/>
              <a:buNone/>
            </a:pPr>
            <a:r>
              <a:rPr lang="en-US" altLang="zh-CN" sz="2400"/>
              <a:t>          SELECT Sno,</a:t>
            </a:r>
            <a:r>
              <a:rPr lang="zh-CN" altLang="en-US" sz="2400"/>
              <a:t> </a:t>
            </a:r>
            <a:r>
              <a:rPr lang="en-US" altLang="zh-CN" sz="2400"/>
              <a:t>MAX</a:t>
            </a:r>
            <a:r>
              <a:rPr lang="zh-CN" altLang="en-US" sz="2400"/>
              <a:t>(</a:t>
            </a:r>
            <a:r>
              <a:rPr lang="en-US" altLang="zh-CN" sz="2400"/>
              <a:t>Grade</a:t>
            </a:r>
            <a:r>
              <a:rPr lang="zh-CN" altLang="en-US" sz="2400"/>
              <a:t>)</a:t>
            </a:r>
            <a:r>
              <a:rPr lang="en-US" altLang="zh-CN" sz="2400"/>
              <a:t>  Mgrade</a:t>
            </a:r>
          </a:p>
          <a:p>
            <a:pPr>
              <a:lnSpc>
                <a:spcPct val="110000"/>
              </a:lnSpc>
              <a:buFont typeface="Wingdings" panose="05000000000000000000" pitchFamily="2" charset="2"/>
              <a:buNone/>
            </a:pPr>
            <a:r>
              <a:rPr lang="en-US" altLang="zh-CN" sz="2400"/>
              <a:t>          FROM  SC</a:t>
            </a:r>
          </a:p>
          <a:p>
            <a:pPr>
              <a:lnSpc>
                <a:spcPct val="110000"/>
              </a:lnSpc>
              <a:buFont typeface="Wingdings" panose="05000000000000000000" pitchFamily="2" charset="2"/>
              <a:buNone/>
            </a:pPr>
            <a:r>
              <a:rPr lang="en-US" altLang="zh-CN" sz="2400"/>
              <a:t>          GROUP BY Sno;</a:t>
            </a:r>
          </a:p>
        </p:txBody>
      </p:sp>
      <p:sp>
        <p:nvSpPr>
          <p:cNvPr id="2" name="日期占位符 1">
            <a:extLst>
              <a:ext uri="{FF2B5EF4-FFF2-40B4-BE49-F238E27FC236}">
                <a16:creationId xmlns:a16="http://schemas.microsoft.com/office/drawing/2014/main" id="{234B9504-6C9E-4794-A5A1-D0C0DB6ECBC3}"/>
              </a:ext>
            </a:extLst>
          </p:cNvPr>
          <p:cNvSpPr>
            <a:spLocks noGrp="1"/>
          </p:cNvSpPr>
          <p:nvPr>
            <p:ph type="dt" sz="half" idx="10"/>
          </p:nvPr>
        </p:nvSpPr>
        <p:spPr/>
        <p:txBody>
          <a:bodyPr/>
          <a:lstStyle/>
          <a:p>
            <a:pPr>
              <a:defRPr/>
            </a:pPr>
            <a:fld id="{D875570A-37CB-40FB-83A8-9DDCBE459430}" type="datetime1">
              <a:rPr lang="zh-CN" altLang="en-US" smtClean="0"/>
              <a:t>2021/10/28</a:t>
            </a:fld>
            <a:endParaRPr lang="zh-CN" altLang="en-US" dirty="0"/>
          </a:p>
        </p:txBody>
      </p:sp>
    </p:spTree>
    <p:extLst>
      <p:ext uri="{BB962C8B-B14F-4D97-AF65-F5344CB8AC3E}">
        <p14:creationId xmlns:p14="http://schemas.microsoft.com/office/powerpoint/2010/main" val="1536102571"/>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lang="zh-CN" altLang="en-US" sz="3600"/>
              <a:t>视图的作用（续）</a:t>
            </a:r>
          </a:p>
        </p:txBody>
      </p:sp>
      <p:sp>
        <p:nvSpPr>
          <p:cNvPr id="80899" name="内容占位符 2"/>
          <p:cNvSpPr>
            <a:spLocks noGrp="1"/>
          </p:cNvSpPr>
          <p:nvPr>
            <p:ph idx="1"/>
          </p:nvPr>
        </p:nvSpPr>
        <p:spPr/>
        <p:txBody>
          <a:bodyPr/>
          <a:lstStyle/>
          <a:p>
            <a:pPr>
              <a:lnSpc>
                <a:spcPct val="110000"/>
              </a:lnSpc>
              <a:buFont typeface="Wingdings" panose="05000000000000000000" pitchFamily="2" charset="2"/>
              <a:buNone/>
            </a:pPr>
            <a:r>
              <a:rPr lang="zh-CN" altLang="en-US"/>
              <a:t>然后用如下的查询语句完成查询：</a:t>
            </a:r>
          </a:p>
          <a:p>
            <a:pPr>
              <a:lnSpc>
                <a:spcPct val="110000"/>
              </a:lnSpc>
              <a:buFont typeface="Wingdings" panose="05000000000000000000" pitchFamily="2" charset="2"/>
              <a:buNone/>
            </a:pPr>
            <a:r>
              <a:rPr lang="zh-CN" altLang="en-US" sz="2400"/>
              <a:t>     </a:t>
            </a:r>
            <a:r>
              <a:rPr lang="en-US" altLang="zh-CN" sz="2400"/>
              <a:t>SELECT SC.Sno</a:t>
            </a:r>
            <a:r>
              <a:rPr lang="zh-CN" altLang="en-US" sz="2400"/>
              <a:t>,</a:t>
            </a:r>
            <a:r>
              <a:rPr lang="en-US" altLang="zh-CN" sz="2400"/>
              <a:t>Cno</a:t>
            </a:r>
          </a:p>
          <a:p>
            <a:pPr>
              <a:lnSpc>
                <a:spcPct val="110000"/>
              </a:lnSpc>
              <a:buFont typeface="Wingdings" panose="05000000000000000000" pitchFamily="2" charset="2"/>
              <a:buNone/>
            </a:pPr>
            <a:r>
              <a:rPr lang="en-US" altLang="zh-CN" sz="2400"/>
              <a:t>     FROM SC</a:t>
            </a:r>
            <a:r>
              <a:rPr lang="zh-CN" altLang="en-US" sz="2400"/>
              <a:t>,</a:t>
            </a:r>
            <a:r>
              <a:rPr lang="en-US" altLang="zh-CN" sz="2400"/>
              <a:t>VMGRADE </a:t>
            </a:r>
          </a:p>
          <a:p>
            <a:pPr>
              <a:lnSpc>
                <a:spcPct val="110000"/>
              </a:lnSpc>
              <a:buFont typeface="Wingdings" panose="05000000000000000000" pitchFamily="2" charset="2"/>
              <a:buNone/>
            </a:pPr>
            <a:r>
              <a:rPr lang="en-US" altLang="zh-CN" sz="2400"/>
              <a:t>     WHERE SC.Sno=VMGRADE.Sno AND       </a:t>
            </a:r>
          </a:p>
          <a:p>
            <a:pPr>
              <a:lnSpc>
                <a:spcPct val="110000"/>
              </a:lnSpc>
              <a:buFont typeface="Wingdings" panose="05000000000000000000" pitchFamily="2" charset="2"/>
              <a:buNone/>
            </a:pPr>
            <a:r>
              <a:rPr lang="en-US" altLang="zh-CN" sz="2400"/>
              <a:t>     SC.Grade=VMGRADE .Mgrade; </a:t>
            </a:r>
          </a:p>
          <a:p>
            <a:endParaRPr lang="zh-CN" altLang="en-US"/>
          </a:p>
        </p:txBody>
      </p:sp>
      <p:sp>
        <p:nvSpPr>
          <p:cNvPr id="2" name="日期占位符 1">
            <a:extLst>
              <a:ext uri="{FF2B5EF4-FFF2-40B4-BE49-F238E27FC236}">
                <a16:creationId xmlns:a16="http://schemas.microsoft.com/office/drawing/2014/main" id="{47B34841-A093-4E16-A1AE-D683D4940A45}"/>
              </a:ext>
            </a:extLst>
          </p:cNvPr>
          <p:cNvSpPr>
            <a:spLocks noGrp="1"/>
          </p:cNvSpPr>
          <p:nvPr>
            <p:ph type="dt" sz="half" idx="10"/>
          </p:nvPr>
        </p:nvSpPr>
        <p:spPr/>
        <p:txBody>
          <a:bodyPr/>
          <a:lstStyle/>
          <a:p>
            <a:pPr>
              <a:defRPr/>
            </a:pPr>
            <a:fld id="{B91E6E1C-84BB-4187-96F8-F0D9282A425B}" type="datetime1">
              <a:rPr lang="zh-CN" altLang="en-US" smtClean="0"/>
              <a:t>2021/10/28</a:t>
            </a:fld>
            <a:endParaRPr lang="zh-CN" altLang="en-US" dirty="0"/>
          </a:p>
        </p:txBody>
      </p:sp>
    </p:spTree>
    <p:extLst>
      <p:ext uri="{BB962C8B-B14F-4D97-AF65-F5344CB8AC3E}">
        <p14:creationId xmlns:p14="http://schemas.microsoft.com/office/powerpoint/2010/main" val="2274677896"/>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39688"/>
            <a:ext cx="8150225" cy="1138238"/>
          </a:xfrm>
        </p:spPr>
        <p:txBody>
          <a:bodyPr/>
          <a:lstStyle/>
          <a:p>
            <a:pPr algn="l">
              <a:defRPr/>
            </a:pPr>
            <a:r>
              <a:rPr lang="zh-CN" altLang="en-US" dirty="0">
                <a:latin typeface="微软雅黑" panose="020B0503020204020204" pitchFamily="34" charset="-122"/>
                <a:ea typeface="微软雅黑" panose="020B0503020204020204" pitchFamily="34" charset="-122"/>
              </a:rPr>
              <a:t>复习与回顾</a:t>
            </a:r>
            <a:r>
              <a:rPr lang="en-US" altLang="zh-CN" sz="2400" dirty="0">
                <a:solidFill>
                  <a:srgbClr val="7030A0"/>
                </a:solidFill>
                <a:latin typeface="微软雅黑" panose="020B0503020204020204" pitchFamily="34" charset="-122"/>
                <a:ea typeface="微软雅黑" panose="020B0503020204020204" pitchFamily="34" charset="-122"/>
              </a:rPr>
              <a:t>(P130 </a:t>
            </a:r>
            <a:r>
              <a:rPr lang="zh-CN" altLang="en-US" sz="2400" dirty="0">
                <a:solidFill>
                  <a:srgbClr val="7030A0"/>
                </a:solidFill>
                <a:latin typeface="微软雅黑" panose="020B0503020204020204" pitchFamily="34" charset="-122"/>
                <a:ea typeface="微软雅黑" panose="020B0503020204020204" pitchFamily="34" charset="-122"/>
              </a:rPr>
              <a:t>习题</a:t>
            </a:r>
            <a:r>
              <a:rPr lang="en-US" altLang="zh-CN" sz="2400" dirty="0">
                <a:solidFill>
                  <a:srgbClr val="7030A0"/>
                </a:solidFill>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113667"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8EC314CD-CB2A-4327-91D0-2FE5AC4F6688}"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
        <p:nvSpPr>
          <p:cNvPr id="6" name="文本框 5"/>
          <p:cNvSpPr txBox="1"/>
          <p:nvPr/>
        </p:nvSpPr>
        <p:spPr>
          <a:xfrm>
            <a:off x="1042988" y="980728"/>
            <a:ext cx="7489452" cy="4862870"/>
          </a:xfrm>
          <a:prstGeom prst="rect">
            <a:avLst/>
          </a:prstGeom>
          <a:noFill/>
        </p:spPr>
        <p:txBody>
          <a:bodyPr wrap="square">
            <a:spAutoFit/>
          </a:bodyPr>
          <a:lstStyle/>
          <a:p>
            <a:pPr marL="514350" indent="-514350" eaLnBrk="1" hangingPunct="1">
              <a:lnSpc>
                <a:spcPct val="200000"/>
              </a:lnSpc>
              <a:buClr>
                <a:srgbClr val="C00000"/>
              </a:buClr>
              <a:buFont typeface="+mj-lt"/>
              <a:buAutoNum type="arabicPeriod" startAt="3"/>
              <a:defRPr/>
            </a:pPr>
            <a:r>
              <a:rPr lang="zh-CN" altLang="zh-CN" sz="3200" b="1" dirty="0">
                <a:solidFill>
                  <a:srgbClr val="7030A0"/>
                </a:solidFill>
                <a:latin typeface="微软雅黑" panose="020B0503020204020204" pitchFamily="34" charset="-122"/>
                <a:ea typeface="微软雅黑" panose="020B0503020204020204" pitchFamily="34" charset="-122"/>
              </a:rPr>
              <a:t> </a:t>
            </a:r>
            <a:r>
              <a:rPr lang="en-US" altLang="zh-CN" sz="3200" b="1" dirty="0">
                <a:solidFill>
                  <a:srgbClr val="C00000"/>
                </a:solidFill>
              </a:rPr>
              <a:t>S    T</a:t>
            </a:r>
          </a:p>
          <a:p>
            <a:pPr eaLnBrk="1" hangingPunct="1">
              <a:lnSpc>
                <a:spcPct val="150000"/>
              </a:lnSpc>
              <a:buFont typeface="Arial" panose="020B0604020202020204" pitchFamily="34" charset="0"/>
              <a:buNone/>
              <a:defRPr/>
            </a:pPr>
            <a:r>
              <a:rPr lang="en-US" altLang="zh-CN" sz="2000" b="1" dirty="0">
                <a:solidFill>
                  <a:srgbClr val="0000FF"/>
                </a:solidFill>
                <a:latin typeface="微软雅黑" panose="020B0503020204020204" pitchFamily="34" charset="-122"/>
                <a:ea typeface="微软雅黑" panose="020B0503020204020204" pitchFamily="34" charset="-122"/>
              </a:rPr>
              <a:t>SELECT</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b="1" dirty="0">
                <a:solidFill>
                  <a:srgbClr val="808080"/>
                </a:solidFill>
                <a:latin typeface="微软雅黑" panose="020B0503020204020204" pitchFamily="34" charset="-122"/>
                <a:ea typeface="微软雅黑" panose="020B0503020204020204" pitchFamily="34" charset="-122"/>
              </a:rPr>
              <a:t>A,B,S.C,S.D,E,F</a:t>
            </a:r>
          </a:p>
          <a:p>
            <a:pPr eaLnBrk="1" hangingPunct="1">
              <a:lnSpc>
                <a:spcPct val="150000"/>
              </a:lnSpc>
              <a:buFont typeface="Arial" panose="020B0604020202020204" pitchFamily="34" charset="0"/>
              <a:buNone/>
              <a:defRPr/>
            </a:pPr>
            <a:r>
              <a:rPr lang="en-US" altLang="zh-CN" sz="2000" b="1" dirty="0">
                <a:solidFill>
                  <a:srgbClr val="0000FF"/>
                </a:solidFill>
                <a:latin typeface="微软雅黑" panose="020B0503020204020204" pitchFamily="34" charset="-122"/>
                <a:ea typeface="微软雅黑" panose="020B0503020204020204" pitchFamily="34" charset="-122"/>
              </a:rPr>
              <a:t>FROM</a:t>
            </a:r>
            <a:r>
              <a:rPr lang="en-US" altLang="zh-CN" sz="2000" b="1" dirty="0">
                <a:solidFill>
                  <a:prstClr val="black"/>
                </a:solidFill>
                <a:latin typeface="微软雅黑" panose="020B0503020204020204" pitchFamily="34" charset="-122"/>
                <a:ea typeface="微软雅黑" panose="020B0503020204020204" pitchFamily="34" charset="-122"/>
              </a:rPr>
              <a:t> S,T</a:t>
            </a:r>
          </a:p>
          <a:p>
            <a:pPr eaLnBrk="1" hangingPunct="1">
              <a:lnSpc>
                <a:spcPct val="150000"/>
              </a:lnSpc>
              <a:buFont typeface="Arial" panose="020B0604020202020204" pitchFamily="34" charset="0"/>
              <a:buNone/>
              <a:defRPr/>
            </a:pPr>
            <a:r>
              <a:rPr lang="en-US" altLang="zh-CN" sz="2000" b="1" dirty="0">
                <a:solidFill>
                  <a:srgbClr val="0000FF"/>
                </a:solidFill>
                <a:latin typeface="微软雅黑" panose="020B0503020204020204" pitchFamily="34" charset="-122"/>
                <a:ea typeface="微软雅黑" panose="020B0503020204020204" pitchFamily="34" charset="-122"/>
              </a:rPr>
              <a:t>WHERE</a:t>
            </a:r>
            <a:r>
              <a:rPr lang="en-US" altLang="zh-CN" sz="2000" b="1" dirty="0">
                <a:solidFill>
                  <a:prstClr val="black"/>
                </a:solidFill>
                <a:latin typeface="微软雅黑" panose="020B0503020204020204" pitchFamily="34" charset="-122"/>
                <a:ea typeface="微软雅黑" panose="020B0503020204020204" pitchFamily="34" charset="-122"/>
              </a:rPr>
              <a:t> S.C=T.C </a:t>
            </a:r>
            <a:r>
              <a:rPr lang="en-US" altLang="zh-CN" sz="2000" b="1" dirty="0">
                <a:solidFill>
                  <a:srgbClr val="808080"/>
                </a:solidFill>
                <a:latin typeface="微软雅黑" panose="020B0503020204020204" pitchFamily="34" charset="-122"/>
                <a:ea typeface="微软雅黑" panose="020B0503020204020204" pitchFamily="34" charset="-122"/>
              </a:rPr>
              <a:t>AND</a:t>
            </a:r>
            <a:r>
              <a:rPr lang="en-US" altLang="zh-CN" sz="2000" b="1" dirty="0">
                <a:solidFill>
                  <a:prstClr val="black"/>
                </a:solidFill>
                <a:latin typeface="微软雅黑" panose="020B0503020204020204" pitchFamily="34" charset="-122"/>
                <a:ea typeface="微软雅黑" panose="020B0503020204020204" pitchFamily="34" charset="-122"/>
              </a:rPr>
              <a:t> S.D=T.D</a:t>
            </a:r>
          </a:p>
          <a:p>
            <a:pPr marL="514350" indent="-514350" eaLnBrk="1" hangingPunct="1">
              <a:lnSpc>
                <a:spcPct val="200000"/>
              </a:lnSpc>
              <a:buFont typeface="+mj-lt"/>
              <a:buAutoNum type="arabicPeriod" startAt="6"/>
              <a:defRPr/>
            </a:pPr>
            <a:r>
              <a:rPr lang="zh-CN" altLang="zh-CN" sz="3200" b="1" dirty="0">
                <a:solidFill>
                  <a:srgbClr val="C00000"/>
                </a:solidFill>
              </a:rPr>
              <a:t>∏</a:t>
            </a:r>
            <a:r>
              <a:rPr lang="en-US" altLang="zh-CN" sz="3200" b="1" baseline="-25000" dirty="0">
                <a:solidFill>
                  <a:srgbClr val="C00000"/>
                </a:solidFill>
              </a:rPr>
              <a:t>C,D</a:t>
            </a:r>
            <a:r>
              <a:rPr lang="en-US" altLang="zh-CN" sz="3200" b="1" dirty="0">
                <a:solidFill>
                  <a:srgbClr val="C00000"/>
                </a:solidFill>
              </a:rPr>
              <a:t>(S)×T </a:t>
            </a:r>
          </a:p>
          <a:p>
            <a:pPr eaLnBrk="1" hangingPunct="1">
              <a:lnSpc>
                <a:spcPct val="150000"/>
              </a:lnSpc>
              <a:buFont typeface="Arial" panose="020B0604020202020204" pitchFamily="34" charset="0"/>
              <a:buNone/>
              <a:defRPr/>
            </a:pPr>
            <a:r>
              <a:rPr lang="en-US" altLang="zh-CN" sz="2000" b="1" dirty="0">
                <a:solidFill>
                  <a:srgbClr val="0000FF"/>
                </a:solidFill>
                <a:latin typeface="微软雅黑" panose="020B0503020204020204" pitchFamily="34" charset="-122"/>
                <a:ea typeface="微软雅黑" panose="020B0503020204020204" pitchFamily="34" charset="-122"/>
              </a:rPr>
              <a:t>SELECT S1.C,S1,D,T.C,T.D,E,F</a:t>
            </a:r>
          </a:p>
          <a:p>
            <a:pPr eaLnBrk="1" hangingPunct="1">
              <a:lnSpc>
                <a:spcPct val="150000"/>
              </a:lnSpc>
              <a:defRPr/>
            </a:pPr>
            <a:r>
              <a:rPr lang="en-US" altLang="zh-CN" sz="2000" b="1" dirty="0">
                <a:solidFill>
                  <a:srgbClr val="0000FF"/>
                </a:solidFill>
                <a:latin typeface="微软雅黑" panose="020B0503020204020204" pitchFamily="34" charset="-122"/>
                <a:ea typeface="微软雅黑" panose="020B0503020204020204" pitchFamily="34" charset="-122"/>
              </a:rPr>
              <a:t>FROM T,(SELECT DISTINCT C,D FROM S) AS S1</a:t>
            </a:r>
          </a:p>
          <a:p>
            <a:pPr marL="514350" indent="-514350" eaLnBrk="1" hangingPunct="1">
              <a:buFont typeface="+mj-lt"/>
              <a:buAutoNum type="arabicPeriod"/>
              <a:defRPr/>
            </a:pPr>
            <a:endParaRPr lang="zh-CN" altLang="en-US" sz="3200" dirty="0"/>
          </a:p>
        </p:txBody>
      </p:sp>
      <p:sp>
        <p:nvSpPr>
          <p:cNvPr id="5" name="AutoShape 5"/>
          <p:cNvSpPr>
            <a:spLocks noChangeArrowheads="1"/>
          </p:cNvSpPr>
          <p:nvPr/>
        </p:nvSpPr>
        <p:spPr bwMode="auto">
          <a:xfrm rot="5400000" flipV="1">
            <a:off x="2168032" y="1367718"/>
            <a:ext cx="201567" cy="423962"/>
          </a:xfrm>
          <a:prstGeom prst="flowChartCollate">
            <a:avLst/>
          </a:prstGeom>
          <a:solidFill>
            <a:srgbClr val="FFFFFF"/>
          </a:solidFill>
          <a:ln w="635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3" name="文本框 2"/>
          <p:cNvSpPr txBox="1"/>
          <p:nvPr/>
        </p:nvSpPr>
        <p:spPr>
          <a:xfrm>
            <a:off x="5053385" y="2060848"/>
            <a:ext cx="3923928"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rPr>
              <a:t>使用交叉连接产生笛卡尔乘积</a:t>
            </a:r>
            <a:br>
              <a:rPr lang="zh-CN" altLang="en-US" sz="2000" b="1" dirty="0">
                <a:solidFill>
                  <a:srgbClr val="C00000"/>
                </a:solidFill>
                <a:latin typeface="微软雅黑" panose="020B0503020204020204" pitchFamily="34" charset="-122"/>
                <a:ea typeface="微软雅黑" panose="020B0503020204020204" pitchFamily="34" charset="-122"/>
              </a:rPr>
            </a:br>
            <a:r>
              <a:rPr lang="en-US" altLang="zh-CN" sz="2000" b="1" dirty="0">
                <a:solidFill>
                  <a:srgbClr val="C00000"/>
                </a:solidFill>
                <a:latin typeface="微软雅黑" panose="020B0503020204020204" pitchFamily="34" charset="-122"/>
                <a:ea typeface="微软雅黑" panose="020B0503020204020204" pitchFamily="34" charset="-122"/>
              </a:rPr>
              <a:t>select * from A cross join B</a:t>
            </a:r>
            <a:br>
              <a:rPr lang="en-US" altLang="zh-CN" sz="2000" b="1" dirty="0">
                <a:solidFill>
                  <a:srgbClr val="C00000"/>
                </a:solidFill>
                <a:latin typeface="微软雅黑" panose="020B0503020204020204" pitchFamily="34" charset="-122"/>
                <a:ea typeface="微软雅黑" panose="020B0503020204020204" pitchFamily="34" charset="-122"/>
              </a:rPr>
            </a:br>
            <a:r>
              <a:rPr lang="zh-CN" altLang="en-US" sz="2000" b="1" dirty="0">
                <a:solidFill>
                  <a:srgbClr val="C00000"/>
                </a:solidFill>
                <a:latin typeface="微软雅黑" panose="020B0503020204020204" pitchFamily="34" charset="-122"/>
                <a:ea typeface="微软雅黑" panose="020B0503020204020204" pitchFamily="34" charset="-122"/>
              </a:rPr>
              <a:t>或不使用任何连接条件</a:t>
            </a:r>
            <a:br>
              <a:rPr lang="zh-CN" altLang="en-US" sz="2000" b="1" dirty="0">
                <a:solidFill>
                  <a:srgbClr val="C00000"/>
                </a:solidFill>
                <a:latin typeface="微软雅黑" panose="020B0503020204020204" pitchFamily="34" charset="-122"/>
                <a:ea typeface="微软雅黑" panose="020B0503020204020204" pitchFamily="34" charset="-122"/>
              </a:rPr>
            </a:br>
            <a:r>
              <a:rPr lang="en-US" altLang="zh-CN" sz="2000" b="1" dirty="0">
                <a:solidFill>
                  <a:srgbClr val="C00000"/>
                </a:solidFill>
                <a:latin typeface="微软雅黑" panose="020B0503020204020204" pitchFamily="34" charset="-122"/>
                <a:ea typeface="微软雅黑" panose="020B0503020204020204" pitchFamily="34" charset="-122"/>
              </a:rPr>
              <a:t>select * from A,B</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551047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p:cTn id="7"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6">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 calcmode="lin" valueType="num">
                                      <p:cBhvr>
                                        <p:cTn id="14"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6">
                                            <p:txEl>
                                              <p:pRg st="2" end="2"/>
                                            </p:txEl>
                                          </p:spTgt>
                                        </p:tgtEl>
                                      </p:cBhvr>
                                    </p:animEffect>
                                  </p:childTnLst>
                                </p:cTn>
                              </p:par>
                              <p:par>
                                <p:cTn id="17" presetID="53" presetClass="entr" presetSubtype="16"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p:cTn id="19"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6">
                                            <p:txEl>
                                              <p:pRg st="3" end="3"/>
                                            </p:txEl>
                                          </p:spTgt>
                                        </p:tgtEl>
                                        <p:attrNameLst>
                                          <p:attrName>ppt_h</p:attrName>
                                        </p:attrNameLst>
                                      </p:cBhvr>
                                      <p:tavLst>
                                        <p:tav tm="0">
                                          <p:val>
                                            <p:fltVal val="0"/>
                                          </p:val>
                                        </p:tav>
                                        <p:tav tm="100000">
                                          <p:val>
                                            <p:strVal val="#ppt_h"/>
                                          </p:val>
                                        </p:tav>
                                      </p:tavLst>
                                    </p:anim>
                                    <p:animEffect transition="in" filter="fade">
                                      <p:cBhvr>
                                        <p:cTn id="21" dur="500"/>
                                        <p:tgtEl>
                                          <p:spTgt spid="6">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 calcmode="lin" valueType="num">
                                      <p:cBhvr>
                                        <p:cTn id="26" dur="500" fill="hold"/>
                                        <p:tgtEl>
                                          <p:spTgt spid="6">
                                            <p:txEl>
                                              <p:pRg st="5" end="5"/>
                                            </p:txEl>
                                          </p:spTgt>
                                        </p:tgtEl>
                                        <p:attrNameLst>
                                          <p:attrName>ppt_w</p:attrName>
                                        </p:attrNameLst>
                                      </p:cBhvr>
                                      <p:tavLst>
                                        <p:tav tm="0">
                                          <p:val>
                                            <p:fltVal val="0"/>
                                          </p:val>
                                        </p:tav>
                                        <p:tav tm="100000">
                                          <p:val>
                                            <p:strVal val="#ppt_w"/>
                                          </p:val>
                                        </p:tav>
                                      </p:tavLst>
                                    </p:anim>
                                    <p:anim calcmode="lin" valueType="num">
                                      <p:cBhvr>
                                        <p:cTn id="27" dur="500" fill="hold"/>
                                        <p:tgtEl>
                                          <p:spTgt spid="6">
                                            <p:txEl>
                                              <p:pRg st="5" end="5"/>
                                            </p:txEl>
                                          </p:spTgt>
                                        </p:tgtEl>
                                        <p:attrNameLst>
                                          <p:attrName>ppt_h</p:attrName>
                                        </p:attrNameLst>
                                      </p:cBhvr>
                                      <p:tavLst>
                                        <p:tav tm="0">
                                          <p:val>
                                            <p:fltVal val="0"/>
                                          </p:val>
                                        </p:tav>
                                        <p:tav tm="100000">
                                          <p:val>
                                            <p:strVal val="#ppt_h"/>
                                          </p:val>
                                        </p:tav>
                                      </p:tavLst>
                                    </p:anim>
                                    <p:animEffect transition="in" filter="fade">
                                      <p:cBhvr>
                                        <p:cTn id="28" dur="500"/>
                                        <p:tgtEl>
                                          <p:spTgt spid="6">
                                            <p:txEl>
                                              <p:pRg st="5" end="5"/>
                                            </p:txEl>
                                          </p:spTgt>
                                        </p:tgtEl>
                                      </p:cBhvr>
                                    </p:animEffect>
                                  </p:childTnLst>
                                </p:cTn>
                              </p:par>
                              <p:par>
                                <p:cTn id="29" presetID="53" presetClass="entr" presetSubtype="16" fill="hold"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p:cTn id="31" dur="500" fill="hold"/>
                                        <p:tgtEl>
                                          <p:spTgt spid="6">
                                            <p:txEl>
                                              <p:pRg st="6" end="6"/>
                                            </p:txEl>
                                          </p:spTgt>
                                        </p:tgtEl>
                                        <p:attrNameLst>
                                          <p:attrName>ppt_w</p:attrName>
                                        </p:attrNameLst>
                                      </p:cBhvr>
                                      <p:tavLst>
                                        <p:tav tm="0">
                                          <p:val>
                                            <p:fltVal val="0"/>
                                          </p:val>
                                        </p:tav>
                                        <p:tav tm="100000">
                                          <p:val>
                                            <p:strVal val="#ppt_w"/>
                                          </p:val>
                                        </p:tav>
                                      </p:tavLst>
                                    </p:anim>
                                    <p:anim calcmode="lin" valueType="num">
                                      <p:cBhvr>
                                        <p:cTn id="32" dur="500" fill="hold"/>
                                        <p:tgtEl>
                                          <p:spTgt spid="6">
                                            <p:txEl>
                                              <p:pRg st="6" end="6"/>
                                            </p:txEl>
                                          </p:spTgt>
                                        </p:tgtEl>
                                        <p:attrNameLst>
                                          <p:attrName>ppt_h</p:attrName>
                                        </p:attrNameLst>
                                      </p:cBhvr>
                                      <p:tavLst>
                                        <p:tav tm="0">
                                          <p:val>
                                            <p:fltVal val="0"/>
                                          </p:val>
                                        </p:tav>
                                        <p:tav tm="100000">
                                          <p:val>
                                            <p:strVal val="#ppt_h"/>
                                          </p:val>
                                        </p:tav>
                                      </p:tavLst>
                                    </p:anim>
                                    <p:animEffect transition="in" filter="fade">
                                      <p:cBhvr>
                                        <p:cTn id="33" dur="500"/>
                                        <p:tgtEl>
                                          <p:spTgt spid="6">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randombar(horizontal)">
                                      <p:cBhvr>
                                        <p:cTn id="3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2DB4BD06-C1C2-4057-A20C-F936A9B0B054}"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
        <p:nvSpPr>
          <p:cNvPr id="7" name="标题 1"/>
          <p:cNvSpPr>
            <a:spLocks noGrp="1"/>
          </p:cNvSpPr>
          <p:nvPr>
            <p:ph type="title"/>
          </p:nvPr>
        </p:nvSpPr>
        <p:spPr>
          <a:xfrm>
            <a:off x="827088" y="-39688"/>
            <a:ext cx="8150225" cy="1138238"/>
          </a:xfrm>
        </p:spPr>
        <p:txBody>
          <a:bodyPr/>
          <a:lstStyle/>
          <a:p>
            <a:pPr algn="l">
              <a:defRPr/>
            </a:pPr>
            <a:r>
              <a:rPr lang="zh-CN" altLang="en-US" dirty="0">
                <a:latin typeface="微软雅黑" panose="020B0503020204020204" pitchFamily="34" charset="-122"/>
                <a:ea typeface="微软雅黑" panose="020B0503020204020204" pitchFamily="34" charset="-122"/>
              </a:rPr>
              <a:t>复习与回顾</a:t>
            </a:r>
            <a:r>
              <a:rPr lang="en-US" altLang="zh-CN" sz="2400" dirty="0">
                <a:solidFill>
                  <a:srgbClr val="7030A0"/>
                </a:solidFill>
                <a:latin typeface="微软雅黑" panose="020B0503020204020204" pitchFamily="34" charset="-122"/>
                <a:ea typeface="微软雅黑" panose="020B0503020204020204" pitchFamily="34" charset="-122"/>
              </a:rPr>
              <a:t>(P130 </a:t>
            </a:r>
            <a:r>
              <a:rPr lang="zh-CN" altLang="en-US" sz="2400" dirty="0">
                <a:solidFill>
                  <a:srgbClr val="7030A0"/>
                </a:solidFill>
                <a:latin typeface="微软雅黑" panose="020B0503020204020204" pitchFamily="34" charset="-122"/>
                <a:ea typeface="微软雅黑" panose="020B0503020204020204" pitchFamily="34" charset="-122"/>
              </a:rPr>
              <a:t>习题</a:t>
            </a:r>
            <a:r>
              <a:rPr lang="en-US" altLang="zh-CN" sz="2400" dirty="0">
                <a:solidFill>
                  <a:srgbClr val="7030A0"/>
                </a:solidFill>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a:xfrm>
            <a:off x="827088" y="933450"/>
            <a:ext cx="8150225" cy="6001643"/>
          </a:xfrm>
          <a:prstGeom prst="rect">
            <a:avLst/>
          </a:prstGeom>
        </p:spPr>
        <p:txBody>
          <a:bodyPr>
            <a:spAutoFit/>
          </a:bodyPr>
          <a:lstStyle/>
          <a:p>
            <a:pPr eaLnBrk="1" hangingPunct="1">
              <a:buFont typeface="Arial" panose="020B0604020202020204" pitchFamily="34" charset="0"/>
              <a:buNone/>
              <a:defRPr/>
            </a:pP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求供应工程 </a:t>
            </a:r>
            <a:r>
              <a:rPr lang="en-US" altLang="zh-CN" sz="2400" b="1" dirty="0" err="1">
                <a:latin typeface="微软雅黑" panose="020B0503020204020204" pitchFamily="34" charset="-122"/>
                <a:ea typeface="微软雅黑" panose="020B0503020204020204" pitchFamily="34" charset="-122"/>
              </a:rPr>
              <a:t>Jl</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零件为红色的供应商号码 </a:t>
            </a:r>
            <a:r>
              <a:rPr lang="en-US" altLang="zh-CN" sz="2400" b="1" dirty="0">
                <a:latin typeface="微软雅黑" panose="020B0503020204020204" pitchFamily="34" charset="-122"/>
                <a:ea typeface="微软雅黑" panose="020B0503020204020204" pitchFamily="34" charset="-122"/>
              </a:rPr>
              <a:t>SNO ;</a:t>
            </a:r>
            <a:endParaRPr lang="zh-CN" altLang="zh-CN" sz="2400" dirty="0">
              <a:latin typeface="微软雅黑" panose="020B0503020204020204" pitchFamily="34" charset="-122"/>
              <a:ea typeface="微软雅黑" panose="020B0503020204020204" pitchFamily="34" charset="-122"/>
            </a:endParaRPr>
          </a:p>
          <a:p>
            <a:pPr algn="just">
              <a:spcAft>
                <a:spcPts val="0"/>
              </a:spcAft>
            </a:pPr>
            <a:r>
              <a:rPr lang="zh-CN" altLang="zh-CN" sz="3600" b="1" kern="100" dirty="0">
                <a:solidFill>
                  <a:srgbClr val="C00000"/>
                </a:solidFill>
                <a:ea typeface="微软雅黑" panose="020B0503020204020204" pitchFamily="34" charset="-122"/>
              </a:rPr>
              <a:t>π</a:t>
            </a:r>
            <a:r>
              <a:rPr lang="en-US" altLang="zh-CN" sz="2800" b="1" kern="100" baseline="-25000" dirty="0" err="1">
                <a:solidFill>
                  <a:srgbClr val="C00000"/>
                </a:solidFill>
                <a:latin typeface="微软雅黑" panose="020B0503020204020204" pitchFamily="34" charset="-122"/>
                <a:ea typeface="微软雅黑" panose="020B0503020204020204" pitchFamily="34" charset="-122"/>
              </a:rPr>
              <a:t>Sno</a:t>
            </a:r>
            <a:r>
              <a:rPr lang="en-US" altLang="zh-CN" sz="2800" b="1" kern="100" dirty="0">
                <a:solidFill>
                  <a:srgbClr val="C00000"/>
                </a:solidFill>
                <a:latin typeface="微软雅黑" panose="020B0503020204020204" pitchFamily="34" charset="-122"/>
                <a:ea typeface="微软雅黑" panose="020B0503020204020204" pitchFamily="34" charset="-122"/>
              </a:rPr>
              <a:t>(</a:t>
            </a:r>
            <a:r>
              <a:rPr lang="zh-CN" altLang="zh-CN" sz="2800" b="1" kern="100" dirty="0">
                <a:solidFill>
                  <a:srgbClr val="C00000"/>
                </a:solidFill>
                <a:latin typeface="微软雅黑" panose="020B0503020204020204" pitchFamily="34" charset="-122"/>
                <a:ea typeface="微软雅黑" panose="020B0503020204020204" pitchFamily="34" charset="-122"/>
              </a:rPr>
              <a:t>σ</a:t>
            </a:r>
            <a:r>
              <a:rPr lang="en-US" altLang="zh-CN" sz="2800" b="1" kern="100" baseline="-25000" dirty="0" err="1">
                <a:solidFill>
                  <a:srgbClr val="C00000"/>
                </a:solidFill>
                <a:latin typeface="微软雅黑" panose="020B0503020204020204" pitchFamily="34" charset="-122"/>
                <a:ea typeface="微软雅黑" panose="020B0503020204020204" pitchFamily="34" charset="-122"/>
              </a:rPr>
              <a:t>Pno</a:t>
            </a:r>
            <a:r>
              <a:rPr lang="en-US" altLang="zh-CN" sz="2800" b="1" kern="100" baseline="-25000" dirty="0">
                <a:solidFill>
                  <a:srgbClr val="C00000"/>
                </a:solidFill>
                <a:latin typeface="微软雅黑" panose="020B0503020204020204" pitchFamily="34" charset="-122"/>
                <a:ea typeface="微软雅黑" panose="020B0503020204020204" pitchFamily="34" charset="-122"/>
              </a:rPr>
              <a:t>=</a:t>
            </a:r>
            <a:r>
              <a:rPr lang="zh-CN" altLang="zh-CN" sz="2800" b="1" kern="100" baseline="-25000" dirty="0">
                <a:solidFill>
                  <a:srgbClr val="C00000"/>
                </a:solidFill>
                <a:latin typeface="微软雅黑" panose="020B0503020204020204" pitchFamily="34" charset="-122"/>
                <a:ea typeface="微软雅黑" panose="020B0503020204020204" pitchFamily="34" charset="-122"/>
              </a:rPr>
              <a:t>‘</a:t>
            </a:r>
            <a:r>
              <a:rPr lang="en-US" altLang="zh-CN" sz="2800" b="1" kern="100" baseline="-25000" dirty="0">
                <a:solidFill>
                  <a:srgbClr val="C00000"/>
                </a:solidFill>
                <a:latin typeface="微软雅黑" panose="020B0503020204020204" pitchFamily="34" charset="-122"/>
                <a:ea typeface="微软雅黑" panose="020B0503020204020204" pitchFamily="34" charset="-122"/>
              </a:rPr>
              <a:t>P1</a:t>
            </a:r>
            <a:r>
              <a:rPr lang="zh-CN" altLang="zh-CN" sz="2800" b="1" kern="100" baseline="-25000" dirty="0">
                <a:solidFill>
                  <a:srgbClr val="C00000"/>
                </a:solidFill>
                <a:latin typeface="微软雅黑" panose="020B0503020204020204" pitchFamily="34" charset="-122"/>
                <a:ea typeface="微软雅黑" panose="020B0503020204020204" pitchFamily="34" charset="-122"/>
              </a:rPr>
              <a:t>‘∧ </a:t>
            </a:r>
            <a:r>
              <a:rPr lang="en-US" altLang="zh-CN" sz="2800" b="1" kern="100" baseline="-25000" dirty="0">
                <a:solidFill>
                  <a:srgbClr val="C00000"/>
                </a:solidFill>
                <a:latin typeface="微软雅黑" panose="020B0503020204020204" pitchFamily="34" charset="-122"/>
                <a:ea typeface="微软雅黑" panose="020B0503020204020204" pitchFamily="34" charset="-122"/>
              </a:rPr>
              <a:t>COLOR=</a:t>
            </a:r>
            <a:r>
              <a:rPr lang="zh-CN" altLang="zh-CN" sz="2800" b="1" kern="100" baseline="-25000" dirty="0">
                <a:solidFill>
                  <a:srgbClr val="C00000"/>
                </a:solidFill>
                <a:latin typeface="微软雅黑" panose="020B0503020204020204" pitchFamily="34" charset="-122"/>
                <a:ea typeface="微软雅黑" panose="020B0503020204020204" pitchFamily="34" charset="-122"/>
              </a:rPr>
              <a:t>’红‘ </a:t>
            </a:r>
            <a:r>
              <a:rPr lang="zh-CN" altLang="zh-CN" sz="2800" b="1" kern="100" dirty="0">
                <a:solidFill>
                  <a:srgbClr val="C00000"/>
                </a:solidFill>
                <a:latin typeface="微软雅黑" panose="020B0503020204020204" pitchFamily="34" charset="-122"/>
                <a:ea typeface="微软雅黑" panose="020B0503020204020204" pitchFamily="34" charset="-122"/>
              </a:rPr>
              <a:t>（</a:t>
            </a:r>
            <a:r>
              <a:rPr lang="en-US" altLang="zh-CN" sz="2800" b="1" kern="100" dirty="0">
                <a:solidFill>
                  <a:srgbClr val="C00000"/>
                </a:solidFill>
                <a:latin typeface="微软雅黑" panose="020B0503020204020204" pitchFamily="34" charset="-122"/>
                <a:ea typeface="微软雅黑" panose="020B0503020204020204" pitchFamily="34" charset="-122"/>
              </a:rPr>
              <a:t>P</a:t>
            </a:r>
            <a:r>
              <a:rPr lang="zh-CN" altLang="en-US" sz="2800" dirty="0">
                <a:solidFill>
                  <a:srgbClr val="C00000"/>
                </a:solidFill>
              </a:rPr>
              <a:t> ⋈ </a:t>
            </a:r>
            <a:r>
              <a:rPr lang="en-US" altLang="zh-CN" sz="2800" b="1" kern="100" dirty="0">
                <a:solidFill>
                  <a:srgbClr val="C00000"/>
                </a:solidFill>
                <a:latin typeface="微软雅黑" panose="020B0503020204020204" pitchFamily="34" charset="-122"/>
                <a:ea typeface="微软雅黑" panose="020B0503020204020204" pitchFamily="34" charset="-122"/>
              </a:rPr>
              <a:t>SPJ</a:t>
            </a:r>
            <a:r>
              <a:rPr lang="zh-CN" altLang="zh-CN" sz="2800" b="1" kern="100" dirty="0">
                <a:solidFill>
                  <a:srgbClr val="C00000"/>
                </a:solidFill>
                <a:latin typeface="微软雅黑" panose="020B0503020204020204" pitchFamily="34" charset="-122"/>
                <a:ea typeface="微软雅黑" panose="020B0503020204020204" pitchFamily="34" charset="-122"/>
              </a:rPr>
              <a:t>）</a:t>
            </a:r>
            <a:r>
              <a:rPr lang="en-US" altLang="zh-CN" sz="2800" b="1" kern="100" dirty="0">
                <a:solidFill>
                  <a:srgbClr val="C00000"/>
                </a:solidFill>
                <a:latin typeface="微软雅黑" panose="020B0503020204020204" pitchFamily="34" charset="-122"/>
                <a:ea typeface="微软雅黑" panose="020B0503020204020204" pitchFamily="34" charset="-122"/>
              </a:rPr>
              <a:t>)</a:t>
            </a:r>
            <a:endParaRPr lang="zh-CN" altLang="zh-CN" kern="100" dirty="0">
              <a:solidFill>
                <a:srgbClr val="C00000"/>
              </a:solidFill>
              <a:latin typeface="微软雅黑" panose="020B0503020204020204" pitchFamily="34" charset="-122"/>
              <a:ea typeface="微软雅黑" panose="020B0503020204020204" pitchFamily="34" charset="-122"/>
            </a:endParaRPr>
          </a:p>
          <a:p>
            <a:endParaRPr lang="en-US" altLang="zh-CN" sz="2000" b="1" dirty="0">
              <a:solidFill>
                <a:srgbClr val="0000FF"/>
              </a:solidFill>
              <a:latin typeface="微软雅黑" panose="020B0503020204020204" pitchFamily="34" charset="-122"/>
              <a:ea typeface="微软雅黑" panose="020B0503020204020204" pitchFamily="34" charset="-122"/>
            </a:endParaRPr>
          </a:p>
          <a:p>
            <a:r>
              <a:rPr lang="en-US" altLang="zh-CN" sz="2000" b="1" dirty="0">
                <a:solidFill>
                  <a:srgbClr val="0000FF"/>
                </a:solidFill>
                <a:latin typeface="微软雅黑" panose="020B0503020204020204" pitchFamily="34" charset="-122"/>
                <a:ea typeface="微软雅黑" panose="020B0503020204020204" pitchFamily="34" charset="-122"/>
              </a:rPr>
              <a:t>SELECT</a:t>
            </a:r>
            <a:r>
              <a:rPr lang="en-US" altLang="zh-CN" sz="2000" b="1" dirty="0">
                <a:solidFill>
                  <a:prstClr val="black"/>
                </a:solidFill>
                <a:latin typeface="微软雅黑" panose="020B0503020204020204" pitchFamily="34" charset="-122"/>
                <a:ea typeface="微软雅黑" panose="020B0503020204020204" pitchFamily="34" charset="-122"/>
              </a:rPr>
              <a:t> SNO </a:t>
            </a:r>
          </a:p>
          <a:p>
            <a:r>
              <a:rPr lang="en-US" altLang="zh-CN" sz="2000" b="1" dirty="0">
                <a:solidFill>
                  <a:srgbClr val="0000FF"/>
                </a:solidFill>
                <a:latin typeface="微软雅黑" panose="020B0503020204020204" pitchFamily="34" charset="-122"/>
                <a:ea typeface="微软雅黑" panose="020B0503020204020204" pitchFamily="34" charset="-122"/>
              </a:rPr>
              <a:t>FROM</a:t>
            </a:r>
            <a:r>
              <a:rPr lang="en-US" altLang="zh-CN" sz="2000" b="1" dirty="0">
                <a:solidFill>
                  <a:prstClr val="black"/>
                </a:solidFill>
                <a:latin typeface="微软雅黑" panose="020B0503020204020204" pitchFamily="34" charset="-122"/>
                <a:ea typeface="微软雅黑" panose="020B0503020204020204" pitchFamily="34" charset="-122"/>
              </a:rPr>
              <a:t> SPJ</a:t>
            </a:r>
            <a:r>
              <a:rPr lang="en-US" altLang="zh-CN" sz="2000" b="1" dirty="0">
                <a:solidFill>
                  <a:srgbClr val="808080"/>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P </a:t>
            </a:r>
          </a:p>
          <a:p>
            <a:r>
              <a:rPr lang="en-US" altLang="zh-CN" sz="2000" b="1" dirty="0">
                <a:solidFill>
                  <a:srgbClr val="0000FF"/>
                </a:solidFill>
                <a:latin typeface="微软雅黑" panose="020B0503020204020204" pitchFamily="34" charset="-122"/>
                <a:ea typeface="微软雅黑" panose="020B0503020204020204" pitchFamily="34" charset="-122"/>
              </a:rPr>
              <a:t>WHERE</a:t>
            </a:r>
            <a:r>
              <a:rPr lang="en-US" altLang="zh-CN" sz="2000" b="1" dirty="0">
                <a:solidFill>
                  <a:prstClr val="black"/>
                </a:solidFill>
                <a:latin typeface="微软雅黑" panose="020B0503020204020204" pitchFamily="34" charset="-122"/>
                <a:ea typeface="微软雅黑" panose="020B0503020204020204" pitchFamily="34" charset="-122"/>
              </a:rPr>
              <a:t> JNO</a:t>
            </a:r>
            <a:r>
              <a:rPr lang="en-US" altLang="zh-CN" sz="2000" b="1" dirty="0">
                <a:solidFill>
                  <a:srgbClr val="808080"/>
                </a:solidFill>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'J1'</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b="1" dirty="0">
                <a:solidFill>
                  <a:srgbClr val="808080"/>
                </a:solidFill>
                <a:latin typeface="微软雅黑" panose="020B0503020204020204" pitchFamily="34" charset="-122"/>
                <a:ea typeface="微软雅黑" panose="020B0503020204020204" pitchFamily="34" charset="-122"/>
              </a:rPr>
              <a:t>AND</a:t>
            </a:r>
            <a:r>
              <a:rPr lang="en-US" altLang="zh-CN" sz="2000" b="1" dirty="0">
                <a:solidFill>
                  <a:prstClr val="black"/>
                </a:solidFill>
                <a:latin typeface="微软雅黑" panose="020B0503020204020204" pitchFamily="34" charset="-122"/>
                <a:ea typeface="微软雅黑" panose="020B0503020204020204" pitchFamily="34" charset="-122"/>
              </a:rPr>
              <a:t> SPJ</a:t>
            </a:r>
            <a:r>
              <a:rPr lang="en-US" altLang="zh-CN" sz="2000" b="1" dirty="0">
                <a:solidFill>
                  <a:srgbClr val="808080"/>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PNO</a:t>
            </a:r>
            <a:r>
              <a:rPr lang="en-US" altLang="zh-CN" sz="2000" b="1" dirty="0">
                <a:solidFill>
                  <a:srgbClr val="808080"/>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P</a:t>
            </a:r>
            <a:r>
              <a:rPr lang="en-US" altLang="zh-CN" sz="2000" b="1" dirty="0">
                <a:solidFill>
                  <a:srgbClr val="808080"/>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PNO </a:t>
            </a:r>
            <a:r>
              <a:rPr lang="en-US" altLang="zh-CN" sz="2000" b="1" dirty="0">
                <a:solidFill>
                  <a:srgbClr val="808080"/>
                </a:solidFill>
                <a:latin typeface="微软雅黑" panose="020B0503020204020204" pitchFamily="34" charset="-122"/>
                <a:ea typeface="微软雅黑" panose="020B0503020204020204" pitchFamily="34" charset="-122"/>
              </a:rPr>
              <a:t>AND</a:t>
            </a:r>
            <a:r>
              <a:rPr lang="en-US" altLang="zh-CN" sz="2000" b="1" dirty="0">
                <a:solidFill>
                  <a:prstClr val="black"/>
                </a:solidFill>
                <a:latin typeface="微软雅黑" panose="020B0503020204020204" pitchFamily="34" charset="-122"/>
                <a:ea typeface="微软雅黑" panose="020B0503020204020204" pitchFamily="34" charset="-122"/>
              </a:rPr>
              <a:t> COLOR</a:t>
            </a:r>
            <a:r>
              <a:rPr lang="en-US" altLang="zh-CN" sz="2000" b="1" dirty="0">
                <a:solidFill>
                  <a:srgbClr val="808080"/>
                </a:solidFill>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红</a:t>
            </a:r>
            <a:r>
              <a:rPr lang="en-US" altLang="zh-CN" sz="2000" b="1" dirty="0">
                <a:solidFill>
                  <a:srgbClr val="FF0000"/>
                </a:solidFill>
                <a:latin typeface="微软雅黑" panose="020B0503020204020204" pitchFamily="34" charset="-122"/>
                <a:ea typeface="微软雅黑" panose="020B0503020204020204" pitchFamily="34" charset="-122"/>
              </a:rPr>
              <a:t>'</a:t>
            </a:r>
          </a:p>
          <a:p>
            <a:pPr eaLnBrk="1" hangingPunct="1">
              <a:defRPr/>
            </a:pPr>
            <a:endParaRPr lang="en-US" altLang="zh-CN" sz="2400" b="1" dirty="0">
              <a:latin typeface="微软雅黑" panose="020B0503020204020204" pitchFamily="34" charset="-122"/>
              <a:ea typeface="微软雅黑" panose="020B0503020204020204" pitchFamily="34" charset="-122"/>
            </a:endParaRPr>
          </a:p>
          <a:p>
            <a:pPr eaLnBrk="1" hangingPunct="1">
              <a:defRPr/>
            </a:pPr>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求没有使用天津供应商生产的红色零件的工程号 </a:t>
            </a:r>
            <a:r>
              <a:rPr lang="en-US" altLang="zh-CN" sz="2400" b="1" dirty="0">
                <a:latin typeface="微软雅黑" panose="020B0503020204020204" pitchFamily="34" charset="-122"/>
                <a:ea typeface="微软雅黑" panose="020B0503020204020204" pitchFamily="34" charset="-122"/>
              </a:rPr>
              <a:t>JNO</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eaLnBrk="1" hangingPunct="1">
              <a:defRPr/>
            </a:pPr>
            <a:r>
              <a:rPr lang="en-US" altLang="zh-CN" sz="2400" b="1" dirty="0">
                <a:latin typeface="微软雅黑" panose="020B0503020204020204" pitchFamily="34" charset="-122"/>
                <a:ea typeface="微软雅黑" panose="020B0503020204020204" pitchFamily="34" charset="-122"/>
              </a:rPr>
              <a:t> </a:t>
            </a:r>
            <a:r>
              <a:rPr lang="zh-CN" altLang="zh-CN" sz="3200" b="1" kern="100" dirty="0">
                <a:solidFill>
                  <a:srgbClr val="C00000"/>
                </a:solidFill>
                <a:ea typeface="微软雅黑" panose="020B0503020204020204" pitchFamily="34" charset="-122"/>
              </a:rPr>
              <a:t>π</a:t>
            </a:r>
            <a:r>
              <a:rPr lang="en-US" altLang="zh-CN" sz="2400" b="1" kern="100" baseline="-25000" dirty="0" err="1">
                <a:solidFill>
                  <a:srgbClr val="C00000"/>
                </a:solidFill>
                <a:latin typeface="微软雅黑" panose="020B0503020204020204" pitchFamily="34" charset="-122"/>
                <a:ea typeface="微软雅黑" panose="020B0503020204020204" pitchFamily="34" charset="-122"/>
              </a:rPr>
              <a:t>Jno</a:t>
            </a:r>
            <a:r>
              <a:rPr lang="en-US" altLang="zh-CN" sz="2400" b="1" kern="100" dirty="0">
                <a:solidFill>
                  <a:srgbClr val="C00000"/>
                </a:solidFill>
                <a:latin typeface="微软雅黑" panose="020B0503020204020204" pitchFamily="34" charset="-122"/>
                <a:ea typeface="微软雅黑" panose="020B0503020204020204" pitchFamily="34" charset="-122"/>
              </a:rPr>
              <a:t>(SPJ)-</a:t>
            </a:r>
            <a:r>
              <a:rPr lang="en-US" altLang="zh-CN" sz="3200" b="1" kern="100" dirty="0">
                <a:solidFill>
                  <a:srgbClr val="C00000"/>
                </a:solidFill>
                <a:ea typeface="微软雅黑" panose="020B0503020204020204" pitchFamily="34" charset="-122"/>
              </a:rPr>
              <a:t> </a:t>
            </a:r>
            <a:r>
              <a:rPr lang="zh-CN" altLang="zh-CN" sz="3200" b="1" kern="100" dirty="0">
                <a:solidFill>
                  <a:srgbClr val="C00000"/>
                </a:solidFill>
                <a:ea typeface="微软雅黑" panose="020B0503020204020204" pitchFamily="34" charset="-122"/>
              </a:rPr>
              <a:t>π</a:t>
            </a:r>
            <a:r>
              <a:rPr lang="en-US" altLang="zh-CN" sz="2400" b="1" kern="100" baseline="-25000" dirty="0">
                <a:solidFill>
                  <a:srgbClr val="C00000"/>
                </a:solidFill>
                <a:latin typeface="微软雅黑" panose="020B0503020204020204" pitchFamily="34" charset="-122"/>
                <a:ea typeface="微软雅黑" panose="020B0503020204020204" pitchFamily="34" charset="-122"/>
              </a:rPr>
              <a:t>JNO</a:t>
            </a:r>
            <a:r>
              <a:rPr lang="zh-CN" altLang="zh-CN" sz="2400" b="1" kern="100" dirty="0">
                <a:solidFill>
                  <a:srgbClr val="C00000"/>
                </a:solidFill>
                <a:latin typeface="微软雅黑" panose="020B0503020204020204" pitchFamily="34" charset="-122"/>
                <a:ea typeface="微软雅黑" panose="020B0503020204020204" pitchFamily="34" charset="-122"/>
              </a:rPr>
              <a:t>（σ</a:t>
            </a:r>
            <a:r>
              <a:rPr lang="en-US" altLang="zh-CN" sz="2400" b="1" kern="100" baseline="-25000" dirty="0">
                <a:solidFill>
                  <a:srgbClr val="C00000"/>
                </a:solidFill>
                <a:latin typeface="微软雅黑" panose="020B0503020204020204" pitchFamily="34" charset="-122"/>
                <a:ea typeface="微软雅黑" panose="020B0503020204020204" pitchFamily="34" charset="-122"/>
              </a:rPr>
              <a:t>city=</a:t>
            </a:r>
            <a:r>
              <a:rPr lang="zh-CN" altLang="zh-CN" sz="2400" b="1" kern="100" baseline="-25000" dirty="0">
                <a:solidFill>
                  <a:srgbClr val="C00000"/>
                </a:solidFill>
                <a:latin typeface="微软雅黑" panose="020B0503020204020204" pitchFamily="34" charset="-122"/>
                <a:ea typeface="微软雅黑" panose="020B0503020204020204" pitchFamily="34" charset="-122"/>
              </a:rPr>
              <a:t>‘天津</a:t>
            </a:r>
            <a:r>
              <a:rPr lang="en-US" altLang="zh-CN" sz="2400" b="1" kern="100" baseline="-25000" dirty="0">
                <a:solidFill>
                  <a:srgbClr val="C00000"/>
                </a:solidFill>
                <a:latin typeface="微软雅黑" panose="020B0503020204020204" pitchFamily="34" charset="-122"/>
                <a:ea typeface="微软雅黑" panose="020B0503020204020204" pitchFamily="34" charset="-122"/>
              </a:rPr>
              <a:t>’</a:t>
            </a:r>
            <a:r>
              <a:rPr lang="zh-CN" altLang="zh-CN" sz="2400" b="1" kern="100" baseline="-25000" dirty="0">
                <a:solidFill>
                  <a:srgbClr val="C00000"/>
                </a:solidFill>
                <a:latin typeface="微软雅黑" panose="020B0503020204020204" pitchFamily="34" charset="-122"/>
                <a:ea typeface="微软雅黑" panose="020B0503020204020204" pitchFamily="34" charset="-122"/>
              </a:rPr>
              <a:t>∧</a:t>
            </a:r>
            <a:r>
              <a:rPr lang="en-US" altLang="zh-CN" sz="2400" b="1" kern="100" baseline="-25000" dirty="0">
                <a:solidFill>
                  <a:srgbClr val="C00000"/>
                </a:solidFill>
                <a:latin typeface="微软雅黑" panose="020B0503020204020204" pitchFamily="34" charset="-122"/>
                <a:ea typeface="微软雅黑" panose="020B0503020204020204" pitchFamily="34" charset="-122"/>
              </a:rPr>
              <a:t>Color=</a:t>
            </a:r>
            <a:r>
              <a:rPr lang="zh-CN" altLang="zh-CN" sz="2400" b="1" kern="100" baseline="-25000" dirty="0">
                <a:solidFill>
                  <a:srgbClr val="C00000"/>
                </a:solidFill>
                <a:latin typeface="微软雅黑" panose="020B0503020204020204" pitchFamily="34" charset="-122"/>
                <a:ea typeface="微软雅黑" panose="020B0503020204020204" pitchFamily="34" charset="-122"/>
              </a:rPr>
              <a:t>‘红‘ </a:t>
            </a:r>
            <a:r>
              <a:rPr lang="zh-CN" altLang="zh-CN" sz="2400" b="1" kern="100" dirty="0">
                <a:solidFill>
                  <a:srgbClr val="C00000"/>
                </a:solidFill>
                <a:latin typeface="微软雅黑" panose="020B0503020204020204" pitchFamily="34" charset="-122"/>
                <a:ea typeface="微软雅黑" panose="020B0503020204020204" pitchFamily="34" charset="-122"/>
              </a:rPr>
              <a:t>（</a:t>
            </a:r>
            <a:r>
              <a:rPr lang="en-US" altLang="zh-CN" sz="2400" b="1" kern="100" dirty="0">
                <a:solidFill>
                  <a:srgbClr val="C00000"/>
                </a:solidFill>
                <a:latin typeface="微软雅黑" panose="020B0503020204020204" pitchFamily="34" charset="-122"/>
                <a:ea typeface="微软雅黑" panose="020B0503020204020204" pitchFamily="34" charset="-122"/>
              </a:rPr>
              <a:t>S</a:t>
            </a:r>
            <a:r>
              <a:rPr lang="zh-CN" altLang="en-US" sz="2400" dirty="0"/>
              <a:t> </a:t>
            </a:r>
            <a:r>
              <a:rPr lang="zh-CN" altLang="en-US" sz="2400" dirty="0">
                <a:solidFill>
                  <a:srgbClr val="C00000"/>
                </a:solidFill>
              </a:rPr>
              <a:t>⋈</a:t>
            </a:r>
            <a:r>
              <a:rPr lang="zh-CN" altLang="en-US" sz="2400" dirty="0"/>
              <a:t> </a:t>
            </a:r>
            <a:r>
              <a:rPr lang="en-US" altLang="zh-CN" sz="2400" b="1" kern="100" dirty="0">
                <a:solidFill>
                  <a:srgbClr val="C00000"/>
                </a:solidFill>
                <a:latin typeface="微软雅黑" panose="020B0503020204020204" pitchFamily="34" charset="-122"/>
                <a:ea typeface="微软雅黑" panose="020B0503020204020204" pitchFamily="34" charset="-122"/>
              </a:rPr>
              <a:t>SPJ</a:t>
            </a:r>
            <a:r>
              <a:rPr lang="zh-CN" altLang="en-US" sz="2400" dirty="0"/>
              <a:t> </a:t>
            </a:r>
            <a:r>
              <a:rPr lang="zh-CN" altLang="en-US" sz="2400" dirty="0">
                <a:solidFill>
                  <a:srgbClr val="C00000"/>
                </a:solidFill>
              </a:rPr>
              <a:t>⋈</a:t>
            </a:r>
            <a:r>
              <a:rPr lang="zh-CN" altLang="en-US" sz="2400" dirty="0"/>
              <a:t> </a:t>
            </a:r>
            <a:r>
              <a:rPr lang="en-US" altLang="zh-CN" sz="2400" b="1" kern="100" dirty="0">
                <a:solidFill>
                  <a:srgbClr val="C00000"/>
                </a:solidFill>
                <a:latin typeface="微软雅黑" panose="020B0503020204020204" pitchFamily="34" charset="-122"/>
                <a:ea typeface="微软雅黑" panose="020B0503020204020204" pitchFamily="34" charset="-122"/>
              </a:rPr>
              <a:t>P</a:t>
            </a:r>
            <a:r>
              <a:rPr lang="zh-CN" altLang="zh-CN" sz="2400" b="1" kern="100" dirty="0">
                <a:solidFill>
                  <a:srgbClr val="C00000"/>
                </a:solidFill>
                <a:latin typeface="微软雅黑" panose="020B0503020204020204" pitchFamily="34" charset="-122"/>
                <a:ea typeface="微软雅黑" panose="020B0503020204020204" pitchFamily="34" charset="-122"/>
              </a:rPr>
              <a:t>）</a:t>
            </a:r>
            <a:endParaRPr lang="zh-CN" altLang="zh-CN" sz="1600" kern="100" dirty="0">
              <a:solidFill>
                <a:srgbClr val="C00000"/>
              </a:solidFill>
              <a:latin typeface="微软雅黑" panose="020B0503020204020204" pitchFamily="34" charset="-122"/>
              <a:ea typeface="微软雅黑" panose="020B0503020204020204" pitchFamily="34" charset="-122"/>
            </a:endParaRPr>
          </a:p>
          <a:p>
            <a:endParaRPr lang="en-US" altLang="zh-CN" sz="2000" b="1" dirty="0">
              <a:solidFill>
                <a:srgbClr val="0000FF"/>
              </a:solidFill>
              <a:latin typeface="微软雅黑" panose="020B0503020204020204" pitchFamily="34" charset="-122"/>
              <a:ea typeface="微软雅黑" panose="020B0503020204020204" pitchFamily="34" charset="-122"/>
            </a:endParaRPr>
          </a:p>
          <a:p>
            <a:r>
              <a:rPr lang="en-US" altLang="zh-CN" sz="2000" b="1" dirty="0">
                <a:solidFill>
                  <a:srgbClr val="0000FF"/>
                </a:solidFill>
                <a:latin typeface="微软雅黑" panose="020B0503020204020204" pitchFamily="34" charset="-122"/>
                <a:ea typeface="微软雅黑" panose="020B0503020204020204" pitchFamily="34" charset="-122"/>
              </a:rPr>
              <a:t>SELECT</a:t>
            </a:r>
            <a:r>
              <a:rPr lang="en-US" altLang="zh-CN" sz="2000" b="1" dirty="0">
                <a:solidFill>
                  <a:prstClr val="black"/>
                </a:solidFill>
                <a:latin typeface="微软雅黑" panose="020B0503020204020204" pitchFamily="34" charset="-122"/>
                <a:ea typeface="微软雅黑" panose="020B0503020204020204" pitchFamily="34" charset="-122"/>
              </a:rPr>
              <a:t>  DIST  JNO </a:t>
            </a:r>
          </a:p>
          <a:p>
            <a:r>
              <a:rPr lang="en-US" altLang="zh-CN" sz="2000" b="1" dirty="0">
                <a:solidFill>
                  <a:srgbClr val="0000FF"/>
                </a:solidFill>
                <a:latin typeface="微软雅黑" panose="020B0503020204020204" pitchFamily="34" charset="-122"/>
                <a:ea typeface="微软雅黑" panose="020B0503020204020204" pitchFamily="34" charset="-122"/>
              </a:rPr>
              <a:t>FROM</a:t>
            </a:r>
            <a:r>
              <a:rPr lang="en-US" altLang="zh-CN" sz="2000" b="1" dirty="0">
                <a:solidFill>
                  <a:prstClr val="black"/>
                </a:solidFill>
                <a:latin typeface="微软雅黑" panose="020B0503020204020204" pitchFamily="34" charset="-122"/>
                <a:ea typeface="微软雅黑" panose="020B0503020204020204" pitchFamily="34" charset="-122"/>
              </a:rPr>
              <a:t> SPJ  </a:t>
            </a:r>
          </a:p>
          <a:p>
            <a:r>
              <a:rPr lang="en-US" altLang="zh-CN" sz="2000" b="1" dirty="0">
                <a:solidFill>
                  <a:srgbClr val="0000FF"/>
                </a:solidFill>
                <a:latin typeface="微软雅黑" panose="020B0503020204020204" pitchFamily="34" charset="-122"/>
                <a:ea typeface="微软雅黑" panose="020B0503020204020204" pitchFamily="34" charset="-122"/>
              </a:rPr>
              <a:t>WHERE</a:t>
            </a:r>
            <a:r>
              <a:rPr lang="en-US" altLang="zh-CN" sz="2000" b="1" dirty="0">
                <a:solidFill>
                  <a:prstClr val="black"/>
                </a:solidFill>
                <a:latin typeface="微软雅黑" panose="020B0503020204020204" pitchFamily="34" charset="-122"/>
                <a:ea typeface="微软雅黑" panose="020B0503020204020204" pitchFamily="34" charset="-122"/>
              </a:rPr>
              <a:t> JNO </a:t>
            </a:r>
            <a:r>
              <a:rPr lang="en-US" altLang="zh-CN" sz="2000" b="1" dirty="0">
                <a:solidFill>
                  <a:srgbClr val="808080"/>
                </a:solidFill>
                <a:latin typeface="微软雅黑" panose="020B0503020204020204" pitchFamily="34" charset="-122"/>
                <a:ea typeface="微软雅黑" panose="020B0503020204020204" pitchFamily="34" charset="-122"/>
              </a:rPr>
              <a:t>NOT</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b="1" dirty="0">
                <a:solidFill>
                  <a:srgbClr val="808080"/>
                </a:solidFill>
                <a:latin typeface="微软雅黑" panose="020B0503020204020204" pitchFamily="34" charset="-122"/>
                <a:ea typeface="微软雅黑" panose="020B0503020204020204" pitchFamily="34" charset="-122"/>
              </a:rPr>
              <a:t>IN</a:t>
            </a:r>
            <a:r>
              <a:rPr lang="en-US" altLang="zh-CN" sz="2000" b="1" dirty="0">
                <a:solidFill>
                  <a:srgbClr val="0000FF"/>
                </a:solidFill>
                <a:latin typeface="微软雅黑" panose="020B0503020204020204" pitchFamily="34" charset="-122"/>
                <a:ea typeface="微软雅黑" panose="020B0503020204020204" pitchFamily="34" charset="-122"/>
              </a:rPr>
              <a:t> </a:t>
            </a:r>
            <a:r>
              <a:rPr lang="en-US" altLang="zh-CN" sz="2000" b="1" dirty="0">
                <a:solidFill>
                  <a:srgbClr val="808080"/>
                </a:solidFill>
                <a:latin typeface="微软雅黑" panose="020B0503020204020204" pitchFamily="34" charset="-122"/>
                <a:ea typeface="微软雅黑" panose="020B0503020204020204" pitchFamily="34" charset="-122"/>
              </a:rPr>
              <a:t>(</a:t>
            </a:r>
            <a:r>
              <a:rPr lang="en-US" altLang="zh-CN" sz="2000" b="1" dirty="0">
                <a:solidFill>
                  <a:srgbClr val="0000FF"/>
                </a:solidFill>
                <a:latin typeface="微软雅黑" panose="020B0503020204020204" pitchFamily="34" charset="-122"/>
                <a:ea typeface="微软雅黑" panose="020B0503020204020204" pitchFamily="34" charset="-122"/>
              </a:rPr>
              <a:t>SELECT</a:t>
            </a:r>
            <a:r>
              <a:rPr lang="en-US" altLang="zh-CN" sz="2000" b="1" dirty="0">
                <a:solidFill>
                  <a:prstClr val="black"/>
                </a:solidFill>
                <a:latin typeface="微软雅黑" panose="020B0503020204020204" pitchFamily="34" charset="-122"/>
                <a:ea typeface="微软雅黑" panose="020B0503020204020204" pitchFamily="34" charset="-122"/>
              </a:rPr>
              <a:t> JNO </a:t>
            </a:r>
          </a:p>
          <a:p>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FROM</a:t>
            </a:r>
            <a:r>
              <a:rPr lang="en-US" altLang="zh-CN" sz="2000" b="1" dirty="0">
                <a:solidFill>
                  <a:prstClr val="black"/>
                </a:solidFill>
                <a:latin typeface="微软雅黑" panose="020B0503020204020204" pitchFamily="34" charset="-122"/>
                <a:ea typeface="微软雅黑" panose="020B0503020204020204" pitchFamily="34" charset="-122"/>
              </a:rPr>
              <a:t> SPJ</a:t>
            </a:r>
            <a:r>
              <a:rPr lang="en-US" altLang="zh-CN" sz="2000" b="1" dirty="0">
                <a:solidFill>
                  <a:srgbClr val="808080"/>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P</a:t>
            </a:r>
            <a:r>
              <a:rPr lang="en-US" altLang="zh-CN" sz="2000" b="1" dirty="0">
                <a:solidFill>
                  <a:srgbClr val="808080"/>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S </a:t>
            </a:r>
          </a:p>
          <a:p>
            <a:r>
              <a:rPr lang="en-US" altLang="zh-CN" sz="2000" b="1" dirty="0">
                <a:solidFill>
                  <a:srgbClr val="0000FF"/>
                </a:solidFill>
                <a:latin typeface="微软雅黑" panose="020B0503020204020204" pitchFamily="34" charset="-122"/>
                <a:ea typeface="微软雅黑" panose="020B0503020204020204" pitchFamily="34" charset="-122"/>
              </a:rPr>
              <a:t>                                    WHERE</a:t>
            </a:r>
            <a:r>
              <a:rPr lang="en-US" altLang="zh-CN" sz="2000" b="1" dirty="0">
                <a:solidFill>
                  <a:prstClr val="black"/>
                </a:solidFill>
                <a:latin typeface="微软雅黑" panose="020B0503020204020204" pitchFamily="34" charset="-122"/>
                <a:ea typeface="微软雅黑" panose="020B0503020204020204" pitchFamily="34" charset="-122"/>
              </a:rPr>
              <a:t> S</a:t>
            </a:r>
            <a:r>
              <a:rPr lang="en-US" altLang="zh-CN" sz="2000" b="1" dirty="0">
                <a:solidFill>
                  <a:srgbClr val="808080"/>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CITY</a:t>
            </a:r>
            <a:r>
              <a:rPr lang="en-US" altLang="zh-CN" sz="2000" b="1" dirty="0">
                <a:solidFill>
                  <a:srgbClr val="808080"/>
                </a:solidFill>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天津</a:t>
            </a: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 </a:t>
            </a:r>
            <a:r>
              <a:rPr lang="en-US" altLang="zh-CN" sz="2000" b="1" dirty="0">
                <a:solidFill>
                  <a:srgbClr val="808080"/>
                </a:solidFill>
                <a:latin typeface="微软雅黑" panose="020B0503020204020204" pitchFamily="34" charset="-122"/>
                <a:ea typeface="微软雅黑" panose="020B0503020204020204" pitchFamily="34" charset="-122"/>
              </a:rPr>
              <a:t>AND</a:t>
            </a:r>
            <a:r>
              <a:rPr lang="en-US" altLang="zh-CN" sz="2000" b="1" dirty="0">
                <a:solidFill>
                  <a:prstClr val="black"/>
                </a:solidFill>
                <a:latin typeface="微软雅黑" panose="020B0503020204020204" pitchFamily="34" charset="-122"/>
                <a:ea typeface="微软雅黑" panose="020B0503020204020204" pitchFamily="34" charset="-122"/>
              </a:rPr>
              <a:t> COLOR</a:t>
            </a:r>
            <a:r>
              <a:rPr lang="en-US" altLang="zh-CN" sz="2000" b="1" dirty="0">
                <a:solidFill>
                  <a:srgbClr val="808080"/>
                </a:solidFill>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红</a:t>
            </a: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  </a:t>
            </a:r>
            <a:r>
              <a:rPr lang="en-US" altLang="zh-CN" sz="2000" b="1" dirty="0">
                <a:solidFill>
                  <a:srgbClr val="808080"/>
                </a:solidFill>
                <a:latin typeface="微软雅黑" panose="020B0503020204020204" pitchFamily="34" charset="-122"/>
                <a:ea typeface="微软雅黑" panose="020B0503020204020204" pitchFamily="34" charset="-122"/>
              </a:rPr>
              <a:t>AND</a:t>
            </a:r>
            <a:r>
              <a:rPr lang="en-US" altLang="zh-CN" sz="2000" b="1" dirty="0">
                <a:solidFill>
                  <a:prstClr val="black"/>
                </a:solidFill>
                <a:latin typeface="微软雅黑" panose="020B0503020204020204" pitchFamily="34" charset="-122"/>
                <a:ea typeface="微软雅黑" panose="020B0503020204020204" pitchFamily="34" charset="-122"/>
              </a:rPr>
              <a:t> S</a:t>
            </a:r>
            <a:r>
              <a:rPr lang="en-US" altLang="zh-CN" sz="2000" b="1" dirty="0">
                <a:solidFill>
                  <a:srgbClr val="808080"/>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SNO</a:t>
            </a:r>
            <a:r>
              <a:rPr lang="en-US" altLang="zh-CN" sz="2000" b="1" dirty="0">
                <a:solidFill>
                  <a:srgbClr val="808080"/>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SPJ</a:t>
            </a:r>
            <a:r>
              <a:rPr lang="en-US" altLang="zh-CN" sz="2000" b="1" dirty="0">
                <a:solidFill>
                  <a:srgbClr val="808080"/>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SNO  </a:t>
            </a:r>
            <a:r>
              <a:rPr lang="en-US" altLang="zh-CN" sz="2000" b="1" dirty="0">
                <a:solidFill>
                  <a:srgbClr val="808080"/>
                </a:solidFill>
                <a:latin typeface="微软雅黑" panose="020B0503020204020204" pitchFamily="34" charset="-122"/>
                <a:ea typeface="微软雅黑" panose="020B0503020204020204" pitchFamily="34" charset="-122"/>
              </a:rPr>
              <a:t>AND</a:t>
            </a:r>
            <a:r>
              <a:rPr lang="en-US" altLang="zh-CN" sz="2000" b="1" dirty="0">
                <a:solidFill>
                  <a:prstClr val="black"/>
                </a:solidFill>
                <a:latin typeface="微软雅黑" panose="020B0503020204020204" pitchFamily="34" charset="-122"/>
                <a:ea typeface="微软雅黑" panose="020B0503020204020204" pitchFamily="34" charset="-122"/>
              </a:rPr>
              <a:t> P</a:t>
            </a:r>
            <a:r>
              <a:rPr lang="en-US" altLang="zh-CN" sz="2000" b="1" dirty="0">
                <a:solidFill>
                  <a:srgbClr val="808080"/>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PNO</a:t>
            </a:r>
            <a:r>
              <a:rPr lang="en-US" altLang="zh-CN" sz="2000" b="1" dirty="0">
                <a:solidFill>
                  <a:srgbClr val="808080"/>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SPJ</a:t>
            </a:r>
            <a:r>
              <a:rPr lang="en-US" altLang="zh-CN" sz="2000" b="1" dirty="0">
                <a:solidFill>
                  <a:srgbClr val="808080"/>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PNO</a:t>
            </a:r>
            <a:r>
              <a:rPr lang="en-US" altLang="zh-CN" sz="2000" b="1" dirty="0">
                <a:solidFill>
                  <a:srgbClr val="808080"/>
                </a:solidFill>
                <a:latin typeface="微软雅黑" panose="020B0503020204020204" pitchFamily="34" charset="-122"/>
                <a:ea typeface="微软雅黑" panose="020B0503020204020204" pitchFamily="34" charset="-122"/>
              </a:rPr>
              <a:t>)</a:t>
            </a:r>
          </a:p>
          <a:p>
            <a:pPr eaLnBrk="1" hangingPunct="1">
              <a:buFont typeface="Arial" panose="020B0604020202020204" pitchFamily="34" charset="0"/>
              <a:buNone/>
              <a:defRPr/>
            </a:pPr>
            <a:endParaRPr lang="zh-CN" altLang="en-US" sz="2400" dirty="0">
              <a:solidFill>
                <a:srgbClr val="7030A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723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p:cTn id="7" dur="1000" fill="hold"/>
                                        <p:tgtEl>
                                          <p:spTgt spid="8">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8">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8">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 calcmode="lin" valueType="num">
                                      <p:cBhvr>
                                        <p:cTn id="15" dur="500" fill="hold"/>
                                        <p:tgtEl>
                                          <p:spTgt spid="8">
                                            <p:txEl>
                                              <p:pRg st="3" end="3"/>
                                            </p:txEl>
                                          </p:spTgt>
                                        </p:tgtEl>
                                        <p:attrNameLst>
                                          <p:attrName>ppt_w</p:attrName>
                                        </p:attrNameLst>
                                      </p:cBhvr>
                                      <p:tavLst>
                                        <p:tav tm="0">
                                          <p:val>
                                            <p:fltVal val="0"/>
                                          </p:val>
                                        </p:tav>
                                        <p:tav tm="100000">
                                          <p:val>
                                            <p:strVal val="#ppt_w"/>
                                          </p:val>
                                        </p:tav>
                                      </p:tavLst>
                                    </p:anim>
                                    <p:anim calcmode="lin" valueType="num">
                                      <p:cBhvr>
                                        <p:cTn id="16" dur="500" fill="hold"/>
                                        <p:tgtEl>
                                          <p:spTgt spid="8">
                                            <p:txEl>
                                              <p:pRg st="3" end="3"/>
                                            </p:txEl>
                                          </p:spTgt>
                                        </p:tgtEl>
                                        <p:attrNameLst>
                                          <p:attrName>ppt_h</p:attrName>
                                        </p:attrNameLst>
                                      </p:cBhvr>
                                      <p:tavLst>
                                        <p:tav tm="0">
                                          <p:val>
                                            <p:fltVal val="0"/>
                                          </p:val>
                                        </p:tav>
                                        <p:tav tm="100000">
                                          <p:val>
                                            <p:strVal val="#ppt_h"/>
                                          </p:val>
                                        </p:tav>
                                      </p:tavLst>
                                    </p:anim>
                                    <p:animEffect transition="in" filter="fade">
                                      <p:cBhvr>
                                        <p:cTn id="17" dur="500"/>
                                        <p:tgtEl>
                                          <p:spTgt spid="8">
                                            <p:txEl>
                                              <p:pRg st="3" end="3"/>
                                            </p:txEl>
                                          </p:spTgt>
                                        </p:tgtEl>
                                      </p:cBhvr>
                                    </p:animEffect>
                                  </p:childTnLst>
                                </p:cTn>
                              </p:par>
                              <p:par>
                                <p:cTn id="18" presetID="53" presetClass="entr" presetSubtype="16" fill="hold" nodeType="withEffect">
                                  <p:stCondLst>
                                    <p:cond delay="0"/>
                                  </p:stCondLst>
                                  <p:childTnLst>
                                    <p:set>
                                      <p:cBhvr>
                                        <p:cTn id="19" dur="1" fill="hold">
                                          <p:stCondLst>
                                            <p:cond delay="0"/>
                                          </p:stCondLst>
                                        </p:cTn>
                                        <p:tgtEl>
                                          <p:spTgt spid="8">
                                            <p:txEl>
                                              <p:pRg st="4" end="4"/>
                                            </p:txEl>
                                          </p:spTgt>
                                        </p:tgtEl>
                                        <p:attrNameLst>
                                          <p:attrName>style.visibility</p:attrName>
                                        </p:attrNameLst>
                                      </p:cBhvr>
                                      <p:to>
                                        <p:strVal val="visible"/>
                                      </p:to>
                                    </p:set>
                                    <p:anim calcmode="lin" valueType="num">
                                      <p:cBhvr>
                                        <p:cTn id="20" dur="500" fill="hold"/>
                                        <p:tgtEl>
                                          <p:spTgt spid="8">
                                            <p:txEl>
                                              <p:pRg st="4" end="4"/>
                                            </p:txEl>
                                          </p:spTgt>
                                        </p:tgtEl>
                                        <p:attrNameLst>
                                          <p:attrName>ppt_w</p:attrName>
                                        </p:attrNameLst>
                                      </p:cBhvr>
                                      <p:tavLst>
                                        <p:tav tm="0">
                                          <p:val>
                                            <p:fltVal val="0"/>
                                          </p:val>
                                        </p:tav>
                                        <p:tav tm="100000">
                                          <p:val>
                                            <p:strVal val="#ppt_w"/>
                                          </p:val>
                                        </p:tav>
                                      </p:tavLst>
                                    </p:anim>
                                    <p:anim calcmode="lin" valueType="num">
                                      <p:cBhvr>
                                        <p:cTn id="21" dur="500" fill="hold"/>
                                        <p:tgtEl>
                                          <p:spTgt spid="8">
                                            <p:txEl>
                                              <p:pRg st="4" end="4"/>
                                            </p:txEl>
                                          </p:spTgt>
                                        </p:tgtEl>
                                        <p:attrNameLst>
                                          <p:attrName>ppt_h</p:attrName>
                                        </p:attrNameLst>
                                      </p:cBhvr>
                                      <p:tavLst>
                                        <p:tav tm="0">
                                          <p:val>
                                            <p:fltVal val="0"/>
                                          </p:val>
                                        </p:tav>
                                        <p:tav tm="100000">
                                          <p:val>
                                            <p:strVal val="#ppt_h"/>
                                          </p:val>
                                        </p:tav>
                                      </p:tavLst>
                                    </p:anim>
                                    <p:animEffect transition="in" filter="fade">
                                      <p:cBhvr>
                                        <p:cTn id="22" dur="500"/>
                                        <p:tgtEl>
                                          <p:spTgt spid="8">
                                            <p:txEl>
                                              <p:pRg st="4" end="4"/>
                                            </p:txEl>
                                          </p:spTgt>
                                        </p:tgtEl>
                                      </p:cBhvr>
                                    </p:animEffect>
                                  </p:childTnLst>
                                </p:cTn>
                              </p:par>
                              <p:par>
                                <p:cTn id="23" presetID="53" presetClass="entr" presetSubtype="16" fill="hold"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p:cTn id="25" dur="500" fill="hold"/>
                                        <p:tgtEl>
                                          <p:spTgt spid="8">
                                            <p:txEl>
                                              <p:pRg st="5" end="5"/>
                                            </p:txEl>
                                          </p:spTgt>
                                        </p:tgtEl>
                                        <p:attrNameLst>
                                          <p:attrName>ppt_w</p:attrName>
                                        </p:attrNameLst>
                                      </p:cBhvr>
                                      <p:tavLst>
                                        <p:tav tm="0">
                                          <p:val>
                                            <p:fltVal val="0"/>
                                          </p:val>
                                        </p:tav>
                                        <p:tav tm="100000">
                                          <p:val>
                                            <p:strVal val="#ppt_w"/>
                                          </p:val>
                                        </p:tav>
                                      </p:tavLst>
                                    </p:anim>
                                    <p:anim calcmode="lin" valueType="num">
                                      <p:cBhvr>
                                        <p:cTn id="26" dur="500" fill="hold"/>
                                        <p:tgtEl>
                                          <p:spTgt spid="8">
                                            <p:txEl>
                                              <p:pRg st="5" end="5"/>
                                            </p:txEl>
                                          </p:spTgt>
                                        </p:tgtEl>
                                        <p:attrNameLst>
                                          <p:attrName>ppt_h</p:attrName>
                                        </p:attrNameLst>
                                      </p:cBhvr>
                                      <p:tavLst>
                                        <p:tav tm="0">
                                          <p:val>
                                            <p:fltVal val="0"/>
                                          </p:val>
                                        </p:tav>
                                        <p:tav tm="100000">
                                          <p:val>
                                            <p:strVal val="#ppt_h"/>
                                          </p:val>
                                        </p:tav>
                                      </p:tavLst>
                                    </p:anim>
                                    <p:animEffect transition="in" filter="fade">
                                      <p:cBhvr>
                                        <p:cTn id="27" dur="500"/>
                                        <p:tgtEl>
                                          <p:spTgt spid="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nodeType="clickEffect">
                                  <p:stCondLst>
                                    <p:cond delay="0"/>
                                  </p:stCondLst>
                                  <p:childTnLst>
                                    <p:set>
                                      <p:cBhvr>
                                        <p:cTn id="31" dur="1" fill="hold">
                                          <p:stCondLst>
                                            <p:cond delay="0"/>
                                          </p:stCondLst>
                                        </p:cTn>
                                        <p:tgtEl>
                                          <p:spTgt spid="8">
                                            <p:txEl>
                                              <p:pRg st="8" end="8"/>
                                            </p:txEl>
                                          </p:spTgt>
                                        </p:tgtEl>
                                        <p:attrNameLst>
                                          <p:attrName>style.visibility</p:attrName>
                                        </p:attrNameLst>
                                      </p:cBhvr>
                                      <p:to>
                                        <p:strVal val="visible"/>
                                      </p:to>
                                    </p:set>
                                    <p:anim calcmode="lin" valueType="num">
                                      <p:cBhvr>
                                        <p:cTn id="32" dur="1000" fill="hold"/>
                                        <p:tgtEl>
                                          <p:spTgt spid="8">
                                            <p:txEl>
                                              <p:pRg st="8" end="8"/>
                                            </p:txEl>
                                          </p:spTgt>
                                        </p:tgtEl>
                                        <p:attrNameLst>
                                          <p:attrName>ppt_w</p:attrName>
                                        </p:attrNameLst>
                                      </p:cBhvr>
                                      <p:tavLst>
                                        <p:tav tm="0">
                                          <p:val>
                                            <p:fltVal val="0"/>
                                          </p:val>
                                        </p:tav>
                                        <p:tav tm="100000">
                                          <p:val>
                                            <p:strVal val="#ppt_w"/>
                                          </p:val>
                                        </p:tav>
                                      </p:tavLst>
                                    </p:anim>
                                    <p:anim calcmode="lin" valueType="num">
                                      <p:cBhvr>
                                        <p:cTn id="33" dur="1000" fill="hold"/>
                                        <p:tgtEl>
                                          <p:spTgt spid="8">
                                            <p:txEl>
                                              <p:pRg st="8" end="8"/>
                                            </p:txEl>
                                          </p:spTgt>
                                        </p:tgtEl>
                                        <p:attrNameLst>
                                          <p:attrName>ppt_h</p:attrName>
                                        </p:attrNameLst>
                                      </p:cBhvr>
                                      <p:tavLst>
                                        <p:tav tm="0">
                                          <p:val>
                                            <p:fltVal val="0"/>
                                          </p:val>
                                        </p:tav>
                                        <p:tav tm="100000">
                                          <p:val>
                                            <p:strVal val="#ppt_h"/>
                                          </p:val>
                                        </p:tav>
                                      </p:tavLst>
                                    </p:anim>
                                    <p:anim calcmode="lin" valueType="num">
                                      <p:cBhvr>
                                        <p:cTn id="34" dur="1000" fill="hold"/>
                                        <p:tgtEl>
                                          <p:spTgt spid="8">
                                            <p:txEl>
                                              <p:pRg st="8" end="8"/>
                                            </p:txEl>
                                          </p:spTgt>
                                        </p:tgtEl>
                                        <p:attrNameLst>
                                          <p:attrName>style.rotation</p:attrName>
                                        </p:attrNameLst>
                                      </p:cBhvr>
                                      <p:tavLst>
                                        <p:tav tm="0">
                                          <p:val>
                                            <p:fltVal val="90"/>
                                          </p:val>
                                        </p:tav>
                                        <p:tav tm="100000">
                                          <p:val>
                                            <p:fltVal val="0"/>
                                          </p:val>
                                        </p:tav>
                                      </p:tavLst>
                                    </p:anim>
                                    <p:animEffect transition="in" filter="fade">
                                      <p:cBhvr>
                                        <p:cTn id="35" dur="1000"/>
                                        <p:tgtEl>
                                          <p:spTgt spid="8">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8">
                                            <p:txEl>
                                              <p:pRg st="10" end="10"/>
                                            </p:txEl>
                                          </p:spTgt>
                                        </p:tgtEl>
                                        <p:attrNameLst>
                                          <p:attrName>style.visibility</p:attrName>
                                        </p:attrNameLst>
                                      </p:cBhvr>
                                      <p:to>
                                        <p:strVal val="visible"/>
                                      </p:to>
                                    </p:set>
                                    <p:anim calcmode="lin" valueType="num">
                                      <p:cBhvr>
                                        <p:cTn id="40" dur="500" fill="hold"/>
                                        <p:tgtEl>
                                          <p:spTgt spid="8">
                                            <p:txEl>
                                              <p:pRg st="10" end="10"/>
                                            </p:txEl>
                                          </p:spTgt>
                                        </p:tgtEl>
                                        <p:attrNameLst>
                                          <p:attrName>ppt_w</p:attrName>
                                        </p:attrNameLst>
                                      </p:cBhvr>
                                      <p:tavLst>
                                        <p:tav tm="0">
                                          <p:val>
                                            <p:fltVal val="0"/>
                                          </p:val>
                                        </p:tav>
                                        <p:tav tm="100000">
                                          <p:val>
                                            <p:strVal val="#ppt_w"/>
                                          </p:val>
                                        </p:tav>
                                      </p:tavLst>
                                    </p:anim>
                                    <p:anim calcmode="lin" valueType="num">
                                      <p:cBhvr>
                                        <p:cTn id="41" dur="500" fill="hold"/>
                                        <p:tgtEl>
                                          <p:spTgt spid="8">
                                            <p:txEl>
                                              <p:pRg st="10" end="10"/>
                                            </p:txEl>
                                          </p:spTgt>
                                        </p:tgtEl>
                                        <p:attrNameLst>
                                          <p:attrName>ppt_h</p:attrName>
                                        </p:attrNameLst>
                                      </p:cBhvr>
                                      <p:tavLst>
                                        <p:tav tm="0">
                                          <p:val>
                                            <p:fltVal val="0"/>
                                          </p:val>
                                        </p:tav>
                                        <p:tav tm="100000">
                                          <p:val>
                                            <p:strVal val="#ppt_h"/>
                                          </p:val>
                                        </p:tav>
                                      </p:tavLst>
                                    </p:anim>
                                    <p:animEffect transition="in" filter="fade">
                                      <p:cBhvr>
                                        <p:cTn id="42" dur="500"/>
                                        <p:tgtEl>
                                          <p:spTgt spid="8">
                                            <p:txEl>
                                              <p:pRg st="10" end="10"/>
                                            </p:txEl>
                                          </p:spTgt>
                                        </p:tgtEl>
                                      </p:cBhvr>
                                    </p:animEffect>
                                  </p:childTnLst>
                                </p:cTn>
                              </p:par>
                              <p:par>
                                <p:cTn id="43" presetID="53" presetClass="entr" presetSubtype="16" fill="hold" nodeType="withEffect">
                                  <p:stCondLst>
                                    <p:cond delay="0"/>
                                  </p:stCondLst>
                                  <p:childTnLst>
                                    <p:set>
                                      <p:cBhvr>
                                        <p:cTn id="44" dur="1" fill="hold">
                                          <p:stCondLst>
                                            <p:cond delay="0"/>
                                          </p:stCondLst>
                                        </p:cTn>
                                        <p:tgtEl>
                                          <p:spTgt spid="8">
                                            <p:txEl>
                                              <p:pRg st="11" end="11"/>
                                            </p:txEl>
                                          </p:spTgt>
                                        </p:tgtEl>
                                        <p:attrNameLst>
                                          <p:attrName>style.visibility</p:attrName>
                                        </p:attrNameLst>
                                      </p:cBhvr>
                                      <p:to>
                                        <p:strVal val="visible"/>
                                      </p:to>
                                    </p:set>
                                    <p:anim calcmode="lin" valueType="num">
                                      <p:cBhvr>
                                        <p:cTn id="45" dur="500" fill="hold"/>
                                        <p:tgtEl>
                                          <p:spTgt spid="8">
                                            <p:txEl>
                                              <p:pRg st="11" end="11"/>
                                            </p:txEl>
                                          </p:spTgt>
                                        </p:tgtEl>
                                        <p:attrNameLst>
                                          <p:attrName>ppt_w</p:attrName>
                                        </p:attrNameLst>
                                      </p:cBhvr>
                                      <p:tavLst>
                                        <p:tav tm="0">
                                          <p:val>
                                            <p:fltVal val="0"/>
                                          </p:val>
                                        </p:tav>
                                        <p:tav tm="100000">
                                          <p:val>
                                            <p:strVal val="#ppt_w"/>
                                          </p:val>
                                        </p:tav>
                                      </p:tavLst>
                                    </p:anim>
                                    <p:anim calcmode="lin" valueType="num">
                                      <p:cBhvr>
                                        <p:cTn id="46" dur="500" fill="hold"/>
                                        <p:tgtEl>
                                          <p:spTgt spid="8">
                                            <p:txEl>
                                              <p:pRg st="11" end="11"/>
                                            </p:txEl>
                                          </p:spTgt>
                                        </p:tgtEl>
                                        <p:attrNameLst>
                                          <p:attrName>ppt_h</p:attrName>
                                        </p:attrNameLst>
                                      </p:cBhvr>
                                      <p:tavLst>
                                        <p:tav tm="0">
                                          <p:val>
                                            <p:fltVal val="0"/>
                                          </p:val>
                                        </p:tav>
                                        <p:tav tm="100000">
                                          <p:val>
                                            <p:strVal val="#ppt_h"/>
                                          </p:val>
                                        </p:tav>
                                      </p:tavLst>
                                    </p:anim>
                                    <p:animEffect transition="in" filter="fade">
                                      <p:cBhvr>
                                        <p:cTn id="47" dur="500"/>
                                        <p:tgtEl>
                                          <p:spTgt spid="8">
                                            <p:txEl>
                                              <p:pRg st="11" end="11"/>
                                            </p:txEl>
                                          </p:spTgt>
                                        </p:tgtEl>
                                      </p:cBhvr>
                                    </p:animEffect>
                                  </p:childTnLst>
                                </p:cTn>
                              </p:par>
                              <p:par>
                                <p:cTn id="48" presetID="53" presetClass="entr" presetSubtype="16" fill="hold" nodeType="withEffect">
                                  <p:stCondLst>
                                    <p:cond delay="0"/>
                                  </p:stCondLst>
                                  <p:childTnLst>
                                    <p:set>
                                      <p:cBhvr>
                                        <p:cTn id="49" dur="1" fill="hold">
                                          <p:stCondLst>
                                            <p:cond delay="0"/>
                                          </p:stCondLst>
                                        </p:cTn>
                                        <p:tgtEl>
                                          <p:spTgt spid="8">
                                            <p:txEl>
                                              <p:pRg st="12" end="12"/>
                                            </p:txEl>
                                          </p:spTgt>
                                        </p:tgtEl>
                                        <p:attrNameLst>
                                          <p:attrName>style.visibility</p:attrName>
                                        </p:attrNameLst>
                                      </p:cBhvr>
                                      <p:to>
                                        <p:strVal val="visible"/>
                                      </p:to>
                                    </p:set>
                                    <p:anim calcmode="lin" valueType="num">
                                      <p:cBhvr>
                                        <p:cTn id="50" dur="500" fill="hold"/>
                                        <p:tgtEl>
                                          <p:spTgt spid="8">
                                            <p:txEl>
                                              <p:pRg st="12" end="12"/>
                                            </p:txEl>
                                          </p:spTgt>
                                        </p:tgtEl>
                                        <p:attrNameLst>
                                          <p:attrName>ppt_w</p:attrName>
                                        </p:attrNameLst>
                                      </p:cBhvr>
                                      <p:tavLst>
                                        <p:tav tm="0">
                                          <p:val>
                                            <p:fltVal val="0"/>
                                          </p:val>
                                        </p:tav>
                                        <p:tav tm="100000">
                                          <p:val>
                                            <p:strVal val="#ppt_w"/>
                                          </p:val>
                                        </p:tav>
                                      </p:tavLst>
                                    </p:anim>
                                    <p:anim calcmode="lin" valueType="num">
                                      <p:cBhvr>
                                        <p:cTn id="51" dur="500" fill="hold"/>
                                        <p:tgtEl>
                                          <p:spTgt spid="8">
                                            <p:txEl>
                                              <p:pRg st="12" end="12"/>
                                            </p:txEl>
                                          </p:spTgt>
                                        </p:tgtEl>
                                        <p:attrNameLst>
                                          <p:attrName>ppt_h</p:attrName>
                                        </p:attrNameLst>
                                      </p:cBhvr>
                                      <p:tavLst>
                                        <p:tav tm="0">
                                          <p:val>
                                            <p:fltVal val="0"/>
                                          </p:val>
                                        </p:tav>
                                        <p:tav tm="100000">
                                          <p:val>
                                            <p:strVal val="#ppt_h"/>
                                          </p:val>
                                        </p:tav>
                                      </p:tavLst>
                                    </p:anim>
                                    <p:animEffect transition="in" filter="fade">
                                      <p:cBhvr>
                                        <p:cTn id="52" dur="500"/>
                                        <p:tgtEl>
                                          <p:spTgt spid="8">
                                            <p:txEl>
                                              <p:pRg st="12" end="12"/>
                                            </p:txEl>
                                          </p:spTgt>
                                        </p:tgtEl>
                                      </p:cBhvr>
                                    </p:animEffect>
                                  </p:childTnLst>
                                </p:cTn>
                              </p:par>
                              <p:par>
                                <p:cTn id="53" presetID="53" presetClass="entr" presetSubtype="16" fill="hold" nodeType="withEffect">
                                  <p:stCondLst>
                                    <p:cond delay="0"/>
                                  </p:stCondLst>
                                  <p:childTnLst>
                                    <p:set>
                                      <p:cBhvr>
                                        <p:cTn id="54" dur="1" fill="hold">
                                          <p:stCondLst>
                                            <p:cond delay="0"/>
                                          </p:stCondLst>
                                        </p:cTn>
                                        <p:tgtEl>
                                          <p:spTgt spid="8">
                                            <p:txEl>
                                              <p:pRg st="13" end="13"/>
                                            </p:txEl>
                                          </p:spTgt>
                                        </p:tgtEl>
                                        <p:attrNameLst>
                                          <p:attrName>style.visibility</p:attrName>
                                        </p:attrNameLst>
                                      </p:cBhvr>
                                      <p:to>
                                        <p:strVal val="visible"/>
                                      </p:to>
                                    </p:set>
                                    <p:anim calcmode="lin" valueType="num">
                                      <p:cBhvr>
                                        <p:cTn id="55" dur="500" fill="hold"/>
                                        <p:tgtEl>
                                          <p:spTgt spid="8">
                                            <p:txEl>
                                              <p:pRg st="13" end="13"/>
                                            </p:txEl>
                                          </p:spTgt>
                                        </p:tgtEl>
                                        <p:attrNameLst>
                                          <p:attrName>ppt_w</p:attrName>
                                        </p:attrNameLst>
                                      </p:cBhvr>
                                      <p:tavLst>
                                        <p:tav tm="0">
                                          <p:val>
                                            <p:fltVal val="0"/>
                                          </p:val>
                                        </p:tav>
                                        <p:tav tm="100000">
                                          <p:val>
                                            <p:strVal val="#ppt_w"/>
                                          </p:val>
                                        </p:tav>
                                      </p:tavLst>
                                    </p:anim>
                                    <p:anim calcmode="lin" valueType="num">
                                      <p:cBhvr>
                                        <p:cTn id="56" dur="500" fill="hold"/>
                                        <p:tgtEl>
                                          <p:spTgt spid="8">
                                            <p:txEl>
                                              <p:pRg st="13" end="13"/>
                                            </p:txEl>
                                          </p:spTgt>
                                        </p:tgtEl>
                                        <p:attrNameLst>
                                          <p:attrName>ppt_h</p:attrName>
                                        </p:attrNameLst>
                                      </p:cBhvr>
                                      <p:tavLst>
                                        <p:tav tm="0">
                                          <p:val>
                                            <p:fltVal val="0"/>
                                          </p:val>
                                        </p:tav>
                                        <p:tav tm="100000">
                                          <p:val>
                                            <p:strVal val="#ppt_h"/>
                                          </p:val>
                                        </p:tav>
                                      </p:tavLst>
                                    </p:anim>
                                    <p:animEffect transition="in" filter="fade">
                                      <p:cBhvr>
                                        <p:cTn id="57" dur="500"/>
                                        <p:tgtEl>
                                          <p:spTgt spid="8">
                                            <p:txEl>
                                              <p:pRg st="13" end="13"/>
                                            </p:txEl>
                                          </p:spTgt>
                                        </p:tgtEl>
                                      </p:cBhvr>
                                    </p:animEffect>
                                  </p:childTnLst>
                                </p:cTn>
                              </p:par>
                              <p:par>
                                <p:cTn id="58" presetID="53" presetClass="entr" presetSubtype="16" fill="hold" nodeType="withEffect">
                                  <p:stCondLst>
                                    <p:cond delay="0"/>
                                  </p:stCondLst>
                                  <p:childTnLst>
                                    <p:set>
                                      <p:cBhvr>
                                        <p:cTn id="59" dur="1" fill="hold">
                                          <p:stCondLst>
                                            <p:cond delay="0"/>
                                          </p:stCondLst>
                                        </p:cTn>
                                        <p:tgtEl>
                                          <p:spTgt spid="8">
                                            <p:txEl>
                                              <p:pRg st="14" end="14"/>
                                            </p:txEl>
                                          </p:spTgt>
                                        </p:tgtEl>
                                        <p:attrNameLst>
                                          <p:attrName>style.visibility</p:attrName>
                                        </p:attrNameLst>
                                      </p:cBhvr>
                                      <p:to>
                                        <p:strVal val="visible"/>
                                      </p:to>
                                    </p:set>
                                    <p:anim calcmode="lin" valueType="num">
                                      <p:cBhvr>
                                        <p:cTn id="60" dur="500" fill="hold"/>
                                        <p:tgtEl>
                                          <p:spTgt spid="8">
                                            <p:txEl>
                                              <p:pRg st="14" end="14"/>
                                            </p:txEl>
                                          </p:spTgt>
                                        </p:tgtEl>
                                        <p:attrNameLst>
                                          <p:attrName>ppt_w</p:attrName>
                                        </p:attrNameLst>
                                      </p:cBhvr>
                                      <p:tavLst>
                                        <p:tav tm="0">
                                          <p:val>
                                            <p:fltVal val="0"/>
                                          </p:val>
                                        </p:tav>
                                        <p:tav tm="100000">
                                          <p:val>
                                            <p:strVal val="#ppt_w"/>
                                          </p:val>
                                        </p:tav>
                                      </p:tavLst>
                                    </p:anim>
                                    <p:anim calcmode="lin" valueType="num">
                                      <p:cBhvr>
                                        <p:cTn id="61" dur="500" fill="hold"/>
                                        <p:tgtEl>
                                          <p:spTgt spid="8">
                                            <p:txEl>
                                              <p:pRg st="14" end="14"/>
                                            </p:txEl>
                                          </p:spTgt>
                                        </p:tgtEl>
                                        <p:attrNameLst>
                                          <p:attrName>ppt_h</p:attrName>
                                        </p:attrNameLst>
                                      </p:cBhvr>
                                      <p:tavLst>
                                        <p:tav tm="0">
                                          <p:val>
                                            <p:fltVal val="0"/>
                                          </p:val>
                                        </p:tav>
                                        <p:tav tm="100000">
                                          <p:val>
                                            <p:strVal val="#ppt_h"/>
                                          </p:val>
                                        </p:tav>
                                      </p:tavLst>
                                    </p:anim>
                                    <p:animEffect transition="in" filter="fade">
                                      <p:cBhvr>
                                        <p:cTn id="62" dur="500"/>
                                        <p:tgtEl>
                                          <p:spTgt spid="8">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FF8C78F6-1C0C-4059-963C-3F54021591E5}"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
        <p:nvSpPr>
          <p:cNvPr id="7" name="标题 1"/>
          <p:cNvSpPr>
            <a:spLocks noGrp="1"/>
          </p:cNvSpPr>
          <p:nvPr>
            <p:ph type="title"/>
          </p:nvPr>
        </p:nvSpPr>
        <p:spPr>
          <a:xfrm>
            <a:off x="827088" y="-39688"/>
            <a:ext cx="8150225" cy="1138238"/>
          </a:xfrm>
        </p:spPr>
        <p:txBody>
          <a:bodyPr/>
          <a:lstStyle/>
          <a:p>
            <a:pPr algn="l">
              <a:defRPr/>
            </a:pPr>
            <a:r>
              <a:rPr lang="zh-CN" altLang="en-US" dirty="0">
                <a:latin typeface="微软雅黑" panose="020B0503020204020204" pitchFamily="34" charset="-122"/>
                <a:ea typeface="微软雅黑" panose="020B0503020204020204" pitchFamily="34" charset="-122"/>
              </a:rPr>
              <a:t>复习与回顾</a:t>
            </a:r>
            <a:r>
              <a:rPr lang="en-US" altLang="zh-CN" sz="2400" dirty="0">
                <a:solidFill>
                  <a:srgbClr val="7030A0"/>
                </a:solidFill>
                <a:latin typeface="微软雅黑" panose="020B0503020204020204" pitchFamily="34" charset="-122"/>
                <a:ea typeface="微软雅黑" panose="020B0503020204020204" pitchFamily="34" charset="-122"/>
              </a:rPr>
              <a:t>(P130 </a:t>
            </a:r>
            <a:r>
              <a:rPr lang="zh-CN" altLang="en-US" sz="2400" dirty="0">
                <a:solidFill>
                  <a:srgbClr val="7030A0"/>
                </a:solidFill>
                <a:latin typeface="微软雅黑" panose="020B0503020204020204" pitchFamily="34" charset="-122"/>
                <a:ea typeface="微软雅黑" panose="020B0503020204020204" pitchFamily="34" charset="-122"/>
              </a:rPr>
              <a:t>习题</a:t>
            </a:r>
            <a:r>
              <a:rPr lang="en-US" altLang="zh-CN" sz="2400" dirty="0">
                <a:solidFill>
                  <a:srgbClr val="7030A0"/>
                </a:solidFill>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a:xfrm>
            <a:off x="795515" y="836712"/>
            <a:ext cx="8150225" cy="6647974"/>
          </a:xfrm>
          <a:prstGeom prst="rect">
            <a:avLst/>
          </a:prstGeom>
        </p:spPr>
        <p:txBody>
          <a:bodyPr>
            <a:spAutoFit/>
          </a:bodyPr>
          <a:lstStyle/>
          <a:p>
            <a:pPr eaLnBrk="1" hangingPunct="1">
              <a:buFont typeface="Arial" panose="020B0604020202020204" pitchFamily="34" charset="0"/>
              <a:buNone/>
              <a:defRPr/>
            </a:pPr>
            <a:r>
              <a:rPr lang="en-US" altLang="zh-CN" sz="2400" b="1" dirty="0">
                <a:latin typeface="微软雅黑" panose="020B0503020204020204" pitchFamily="34" charset="-122"/>
                <a:ea typeface="微软雅黑" panose="020B0503020204020204" pitchFamily="34" charset="-122"/>
              </a:rPr>
              <a:t>5.</a:t>
            </a:r>
            <a:r>
              <a:rPr lang="zh-CN" altLang="en-US" sz="2400" b="1" dirty="0">
                <a:latin typeface="微软雅黑" panose="020B0503020204020204" pitchFamily="34" charset="-122"/>
                <a:ea typeface="微软雅黑" panose="020B0503020204020204" pitchFamily="34" charset="-122"/>
              </a:rPr>
              <a:t>求至少用了供应商 </a:t>
            </a:r>
            <a:r>
              <a:rPr lang="en-US" altLang="zh-CN" sz="2400" b="1" dirty="0" err="1">
                <a:latin typeface="微软雅黑" panose="020B0503020204020204" pitchFamily="34" charset="-122"/>
                <a:ea typeface="微软雅黑" panose="020B0503020204020204" pitchFamily="34" charset="-122"/>
              </a:rPr>
              <a:t>Sl</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所供应的全部零件的工程号 </a:t>
            </a:r>
            <a:r>
              <a:rPr lang="en-US" altLang="zh-CN" sz="2400" b="1" dirty="0">
                <a:latin typeface="微软雅黑" panose="020B0503020204020204" pitchFamily="34" charset="-122"/>
                <a:ea typeface="微软雅黑" panose="020B0503020204020204" pitchFamily="34" charset="-122"/>
              </a:rPr>
              <a:t>JNO;</a:t>
            </a:r>
            <a:endParaRPr lang="zh-CN" altLang="zh-CN" sz="2400" dirty="0">
              <a:latin typeface="微软雅黑" panose="020B0503020204020204" pitchFamily="34" charset="-122"/>
              <a:ea typeface="微软雅黑" panose="020B0503020204020204" pitchFamily="34" charset="-122"/>
            </a:endParaRPr>
          </a:p>
          <a:p>
            <a:pPr algn="just">
              <a:spcAft>
                <a:spcPts val="0"/>
              </a:spcAft>
            </a:pPr>
            <a:r>
              <a:rPr lang="zh-CN" altLang="zh-CN" sz="3200" b="1" kern="100" dirty="0">
                <a:solidFill>
                  <a:srgbClr val="C00000"/>
                </a:solidFill>
                <a:ea typeface="微软雅黑" panose="020B0503020204020204" pitchFamily="34" charset="-122"/>
              </a:rPr>
              <a:t>π</a:t>
            </a:r>
            <a:r>
              <a:rPr lang="en-US" altLang="zh-CN" sz="2400" b="1" kern="100" baseline="-25000" dirty="0" err="1">
                <a:solidFill>
                  <a:srgbClr val="C00000"/>
                </a:solidFill>
                <a:latin typeface="微软雅黑" panose="020B0503020204020204" pitchFamily="34" charset="-122"/>
                <a:ea typeface="微软雅黑" panose="020B0503020204020204" pitchFamily="34" charset="-122"/>
              </a:rPr>
              <a:t>Jno</a:t>
            </a:r>
            <a:r>
              <a:rPr lang="zh-CN" altLang="zh-CN" sz="2400" b="1" kern="100" baseline="-25000" dirty="0">
                <a:solidFill>
                  <a:srgbClr val="C00000"/>
                </a:solidFill>
                <a:latin typeface="微软雅黑" panose="020B0503020204020204" pitchFamily="34" charset="-122"/>
                <a:ea typeface="微软雅黑" panose="020B0503020204020204" pitchFamily="34" charset="-122"/>
              </a:rPr>
              <a:t>，</a:t>
            </a:r>
            <a:r>
              <a:rPr lang="en-US" altLang="zh-CN" sz="2400" b="1" kern="100" baseline="-25000" dirty="0" err="1">
                <a:solidFill>
                  <a:srgbClr val="C00000"/>
                </a:solidFill>
                <a:latin typeface="微软雅黑" panose="020B0503020204020204" pitchFamily="34" charset="-122"/>
                <a:ea typeface="微软雅黑" panose="020B0503020204020204" pitchFamily="34" charset="-122"/>
              </a:rPr>
              <a:t>Pno</a:t>
            </a:r>
            <a:r>
              <a:rPr lang="en-US" altLang="zh-CN" sz="2400" b="1" kern="100" dirty="0">
                <a:solidFill>
                  <a:srgbClr val="C00000"/>
                </a:solidFill>
                <a:latin typeface="微软雅黑" panose="020B0503020204020204" pitchFamily="34" charset="-122"/>
                <a:ea typeface="微软雅黑" panose="020B0503020204020204" pitchFamily="34" charset="-122"/>
              </a:rPr>
              <a:t>(SPJ)</a:t>
            </a:r>
            <a:r>
              <a:rPr lang="zh-CN" altLang="zh-CN" sz="2400" b="1" kern="100" dirty="0">
                <a:solidFill>
                  <a:srgbClr val="C00000"/>
                </a:solidFill>
                <a:latin typeface="微软雅黑" panose="020B0503020204020204" pitchFamily="34" charset="-122"/>
                <a:ea typeface="微软雅黑" panose="020B0503020204020204" pitchFamily="34" charset="-122"/>
              </a:rPr>
              <a:t>÷ </a:t>
            </a:r>
            <a:r>
              <a:rPr lang="zh-CN" altLang="zh-CN" sz="3200" b="1" kern="100" dirty="0">
                <a:solidFill>
                  <a:srgbClr val="C00000"/>
                </a:solidFill>
                <a:ea typeface="微软雅黑" panose="020B0503020204020204" pitchFamily="34" charset="-122"/>
              </a:rPr>
              <a:t>π</a:t>
            </a:r>
            <a:r>
              <a:rPr lang="en-US" altLang="zh-CN" sz="2400" b="1" kern="100" baseline="-25000" dirty="0" err="1">
                <a:solidFill>
                  <a:srgbClr val="C00000"/>
                </a:solidFill>
                <a:latin typeface="微软雅黑" panose="020B0503020204020204" pitchFamily="34" charset="-122"/>
                <a:ea typeface="微软雅黑" panose="020B0503020204020204" pitchFamily="34" charset="-122"/>
              </a:rPr>
              <a:t>Pno</a:t>
            </a:r>
            <a:r>
              <a:rPr lang="zh-CN" altLang="zh-CN" sz="2400" b="1" kern="100" dirty="0">
                <a:solidFill>
                  <a:srgbClr val="C00000"/>
                </a:solidFill>
                <a:latin typeface="微软雅黑" panose="020B0503020204020204" pitchFamily="34" charset="-122"/>
                <a:ea typeface="微软雅黑" panose="020B0503020204020204" pitchFamily="34" charset="-122"/>
              </a:rPr>
              <a:t>（σ</a:t>
            </a:r>
            <a:r>
              <a:rPr lang="en-US" altLang="zh-CN" sz="2400" b="1" kern="100" baseline="-25000" dirty="0" err="1">
                <a:solidFill>
                  <a:srgbClr val="C00000"/>
                </a:solidFill>
                <a:latin typeface="微软雅黑" panose="020B0503020204020204" pitchFamily="34" charset="-122"/>
                <a:ea typeface="微软雅黑" panose="020B0503020204020204" pitchFamily="34" charset="-122"/>
              </a:rPr>
              <a:t>Sno</a:t>
            </a:r>
            <a:r>
              <a:rPr lang="en-US" altLang="zh-CN" sz="2400" b="1" kern="100" baseline="-25000" dirty="0">
                <a:solidFill>
                  <a:srgbClr val="C00000"/>
                </a:solidFill>
                <a:latin typeface="微软雅黑" panose="020B0503020204020204" pitchFamily="34" charset="-122"/>
                <a:ea typeface="微软雅黑" panose="020B0503020204020204" pitchFamily="34" charset="-122"/>
              </a:rPr>
              <a:t>=</a:t>
            </a:r>
            <a:r>
              <a:rPr lang="zh-CN" altLang="zh-CN" sz="2400" b="1" kern="100" baseline="-25000" dirty="0">
                <a:solidFill>
                  <a:srgbClr val="C00000"/>
                </a:solidFill>
                <a:latin typeface="微软雅黑" panose="020B0503020204020204" pitchFamily="34" charset="-122"/>
                <a:ea typeface="微软雅黑" panose="020B0503020204020204" pitchFamily="34" charset="-122"/>
              </a:rPr>
              <a:t>‘</a:t>
            </a:r>
            <a:r>
              <a:rPr lang="en-US" altLang="zh-CN" sz="2400" b="1" kern="100" baseline="-25000" dirty="0">
                <a:solidFill>
                  <a:srgbClr val="C00000"/>
                </a:solidFill>
                <a:latin typeface="微软雅黑" panose="020B0503020204020204" pitchFamily="34" charset="-122"/>
                <a:ea typeface="微软雅黑" panose="020B0503020204020204" pitchFamily="34" charset="-122"/>
              </a:rPr>
              <a:t>S1</a:t>
            </a:r>
            <a:r>
              <a:rPr lang="zh-CN" altLang="zh-CN" sz="2400" b="1" kern="100" baseline="-25000" dirty="0">
                <a:solidFill>
                  <a:srgbClr val="C00000"/>
                </a:solidFill>
                <a:latin typeface="微软雅黑" panose="020B0503020204020204" pitchFamily="34" charset="-122"/>
                <a:ea typeface="微软雅黑" panose="020B0503020204020204" pitchFamily="34" charset="-122"/>
              </a:rPr>
              <a:t>‘ </a:t>
            </a:r>
            <a:r>
              <a:rPr lang="zh-CN" altLang="zh-CN" sz="2400" b="1" kern="100" dirty="0">
                <a:solidFill>
                  <a:srgbClr val="C00000"/>
                </a:solidFill>
                <a:latin typeface="微软雅黑" panose="020B0503020204020204" pitchFamily="34" charset="-122"/>
                <a:ea typeface="微软雅黑" panose="020B0503020204020204" pitchFamily="34" charset="-122"/>
              </a:rPr>
              <a:t>（</a:t>
            </a:r>
            <a:r>
              <a:rPr lang="en-US" altLang="zh-CN" sz="2400" b="1" kern="100" dirty="0">
                <a:solidFill>
                  <a:srgbClr val="C00000"/>
                </a:solidFill>
                <a:latin typeface="微软雅黑" panose="020B0503020204020204" pitchFamily="34" charset="-122"/>
                <a:ea typeface="微软雅黑" panose="020B0503020204020204" pitchFamily="34" charset="-122"/>
              </a:rPr>
              <a:t>SPJ</a:t>
            </a:r>
            <a:r>
              <a:rPr lang="zh-CN" altLang="zh-CN" sz="2400" b="1" kern="100" dirty="0">
                <a:solidFill>
                  <a:srgbClr val="C00000"/>
                </a:solidFill>
                <a:latin typeface="微软雅黑" panose="020B0503020204020204" pitchFamily="34" charset="-122"/>
                <a:ea typeface="微软雅黑" panose="020B0503020204020204" pitchFamily="34" charset="-122"/>
              </a:rPr>
              <a:t>））</a:t>
            </a:r>
            <a:endParaRPr lang="zh-CN" altLang="zh-CN" sz="1600" kern="100" dirty="0">
              <a:solidFill>
                <a:srgbClr val="C00000"/>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SELECT</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DISTINCT</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b="1" dirty="0" err="1">
                <a:solidFill>
                  <a:prstClr val="black"/>
                </a:solidFill>
                <a:latin typeface="微软雅黑" panose="020B0503020204020204" pitchFamily="34" charset="-122"/>
                <a:ea typeface="微软雅黑" panose="020B0503020204020204" pitchFamily="34" charset="-122"/>
              </a:rPr>
              <a:t>Jno</a:t>
            </a:r>
            <a:endParaRPr lang="en-US" altLang="zh-CN" sz="2000" b="1" dirty="0">
              <a:solidFill>
                <a:prstClr val="black"/>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FROM</a:t>
            </a:r>
            <a:r>
              <a:rPr lang="en-US" altLang="zh-CN" sz="2000" b="1" dirty="0">
                <a:solidFill>
                  <a:prstClr val="black"/>
                </a:solidFill>
                <a:latin typeface="微软雅黑" panose="020B0503020204020204" pitchFamily="34" charset="-122"/>
                <a:ea typeface="微软雅黑" panose="020B0503020204020204" pitchFamily="34" charset="-122"/>
              </a:rPr>
              <a:t> SPJ SPJZ</a:t>
            </a:r>
          </a:p>
          <a:p>
            <a:pPr>
              <a:lnSpc>
                <a:spcPct val="150000"/>
              </a:lnSpc>
            </a:pP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WHERE</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b="1" dirty="0">
                <a:solidFill>
                  <a:srgbClr val="808080"/>
                </a:solidFill>
                <a:latin typeface="微软雅黑" panose="020B0503020204020204" pitchFamily="34" charset="-122"/>
                <a:ea typeface="微软雅黑" panose="020B0503020204020204" pitchFamily="34" charset="-122"/>
              </a:rPr>
              <a:t>NOT</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b="1" dirty="0">
                <a:solidFill>
                  <a:srgbClr val="808080"/>
                </a:solidFill>
                <a:latin typeface="微软雅黑" panose="020B0503020204020204" pitchFamily="34" charset="-122"/>
                <a:ea typeface="微软雅黑" panose="020B0503020204020204" pitchFamily="34" charset="-122"/>
              </a:rPr>
              <a:t>EXISTS</a:t>
            </a:r>
            <a:endParaRPr lang="en-US" altLang="zh-CN" sz="2000" b="1" dirty="0">
              <a:solidFill>
                <a:prstClr val="black"/>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rgbClr val="0000FF"/>
                </a:solidFill>
                <a:latin typeface="微软雅黑" panose="020B0503020204020204" pitchFamily="34" charset="-122"/>
                <a:ea typeface="微软雅黑" panose="020B0503020204020204" pitchFamily="34" charset="-122"/>
              </a:rPr>
              <a:t>                     </a:t>
            </a:r>
            <a:r>
              <a:rPr lang="en-US" altLang="zh-CN" sz="2000" b="1" dirty="0">
                <a:solidFill>
                  <a:srgbClr val="808080"/>
                </a:solidFill>
                <a:latin typeface="微软雅黑" panose="020B0503020204020204" pitchFamily="34" charset="-122"/>
                <a:ea typeface="微软雅黑" panose="020B0503020204020204" pitchFamily="34" charset="-122"/>
              </a:rPr>
              <a:t>(</a:t>
            </a:r>
            <a:r>
              <a:rPr lang="en-US" altLang="zh-CN" sz="2000" b="1" dirty="0">
                <a:solidFill>
                  <a:srgbClr val="0000FF"/>
                </a:solidFill>
                <a:latin typeface="微软雅黑" panose="020B0503020204020204" pitchFamily="34" charset="-122"/>
                <a:ea typeface="微软雅黑" panose="020B0503020204020204" pitchFamily="34" charset="-122"/>
              </a:rPr>
              <a:t>SELECT</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b="1" dirty="0">
                <a:solidFill>
                  <a:srgbClr val="808080"/>
                </a:solidFill>
                <a:latin typeface="微软雅黑" panose="020B0503020204020204" pitchFamily="34" charset="-122"/>
                <a:ea typeface="微软雅黑" panose="020B0503020204020204" pitchFamily="34" charset="-122"/>
              </a:rPr>
              <a:t>*</a:t>
            </a:r>
            <a:endParaRPr lang="en-US" altLang="zh-CN" sz="2000" b="1" dirty="0">
              <a:solidFill>
                <a:prstClr val="black"/>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FROM</a:t>
            </a:r>
            <a:r>
              <a:rPr lang="en-US" altLang="zh-CN" sz="2000" b="1" dirty="0">
                <a:solidFill>
                  <a:prstClr val="black"/>
                </a:solidFill>
                <a:latin typeface="微软雅黑" panose="020B0503020204020204" pitchFamily="34" charset="-122"/>
                <a:ea typeface="微软雅黑" panose="020B0503020204020204" pitchFamily="34" charset="-122"/>
              </a:rPr>
              <a:t> SPJ SPJX</a:t>
            </a:r>
          </a:p>
          <a:p>
            <a:pPr>
              <a:lnSpc>
                <a:spcPct val="150000"/>
              </a:lnSpc>
            </a:pP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WHERE</a:t>
            </a:r>
            <a:r>
              <a:rPr lang="en-US" altLang="zh-CN" sz="2000" b="1" dirty="0">
                <a:solidFill>
                  <a:prstClr val="black"/>
                </a:solidFill>
                <a:latin typeface="微软雅黑" panose="020B0503020204020204" pitchFamily="34" charset="-122"/>
                <a:ea typeface="微软雅黑" panose="020B0503020204020204" pitchFamily="34" charset="-122"/>
              </a:rPr>
              <a:t> SNO </a:t>
            </a:r>
            <a:r>
              <a:rPr lang="en-US" altLang="zh-CN" sz="2000" b="1" dirty="0">
                <a:solidFill>
                  <a:srgbClr val="808080"/>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b="1" dirty="0">
                <a:solidFill>
                  <a:srgbClr val="FF0000"/>
                </a:solidFill>
                <a:latin typeface="微软雅黑" panose="020B0503020204020204" pitchFamily="34" charset="-122"/>
                <a:ea typeface="微软雅黑" panose="020B0503020204020204" pitchFamily="34" charset="-122"/>
              </a:rPr>
              <a:t>' S1 '</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b="1" dirty="0">
                <a:solidFill>
                  <a:srgbClr val="808080"/>
                </a:solidFill>
                <a:latin typeface="微软雅黑" panose="020B0503020204020204" pitchFamily="34" charset="-122"/>
                <a:ea typeface="微软雅黑" panose="020B0503020204020204" pitchFamily="34" charset="-122"/>
              </a:rPr>
              <a:t>AND</a:t>
            </a:r>
            <a:endParaRPr lang="en-US" altLang="zh-CN" sz="2000" b="1" dirty="0">
              <a:solidFill>
                <a:prstClr val="black"/>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b="1" dirty="0">
                <a:solidFill>
                  <a:srgbClr val="808080"/>
                </a:solidFill>
                <a:latin typeface="微软雅黑" panose="020B0503020204020204" pitchFamily="34" charset="-122"/>
                <a:ea typeface="微软雅黑" panose="020B0503020204020204" pitchFamily="34" charset="-122"/>
              </a:rPr>
              <a:t>NOT</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b="1" dirty="0">
                <a:solidFill>
                  <a:srgbClr val="808080"/>
                </a:solidFill>
                <a:latin typeface="微软雅黑" panose="020B0503020204020204" pitchFamily="34" charset="-122"/>
                <a:ea typeface="微软雅黑" panose="020B0503020204020204" pitchFamily="34" charset="-122"/>
              </a:rPr>
              <a:t>EXISTS</a:t>
            </a:r>
            <a:endParaRPr lang="en-US" altLang="zh-CN" sz="2000" b="1" dirty="0">
              <a:solidFill>
                <a:prstClr val="black"/>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rgbClr val="0000FF"/>
                </a:solidFill>
                <a:latin typeface="微软雅黑" panose="020B0503020204020204" pitchFamily="34" charset="-122"/>
                <a:ea typeface="微软雅黑" panose="020B0503020204020204" pitchFamily="34" charset="-122"/>
              </a:rPr>
              <a:t>                                    </a:t>
            </a:r>
            <a:r>
              <a:rPr lang="en-US" altLang="zh-CN" sz="2000" b="1" dirty="0">
                <a:solidFill>
                  <a:srgbClr val="808080"/>
                </a:solidFill>
                <a:latin typeface="微软雅黑" panose="020B0503020204020204" pitchFamily="34" charset="-122"/>
                <a:ea typeface="微软雅黑" panose="020B0503020204020204" pitchFamily="34" charset="-122"/>
              </a:rPr>
              <a:t>(</a:t>
            </a:r>
            <a:r>
              <a:rPr lang="en-US" altLang="zh-CN" sz="2000" b="1" dirty="0">
                <a:solidFill>
                  <a:srgbClr val="0000FF"/>
                </a:solidFill>
                <a:latin typeface="微软雅黑" panose="020B0503020204020204" pitchFamily="34" charset="-122"/>
                <a:ea typeface="微软雅黑" panose="020B0503020204020204" pitchFamily="34" charset="-122"/>
              </a:rPr>
              <a:t>SELECT</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b="1" dirty="0">
                <a:solidFill>
                  <a:srgbClr val="808080"/>
                </a:solidFill>
                <a:latin typeface="微软雅黑" panose="020B0503020204020204" pitchFamily="34" charset="-122"/>
                <a:ea typeface="微软雅黑" panose="020B0503020204020204" pitchFamily="34" charset="-122"/>
              </a:rPr>
              <a:t>*</a:t>
            </a:r>
            <a:endParaRPr lang="en-US" altLang="zh-CN" sz="2000" b="1" dirty="0">
              <a:solidFill>
                <a:prstClr val="black"/>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FROM</a:t>
            </a:r>
            <a:r>
              <a:rPr lang="en-US" altLang="zh-CN" sz="2000" b="1" dirty="0">
                <a:solidFill>
                  <a:prstClr val="black"/>
                </a:solidFill>
                <a:latin typeface="微软雅黑" panose="020B0503020204020204" pitchFamily="34" charset="-122"/>
                <a:ea typeface="微软雅黑" panose="020B0503020204020204" pitchFamily="34" charset="-122"/>
              </a:rPr>
              <a:t> SPJ SPJY</a:t>
            </a:r>
          </a:p>
          <a:p>
            <a:pPr>
              <a:lnSpc>
                <a:spcPct val="150000"/>
              </a:lnSpc>
            </a:pP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WHERE</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b="1" dirty="0" err="1">
                <a:solidFill>
                  <a:prstClr val="black"/>
                </a:solidFill>
                <a:latin typeface="微软雅黑" panose="020B0503020204020204" pitchFamily="34" charset="-122"/>
                <a:ea typeface="微软雅黑" panose="020B0503020204020204" pitchFamily="34" charset="-122"/>
              </a:rPr>
              <a:t>SPJY</a:t>
            </a:r>
            <a:r>
              <a:rPr lang="en-US" altLang="zh-CN" sz="2000" b="1" dirty="0" err="1">
                <a:solidFill>
                  <a:srgbClr val="808080"/>
                </a:solidFill>
                <a:latin typeface="微软雅黑" panose="020B0503020204020204" pitchFamily="34" charset="-122"/>
                <a:ea typeface="微软雅黑" panose="020B0503020204020204" pitchFamily="34" charset="-122"/>
              </a:rPr>
              <a:t>.</a:t>
            </a:r>
            <a:r>
              <a:rPr lang="en-US" altLang="zh-CN" sz="2000" b="1" dirty="0" err="1">
                <a:solidFill>
                  <a:prstClr val="black"/>
                </a:solidFill>
                <a:latin typeface="微软雅黑" panose="020B0503020204020204" pitchFamily="34" charset="-122"/>
                <a:ea typeface="微软雅黑" panose="020B0503020204020204" pitchFamily="34" charset="-122"/>
              </a:rPr>
              <a:t>Pno</a:t>
            </a:r>
            <a:r>
              <a:rPr lang="en-US" altLang="zh-CN" sz="2000" b="1" dirty="0">
                <a:solidFill>
                  <a:srgbClr val="808080"/>
                </a:solidFill>
                <a:latin typeface="微软雅黑" panose="020B0503020204020204" pitchFamily="34" charset="-122"/>
                <a:ea typeface="微软雅黑" panose="020B0503020204020204" pitchFamily="34" charset="-122"/>
              </a:rPr>
              <a:t>=</a:t>
            </a:r>
            <a:r>
              <a:rPr lang="en-US" altLang="zh-CN" sz="2000" b="1" dirty="0" err="1">
                <a:solidFill>
                  <a:prstClr val="black"/>
                </a:solidFill>
                <a:latin typeface="微软雅黑" panose="020B0503020204020204" pitchFamily="34" charset="-122"/>
                <a:ea typeface="微软雅黑" panose="020B0503020204020204" pitchFamily="34" charset="-122"/>
              </a:rPr>
              <a:t>SPJX</a:t>
            </a:r>
            <a:r>
              <a:rPr lang="en-US" altLang="zh-CN" sz="2000" b="1" dirty="0" err="1">
                <a:solidFill>
                  <a:srgbClr val="808080"/>
                </a:solidFill>
                <a:latin typeface="微软雅黑" panose="020B0503020204020204" pitchFamily="34" charset="-122"/>
                <a:ea typeface="微软雅黑" panose="020B0503020204020204" pitchFamily="34" charset="-122"/>
              </a:rPr>
              <a:t>.</a:t>
            </a:r>
            <a:r>
              <a:rPr lang="en-US" altLang="zh-CN" sz="2000" b="1" dirty="0" err="1">
                <a:solidFill>
                  <a:prstClr val="black"/>
                </a:solidFill>
                <a:latin typeface="微软雅黑" panose="020B0503020204020204" pitchFamily="34" charset="-122"/>
                <a:ea typeface="微软雅黑" panose="020B0503020204020204" pitchFamily="34" charset="-122"/>
              </a:rPr>
              <a:t>Pno</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b="1" dirty="0">
                <a:solidFill>
                  <a:srgbClr val="808080"/>
                </a:solidFill>
                <a:latin typeface="微软雅黑" panose="020B0503020204020204" pitchFamily="34" charset="-122"/>
                <a:ea typeface="微软雅黑" panose="020B0503020204020204" pitchFamily="34" charset="-122"/>
              </a:rPr>
              <a:t>AND</a:t>
            </a:r>
            <a:endParaRPr lang="en-US" altLang="zh-CN" sz="2000" b="1" dirty="0">
              <a:solidFill>
                <a:prstClr val="black"/>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b="1" dirty="0" err="1">
                <a:solidFill>
                  <a:prstClr val="black"/>
                </a:solidFill>
                <a:latin typeface="微软雅黑" panose="020B0503020204020204" pitchFamily="34" charset="-122"/>
                <a:ea typeface="微软雅黑" panose="020B0503020204020204" pitchFamily="34" charset="-122"/>
              </a:rPr>
              <a:t>SPJY</a:t>
            </a:r>
            <a:r>
              <a:rPr lang="en-US" altLang="zh-CN" sz="2000" b="1" dirty="0" err="1">
                <a:solidFill>
                  <a:srgbClr val="808080"/>
                </a:solidFill>
                <a:latin typeface="微软雅黑" panose="020B0503020204020204" pitchFamily="34" charset="-122"/>
                <a:ea typeface="微软雅黑" panose="020B0503020204020204" pitchFamily="34" charset="-122"/>
              </a:rPr>
              <a:t>.</a:t>
            </a:r>
            <a:r>
              <a:rPr lang="en-US" altLang="zh-CN" sz="2000" b="1" dirty="0" err="1">
                <a:solidFill>
                  <a:prstClr val="black"/>
                </a:solidFill>
                <a:latin typeface="微软雅黑" panose="020B0503020204020204" pitchFamily="34" charset="-122"/>
                <a:ea typeface="微软雅黑" panose="020B0503020204020204" pitchFamily="34" charset="-122"/>
              </a:rPr>
              <a:t>Jno</a:t>
            </a:r>
            <a:r>
              <a:rPr lang="en-US" altLang="zh-CN" sz="2000" b="1" dirty="0">
                <a:solidFill>
                  <a:srgbClr val="808080"/>
                </a:solidFill>
                <a:latin typeface="微软雅黑" panose="020B0503020204020204" pitchFamily="34" charset="-122"/>
                <a:ea typeface="微软雅黑" panose="020B0503020204020204" pitchFamily="34" charset="-122"/>
              </a:rPr>
              <a:t>=</a:t>
            </a:r>
            <a:r>
              <a:rPr lang="en-US" altLang="zh-CN" sz="2000" b="1" dirty="0" err="1">
                <a:solidFill>
                  <a:prstClr val="black"/>
                </a:solidFill>
                <a:latin typeface="微软雅黑" panose="020B0503020204020204" pitchFamily="34" charset="-122"/>
                <a:ea typeface="微软雅黑" panose="020B0503020204020204" pitchFamily="34" charset="-122"/>
              </a:rPr>
              <a:t>SPJZ</a:t>
            </a:r>
            <a:r>
              <a:rPr lang="en-US" altLang="zh-CN" sz="2000" b="1" dirty="0" err="1">
                <a:solidFill>
                  <a:srgbClr val="808080"/>
                </a:solidFill>
                <a:latin typeface="微软雅黑" panose="020B0503020204020204" pitchFamily="34" charset="-122"/>
                <a:ea typeface="微软雅黑" panose="020B0503020204020204" pitchFamily="34" charset="-122"/>
              </a:rPr>
              <a:t>.</a:t>
            </a:r>
            <a:r>
              <a:rPr lang="en-US" altLang="zh-CN" sz="2000" b="1" dirty="0" err="1">
                <a:solidFill>
                  <a:prstClr val="black"/>
                </a:solidFill>
                <a:latin typeface="微软雅黑" panose="020B0503020204020204" pitchFamily="34" charset="-122"/>
                <a:ea typeface="微软雅黑" panose="020B0503020204020204" pitchFamily="34" charset="-122"/>
              </a:rPr>
              <a:t>Jno</a:t>
            </a:r>
            <a:r>
              <a:rPr lang="en-US" altLang="zh-CN" sz="2000" b="1" dirty="0">
                <a:solidFill>
                  <a:srgbClr val="808080"/>
                </a:solidFill>
                <a:latin typeface="微软雅黑" panose="020B0503020204020204" pitchFamily="34" charset="-122"/>
                <a:ea typeface="微软雅黑" panose="020B0503020204020204" pitchFamily="34" charset="-122"/>
              </a:rPr>
              <a:t>));</a:t>
            </a:r>
          </a:p>
          <a:p>
            <a:pPr eaLnBrk="1" hangingPunct="1">
              <a:buFont typeface="Arial" panose="020B0604020202020204" pitchFamily="34" charset="0"/>
              <a:buNone/>
              <a:defRPr/>
            </a:pPr>
            <a:endParaRPr lang="zh-CN" altLang="en-US" sz="2400" dirty="0">
              <a:solidFill>
                <a:srgbClr val="7030A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469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randombar(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 calcmode="lin" valueType="num">
                                      <p:cBhvr>
                                        <p:cTn id="12" dur="1000" fill="hold"/>
                                        <p:tgtEl>
                                          <p:spTgt spid="8">
                                            <p:txEl>
                                              <p:pRg st="2" end="2"/>
                                            </p:txEl>
                                          </p:spTgt>
                                        </p:tgtEl>
                                        <p:attrNameLst>
                                          <p:attrName>ppt_w</p:attrName>
                                        </p:attrNameLst>
                                      </p:cBhvr>
                                      <p:tavLst>
                                        <p:tav tm="0">
                                          <p:val>
                                            <p:fltVal val="0"/>
                                          </p:val>
                                        </p:tav>
                                        <p:tav tm="100000">
                                          <p:val>
                                            <p:strVal val="#ppt_w"/>
                                          </p:val>
                                        </p:tav>
                                      </p:tavLst>
                                    </p:anim>
                                    <p:anim calcmode="lin" valueType="num">
                                      <p:cBhvr>
                                        <p:cTn id="13" dur="1000" fill="hold"/>
                                        <p:tgtEl>
                                          <p:spTgt spid="8">
                                            <p:txEl>
                                              <p:pRg st="2" end="2"/>
                                            </p:txEl>
                                          </p:spTgt>
                                        </p:tgtEl>
                                        <p:attrNameLst>
                                          <p:attrName>ppt_h</p:attrName>
                                        </p:attrNameLst>
                                      </p:cBhvr>
                                      <p:tavLst>
                                        <p:tav tm="0">
                                          <p:val>
                                            <p:fltVal val="0"/>
                                          </p:val>
                                        </p:tav>
                                        <p:tav tm="100000">
                                          <p:val>
                                            <p:strVal val="#ppt_h"/>
                                          </p:val>
                                        </p:tav>
                                      </p:tavLst>
                                    </p:anim>
                                    <p:anim calcmode="lin" valueType="num">
                                      <p:cBhvr>
                                        <p:cTn id="14" dur="1000" fill="hold"/>
                                        <p:tgtEl>
                                          <p:spTgt spid="8">
                                            <p:txEl>
                                              <p:pRg st="2" end="2"/>
                                            </p:txEl>
                                          </p:spTgt>
                                        </p:tgtEl>
                                        <p:attrNameLst>
                                          <p:attrName>style.rotation</p:attrName>
                                        </p:attrNameLst>
                                      </p:cBhvr>
                                      <p:tavLst>
                                        <p:tav tm="0">
                                          <p:val>
                                            <p:fltVal val="90"/>
                                          </p:val>
                                        </p:tav>
                                        <p:tav tm="100000">
                                          <p:val>
                                            <p:fltVal val="0"/>
                                          </p:val>
                                        </p:tav>
                                      </p:tavLst>
                                    </p:anim>
                                    <p:animEffect transition="in" filter="fade">
                                      <p:cBhvr>
                                        <p:cTn id="15" dur="1000"/>
                                        <p:tgtEl>
                                          <p:spTgt spid="8">
                                            <p:txEl>
                                              <p:pRg st="2" end="2"/>
                                            </p:txEl>
                                          </p:spTgt>
                                        </p:tgtEl>
                                      </p:cBhvr>
                                    </p:animEffect>
                                  </p:childTnLst>
                                </p:cTn>
                              </p:par>
                              <p:par>
                                <p:cTn id="16" presetID="31" presetClass="entr" presetSubtype="0" fill="hold"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 calcmode="lin" valueType="num">
                                      <p:cBhvr>
                                        <p:cTn id="18" dur="1000" fill="hold"/>
                                        <p:tgtEl>
                                          <p:spTgt spid="8">
                                            <p:txEl>
                                              <p:pRg st="3" end="3"/>
                                            </p:txEl>
                                          </p:spTgt>
                                        </p:tgtEl>
                                        <p:attrNameLst>
                                          <p:attrName>ppt_w</p:attrName>
                                        </p:attrNameLst>
                                      </p:cBhvr>
                                      <p:tavLst>
                                        <p:tav tm="0">
                                          <p:val>
                                            <p:fltVal val="0"/>
                                          </p:val>
                                        </p:tav>
                                        <p:tav tm="100000">
                                          <p:val>
                                            <p:strVal val="#ppt_w"/>
                                          </p:val>
                                        </p:tav>
                                      </p:tavLst>
                                    </p:anim>
                                    <p:anim calcmode="lin" valueType="num">
                                      <p:cBhvr>
                                        <p:cTn id="19" dur="1000" fill="hold"/>
                                        <p:tgtEl>
                                          <p:spTgt spid="8">
                                            <p:txEl>
                                              <p:pRg st="3" end="3"/>
                                            </p:txEl>
                                          </p:spTgt>
                                        </p:tgtEl>
                                        <p:attrNameLst>
                                          <p:attrName>ppt_h</p:attrName>
                                        </p:attrNameLst>
                                      </p:cBhvr>
                                      <p:tavLst>
                                        <p:tav tm="0">
                                          <p:val>
                                            <p:fltVal val="0"/>
                                          </p:val>
                                        </p:tav>
                                        <p:tav tm="100000">
                                          <p:val>
                                            <p:strVal val="#ppt_h"/>
                                          </p:val>
                                        </p:tav>
                                      </p:tavLst>
                                    </p:anim>
                                    <p:anim calcmode="lin" valueType="num">
                                      <p:cBhvr>
                                        <p:cTn id="20" dur="1000" fill="hold"/>
                                        <p:tgtEl>
                                          <p:spTgt spid="8">
                                            <p:txEl>
                                              <p:pRg st="3" end="3"/>
                                            </p:txEl>
                                          </p:spTgt>
                                        </p:tgtEl>
                                        <p:attrNameLst>
                                          <p:attrName>style.rotation</p:attrName>
                                        </p:attrNameLst>
                                      </p:cBhvr>
                                      <p:tavLst>
                                        <p:tav tm="0">
                                          <p:val>
                                            <p:fltVal val="90"/>
                                          </p:val>
                                        </p:tav>
                                        <p:tav tm="100000">
                                          <p:val>
                                            <p:fltVal val="0"/>
                                          </p:val>
                                        </p:tav>
                                      </p:tavLst>
                                    </p:anim>
                                    <p:animEffect transition="in" filter="fade">
                                      <p:cBhvr>
                                        <p:cTn id="21" dur="1000"/>
                                        <p:tgtEl>
                                          <p:spTgt spid="8">
                                            <p:txEl>
                                              <p:pRg st="3" end="3"/>
                                            </p:txEl>
                                          </p:spTgt>
                                        </p:tgtEl>
                                      </p:cBhvr>
                                    </p:animEffect>
                                  </p:childTnLst>
                                </p:cTn>
                              </p:par>
                              <p:par>
                                <p:cTn id="22" presetID="31" presetClass="entr" presetSubtype="0" fill="hold" nodeType="withEffect">
                                  <p:stCondLst>
                                    <p:cond delay="0"/>
                                  </p:stCondLst>
                                  <p:childTnLst>
                                    <p:set>
                                      <p:cBhvr>
                                        <p:cTn id="23" dur="1" fill="hold">
                                          <p:stCondLst>
                                            <p:cond delay="0"/>
                                          </p:stCondLst>
                                        </p:cTn>
                                        <p:tgtEl>
                                          <p:spTgt spid="8">
                                            <p:txEl>
                                              <p:pRg st="4" end="4"/>
                                            </p:txEl>
                                          </p:spTgt>
                                        </p:tgtEl>
                                        <p:attrNameLst>
                                          <p:attrName>style.visibility</p:attrName>
                                        </p:attrNameLst>
                                      </p:cBhvr>
                                      <p:to>
                                        <p:strVal val="visible"/>
                                      </p:to>
                                    </p:set>
                                    <p:anim calcmode="lin" valueType="num">
                                      <p:cBhvr>
                                        <p:cTn id="24" dur="1000" fill="hold"/>
                                        <p:tgtEl>
                                          <p:spTgt spid="8">
                                            <p:txEl>
                                              <p:pRg st="4" end="4"/>
                                            </p:txEl>
                                          </p:spTgt>
                                        </p:tgtEl>
                                        <p:attrNameLst>
                                          <p:attrName>ppt_w</p:attrName>
                                        </p:attrNameLst>
                                      </p:cBhvr>
                                      <p:tavLst>
                                        <p:tav tm="0">
                                          <p:val>
                                            <p:fltVal val="0"/>
                                          </p:val>
                                        </p:tav>
                                        <p:tav tm="100000">
                                          <p:val>
                                            <p:strVal val="#ppt_w"/>
                                          </p:val>
                                        </p:tav>
                                      </p:tavLst>
                                    </p:anim>
                                    <p:anim calcmode="lin" valueType="num">
                                      <p:cBhvr>
                                        <p:cTn id="25" dur="1000" fill="hold"/>
                                        <p:tgtEl>
                                          <p:spTgt spid="8">
                                            <p:txEl>
                                              <p:pRg st="4" end="4"/>
                                            </p:txEl>
                                          </p:spTgt>
                                        </p:tgtEl>
                                        <p:attrNameLst>
                                          <p:attrName>ppt_h</p:attrName>
                                        </p:attrNameLst>
                                      </p:cBhvr>
                                      <p:tavLst>
                                        <p:tav tm="0">
                                          <p:val>
                                            <p:fltVal val="0"/>
                                          </p:val>
                                        </p:tav>
                                        <p:tav tm="100000">
                                          <p:val>
                                            <p:strVal val="#ppt_h"/>
                                          </p:val>
                                        </p:tav>
                                      </p:tavLst>
                                    </p:anim>
                                    <p:anim calcmode="lin" valueType="num">
                                      <p:cBhvr>
                                        <p:cTn id="26" dur="1000" fill="hold"/>
                                        <p:tgtEl>
                                          <p:spTgt spid="8">
                                            <p:txEl>
                                              <p:pRg st="4" end="4"/>
                                            </p:txEl>
                                          </p:spTgt>
                                        </p:tgtEl>
                                        <p:attrNameLst>
                                          <p:attrName>style.rotation</p:attrName>
                                        </p:attrNameLst>
                                      </p:cBhvr>
                                      <p:tavLst>
                                        <p:tav tm="0">
                                          <p:val>
                                            <p:fltVal val="90"/>
                                          </p:val>
                                        </p:tav>
                                        <p:tav tm="100000">
                                          <p:val>
                                            <p:fltVal val="0"/>
                                          </p:val>
                                        </p:tav>
                                      </p:tavLst>
                                    </p:anim>
                                    <p:animEffect transition="in" filter="fade">
                                      <p:cBhvr>
                                        <p:cTn id="27" dur="1000"/>
                                        <p:tgtEl>
                                          <p:spTgt spid="8">
                                            <p:txEl>
                                              <p:pRg st="4" end="4"/>
                                            </p:txEl>
                                          </p:spTgt>
                                        </p:tgtEl>
                                      </p:cBhvr>
                                    </p:animEffect>
                                  </p:childTnLst>
                                </p:cTn>
                              </p:par>
                              <p:par>
                                <p:cTn id="28" presetID="31" presetClass="entr" presetSubtype="0" fill="hold" nodeType="withEffect">
                                  <p:stCondLst>
                                    <p:cond delay="0"/>
                                  </p:stCondLst>
                                  <p:childTnLst>
                                    <p:set>
                                      <p:cBhvr>
                                        <p:cTn id="29" dur="1" fill="hold">
                                          <p:stCondLst>
                                            <p:cond delay="0"/>
                                          </p:stCondLst>
                                        </p:cTn>
                                        <p:tgtEl>
                                          <p:spTgt spid="8">
                                            <p:txEl>
                                              <p:pRg st="5" end="5"/>
                                            </p:txEl>
                                          </p:spTgt>
                                        </p:tgtEl>
                                        <p:attrNameLst>
                                          <p:attrName>style.visibility</p:attrName>
                                        </p:attrNameLst>
                                      </p:cBhvr>
                                      <p:to>
                                        <p:strVal val="visible"/>
                                      </p:to>
                                    </p:set>
                                    <p:anim calcmode="lin" valueType="num">
                                      <p:cBhvr>
                                        <p:cTn id="30" dur="1000" fill="hold"/>
                                        <p:tgtEl>
                                          <p:spTgt spid="8">
                                            <p:txEl>
                                              <p:pRg st="5" end="5"/>
                                            </p:txEl>
                                          </p:spTgt>
                                        </p:tgtEl>
                                        <p:attrNameLst>
                                          <p:attrName>ppt_w</p:attrName>
                                        </p:attrNameLst>
                                      </p:cBhvr>
                                      <p:tavLst>
                                        <p:tav tm="0">
                                          <p:val>
                                            <p:fltVal val="0"/>
                                          </p:val>
                                        </p:tav>
                                        <p:tav tm="100000">
                                          <p:val>
                                            <p:strVal val="#ppt_w"/>
                                          </p:val>
                                        </p:tav>
                                      </p:tavLst>
                                    </p:anim>
                                    <p:anim calcmode="lin" valueType="num">
                                      <p:cBhvr>
                                        <p:cTn id="31" dur="1000" fill="hold"/>
                                        <p:tgtEl>
                                          <p:spTgt spid="8">
                                            <p:txEl>
                                              <p:pRg st="5" end="5"/>
                                            </p:txEl>
                                          </p:spTgt>
                                        </p:tgtEl>
                                        <p:attrNameLst>
                                          <p:attrName>ppt_h</p:attrName>
                                        </p:attrNameLst>
                                      </p:cBhvr>
                                      <p:tavLst>
                                        <p:tav tm="0">
                                          <p:val>
                                            <p:fltVal val="0"/>
                                          </p:val>
                                        </p:tav>
                                        <p:tav tm="100000">
                                          <p:val>
                                            <p:strVal val="#ppt_h"/>
                                          </p:val>
                                        </p:tav>
                                      </p:tavLst>
                                    </p:anim>
                                    <p:anim calcmode="lin" valueType="num">
                                      <p:cBhvr>
                                        <p:cTn id="32" dur="1000" fill="hold"/>
                                        <p:tgtEl>
                                          <p:spTgt spid="8">
                                            <p:txEl>
                                              <p:pRg st="5" end="5"/>
                                            </p:txEl>
                                          </p:spTgt>
                                        </p:tgtEl>
                                        <p:attrNameLst>
                                          <p:attrName>style.rotation</p:attrName>
                                        </p:attrNameLst>
                                      </p:cBhvr>
                                      <p:tavLst>
                                        <p:tav tm="0">
                                          <p:val>
                                            <p:fltVal val="90"/>
                                          </p:val>
                                        </p:tav>
                                        <p:tav tm="100000">
                                          <p:val>
                                            <p:fltVal val="0"/>
                                          </p:val>
                                        </p:tav>
                                      </p:tavLst>
                                    </p:anim>
                                    <p:animEffect transition="in" filter="fade">
                                      <p:cBhvr>
                                        <p:cTn id="33" dur="1000"/>
                                        <p:tgtEl>
                                          <p:spTgt spid="8">
                                            <p:txEl>
                                              <p:pRg st="5" end="5"/>
                                            </p:txEl>
                                          </p:spTgt>
                                        </p:tgtEl>
                                      </p:cBhvr>
                                    </p:animEffect>
                                  </p:childTnLst>
                                </p:cTn>
                              </p:par>
                              <p:par>
                                <p:cTn id="34" presetID="31" presetClass="entr" presetSubtype="0" fill="hold" nodeType="withEffect">
                                  <p:stCondLst>
                                    <p:cond delay="0"/>
                                  </p:stCondLst>
                                  <p:childTnLst>
                                    <p:set>
                                      <p:cBhvr>
                                        <p:cTn id="35" dur="1" fill="hold">
                                          <p:stCondLst>
                                            <p:cond delay="0"/>
                                          </p:stCondLst>
                                        </p:cTn>
                                        <p:tgtEl>
                                          <p:spTgt spid="8">
                                            <p:txEl>
                                              <p:pRg st="6" end="6"/>
                                            </p:txEl>
                                          </p:spTgt>
                                        </p:tgtEl>
                                        <p:attrNameLst>
                                          <p:attrName>style.visibility</p:attrName>
                                        </p:attrNameLst>
                                      </p:cBhvr>
                                      <p:to>
                                        <p:strVal val="visible"/>
                                      </p:to>
                                    </p:set>
                                    <p:anim calcmode="lin" valueType="num">
                                      <p:cBhvr>
                                        <p:cTn id="36" dur="1000" fill="hold"/>
                                        <p:tgtEl>
                                          <p:spTgt spid="8">
                                            <p:txEl>
                                              <p:pRg st="6" end="6"/>
                                            </p:txEl>
                                          </p:spTgt>
                                        </p:tgtEl>
                                        <p:attrNameLst>
                                          <p:attrName>ppt_w</p:attrName>
                                        </p:attrNameLst>
                                      </p:cBhvr>
                                      <p:tavLst>
                                        <p:tav tm="0">
                                          <p:val>
                                            <p:fltVal val="0"/>
                                          </p:val>
                                        </p:tav>
                                        <p:tav tm="100000">
                                          <p:val>
                                            <p:strVal val="#ppt_w"/>
                                          </p:val>
                                        </p:tav>
                                      </p:tavLst>
                                    </p:anim>
                                    <p:anim calcmode="lin" valueType="num">
                                      <p:cBhvr>
                                        <p:cTn id="37" dur="1000" fill="hold"/>
                                        <p:tgtEl>
                                          <p:spTgt spid="8">
                                            <p:txEl>
                                              <p:pRg st="6" end="6"/>
                                            </p:txEl>
                                          </p:spTgt>
                                        </p:tgtEl>
                                        <p:attrNameLst>
                                          <p:attrName>ppt_h</p:attrName>
                                        </p:attrNameLst>
                                      </p:cBhvr>
                                      <p:tavLst>
                                        <p:tav tm="0">
                                          <p:val>
                                            <p:fltVal val="0"/>
                                          </p:val>
                                        </p:tav>
                                        <p:tav tm="100000">
                                          <p:val>
                                            <p:strVal val="#ppt_h"/>
                                          </p:val>
                                        </p:tav>
                                      </p:tavLst>
                                    </p:anim>
                                    <p:anim calcmode="lin" valueType="num">
                                      <p:cBhvr>
                                        <p:cTn id="38" dur="1000" fill="hold"/>
                                        <p:tgtEl>
                                          <p:spTgt spid="8">
                                            <p:txEl>
                                              <p:pRg st="6" end="6"/>
                                            </p:txEl>
                                          </p:spTgt>
                                        </p:tgtEl>
                                        <p:attrNameLst>
                                          <p:attrName>style.rotation</p:attrName>
                                        </p:attrNameLst>
                                      </p:cBhvr>
                                      <p:tavLst>
                                        <p:tav tm="0">
                                          <p:val>
                                            <p:fltVal val="90"/>
                                          </p:val>
                                        </p:tav>
                                        <p:tav tm="100000">
                                          <p:val>
                                            <p:fltVal val="0"/>
                                          </p:val>
                                        </p:tav>
                                      </p:tavLst>
                                    </p:anim>
                                    <p:animEffect transition="in" filter="fade">
                                      <p:cBhvr>
                                        <p:cTn id="39" dur="1000"/>
                                        <p:tgtEl>
                                          <p:spTgt spid="8">
                                            <p:txEl>
                                              <p:pRg st="6" end="6"/>
                                            </p:txEl>
                                          </p:spTgt>
                                        </p:tgtEl>
                                      </p:cBhvr>
                                    </p:animEffect>
                                  </p:childTnLst>
                                </p:cTn>
                              </p:par>
                              <p:par>
                                <p:cTn id="40" presetID="31" presetClass="entr" presetSubtype="0" fill="hold" nodeType="with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 calcmode="lin" valueType="num">
                                      <p:cBhvr>
                                        <p:cTn id="42" dur="1000" fill="hold"/>
                                        <p:tgtEl>
                                          <p:spTgt spid="8">
                                            <p:txEl>
                                              <p:pRg st="7" end="7"/>
                                            </p:txEl>
                                          </p:spTgt>
                                        </p:tgtEl>
                                        <p:attrNameLst>
                                          <p:attrName>ppt_w</p:attrName>
                                        </p:attrNameLst>
                                      </p:cBhvr>
                                      <p:tavLst>
                                        <p:tav tm="0">
                                          <p:val>
                                            <p:fltVal val="0"/>
                                          </p:val>
                                        </p:tav>
                                        <p:tav tm="100000">
                                          <p:val>
                                            <p:strVal val="#ppt_w"/>
                                          </p:val>
                                        </p:tav>
                                      </p:tavLst>
                                    </p:anim>
                                    <p:anim calcmode="lin" valueType="num">
                                      <p:cBhvr>
                                        <p:cTn id="43" dur="1000" fill="hold"/>
                                        <p:tgtEl>
                                          <p:spTgt spid="8">
                                            <p:txEl>
                                              <p:pRg st="7" end="7"/>
                                            </p:txEl>
                                          </p:spTgt>
                                        </p:tgtEl>
                                        <p:attrNameLst>
                                          <p:attrName>ppt_h</p:attrName>
                                        </p:attrNameLst>
                                      </p:cBhvr>
                                      <p:tavLst>
                                        <p:tav tm="0">
                                          <p:val>
                                            <p:fltVal val="0"/>
                                          </p:val>
                                        </p:tav>
                                        <p:tav tm="100000">
                                          <p:val>
                                            <p:strVal val="#ppt_h"/>
                                          </p:val>
                                        </p:tav>
                                      </p:tavLst>
                                    </p:anim>
                                    <p:anim calcmode="lin" valueType="num">
                                      <p:cBhvr>
                                        <p:cTn id="44" dur="1000" fill="hold"/>
                                        <p:tgtEl>
                                          <p:spTgt spid="8">
                                            <p:txEl>
                                              <p:pRg st="7" end="7"/>
                                            </p:txEl>
                                          </p:spTgt>
                                        </p:tgtEl>
                                        <p:attrNameLst>
                                          <p:attrName>style.rotation</p:attrName>
                                        </p:attrNameLst>
                                      </p:cBhvr>
                                      <p:tavLst>
                                        <p:tav tm="0">
                                          <p:val>
                                            <p:fltVal val="90"/>
                                          </p:val>
                                        </p:tav>
                                        <p:tav tm="100000">
                                          <p:val>
                                            <p:fltVal val="0"/>
                                          </p:val>
                                        </p:tav>
                                      </p:tavLst>
                                    </p:anim>
                                    <p:animEffect transition="in" filter="fade">
                                      <p:cBhvr>
                                        <p:cTn id="45" dur="1000"/>
                                        <p:tgtEl>
                                          <p:spTgt spid="8">
                                            <p:txEl>
                                              <p:pRg st="7" end="7"/>
                                            </p:txEl>
                                          </p:spTgt>
                                        </p:tgtEl>
                                      </p:cBhvr>
                                    </p:animEffect>
                                  </p:childTnLst>
                                </p:cTn>
                              </p:par>
                              <p:par>
                                <p:cTn id="46" presetID="31" presetClass="entr" presetSubtype="0" fill="hold" nodeType="withEffect">
                                  <p:stCondLst>
                                    <p:cond delay="0"/>
                                  </p:stCondLst>
                                  <p:childTnLst>
                                    <p:set>
                                      <p:cBhvr>
                                        <p:cTn id="47" dur="1" fill="hold">
                                          <p:stCondLst>
                                            <p:cond delay="0"/>
                                          </p:stCondLst>
                                        </p:cTn>
                                        <p:tgtEl>
                                          <p:spTgt spid="8">
                                            <p:txEl>
                                              <p:pRg st="8" end="8"/>
                                            </p:txEl>
                                          </p:spTgt>
                                        </p:tgtEl>
                                        <p:attrNameLst>
                                          <p:attrName>style.visibility</p:attrName>
                                        </p:attrNameLst>
                                      </p:cBhvr>
                                      <p:to>
                                        <p:strVal val="visible"/>
                                      </p:to>
                                    </p:set>
                                    <p:anim calcmode="lin" valueType="num">
                                      <p:cBhvr>
                                        <p:cTn id="48" dur="1000" fill="hold"/>
                                        <p:tgtEl>
                                          <p:spTgt spid="8">
                                            <p:txEl>
                                              <p:pRg st="8" end="8"/>
                                            </p:txEl>
                                          </p:spTgt>
                                        </p:tgtEl>
                                        <p:attrNameLst>
                                          <p:attrName>ppt_w</p:attrName>
                                        </p:attrNameLst>
                                      </p:cBhvr>
                                      <p:tavLst>
                                        <p:tav tm="0">
                                          <p:val>
                                            <p:fltVal val="0"/>
                                          </p:val>
                                        </p:tav>
                                        <p:tav tm="100000">
                                          <p:val>
                                            <p:strVal val="#ppt_w"/>
                                          </p:val>
                                        </p:tav>
                                      </p:tavLst>
                                    </p:anim>
                                    <p:anim calcmode="lin" valueType="num">
                                      <p:cBhvr>
                                        <p:cTn id="49" dur="1000" fill="hold"/>
                                        <p:tgtEl>
                                          <p:spTgt spid="8">
                                            <p:txEl>
                                              <p:pRg st="8" end="8"/>
                                            </p:txEl>
                                          </p:spTgt>
                                        </p:tgtEl>
                                        <p:attrNameLst>
                                          <p:attrName>ppt_h</p:attrName>
                                        </p:attrNameLst>
                                      </p:cBhvr>
                                      <p:tavLst>
                                        <p:tav tm="0">
                                          <p:val>
                                            <p:fltVal val="0"/>
                                          </p:val>
                                        </p:tav>
                                        <p:tav tm="100000">
                                          <p:val>
                                            <p:strVal val="#ppt_h"/>
                                          </p:val>
                                        </p:tav>
                                      </p:tavLst>
                                    </p:anim>
                                    <p:anim calcmode="lin" valueType="num">
                                      <p:cBhvr>
                                        <p:cTn id="50" dur="1000" fill="hold"/>
                                        <p:tgtEl>
                                          <p:spTgt spid="8">
                                            <p:txEl>
                                              <p:pRg st="8" end="8"/>
                                            </p:txEl>
                                          </p:spTgt>
                                        </p:tgtEl>
                                        <p:attrNameLst>
                                          <p:attrName>style.rotation</p:attrName>
                                        </p:attrNameLst>
                                      </p:cBhvr>
                                      <p:tavLst>
                                        <p:tav tm="0">
                                          <p:val>
                                            <p:fltVal val="90"/>
                                          </p:val>
                                        </p:tav>
                                        <p:tav tm="100000">
                                          <p:val>
                                            <p:fltVal val="0"/>
                                          </p:val>
                                        </p:tav>
                                      </p:tavLst>
                                    </p:anim>
                                    <p:animEffect transition="in" filter="fade">
                                      <p:cBhvr>
                                        <p:cTn id="51" dur="1000"/>
                                        <p:tgtEl>
                                          <p:spTgt spid="8">
                                            <p:txEl>
                                              <p:pRg st="8" end="8"/>
                                            </p:txEl>
                                          </p:spTgt>
                                        </p:tgtEl>
                                      </p:cBhvr>
                                    </p:animEffect>
                                  </p:childTnLst>
                                </p:cTn>
                              </p:par>
                              <p:par>
                                <p:cTn id="52" presetID="31" presetClass="entr" presetSubtype="0" fill="hold" nodeType="withEffect">
                                  <p:stCondLst>
                                    <p:cond delay="0"/>
                                  </p:stCondLst>
                                  <p:childTnLst>
                                    <p:set>
                                      <p:cBhvr>
                                        <p:cTn id="53" dur="1" fill="hold">
                                          <p:stCondLst>
                                            <p:cond delay="0"/>
                                          </p:stCondLst>
                                        </p:cTn>
                                        <p:tgtEl>
                                          <p:spTgt spid="8">
                                            <p:txEl>
                                              <p:pRg st="9" end="9"/>
                                            </p:txEl>
                                          </p:spTgt>
                                        </p:tgtEl>
                                        <p:attrNameLst>
                                          <p:attrName>style.visibility</p:attrName>
                                        </p:attrNameLst>
                                      </p:cBhvr>
                                      <p:to>
                                        <p:strVal val="visible"/>
                                      </p:to>
                                    </p:set>
                                    <p:anim calcmode="lin" valueType="num">
                                      <p:cBhvr>
                                        <p:cTn id="54" dur="1000" fill="hold"/>
                                        <p:tgtEl>
                                          <p:spTgt spid="8">
                                            <p:txEl>
                                              <p:pRg st="9" end="9"/>
                                            </p:txEl>
                                          </p:spTgt>
                                        </p:tgtEl>
                                        <p:attrNameLst>
                                          <p:attrName>ppt_w</p:attrName>
                                        </p:attrNameLst>
                                      </p:cBhvr>
                                      <p:tavLst>
                                        <p:tav tm="0">
                                          <p:val>
                                            <p:fltVal val="0"/>
                                          </p:val>
                                        </p:tav>
                                        <p:tav tm="100000">
                                          <p:val>
                                            <p:strVal val="#ppt_w"/>
                                          </p:val>
                                        </p:tav>
                                      </p:tavLst>
                                    </p:anim>
                                    <p:anim calcmode="lin" valueType="num">
                                      <p:cBhvr>
                                        <p:cTn id="55" dur="1000" fill="hold"/>
                                        <p:tgtEl>
                                          <p:spTgt spid="8">
                                            <p:txEl>
                                              <p:pRg st="9" end="9"/>
                                            </p:txEl>
                                          </p:spTgt>
                                        </p:tgtEl>
                                        <p:attrNameLst>
                                          <p:attrName>ppt_h</p:attrName>
                                        </p:attrNameLst>
                                      </p:cBhvr>
                                      <p:tavLst>
                                        <p:tav tm="0">
                                          <p:val>
                                            <p:fltVal val="0"/>
                                          </p:val>
                                        </p:tav>
                                        <p:tav tm="100000">
                                          <p:val>
                                            <p:strVal val="#ppt_h"/>
                                          </p:val>
                                        </p:tav>
                                      </p:tavLst>
                                    </p:anim>
                                    <p:anim calcmode="lin" valueType="num">
                                      <p:cBhvr>
                                        <p:cTn id="56" dur="1000" fill="hold"/>
                                        <p:tgtEl>
                                          <p:spTgt spid="8">
                                            <p:txEl>
                                              <p:pRg st="9" end="9"/>
                                            </p:txEl>
                                          </p:spTgt>
                                        </p:tgtEl>
                                        <p:attrNameLst>
                                          <p:attrName>style.rotation</p:attrName>
                                        </p:attrNameLst>
                                      </p:cBhvr>
                                      <p:tavLst>
                                        <p:tav tm="0">
                                          <p:val>
                                            <p:fltVal val="90"/>
                                          </p:val>
                                        </p:tav>
                                        <p:tav tm="100000">
                                          <p:val>
                                            <p:fltVal val="0"/>
                                          </p:val>
                                        </p:tav>
                                      </p:tavLst>
                                    </p:anim>
                                    <p:animEffect transition="in" filter="fade">
                                      <p:cBhvr>
                                        <p:cTn id="57" dur="1000"/>
                                        <p:tgtEl>
                                          <p:spTgt spid="8">
                                            <p:txEl>
                                              <p:pRg st="9" end="9"/>
                                            </p:txEl>
                                          </p:spTgt>
                                        </p:tgtEl>
                                      </p:cBhvr>
                                    </p:animEffect>
                                  </p:childTnLst>
                                </p:cTn>
                              </p:par>
                              <p:par>
                                <p:cTn id="58" presetID="31" presetClass="entr" presetSubtype="0" fill="hold" nodeType="withEffect">
                                  <p:stCondLst>
                                    <p:cond delay="0"/>
                                  </p:stCondLst>
                                  <p:childTnLst>
                                    <p:set>
                                      <p:cBhvr>
                                        <p:cTn id="59" dur="1" fill="hold">
                                          <p:stCondLst>
                                            <p:cond delay="0"/>
                                          </p:stCondLst>
                                        </p:cTn>
                                        <p:tgtEl>
                                          <p:spTgt spid="8">
                                            <p:txEl>
                                              <p:pRg st="10" end="10"/>
                                            </p:txEl>
                                          </p:spTgt>
                                        </p:tgtEl>
                                        <p:attrNameLst>
                                          <p:attrName>style.visibility</p:attrName>
                                        </p:attrNameLst>
                                      </p:cBhvr>
                                      <p:to>
                                        <p:strVal val="visible"/>
                                      </p:to>
                                    </p:set>
                                    <p:anim calcmode="lin" valueType="num">
                                      <p:cBhvr>
                                        <p:cTn id="60" dur="1000" fill="hold"/>
                                        <p:tgtEl>
                                          <p:spTgt spid="8">
                                            <p:txEl>
                                              <p:pRg st="10" end="10"/>
                                            </p:txEl>
                                          </p:spTgt>
                                        </p:tgtEl>
                                        <p:attrNameLst>
                                          <p:attrName>ppt_w</p:attrName>
                                        </p:attrNameLst>
                                      </p:cBhvr>
                                      <p:tavLst>
                                        <p:tav tm="0">
                                          <p:val>
                                            <p:fltVal val="0"/>
                                          </p:val>
                                        </p:tav>
                                        <p:tav tm="100000">
                                          <p:val>
                                            <p:strVal val="#ppt_w"/>
                                          </p:val>
                                        </p:tav>
                                      </p:tavLst>
                                    </p:anim>
                                    <p:anim calcmode="lin" valueType="num">
                                      <p:cBhvr>
                                        <p:cTn id="61" dur="1000" fill="hold"/>
                                        <p:tgtEl>
                                          <p:spTgt spid="8">
                                            <p:txEl>
                                              <p:pRg st="10" end="10"/>
                                            </p:txEl>
                                          </p:spTgt>
                                        </p:tgtEl>
                                        <p:attrNameLst>
                                          <p:attrName>ppt_h</p:attrName>
                                        </p:attrNameLst>
                                      </p:cBhvr>
                                      <p:tavLst>
                                        <p:tav tm="0">
                                          <p:val>
                                            <p:fltVal val="0"/>
                                          </p:val>
                                        </p:tav>
                                        <p:tav tm="100000">
                                          <p:val>
                                            <p:strVal val="#ppt_h"/>
                                          </p:val>
                                        </p:tav>
                                      </p:tavLst>
                                    </p:anim>
                                    <p:anim calcmode="lin" valueType="num">
                                      <p:cBhvr>
                                        <p:cTn id="62" dur="1000" fill="hold"/>
                                        <p:tgtEl>
                                          <p:spTgt spid="8">
                                            <p:txEl>
                                              <p:pRg st="10" end="10"/>
                                            </p:txEl>
                                          </p:spTgt>
                                        </p:tgtEl>
                                        <p:attrNameLst>
                                          <p:attrName>style.rotation</p:attrName>
                                        </p:attrNameLst>
                                      </p:cBhvr>
                                      <p:tavLst>
                                        <p:tav tm="0">
                                          <p:val>
                                            <p:fltVal val="90"/>
                                          </p:val>
                                        </p:tav>
                                        <p:tav tm="100000">
                                          <p:val>
                                            <p:fltVal val="0"/>
                                          </p:val>
                                        </p:tav>
                                      </p:tavLst>
                                    </p:anim>
                                    <p:animEffect transition="in" filter="fade">
                                      <p:cBhvr>
                                        <p:cTn id="63" dur="1000"/>
                                        <p:tgtEl>
                                          <p:spTgt spid="8">
                                            <p:txEl>
                                              <p:pRg st="10" end="10"/>
                                            </p:txEl>
                                          </p:spTgt>
                                        </p:tgtEl>
                                      </p:cBhvr>
                                    </p:animEffect>
                                  </p:childTnLst>
                                </p:cTn>
                              </p:par>
                              <p:par>
                                <p:cTn id="64" presetID="31" presetClass="entr" presetSubtype="0" fill="hold" nodeType="withEffect">
                                  <p:stCondLst>
                                    <p:cond delay="0"/>
                                  </p:stCondLst>
                                  <p:childTnLst>
                                    <p:set>
                                      <p:cBhvr>
                                        <p:cTn id="65" dur="1" fill="hold">
                                          <p:stCondLst>
                                            <p:cond delay="0"/>
                                          </p:stCondLst>
                                        </p:cTn>
                                        <p:tgtEl>
                                          <p:spTgt spid="8">
                                            <p:txEl>
                                              <p:pRg st="11" end="11"/>
                                            </p:txEl>
                                          </p:spTgt>
                                        </p:tgtEl>
                                        <p:attrNameLst>
                                          <p:attrName>style.visibility</p:attrName>
                                        </p:attrNameLst>
                                      </p:cBhvr>
                                      <p:to>
                                        <p:strVal val="visible"/>
                                      </p:to>
                                    </p:set>
                                    <p:anim calcmode="lin" valueType="num">
                                      <p:cBhvr>
                                        <p:cTn id="66" dur="1000" fill="hold"/>
                                        <p:tgtEl>
                                          <p:spTgt spid="8">
                                            <p:txEl>
                                              <p:pRg st="11" end="11"/>
                                            </p:txEl>
                                          </p:spTgt>
                                        </p:tgtEl>
                                        <p:attrNameLst>
                                          <p:attrName>ppt_w</p:attrName>
                                        </p:attrNameLst>
                                      </p:cBhvr>
                                      <p:tavLst>
                                        <p:tav tm="0">
                                          <p:val>
                                            <p:fltVal val="0"/>
                                          </p:val>
                                        </p:tav>
                                        <p:tav tm="100000">
                                          <p:val>
                                            <p:strVal val="#ppt_w"/>
                                          </p:val>
                                        </p:tav>
                                      </p:tavLst>
                                    </p:anim>
                                    <p:anim calcmode="lin" valueType="num">
                                      <p:cBhvr>
                                        <p:cTn id="67" dur="1000" fill="hold"/>
                                        <p:tgtEl>
                                          <p:spTgt spid="8">
                                            <p:txEl>
                                              <p:pRg st="11" end="11"/>
                                            </p:txEl>
                                          </p:spTgt>
                                        </p:tgtEl>
                                        <p:attrNameLst>
                                          <p:attrName>ppt_h</p:attrName>
                                        </p:attrNameLst>
                                      </p:cBhvr>
                                      <p:tavLst>
                                        <p:tav tm="0">
                                          <p:val>
                                            <p:fltVal val="0"/>
                                          </p:val>
                                        </p:tav>
                                        <p:tav tm="100000">
                                          <p:val>
                                            <p:strVal val="#ppt_h"/>
                                          </p:val>
                                        </p:tav>
                                      </p:tavLst>
                                    </p:anim>
                                    <p:anim calcmode="lin" valueType="num">
                                      <p:cBhvr>
                                        <p:cTn id="68" dur="1000" fill="hold"/>
                                        <p:tgtEl>
                                          <p:spTgt spid="8">
                                            <p:txEl>
                                              <p:pRg st="11" end="11"/>
                                            </p:txEl>
                                          </p:spTgt>
                                        </p:tgtEl>
                                        <p:attrNameLst>
                                          <p:attrName>style.rotation</p:attrName>
                                        </p:attrNameLst>
                                      </p:cBhvr>
                                      <p:tavLst>
                                        <p:tav tm="0">
                                          <p:val>
                                            <p:fltVal val="90"/>
                                          </p:val>
                                        </p:tav>
                                        <p:tav tm="100000">
                                          <p:val>
                                            <p:fltVal val="0"/>
                                          </p:val>
                                        </p:tav>
                                      </p:tavLst>
                                    </p:anim>
                                    <p:animEffect transition="in" filter="fade">
                                      <p:cBhvr>
                                        <p:cTn id="69" dur="1000"/>
                                        <p:tgtEl>
                                          <p:spTgt spid="8">
                                            <p:txEl>
                                              <p:pRg st="11" end="11"/>
                                            </p:txEl>
                                          </p:spTgt>
                                        </p:tgtEl>
                                      </p:cBhvr>
                                    </p:animEffect>
                                  </p:childTnLst>
                                </p:cTn>
                              </p:par>
                              <p:par>
                                <p:cTn id="70" presetID="31" presetClass="entr" presetSubtype="0" fill="hold" nodeType="withEffect">
                                  <p:stCondLst>
                                    <p:cond delay="0"/>
                                  </p:stCondLst>
                                  <p:childTnLst>
                                    <p:set>
                                      <p:cBhvr>
                                        <p:cTn id="71" dur="1" fill="hold">
                                          <p:stCondLst>
                                            <p:cond delay="0"/>
                                          </p:stCondLst>
                                        </p:cTn>
                                        <p:tgtEl>
                                          <p:spTgt spid="8">
                                            <p:txEl>
                                              <p:pRg st="12" end="12"/>
                                            </p:txEl>
                                          </p:spTgt>
                                        </p:tgtEl>
                                        <p:attrNameLst>
                                          <p:attrName>style.visibility</p:attrName>
                                        </p:attrNameLst>
                                      </p:cBhvr>
                                      <p:to>
                                        <p:strVal val="visible"/>
                                      </p:to>
                                    </p:set>
                                    <p:anim calcmode="lin" valueType="num">
                                      <p:cBhvr>
                                        <p:cTn id="72" dur="1000" fill="hold"/>
                                        <p:tgtEl>
                                          <p:spTgt spid="8">
                                            <p:txEl>
                                              <p:pRg st="12" end="12"/>
                                            </p:txEl>
                                          </p:spTgt>
                                        </p:tgtEl>
                                        <p:attrNameLst>
                                          <p:attrName>ppt_w</p:attrName>
                                        </p:attrNameLst>
                                      </p:cBhvr>
                                      <p:tavLst>
                                        <p:tav tm="0">
                                          <p:val>
                                            <p:fltVal val="0"/>
                                          </p:val>
                                        </p:tav>
                                        <p:tav tm="100000">
                                          <p:val>
                                            <p:strVal val="#ppt_w"/>
                                          </p:val>
                                        </p:tav>
                                      </p:tavLst>
                                    </p:anim>
                                    <p:anim calcmode="lin" valueType="num">
                                      <p:cBhvr>
                                        <p:cTn id="73" dur="1000" fill="hold"/>
                                        <p:tgtEl>
                                          <p:spTgt spid="8">
                                            <p:txEl>
                                              <p:pRg st="12" end="12"/>
                                            </p:txEl>
                                          </p:spTgt>
                                        </p:tgtEl>
                                        <p:attrNameLst>
                                          <p:attrName>ppt_h</p:attrName>
                                        </p:attrNameLst>
                                      </p:cBhvr>
                                      <p:tavLst>
                                        <p:tav tm="0">
                                          <p:val>
                                            <p:fltVal val="0"/>
                                          </p:val>
                                        </p:tav>
                                        <p:tav tm="100000">
                                          <p:val>
                                            <p:strVal val="#ppt_h"/>
                                          </p:val>
                                        </p:tav>
                                      </p:tavLst>
                                    </p:anim>
                                    <p:anim calcmode="lin" valueType="num">
                                      <p:cBhvr>
                                        <p:cTn id="74" dur="1000" fill="hold"/>
                                        <p:tgtEl>
                                          <p:spTgt spid="8">
                                            <p:txEl>
                                              <p:pRg st="12" end="12"/>
                                            </p:txEl>
                                          </p:spTgt>
                                        </p:tgtEl>
                                        <p:attrNameLst>
                                          <p:attrName>style.rotation</p:attrName>
                                        </p:attrNameLst>
                                      </p:cBhvr>
                                      <p:tavLst>
                                        <p:tav tm="0">
                                          <p:val>
                                            <p:fltVal val="90"/>
                                          </p:val>
                                        </p:tav>
                                        <p:tav tm="100000">
                                          <p:val>
                                            <p:fltVal val="0"/>
                                          </p:val>
                                        </p:tav>
                                      </p:tavLst>
                                    </p:anim>
                                    <p:animEffect transition="in" filter="fade">
                                      <p:cBhvr>
                                        <p:cTn id="75" dur="10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F832721F-26CB-4082-ABED-7A69328D8586}"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
        <p:nvSpPr>
          <p:cNvPr id="7" name="标题 1"/>
          <p:cNvSpPr>
            <a:spLocks noGrp="1"/>
          </p:cNvSpPr>
          <p:nvPr>
            <p:ph type="title"/>
          </p:nvPr>
        </p:nvSpPr>
        <p:spPr>
          <a:xfrm>
            <a:off x="827088" y="-39688"/>
            <a:ext cx="8150225" cy="1138238"/>
          </a:xfrm>
        </p:spPr>
        <p:txBody>
          <a:bodyPr/>
          <a:lstStyle/>
          <a:p>
            <a:pPr algn="l">
              <a:defRPr/>
            </a:pPr>
            <a:r>
              <a:rPr lang="zh-CN" altLang="en-US" dirty="0">
                <a:latin typeface="微软雅黑" panose="020B0503020204020204" pitchFamily="34" charset="-122"/>
                <a:ea typeface="微软雅黑" panose="020B0503020204020204" pitchFamily="34" charset="-122"/>
              </a:rPr>
              <a:t>复习与回顾</a:t>
            </a:r>
            <a:r>
              <a:rPr lang="en-US" altLang="zh-CN" sz="2400" dirty="0">
                <a:solidFill>
                  <a:srgbClr val="7030A0"/>
                </a:solidFill>
                <a:latin typeface="微软雅黑" panose="020B0503020204020204" pitchFamily="34" charset="-122"/>
                <a:ea typeface="微软雅黑" panose="020B0503020204020204" pitchFamily="34" charset="-122"/>
              </a:rPr>
              <a:t>(P130 </a:t>
            </a:r>
            <a:r>
              <a:rPr lang="zh-CN" altLang="en-US" sz="2400" dirty="0">
                <a:solidFill>
                  <a:srgbClr val="7030A0"/>
                </a:solidFill>
                <a:latin typeface="微软雅黑" panose="020B0503020204020204" pitchFamily="34" charset="-122"/>
                <a:ea typeface="微软雅黑" panose="020B0503020204020204" pitchFamily="34" charset="-122"/>
              </a:rPr>
              <a:t>习题</a:t>
            </a:r>
            <a:r>
              <a:rPr lang="en-US" altLang="zh-CN" sz="2400" dirty="0">
                <a:solidFill>
                  <a:srgbClr val="7030A0"/>
                </a:solidFill>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a:xfrm>
            <a:off x="827088" y="933450"/>
            <a:ext cx="8150225" cy="6370975"/>
          </a:xfrm>
          <a:prstGeom prst="rect">
            <a:avLst/>
          </a:prstGeom>
        </p:spPr>
        <p:txBody>
          <a:bodyPr>
            <a:spAutoFit/>
          </a:bodyPr>
          <a:lstStyle/>
          <a:p>
            <a:pPr eaLnBrk="1" hangingPunct="1">
              <a:buFont typeface="Arial" panose="020B0604020202020204" pitchFamily="34" charset="0"/>
              <a:buNone/>
              <a:defRPr/>
            </a:pPr>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找出工程项目</a:t>
            </a:r>
            <a:r>
              <a:rPr lang="en-US" altLang="zh-CN" sz="2400" b="1" dirty="0">
                <a:latin typeface="微软雅黑" panose="020B0503020204020204" pitchFamily="34" charset="-122"/>
                <a:ea typeface="微软雅黑" panose="020B0503020204020204" pitchFamily="34" charset="-122"/>
              </a:rPr>
              <a:t>J2</a:t>
            </a:r>
            <a:r>
              <a:rPr lang="zh-CN" altLang="en-US" sz="2400" b="1" dirty="0">
                <a:latin typeface="微软雅黑" panose="020B0503020204020204" pitchFamily="34" charset="-122"/>
                <a:ea typeface="微软雅黑" panose="020B0503020204020204" pitchFamily="34" charset="-122"/>
              </a:rPr>
              <a:t>使用的各种零件的名称及其数量。</a:t>
            </a:r>
            <a:endParaRPr lang="zh-CN"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b="1" dirty="0">
                <a:solidFill>
                  <a:srgbClr val="0000FF"/>
                </a:solidFill>
                <a:latin typeface="微软雅黑" panose="020B0503020204020204" pitchFamily="34" charset="-122"/>
                <a:ea typeface="微软雅黑" panose="020B0503020204020204" pitchFamily="34" charset="-122"/>
              </a:rPr>
              <a:t>SELECT</a:t>
            </a:r>
            <a:r>
              <a:rPr lang="en-US" altLang="zh-CN" sz="2400" b="1" dirty="0">
                <a:solidFill>
                  <a:prstClr val="black"/>
                </a:solidFill>
                <a:latin typeface="微软雅黑" panose="020B0503020204020204" pitchFamily="34" charset="-122"/>
                <a:ea typeface="微软雅黑" panose="020B0503020204020204" pitchFamily="34" charset="-122"/>
              </a:rPr>
              <a:t> PNAME</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prstClr val="black"/>
                </a:solidFill>
                <a:latin typeface="微软雅黑" panose="020B0503020204020204" pitchFamily="34" charset="-122"/>
                <a:ea typeface="微软雅黑" panose="020B0503020204020204" pitchFamily="34" charset="-122"/>
              </a:rPr>
              <a:t>QTY </a:t>
            </a:r>
            <a:r>
              <a:rPr lang="en-US" altLang="zh-CN" sz="2400" b="1" dirty="0">
                <a:solidFill>
                  <a:srgbClr val="0000FF"/>
                </a:solidFill>
                <a:latin typeface="微软雅黑" panose="020B0503020204020204" pitchFamily="34" charset="-122"/>
                <a:ea typeface="微软雅黑" panose="020B0503020204020204" pitchFamily="34" charset="-122"/>
              </a:rPr>
              <a:t>FROM</a:t>
            </a:r>
            <a:r>
              <a:rPr lang="en-US" altLang="zh-CN" sz="2400" b="1" dirty="0">
                <a:solidFill>
                  <a:prstClr val="black"/>
                </a:solidFill>
                <a:latin typeface="微软雅黑" panose="020B0503020204020204" pitchFamily="34" charset="-122"/>
                <a:ea typeface="微软雅黑" panose="020B0503020204020204" pitchFamily="34" charset="-122"/>
              </a:rPr>
              <a:t> SPJ</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prstClr val="black"/>
                </a:solidFill>
                <a:latin typeface="微软雅黑" panose="020B0503020204020204" pitchFamily="34" charset="-122"/>
                <a:ea typeface="微软雅黑" panose="020B0503020204020204" pitchFamily="34" charset="-122"/>
              </a:rPr>
              <a:t>P </a:t>
            </a:r>
          </a:p>
          <a:p>
            <a:pPr>
              <a:lnSpc>
                <a:spcPct val="150000"/>
              </a:lnSpc>
            </a:pPr>
            <a:r>
              <a:rPr lang="en-US" altLang="zh-CN" sz="2400" b="1" dirty="0">
                <a:solidFill>
                  <a:srgbClr val="0000FF"/>
                </a:solidFill>
                <a:latin typeface="微软雅黑" panose="020B0503020204020204" pitchFamily="34" charset="-122"/>
                <a:ea typeface="微软雅黑" panose="020B0503020204020204" pitchFamily="34" charset="-122"/>
              </a:rPr>
              <a:t>WHERE</a:t>
            </a:r>
            <a:r>
              <a:rPr lang="en-US" altLang="zh-CN" sz="2400" b="1" dirty="0">
                <a:solidFill>
                  <a:prstClr val="black"/>
                </a:solidFill>
                <a:latin typeface="微软雅黑" panose="020B0503020204020204" pitchFamily="34" charset="-122"/>
                <a:ea typeface="微软雅黑" panose="020B0503020204020204" pitchFamily="34" charset="-122"/>
              </a:rPr>
              <a:t> P</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prstClr val="black"/>
                </a:solidFill>
                <a:latin typeface="微软雅黑" panose="020B0503020204020204" pitchFamily="34" charset="-122"/>
                <a:ea typeface="微软雅黑" panose="020B0503020204020204" pitchFamily="34" charset="-122"/>
              </a:rPr>
              <a:t>PNO</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prstClr val="black"/>
                </a:solidFill>
                <a:latin typeface="微软雅黑" panose="020B0503020204020204" pitchFamily="34" charset="-122"/>
                <a:ea typeface="微软雅黑" panose="020B0503020204020204" pitchFamily="34" charset="-122"/>
              </a:rPr>
              <a:t>SPJ</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prstClr val="black"/>
                </a:solidFill>
                <a:latin typeface="微软雅黑" panose="020B0503020204020204" pitchFamily="34" charset="-122"/>
                <a:ea typeface="微软雅黑" panose="020B0503020204020204" pitchFamily="34" charset="-122"/>
              </a:rPr>
              <a:t>PNO </a:t>
            </a:r>
            <a:r>
              <a:rPr lang="en-US" altLang="zh-CN" sz="2400" b="1" dirty="0">
                <a:solidFill>
                  <a:srgbClr val="808080"/>
                </a:solidFill>
                <a:latin typeface="微软雅黑" panose="020B0503020204020204" pitchFamily="34" charset="-122"/>
                <a:ea typeface="微软雅黑" panose="020B0503020204020204" pitchFamily="34" charset="-122"/>
              </a:rPr>
              <a:t>AND</a:t>
            </a:r>
            <a:r>
              <a:rPr lang="en-US" altLang="zh-CN" sz="2400" b="1" dirty="0">
                <a:solidFill>
                  <a:prstClr val="black"/>
                </a:solidFill>
                <a:latin typeface="微软雅黑" panose="020B0503020204020204" pitchFamily="34" charset="-122"/>
                <a:ea typeface="微软雅黑" panose="020B0503020204020204" pitchFamily="34" charset="-122"/>
              </a:rPr>
              <a:t> SPJ</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prstClr val="black"/>
                </a:solidFill>
                <a:latin typeface="微软雅黑" panose="020B0503020204020204" pitchFamily="34" charset="-122"/>
                <a:ea typeface="微软雅黑" panose="020B0503020204020204" pitchFamily="34" charset="-122"/>
              </a:rPr>
              <a:t>JNO</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'J2'</a:t>
            </a:r>
          </a:p>
          <a:p>
            <a:pPr eaLnBrk="1" hangingPunct="1">
              <a:buFont typeface="Arial" panose="020B0604020202020204" pitchFamily="34" charset="0"/>
              <a:buNone/>
              <a:defRPr/>
            </a:pPr>
            <a:endParaRPr lang="en-US" altLang="zh-CN" sz="2400" dirty="0">
              <a:solidFill>
                <a:srgbClr val="808080"/>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defRPr/>
            </a:pPr>
            <a:r>
              <a:rPr lang="en-US" altLang="zh-CN" sz="2400" b="1" dirty="0">
                <a:latin typeface="微软雅黑" panose="020B0503020204020204" pitchFamily="34" charset="-122"/>
                <a:ea typeface="微软雅黑" panose="020B0503020204020204" pitchFamily="34" charset="-122"/>
              </a:rPr>
              <a:t>5.</a:t>
            </a:r>
            <a:r>
              <a:rPr lang="zh-CN" altLang="en-US" sz="2400" b="1" dirty="0">
                <a:latin typeface="微软雅黑" panose="020B0503020204020204" pitchFamily="34" charset="-122"/>
                <a:ea typeface="微软雅黑" panose="020B0503020204020204" pitchFamily="34" charset="-122"/>
              </a:rPr>
              <a:t>找出上海厂商供应的所有零件号码。</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en-US" altLang="zh-CN" sz="2400" b="1" dirty="0">
                <a:solidFill>
                  <a:srgbClr val="0000FF"/>
                </a:solidFill>
                <a:latin typeface="微软雅黑" panose="020B0503020204020204" pitchFamily="34" charset="-122"/>
                <a:ea typeface="微软雅黑" panose="020B0503020204020204" pitchFamily="34" charset="-122"/>
              </a:rPr>
              <a:t>SELECT</a:t>
            </a:r>
            <a:r>
              <a:rPr lang="en-US" altLang="zh-CN" sz="2400" b="1" dirty="0">
                <a:solidFill>
                  <a:prstClr val="black"/>
                </a:solidFill>
                <a:latin typeface="微软雅黑" panose="020B0503020204020204" pitchFamily="34" charset="-122"/>
                <a:ea typeface="微软雅黑" panose="020B0503020204020204" pitchFamily="34" charset="-122"/>
              </a:rPr>
              <a:t> PNO </a:t>
            </a:r>
            <a:r>
              <a:rPr lang="en-US" altLang="zh-CN" sz="2400" b="1" dirty="0">
                <a:solidFill>
                  <a:srgbClr val="0000FF"/>
                </a:solidFill>
                <a:latin typeface="微软雅黑" panose="020B0503020204020204" pitchFamily="34" charset="-122"/>
                <a:ea typeface="微软雅黑" panose="020B0503020204020204" pitchFamily="34" charset="-122"/>
              </a:rPr>
              <a:t>FROM</a:t>
            </a:r>
            <a:r>
              <a:rPr lang="en-US" altLang="zh-CN" sz="2400" b="1" dirty="0">
                <a:solidFill>
                  <a:prstClr val="black"/>
                </a:solidFill>
                <a:latin typeface="微软雅黑" panose="020B0503020204020204" pitchFamily="34" charset="-122"/>
                <a:ea typeface="微软雅黑" panose="020B0503020204020204" pitchFamily="34" charset="-122"/>
              </a:rPr>
              <a:t> SPJ</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prstClr val="black"/>
                </a:solidFill>
                <a:latin typeface="微软雅黑" panose="020B0503020204020204" pitchFamily="34" charset="-122"/>
                <a:ea typeface="微软雅黑" panose="020B0503020204020204" pitchFamily="34" charset="-122"/>
              </a:rPr>
              <a:t>S </a:t>
            </a:r>
          </a:p>
          <a:p>
            <a:pPr>
              <a:lnSpc>
                <a:spcPct val="150000"/>
              </a:lnSpc>
            </a:pPr>
            <a:r>
              <a:rPr lang="en-US" altLang="zh-CN" sz="2400" b="1" dirty="0">
                <a:solidFill>
                  <a:srgbClr val="0000FF"/>
                </a:solidFill>
                <a:latin typeface="微软雅黑" panose="020B0503020204020204" pitchFamily="34" charset="-122"/>
                <a:ea typeface="微软雅黑" panose="020B0503020204020204" pitchFamily="34" charset="-122"/>
              </a:rPr>
              <a:t>WHERE</a:t>
            </a:r>
            <a:r>
              <a:rPr lang="en-US" altLang="zh-CN" sz="2400" b="1" dirty="0">
                <a:solidFill>
                  <a:prstClr val="black"/>
                </a:solidFill>
                <a:latin typeface="微软雅黑" panose="020B0503020204020204" pitchFamily="34" charset="-122"/>
                <a:ea typeface="微软雅黑" panose="020B0503020204020204" pitchFamily="34" charset="-122"/>
              </a:rPr>
              <a:t> S</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prstClr val="black"/>
                </a:solidFill>
                <a:latin typeface="微软雅黑" panose="020B0503020204020204" pitchFamily="34" charset="-122"/>
                <a:ea typeface="微软雅黑" panose="020B0503020204020204" pitchFamily="34" charset="-122"/>
              </a:rPr>
              <a:t>SNO</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prstClr val="black"/>
                </a:solidFill>
                <a:latin typeface="微软雅黑" panose="020B0503020204020204" pitchFamily="34" charset="-122"/>
                <a:ea typeface="微软雅黑" panose="020B0503020204020204" pitchFamily="34" charset="-122"/>
              </a:rPr>
              <a:t>SPJ</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prstClr val="black"/>
                </a:solidFill>
                <a:latin typeface="微软雅黑" panose="020B0503020204020204" pitchFamily="34" charset="-122"/>
                <a:ea typeface="微软雅黑" panose="020B0503020204020204" pitchFamily="34" charset="-122"/>
              </a:rPr>
              <a:t>SNO </a:t>
            </a:r>
            <a:r>
              <a:rPr lang="en-US" altLang="zh-CN" sz="2400" b="1" dirty="0">
                <a:solidFill>
                  <a:srgbClr val="808080"/>
                </a:solidFill>
                <a:latin typeface="微软雅黑" panose="020B0503020204020204" pitchFamily="34" charset="-122"/>
                <a:ea typeface="微软雅黑" panose="020B0503020204020204" pitchFamily="34" charset="-122"/>
              </a:rPr>
              <a:t>AND</a:t>
            </a:r>
            <a:r>
              <a:rPr lang="en-US" altLang="zh-CN" sz="2400" b="1" dirty="0">
                <a:solidFill>
                  <a:prstClr val="black"/>
                </a:solidFill>
                <a:latin typeface="微软雅黑" panose="020B0503020204020204" pitchFamily="34" charset="-122"/>
                <a:ea typeface="微软雅黑" panose="020B0503020204020204" pitchFamily="34" charset="-122"/>
              </a:rPr>
              <a:t> CITY</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上海</a:t>
            </a:r>
            <a:r>
              <a:rPr lang="en-US" altLang="zh-CN" sz="2400" b="1" dirty="0">
                <a:solidFill>
                  <a:srgbClr val="FF0000"/>
                </a:solidFill>
                <a:latin typeface="微软雅黑" panose="020B0503020204020204" pitchFamily="34" charset="-122"/>
                <a:ea typeface="微软雅黑" panose="020B0503020204020204" pitchFamily="34" charset="-122"/>
              </a:rPr>
              <a:t>'</a:t>
            </a:r>
          </a:p>
          <a:p>
            <a:pPr eaLnBrk="1" hangingPunct="1">
              <a:buFont typeface="Arial" panose="020B0604020202020204" pitchFamily="34" charset="0"/>
              <a:buNone/>
              <a:defRPr/>
            </a:pPr>
            <a:endParaRPr lang="en-US" altLang="zh-CN" sz="2000" b="1" dirty="0">
              <a:solidFill>
                <a:srgbClr val="808080"/>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defRPr/>
            </a:pPr>
            <a:r>
              <a:rPr lang="en-US" altLang="zh-CN" sz="2000" b="1" dirty="0">
                <a:latin typeface="微软雅黑" panose="020B0503020204020204" pitchFamily="34" charset="-122"/>
                <a:ea typeface="微软雅黑" panose="020B0503020204020204" pitchFamily="34" charset="-122"/>
              </a:rPr>
              <a:t>6.</a:t>
            </a:r>
            <a:r>
              <a:rPr lang="zh-CN" altLang="en-US" sz="2000" b="1" dirty="0">
                <a:latin typeface="微软雅黑" panose="020B0503020204020204" pitchFamily="34" charset="-122"/>
                <a:ea typeface="微软雅黑" panose="020B0503020204020204" pitchFamily="34" charset="-122"/>
              </a:rPr>
              <a:t> 找出使用上海产的零件的工程名称。</a:t>
            </a: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en-US" altLang="zh-CN" sz="2400" b="1" dirty="0">
                <a:solidFill>
                  <a:srgbClr val="0000FF"/>
                </a:solidFill>
                <a:latin typeface="微软雅黑" panose="020B0503020204020204" pitchFamily="34" charset="-122"/>
                <a:ea typeface="微软雅黑" panose="020B0503020204020204" pitchFamily="34" charset="-122"/>
              </a:rPr>
              <a:t>SELECT</a:t>
            </a:r>
            <a:r>
              <a:rPr lang="en-US" altLang="zh-CN" sz="2400" b="1" dirty="0">
                <a:solidFill>
                  <a:prstClr val="black"/>
                </a:solidFill>
                <a:latin typeface="微软雅黑" panose="020B0503020204020204" pitchFamily="34" charset="-122"/>
                <a:ea typeface="微软雅黑" panose="020B0503020204020204" pitchFamily="34" charset="-122"/>
              </a:rPr>
              <a:t> JNAME </a:t>
            </a:r>
            <a:r>
              <a:rPr lang="en-US" altLang="zh-CN" sz="2400" b="1" dirty="0">
                <a:solidFill>
                  <a:srgbClr val="0000FF"/>
                </a:solidFill>
                <a:latin typeface="微软雅黑" panose="020B0503020204020204" pitchFamily="34" charset="-122"/>
                <a:ea typeface="微软雅黑" panose="020B0503020204020204" pitchFamily="34" charset="-122"/>
              </a:rPr>
              <a:t>FROM</a:t>
            </a:r>
            <a:r>
              <a:rPr lang="en-US" altLang="zh-CN" sz="2400" b="1" dirty="0">
                <a:solidFill>
                  <a:prstClr val="black"/>
                </a:solidFill>
                <a:latin typeface="微软雅黑" panose="020B0503020204020204" pitchFamily="34" charset="-122"/>
                <a:ea typeface="微软雅黑" panose="020B0503020204020204" pitchFamily="34" charset="-122"/>
              </a:rPr>
              <a:t> SPJ</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prstClr val="black"/>
                </a:solidFill>
                <a:latin typeface="微软雅黑" panose="020B0503020204020204" pitchFamily="34" charset="-122"/>
                <a:ea typeface="微软雅黑" panose="020B0503020204020204" pitchFamily="34" charset="-122"/>
              </a:rPr>
              <a:t>S</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prstClr val="black"/>
                </a:solidFill>
                <a:latin typeface="微软雅黑" panose="020B0503020204020204" pitchFamily="34" charset="-122"/>
                <a:ea typeface="微软雅黑" panose="020B0503020204020204" pitchFamily="34" charset="-122"/>
              </a:rPr>
              <a:t>J</a:t>
            </a:r>
          </a:p>
          <a:p>
            <a:pPr>
              <a:lnSpc>
                <a:spcPct val="150000"/>
              </a:lnSpc>
            </a:pPr>
            <a:r>
              <a:rPr lang="en-US" altLang="zh-CN" sz="2400" b="1" dirty="0">
                <a:solidFill>
                  <a:srgbClr val="0000FF"/>
                </a:solidFill>
                <a:latin typeface="微软雅黑" panose="020B0503020204020204" pitchFamily="34" charset="-122"/>
                <a:ea typeface="微软雅黑" panose="020B0503020204020204" pitchFamily="34" charset="-122"/>
              </a:rPr>
              <a:t>WHERE</a:t>
            </a:r>
            <a:r>
              <a:rPr lang="en-US" altLang="zh-CN" sz="2400" b="1" dirty="0">
                <a:solidFill>
                  <a:prstClr val="black"/>
                </a:solidFill>
                <a:latin typeface="微软雅黑" panose="020B0503020204020204" pitchFamily="34" charset="-122"/>
                <a:ea typeface="微软雅黑" panose="020B0503020204020204" pitchFamily="34" charset="-122"/>
              </a:rPr>
              <a:t> S</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prstClr val="black"/>
                </a:solidFill>
                <a:latin typeface="微软雅黑" panose="020B0503020204020204" pitchFamily="34" charset="-122"/>
                <a:ea typeface="微软雅黑" panose="020B0503020204020204" pitchFamily="34" charset="-122"/>
              </a:rPr>
              <a:t>SNO</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prstClr val="black"/>
                </a:solidFill>
                <a:latin typeface="微软雅黑" panose="020B0503020204020204" pitchFamily="34" charset="-122"/>
                <a:ea typeface="微软雅黑" panose="020B0503020204020204" pitchFamily="34" charset="-122"/>
              </a:rPr>
              <a:t>SPJ</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prstClr val="black"/>
                </a:solidFill>
                <a:latin typeface="微软雅黑" panose="020B0503020204020204" pitchFamily="34" charset="-122"/>
                <a:ea typeface="微软雅黑" panose="020B0503020204020204" pitchFamily="34" charset="-122"/>
              </a:rPr>
              <a:t>SNO </a:t>
            </a:r>
            <a:r>
              <a:rPr lang="en-US" altLang="zh-CN" sz="2400" b="1" dirty="0">
                <a:solidFill>
                  <a:srgbClr val="808080"/>
                </a:solidFill>
                <a:latin typeface="微软雅黑" panose="020B0503020204020204" pitchFamily="34" charset="-122"/>
                <a:ea typeface="微软雅黑" panose="020B0503020204020204" pitchFamily="34" charset="-122"/>
              </a:rPr>
              <a:t>AND</a:t>
            </a:r>
            <a:r>
              <a:rPr lang="en-US" altLang="zh-CN" sz="2400" b="1" dirty="0">
                <a:solidFill>
                  <a:prstClr val="black"/>
                </a:solidFill>
                <a:latin typeface="微软雅黑" panose="020B0503020204020204" pitchFamily="34" charset="-122"/>
                <a:ea typeface="微软雅黑" panose="020B0503020204020204" pitchFamily="34" charset="-122"/>
              </a:rPr>
              <a:t> S</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prstClr val="black"/>
                </a:solidFill>
                <a:latin typeface="微软雅黑" panose="020B0503020204020204" pitchFamily="34" charset="-122"/>
                <a:ea typeface="微软雅黑" panose="020B0503020204020204" pitchFamily="34" charset="-122"/>
              </a:rPr>
              <a:t>CITY</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上海</a:t>
            </a:r>
            <a:r>
              <a:rPr lang="en-US" altLang="zh-CN" sz="2400" b="1" dirty="0">
                <a:solidFill>
                  <a:srgbClr val="FF0000"/>
                </a:solidFill>
                <a:latin typeface="微软雅黑" panose="020B0503020204020204" pitchFamily="34" charset="-122"/>
                <a:ea typeface="微软雅黑" panose="020B0503020204020204" pitchFamily="34" charset="-122"/>
              </a:rPr>
              <a:t>'</a:t>
            </a:r>
            <a:r>
              <a:rPr lang="zh-CN" altLang="en-US" sz="2400" b="1" dirty="0">
                <a:solidFill>
                  <a:prstClr val="black"/>
                </a:solidFill>
                <a:latin typeface="微软雅黑" panose="020B0503020204020204" pitchFamily="34" charset="-122"/>
                <a:ea typeface="微软雅黑" panose="020B0503020204020204" pitchFamily="34" charset="-122"/>
              </a:rPr>
              <a:t> </a:t>
            </a:r>
            <a:r>
              <a:rPr lang="en-US" altLang="zh-CN" sz="2400" b="1" dirty="0">
                <a:solidFill>
                  <a:srgbClr val="808080"/>
                </a:solidFill>
                <a:latin typeface="微软雅黑" panose="020B0503020204020204" pitchFamily="34" charset="-122"/>
                <a:ea typeface="微软雅黑" panose="020B0503020204020204" pitchFamily="34" charset="-122"/>
              </a:rPr>
              <a:t>AND</a:t>
            </a:r>
            <a:r>
              <a:rPr lang="en-US" altLang="zh-CN" sz="2400" b="1" dirty="0">
                <a:solidFill>
                  <a:prstClr val="black"/>
                </a:solidFill>
                <a:latin typeface="微软雅黑" panose="020B0503020204020204" pitchFamily="34" charset="-122"/>
                <a:ea typeface="微软雅黑" panose="020B0503020204020204" pitchFamily="34" charset="-122"/>
              </a:rPr>
              <a:t> J</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prstClr val="black"/>
                </a:solidFill>
                <a:latin typeface="微软雅黑" panose="020B0503020204020204" pitchFamily="34" charset="-122"/>
                <a:ea typeface="微软雅黑" panose="020B0503020204020204" pitchFamily="34" charset="-122"/>
              </a:rPr>
              <a:t>JNO</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prstClr val="black"/>
                </a:solidFill>
                <a:latin typeface="微软雅黑" panose="020B0503020204020204" pitchFamily="34" charset="-122"/>
                <a:ea typeface="微软雅黑" panose="020B0503020204020204" pitchFamily="34" charset="-122"/>
              </a:rPr>
              <a:t>SPJ</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prstClr val="black"/>
                </a:solidFill>
                <a:latin typeface="微软雅黑" panose="020B0503020204020204" pitchFamily="34" charset="-122"/>
                <a:ea typeface="微软雅黑" panose="020B0503020204020204" pitchFamily="34" charset="-122"/>
              </a:rPr>
              <a:t>JNO</a:t>
            </a:r>
          </a:p>
          <a:p>
            <a:pPr eaLnBrk="1" hangingPunct="1">
              <a:buFont typeface="Arial" panose="020B0604020202020204" pitchFamily="34" charset="0"/>
              <a:buNone/>
              <a:defRPr/>
            </a:pPr>
            <a:endParaRPr lang="en-US" altLang="zh-CN" sz="2000" b="1" dirty="0">
              <a:solidFill>
                <a:srgbClr val="808080"/>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defRPr/>
            </a:pPr>
            <a:endParaRPr lang="zh-CN" altLang="en-US" sz="2400" dirty="0">
              <a:solidFill>
                <a:srgbClr val="7030A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63432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p:cTn id="7" dur="1000" fill="hold"/>
                                        <p:tgtEl>
                                          <p:spTgt spid="8">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8">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8">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8">
                                            <p:txEl>
                                              <p:pRg st="1" end="1"/>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p:cTn id="13" dur="1000" fill="hold"/>
                                        <p:tgtEl>
                                          <p:spTgt spid="8">
                                            <p:txEl>
                                              <p:pRg st="2" end="2"/>
                                            </p:txEl>
                                          </p:spTgt>
                                        </p:tgtEl>
                                        <p:attrNameLst>
                                          <p:attrName>ppt_w</p:attrName>
                                        </p:attrNameLst>
                                      </p:cBhvr>
                                      <p:tavLst>
                                        <p:tav tm="0">
                                          <p:val>
                                            <p:fltVal val="0"/>
                                          </p:val>
                                        </p:tav>
                                        <p:tav tm="100000">
                                          <p:val>
                                            <p:strVal val="#ppt_w"/>
                                          </p:val>
                                        </p:tav>
                                      </p:tavLst>
                                    </p:anim>
                                    <p:anim calcmode="lin" valueType="num">
                                      <p:cBhvr>
                                        <p:cTn id="14" dur="1000" fill="hold"/>
                                        <p:tgtEl>
                                          <p:spTgt spid="8">
                                            <p:txEl>
                                              <p:pRg st="2" end="2"/>
                                            </p:txEl>
                                          </p:spTgt>
                                        </p:tgtEl>
                                        <p:attrNameLst>
                                          <p:attrName>ppt_h</p:attrName>
                                        </p:attrNameLst>
                                      </p:cBhvr>
                                      <p:tavLst>
                                        <p:tav tm="0">
                                          <p:val>
                                            <p:fltVal val="0"/>
                                          </p:val>
                                        </p:tav>
                                        <p:tav tm="100000">
                                          <p:val>
                                            <p:strVal val="#ppt_h"/>
                                          </p:val>
                                        </p:tav>
                                      </p:tavLst>
                                    </p:anim>
                                    <p:anim calcmode="lin" valueType="num">
                                      <p:cBhvr>
                                        <p:cTn id="15" dur="1000" fill="hold"/>
                                        <p:tgtEl>
                                          <p:spTgt spid="8">
                                            <p:txEl>
                                              <p:pRg st="2" end="2"/>
                                            </p:txEl>
                                          </p:spTgt>
                                        </p:tgtEl>
                                        <p:attrNameLst>
                                          <p:attrName>style.rotation</p:attrName>
                                        </p:attrNameLst>
                                      </p:cBhvr>
                                      <p:tavLst>
                                        <p:tav tm="0">
                                          <p:val>
                                            <p:fltVal val="90"/>
                                          </p:val>
                                        </p:tav>
                                        <p:tav tm="100000">
                                          <p:val>
                                            <p:fltVal val="0"/>
                                          </p:val>
                                        </p:tav>
                                      </p:tavLst>
                                    </p:anim>
                                    <p:animEffect transition="in" filter="fade">
                                      <p:cBhvr>
                                        <p:cTn id="16" dur="1000"/>
                                        <p:tgtEl>
                                          <p:spTgt spid="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anim calcmode="lin" valueType="num">
                                      <p:cBhvr>
                                        <p:cTn id="21" dur="1000" fill="hold"/>
                                        <p:tgtEl>
                                          <p:spTgt spid="8">
                                            <p:txEl>
                                              <p:pRg st="5" end="5"/>
                                            </p:txEl>
                                          </p:spTgt>
                                        </p:tgtEl>
                                        <p:attrNameLst>
                                          <p:attrName>ppt_w</p:attrName>
                                        </p:attrNameLst>
                                      </p:cBhvr>
                                      <p:tavLst>
                                        <p:tav tm="0">
                                          <p:val>
                                            <p:fltVal val="0"/>
                                          </p:val>
                                        </p:tav>
                                        <p:tav tm="100000">
                                          <p:val>
                                            <p:strVal val="#ppt_w"/>
                                          </p:val>
                                        </p:tav>
                                      </p:tavLst>
                                    </p:anim>
                                    <p:anim calcmode="lin" valueType="num">
                                      <p:cBhvr>
                                        <p:cTn id="22" dur="1000" fill="hold"/>
                                        <p:tgtEl>
                                          <p:spTgt spid="8">
                                            <p:txEl>
                                              <p:pRg st="5" end="5"/>
                                            </p:txEl>
                                          </p:spTgt>
                                        </p:tgtEl>
                                        <p:attrNameLst>
                                          <p:attrName>ppt_h</p:attrName>
                                        </p:attrNameLst>
                                      </p:cBhvr>
                                      <p:tavLst>
                                        <p:tav tm="0">
                                          <p:val>
                                            <p:fltVal val="0"/>
                                          </p:val>
                                        </p:tav>
                                        <p:tav tm="100000">
                                          <p:val>
                                            <p:strVal val="#ppt_h"/>
                                          </p:val>
                                        </p:tav>
                                      </p:tavLst>
                                    </p:anim>
                                    <p:anim calcmode="lin" valueType="num">
                                      <p:cBhvr>
                                        <p:cTn id="23" dur="1000" fill="hold"/>
                                        <p:tgtEl>
                                          <p:spTgt spid="8">
                                            <p:txEl>
                                              <p:pRg st="5" end="5"/>
                                            </p:txEl>
                                          </p:spTgt>
                                        </p:tgtEl>
                                        <p:attrNameLst>
                                          <p:attrName>style.rotation</p:attrName>
                                        </p:attrNameLst>
                                      </p:cBhvr>
                                      <p:tavLst>
                                        <p:tav tm="0">
                                          <p:val>
                                            <p:fltVal val="90"/>
                                          </p:val>
                                        </p:tav>
                                        <p:tav tm="100000">
                                          <p:val>
                                            <p:fltVal val="0"/>
                                          </p:val>
                                        </p:tav>
                                      </p:tavLst>
                                    </p:anim>
                                    <p:animEffect transition="in" filter="fade">
                                      <p:cBhvr>
                                        <p:cTn id="24" dur="1000"/>
                                        <p:tgtEl>
                                          <p:spTgt spid="8">
                                            <p:txEl>
                                              <p:pRg st="5" end="5"/>
                                            </p:txEl>
                                          </p:spTgt>
                                        </p:tgtEl>
                                      </p:cBhvr>
                                    </p:animEffect>
                                  </p:childTnLst>
                                </p:cTn>
                              </p:par>
                              <p:par>
                                <p:cTn id="25" presetID="31" presetClass="entr" presetSubtype="0" fill="hold"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 calcmode="lin" valueType="num">
                                      <p:cBhvr>
                                        <p:cTn id="27" dur="1000" fill="hold"/>
                                        <p:tgtEl>
                                          <p:spTgt spid="8">
                                            <p:txEl>
                                              <p:pRg st="6" end="6"/>
                                            </p:txEl>
                                          </p:spTgt>
                                        </p:tgtEl>
                                        <p:attrNameLst>
                                          <p:attrName>ppt_w</p:attrName>
                                        </p:attrNameLst>
                                      </p:cBhvr>
                                      <p:tavLst>
                                        <p:tav tm="0">
                                          <p:val>
                                            <p:fltVal val="0"/>
                                          </p:val>
                                        </p:tav>
                                        <p:tav tm="100000">
                                          <p:val>
                                            <p:strVal val="#ppt_w"/>
                                          </p:val>
                                        </p:tav>
                                      </p:tavLst>
                                    </p:anim>
                                    <p:anim calcmode="lin" valueType="num">
                                      <p:cBhvr>
                                        <p:cTn id="28" dur="1000" fill="hold"/>
                                        <p:tgtEl>
                                          <p:spTgt spid="8">
                                            <p:txEl>
                                              <p:pRg st="6" end="6"/>
                                            </p:txEl>
                                          </p:spTgt>
                                        </p:tgtEl>
                                        <p:attrNameLst>
                                          <p:attrName>ppt_h</p:attrName>
                                        </p:attrNameLst>
                                      </p:cBhvr>
                                      <p:tavLst>
                                        <p:tav tm="0">
                                          <p:val>
                                            <p:fltVal val="0"/>
                                          </p:val>
                                        </p:tav>
                                        <p:tav tm="100000">
                                          <p:val>
                                            <p:strVal val="#ppt_h"/>
                                          </p:val>
                                        </p:tav>
                                      </p:tavLst>
                                    </p:anim>
                                    <p:anim calcmode="lin" valueType="num">
                                      <p:cBhvr>
                                        <p:cTn id="29" dur="1000" fill="hold"/>
                                        <p:tgtEl>
                                          <p:spTgt spid="8">
                                            <p:txEl>
                                              <p:pRg st="6" end="6"/>
                                            </p:txEl>
                                          </p:spTgt>
                                        </p:tgtEl>
                                        <p:attrNameLst>
                                          <p:attrName>style.rotation</p:attrName>
                                        </p:attrNameLst>
                                      </p:cBhvr>
                                      <p:tavLst>
                                        <p:tav tm="0">
                                          <p:val>
                                            <p:fltVal val="90"/>
                                          </p:val>
                                        </p:tav>
                                        <p:tav tm="100000">
                                          <p:val>
                                            <p:fltVal val="0"/>
                                          </p:val>
                                        </p:tav>
                                      </p:tavLst>
                                    </p:anim>
                                    <p:animEffect transition="in" filter="fade">
                                      <p:cBhvr>
                                        <p:cTn id="30" dur="1000"/>
                                        <p:tgtEl>
                                          <p:spTgt spid="8">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8">
                                            <p:txEl>
                                              <p:pRg st="9" end="9"/>
                                            </p:txEl>
                                          </p:spTgt>
                                        </p:tgtEl>
                                        <p:attrNameLst>
                                          <p:attrName>style.visibility</p:attrName>
                                        </p:attrNameLst>
                                      </p:cBhvr>
                                      <p:to>
                                        <p:strVal val="visible"/>
                                      </p:to>
                                    </p:set>
                                    <p:anim calcmode="lin" valueType="num">
                                      <p:cBhvr>
                                        <p:cTn id="35" dur="1000" fill="hold"/>
                                        <p:tgtEl>
                                          <p:spTgt spid="8">
                                            <p:txEl>
                                              <p:pRg st="9" end="9"/>
                                            </p:txEl>
                                          </p:spTgt>
                                        </p:tgtEl>
                                        <p:attrNameLst>
                                          <p:attrName>ppt_w</p:attrName>
                                        </p:attrNameLst>
                                      </p:cBhvr>
                                      <p:tavLst>
                                        <p:tav tm="0">
                                          <p:val>
                                            <p:fltVal val="0"/>
                                          </p:val>
                                        </p:tav>
                                        <p:tav tm="100000">
                                          <p:val>
                                            <p:strVal val="#ppt_w"/>
                                          </p:val>
                                        </p:tav>
                                      </p:tavLst>
                                    </p:anim>
                                    <p:anim calcmode="lin" valueType="num">
                                      <p:cBhvr>
                                        <p:cTn id="36" dur="1000" fill="hold"/>
                                        <p:tgtEl>
                                          <p:spTgt spid="8">
                                            <p:txEl>
                                              <p:pRg st="9" end="9"/>
                                            </p:txEl>
                                          </p:spTgt>
                                        </p:tgtEl>
                                        <p:attrNameLst>
                                          <p:attrName>ppt_h</p:attrName>
                                        </p:attrNameLst>
                                      </p:cBhvr>
                                      <p:tavLst>
                                        <p:tav tm="0">
                                          <p:val>
                                            <p:fltVal val="0"/>
                                          </p:val>
                                        </p:tav>
                                        <p:tav tm="100000">
                                          <p:val>
                                            <p:strVal val="#ppt_h"/>
                                          </p:val>
                                        </p:tav>
                                      </p:tavLst>
                                    </p:anim>
                                    <p:anim calcmode="lin" valueType="num">
                                      <p:cBhvr>
                                        <p:cTn id="37" dur="1000" fill="hold"/>
                                        <p:tgtEl>
                                          <p:spTgt spid="8">
                                            <p:txEl>
                                              <p:pRg st="9" end="9"/>
                                            </p:txEl>
                                          </p:spTgt>
                                        </p:tgtEl>
                                        <p:attrNameLst>
                                          <p:attrName>style.rotation</p:attrName>
                                        </p:attrNameLst>
                                      </p:cBhvr>
                                      <p:tavLst>
                                        <p:tav tm="0">
                                          <p:val>
                                            <p:fltVal val="90"/>
                                          </p:val>
                                        </p:tav>
                                        <p:tav tm="100000">
                                          <p:val>
                                            <p:fltVal val="0"/>
                                          </p:val>
                                        </p:tav>
                                      </p:tavLst>
                                    </p:anim>
                                    <p:animEffect transition="in" filter="fade">
                                      <p:cBhvr>
                                        <p:cTn id="38" dur="1000"/>
                                        <p:tgtEl>
                                          <p:spTgt spid="8">
                                            <p:txEl>
                                              <p:pRg st="9" end="9"/>
                                            </p:txEl>
                                          </p:spTgt>
                                        </p:tgtEl>
                                      </p:cBhvr>
                                    </p:animEffect>
                                  </p:childTnLst>
                                </p:cTn>
                              </p:par>
                              <p:par>
                                <p:cTn id="39" presetID="31" presetClass="entr" presetSubtype="0" fill="hold" nodeType="withEffect">
                                  <p:stCondLst>
                                    <p:cond delay="0"/>
                                  </p:stCondLst>
                                  <p:childTnLst>
                                    <p:set>
                                      <p:cBhvr>
                                        <p:cTn id="40" dur="1" fill="hold">
                                          <p:stCondLst>
                                            <p:cond delay="0"/>
                                          </p:stCondLst>
                                        </p:cTn>
                                        <p:tgtEl>
                                          <p:spTgt spid="8">
                                            <p:txEl>
                                              <p:pRg st="10" end="10"/>
                                            </p:txEl>
                                          </p:spTgt>
                                        </p:tgtEl>
                                        <p:attrNameLst>
                                          <p:attrName>style.visibility</p:attrName>
                                        </p:attrNameLst>
                                      </p:cBhvr>
                                      <p:to>
                                        <p:strVal val="visible"/>
                                      </p:to>
                                    </p:set>
                                    <p:anim calcmode="lin" valueType="num">
                                      <p:cBhvr>
                                        <p:cTn id="41" dur="1000" fill="hold"/>
                                        <p:tgtEl>
                                          <p:spTgt spid="8">
                                            <p:txEl>
                                              <p:pRg st="10" end="10"/>
                                            </p:txEl>
                                          </p:spTgt>
                                        </p:tgtEl>
                                        <p:attrNameLst>
                                          <p:attrName>ppt_w</p:attrName>
                                        </p:attrNameLst>
                                      </p:cBhvr>
                                      <p:tavLst>
                                        <p:tav tm="0">
                                          <p:val>
                                            <p:fltVal val="0"/>
                                          </p:val>
                                        </p:tav>
                                        <p:tav tm="100000">
                                          <p:val>
                                            <p:strVal val="#ppt_w"/>
                                          </p:val>
                                        </p:tav>
                                      </p:tavLst>
                                    </p:anim>
                                    <p:anim calcmode="lin" valueType="num">
                                      <p:cBhvr>
                                        <p:cTn id="42" dur="1000" fill="hold"/>
                                        <p:tgtEl>
                                          <p:spTgt spid="8">
                                            <p:txEl>
                                              <p:pRg st="10" end="10"/>
                                            </p:txEl>
                                          </p:spTgt>
                                        </p:tgtEl>
                                        <p:attrNameLst>
                                          <p:attrName>ppt_h</p:attrName>
                                        </p:attrNameLst>
                                      </p:cBhvr>
                                      <p:tavLst>
                                        <p:tav tm="0">
                                          <p:val>
                                            <p:fltVal val="0"/>
                                          </p:val>
                                        </p:tav>
                                        <p:tav tm="100000">
                                          <p:val>
                                            <p:strVal val="#ppt_h"/>
                                          </p:val>
                                        </p:tav>
                                      </p:tavLst>
                                    </p:anim>
                                    <p:anim calcmode="lin" valueType="num">
                                      <p:cBhvr>
                                        <p:cTn id="43" dur="1000" fill="hold"/>
                                        <p:tgtEl>
                                          <p:spTgt spid="8">
                                            <p:txEl>
                                              <p:pRg st="10" end="10"/>
                                            </p:txEl>
                                          </p:spTgt>
                                        </p:tgtEl>
                                        <p:attrNameLst>
                                          <p:attrName>style.rotation</p:attrName>
                                        </p:attrNameLst>
                                      </p:cBhvr>
                                      <p:tavLst>
                                        <p:tav tm="0">
                                          <p:val>
                                            <p:fltVal val="90"/>
                                          </p:val>
                                        </p:tav>
                                        <p:tav tm="100000">
                                          <p:val>
                                            <p:fltVal val="0"/>
                                          </p:val>
                                        </p:tav>
                                      </p:tavLst>
                                    </p:anim>
                                    <p:animEffect transition="in" filter="fade">
                                      <p:cBhvr>
                                        <p:cTn id="44" dur="10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删除模式（续）</a:t>
            </a:r>
          </a:p>
        </p:txBody>
      </p:sp>
      <p:sp>
        <p:nvSpPr>
          <p:cNvPr id="44035" name="Rectangle 3"/>
          <p:cNvSpPr>
            <a:spLocks noGrp="1" noChangeArrowheads="1"/>
          </p:cNvSpPr>
          <p:nvPr>
            <p:ph idx="1"/>
          </p:nvPr>
        </p:nvSpPr>
        <p:spPr>
          <a:xfrm>
            <a:off x="958850" y="1339850"/>
            <a:ext cx="8150225" cy="4854575"/>
          </a:xfrm>
        </p:spPr>
        <p:txBody>
          <a:bodyPr/>
          <a:lstStyle/>
          <a:p>
            <a:pPr eaLnBrk="1" hangingPunct="1">
              <a:lnSpc>
                <a:spcPct val="120000"/>
              </a:lnSpc>
              <a:buFont typeface="Wingdings" panose="05000000000000000000" pitchFamily="2" charset="2"/>
              <a:buNone/>
            </a:pPr>
            <a:r>
              <a:rPr lang="en-US" altLang="zh-CN" sz="2400"/>
              <a:t>[</a:t>
            </a:r>
            <a:r>
              <a:rPr lang="zh-CN" altLang="en-US" sz="2400"/>
              <a:t>例</a:t>
            </a:r>
            <a:r>
              <a:rPr lang="en-US" altLang="zh-CN" sz="2400"/>
              <a:t>3.4]  DROP SCHEMA ZHANG CASCADE</a:t>
            </a:r>
            <a:r>
              <a:rPr lang="zh-CN" altLang="en-US" sz="2400"/>
              <a:t>;</a:t>
            </a:r>
          </a:p>
          <a:p>
            <a:pPr eaLnBrk="1" hangingPunct="1">
              <a:lnSpc>
                <a:spcPct val="120000"/>
              </a:lnSpc>
              <a:buFont typeface="Wingdings" panose="05000000000000000000" pitchFamily="2" charset="2"/>
              <a:buNone/>
            </a:pPr>
            <a:endParaRPr lang="zh-CN" altLang="en-US" sz="2400"/>
          </a:p>
          <a:p>
            <a:pPr eaLnBrk="1" hangingPunct="1">
              <a:lnSpc>
                <a:spcPct val="120000"/>
              </a:lnSpc>
              <a:buFont typeface="Wingdings" panose="05000000000000000000" pitchFamily="2" charset="2"/>
              <a:buNone/>
            </a:pPr>
            <a:r>
              <a:rPr lang="zh-CN" altLang="en-US" sz="2400"/>
              <a:t>         删除模式</a:t>
            </a:r>
            <a:r>
              <a:rPr lang="en-US" altLang="zh-CN" sz="2400"/>
              <a:t>ZHANG</a:t>
            </a:r>
          </a:p>
          <a:p>
            <a:pPr eaLnBrk="1" hangingPunct="1">
              <a:lnSpc>
                <a:spcPct val="120000"/>
              </a:lnSpc>
              <a:buFont typeface="Wingdings" panose="05000000000000000000" pitchFamily="2" charset="2"/>
              <a:buNone/>
            </a:pPr>
            <a:r>
              <a:rPr lang="en-US" altLang="zh-CN" sz="2400"/>
              <a:t>         </a:t>
            </a:r>
            <a:r>
              <a:rPr lang="zh-CN" altLang="en-US" sz="2400"/>
              <a:t>同时该模式中定义的表</a:t>
            </a:r>
            <a:r>
              <a:rPr lang="en-US" altLang="zh-CN" sz="2400"/>
              <a:t>TAB1</a:t>
            </a:r>
            <a:r>
              <a:rPr lang="zh-CN" altLang="en-US" sz="2400"/>
              <a:t>也被删除</a:t>
            </a:r>
          </a:p>
        </p:txBody>
      </p:sp>
      <p:sp>
        <p:nvSpPr>
          <p:cNvPr id="4403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7ED51CB8-5AF9-4B80-AA0B-B0E92C737B39}"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FE1948BB-1869-4EC2-9096-2B738FF570D9}"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
        <p:nvSpPr>
          <p:cNvPr id="7" name="标题 1"/>
          <p:cNvSpPr>
            <a:spLocks noGrp="1"/>
          </p:cNvSpPr>
          <p:nvPr>
            <p:ph type="title"/>
          </p:nvPr>
        </p:nvSpPr>
        <p:spPr>
          <a:xfrm>
            <a:off x="827088" y="-39688"/>
            <a:ext cx="8150225" cy="1138238"/>
          </a:xfrm>
        </p:spPr>
        <p:txBody>
          <a:bodyPr/>
          <a:lstStyle/>
          <a:p>
            <a:pPr algn="l">
              <a:defRPr/>
            </a:pPr>
            <a:r>
              <a:rPr lang="zh-CN" altLang="en-US" dirty="0">
                <a:latin typeface="微软雅黑" panose="020B0503020204020204" pitchFamily="34" charset="-122"/>
                <a:ea typeface="微软雅黑" panose="020B0503020204020204" pitchFamily="34" charset="-122"/>
              </a:rPr>
              <a:t>复习与回顾</a:t>
            </a:r>
            <a:r>
              <a:rPr lang="en-US" altLang="zh-CN" sz="2400" dirty="0">
                <a:solidFill>
                  <a:srgbClr val="7030A0"/>
                </a:solidFill>
                <a:latin typeface="微软雅黑" panose="020B0503020204020204" pitchFamily="34" charset="-122"/>
                <a:ea typeface="微软雅黑" panose="020B0503020204020204" pitchFamily="34" charset="-122"/>
              </a:rPr>
              <a:t>(P130 </a:t>
            </a:r>
            <a:r>
              <a:rPr lang="zh-CN" altLang="en-US" sz="2400" dirty="0">
                <a:solidFill>
                  <a:srgbClr val="7030A0"/>
                </a:solidFill>
                <a:latin typeface="微软雅黑" panose="020B0503020204020204" pitchFamily="34" charset="-122"/>
                <a:ea typeface="微软雅黑" panose="020B0503020204020204" pitchFamily="34" charset="-122"/>
              </a:rPr>
              <a:t>习题</a:t>
            </a:r>
            <a:r>
              <a:rPr lang="en-US" altLang="zh-CN" sz="2400" dirty="0">
                <a:solidFill>
                  <a:srgbClr val="7030A0"/>
                </a:solidFill>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a:xfrm>
            <a:off x="827088" y="933450"/>
            <a:ext cx="8150225" cy="6801862"/>
          </a:xfrm>
          <a:prstGeom prst="rect">
            <a:avLst/>
          </a:prstGeom>
        </p:spPr>
        <p:txBody>
          <a:bodyPr>
            <a:spAutoFit/>
          </a:bodyPr>
          <a:lstStyle/>
          <a:p>
            <a:pPr eaLnBrk="1" hangingPunct="1">
              <a:buFont typeface="Arial" panose="020B0604020202020204" pitchFamily="34" charset="0"/>
              <a:buNone/>
              <a:defRPr/>
            </a:pPr>
            <a:r>
              <a:rPr lang="en-US" altLang="zh-CN" sz="2400" b="1" dirty="0">
                <a:latin typeface="微软雅黑" panose="020B0503020204020204" pitchFamily="34" charset="-122"/>
                <a:ea typeface="微软雅黑" panose="020B0503020204020204" pitchFamily="34" charset="-122"/>
              </a:rPr>
              <a:t>7.</a:t>
            </a:r>
            <a:r>
              <a:rPr lang="zh-CN" altLang="en-US" sz="2400" b="1" dirty="0">
                <a:latin typeface="微软雅黑" panose="020B0503020204020204" pitchFamily="34" charset="-122"/>
                <a:ea typeface="微软雅黑" panose="020B0503020204020204" pitchFamily="34" charset="-122"/>
              </a:rPr>
              <a:t>找出没有使用天津产的零件的工程号码。</a:t>
            </a:r>
            <a:endParaRPr lang="zh-CN"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b="1" dirty="0">
                <a:solidFill>
                  <a:srgbClr val="0000FF"/>
                </a:solidFill>
                <a:latin typeface="微软雅黑" panose="020B0503020204020204" pitchFamily="34" charset="-122"/>
                <a:ea typeface="微软雅黑" panose="020B0503020204020204" pitchFamily="34" charset="-122"/>
              </a:rPr>
              <a:t>SELECT</a:t>
            </a:r>
            <a:r>
              <a:rPr lang="en-US" altLang="zh-CN" sz="2400" b="1" dirty="0">
                <a:solidFill>
                  <a:prstClr val="black"/>
                </a:solidFill>
                <a:latin typeface="微软雅黑" panose="020B0503020204020204" pitchFamily="34" charset="-122"/>
                <a:ea typeface="微软雅黑" panose="020B0503020204020204" pitchFamily="34" charset="-122"/>
              </a:rPr>
              <a:t> DISP JNO </a:t>
            </a:r>
            <a:r>
              <a:rPr lang="en-US" altLang="zh-CN" sz="2400" b="1" dirty="0">
                <a:solidFill>
                  <a:srgbClr val="0000FF"/>
                </a:solidFill>
                <a:latin typeface="微软雅黑" panose="020B0503020204020204" pitchFamily="34" charset="-122"/>
                <a:ea typeface="微软雅黑" panose="020B0503020204020204" pitchFamily="34" charset="-122"/>
              </a:rPr>
              <a:t>FROM</a:t>
            </a:r>
            <a:r>
              <a:rPr lang="en-US" altLang="zh-CN" sz="2400" b="1" dirty="0">
                <a:solidFill>
                  <a:prstClr val="black"/>
                </a:solidFill>
                <a:latin typeface="微软雅黑" panose="020B0503020204020204" pitchFamily="34" charset="-122"/>
                <a:ea typeface="微软雅黑" panose="020B0503020204020204" pitchFamily="34" charset="-122"/>
              </a:rPr>
              <a:t> SPJ  </a:t>
            </a:r>
          </a:p>
          <a:p>
            <a:pPr>
              <a:lnSpc>
                <a:spcPct val="150000"/>
              </a:lnSpc>
            </a:pPr>
            <a:r>
              <a:rPr lang="en-US" altLang="zh-CN" sz="2400" b="1" dirty="0">
                <a:solidFill>
                  <a:srgbClr val="0000FF"/>
                </a:solidFill>
                <a:latin typeface="微软雅黑" panose="020B0503020204020204" pitchFamily="34" charset="-122"/>
                <a:ea typeface="微软雅黑" panose="020B0503020204020204" pitchFamily="34" charset="-122"/>
              </a:rPr>
              <a:t>WHERE</a:t>
            </a:r>
            <a:r>
              <a:rPr lang="en-US" altLang="zh-CN" sz="2400" b="1" dirty="0">
                <a:solidFill>
                  <a:prstClr val="black"/>
                </a:solidFill>
                <a:latin typeface="微软雅黑" panose="020B0503020204020204" pitchFamily="34" charset="-122"/>
                <a:ea typeface="微软雅黑" panose="020B0503020204020204" pitchFamily="34" charset="-122"/>
              </a:rPr>
              <a:t> JNO </a:t>
            </a:r>
            <a:r>
              <a:rPr lang="en-US" altLang="zh-CN" sz="2400" b="1" dirty="0">
                <a:solidFill>
                  <a:srgbClr val="808080"/>
                </a:solidFill>
                <a:latin typeface="微软雅黑" panose="020B0503020204020204" pitchFamily="34" charset="-122"/>
                <a:ea typeface="微软雅黑" panose="020B0503020204020204" pitchFamily="34" charset="-122"/>
              </a:rPr>
              <a:t>NOT</a:t>
            </a:r>
            <a:r>
              <a:rPr lang="en-US" altLang="zh-CN" sz="2400" b="1" dirty="0">
                <a:solidFill>
                  <a:prstClr val="black"/>
                </a:solidFill>
                <a:latin typeface="微软雅黑" panose="020B0503020204020204" pitchFamily="34" charset="-122"/>
                <a:ea typeface="微软雅黑" panose="020B0503020204020204" pitchFamily="34" charset="-122"/>
              </a:rPr>
              <a:t> </a:t>
            </a:r>
            <a:r>
              <a:rPr lang="en-US" altLang="zh-CN" sz="2400" b="1" dirty="0">
                <a:solidFill>
                  <a:srgbClr val="808080"/>
                </a:solidFill>
                <a:latin typeface="微软雅黑" panose="020B0503020204020204" pitchFamily="34" charset="-122"/>
                <a:ea typeface="微软雅黑" panose="020B0503020204020204" pitchFamily="34" charset="-122"/>
              </a:rPr>
              <a:t>IN</a:t>
            </a:r>
            <a:r>
              <a:rPr lang="en-US" altLang="zh-CN" sz="2400" b="1" dirty="0">
                <a:solidFill>
                  <a:srgbClr val="0000FF"/>
                </a:solidFill>
                <a:latin typeface="微软雅黑" panose="020B0503020204020204" pitchFamily="34" charset="-122"/>
                <a:ea typeface="微软雅黑" panose="020B0503020204020204" pitchFamily="34" charset="-122"/>
              </a:rPr>
              <a:t> </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prstClr val="black"/>
                </a:solidFill>
                <a:latin typeface="微软雅黑" panose="020B0503020204020204" pitchFamily="34" charset="-122"/>
                <a:ea typeface="微软雅黑" panose="020B0503020204020204" pitchFamily="34" charset="-122"/>
              </a:rPr>
              <a:t> </a:t>
            </a:r>
            <a:r>
              <a:rPr lang="en-US" altLang="zh-CN" sz="2400" b="1" dirty="0">
                <a:solidFill>
                  <a:srgbClr val="0000FF"/>
                </a:solidFill>
                <a:latin typeface="微软雅黑" panose="020B0503020204020204" pitchFamily="34" charset="-122"/>
                <a:ea typeface="微软雅黑" panose="020B0503020204020204" pitchFamily="34" charset="-122"/>
              </a:rPr>
              <a:t>SELECT</a:t>
            </a:r>
            <a:r>
              <a:rPr lang="en-US" altLang="zh-CN" sz="2400" b="1" dirty="0">
                <a:solidFill>
                  <a:prstClr val="black"/>
                </a:solidFill>
                <a:latin typeface="微软雅黑" panose="020B0503020204020204" pitchFamily="34" charset="-122"/>
                <a:ea typeface="微软雅黑" panose="020B0503020204020204" pitchFamily="34" charset="-122"/>
              </a:rPr>
              <a:t> DIST JNO </a:t>
            </a:r>
            <a:r>
              <a:rPr lang="en-US" altLang="zh-CN" sz="2400" b="1" dirty="0">
                <a:solidFill>
                  <a:srgbClr val="0000FF"/>
                </a:solidFill>
                <a:latin typeface="微软雅黑" panose="020B0503020204020204" pitchFamily="34" charset="-122"/>
                <a:ea typeface="微软雅黑" panose="020B0503020204020204" pitchFamily="34" charset="-122"/>
              </a:rPr>
              <a:t>FROM</a:t>
            </a:r>
            <a:r>
              <a:rPr lang="en-US" altLang="zh-CN" sz="2400" b="1" dirty="0">
                <a:solidFill>
                  <a:prstClr val="black"/>
                </a:solidFill>
                <a:latin typeface="微软雅黑" panose="020B0503020204020204" pitchFamily="34" charset="-122"/>
                <a:ea typeface="微软雅黑" panose="020B0503020204020204" pitchFamily="34" charset="-122"/>
              </a:rPr>
              <a:t> SPJ</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prstClr val="black"/>
                </a:solidFill>
                <a:latin typeface="微软雅黑" panose="020B0503020204020204" pitchFamily="34" charset="-122"/>
                <a:ea typeface="微软雅黑" panose="020B0503020204020204" pitchFamily="34" charset="-122"/>
              </a:rPr>
              <a:t>S </a:t>
            </a:r>
          </a:p>
          <a:p>
            <a:pPr>
              <a:lnSpc>
                <a:spcPct val="150000"/>
              </a:lnSpc>
            </a:pPr>
            <a:r>
              <a:rPr lang="en-US" altLang="zh-CN" sz="2400" b="1" dirty="0">
                <a:solidFill>
                  <a:srgbClr val="0000FF"/>
                </a:solidFill>
                <a:latin typeface="微软雅黑" panose="020B0503020204020204" pitchFamily="34" charset="-122"/>
                <a:ea typeface="微软雅黑" panose="020B0503020204020204" pitchFamily="34" charset="-122"/>
              </a:rPr>
              <a:t>WHERE</a:t>
            </a:r>
            <a:r>
              <a:rPr lang="en-US" altLang="zh-CN" sz="2400" b="1" dirty="0">
                <a:solidFill>
                  <a:prstClr val="black"/>
                </a:solidFill>
                <a:latin typeface="微软雅黑" panose="020B0503020204020204" pitchFamily="34" charset="-122"/>
                <a:ea typeface="微软雅黑" panose="020B0503020204020204" pitchFamily="34" charset="-122"/>
              </a:rPr>
              <a:t> S</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prstClr val="black"/>
                </a:solidFill>
                <a:latin typeface="微软雅黑" panose="020B0503020204020204" pitchFamily="34" charset="-122"/>
                <a:ea typeface="微软雅黑" panose="020B0503020204020204" pitchFamily="34" charset="-122"/>
              </a:rPr>
              <a:t>SNO</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prstClr val="black"/>
                </a:solidFill>
                <a:latin typeface="微软雅黑" panose="020B0503020204020204" pitchFamily="34" charset="-122"/>
                <a:ea typeface="微软雅黑" panose="020B0503020204020204" pitchFamily="34" charset="-122"/>
              </a:rPr>
              <a:t>SPJ</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prstClr val="black"/>
                </a:solidFill>
                <a:latin typeface="微软雅黑" panose="020B0503020204020204" pitchFamily="34" charset="-122"/>
                <a:ea typeface="微软雅黑" panose="020B0503020204020204" pitchFamily="34" charset="-122"/>
              </a:rPr>
              <a:t>SNO </a:t>
            </a:r>
            <a:r>
              <a:rPr lang="en-US" altLang="zh-CN" sz="2400" b="1" dirty="0">
                <a:solidFill>
                  <a:srgbClr val="808080"/>
                </a:solidFill>
                <a:latin typeface="微软雅黑" panose="020B0503020204020204" pitchFamily="34" charset="-122"/>
                <a:ea typeface="微软雅黑" panose="020B0503020204020204" pitchFamily="34" charset="-122"/>
              </a:rPr>
              <a:t>AND</a:t>
            </a:r>
            <a:r>
              <a:rPr lang="en-US" altLang="zh-CN" sz="2400" b="1" dirty="0">
                <a:solidFill>
                  <a:prstClr val="black"/>
                </a:solidFill>
                <a:latin typeface="微软雅黑" panose="020B0503020204020204" pitchFamily="34" charset="-122"/>
                <a:ea typeface="微软雅黑" panose="020B0503020204020204" pitchFamily="34" charset="-122"/>
              </a:rPr>
              <a:t> S</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prstClr val="black"/>
                </a:solidFill>
                <a:latin typeface="微软雅黑" panose="020B0503020204020204" pitchFamily="34" charset="-122"/>
                <a:ea typeface="微软雅黑" panose="020B0503020204020204" pitchFamily="34" charset="-122"/>
              </a:rPr>
              <a:t>CITY</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天津</a:t>
            </a:r>
            <a:r>
              <a:rPr lang="en-US" altLang="zh-CN" sz="2400" b="1" dirty="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prstClr val="black"/>
                </a:solidFill>
                <a:latin typeface="微软雅黑" panose="020B0503020204020204" pitchFamily="34" charset="-122"/>
                <a:ea typeface="微软雅黑" panose="020B0503020204020204" pitchFamily="34" charset="-122"/>
              </a:rPr>
              <a:t> </a:t>
            </a:r>
            <a:endParaRPr lang="en-US" altLang="zh-CN" sz="2400" dirty="0">
              <a:solidFill>
                <a:srgbClr val="808080"/>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defRPr/>
            </a:pPr>
            <a:r>
              <a:rPr lang="en-US" altLang="zh-CN" sz="2400" b="1" dirty="0">
                <a:latin typeface="微软雅黑" panose="020B0503020204020204" pitchFamily="34" charset="-122"/>
                <a:ea typeface="微软雅黑" panose="020B0503020204020204" pitchFamily="34" charset="-122"/>
              </a:rPr>
              <a:t>8.</a:t>
            </a:r>
            <a:r>
              <a:rPr lang="zh-CN" altLang="en-US" sz="2400" b="1" dirty="0">
                <a:latin typeface="微软雅黑" panose="020B0503020204020204" pitchFamily="34" charset="-122"/>
                <a:ea typeface="微软雅黑" panose="020B0503020204020204" pitchFamily="34" charset="-122"/>
              </a:rPr>
              <a:t>把全部红色零件的颜色改成蓝色。</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en-US" altLang="zh-CN" sz="2400" b="1" dirty="0">
                <a:solidFill>
                  <a:srgbClr val="FF00FF"/>
                </a:solidFill>
                <a:latin typeface="微软雅黑" panose="020B0503020204020204" pitchFamily="34" charset="-122"/>
                <a:ea typeface="微软雅黑" panose="020B0503020204020204" pitchFamily="34" charset="-122"/>
              </a:rPr>
              <a:t>UPDATE</a:t>
            </a:r>
            <a:r>
              <a:rPr lang="en-US" altLang="zh-CN" sz="2400" b="1" dirty="0">
                <a:solidFill>
                  <a:prstClr val="black"/>
                </a:solidFill>
                <a:latin typeface="微软雅黑" panose="020B0503020204020204" pitchFamily="34" charset="-122"/>
                <a:ea typeface="微软雅黑" panose="020B0503020204020204" pitchFamily="34" charset="-122"/>
              </a:rPr>
              <a:t> P </a:t>
            </a:r>
          </a:p>
          <a:p>
            <a:pPr>
              <a:lnSpc>
                <a:spcPct val="150000"/>
              </a:lnSpc>
            </a:pPr>
            <a:r>
              <a:rPr lang="en-US" altLang="zh-CN" sz="2400" b="1" dirty="0">
                <a:solidFill>
                  <a:srgbClr val="0000FF"/>
                </a:solidFill>
                <a:latin typeface="微软雅黑" panose="020B0503020204020204" pitchFamily="34" charset="-122"/>
                <a:ea typeface="微软雅黑" panose="020B0503020204020204" pitchFamily="34" charset="-122"/>
              </a:rPr>
              <a:t>SET</a:t>
            </a:r>
            <a:r>
              <a:rPr lang="en-US" altLang="zh-CN" sz="2400" b="1" dirty="0">
                <a:solidFill>
                  <a:prstClr val="black"/>
                </a:solidFill>
                <a:latin typeface="微软雅黑" panose="020B0503020204020204" pitchFamily="34" charset="-122"/>
                <a:ea typeface="微软雅黑" panose="020B0503020204020204" pitchFamily="34" charset="-122"/>
              </a:rPr>
              <a:t> COLOR</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蓝</a:t>
            </a:r>
            <a:r>
              <a:rPr lang="en-US" altLang="zh-CN" sz="2400" b="1" dirty="0">
                <a:solidFill>
                  <a:srgbClr val="FF0000"/>
                </a:solidFill>
                <a:latin typeface="微软雅黑" panose="020B0503020204020204" pitchFamily="34" charset="-122"/>
                <a:ea typeface="微软雅黑" panose="020B0503020204020204" pitchFamily="34" charset="-122"/>
              </a:rPr>
              <a:t>'</a:t>
            </a:r>
            <a:r>
              <a:rPr lang="zh-CN" altLang="en-US" sz="2400" b="1" dirty="0">
                <a:solidFill>
                  <a:prstClr val="black"/>
                </a:solidFill>
                <a:latin typeface="微软雅黑" panose="020B0503020204020204" pitchFamily="34" charset="-122"/>
                <a:ea typeface="微软雅黑" panose="020B0503020204020204" pitchFamily="34" charset="-122"/>
              </a:rPr>
              <a:t> </a:t>
            </a:r>
          </a:p>
          <a:p>
            <a:pPr>
              <a:lnSpc>
                <a:spcPct val="150000"/>
              </a:lnSpc>
            </a:pPr>
            <a:r>
              <a:rPr lang="en-US" altLang="zh-CN" sz="2400" b="1" dirty="0">
                <a:solidFill>
                  <a:srgbClr val="0000FF"/>
                </a:solidFill>
                <a:latin typeface="微软雅黑" panose="020B0503020204020204" pitchFamily="34" charset="-122"/>
                <a:ea typeface="微软雅黑" panose="020B0503020204020204" pitchFamily="34" charset="-122"/>
              </a:rPr>
              <a:t>WHERE</a:t>
            </a:r>
            <a:r>
              <a:rPr lang="en-US" altLang="zh-CN" sz="2400" b="1" dirty="0">
                <a:solidFill>
                  <a:prstClr val="black"/>
                </a:solidFill>
                <a:latin typeface="微软雅黑" panose="020B0503020204020204" pitchFamily="34" charset="-122"/>
                <a:ea typeface="微软雅黑" panose="020B0503020204020204" pitchFamily="34" charset="-122"/>
              </a:rPr>
              <a:t> COLOR</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红</a:t>
            </a:r>
            <a:r>
              <a:rPr lang="en-US" altLang="zh-CN" sz="2400" b="1" dirty="0">
                <a:solidFill>
                  <a:srgbClr val="FF0000"/>
                </a:solidFill>
                <a:latin typeface="微软雅黑" panose="020B0503020204020204" pitchFamily="34" charset="-122"/>
                <a:ea typeface="微软雅黑" panose="020B0503020204020204" pitchFamily="34" charset="-122"/>
              </a:rPr>
              <a:t>'</a:t>
            </a:r>
            <a:endParaRPr lang="en-US" altLang="zh-CN" sz="2000" b="1" dirty="0">
              <a:solidFill>
                <a:srgbClr val="808080"/>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defRPr/>
            </a:pPr>
            <a:r>
              <a:rPr lang="en-US" altLang="zh-CN" sz="2000" b="1" dirty="0">
                <a:latin typeface="微软雅黑" panose="020B0503020204020204" pitchFamily="34" charset="-122"/>
                <a:ea typeface="微软雅黑" panose="020B0503020204020204" pitchFamily="34" charset="-122"/>
              </a:rPr>
              <a:t>9.</a:t>
            </a:r>
            <a:r>
              <a:rPr lang="zh-CN" altLang="en-US" sz="2000" b="1" dirty="0">
                <a:latin typeface="微软雅黑" panose="020B0503020204020204" pitchFamily="34" charset="-122"/>
                <a:ea typeface="微软雅黑" panose="020B0503020204020204" pitchFamily="34" charset="-122"/>
              </a:rPr>
              <a:t>由</a:t>
            </a:r>
            <a:r>
              <a:rPr lang="en-US" altLang="zh-CN" sz="2000" b="1" dirty="0">
                <a:latin typeface="微软雅黑" panose="020B0503020204020204" pitchFamily="34" charset="-122"/>
                <a:ea typeface="微软雅黑" panose="020B0503020204020204" pitchFamily="34" charset="-122"/>
              </a:rPr>
              <a:t>S5</a:t>
            </a:r>
            <a:r>
              <a:rPr lang="zh-CN" altLang="en-US" sz="2000" b="1" dirty="0">
                <a:latin typeface="微软雅黑" panose="020B0503020204020204" pitchFamily="34" charset="-122"/>
                <a:ea typeface="微软雅黑" panose="020B0503020204020204" pitchFamily="34" charset="-122"/>
              </a:rPr>
              <a:t>供给</a:t>
            </a:r>
            <a:r>
              <a:rPr lang="en-US" altLang="zh-CN" sz="2000" b="1" dirty="0">
                <a:latin typeface="微软雅黑" panose="020B0503020204020204" pitchFamily="34" charset="-122"/>
                <a:ea typeface="微软雅黑" panose="020B0503020204020204" pitchFamily="34" charset="-122"/>
              </a:rPr>
              <a:t>J4</a:t>
            </a:r>
            <a:r>
              <a:rPr lang="zh-CN" altLang="en-US" sz="2000" b="1" dirty="0">
                <a:latin typeface="微软雅黑" panose="020B0503020204020204" pitchFamily="34" charset="-122"/>
                <a:ea typeface="微软雅黑" panose="020B0503020204020204" pitchFamily="34" charset="-122"/>
              </a:rPr>
              <a:t>的零件</a:t>
            </a:r>
            <a:r>
              <a:rPr lang="en-US" altLang="zh-CN" sz="2000" b="1" dirty="0">
                <a:latin typeface="微软雅黑" panose="020B0503020204020204" pitchFamily="34" charset="-122"/>
                <a:ea typeface="微软雅黑" panose="020B0503020204020204" pitchFamily="34" charset="-122"/>
              </a:rPr>
              <a:t>P6</a:t>
            </a:r>
            <a:r>
              <a:rPr lang="zh-CN" altLang="en-US" sz="2000" b="1" dirty="0">
                <a:latin typeface="微软雅黑" panose="020B0503020204020204" pitchFamily="34" charset="-122"/>
                <a:ea typeface="微软雅黑" panose="020B0503020204020204" pitchFamily="34" charset="-122"/>
              </a:rPr>
              <a:t>改为由</a:t>
            </a:r>
            <a:r>
              <a:rPr lang="en-US" altLang="zh-CN" sz="2000" b="1" dirty="0">
                <a:latin typeface="微软雅黑" panose="020B0503020204020204" pitchFamily="34" charset="-122"/>
                <a:ea typeface="微软雅黑" panose="020B0503020204020204" pitchFamily="34" charset="-122"/>
              </a:rPr>
              <a:t>S3</a:t>
            </a:r>
            <a:r>
              <a:rPr lang="zh-CN" altLang="en-US" sz="2000" b="1" dirty="0">
                <a:latin typeface="微软雅黑" panose="020B0503020204020204" pitchFamily="34" charset="-122"/>
                <a:ea typeface="微软雅黑" panose="020B0503020204020204" pitchFamily="34" charset="-122"/>
              </a:rPr>
              <a:t>供应。</a:t>
            </a: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en-US" altLang="zh-CN" sz="2400" b="1" dirty="0">
                <a:latin typeface="微软雅黑" panose="020B0503020204020204" pitchFamily="34" charset="-122"/>
                <a:ea typeface="微软雅黑" panose="020B0503020204020204" pitchFamily="34" charset="-122"/>
              </a:rPr>
              <a:t> </a:t>
            </a:r>
            <a:r>
              <a:rPr lang="en-US" altLang="zh-CN" sz="2400" b="1" dirty="0">
                <a:solidFill>
                  <a:srgbClr val="FF00FF"/>
                </a:solidFill>
                <a:latin typeface="微软雅黑" panose="020B0503020204020204" pitchFamily="34" charset="-122"/>
                <a:ea typeface="微软雅黑" panose="020B0503020204020204" pitchFamily="34" charset="-122"/>
              </a:rPr>
              <a:t>UPDATE</a:t>
            </a:r>
            <a:r>
              <a:rPr lang="en-US" altLang="zh-CN" sz="2400" b="1" dirty="0">
                <a:solidFill>
                  <a:prstClr val="black"/>
                </a:solidFill>
                <a:latin typeface="微软雅黑" panose="020B0503020204020204" pitchFamily="34" charset="-122"/>
                <a:ea typeface="微软雅黑" panose="020B0503020204020204" pitchFamily="34" charset="-122"/>
              </a:rPr>
              <a:t>  SPJ  </a:t>
            </a:r>
          </a:p>
          <a:p>
            <a:pPr>
              <a:lnSpc>
                <a:spcPct val="150000"/>
              </a:lnSpc>
            </a:pPr>
            <a:r>
              <a:rPr lang="en-US" altLang="zh-CN" sz="2400" b="1" dirty="0">
                <a:solidFill>
                  <a:prstClr val="black"/>
                </a:solidFill>
                <a:latin typeface="微软雅黑" panose="020B0503020204020204" pitchFamily="34" charset="-122"/>
                <a:ea typeface="微软雅黑" panose="020B0503020204020204" pitchFamily="34" charset="-122"/>
              </a:rPr>
              <a:t> </a:t>
            </a:r>
            <a:r>
              <a:rPr lang="en-US" altLang="zh-CN" sz="2400" b="1" dirty="0">
                <a:solidFill>
                  <a:srgbClr val="0000FF"/>
                </a:solidFill>
                <a:latin typeface="微软雅黑" panose="020B0503020204020204" pitchFamily="34" charset="-122"/>
                <a:ea typeface="微软雅黑" panose="020B0503020204020204" pitchFamily="34" charset="-122"/>
              </a:rPr>
              <a:t>SET</a:t>
            </a:r>
            <a:r>
              <a:rPr lang="en-US" altLang="zh-CN" sz="2400" b="1" dirty="0">
                <a:solidFill>
                  <a:prstClr val="black"/>
                </a:solidFill>
                <a:latin typeface="微软雅黑" panose="020B0503020204020204" pitchFamily="34" charset="-122"/>
                <a:ea typeface="微软雅黑" panose="020B0503020204020204" pitchFamily="34" charset="-122"/>
              </a:rPr>
              <a:t> SNO</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'S3'</a:t>
            </a:r>
            <a:r>
              <a:rPr lang="en-US" altLang="zh-CN" sz="2400" b="1" dirty="0">
                <a:solidFill>
                  <a:prstClr val="black"/>
                </a:solidFill>
                <a:latin typeface="微软雅黑" panose="020B0503020204020204" pitchFamily="34" charset="-122"/>
                <a:ea typeface="微软雅黑" panose="020B0503020204020204" pitchFamily="34" charset="-122"/>
              </a:rPr>
              <a:t> </a:t>
            </a:r>
          </a:p>
          <a:p>
            <a:pPr>
              <a:lnSpc>
                <a:spcPct val="150000"/>
              </a:lnSpc>
            </a:pPr>
            <a:r>
              <a:rPr lang="en-US" altLang="zh-CN" sz="2400" b="1" dirty="0">
                <a:solidFill>
                  <a:prstClr val="black"/>
                </a:solidFill>
                <a:latin typeface="微软雅黑" panose="020B0503020204020204" pitchFamily="34" charset="-122"/>
                <a:ea typeface="微软雅黑" panose="020B0503020204020204" pitchFamily="34" charset="-122"/>
              </a:rPr>
              <a:t> </a:t>
            </a:r>
            <a:r>
              <a:rPr lang="en-US" altLang="zh-CN" sz="2400" b="1" dirty="0">
                <a:solidFill>
                  <a:srgbClr val="0000FF"/>
                </a:solidFill>
                <a:latin typeface="微软雅黑" panose="020B0503020204020204" pitchFamily="34" charset="-122"/>
                <a:ea typeface="微软雅黑" panose="020B0503020204020204" pitchFamily="34" charset="-122"/>
              </a:rPr>
              <a:t>WHERE</a:t>
            </a:r>
            <a:r>
              <a:rPr lang="en-US" altLang="zh-CN" sz="2400" b="1" dirty="0">
                <a:solidFill>
                  <a:prstClr val="black"/>
                </a:solidFill>
                <a:latin typeface="微软雅黑" panose="020B0503020204020204" pitchFamily="34" charset="-122"/>
                <a:ea typeface="微软雅黑" panose="020B0503020204020204" pitchFamily="34" charset="-122"/>
              </a:rPr>
              <a:t> SNO</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'S5'</a:t>
            </a:r>
            <a:r>
              <a:rPr lang="en-US" altLang="zh-CN" sz="2400" b="1" dirty="0">
                <a:solidFill>
                  <a:prstClr val="black"/>
                </a:solidFill>
                <a:latin typeface="微软雅黑" panose="020B0503020204020204" pitchFamily="34" charset="-122"/>
                <a:ea typeface="微软雅黑" panose="020B0503020204020204" pitchFamily="34" charset="-122"/>
              </a:rPr>
              <a:t> </a:t>
            </a:r>
            <a:r>
              <a:rPr lang="en-US" altLang="zh-CN" sz="2400" b="1" dirty="0">
                <a:solidFill>
                  <a:srgbClr val="808080"/>
                </a:solidFill>
                <a:latin typeface="微软雅黑" panose="020B0503020204020204" pitchFamily="34" charset="-122"/>
                <a:ea typeface="微软雅黑" panose="020B0503020204020204" pitchFamily="34" charset="-122"/>
              </a:rPr>
              <a:t>AND</a:t>
            </a:r>
            <a:r>
              <a:rPr lang="en-US" altLang="zh-CN" sz="2400" b="1" dirty="0">
                <a:solidFill>
                  <a:prstClr val="black"/>
                </a:solidFill>
                <a:latin typeface="微软雅黑" panose="020B0503020204020204" pitchFamily="34" charset="-122"/>
                <a:ea typeface="微软雅黑" panose="020B0503020204020204" pitchFamily="34" charset="-122"/>
              </a:rPr>
              <a:t> JNO</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'J4'</a:t>
            </a:r>
            <a:r>
              <a:rPr lang="en-US" altLang="zh-CN" sz="2400" b="1" dirty="0">
                <a:solidFill>
                  <a:prstClr val="black"/>
                </a:solidFill>
                <a:latin typeface="微软雅黑" panose="020B0503020204020204" pitchFamily="34" charset="-122"/>
                <a:ea typeface="微软雅黑" panose="020B0503020204020204" pitchFamily="34" charset="-122"/>
              </a:rPr>
              <a:t> </a:t>
            </a:r>
            <a:r>
              <a:rPr lang="en-US" altLang="zh-CN" sz="2400" b="1" dirty="0">
                <a:solidFill>
                  <a:srgbClr val="808080"/>
                </a:solidFill>
                <a:latin typeface="微软雅黑" panose="020B0503020204020204" pitchFamily="34" charset="-122"/>
                <a:ea typeface="微软雅黑" panose="020B0503020204020204" pitchFamily="34" charset="-122"/>
              </a:rPr>
              <a:t>AND</a:t>
            </a:r>
            <a:r>
              <a:rPr lang="en-US" altLang="zh-CN" sz="2400" b="1" dirty="0">
                <a:solidFill>
                  <a:prstClr val="black"/>
                </a:solidFill>
                <a:latin typeface="微软雅黑" panose="020B0503020204020204" pitchFamily="34" charset="-122"/>
                <a:ea typeface="微软雅黑" panose="020B0503020204020204" pitchFamily="34" charset="-122"/>
              </a:rPr>
              <a:t> PNO</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'P6'</a:t>
            </a:r>
          </a:p>
          <a:p>
            <a:pPr eaLnBrk="1" hangingPunct="1">
              <a:buFont typeface="Arial" panose="020B0604020202020204" pitchFamily="34" charset="0"/>
              <a:buNone/>
              <a:defRPr/>
            </a:pPr>
            <a:endParaRPr lang="en-US" altLang="zh-CN" sz="2000" b="1" dirty="0">
              <a:solidFill>
                <a:srgbClr val="808080"/>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defRPr/>
            </a:pPr>
            <a:endParaRPr lang="zh-CN" altLang="en-US" sz="2400" dirty="0">
              <a:solidFill>
                <a:srgbClr val="7030A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1828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p:cTn id="7" dur="1000" fill="hold"/>
                                        <p:tgtEl>
                                          <p:spTgt spid="8">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8">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8">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8">
                                            <p:txEl>
                                              <p:pRg st="1" end="1"/>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p:cTn id="13" dur="1000" fill="hold"/>
                                        <p:tgtEl>
                                          <p:spTgt spid="8">
                                            <p:txEl>
                                              <p:pRg st="2" end="2"/>
                                            </p:txEl>
                                          </p:spTgt>
                                        </p:tgtEl>
                                        <p:attrNameLst>
                                          <p:attrName>ppt_w</p:attrName>
                                        </p:attrNameLst>
                                      </p:cBhvr>
                                      <p:tavLst>
                                        <p:tav tm="0">
                                          <p:val>
                                            <p:fltVal val="0"/>
                                          </p:val>
                                        </p:tav>
                                        <p:tav tm="100000">
                                          <p:val>
                                            <p:strVal val="#ppt_w"/>
                                          </p:val>
                                        </p:tav>
                                      </p:tavLst>
                                    </p:anim>
                                    <p:anim calcmode="lin" valueType="num">
                                      <p:cBhvr>
                                        <p:cTn id="14" dur="1000" fill="hold"/>
                                        <p:tgtEl>
                                          <p:spTgt spid="8">
                                            <p:txEl>
                                              <p:pRg st="2" end="2"/>
                                            </p:txEl>
                                          </p:spTgt>
                                        </p:tgtEl>
                                        <p:attrNameLst>
                                          <p:attrName>ppt_h</p:attrName>
                                        </p:attrNameLst>
                                      </p:cBhvr>
                                      <p:tavLst>
                                        <p:tav tm="0">
                                          <p:val>
                                            <p:fltVal val="0"/>
                                          </p:val>
                                        </p:tav>
                                        <p:tav tm="100000">
                                          <p:val>
                                            <p:strVal val="#ppt_h"/>
                                          </p:val>
                                        </p:tav>
                                      </p:tavLst>
                                    </p:anim>
                                    <p:anim calcmode="lin" valueType="num">
                                      <p:cBhvr>
                                        <p:cTn id="15" dur="1000" fill="hold"/>
                                        <p:tgtEl>
                                          <p:spTgt spid="8">
                                            <p:txEl>
                                              <p:pRg st="2" end="2"/>
                                            </p:txEl>
                                          </p:spTgt>
                                        </p:tgtEl>
                                        <p:attrNameLst>
                                          <p:attrName>style.rotation</p:attrName>
                                        </p:attrNameLst>
                                      </p:cBhvr>
                                      <p:tavLst>
                                        <p:tav tm="0">
                                          <p:val>
                                            <p:fltVal val="90"/>
                                          </p:val>
                                        </p:tav>
                                        <p:tav tm="100000">
                                          <p:val>
                                            <p:fltVal val="0"/>
                                          </p:val>
                                        </p:tav>
                                      </p:tavLst>
                                    </p:anim>
                                    <p:animEffect transition="in" filter="fade">
                                      <p:cBhvr>
                                        <p:cTn id="16" dur="1000"/>
                                        <p:tgtEl>
                                          <p:spTgt spid="8">
                                            <p:txEl>
                                              <p:pRg st="2" end="2"/>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p:cTn id="19" dur="1000" fill="hold"/>
                                        <p:tgtEl>
                                          <p:spTgt spid="8">
                                            <p:txEl>
                                              <p:pRg st="3" end="3"/>
                                            </p:txEl>
                                          </p:spTgt>
                                        </p:tgtEl>
                                        <p:attrNameLst>
                                          <p:attrName>ppt_w</p:attrName>
                                        </p:attrNameLst>
                                      </p:cBhvr>
                                      <p:tavLst>
                                        <p:tav tm="0">
                                          <p:val>
                                            <p:fltVal val="0"/>
                                          </p:val>
                                        </p:tav>
                                        <p:tav tm="100000">
                                          <p:val>
                                            <p:strVal val="#ppt_w"/>
                                          </p:val>
                                        </p:tav>
                                      </p:tavLst>
                                    </p:anim>
                                    <p:anim calcmode="lin" valueType="num">
                                      <p:cBhvr>
                                        <p:cTn id="20" dur="1000" fill="hold"/>
                                        <p:tgtEl>
                                          <p:spTgt spid="8">
                                            <p:txEl>
                                              <p:pRg st="3" end="3"/>
                                            </p:txEl>
                                          </p:spTgt>
                                        </p:tgtEl>
                                        <p:attrNameLst>
                                          <p:attrName>ppt_h</p:attrName>
                                        </p:attrNameLst>
                                      </p:cBhvr>
                                      <p:tavLst>
                                        <p:tav tm="0">
                                          <p:val>
                                            <p:fltVal val="0"/>
                                          </p:val>
                                        </p:tav>
                                        <p:tav tm="100000">
                                          <p:val>
                                            <p:strVal val="#ppt_h"/>
                                          </p:val>
                                        </p:tav>
                                      </p:tavLst>
                                    </p:anim>
                                    <p:anim calcmode="lin" valueType="num">
                                      <p:cBhvr>
                                        <p:cTn id="21" dur="1000" fill="hold"/>
                                        <p:tgtEl>
                                          <p:spTgt spid="8">
                                            <p:txEl>
                                              <p:pRg st="3" end="3"/>
                                            </p:txEl>
                                          </p:spTgt>
                                        </p:tgtEl>
                                        <p:attrNameLst>
                                          <p:attrName>style.rotation</p:attrName>
                                        </p:attrNameLst>
                                      </p:cBhvr>
                                      <p:tavLst>
                                        <p:tav tm="0">
                                          <p:val>
                                            <p:fltVal val="90"/>
                                          </p:val>
                                        </p:tav>
                                        <p:tav tm="100000">
                                          <p:val>
                                            <p:fltVal val="0"/>
                                          </p:val>
                                        </p:tav>
                                      </p:tavLst>
                                    </p:anim>
                                    <p:animEffect transition="in" filter="fade">
                                      <p:cBhvr>
                                        <p:cTn id="22" dur="10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 calcmode="lin" valueType="num">
                                      <p:cBhvr>
                                        <p:cTn id="27" dur="1000" fill="hold"/>
                                        <p:tgtEl>
                                          <p:spTgt spid="8">
                                            <p:txEl>
                                              <p:pRg st="5" end="5"/>
                                            </p:txEl>
                                          </p:spTgt>
                                        </p:tgtEl>
                                        <p:attrNameLst>
                                          <p:attrName>ppt_w</p:attrName>
                                        </p:attrNameLst>
                                      </p:cBhvr>
                                      <p:tavLst>
                                        <p:tav tm="0">
                                          <p:val>
                                            <p:fltVal val="0"/>
                                          </p:val>
                                        </p:tav>
                                        <p:tav tm="100000">
                                          <p:val>
                                            <p:strVal val="#ppt_w"/>
                                          </p:val>
                                        </p:tav>
                                      </p:tavLst>
                                    </p:anim>
                                    <p:anim calcmode="lin" valueType="num">
                                      <p:cBhvr>
                                        <p:cTn id="28" dur="1000" fill="hold"/>
                                        <p:tgtEl>
                                          <p:spTgt spid="8">
                                            <p:txEl>
                                              <p:pRg st="5" end="5"/>
                                            </p:txEl>
                                          </p:spTgt>
                                        </p:tgtEl>
                                        <p:attrNameLst>
                                          <p:attrName>ppt_h</p:attrName>
                                        </p:attrNameLst>
                                      </p:cBhvr>
                                      <p:tavLst>
                                        <p:tav tm="0">
                                          <p:val>
                                            <p:fltVal val="0"/>
                                          </p:val>
                                        </p:tav>
                                        <p:tav tm="100000">
                                          <p:val>
                                            <p:strVal val="#ppt_h"/>
                                          </p:val>
                                        </p:tav>
                                      </p:tavLst>
                                    </p:anim>
                                    <p:anim calcmode="lin" valueType="num">
                                      <p:cBhvr>
                                        <p:cTn id="29" dur="1000" fill="hold"/>
                                        <p:tgtEl>
                                          <p:spTgt spid="8">
                                            <p:txEl>
                                              <p:pRg st="5" end="5"/>
                                            </p:txEl>
                                          </p:spTgt>
                                        </p:tgtEl>
                                        <p:attrNameLst>
                                          <p:attrName>style.rotation</p:attrName>
                                        </p:attrNameLst>
                                      </p:cBhvr>
                                      <p:tavLst>
                                        <p:tav tm="0">
                                          <p:val>
                                            <p:fltVal val="90"/>
                                          </p:val>
                                        </p:tav>
                                        <p:tav tm="100000">
                                          <p:val>
                                            <p:fltVal val="0"/>
                                          </p:val>
                                        </p:tav>
                                      </p:tavLst>
                                    </p:anim>
                                    <p:animEffect transition="in" filter="fade">
                                      <p:cBhvr>
                                        <p:cTn id="30" dur="1000"/>
                                        <p:tgtEl>
                                          <p:spTgt spid="8">
                                            <p:txEl>
                                              <p:pRg st="5" end="5"/>
                                            </p:txEl>
                                          </p:spTgt>
                                        </p:tgtEl>
                                      </p:cBhvr>
                                    </p:animEffect>
                                  </p:childTnLst>
                                </p:cTn>
                              </p:par>
                              <p:par>
                                <p:cTn id="31" presetID="31" presetClass="entr" presetSubtype="0" fill="hold" nodeType="withEffect">
                                  <p:stCondLst>
                                    <p:cond delay="0"/>
                                  </p:stCondLst>
                                  <p:childTnLst>
                                    <p:set>
                                      <p:cBhvr>
                                        <p:cTn id="32" dur="1" fill="hold">
                                          <p:stCondLst>
                                            <p:cond delay="0"/>
                                          </p:stCondLst>
                                        </p:cTn>
                                        <p:tgtEl>
                                          <p:spTgt spid="8">
                                            <p:txEl>
                                              <p:pRg st="6" end="6"/>
                                            </p:txEl>
                                          </p:spTgt>
                                        </p:tgtEl>
                                        <p:attrNameLst>
                                          <p:attrName>style.visibility</p:attrName>
                                        </p:attrNameLst>
                                      </p:cBhvr>
                                      <p:to>
                                        <p:strVal val="visible"/>
                                      </p:to>
                                    </p:set>
                                    <p:anim calcmode="lin" valueType="num">
                                      <p:cBhvr>
                                        <p:cTn id="33" dur="1000" fill="hold"/>
                                        <p:tgtEl>
                                          <p:spTgt spid="8">
                                            <p:txEl>
                                              <p:pRg st="6" end="6"/>
                                            </p:txEl>
                                          </p:spTgt>
                                        </p:tgtEl>
                                        <p:attrNameLst>
                                          <p:attrName>ppt_w</p:attrName>
                                        </p:attrNameLst>
                                      </p:cBhvr>
                                      <p:tavLst>
                                        <p:tav tm="0">
                                          <p:val>
                                            <p:fltVal val="0"/>
                                          </p:val>
                                        </p:tav>
                                        <p:tav tm="100000">
                                          <p:val>
                                            <p:strVal val="#ppt_w"/>
                                          </p:val>
                                        </p:tav>
                                      </p:tavLst>
                                    </p:anim>
                                    <p:anim calcmode="lin" valueType="num">
                                      <p:cBhvr>
                                        <p:cTn id="34" dur="1000" fill="hold"/>
                                        <p:tgtEl>
                                          <p:spTgt spid="8">
                                            <p:txEl>
                                              <p:pRg st="6" end="6"/>
                                            </p:txEl>
                                          </p:spTgt>
                                        </p:tgtEl>
                                        <p:attrNameLst>
                                          <p:attrName>ppt_h</p:attrName>
                                        </p:attrNameLst>
                                      </p:cBhvr>
                                      <p:tavLst>
                                        <p:tav tm="0">
                                          <p:val>
                                            <p:fltVal val="0"/>
                                          </p:val>
                                        </p:tav>
                                        <p:tav tm="100000">
                                          <p:val>
                                            <p:strVal val="#ppt_h"/>
                                          </p:val>
                                        </p:tav>
                                      </p:tavLst>
                                    </p:anim>
                                    <p:anim calcmode="lin" valueType="num">
                                      <p:cBhvr>
                                        <p:cTn id="35" dur="1000" fill="hold"/>
                                        <p:tgtEl>
                                          <p:spTgt spid="8">
                                            <p:txEl>
                                              <p:pRg st="6" end="6"/>
                                            </p:txEl>
                                          </p:spTgt>
                                        </p:tgtEl>
                                        <p:attrNameLst>
                                          <p:attrName>style.rotation</p:attrName>
                                        </p:attrNameLst>
                                      </p:cBhvr>
                                      <p:tavLst>
                                        <p:tav tm="0">
                                          <p:val>
                                            <p:fltVal val="90"/>
                                          </p:val>
                                        </p:tav>
                                        <p:tav tm="100000">
                                          <p:val>
                                            <p:fltVal val="0"/>
                                          </p:val>
                                        </p:tav>
                                      </p:tavLst>
                                    </p:anim>
                                    <p:animEffect transition="in" filter="fade">
                                      <p:cBhvr>
                                        <p:cTn id="36" dur="1000"/>
                                        <p:tgtEl>
                                          <p:spTgt spid="8">
                                            <p:txEl>
                                              <p:pRg st="6" end="6"/>
                                            </p:txEl>
                                          </p:spTgt>
                                        </p:tgtEl>
                                      </p:cBhvr>
                                    </p:animEffect>
                                  </p:childTnLst>
                                </p:cTn>
                              </p:par>
                              <p:par>
                                <p:cTn id="37" presetID="31" presetClass="entr" presetSubtype="0" fill="hold" nodeType="withEffect">
                                  <p:stCondLst>
                                    <p:cond delay="0"/>
                                  </p:stCondLst>
                                  <p:childTnLst>
                                    <p:set>
                                      <p:cBhvr>
                                        <p:cTn id="38" dur="1" fill="hold">
                                          <p:stCondLst>
                                            <p:cond delay="0"/>
                                          </p:stCondLst>
                                        </p:cTn>
                                        <p:tgtEl>
                                          <p:spTgt spid="8">
                                            <p:txEl>
                                              <p:pRg st="7" end="7"/>
                                            </p:txEl>
                                          </p:spTgt>
                                        </p:tgtEl>
                                        <p:attrNameLst>
                                          <p:attrName>style.visibility</p:attrName>
                                        </p:attrNameLst>
                                      </p:cBhvr>
                                      <p:to>
                                        <p:strVal val="visible"/>
                                      </p:to>
                                    </p:set>
                                    <p:anim calcmode="lin" valueType="num">
                                      <p:cBhvr>
                                        <p:cTn id="39" dur="1000" fill="hold"/>
                                        <p:tgtEl>
                                          <p:spTgt spid="8">
                                            <p:txEl>
                                              <p:pRg st="7" end="7"/>
                                            </p:txEl>
                                          </p:spTgt>
                                        </p:tgtEl>
                                        <p:attrNameLst>
                                          <p:attrName>ppt_w</p:attrName>
                                        </p:attrNameLst>
                                      </p:cBhvr>
                                      <p:tavLst>
                                        <p:tav tm="0">
                                          <p:val>
                                            <p:fltVal val="0"/>
                                          </p:val>
                                        </p:tav>
                                        <p:tav tm="100000">
                                          <p:val>
                                            <p:strVal val="#ppt_w"/>
                                          </p:val>
                                        </p:tav>
                                      </p:tavLst>
                                    </p:anim>
                                    <p:anim calcmode="lin" valueType="num">
                                      <p:cBhvr>
                                        <p:cTn id="40" dur="1000" fill="hold"/>
                                        <p:tgtEl>
                                          <p:spTgt spid="8">
                                            <p:txEl>
                                              <p:pRg st="7" end="7"/>
                                            </p:txEl>
                                          </p:spTgt>
                                        </p:tgtEl>
                                        <p:attrNameLst>
                                          <p:attrName>ppt_h</p:attrName>
                                        </p:attrNameLst>
                                      </p:cBhvr>
                                      <p:tavLst>
                                        <p:tav tm="0">
                                          <p:val>
                                            <p:fltVal val="0"/>
                                          </p:val>
                                        </p:tav>
                                        <p:tav tm="100000">
                                          <p:val>
                                            <p:strVal val="#ppt_h"/>
                                          </p:val>
                                        </p:tav>
                                      </p:tavLst>
                                    </p:anim>
                                    <p:anim calcmode="lin" valueType="num">
                                      <p:cBhvr>
                                        <p:cTn id="41" dur="1000" fill="hold"/>
                                        <p:tgtEl>
                                          <p:spTgt spid="8">
                                            <p:txEl>
                                              <p:pRg st="7" end="7"/>
                                            </p:txEl>
                                          </p:spTgt>
                                        </p:tgtEl>
                                        <p:attrNameLst>
                                          <p:attrName>style.rotation</p:attrName>
                                        </p:attrNameLst>
                                      </p:cBhvr>
                                      <p:tavLst>
                                        <p:tav tm="0">
                                          <p:val>
                                            <p:fltVal val="90"/>
                                          </p:val>
                                        </p:tav>
                                        <p:tav tm="100000">
                                          <p:val>
                                            <p:fltVal val="0"/>
                                          </p:val>
                                        </p:tav>
                                      </p:tavLst>
                                    </p:anim>
                                    <p:animEffect transition="in" filter="fade">
                                      <p:cBhvr>
                                        <p:cTn id="42" dur="10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8">
                                            <p:txEl>
                                              <p:pRg st="9" end="9"/>
                                            </p:txEl>
                                          </p:spTgt>
                                        </p:tgtEl>
                                        <p:attrNameLst>
                                          <p:attrName>style.visibility</p:attrName>
                                        </p:attrNameLst>
                                      </p:cBhvr>
                                      <p:to>
                                        <p:strVal val="visible"/>
                                      </p:to>
                                    </p:set>
                                    <p:anim calcmode="lin" valueType="num">
                                      <p:cBhvr>
                                        <p:cTn id="47" dur="1000" fill="hold"/>
                                        <p:tgtEl>
                                          <p:spTgt spid="8">
                                            <p:txEl>
                                              <p:pRg st="9" end="9"/>
                                            </p:txEl>
                                          </p:spTgt>
                                        </p:tgtEl>
                                        <p:attrNameLst>
                                          <p:attrName>ppt_w</p:attrName>
                                        </p:attrNameLst>
                                      </p:cBhvr>
                                      <p:tavLst>
                                        <p:tav tm="0">
                                          <p:val>
                                            <p:fltVal val="0"/>
                                          </p:val>
                                        </p:tav>
                                        <p:tav tm="100000">
                                          <p:val>
                                            <p:strVal val="#ppt_w"/>
                                          </p:val>
                                        </p:tav>
                                      </p:tavLst>
                                    </p:anim>
                                    <p:anim calcmode="lin" valueType="num">
                                      <p:cBhvr>
                                        <p:cTn id="48" dur="1000" fill="hold"/>
                                        <p:tgtEl>
                                          <p:spTgt spid="8">
                                            <p:txEl>
                                              <p:pRg st="9" end="9"/>
                                            </p:txEl>
                                          </p:spTgt>
                                        </p:tgtEl>
                                        <p:attrNameLst>
                                          <p:attrName>ppt_h</p:attrName>
                                        </p:attrNameLst>
                                      </p:cBhvr>
                                      <p:tavLst>
                                        <p:tav tm="0">
                                          <p:val>
                                            <p:fltVal val="0"/>
                                          </p:val>
                                        </p:tav>
                                        <p:tav tm="100000">
                                          <p:val>
                                            <p:strVal val="#ppt_h"/>
                                          </p:val>
                                        </p:tav>
                                      </p:tavLst>
                                    </p:anim>
                                    <p:anim calcmode="lin" valueType="num">
                                      <p:cBhvr>
                                        <p:cTn id="49" dur="1000" fill="hold"/>
                                        <p:tgtEl>
                                          <p:spTgt spid="8">
                                            <p:txEl>
                                              <p:pRg st="9" end="9"/>
                                            </p:txEl>
                                          </p:spTgt>
                                        </p:tgtEl>
                                        <p:attrNameLst>
                                          <p:attrName>style.rotation</p:attrName>
                                        </p:attrNameLst>
                                      </p:cBhvr>
                                      <p:tavLst>
                                        <p:tav tm="0">
                                          <p:val>
                                            <p:fltVal val="90"/>
                                          </p:val>
                                        </p:tav>
                                        <p:tav tm="100000">
                                          <p:val>
                                            <p:fltVal val="0"/>
                                          </p:val>
                                        </p:tav>
                                      </p:tavLst>
                                    </p:anim>
                                    <p:animEffect transition="in" filter="fade">
                                      <p:cBhvr>
                                        <p:cTn id="50" dur="1000"/>
                                        <p:tgtEl>
                                          <p:spTgt spid="8">
                                            <p:txEl>
                                              <p:pRg st="9" end="9"/>
                                            </p:txEl>
                                          </p:spTgt>
                                        </p:tgtEl>
                                      </p:cBhvr>
                                    </p:animEffect>
                                  </p:childTnLst>
                                </p:cTn>
                              </p:par>
                              <p:par>
                                <p:cTn id="51" presetID="31" presetClass="entr" presetSubtype="0" fill="hold" nodeType="withEffect">
                                  <p:stCondLst>
                                    <p:cond delay="0"/>
                                  </p:stCondLst>
                                  <p:childTnLst>
                                    <p:set>
                                      <p:cBhvr>
                                        <p:cTn id="52" dur="1" fill="hold">
                                          <p:stCondLst>
                                            <p:cond delay="0"/>
                                          </p:stCondLst>
                                        </p:cTn>
                                        <p:tgtEl>
                                          <p:spTgt spid="8">
                                            <p:txEl>
                                              <p:pRg st="10" end="10"/>
                                            </p:txEl>
                                          </p:spTgt>
                                        </p:tgtEl>
                                        <p:attrNameLst>
                                          <p:attrName>style.visibility</p:attrName>
                                        </p:attrNameLst>
                                      </p:cBhvr>
                                      <p:to>
                                        <p:strVal val="visible"/>
                                      </p:to>
                                    </p:set>
                                    <p:anim calcmode="lin" valueType="num">
                                      <p:cBhvr>
                                        <p:cTn id="53" dur="1000" fill="hold"/>
                                        <p:tgtEl>
                                          <p:spTgt spid="8">
                                            <p:txEl>
                                              <p:pRg st="10" end="10"/>
                                            </p:txEl>
                                          </p:spTgt>
                                        </p:tgtEl>
                                        <p:attrNameLst>
                                          <p:attrName>ppt_w</p:attrName>
                                        </p:attrNameLst>
                                      </p:cBhvr>
                                      <p:tavLst>
                                        <p:tav tm="0">
                                          <p:val>
                                            <p:fltVal val="0"/>
                                          </p:val>
                                        </p:tav>
                                        <p:tav tm="100000">
                                          <p:val>
                                            <p:strVal val="#ppt_w"/>
                                          </p:val>
                                        </p:tav>
                                      </p:tavLst>
                                    </p:anim>
                                    <p:anim calcmode="lin" valueType="num">
                                      <p:cBhvr>
                                        <p:cTn id="54" dur="1000" fill="hold"/>
                                        <p:tgtEl>
                                          <p:spTgt spid="8">
                                            <p:txEl>
                                              <p:pRg st="10" end="10"/>
                                            </p:txEl>
                                          </p:spTgt>
                                        </p:tgtEl>
                                        <p:attrNameLst>
                                          <p:attrName>ppt_h</p:attrName>
                                        </p:attrNameLst>
                                      </p:cBhvr>
                                      <p:tavLst>
                                        <p:tav tm="0">
                                          <p:val>
                                            <p:fltVal val="0"/>
                                          </p:val>
                                        </p:tav>
                                        <p:tav tm="100000">
                                          <p:val>
                                            <p:strVal val="#ppt_h"/>
                                          </p:val>
                                        </p:tav>
                                      </p:tavLst>
                                    </p:anim>
                                    <p:anim calcmode="lin" valueType="num">
                                      <p:cBhvr>
                                        <p:cTn id="55" dur="1000" fill="hold"/>
                                        <p:tgtEl>
                                          <p:spTgt spid="8">
                                            <p:txEl>
                                              <p:pRg st="10" end="10"/>
                                            </p:txEl>
                                          </p:spTgt>
                                        </p:tgtEl>
                                        <p:attrNameLst>
                                          <p:attrName>style.rotation</p:attrName>
                                        </p:attrNameLst>
                                      </p:cBhvr>
                                      <p:tavLst>
                                        <p:tav tm="0">
                                          <p:val>
                                            <p:fltVal val="90"/>
                                          </p:val>
                                        </p:tav>
                                        <p:tav tm="100000">
                                          <p:val>
                                            <p:fltVal val="0"/>
                                          </p:val>
                                        </p:tav>
                                      </p:tavLst>
                                    </p:anim>
                                    <p:animEffect transition="in" filter="fade">
                                      <p:cBhvr>
                                        <p:cTn id="56" dur="1000"/>
                                        <p:tgtEl>
                                          <p:spTgt spid="8">
                                            <p:txEl>
                                              <p:pRg st="10" end="10"/>
                                            </p:txEl>
                                          </p:spTgt>
                                        </p:tgtEl>
                                      </p:cBhvr>
                                    </p:animEffect>
                                  </p:childTnLst>
                                </p:cTn>
                              </p:par>
                              <p:par>
                                <p:cTn id="57" presetID="31" presetClass="entr" presetSubtype="0" fill="hold" nodeType="withEffect">
                                  <p:stCondLst>
                                    <p:cond delay="0"/>
                                  </p:stCondLst>
                                  <p:childTnLst>
                                    <p:set>
                                      <p:cBhvr>
                                        <p:cTn id="58" dur="1" fill="hold">
                                          <p:stCondLst>
                                            <p:cond delay="0"/>
                                          </p:stCondLst>
                                        </p:cTn>
                                        <p:tgtEl>
                                          <p:spTgt spid="8">
                                            <p:txEl>
                                              <p:pRg st="11" end="11"/>
                                            </p:txEl>
                                          </p:spTgt>
                                        </p:tgtEl>
                                        <p:attrNameLst>
                                          <p:attrName>style.visibility</p:attrName>
                                        </p:attrNameLst>
                                      </p:cBhvr>
                                      <p:to>
                                        <p:strVal val="visible"/>
                                      </p:to>
                                    </p:set>
                                    <p:anim calcmode="lin" valueType="num">
                                      <p:cBhvr>
                                        <p:cTn id="59" dur="1000" fill="hold"/>
                                        <p:tgtEl>
                                          <p:spTgt spid="8">
                                            <p:txEl>
                                              <p:pRg st="11" end="11"/>
                                            </p:txEl>
                                          </p:spTgt>
                                        </p:tgtEl>
                                        <p:attrNameLst>
                                          <p:attrName>ppt_w</p:attrName>
                                        </p:attrNameLst>
                                      </p:cBhvr>
                                      <p:tavLst>
                                        <p:tav tm="0">
                                          <p:val>
                                            <p:fltVal val="0"/>
                                          </p:val>
                                        </p:tav>
                                        <p:tav tm="100000">
                                          <p:val>
                                            <p:strVal val="#ppt_w"/>
                                          </p:val>
                                        </p:tav>
                                      </p:tavLst>
                                    </p:anim>
                                    <p:anim calcmode="lin" valueType="num">
                                      <p:cBhvr>
                                        <p:cTn id="60" dur="1000" fill="hold"/>
                                        <p:tgtEl>
                                          <p:spTgt spid="8">
                                            <p:txEl>
                                              <p:pRg st="11" end="11"/>
                                            </p:txEl>
                                          </p:spTgt>
                                        </p:tgtEl>
                                        <p:attrNameLst>
                                          <p:attrName>ppt_h</p:attrName>
                                        </p:attrNameLst>
                                      </p:cBhvr>
                                      <p:tavLst>
                                        <p:tav tm="0">
                                          <p:val>
                                            <p:fltVal val="0"/>
                                          </p:val>
                                        </p:tav>
                                        <p:tav tm="100000">
                                          <p:val>
                                            <p:strVal val="#ppt_h"/>
                                          </p:val>
                                        </p:tav>
                                      </p:tavLst>
                                    </p:anim>
                                    <p:anim calcmode="lin" valueType="num">
                                      <p:cBhvr>
                                        <p:cTn id="61" dur="1000" fill="hold"/>
                                        <p:tgtEl>
                                          <p:spTgt spid="8">
                                            <p:txEl>
                                              <p:pRg st="11" end="11"/>
                                            </p:txEl>
                                          </p:spTgt>
                                        </p:tgtEl>
                                        <p:attrNameLst>
                                          <p:attrName>style.rotation</p:attrName>
                                        </p:attrNameLst>
                                      </p:cBhvr>
                                      <p:tavLst>
                                        <p:tav tm="0">
                                          <p:val>
                                            <p:fltVal val="90"/>
                                          </p:val>
                                        </p:tav>
                                        <p:tav tm="100000">
                                          <p:val>
                                            <p:fltVal val="0"/>
                                          </p:val>
                                        </p:tav>
                                      </p:tavLst>
                                    </p:anim>
                                    <p:animEffect transition="in" filter="fade">
                                      <p:cBhvr>
                                        <p:cTn id="62" dur="10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CB824119-AE3E-41F7-A3CC-EFEDB23AB4EC}"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
        <p:nvSpPr>
          <p:cNvPr id="7" name="标题 1"/>
          <p:cNvSpPr>
            <a:spLocks noGrp="1"/>
          </p:cNvSpPr>
          <p:nvPr>
            <p:ph type="title"/>
          </p:nvPr>
        </p:nvSpPr>
        <p:spPr>
          <a:xfrm>
            <a:off x="827088" y="-39688"/>
            <a:ext cx="8150225" cy="1138238"/>
          </a:xfrm>
        </p:spPr>
        <p:txBody>
          <a:bodyPr/>
          <a:lstStyle/>
          <a:p>
            <a:pPr algn="l">
              <a:defRPr/>
            </a:pPr>
            <a:r>
              <a:rPr lang="zh-CN" altLang="en-US" dirty="0">
                <a:latin typeface="微软雅黑" panose="020B0503020204020204" pitchFamily="34" charset="-122"/>
                <a:ea typeface="微软雅黑" panose="020B0503020204020204" pitchFamily="34" charset="-122"/>
              </a:rPr>
              <a:t>复习与回顾</a:t>
            </a:r>
            <a:r>
              <a:rPr lang="en-US" altLang="zh-CN" sz="2400" dirty="0">
                <a:solidFill>
                  <a:srgbClr val="7030A0"/>
                </a:solidFill>
                <a:latin typeface="微软雅黑" panose="020B0503020204020204" pitchFamily="34" charset="-122"/>
                <a:ea typeface="微软雅黑" panose="020B0503020204020204" pitchFamily="34" charset="-122"/>
              </a:rPr>
              <a:t>(P130 </a:t>
            </a:r>
            <a:r>
              <a:rPr lang="zh-CN" altLang="en-US" sz="2400" dirty="0">
                <a:solidFill>
                  <a:srgbClr val="7030A0"/>
                </a:solidFill>
                <a:latin typeface="微软雅黑" panose="020B0503020204020204" pitchFamily="34" charset="-122"/>
                <a:ea typeface="微软雅黑" panose="020B0503020204020204" pitchFamily="34" charset="-122"/>
              </a:rPr>
              <a:t>习题</a:t>
            </a:r>
            <a:r>
              <a:rPr lang="en-US" altLang="zh-CN" sz="2400" dirty="0">
                <a:solidFill>
                  <a:srgbClr val="7030A0"/>
                </a:solidFill>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a:xfrm>
            <a:off x="827088" y="933450"/>
            <a:ext cx="8150225" cy="6001643"/>
          </a:xfrm>
          <a:prstGeom prst="rect">
            <a:avLst/>
          </a:prstGeom>
        </p:spPr>
        <p:txBody>
          <a:bodyPr>
            <a:spAutoFit/>
          </a:bodyPr>
          <a:lstStyle/>
          <a:p>
            <a:pPr eaLnBrk="1" hangingPunct="1">
              <a:buFont typeface="Arial" panose="020B0604020202020204" pitchFamily="34" charset="0"/>
              <a:buNone/>
              <a:defRPr/>
            </a:pPr>
            <a:r>
              <a:rPr lang="en-US" altLang="zh-CN" sz="2400" b="1" dirty="0">
                <a:latin typeface="微软雅黑" panose="020B0503020204020204" pitchFamily="34" charset="-122"/>
                <a:ea typeface="微软雅黑" panose="020B0503020204020204" pitchFamily="34" charset="-122"/>
              </a:rPr>
              <a:t>10.</a:t>
            </a:r>
            <a:r>
              <a:rPr lang="zh-CN" altLang="en-US" sz="2400" b="1" dirty="0">
                <a:latin typeface="微软雅黑" panose="020B0503020204020204" pitchFamily="34" charset="-122"/>
                <a:ea typeface="微软雅黑" panose="020B0503020204020204" pitchFamily="34" charset="-122"/>
              </a:rPr>
              <a:t>从供应商关系中删除供应商号是</a:t>
            </a:r>
            <a:r>
              <a:rPr lang="en-US" altLang="zh-CN" sz="2400" b="1" dirty="0">
                <a:latin typeface="微软雅黑" panose="020B0503020204020204" pitchFamily="34" charset="-122"/>
                <a:ea typeface="微软雅黑" panose="020B0503020204020204" pitchFamily="34" charset="-122"/>
              </a:rPr>
              <a:t>S2</a:t>
            </a:r>
            <a:r>
              <a:rPr lang="zh-CN" altLang="en-US" sz="2400" b="1" dirty="0">
                <a:latin typeface="微软雅黑" panose="020B0503020204020204" pitchFamily="34" charset="-122"/>
                <a:ea typeface="微软雅黑" panose="020B0503020204020204" pitchFamily="34" charset="-122"/>
              </a:rPr>
              <a:t>的记录，并从供应情况关系中删除相应的记录。</a:t>
            </a:r>
            <a:endParaRPr lang="zh-CN"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b="1" dirty="0">
                <a:solidFill>
                  <a:srgbClr val="0000FF"/>
                </a:solidFill>
                <a:latin typeface="微软雅黑" panose="020B0503020204020204" pitchFamily="34" charset="-122"/>
                <a:ea typeface="微软雅黑" panose="020B0503020204020204" pitchFamily="34" charset="-122"/>
              </a:rPr>
              <a:t>DELETE</a:t>
            </a:r>
            <a:r>
              <a:rPr lang="en-US" altLang="zh-CN" sz="2400" b="1" dirty="0">
                <a:solidFill>
                  <a:prstClr val="black"/>
                </a:solidFill>
                <a:latin typeface="微软雅黑" panose="020B0503020204020204" pitchFamily="34" charset="-122"/>
                <a:ea typeface="微软雅黑" panose="020B0503020204020204" pitchFamily="34" charset="-122"/>
              </a:rPr>
              <a:t>  </a:t>
            </a:r>
          </a:p>
          <a:p>
            <a:pPr>
              <a:lnSpc>
                <a:spcPct val="150000"/>
              </a:lnSpc>
            </a:pPr>
            <a:r>
              <a:rPr lang="en-US" altLang="zh-CN" sz="2400" b="1" dirty="0">
                <a:solidFill>
                  <a:srgbClr val="0000FF"/>
                </a:solidFill>
                <a:latin typeface="微软雅黑" panose="020B0503020204020204" pitchFamily="34" charset="-122"/>
                <a:ea typeface="微软雅黑" panose="020B0503020204020204" pitchFamily="34" charset="-122"/>
              </a:rPr>
              <a:t>FROM</a:t>
            </a:r>
            <a:r>
              <a:rPr lang="en-US" altLang="zh-CN" sz="2400" b="1" dirty="0">
                <a:solidFill>
                  <a:prstClr val="black"/>
                </a:solidFill>
                <a:latin typeface="微软雅黑" panose="020B0503020204020204" pitchFamily="34" charset="-122"/>
                <a:ea typeface="微软雅黑" panose="020B0503020204020204" pitchFamily="34" charset="-122"/>
              </a:rPr>
              <a:t>  SPJ  </a:t>
            </a:r>
          </a:p>
          <a:p>
            <a:pPr>
              <a:lnSpc>
                <a:spcPct val="150000"/>
              </a:lnSpc>
            </a:pPr>
            <a:r>
              <a:rPr lang="en-US" altLang="zh-CN" sz="2400" b="1" dirty="0">
                <a:solidFill>
                  <a:srgbClr val="0000FF"/>
                </a:solidFill>
                <a:latin typeface="微软雅黑" panose="020B0503020204020204" pitchFamily="34" charset="-122"/>
                <a:ea typeface="微软雅黑" panose="020B0503020204020204" pitchFamily="34" charset="-122"/>
              </a:rPr>
              <a:t>WHERE</a:t>
            </a:r>
            <a:r>
              <a:rPr lang="en-US" altLang="zh-CN" sz="2400" b="1" dirty="0">
                <a:solidFill>
                  <a:prstClr val="black"/>
                </a:solidFill>
                <a:latin typeface="微软雅黑" panose="020B0503020204020204" pitchFamily="34" charset="-122"/>
                <a:ea typeface="微软雅黑" panose="020B0503020204020204" pitchFamily="34" charset="-122"/>
              </a:rPr>
              <a:t>  SNO</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S2</a:t>
            </a:r>
            <a:r>
              <a:rPr lang="en-US" altLang="zh-CN" sz="2400" b="1" dirty="0">
                <a:solidFill>
                  <a:srgbClr val="808080"/>
                </a:solidFill>
                <a:latin typeface="微软雅黑" panose="020B0503020204020204" pitchFamily="34" charset="-122"/>
                <a:ea typeface="微软雅黑" panose="020B0503020204020204" pitchFamily="34" charset="-122"/>
              </a:rPr>
              <a:t>'</a:t>
            </a:r>
          </a:p>
          <a:p>
            <a:endParaRPr lang="en-US" altLang="zh-CN" sz="2400" b="1" dirty="0">
              <a:solidFill>
                <a:srgbClr val="0000FF"/>
              </a:solidFill>
              <a:latin typeface="微软雅黑" panose="020B0503020204020204" pitchFamily="34" charset="-122"/>
              <a:ea typeface="微软雅黑" panose="020B0503020204020204" pitchFamily="34" charset="-122"/>
            </a:endParaRPr>
          </a:p>
          <a:p>
            <a:pPr>
              <a:lnSpc>
                <a:spcPct val="150000"/>
              </a:lnSpc>
            </a:pPr>
            <a:r>
              <a:rPr lang="en-US" altLang="zh-CN" sz="2400" b="1" dirty="0">
                <a:solidFill>
                  <a:srgbClr val="0000FF"/>
                </a:solidFill>
                <a:latin typeface="微软雅黑" panose="020B0503020204020204" pitchFamily="34" charset="-122"/>
                <a:ea typeface="微软雅黑" panose="020B0503020204020204" pitchFamily="34" charset="-122"/>
              </a:rPr>
              <a:t>DELETE</a:t>
            </a:r>
            <a:r>
              <a:rPr lang="en-US" altLang="zh-CN" sz="2400" b="1" dirty="0">
                <a:solidFill>
                  <a:prstClr val="black"/>
                </a:solidFill>
                <a:latin typeface="微软雅黑" panose="020B0503020204020204" pitchFamily="34" charset="-122"/>
                <a:ea typeface="微软雅黑" panose="020B0503020204020204" pitchFamily="34" charset="-122"/>
              </a:rPr>
              <a:t>  </a:t>
            </a:r>
          </a:p>
          <a:p>
            <a:pPr>
              <a:lnSpc>
                <a:spcPct val="150000"/>
              </a:lnSpc>
            </a:pPr>
            <a:r>
              <a:rPr lang="en-US" altLang="zh-CN" sz="2400" b="1" dirty="0">
                <a:solidFill>
                  <a:srgbClr val="0000FF"/>
                </a:solidFill>
                <a:latin typeface="微软雅黑" panose="020B0503020204020204" pitchFamily="34" charset="-122"/>
                <a:ea typeface="微软雅黑" panose="020B0503020204020204" pitchFamily="34" charset="-122"/>
              </a:rPr>
              <a:t>FROM</a:t>
            </a:r>
            <a:r>
              <a:rPr lang="en-US" altLang="zh-CN" sz="2400" b="1" dirty="0">
                <a:solidFill>
                  <a:prstClr val="black"/>
                </a:solidFill>
                <a:latin typeface="微软雅黑" panose="020B0503020204020204" pitchFamily="34" charset="-122"/>
                <a:ea typeface="微软雅黑" panose="020B0503020204020204" pitchFamily="34" charset="-122"/>
              </a:rPr>
              <a:t>  S  </a:t>
            </a:r>
          </a:p>
          <a:p>
            <a:pPr>
              <a:lnSpc>
                <a:spcPct val="150000"/>
              </a:lnSpc>
            </a:pPr>
            <a:r>
              <a:rPr lang="en-US" altLang="zh-CN" sz="2400" b="1" dirty="0">
                <a:solidFill>
                  <a:srgbClr val="0000FF"/>
                </a:solidFill>
                <a:latin typeface="微软雅黑" panose="020B0503020204020204" pitchFamily="34" charset="-122"/>
                <a:ea typeface="微软雅黑" panose="020B0503020204020204" pitchFamily="34" charset="-122"/>
              </a:rPr>
              <a:t>WHERE</a:t>
            </a:r>
            <a:r>
              <a:rPr lang="en-US" altLang="zh-CN" sz="2400" b="1" dirty="0">
                <a:solidFill>
                  <a:prstClr val="black"/>
                </a:solidFill>
                <a:latin typeface="微软雅黑" panose="020B0503020204020204" pitchFamily="34" charset="-122"/>
                <a:ea typeface="微软雅黑" panose="020B0503020204020204" pitchFamily="34" charset="-122"/>
              </a:rPr>
              <a:t>  SNO</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S2</a:t>
            </a:r>
            <a:r>
              <a:rPr lang="en-US" altLang="zh-CN" sz="2400" b="1" dirty="0">
                <a:solidFill>
                  <a:srgbClr val="808080"/>
                </a:solidFill>
                <a:latin typeface="微软雅黑" panose="020B0503020204020204" pitchFamily="34" charset="-122"/>
                <a:ea typeface="微软雅黑" panose="020B0503020204020204" pitchFamily="34" charset="-122"/>
              </a:rPr>
              <a:t>’</a:t>
            </a:r>
          </a:p>
          <a:p>
            <a:pPr eaLnBrk="1" hangingPunct="1">
              <a:lnSpc>
                <a:spcPct val="150000"/>
              </a:lnSpc>
              <a:buFont typeface="Arial" panose="020B0604020202020204" pitchFamily="34" charset="0"/>
              <a:buNone/>
              <a:defRPr/>
            </a:pPr>
            <a:r>
              <a:rPr lang="en-US" altLang="zh-CN" sz="2400" b="1" dirty="0">
                <a:latin typeface="微软雅黑" panose="020B0503020204020204" pitchFamily="34" charset="-122"/>
                <a:ea typeface="微软雅黑" panose="020B0503020204020204" pitchFamily="34" charset="-122"/>
              </a:rPr>
              <a:t>11.</a:t>
            </a:r>
            <a:r>
              <a:rPr lang="zh-CN" altLang="en-US" sz="2400" b="1" dirty="0">
                <a:latin typeface="微软雅黑" panose="020B0503020204020204" pitchFamily="34" charset="-122"/>
                <a:ea typeface="微软雅黑" panose="020B0503020204020204" pitchFamily="34" charset="-122"/>
              </a:rPr>
              <a:t>请将</a:t>
            </a:r>
            <a:r>
              <a:rPr lang="en-US" altLang="zh-CN" sz="2400" b="1" dirty="0">
                <a:latin typeface="微软雅黑" panose="020B0503020204020204" pitchFamily="34" charset="-122"/>
                <a:ea typeface="微软雅黑" panose="020B0503020204020204" pitchFamily="34" charset="-122"/>
              </a:rPr>
              <a:t>(S2</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J6</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P4</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200)</a:t>
            </a:r>
            <a:r>
              <a:rPr lang="zh-CN" altLang="en-US" sz="2400" b="1" dirty="0">
                <a:latin typeface="微软雅黑" panose="020B0503020204020204" pitchFamily="34" charset="-122"/>
                <a:ea typeface="微软雅黑" panose="020B0503020204020204" pitchFamily="34" charset="-122"/>
              </a:rPr>
              <a:t>插入供应情况关系。</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en-US" altLang="zh-CN" sz="2400" b="1" dirty="0">
                <a:solidFill>
                  <a:srgbClr val="0000FF"/>
                </a:solidFill>
                <a:latin typeface="微软雅黑" panose="020B0503020204020204" pitchFamily="34" charset="-122"/>
                <a:ea typeface="微软雅黑" panose="020B0503020204020204" pitchFamily="34" charset="-122"/>
              </a:rPr>
              <a:t>INSERT</a:t>
            </a:r>
            <a:r>
              <a:rPr lang="en-US" altLang="zh-CN" sz="2400" b="1" dirty="0">
                <a:solidFill>
                  <a:prstClr val="black"/>
                </a:solidFill>
                <a:latin typeface="微软雅黑" panose="020B0503020204020204" pitchFamily="34" charset="-122"/>
                <a:ea typeface="微软雅黑" panose="020B0503020204020204" pitchFamily="34" charset="-122"/>
              </a:rPr>
              <a:t>  </a:t>
            </a:r>
            <a:r>
              <a:rPr lang="en-US" altLang="zh-CN" sz="2400" b="1" dirty="0">
                <a:solidFill>
                  <a:srgbClr val="0000FF"/>
                </a:solidFill>
                <a:latin typeface="微软雅黑" panose="020B0503020204020204" pitchFamily="34" charset="-122"/>
                <a:ea typeface="微软雅黑" panose="020B0503020204020204" pitchFamily="34" charset="-122"/>
              </a:rPr>
              <a:t>INTO</a:t>
            </a:r>
            <a:r>
              <a:rPr lang="en-US" altLang="zh-CN" sz="2400" b="1" dirty="0">
                <a:solidFill>
                  <a:prstClr val="black"/>
                </a:solidFill>
                <a:latin typeface="微软雅黑" panose="020B0503020204020204" pitchFamily="34" charset="-122"/>
                <a:ea typeface="微软雅黑" panose="020B0503020204020204" pitchFamily="34" charset="-122"/>
              </a:rPr>
              <a:t>  SPJ  </a:t>
            </a:r>
            <a:r>
              <a:rPr lang="en-US" altLang="zh-CN" sz="2400" b="1" dirty="0">
                <a:solidFill>
                  <a:srgbClr val="0000FF"/>
                </a:solidFill>
                <a:latin typeface="微软雅黑" panose="020B0503020204020204" pitchFamily="34" charset="-122"/>
                <a:ea typeface="微软雅黑" panose="020B0503020204020204" pitchFamily="34" charset="-122"/>
              </a:rPr>
              <a:t>VALUES</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'S2'</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'J6'</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'P4'</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prstClr val="black"/>
                </a:solidFill>
                <a:latin typeface="微软雅黑" panose="020B0503020204020204" pitchFamily="34" charset="-122"/>
                <a:ea typeface="微软雅黑" panose="020B0503020204020204" pitchFamily="34" charset="-122"/>
              </a:rPr>
              <a:t>200</a:t>
            </a:r>
            <a:r>
              <a:rPr lang="en-US" altLang="zh-CN" sz="2400" b="1" dirty="0">
                <a:solidFill>
                  <a:srgbClr val="808080"/>
                </a:solidFill>
                <a:latin typeface="微软雅黑" panose="020B0503020204020204" pitchFamily="34" charset="-122"/>
                <a:ea typeface="微软雅黑" panose="020B0503020204020204" pitchFamily="34" charset="-122"/>
              </a:rPr>
              <a:t>)</a:t>
            </a:r>
          </a:p>
          <a:p>
            <a:pPr eaLnBrk="1" hangingPunct="1">
              <a:buFont typeface="Arial" panose="020B0604020202020204" pitchFamily="34" charset="0"/>
              <a:buNone/>
              <a:defRPr/>
            </a:pPr>
            <a:endParaRPr lang="zh-CN" altLang="en-US" sz="2400" dirty="0">
              <a:solidFill>
                <a:srgbClr val="7030A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2678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p:cTn id="7" dur="1000" fill="hold"/>
                                        <p:tgtEl>
                                          <p:spTgt spid="8">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8">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8">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8">
                                            <p:txEl>
                                              <p:pRg st="1" end="1"/>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p:cTn id="13" dur="1000" fill="hold"/>
                                        <p:tgtEl>
                                          <p:spTgt spid="8">
                                            <p:txEl>
                                              <p:pRg st="2" end="2"/>
                                            </p:txEl>
                                          </p:spTgt>
                                        </p:tgtEl>
                                        <p:attrNameLst>
                                          <p:attrName>ppt_w</p:attrName>
                                        </p:attrNameLst>
                                      </p:cBhvr>
                                      <p:tavLst>
                                        <p:tav tm="0">
                                          <p:val>
                                            <p:fltVal val="0"/>
                                          </p:val>
                                        </p:tav>
                                        <p:tav tm="100000">
                                          <p:val>
                                            <p:strVal val="#ppt_w"/>
                                          </p:val>
                                        </p:tav>
                                      </p:tavLst>
                                    </p:anim>
                                    <p:anim calcmode="lin" valueType="num">
                                      <p:cBhvr>
                                        <p:cTn id="14" dur="1000" fill="hold"/>
                                        <p:tgtEl>
                                          <p:spTgt spid="8">
                                            <p:txEl>
                                              <p:pRg st="2" end="2"/>
                                            </p:txEl>
                                          </p:spTgt>
                                        </p:tgtEl>
                                        <p:attrNameLst>
                                          <p:attrName>ppt_h</p:attrName>
                                        </p:attrNameLst>
                                      </p:cBhvr>
                                      <p:tavLst>
                                        <p:tav tm="0">
                                          <p:val>
                                            <p:fltVal val="0"/>
                                          </p:val>
                                        </p:tav>
                                        <p:tav tm="100000">
                                          <p:val>
                                            <p:strVal val="#ppt_h"/>
                                          </p:val>
                                        </p:tav>
                                      </p:tavLst>
                                    </p:anim>
                                    <p:anim calcmode="lin" valueType="num">
                                      <p:cBhvr>
                                        <p:cTn id="15" dur="1000" fill="hold"/>
                                        <p:tgtEl>
                                          <p:spTgt spid="8">
                                            <p:txEl>
                                              <p:pRg st="2" end="2"/>
                                            </p:txEl>
                                          </p:spTgt>
                                        </p:tgtEl>
                                        <p:attrNameLst>
                                          <p:attrName>style.rotation</p:attrName>
                                        </p:attrNameLst>
                                      </p:cBhvr>
                                      <p:tavLst>
                                        <p:tav tm="0">
                                          <p:val>
                                            <p:fltVal val="90"/>
                                          </p:val>
                                        </p:tav>
                                        <p:tav tm="100000">
                                          <p:val>
                                            <p:fltVal val="0"/>
                                          </p:val>
                                        </p:tav>
                                      </p:tavLst>
                                    </p:anim>
                                    <p:animEffect transition="in" filter="fade">
                                      <p:cBhvr>
                                        <p:cTn id="16" dur="1000"/>
                                        <p:tgtEl>
                                          <p:spTgt spid="8">
                                            <p:txEl>
                                              <p:pRg st="2" end="2"/>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p:cTn id="19" dur="1000" fill="hold"/>
                                        <p:tgtEl>
                                          <p:spTgt spid="8">
                                            <p:txEl>
                                              <p:pRg st="3" end="3"/>
                                            </p:txEl>
                                          </p:spTgt>
                                        </p:tgtEl>
                                        <p:attrNameLst>
                                          <p:attrName>ppt_w</p:attrName>
                                        </p:attrNameLst>
                                      </p:cBhvr>
                                      <p:tavLst>
                                        <p:tav tm="0">
                                          <p:val>
                                            <p:fltVal val="0"/>
                                          </p:val>
                                        </p:tav>
                                        <p:tav tm="100000">
                                          <p:val>
                                            <p:strVal val="#ppt_w"/>
                                          </p:val>
                                        </p:tav>
                                      </p:tavLst>
                                    </p:anim>
                                    <p:anim calcmode="lin" valueType="num">
                                      <p:cBhvr>
                                        <p:cTn id="20" dur="1000" fill="hold"/>
                                        <p:tgtEl>
                                          <p:spTgt spid="8">
                                            <p:txEl>
                                              <p:pRg st="3" end="3"/>
                                            </p:txEl>
                                          </p:spTgt>
                                        </p:tgtEl>
                                        <p:attrNameLst>
                                          <p:attrName>ppt_h</p:attrName>
                                        </p:attrNameLst>
                                      </p:cBhvr>
                                      <p:tavLst>
                                        <p:tav tm="0">
                                          <p:val>
                                            <p:fltVal val="0"/>
                                          </p:val>
                                        </p:tav>
                                        <p:tav tm="100000">
                                          <p:val>
                                            <p:strVal val="#ppt_h"/>
                                          </p:val>
                                        </p:tav>
                                      </p:tavLst>
                                    </p:anim>
                                    <p:anim calcmode="lin" valueType="num">
                                      <p:cBhvr>
                                        <p:cTn id="21" dur="1000" fill="hold"/>
                                        <p:tgtEl>
                                          <p:spTgt spid="8">
                                            <p:txEl>
                                              <p:pRg st="3" end="3"/>
                                            </p:txEl>
                                          </p:spTgt>
                                        </p:tgtEl>
                                        <p:attrNameLst>
                                          <p:attrName>style.rotation</p:attrName>
                                        </p:attrNameLst>
                                      </p:cBhvr>
                                      <p:tavLst>
                                        <p:tav tm="0">
                                          <p:val>
                                            <p:fltVal val="90"/>
                                          </p:val>
                                        </p:tav>
                                        <p:tav tm="100000">
                                          <p:val>
                                            <p:fltVal val="0"/>
                                          </p:val>
                                        </p:tav>
                                      </p:tavLst>
                                    </p:anim>
                                    <p:animEffect transition="in" filter="fade">
                                      <p:cBhvr>
                                        <p:cTn id="22" dur="10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 calcmode="lin" valueType="num">
                                      <p:cBhvr>
                                        <p:cTn id="27" dur="1000" fill="hold"/>
                                        <p:tgtEl>
                                          <p:spTgt spid="8">
                                            <p:txEl>
                                              <p:pRg st="5" end="5"/>
                                            </p:txEl>
                                          </p:spTgt>
                                        </p:tgtEl>
                                        <p:attrNameLst>
                                          <p:attrName>ppt_w</p:attrName>
                                        </p:attrNameLst>
                                      </p:cBhvr>
                                      <p:tavLst>
                                        <p:tav tm="0">
                                          <p:val>
                                            <p:fltVal val="0"/>
                                          </p:val>
                                        </p:tav>
                                        <p:tav tm="100000">
                                          <p:val>
                                            <p:strVal val="#ppt_w"/>
                                          </p:val>
                                        </p:tav>
                                      </p:tavLst>
                                    </p:anim>
                                    <p:anim calcmode="lin" valueType="num">
                                      <p:cBhvr>
                                        <p:cTn id="28" dur="1000" fill="hold"/>
                                        <p:tgtEl>
                                          <p:spTgt spid="8">
                                            <p:txEl>
                                              <p:pRg st="5" end="5"/>
                                            </p:txEl>
                                          </p:spTgt>
                                        </p:tgtEl>
                                        <p:attrNameLst>
                                          <p:attrName>ppt_h</p:attrName>
                                        </p:attrNameLst>
                                      </p:cBhvr>
                                      <p:tavLst>
                                        <p:tav tm="0">
                                          <p:val>
                                            <p:fltVal val="0"/>
                                          </p:val>
                                        </p:tav>
                                        <p:tav tm="100000">
                                          <p:val>
                                            <p:strVal val="#ppt_h"/>
                                          </p:val>
                                        </p:tav>
                                      </p:tavLst>
                                    </p:anim>
                                    <p:anim calcmode="lin" valueType="num">
                                      <p:cBhvr>
                                        <p:cTn id="29" dur="1000" fill="hold"/>
                                        <p:tgtEl>
                                          <p:spTgt spid="8">
                                            <p:txEl>
                                              <p:pRg st="5" end="5"/>
                                            </p:txEl>
                                          </p:spTgt>
                                        </p:tgtEl>
                                        <p:attrNameLst>
                                          <p:attrName>style.rotation</p:attrName>
                                        </p:attrNameLst>
                                      </p:cBhvr>
                                      <p:tavLst>
                                        <p:tav tm="0">
                                          <p:val>
                                            <p:fltVal val="90"/>
                                          </p:val>
                                        </p:tav>
                                        <p:tav tm="100000">
                                          <p:val>
                                            <p:fltVal val="0"/>
                                          </p:val>
                                        </p:tav>
                                      </p:tavLst>
                                    </p:anim>
                                    <p:animEffect transition="in" filter="fade">
                                      <p:cBhvr>
                                        <p:cTn id="30" dur="1000"/>
                                        <p:tgtEl>
                                          <p:spTgt spid="8">
                                            <p:txEl>
                                              <p:pRg st="5" end="5"/>
                                            </p:txEl>
                                          </p:spTgt>
                                        </p:tgtEl>
                                      </p:cBhvr>
                                    </p:animEffect>
                                  </p:childTnLst>
                                </p:cTn>
                              </p:par>
                              <p:par>
                                <p:cTn id="31" presetID="31" presetClass="entr" presetSubtype="0" fill="hold" nodeType="withEffect">
                                  <p:stCondLst>
                                    <p:cond delay="0"/>
                                  </p:stCondLst>
                                  <p:childTnLst>
                                    <p:set>
                                      <p:cBhvr>
                                        <p:cTn id="32" dur="1" fill="hold">
                                          <p:stCondLst>
                                            <p:cond delay="0"/>
                                          </p:stCondLst>
                                        </p:cTn>
                                        <p:tgtEl>
                                          <p:spTgt spid="8">
                                            <p:txEl>
                                              <p:pRg st="6" end="6"/>
                                            </p:txEl>
                                          </p:spTgt>
                                        </p:tgtEl>
                                        <p:attrNameLst>
                                          <p:attrName>style.visibility</p:attrName>
                                        </p:attrNameLst>
                                      </p:cBhvr>
                                      <p:to>
                                        <p:strVal val="visible"/>
                                      </p:to>
                                    </p:set>
                                    <p:anim calcmode="lin" valueType="num">
                                      <p:cBhvr>
                                        <p:cTn id="33" dur="1000" fill="hold"/>
                                        <p:tgtEl>
                                          <p:spTgt spid="8">
                                            <p:txEl>
                                              <p:pRg st="6" end="6"/>
                                            </p:txEl>
                                          </p:spTgt>
                                        </p:tgtEl>
                                        <p:attrNameLst>
                                          <p:attrName>ppt_w</p:attrName>
                                        </p:attrNameLst>
                                      </p:cBhvr>
                                      <p:tavLst>
                                        <p:tav tm="0">
                                          <p:val>
                                            <p:fltVal val="0"/>
                                          </p:val>
                                        </p:tav>
                                        <p:tav tm="100000">
                                          <p:val>
                                            <p:strVal val="#ppt_w"/>
                                          </p:val>
                                        </p:tav>
                                      </p:tavLst>
                                    </p:anim>
                                    <p:anim calcmode="lin" valueType="num">
                                      <p:cBhvr>
                                        <p:cTn id="34" dur="1000" fill="hold"/>
                                        <p:tgtEl>
                                          <p:spTgt spid="8">
                                            <p:txEl>
                                              <p:pRg st="6" end="6"/>
                                            </p:txEl>
                                          </p:spTgt>
                                        </p:tgtEl>
                                        <p:attrNameLst>
                                          <p:attrName>ppt_h</p:attrName>
                                        </p:attrNameLst>
                                      </p:cBhvr>
                                      <p:tavLst>
                                        <p:tav tm="0">
                                          <p:val>
                                            <p:fltVal val="0"/>
                                          </p:val>
                                        </p:tav>
                                        <p:tav tm="100000">
                                          <p:val>
                                            <p:strVal val="#ppt_h"/>
                                          </p:val>
                                        </p:tav>
                                      </p:tavLst>
                                    </p:anim>
                                    <p:anim calcmode="lin" valueType="num">
                                      <p:cBhvr>
                                        <p:cTn id="35" dur="1000" fill="hold"/>
                                        <p:tgtEl>
                                          <p:spTgt spid="8">
                                            <p:txEl>
                                              <p:pRg st="6" end="6"/>
                                            </p:txEl>
                                          </p:spTgt>
                                        </p:tgtEl>
                                        <p:attrNameLst>
                                          <p:attrName>style.rotation</p:attrName>
                                        </p:attrNameLst>
                                      </p:cBhvr>
                                      <p:tavLst>
                                        <p:tav tm="0">
                                          <p:val>
                                            <p:fltVal val="90"/>
                                          </p:val>
                                        </p:tav>
                                        <p:tav tm="100000">
                                          <p:val>
                                            <p:fltVal val="0"/>
                                          </p:val>
                                        </p:tav>
                                      </p:tavLst>
                                    </p:anim>
                                    <p:animEffect transition="in" filter="fade">
                                      <p:cBhvr>
                                        <p:cTn id="36" dur="1000"/>
                                        <p:tgtEl>
                                          <p:spTgt spid="8">
                                            <p:txEl>
                                              <p:pRg st="6" end="6"/>
                                            </p:txEl>
                                          </p:spTgt>
                                        </p:tgtEl>
                                      </p:cBhvr>
                                    </p:animEffect>
                                  </p:childTnLst>
                                </p:cTn>
                              </p:par>
                              <p:par>
                                <p:cTn id="37" presetID="31" presetClass="entr" presetSubtype="0" fill="hold" nodeType="withEffect">
                                  <p:stCondLst>
                                    <p:cond delay="0"/>
                                  </p:stCondLst>
                                  <p:childTnLst>
                                    <p:set>
                                      <p:cBhvr>
                                        <p:cTn id="38" dur="1" fill="hold">
                                          <p:stCondLst>
                                            <p:cond delay="0"/>
                                          </p:stCondLst>
                                        </p:cTn>
                                        <p:tgtEl>
                                          <p:spTgt spid="8">
                                            <p:txEl>
                                              <p:pRg st="7" end="7"/>
                                            </p:txEl>
                                          </p:spTgt>
                                        </p:tgtEl>
                                        <p:attrNameLst>
                                          <p:attrName>style.visibility</p:attrName>
                                        </p:attrNameLst>
                                      </p:cBhvr>
                                      <p:to>
                                        <p:strVal val="visible"/>
                                      </p:to>
                                    </p:set>
                                    <p:anim calcmode="lin" valueType="num">
                                      <p:cBhvr>
                                        <p:cTn id="39" dur="1000" fill="hold"/>
                                        <p:tgtEl>
                                          <p:spTgt spid="8">
                                            <p:txEl>
                                              <p:pRg st="7" end="7"/>
                                            </p:txEl>
                                          </p:spTgt>
                                        </p:tgtEl>
                                        <p:attrNameLst>
                                          <p:attrName>ppt_w</p:attrName>
                                        </p:attrNameLst>
                                      </p:cBhvr>
                                      <p:tavLst>
                                        <p:tav tm="0">
                                          <p:val>
                                            <p:fltVal val="0"/>
                                          </p:val>
                                        </p:tav>
                                        <p:tav tm="100000">
                                          <p:val>
                                            <p:strVal val="#ppt_w"/>
                                          </p:val>
                                        </p:tav>
                                      </p:tavLst>
                                    </p:anim>
                                    <p:anim calcmode="lin" valueType="num">
                                      <p:cBhvr>
                                        <p:cTn id="40" dur="1000" fill="hold"/>
                                        <p:tgtEl>
                                          <p:spTgt spid="8">
                                            <p:txEl>
                                              <p:pRg st="7" end="7"/>
                                            </p:txEl>
                                          </p:spTgt>
                                        </p:tgtEl>
                                        <p:attrNameLst>
                                          <p:attrName>ppt_h</p:attrName>
                                        </p:attrNameLst>
                                      </p:cBhvr>
                                      <p:tavLst>
                                        <p:tav tm="0">
                                          <p:val>
                                            <p:fltVal val="0"/>
                                          </p:val>
                                        </p:tav>
                                        <p:tav tm="100000">
                                          <p:val>
                                            <p:strVal val="#ppt_h"/>
                                          </p:val>
                                        </p:tav>
                                      </p:tavLst>
                                    </p:anim>
                                    <p:anim calcmode="lin" valueType="num">
                                      <p:cBhvr>
                                        <p:cTn id="41" dur="1000" fill="hold"/>
                                        <p:tgtEl>
                                          <p:spTgt spid="8">
                                            <p:txEl>
                                              <p:pRg st="7" end="7"/>
                                            </p:txEl>
                                          </p:spTgt>
                                        </p:tgtEl>
                                        <p:attrNameLst>
                                          <p:attrName>style.rotation</p:attrName>
                                        </p:attrNameLst>
                                      </p:cBhvr>
                                      <p:tavLst>
                                        <p:tav tm="0">
                                          <p:val>
                                            <p:fltVal val="90"/>
                                          </p:val>
                                        </p:tav>
                                        <p:tav tm="100000">
                                          <p:val>
                                            <p:fltVal val="0"/>
                                          </p:val>
                                        </p:tav>
                                      </p:tavLst>
                                    </p:anim>
                                    <p:animEffect transition="in" filter="fade">
                                      <p:cBhvr>
                                        <p:cTn id="42" dur="10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8">
                                            <p:txEl>
                                              <p:pRg st="9" end="9"/>
                                            </p:txEl>
                                          </p:spTgt>
                                        </p:tgtEl>
                                        <p:attrNameLst>
                                          <p:attrName>style.visibility</p:attrName>
                                        </p:attrNameLst>
                                      </p:cBhvr>
                                      <p:to>
                                        <p:strVal val="visible"/>
                                      </p:to>
                                    </p:set>
                                    <p:anim calcmode="lin" valueType="num">
                                      <p:cBhvr>
                                        <p:cTn id="47" dur="1000" fill="hold"/>
                                        <p:tgtEl>
                                          <p:spTgt spid="8">
                                            <p:txEl>
                                              <p:pRg st="9" end="9"/>
                                            </p:txEl>
                                          </p:spTgt>
                                        </p:tgtEl>
                                        <p:attrNameLst>
                                          <p:attrName>ppt_w</p:attrName>
                                        </p:attrNameLst>
                                      </p:cBhvr>
                                      <p:tavLst>
                                        <p:tav tm="0">
                                          <p:val>
                                            <p:fltVal val="0"/>
                                          </p:val>
                                        </p:tav>
                                        <p:tav tm="100000">
                                          <p:val>
                                            <p:strVal val="#ppt_w"/>
                                          </p:val>
                                        </p:tav>
                                      </p:tavLst>
                                    </p:anim>
                                    <p:anim calcmode="lin" valueType="num">
                                      <p:cBhvr>
                                        <p:cTn id="48" dur="1000" fill="hold"/>
                                        <p:tgtEl>
                                          <p:spTgt spid="8">
                                            <p:txEl>
                                              <p:pRg st="9" end="9"/>
                                            </p:txEl>
                                          </p:spTgt>
                                        </p:tgtEl>
                                        <p:attrNameLst>
                                          <p:attrName>ppt_h</p:attrName>
                                        </p:attrNameLst>
                                      </p:cBhvr>
                                      <p:tavLst>
                                        <p:tav tm="0">
                                          <p:val>
                                            <p:fltVal val="0"/>
                                          </p:val>
                                        </p:tav>
                                        <p:tav tm="100000">
                                          <p:val>
                                            <p:strVal val="#ppt_h"/>
                                          </p:val>
                                        </p:tav>
                                      </p:tavLst>
                                    </p:anim>
                                    <p:anim calcmode="lin" valueType="num">
                                      <p:cBhvr>
                                        <p:cTn id="49" dur="1000" fill="hold"/>
                                        <p:tgtEl>
                                          <p:spTgt spid="8">
                                            <p:txEl>
                                              <p:pRg st="9" end="9"/>
                                            </p:txEl>
                                          </p:spTgt>
                                        </p:tgtEl>
                                        <p:attrNameLst>
                                          <p:attrName>style.rotation</p:attrName>
                                        </p:attrNameLst>
                                      </p:cBhvr>
                                      <p:tavLst>
                                        <p:tav tm="0">
                                          <p:val>
                                            <p:fltVal val="90"/>
                                          </p:val>
                                        </p:tav>
                                        <p:tav tm="100000">
                                          <p:val>
                                            <p:fltVal val="0"/>
                                          </p:val>
                                        </p:tav>
                                      </p:tavLst>
                                    </p:anim>
                                    <p:animEffect transition="in" filter="fade">
                                      <p:cBhvr>
                                        <p:cTn id="50" dur="10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ADAD8ED5-7124-406D-A5FE-FB488F57BC64}"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
        <p:nvSpPr>
          <p:cNvPr id="7" name="标题 1"/>
          <p:cNvSpPr>
            <a:spLocks noGrp="1"/>
          </p:cNvSpPr>
          <p:nvPr>
            <p:ph type="title"/>
          </p:nvPr>
        </p:nvSpPr>
        <p:spPr>
          <a:xfrm>
            <a:off x="827088" y="-39688"/>
            <a:ext cx="8150225" cy="1138238"/>
          </a:xfrm>
        </p:spPr>
        <p:txBody>
          <a:bodyPr/>
          <a:lstStyle/>
          <a:p>
            <a:pPr algn="l">
              <a:defRPr/>
            </a:pPr>
            <a:r>
              <a:rPr lang="zh-CN" altLang="en-US" dirty="0">
                <a:latin typeface="微软雅黑" panose="020B0503020204020204" pitchFamily="34" charset="-122"/>
                <a:ea typeface="微软雅黑" panose="020B0503020204020204" pitchFamily="34" charset="-122"/>
              </a:rPr>
              <a:t>复习与回顾</a:t>
            </a:r>
            <a:r>
              <a:rPr lang="en-US" altLang="zh-CN" sz="2400" dirty="0">
                <a:solidFill>
                  <a:srgbClr val="7030A0"/>
                </a:solidFill>
                <a:latin typeface="微软雅黑" panose="020B0503020204020204" pitchFamily="34" charset="-122"/>
                <a:ea typeface="微软雅黑" panose="020B0503020204020204" pitchFamily="34" charset="-122"/>
              </a:rPr>
              <a:t>(P130 </a:t>
            </a:r>
            <a:r>
              <a:rPr lang="zh-CN" altLang="en-US" sz="2400" dirty="0">
                <a:solidFill>
                  <a:srgbClr val="7030A0"/>
                </a:solidFill>
                <a:latin typeface="微软雅黑" panose="020B0503020204020204" pitchFamily="34" charset="-122"/>
                <a:ea typeface="微软雅黑" panose="020B0503020204020204" pitchFamily="34" charset="-122"/>
              </a:rPr>
              <a:t>习题</a:t>
            </a:r>
            <a:r>
              <a:rPr lang="en-US" altLang="zh-CN" sz="2400" dirty="0">
                <a:solidFill>
                  <a:srgbClr val="7030A0"/>
                </a:solidFill>
                <a:latin typeface="微软雅黑" panose="020B0503020204020204" pitchFamily="34" charset="-122"/>
                <a:ea typeface="微软雅黑" panose="020B0503020204020204" pitchFamily="34" charset="-122"/>
              </a:rPr>
              <a:t>9)</a:t>
            </a:r>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a:xfrm>
            <a:off x="827088" y="933450"/>
            <a:ext cx="8150225" cy="5632311"/>
          </a:xfrm>
          <a:prstGeom prst="rect">
            <a:avLst/>
          </a:prstGeom>
        </p:spPr>
        <p:txBody>
          <a:bodyPr>
            <a:spAutoFit/>
          </a:bodyPr>
          <a:lstStyle/>
          <a:p>
            <a:pPr eaLnBrk="1" hangingPunct="1">
              <a:buFont typeface="Arial" panose="020B0604020202020204" pitchFamily="34" charset="0"/>
              <a:buNone/>
              <a:defRPr/>
            </a:pPr>
            <a:r>
              <a:rPr lang="zh-CN" altLang="en-US" sz="2400" b="1" dirty="0">
                <a:latin typeface="微软雅黑" panose="020B0503020204020204" pitchFamily="34" charset="-122"/>
                <a:ea typeface="微软雅黑" panose="020B0503020204020204" pitchFamily="34" charset="-122"/>
              </a:rPr>
              <a:t>请为三建工程项目建立一个供应情况的视图，包括供应商代码</a:t>
            </a:r>
            <a:r>
              <a:rPr lang="en-US" altLang="zh-CN" sz="2400" b="1" dirty="0">
                <a:latin typeface="微软雅黑" panose="020B0503020204020204" pitchFamily="34" charset="-122"/>
                <a:ea typeface="微软雅黑" panose="020B0503020204020204" pitchFamily="34" charset="-122"/>
              </a:rPr>
              <a:t>(SNO)</a:t>
            </a:r>
            <a:r>
              <a:rPr lang="zh-CN" altLang="en-US" sz="2400" b="1" dirty="0">
                <a:latin typeface="微软雅黑" panose="020B0503020204020204" pitchFamily="34" charset="-122"/>
                <a:ea typeface="微软雅黑" panose="020B0503020204020204" pitchFamily="34" charset="-122"/>
              </a:rPr>
              <a:t>、零件代码</a:t>
            </a:r>
            <a:r>
              <a:rPr lang="en-US" altLang="zh-CN" sz="2400" b="1" dirty="0">
                <a:latin typeface="微软雅黑" panose="020B0503020204020204" pitchFamily="34" charset="-122"/>
                <a:ea typeface="微软雅黑" panose="020B0503020204020204" pitchFamily="34" charset="-122"/>
              </a:rPr>
              <a:t>(PNO)</a:t>
            </a:r>
            <a:r>
              <a:rPr lang="zh-CN" altLang="en-US" sz="2400" b="1" dirty="0">
                <a:latin typeface="微软雅黑" panose="020B0503020204020204" pitchFamily="34" charset="-122"/>
                <a:ea typeface="微软雅黑" panose="020B0503020204020204" pitchFamily="34" charset="-122"/>
              </a:rPr>
              <a:t>、供应数量</a:t>
            </a:r>
            <a:r>
              <a:rPr lang="en-US" altLang="zh-CN" sz="2400" b="1" dirty="0">
                <a:latin typeface="微软雅黑" panose="020B0503020204020204" pitchFamily="34" charset="-122"/>
                <a:ea typeface="微软雅黑" panose="020B0503020204020204" pitchFamily="34" charset="-122"/>
              </a:rPr>
              <a:t>(QTY)</a:t>
            </a:r>
            <a:r>
              <a:rPr lang="zh-CN" altLang="en-US" sz="2400" b="1" dirty="0">
                <a:latin typeface="微软雅黑" panose="020B0503020204020204" pitchFamily="34" charset="-122"/>
                <a:ea typeface="微软雅黑" panose="020B0503020204020204" pitchFamily="34" charset="-122"/>
              </a:rPr>
              <a:t>。针对该视图</a:t>
            </a:r>
            <a:r>
              <a:rPr lang="en-US" altLang="zh-CN" sz="2400" b="1" dirty="0">
                <a:latin typeface="微软雅黑" panose="020B0503020204020204" pitchFamily="34" charset="-122"/>
                <a:ea typeface="微软雅黑" panose="020B0503020204020204" pitchFamily="34" charset="-122"/>
              </a:rPr>
              <a:t>VSP</a:t>
            </a:r>
            <a:r>
              <a:rPr lang="zh-CN" altLang="en-US" sz="2400" b="1" dirty="0">
                <a:latin typeface="微软雅黑" panose="020B0503020204020204" pitchFamily="34" charset="-122"/>
                <a:ea typeface="微软雅黑" panose="020B0503020204020204" pitchFamily="34" charset="-122"/>
              </a:rPr>
              <a:t>完成下列查询：</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en-US" altLang="zh-CN" sz="2400" b="1" dirty="0">
                <a:solidFill>
                  <a:srgbClr val="0000FF"/>
                </a:solidFill>
                <a:latin typeface="微软雅黑" panose="020B0503020204020204" pitchFamily="34" charset="-122"/>
                <a:ea typeface="微软雅黑" panose="020B0503020204020204" pitchFamily="34" charset="-122"/>
              </a:rPr>
              <a:t>CREATE</a:t>
            </a:r>
            <a:r>
              <a:rPr lang="en-US" altLang="zh-CN" sz="2400" b="1" dirty="0">
                <a:solidFill>
                  <a:prstClr val="black"/>
                </a:solidFill>
                <a:latin typeface="微软雅黑" panose="020B0503020204020204" pitchFamily="34" charset="-122"/>
                <a:ea typeface="微软雅黑" panose="020B0503020204020204" pitchFamily="34" charset="-122"/>
              </a:rPr>
              <a:t> </a:t>
            </a:r>
            <a:r>
              <a:rPr lang="en-US" altLang="zh-CN" sz="2400" b="1" dirty="0">
                <a:solidFill>
                  <a:srgbClr val="0000FF"/>
                </a:solidFill>
                <a:latin typeface="微软雅黑" panose="020B0503020204020204" pitchFamily="34" charset="-122"/>
                <a:ea typeface="微软雅黑" panose="020B0503020204020204" pitchFamily="34" charset="-122"/>
              </a:rPr>
              <a:t>VIEW</a:t>
            </a:r>
            <a:r>
              <a:rPr lang="en-US" altLang="zh-CN" sz="2400" b="1" dirty="0">
                <a:solidFill>
                  <a:prstClr val="black"/>
                </a:solidFill>
                <a:latin typeface="微软雅黑" panose="020B0503020204020204" pitchFamily="34" charset="-122"/>
                <a:ea typeface="微软雅黑" panose="020B0503020204020204" pitchFamily="34" charset="-122"/>
              </a:rPr>
              <a:t> VSP </a:t>
            </a:r>
            <a:r>
              <a:rPr lang="en-US" altLang="zh-CN" sz="2400" b="1" dirty="0">
                <a:solidFill>
                  <a:srgbClr val="0000FF"/>
                </a:solidFill>
                <a:latin typeface="微软雅黑" panose="020B0503020204020204" pitchFamily="34" charset="-122"/>
                <a:ea typeface="微软雅黑" panose="020B0503020204020204" pitchFamily="34" charset="-122"/>
              </a:rPr>
              <a:t>AS</a:t>
            </a:r>
            <a:r>
              <a:rPr lang="en-US" altLang="zh-CN" sz="2400" b="1" dirty="0">
                <a:solidFill>
                  <a:prstClr val="black"/>
                </a:solidFill>
                <a:latin typeface="微软雅黑" panose="020B0503020204020204" pitchFamily="34" charset="-122"/>
                <a:ea typeface="微软雅黑" panose="020B0503020204020204" pitchFamily="34" charset="-122"/>
              </a:rPr>
              <a:t> </a:t>
            </a:r>
          </a:p>
          <a:p>
            <a:pPr>
              <a:lnSpc>
                <a:spcPct val="150000"/>
              </a:lnSpc>
            </a:pPr>
            <a:r>
              <a:rPr lang="en-US" altLang="zh-CN" sz="2400" b="1" dirty="0">
                <a:solidFill>
                  <a:srgbClr val="0000FF"/>
                </a:solidFill>
                <a:latin typeface="微软雅黑" panose="020B0503020204020204" pitchFamily="34" charset="-122"/>
                <a:ea typeface="微软雅黑" panose="020B0503020204020204" pitchFamily="34" charset="-122"/>
              </a:rPr>
              <a:t>SELECT</a:t>
            </a:r>
            <a:r>
              <a:rPr lang="en-US" altLang="zh-CN" sz="2400" b="1" dirty="0">
                <a:solidFill>
                  <a:prstClr val="black"/>
                </a:solidFill>
                <a:latin typeface="微软雅黑" panose="020B0503020204020204" pitchFamily="34" charset="-122"/>
                <a:ea typeface="微软雅黑" panose="020B0503020204020204" pitchFamily="34" charset="-122"/>
              </a:rPr>
              <a:t> SNO</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prstClr val="black"/>
                </a:solidFill>
                <a:latin typeface="微软雅黑" panose="020B0503020204020204" pitchFamily="34" charset="-122"/>
                <a:ea typeface="微软雅黑" panose="020B0503020204020204" pitchFamily="34" charset="-122"/>
              </a:rPr>
              <a:t>PNO</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prstClr val="black"/>
                </a:solidFill>
                <a:latin typeface="微软雅黑" panose="020B0503020204020204" pitchFamily="34" charset="-122"/>
                <a:ea typeface="微软雅黑" panose="020B0503020204020204" pitchFamily="34" charset="-122"/>
              </a:rPr>
              <a:t>QTY </a:t>
            </a:r>
          </a:p>
          <a:p>
            <a:pPr>
              <a:lnSpc>
                <a:spcPct val="150000"/>
              </a:lnSpc>
            </a:pPr>
            <a:r>
              <a:rPr lang="en-US" altLang="zh-CN" sz="2400" b="1" dirty="0">
                <a:solidFill>
                  <a:srgbClr val="0000FF"/>
                </a:solidFill>
                <a:latin typeface="微软雅黑" panose="020B0503020204020204" pitchFamily="34" charset="-122"/>
                <a:ea typeface="微软雅黑" panose="020B0503020204020204" pitchFamily="34" charset="-122"/>
              </a:rPr>
              <a:t>FROM</a:t>
            </a:r>
            <a:r>
              <a:rPr lang="en-US" altLang="zh-CN" sz="2400" b="1" dirty="0">
                <a:solidFill>
                  <a:prstClr val="black"/>
                </a:solidFill>
                <a:latin typeface="微软雅黑" panose="020B0503020204020204" pitchFamily="34" charset="-122"/>
                <a:ea typeface="微软雅黑" panose="020B0503020204020204" pitchFamily="34" charset="-122"/>
              </a:rPr>
              <a:t> SPJ</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prstClr val="black"/>
                </a:solidFill>
                <a:latin typeface="微软雅黑" panose="020B0503020204020204" pitchFamily="34" charset="-122"/>
                <a:ea typeface="微软雅黑" panose="020B0503020204020204" pitchFamily="34" charset="-122"/>
              </a:rPr>
              <a:t>J </a:t>
            </a:r>
          </a:p>
          <a:p>
            <a:pPr>
              <a:lnSpc>
                <a:spcPct val="150000"/>
              </a:lnSpc>
            </a:pPr>
            <a:r>
              <a:rPr lang="en-US" altLang="zh-CN" sz="2400" b="1" dirty="0">
                <a:solidFill>
                  <a:srgbClr val="0000FF"/>
                </a:solidFill>
                <a:latin typeface="微软雅黑" panose="020B0503020204020204" pitchFamily="34" charset="-122"/>
                <a:ea typeface="微软雅黑" panose="020B0503020204020204" pitchFamily="34" charset="-122"/>
              </a:rPr>
              <a:t>WHERE</a:t>
            </a:r>
            <a:r>
              <a:rPr lang="en-US" altLang="zh-CN" sz="2400" b="1" dirty="0">
                <a:solidFill>
                  <a:prstClr val="black"/>
                </a:solidFill>
                <a:latin typeface="微软雅黑" panose="020B0503020204020204" pitchFamily="34" charset="-122"/>
                <a:ea typeface="微软雅黑" panose="020B0503020204020204" pitchFamily="34" charset="-122"/>
              </a:rPr>
              <a:t> SPJ</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prstClr val="black"/>
                </a:solidFill>
                <a:latin typeface="微软雅黑" panose="020B0503020204020204" pitchFamily="34" charset="-122"/>
                <a:ea typeface="微软雅黑" panose="020B0503020204020204" pitchFamily="34" charset="-122"/>
              </a:rPr>
              <a:t>JNO</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prstClr val="black"/>
                </a:solidFill>
                <a:latin typeface="微软雅黑" panose="020B0503020204020204" pitchFamily="34" charset="-122"/>
                <a:ea typeface="微软雅黑" panose="020B0503020204020204" pitchFamily="34" charset="-122"/>
              </a:rPr>
              <a:t>J</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prstClr val="black"/>
                </a:solidFill>
                <a:latin typeface="微软雅黑" panose="020B0503020204020204" pitchFamily="34" charset="-122"/>
                <a:ea typeface="微软雅黑" panose="020B0503020204020204" pitchFamily="34" charset="-122"/>
              </a:rPr>
              <a:t>JNO </a:t>
            </a:r>
            <a:r>
              <a:rPr lang="en-US" altLang="zh-CN" sz="2400" b="1" dirty="0">
                <a:solidFill>
                  <a:srgbClr val="808080"/>
                </a:solidFill>
                <a:latin typeface="微软雅黑" panose="020B0503020204020204" pitchFamily="34" charset="-122"/>
                <a:ea typeface="微软雅黑" panose="020B0503020204020204" pitchFamily="34" charset="-122"/>
              </a:rPr>
              <a:t>AND</a:t>
            </a:r>
            <a:r>
              <a:rPr lang="en-US" altLang="zh-CN" sz="2400" b="1" dirty="0">
                <a:solidFill>
                  <a:prstClr val="black"/>
                </a:solidFill>
                <a:latin typeface="微软雅黑" panose="020B0503020204020204" pitchFamily="34" charset="-122"/>
                <a:ea typeface="微软雅黑" panose="020B0503020204020204" pitchFamily="34" charset="-122"/>
              </a:rPr>
              <a:t> J</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prstClr val="black"/>
                </a:solidFill>
                <a:latin typeface="微软雅黑" panose="020B0503020204020204" pitchFamily="34" charset="-122"/>
                <a:ea typeface="微软雅黑" panose="020B0503020204020204" pitchFamily="34" charset="-122"/>
              </a:rPr>
              <a:t>JNAME</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三建</a:t>
            </a:r>
            <a:r>
              <a:rPr lang="en-US" altLang="zh-CN" sz="2400" b="1" dirty="0">
                <a:solidFill>
                  <a:srgbClr val="FF0000"/>
                </a:solidFill>
                <a:latin typeface="微软雅黑" panose="020B0503020204020204" pitchFamily="34" charset="-122"/>
                <a:ea typeface="微软雅黑" panose="020B0503020204020204" pitchFamily="34" charset="-122"/>
              </a:rPr>
              <a:t>‘</a:t>
            </a:r>
          </a:p>
          <a:p>
            <a:pPr>
              <a:lnSpc>
                <a:spcPct val="150000"/>
              </a:lnSpc>
            </a:pPr>
            <a:r>
              <a:rPr lang="en-US" altLang="zh-CN" sz="2400" b="1" dirty="0">
                <a:latin typeface="微软雅黑" panose="020B0503020204020204" pitchFamily="34" charset="-122"/>
                <a:ea typeface="微软雅黑" panose="020B0503020204020204" pitchFamily="34" charset="-122"/>
              </a:rPr>
              <a:t>(1)</a:t>
            </a:r>
            <a:r>
              <a:rPr lang="zh-CN" altLang="zh-CN" sz="2400" b="1" dirty="0">
                <a:latin typeface="微软雅黑" panose="020B0503020204020204" pitchFamily="34" charset="-122"/>
                <a:ea typeface="微软雅黑" panose="020B0503020204020204" pitchFamily="34" charset="-122"/>
              </a:rPr>
              <a:t>找出三建工程项目使用的各种零件代码及其数量。</a:t>
            </a:r>
            <a:endParaRPr lang="zh-CN" altLang="zh-CN" sz="2400" dirty="0">
              <a:latin typeface="微软雅黑" panose="020B0503020204020204" pitchFamily="34" charset="-122"/>
              <a:ea typeface="微软雅黑" panose="020B0503020204020204" pitchFamily="34" charset="-122"/>
            </a:endParaRPr>
          </a:p>
          <a:p>
            <a:r>
              <a:rPr lang="en-US" altLang="zh-CN" sz="2400" b="1" dirty="0">
                <a:solidFill>
                  <a:srgbClr val="0000FF"/>
                </a:solidFill>
                <a:latin typeface="微软雅黑" panose="020B0503020204020204" pitchFamily="34" charset="-122"/>
                <a:ea typeface="微软雅黑" panose="020B0503020204020204" pitchFamily="34" charset="-122"/>
              </a:rPr>
              <a:t>SELECT</a:t>
            </a:r>
            <a:r>
              <a:rPr lang="en-US" altLang="zh-CN" sz="2400" b="1" dirty="0">
                <a:solidFill>
                  <a:prstClr val="black"/>
                </a:solidFill>
                <a:latin typeface="微软雅黑" panose="020B0503020204020204" pitchFamily="34" charset="-122"/>
                <a:ea typeface="微软雅黑" panose="020B0503020204020204" pitchFamily="34" charset="-122"/>
              </a:rPr>
              <a:t>  DIST  PNO</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prstClr val="black"/>
                </a:solidFill>
                <a:latin typeface="微软雅黑" panose="020B0503020204020204" pitchFamily="34" charset="-122"/>
                <a:ea typeface="微软雅黑" panose="020B0503020204020204" pitchFamily="34" charset="-122"/>
              </a:rPr>
              <a:t>QTY  </a:t>
            </a:r>
            <a:r>
              <a:rPr lang="en-US" altLang="zh-CN" sz="2400" b="1" dirty="0">
                <a:solidFill>
                  <a:srgbClr val="0000FF"/>
                </a:solidFill>
                <a:latin typeface="微软雅黑" panose="020B0503020204020204" pitchFamily="34" charset="-122"/>
                <a:ea typeface="微软雅黑" panose="020B0503020204020204" pitchFamily="34" charset="-122"/>
              </a:rPr>
              <a:t>FROM</a:t>
            </a:r>
            <a:r>
              <a:rPr lang="en-US" altLang="zh-CN" sz="2400" b="1" dirty="0">
                <a:solidFill>
                  <a:prstClr val="black"/>
                </a:solidFill>
                <a:latin typeface="微软雅黑" panose="020B0503020204020204" pitchFamily="34" charset="-122"/>
                <a:ea typeface="微软雅黑" panose="020B0503020204020204" pitchFamily="34" charset="-122"/>
              </a:rPr>
              <a:t>  VSP</a:t>
            </a:r>
          </a:p>
          <a:p>
            <a:pPr>
              <a:lnSpc>
                <a:spcPct val="150000"/>
              </a:lnSpc>
            </a:pPr>
            <a:r>
              <a:rPr lang="en-US" altLang="zh-CN" sz="2400" b="1" dirty="0">
                <a:latin typeface="微软雅黑" panose="020B0503020204020204" pitchFamily="34" charset="-122"/>
                <a:ea typeface="微软雅黑" panose="020B0503020204020204" pitchFamily="34" charset="-122"/>
              </a:rPr>
              <a:t>(2)</a:t>
            </a:r>
            <a:r>
              <a:rPr lang="zh-CN" altLang="zh-CN" sz="2400" b="1" dirty="0">
                <a:latin typeface="微软雅黑" panose="020B0503020204020204" pitchFamily="34" charset="-122"/>
                <a:ea typeface="微软雅黑" panose="020B0503020204020204" pitchFamily="34" charset="-122"/>
              </a:rPr>
              <a:t>找出供应商</a:t>
            </a:r>
            <a:r>
              <a:rPr lang="en-US" altLang="zh-CN" sz="2400" b="1" dirty="0">
                <a:latin typeface="微软雅黑" panose="020B0503020204020204" pitchFamily="34" charset="-122"/>
                <a:ea typeface="微软雅黑" panose="020B0503020204020204" pitchFamily="34" charset="-122"/>
              </a:rPr>
              <a:t>S1</a:t>
            </a:r>
            <a:r>
              <a:rPr lang="zh-CN" altLang="zh-CN" sz="2400" b="1" dirty="0">
                <a:latin typeface="微软雅黑" panose="020B0503020204020204" pitchFamily="34" charset="-122"/>
                <a:ea typeface="微软雅黑" panose="020B0503020204020204" pitchFamily="34" charset="-122"/>
              </a:rPr>
              <a:t>的供应情况。</a:t>
            </a:r>
            <a:endParaRPr lang="zh-CN" altLang="zh-CN" sz="2400" dirty="0">
              <a:latin typeface="微软雅黑" panose="020B0503020204020204" pitchFamily="34" charset="-122"/>
              <a:ea typeface="微软雅黑" panose="020B0503020204020204" pitchFamily="34" charset="-122"/>
            </a:endParaRPr>
          </a:p>
          <a:p>
            <a:r>
              <a:rPr lang="en-US" altLang="zh-CN" sz="2400" b="1" dirty="0">
                <a:solidFill>
                  <a:srgbClr val="0000FF"/>
                </a:solidFill>
                <a:latin typeface="微软雅黑" panose="020B0503020204020204" pitchFamily="34" charset="-122"/>
                <a:ea typeface="微软雅黑" panose="020B0503020204020204" pitchFamily="34" charset="-122"/>
              </a:rPr>
              <a:t>SELECT</a:t>
            </a:r>
            <a:r>
              <a:rPr lang="en-US" altLang="zh-CN" sz="2400" b="1" dirty="0">
                <a:solidFill>
                  <a:prstClr val="black"/>
                </a:solidFill>
                <a:latin typeface="微软雅黑" panose="020B0503020204020204" pitchFamily="34" charset="-122"/>
                <a:ea typeface="微软雅黑" panose="020B0503020204020204" pitchFamily="34" charset="-122"/>
              </a:rPr>
              <a:t>  DIST </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prstClr val="black"/>
                </a:solidFill>
                <a:latin typeface="微软雅黑" panose="020B0503020204020204" pitchFamily="34" charset="-122"/>
                <a:ea typeface="微软雅黑" panose="020B0503020204020204" pitchFamily="34" charset="-122"/>
              </a:rPr>
              <a:t> </a:t>
            </a:r>
            <a:r>
              <a:rPr lang="en-US" altLang="zh-CN" sz="2400" b="1" dirty="0">
                <a:solidFill>
                  <a:srgbClr val="0000FF"/>
                </a:solidFill>
                <a:latin typeface="微软雅黑" panose="020B0503020204020204" pitchFamily="34" charset="-122"/>
                <a:ea typeface="微软雅黑" panose="020B0503020204020204" pitchFamily="34" charset="-122"/>
              </a:rPr>
              <a:t>FROM</a:t>
            </a:r>
            <a:r>
              <a:rPr lang="en-US" altLang="zh-CN" sz="2400" b="1" dirty="0">
                <a:solidFill>
                  <a:prstClr val="black"/>
                </a:solidFill>
                <a:latin typeface="微软雅黑" panose="020B0503020204020204" pitchFamily="34" charset="-122"/>
                <a:ea typeface="微软雅黑" panose="020B0503020204020204" pitchFamily="34" charset="-122"/>
              </a:rPr>
              <a:t> VSP </a:t>
            </a:r>
            <a:r>
              <a:rPr lang="en-US" altLang="zh-CN" sz="2400" b="1" dirty="0">
                <a:solidFill>
                  <a:srgbClr val="0000FF"/>
                </a:solidFill>
                <a:latin typeface="微软雅黑" panose="020B0503020204020204" pitchFamily="34" charset="-122"/>
                <a:ea typeface="微软雅黑" panose="020B0503020204020204" pitchFamily="34" charset="-122"/>
              </a:rPr>
              <a:t>WHERE</a:t>
            </a:r>
            <a:r>
              <a:rPr lang="en-US" altLang="zh-CN" sz="2400" b="1" dirty="0">
                <a:solidFill>
                  <a:prstClr val="black"/>
                </a:solidFill>
                <a:latin typeface="微软雅黑" panose="020B0503020204020204" pitchFamily="34" charset="-122"/>
                <a:ea typeface="微软雅黑" panose="020B0503020204020204" pitchFamily="34" charset="-122"/>
              </a:rPr>
              <a:t> SNO</a:t>
            </a:r>
            <a:r>
              <a:rPr lang="en-US" altLang="zh-CN" sz="2400" b="1" dirty="0">
                <a:solidFill>
                  <a:srgbClr val="808080"/>
                </a:solidFill>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'S1'</a:t>
            </a:r>
          </a:p>
          <a:p>
            <a:pPr eaLnBrk="1" hangingPunct="1">
              <a:buFont typeface="Arial" panose="020B0604020202020204" pitchFamily="34" charset="0"/>
              <a:buNone/>
              <a:defRPr/>
            </a:pPr>
            <a:endParaRPr lang="zh-CN" altLang="en-US" sz="2400" dirty="0">
              <a:solidFill>
                <a:srgbClr val="7030A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7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p:cTn id="7" dur="1000" fill="hold"/>
                                        <p:tgtEl>
                                          <p:spTgt spid="8">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8">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8">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8">
                                            <p:txEl>
                                              <p:pRg st="1" end="1"/>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p:cTn id="13" dur="1000" fill="hold"/>
                                        <p:tgtEl>
                                          <p:spTgt spid="8">
                                            <p:txEl>
                                              <p:pRg st="2" end="2"/>
                                            </p:txEl>
                                          </p:spTgt>
                                        </p:tgtEl>
                                        <p:attrNameLst>
                                          <p:attrName>ppt_w</p:attrName>
                                        </p:attrNameLst>
                                      </p:cBhvr>
                                      <p:tavLst>
                                        <p:tav tm="0">
                                          <p:val>
                                            <p:fltVal val="0"/>
                                          </p:val>
                                        </p:tav>
                                        <p:tav tm="100000">
                                          <p:val>
                                            <p:strVal val="#ppt_w"/>
                                          </p:val>
                                        </p:tav>
                                      </p:tavLst>
                                    </p:anim>
                                    <p:anim calcmode="lin" valueType="num">
                                      <p:cBhvr>
                                        <p:cTn id="14" dur="1000" fill="hold"/>
                                        <p:tgtEl>
                                          <p:spTgt spid="8">
                                            <p:txEl>
                                              <p:pRg st="2" end="2"/>
                                            </p:txEl>
                                          </p:spTgt>
                                        </p:tgtEl>
                                        <p:attrNameLst>
                                          <p:attrName>ppt_h</p:attrName>
                                        </p:attrNameLst>
                                      </p:cBhvr>
                                      <p:tavLst>
                                        <p:tav tm="0">
                                          <p:val>
                                            <p:fltVal val="0"/>
                                          </p:val>
                                        </p:tav>
                                        <p:tav tm="100000">
                                          <p:val>
                                            <p:strVal val="#ppt_h"/>
                                          </p:val>
                                        </p:tav>
                                      </p:tavLst>
                                    </p:anim>
                                    <p:anim calcmode="lin" valueType="num">
                                      <p:cBhvr>
                                        <p:cTn id="15" dur="1000" fill="hold"/>
                                        <p:tgtEl>
                                          <p:spTgt spid="8">
                                            <p:txEl>
                                              <p:pRg st="2" end="2"/>
                                            </p:txEl>
                                          </p:spTgt>
                                        </p:tgtEl>
                                        <p:attrNameLst>
                                          <p:attrName>style.rotation</p:attrName>
                                        </p:attrNameLst>
                                      </p:cBhvr>
                                      <p:tavLst>
                                        <p:tav tm="0">
                                          <p:val>
                                            <p:fltVal val="90"/>
                                          </p:val>
                                        </p:tav>
                                        <p:tav tm="100000">
                                          <p:val>
                                            <p:fltVal val="0"/>
                                          </p:val>
                                        </p:tav>
                                      </p:tavLst>
                                    </p:anim>
                                    <p:animEffect transition="in" filter="fade">
                                      <p:cBhvr>
                                        <p:cTn id="16" dur="1000"/>
                                        <p:tgtEl>
                                          <p:spTgt spid="8">
                                            <p:txEl>
                                              <p:pRg st="2" end="2"/>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p:cTn id="19" dur="1000" fill="hold"/>
                                        <p:tgtEl>
                                          <p:spTgt spid="8">
                                            <p:txEl>
                                              <p:pRg st="3" end="3"/>
                                            </p:txEl>
                                          </p:spTgt>
                                        </p:tgtEl>
                                        <p:attrNameLst>
                                          <p:attrName>ppt_w</p:attrName>
                                        </p:attrNameLst>
                                      </p:cBhvr>
                                      <p:tavLst>
                                        <p:tav tm="0">
                                          <p:val>
                                            <p:fltVal val="0"/>
                                          </p:val>
                                        </p:tav>
                                        <p:tav tm="100000">
                                          <p:val>
                                            <p:strVal val="#ppt_w"/>
                                          </p:val>
                                        </p:tav>
                                      </p:tavLst>
                                    </p:anim>
                                    <p:anim calcmode="lin" valueType="num">
                                      <p:cBhvr>
                                        <p:cTn id="20" dur="1000" fill="hold"/>
                                        <p:tgtEl>
                                          <p:spTgt spid="8">
                                            <p:txEl>
                                              <p:pRg st="3" end="3"/>
                                            </p:txEl>
                                          </p:spTgt>
                                        </p:tgtEl>
                                        <p:attrNameLst>
                                          <p:attrName>ppt_h</p:attrName>
                                        </p:attrNameLst>
                                      </p:cBhvr>
                                      <p:tavLst>
                                        <p:tav tm="0">
                                          <p:val>
                                            <p:fltVal val="0"/>
                                          </p:val>
                                        </p:tav>
                                        <p:tav tm="100000">
                                          <p:val>
                                            <p:strVal val="#ppt_h"/>
                                          </p:val>
                                        </p:tav>
                                      </p:tavLst>
                                    </p:anim>
                                    <p:anim calcmode="lin" valueType="num">
                                      <p:cBhvr>
                                        <p:cTn id="21" dur="1000" fill="hold"/>
                                        <p:tgtEl>
                                          <p:spTgt spid="8">
                                            <p:txEl>
                                              <p:pRg st="3" end="3"/>
                                            </p:txEl>
                                          </p:spTgt>
                                        </p:tgtEl>
                                        <p:attrNameLst>
                                          <p:attrName>style.rotation</p:attrName>
                                        </p:attrNameLst>
                                      </p:cBhvr>
                                      <p:tavLst>
                                        <p:tav tm="0">
                                          <p:val>
                                            <p:fltVal val="90"/>
                                          </p:val>
                                        </p:tav>
                                        <p:tav tm="100000">
                                          <p:val>
                                            <p:fltVal val="0"/>
                                          </p:val>
                                        </p:tav>
                                      </p:tavLst>
                                    </p:anim>
                                    <p:animEffect transition="in" filter="fade">
                                      <p:cBhvr>
                                        <p:cTn id="22" dur="1000"/>
                                        <p:tgtEl>
                                          <p:spTgt spid="8">
                                            <p:txEl>
                                              <p:pRg st="3" end="3"/>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p:cTn id="25" dur="1000" fill="hold"/>
                                        <p:tgtEl>
                                          <p:spTgt spid="8">
                                            <p:txEl>
                                              <p:pRg st="4" end="4"/>
                                            </p:txEl>
                                          </p:spTgt>
                                        </p:tgtEl>
                                        <p:attrNameLst>
                                          <p:attrName>ppt_w</p:attrName>
                                        </p:attrNameLst>
                                      </p:cBhvr>
                                      <p:tavLst>
                                        <p:tav tm="0">
                                          <p:val>
                                            <p:fltVal val="0"/>
                                          </p:val>
                                        </p:tav>
                                        <p:tav tm="100000">
                                          <p:val>
                                            <p:strVal val="#ppt_w"/>
                                          </p:val>
                                        </p:tav>
                                      </p:tavLst>
                                    </p:anim>
                                    <p:anim calcmode="lin" valueType="num">
                                      <p:cBhvr>
                                        <p:cTn id="26" dur="1000" fill="hold"/>
                                        <p:tgtEl>
                                          <p:spTgt spid="8">
                                            <p:txEl>
                                              <p:pRg st="4" end="4"/>
                                            </p:txEl>
                                          </p:spTgt>
                                        </p:tgtEl>
                                        <p:attrNameLst>
                                          <p:attrName>ppt_h</p:attrName>
                                        </p:attrNameLst>
                                      </p:cBhvr>
                                      <p:tavLst>
                                        <p:tav tm="0">
                                          <p:val>
                                            <p:fltVal val="0"/>
                                          </p:val>
                                        </p:tav>
                                        <p:tav tm="100000">
                                          <p:val>
                                            <p:strVal val="#ppt_h"/>
                                          </p:val>
                                        </p:tav>
                                      </p:tavLst>
                                    </p:anim>
                                    <p:anim calcmode="lin" valueType="num">
                                      <p:cBhvr>
                                        <p:cTn id="27" dur="1000" fill="hold"/>
                                        <p:tgtEl>
                                          <p:spTgt spid="8">
                                            <p:txEl>
                                              <p:pRg st="4" end="4"/>
                                            </p:txEl>
                                          </p:spTgt>
                                        </p:tgtEl>
                                        <p:attrNameLst>
                                          <p:attrName>style.rotation</p:attrName>
                                        </p:attrNameLst>
                                      </p:cBhvr>
                                      <p:tavLst>
                                        <p:tav tm="0">
                                          <p:val>
                                            <p:fltVal val="90"/>
                                          </p:val>
                                        </p:tav>
                                        <p:tav tm="100000">
                                          <p:val>
                                            <p:fltVal val="0"/>
                                          </p:val>
                                        </p:tav>
                                      </p:tavLst>
                                    </p:anim>
                                    <p:animEffect transition="in" filter="fade">
                                      <p:cBhvr>
                                        <p:cTn id="28" dur="1000"/>
                                        <p:tgtEl>
                                          <p:spTgt spid="8">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8">
                                            <p:txEl>
                                              <p:pRg st="6" end="6"/>
                                            </p:txEl>
                                          </p:spTgt>
                                        </p:tgtEl>
                                        <p:attrNameLst>
                                          <p:attrName>style.visibility</p:attrName>
                                        </p:attrNameLst>
                                      </p:cBhvr>
                                      <p:to>
                                        <p:strVal val="visible"/>
                                      </p:to>
                                    </p:set>
                                    <p:anim calcmode="lin" valueType="num">
                                      <p:cBhvr>
                                        <p:cTn id="33" dur="500" fill="hold"/>
                                        <p:tgtEl>
                                          <p:spTgt spid="8">
                                            <p:txEl>
                                              <p:pRg st="6" end="6"/>
                                            </p:txEl>
                                          </p:spTgt>
                                        </p:tgtEl>
                                        <p:attrNameLst>
                                          <p:attrName>ppt_w</p:attrName>
                                        </p:attrNameLst>
                                      </p:cBhvr>
                                      <p:tavLst>
                                        <p:tav tm="0">
                                          <p:val>
                                            <p:fltVal val="0"/>
                                          </p:val>
                                        </p:tav>
                                        <p:tav tm="100000">
                                          <p:val>
                                            <p:strVal val="#ppt_w"/>
                                          </p:val>
                                        </p:tav>
                                      </p:tavLst>
                                    </p:anim>
                                    <p:anim calcmode="lin" valueType="num">
                                      <p:cBhvr>
                                        <p:cTn id="34" dur="500" fill="hold"/>
                                        <p:tgtEl>
                                          <p:spTgt spid="8">
                                            <p:txEl>
                                              <p:pRg st="6" end="6"/>
                                            </p:txEl>
                                          </p:spTgt>
                                        </p:tgtEl>
                                        <p:attrNameLst>
                                          <p:attrName>ppt_h</p:attrName>
                                        </p:attrNameLst>
                                      </p:cBhvr>
                                      <p:tavLst>
                                        <p:tav tm="0">
                                          <p:val>
                                            <p:fltVal val="0"/>
                                          </p:val>
                                        </p:tav>
                                        <p:tav tm="100000">
                                          <p:val>
                                            <p:strVal val="#ppt_h"/>
                                          </p:val>
                                        </p:tav>
                                      </p:tavLst>
                                    </p:anim>
                                    <p:animEffect transition="in" filter="fade">
                                      <p:cBhvr>
                                        <p:cTn id="35" dur="500"/>
                                        <p:tgtEl>
                                          <p:spTgt spid="8">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8">
                                            <p:txEl>
                                              <p:pRg st="8" end="8"/>
                                            </p:txEl>
                                          </p:spTgt>
                                        </p:tgtEl>
                                        <p:attrNameLst>
                                          <p:attrName>style.visibility</p:attrName>
                                        </p:attrNameLst>
                                      </p:cBhvr>
                                      <p:to>
                                        <p:strVal val="visible"/>
                                      </p:to>
                                    </p:set>
                                    <p:anim calcmode="lin" valueType="num">
                                      <p:cBhvr>
                                        <p:cTn id="40" dur="500" fill="hold"/>
                                        <p:tgtEl>
                                          <p:spTgt spid="8">
                                            <p:txEl>
                                              <p:pRg st="8" end="8"/>
                                            </p:txEl>
                                          </p:spTgt>
                                        </p:tgtEl>
                                        <p:attrNameLst>
                                          <p:attrName>ppt_w</p:attrName>
                                        </p:attrNameLst>
                                      </p:cBhvr>
                                      <p:tavLst>
                                        <p:tav tm="0">
                                          <p:val>
                                            <p:fltVal val="0"/>
                                          </p:val>
                                        </p:tav>
                                        <p:tav tm="100000">
                                          <p:val>
                                            <p:strVal val="#ppt_w"/>
                                          </p:val>
                                        </p:tav>
                                      </p:tavLst>
                                    </p:anim>
                                    <p:anim calcmode="lin" valueType="num">
                                      <p:cBhvr>
                                        <p:cTn id="41" dur="500" fill="hold"/>
                                        <p:tgtEl>
                                          <p:spTgt spid="8">
                                            <p:txEl>
                                              <p:pRg st="8" end="8"/>
                                            </p:txEl>
                                          </p:spTgt>
                                        </p:tgtEl>
                                        <p:attrNameLst>
                                          <p:attrName>ppt_h</p:attrName>
                                        </p:attrNameLst>
                                      </p:cBhvr>
                                      <p:tavLst>
                                        <p:tav tm="0">
                                          <p:val>
                                            <p:fltVal val="0"/>
                                          </p:val>
                                        </p:tav>
                                        <p:tav tm="100000">
                                          <p:val>
                                            <p:strVal val="#ppt_h"/>
                                          </p:val>
                                        </p:tav>
                                      </p:tavLst>
                                    </p:anim>
                                    <p:animEffect transition="in" filter="fade">
                                      <p:cBhvr>
                                        <p:cTn id="42"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77D7AFC-07BA-45D5-9D14-9CC9C2F0777F}"/>
              </a:ext>
            </a:extLst>
          </p:cNvPr>
          <p:cNvSpPr>
            <a:spLocks noGrp="1"/>
          </p:cNvSpPr>
          <p:nvPr>
            <p:ph type="dt" sz="half" idx="10"/>
          </p:nvPr>
        </p:nvSpPr>
        <p:spPr/>
        <p:txBody>
          <a:bodyPr/>
          <a:lstStyle/>
          <a:p>
            <a:pPr>
              <a:defRPr/>
            </a:pPr>
            <a:fld id="{40EEC9F6-4D1B-41EE-8CCE-C4592BBF6F31}" type="datetime1">
              <a:rPr lang="zh-CN" altLang="en-US" smtClean="0"/>
              <a:t>2021/10/28</a:t>
            </a:fld>
            <a:endParaRPr lang="zh-CN" altLang="en-US" dirty="0"/>
          </a:p>
        </p:txBody>
      </p:sp>
      <p:sp>
        <p:nvSpPr>
          <p:cNvPr id="5" name="矩形 4">
            <a:extLst>
              <a:ext uri="{FF2B5EF4-FFF2-40B4-BE49-F238E27FC236}">
                <a16:creationId xmlns:a16="http://schemas.microsoft.com/office/drawing/2014/main" id="{07C12288-09FF-4178-8FE5-AEAFFEBFDD23}"/>
              </a:ext>
            </a:extLst>
          </p:cNvPr>
          <p:cNvSpPr/>
          <p:nvPr/>
        </p:nvSpPr>
        <p:spPr>
          <a:xfrm>
            <a:off x="851496" y="908720"/>
            <a:ext cx="8257008" cy="3000821"/>
          </a:xfrm>
          <a:prstGeom prst="rect">
            <a:avLst/>
          </a:prstGeom>
        </p:spPr>
        <p:txBody>
          <a:bodyPr wrap="square">
            <a:spAutoFit/>
          </a:bodyPr>
          <a:lstStyle/>
          <a:p>
            <a:pPr algn="just">
              <a:lnSpc>
                <a:spcPct val="150000"/>
              </a:lnSpc>
              <a:spcAft>
                <a:spcPts val="0"/>
              </a:spcAft>
            </a:pPr>
            <a:r>
              <a:rPr lang="zh-CN" altLang="zh-CN" b="1" kern="100" dirty="0">
                <a:latin typeface="微软雅黑" panose="020B0503020204020204" pitchFamily="34" charset="-122"/>
                <a:ea typeface="微软雅黑" panose="020B0503020204020204" pitchFamily="34" charset="-122"/>
              </a:rPr>
              <a:t>以下面的数据库为例，用</a:t>
            </a:r>
            <a:r>
              <a:rPr lang="en-US" altLang="zh-CN" b="1" kern="100" dirty="0">
                <a:latin typeface="微软雅黑" panose="020B0503020204020204" pitchFamily="34" charset="-122"/>
                <a:ea typeface="微软雅黑" panose="020B0503020204020204" pitchFamily="34" charset="-122"/>
              </a:rPr>
              <a:t>SQL</a:t>
            </a:r>
            <a:r>
              <a:rPr lang="zh-CN" altLang="zh-CN" b="1" kern="100" dirty="0">
                <a:latin typeface="微软雅黑" panose="020B0503020204020204" pitchFamily="34" charset="-122"/>
                <a:ea typeface="微软雅黑" panose="020B0503020204020204" pitchFamily="34" charset="-122"/>
              </a:rPr>
              <a:t>完成以下更新操作。关系模式如下：</a:t>
            </a:r>
            <a:endParaRPr lang="en-US" altLang="zh-CN" b="1" kern="100" dirty="0">
              <a:latin typeface="微软雅黑" panose="020B0503020204020204" pitchFamily="34" charset="-122"/>
              <a:ea typeface="微软雅黑" panose="020B0503020204020204" pitchFamily="34" charset="-122"/>
            </a:endParaRPr>
          </a:p>
          <a:p>
            <a:pPr algn="just">
              <a:lnSpc>
                <a:spcPct val="150000"/>
              </a:lnSpc>
              <a:spcAft>
                <a:spcPts val="0"/>
              </a:spcAft>
            </a:pPr>
            <a:r>
              <a:rPr lang="zh-CN" altLang="zh-CN" b="1" kern="100" dirty="0">
                <a:solidFill>
                  <a:srgbClr val="C00000"/>
                </a:solidFill>
                <a:latin typeface="微软雅黑" panose="020B0503020204020204" pitchFamily="34" charset="-122"/>
                <a:ea typeface="微软雅黑" panose="020B0503020204020204" pitchFamily="34" charset="-122"/>
              </a:rPr>
              <a:t>仓库（仓库号，城市，面积）</a:t>
            </a:r>
            <a:r>
              <a:rPr lang="zh-CN" altLang="zh-CN" b="1" kern="0" spc="-200" dirty="0">
                <a:solidFill>
                  <a:srgbClr val="C00000"/>
                </a:solidFill>
                <a:latin typeface="微软雅黑" panose="020B0503020204020204" pitchFamily="34" charset="-122"/>
                <a:ea typeface="微软雅黑" panose="020B0503020204020204" pitchFamily="34" charset="-122"/>
              </a:rPr>
              <a:t>←→</a:t>
            </a:r>
            <a:r>
              <a:rPr lang="en-US" altLang="zh-CN" b="1" kern="0" spc="-200" dirty="0">
                <a:solidFill>
                  <a:srgbClr val="C00000"/>
                </a:solidFill>
                <a:latin typeface="微软雅黑" panose="020B0503020204020204" pitchFamily="34" charset="-122"/>
                <a:ea typeface="微软雅黑" panose="020B0503020204020204" pitchFamily="34" charset="-122"/>
              </a:rPr>
              <a:t>   </a:t>
            </a:r>
            <a:r>
              <a:rPr lang="en-US" altLang="zh-CN" b="1" kern="1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WAREHOUSE</a:t>
            </a:r>
            <a:r>
              <a:rPr lang="zh-CN" altLang="zh-CN" b="1" kern="1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b="1" kern="1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WHNO</a:t>
            </a:r>
            <a:r>
              <a:rPr lang="zh-CN" altLang="zh-CN" b="1" kern="1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b="1" kern="1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CITY</a:t>
            </a:r>
            <a:r>
              <a:rPr lang="zh-CN" altLang="zh-CN" b="1" kern="1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b="1" kern="1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SIZE</a:t>
            </a:r>
            <a:r>
              <a:rPr lang="zh-CN" altLang="zh-CN" b="1" kern="1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endParaRPr lang="en-US" altLang="zh-CN" b="1" kern="1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endParaRPr>
          </a:p>
          <a:p>
            <a:pPr algn="just">
              <a:lnSpc>
                <a:spcPct val="150000"/>
              </a:lnSpc>
              <a:spcAft>
                <a:spcPts val="0"/>
              </a:spcAft>
            </a:pPr>
            <a:r>
              <a:rPr lang="zh-CN" altLang="zh-CN" b="1" kern="100" dirty="0">
                <a:solidFill>
                  <a:srgbClr val="C00000"/>
                </a:solidFill>
                <a:latin typeface="微软雅黑" panose="020B0503020204020204" pitchFamily="34" charset="-122"/>
                <a:ea typeface="微软雅黑" panose="020B0503020204020204" pitchFamily="34" charset="-122"/>
              </a:rPr>
              <a:t>职工（仓库号，职工号，工资）</a:t>
            </a:r>
            <a:r>
              <a:rPr lang="zh-CN" altLang="zh-CN" b="1" kern="0" spc="-200" dirty="0">
                <a:solidFill>
                  <a:srgbClr val="C00000"/>
                </a:solidFill>
                <a:latin typeface="微软雅黑" panose="020B0503020204020204" pitchFamily="34" charset="-122"/>
                <a:ea typeface="微软雅黑" panose="020B0503020204020204" pitchFamily="34" charset="-122"/>
              </a:rPr>
              <a:t>←→</a:t>
            </a:r>
            <a:r>
              <a:rPr lang="en-US" altLang="zh-CN" b="1" kern="0" spc="-200" dirty="0">
                <a:solidFill>
                  <a:srgbClr val="C00000"/>
                </a:solidFill>
                <a:latin typeface="微软雅黑" panose="020B0503020204020204" pitchFamily="34" charset="-122"/>
                <a:ea typeface="微软雅黑" panose="020B0503020204020204" pitchFamily="34" charset="-122"/>
              </a:rPr>
              <a:t> </a:t>
            </a:r>
            <a:r>
              <a:rPr lang="en-US"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EMPLOYEE</a:t>
            </a:r>
            <a:r>
              <a:rPr lang="zh-CN"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WHNO</a:t>
            </a:r>
            <a:r>
              <a:rPr lang="zh-CN"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ENO</a:t>
            </a:r>
            <a:r>
              <a:rPr lang="zh-CN"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SALARY</a:t>
            </a:r>
            <a:r>
              <a:rPr lang="zh-CN"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endParaRPr lang="en-US"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endParaRPr>
          </a:p>
          <a:p>
            <a:pPr algn="just">
              <a:lnSpc>
                <a:spcPct val="150000"/>
              </a:lnSpc>
              <a:spcAft>
                <a:spcPts val="0"/>
              </a:spcAft>
            </a:pPr>
            <a:r>
              <a:rPr lang="zh-CN" altLang="zh-CN" b="1" kern="100" dirty="0">
                <a:solidFill>
                  <a:srgbClr val="C00000"/>
                </a:solidFill>
                <a:latin typeface="微软雅黑" panose="020B0503020204020204" pitchFamily="34" charset="-122"/>
                <a:ea typeface="微软雅黑" panose="020B0503020204020204" pitchFamily="34" charset="-122"/>
              </a:rPr>
              <a:t>订购单（职工号，供应商号，订购单号，订购日期）</a:t>
            </a:r>
            <a:r>
              <a:rPr lang="zh-CN" altLang="zh-CN" b="1" kern="0" spc="-200" dirty="0">
                <a:solidFill>
                  <a:srgbClr val="C00000"/>
                </a:solidFill>
                <a:latin typeface="微软雅黑" panose="020B0503020204020204" pitchFamily="34" charset="-122"/>
                <a:ea typeface="微软雅黑" panose="020B0503020204020204" pitchFamily="34" charset="-122"/>
              </a:rPr>
              <a:t>←→ </a:t>
            </a:r>
            <a:r>
              <a:rPr lang="en-US"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ORDER</a:t>
            </a:r>
            <a:r>
              <a:rPr lang="zh-CN"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b="1" kern="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ENO</a:t>
            </a:r>
            <a:r>
              <a:rPr lang="zh-CN"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SNO</a:t>
            </a:r>
            <a:r>
              <a:rPr lang="zh-CN"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ONO</a:t>
            </a:r>
            <a:r>
              <a:rPr lang="zh-CN"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DATE</a:t>
            </a:r>
            <a:r>
              <a:rPr lang="zh-CN"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endParaRPr lang="en-US"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endParaRPr>
          </a:p>
          <a:p>
            <a:pPr algn="just">
              <a:lnSpc>
                <a:spcPct val="150000"/>
              </a:lnSpc>
              <a:spcAft>
                <a:spcPts val="0"/>
              </a:spcAft>
            </a:pPr>
            <a:r>
              <a:rPr lang="zh-CN" altLang="zh-CN" b="1" kern="100" dirty="0">
                <a:solidFill>
                  <a:srgbClr val="C00000"/>
                </a:solidFill>
                <a:latin typeface="微软雅黑" panose="020B0503020204020204" pitchFamily="34" charset="-122"/>
                <a:ea typeface="微软雅黑" panose="020B0503020204020204" pitchFamily="34" charset="-122"/>
              </a:rPr>
              <a:t>供应商（供应商号，供应商名，地址）</a:t>
            </a:r>
            <a:r>
              <a:rPr lang="zh-CN" altLang="zh-CN" b="1" kern="0" spc="-200" dirty="0">
                <a:solidFill>
                  <a:srgbClr val="C00000"/>
                </a:solidFill>
                <a:latin typeface="微软雅黑" panose="020B0503020204020204" pitchFamily="34" charset="-122"/>
                <a:ea typeface="微软雅黑" panose="020B0503020204020204" pitchFamily="34" charset="-122"/>
              </a:rPr>
              <a:t>←→</a:t>
            </a:r>
            <a:r>
              <a:rPr lang="en-US" altLang="zh-CN" b="1" kern="0" spc="-200" dirty="0">
                <a:solidFill>
                  <a:srgbClr val="C00000"/>
                </a:solidFill>
                <a:latin typeface="微软雅黑" panose="020B0503020204020204" pitchFamily="34" charset="-122"/>
                <a:ea typeface="微软雅黑" panose="020B0503020204020204" pitchFamily="34" charset="-122"/>
              </a:rPr>
              <a:t>  </a:t>
            </a:r>
            <a:r>
              <a:rPr lang="en-US"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SUPPLIER</a:t>
            </a:r>
            <a:r>
              <a:rPr lang="zh-CN"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SNO</a:t>
            </a:r>
            <a:r>
              <a:rPr lang="zh-CN"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SNAME</a:t>
            </a:r>
            <a:r>
              <a:rPr lang="zh-CN"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ADDR</a:t>
            </a:r>
            <a:r>
              <a:rPr lang="zh-CN"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b="1" kern="100" dirty="0">
              <a:solidFill>
                <a:srgbClr val="C00000"/>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A8E495A9-DBC5-4692-8889-215728C55446}"/>
              </a:ext>
            </a:extLst>
          </p:cNvPr>
          <p:cNvSpPr/>
          <p:nvPr/>
        </p:nvSpPr>
        <p:spPr>
          <a:xfrm>
            <a:off x="827088" y="3909541"/>
            <a:ext cx="8257008" cy="2169825"/>
          </a:xfrm>
          <a:prstGeom prst="rect">
            <a:avLst/>
          </a:prstGeom>
        </p:spPr>
        <p:txBody>
          <a:bodyPr wrap="square">
            <a:spAutoFit/>
          </a:bodyPr>
          <a:lstStyle/>
          <a:p>
            <a:pPr algn="just">
              <a:lnSpc>
                <a:spcPct val="150000"/>
              </a:lnSpc>
              <a:spcAft>
                <a:spcPts val="0"/>
              </a:spcAft>
            </a:pPr>
            <a:r>
              <a:rPr lang="en-US" altLang="zh-CN" b="1" kern="100" dirty="0">
                <a:latin typeface="微软雅黑" panose="020B0503020204020204" pitchFamily="34" charset="-122"/>
                <a:ea typeface="微软雅黑" panose="020B0503020204020204" pitchFamily="34" charset="-122"/>
              </a:rPr>
              <a:t>(1).</a:t>
            </a:r>
            <a:r>
              <a:rPr lang="zh-CN" altLang="zh-CN" b="1" kern="100" dirty="0">
                <a:latin typeface="微软雅黑" panose="020B0503020204020204" pitchFamily="34" charset="-122"/>
                <a:ea typeface="微软雅黑" panose="020B0503020204020204" pitchFamily="34" charset="-122"/>
              </a:rPr>
              <a:t>插入一个新的供应商元组（</a:t>
            </a:r>
            <a:r>
              <a:rPr lang="en-US" altLang="zh-CN" b="1" kern="100" dirty="0">
                <a:latin typeface="微软雅黑" panose="020B0503020204020204" pitchFamily="34" charset="-122"/>
                <a:ea typeface="微软雅黑" panose="020B0503020204020204" pitchFamily="34" charset="-122"/>
              </a:rPr>
              <a:t>S9</a:t>
            </a:r>
            <a:r>
              <a:rPr lang="zh-CN" altLang="zh-CN" b="1" kern="100" dirty="0">
                <a:latin typeface="微软雅黑" panose="020B0503020204020204" pitchFamily="34" charset="-122"/>
                <a:ea typeface="微软雅黑" panose="020B0503020204020204" pitchFamily="34" charset="-122"/>
              </a:rPr>
              <a:t>，智通公司，沈阳）。</a:t>
            </a:r>
          </a:p>
          <a:p>
            <a:pPr algn="just">
              <a:lnSpc>
                <a:spcPct val="150000"/>
              </a:lnSpc>
              <a:spcAft>
                <a:spcPts val="0"/>
              </a:spcAft>
            </a:pPr>
            <a:r>
              <a:rPr lang="en-US" altLang="zh-CN" b="1" kern="100" dirty="0">
                <a:latin typeface="微软雅黑" panose="020B0503020204020204" pitchFamily="34" charset="-122"/>
                <a:ea typeface="微软雅黑" panose="020B0503020204020204" pitchFamily="34" charset="-122"/>
              </a:rPr>
              <a:t>(2).</a:t>
            </a:r>
            <a:r>
              <a:rPr lang="zh-CN" altLang="zh-CN" b="1" kern="100" dirty="0">
                <a:latin typeface="微软雅黑" panose="020B0503020204020204" pitchFamily="34" charset="-122"/>
                <a:ea typeface="微软雅黑" panose="020B0503020204020204" pitchFamily="34" charset="-122"/>
              </a:rPr>
              <a:t>删除目前没有任何订购单的供应商。</a:t>
            </a:r>
          </a:p>
          <a:p>
            <a:pPr algn="just">
              <a:lnSpc>
                <a:spcPct val="150000"/>
              </a:lnSpc>
              <a:spcAft>
                <a:spcPts val="0"/>
              </a:spcAft>
            </a:pPr>
            <a:r>
              <a:rPr lang="en-US" altLang="zh-CN" b="1" kern="100" dirty="0">
                <a:latin typeface="微软雅黑" panose="020B0503020204020204" pitchFamily="34" charset="-122"/>
                <a:ea typeface="微软雅黑" panose="020B0503020204020204" pitchFamily="34" charset="-122"/>
              </a:rPr>
              <a:t>(3).</a:t>
            </a:r>
            <a:r>
              <a:rPr lang="zh-CN" altLang="zh-CN" b="1" kern="100" dirty="0">
                <a:latin typeface="微软雅黑" panose="020B0503020204020204" pitchFamily="34" charset="-122"/>
                <a:ea typeface="微软雅黑" panose="020B0503020204020204" pitchFamily="34" charset="-122"/>
              </a:rPr>
              <a:t>删除由在上海仓库工作的职工发出的所有订购单。</a:t>
            </a:r>
          </a:p>
          <a:p>
            <a:pPr algn="just">
              <a:lnSpc>
                <a:spcPct val="150000"/>
              </a:lnSpc>
              <a:spcAft>
                <a:spcPts val="0"/>
              </a:spcAft>
            </a:pPr>
            <a:r>
              <a:rPr lang="en-US" altLang="zh-CN" b="1" kern="100" dirty="0">
                <a:latin typeface="微软雅黑" panose="020B0503020204020204" pitchFamily="34" charset="-122"/>
                <a:ea typeface="微软雅黑" panose="020B0503020204020204" pitchFamily="34" charset="-122"/>
              </a:rPr>
              <a:t>(4).</a:t>
            </a:r>
            <a:r>
              <a:rPr lang="zh-CN" altLang="zh-CN" b="1" kern="100" dirty="0">
                <a:latin typeface="微软雅黑" panose="020B0503020204020204" pitchFamily="34" charset="-122"/>
                <a:ea typeface="微软雅黑" panose="020B0503020204020204" pitchFamily="34" charset="-122"/>
              </a:rPr>
              <a:t>北京的所有仓库增加</a:t>
            </a:r>
            <a:r>
              <a:rPr lang="en-US" altLang="zh-CN" b="1" kern="100" dirty="0">
                <a:latin typeface="微软雅黑" panose="020B0503020204020204" pitchFamily="34" charset="-122"/>
                <a:ea typeface="微软雅黑" panose="020B0503020204020204" pitchFamily="34" charset="-122"/>
              </a:rPr>
              <a:t>100m</a:t>
            </a:r>
            <a:r>
              <a:rPr lang="en-US" altLang="zh-CN" b="1" kern="100" baseline="30000" dirty="0">
                <a:latin typeface="微软雅黑" panose="020B0503020204020204" pitchFamily="34" charset="-122"/>
                <a:ea typeface="微软雅黑" panose="020B0503020204020204" pitchFamily="34" charset="-122"/>
              </a:rPr>
              <a:t>2</a:t>
            </a:r>
            <a:r>
              <a:rPr lang="zh-CN" altLang="zh-CN" b="1" kern="100" dirty="0">
                <a:latin typeface="微软雅黑" panose="020B0503020204020204" pitchFamily="34" charset="-122"/>
                <a:ea typeface="微软雅黑" panose="020B0503020204020204" pitchFamily="34" charset="-122"/>
              </a:rPr>
              <a:t>的面积。</a:t>
            </a:r>
          </a:p>
          <a:p>
            <a:pPr algn="just">
              <a:lnSpc>
                <a:spcPct val="150000"/>
              </a:lnSpc>
              <a:spcAft>
                <a:spcPts val="0"/>
              </a:spcAft>
            </a:pPr>
            <a:r>
              <a:rPr lang="en-US" altLang="zh-CN" b="1" kern="100" dirty="0">
                <a:latin typeface="微软雅黑" panose="020B0503020204020204" pitchFamily="34" charset="-122"/>
                <a:ea typeface="微软雅黑" panose="020B0503020204020204" pitchFamily="34" charset="-122"/>
              </a:rPr>
              <a:t>(5).</a:t>
            </a:r>
            <a:r>
              <a:rPr lang="zh-CN" altLang="zh-CN" b="1" kern="100" dirty="0">
                <a:latin typeface="微软雅黑" panose="020B0503020204020204" pitchFamily="34" charset="-122"/>
                <a:ea typeface="微软雅黑" panose="020B0503020204020204" pitchFamily="34" charset="-122"/>
              </a:rPr>
              <a:t>给低于所有职工平均工资的职工提高</a:t>
            </a:r>
            <a:r>
              <a:rPr lang="en-US" altLang="zh-CN" b="1" kern="100" dirty="0">
                <a:latin typeface="微软雅黑" panose="020B0503020204020204" pitchFamily="34" charset="-122"/>
                <a:ea typeface="微软雅黑" panose="020B0503020204020204" pitchFamily="34" charset="-122"/>
              </a:rPr>
              <a:t>5%</a:t>
            </a:r>
            <a:r>
              <a:rPr lang="zh-CN" altLang="zh-CN" b="1" kern="100" dirty="0">
                <a:latin typeface="微软雅黑" panose="020B0503020204020204" pitchFamily="34" charset="-122"/>
                <a:ea typeface="微软雅黑" panose="020B0503020204020204" pitchFamily="34" charset="-122"/>
              </a:rPr>
              <a:t>的工资。</a:t>
            </a:r>
          </a:p>
        </p:txBody>
      </p:sp>
      <p:sp>
        <p:nvSpPr>
          <p:cNvPr id="7" name="标题 1">
            <a:extLst>
              <a:ext uri="{FF2B5EF4-FFF2-40B4-BE49-F238E27FC236}">
                <a16:creationId xmlns:a16="http://schemas.microsoft.com/office/drawing/2014/main" id="{322359EC-5602-464E-A015-06B70702880C}"/>
              </a:ext>
            </a:extLst>
          </p:cNvPr>
          <p:cNvSpPr>
            <a:spLocks noGrp="1"/>
          </p:cNvSpPr>
          <p:nvPr>
            <p:ph type="title"/>
          </p:nvPr>
        </p:nvSpPr>
        <p:spPr>
          <a:xfrm>
            <a:off x="827088" y="-39688"/>
            <a:ext cx="8150225" cy="1138238"/>
          </a:xfrm>
        </p:spPr>
        <p:txBody>
          <a:bodyPr/>
          <a:lstStyle/>
          <a:p>
            <a:pPr algn="l">
              <a:defRPr/>
            </a:pPr>
            <a:r>
              <a:rPr lang="zh-CN" altLang="en-US" dirty="0">
                <a:latin typeface="微软雅黑" panose="020B0503020204020204" pitchFamily="34" charset="-122"/>
                <a:ea typeface="微软雅黑" panose="020B0503020204020204" pitchFamily="34" charset="-122"/>
              </a:rPr>
              <a:t>复习与回顾</a:t>
            </a:r>
          </a:p>
        </p:txBody>
      </p:sp>
    </p:spTree>
    <p:extLst>
      <p:ext uri="{BB962C8B-B14F-4D97-AF65-F5344CB8AC3E}">
        <p14:creationId xmlns:p14="http://schemas.microsoft.com/office/powerpoint/2010/main" val="797104648"/>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77D7AFC-07BA-45D5-9D14-9CC9C2F0777F}"/>
              </a:ext>
            </a:extLst>
          </p:cNvPr>
          <p:cNvSpPr>
            <a:spLocks noGrp="1"/>
          </p:cNvSpPr>
          <p:nvPr>
            <p:ph type="dt" sz="half" idx="10"/>
          </p:nvPr>
        </p:nvSpPr>
        <p:spPr/>
        <p:txBody>
          <a:bodyPr/>
          <a:lstStyle/>
          <a:p>
            <a:pPr>
              <a:defRPr/>
            </a:pPr>
            <a:fld id="{9CD1F87A-7652-4DD3-B7D7-C33EB0EE353B}" type="datetime1">
              <a:rPr lang="zh-CN" altLang="en-US" smtClean="0"/>
              <a:t>2021/10/28</a:t>
            </a:fld>
            <a:endParaRPr lang="zh-CN" altLang="en-US" dirty="0"/>
          </a:p>
        </p:txBody>
      </p:sp>
      <p:sp>
        <p:nvSpPr>
          <p:cNvPr id="5" name="矩形 4">
            <a:extLst>
              <a:ext uri="{FF2B5EF4-FFF2-40B4-BE49-F238E27FC236}">
                <a16:creationId xmlns:a16="http://schemas.microsoft.com/office/drawing/2014/main" id="{07C12288-09FF-4178-8FE5-AEAFFEBFDD23}"/>
              </a:ext>
            </a:extLst>
          </p:cNvPr>
          <p:cNvSpPr/>
          <p:nvPr/>
        </p:nvSpPr>
        <p:spPr>
          <a:xfrm>
            <a:off x="851496" y="908720"/>
            <a:ext cx="8257008" cy="3000821"/>
          </a:xfrm>
          <a:prstGeom prst="rect">
            <a:avLst/>
          </a:prstGeom>
        </p:spPr>
        <p:txBody>
          <a:bodyPr wrap="square">
            <a:spAutoFit/>
          </a:bodyPr>
          <a:lstStyle/>
          <a:p>
            <a:pPr algn="just">
              <a:lnSpc>
                <a:spcPct val="150000"/>
              </a:lnSpc>
              <a:spcAft>
                <a:spcPts val="0"/>
              </a:spcAft>
            </a:pPr>
            <a:r>
              <a:rPr lang="zh-CN" altLang="zh-CN" b="1" kern="100" dirty="0">
                <a:latin typeface="微软雅黑" panose="020B0503020204020204" pitchFamily="34" charset="-122"/>
                <a:ea typeface="微软雅黑" panose="020B0503020204020204" pitchFamily="34" charset="-122"/>
              </a:rPr>
              <a:t>以下面的数据库为例，用</a:t>
            </a:r>
            <a:r>
              <a:rPr lang="en-US" altLang="zh-CN" b="1" kern="100" dirty="0">
                <a:latin typeface="微软雅黑" panose="020B0503020204020204" pitchFamily="34" charset="-122"/>
                <a:ea typeface="微软雅黑" panose="020B0503020204020204" pitchFamily="34" charset="-122"/>
              </a:rPr>
              <a:t>SQL</a:t>
            </a:r>
            <a:r>
              <a:rPr lang="zh-CN" altLang="zh-CN" b="1" kern="100" dirty="0">
                <a:latin typeface="微软雅黑" panose="020B0503020204020204" pitchFamily="34" charset="-122"/>
                <a:ea typeface="微软雅黑" panose="020B0503020204020204" pitchFamily="34" charset="-122"/>
              </a:rPr>
              <a:t>完成以下更新操作。关系模式如下：</a:t>
            </a:r>
            <a:endParaRPr lang="en-US" altLang="zh-CN" b="1" kern="100" dirty="0">
              <a:latin typeface="微软雅黑" panose="020B0503020204020204" pitchFamily="34" charset="-122"/>
              <a:ea typeface="微软雅黑" panose="020B0503020204020204" pitchFamily="34" charset="-122"/>
            </a:endParaRPr>
          </a:p>
          <a:p>
            <a:pPr algn="just">
              <a:lnSpc>
                <a:spcPct val="150000"/>
              </a:lnSpc>
              <a:spcAft>
                <a:spcPts val="0"/>
              </a:spcAft>
            </a:pPr>
            <a:r>
              <a:rPr lang="zh-CN" altLang="zh-CN" b="1" kern="100" dirty="0">
                <a:solidFill>
                  <a:srgbClr val="C00000"/>
                </a:solidFill>
                <a:latin typeface="微软雅黑" panose="020B0503020204020204" pitchFamily="34" charset="-122"/>
                <a:ea typeface="微软雅黑" panose="020B0503020204020204" pitchFamily="34" charset="-122"/>
              </a:rPr>
              <a:t>仓库（仓库号，城市，面积）</a:t>
            </a:r>
            <a:r>
              <a:rPr lang="zh-CN" altLang="zh-CN" b="1" kern="0" spc="-200" dirty="0">
                <a:solidFill>
                  <a:srgbClr val="C00000"/>
                </a:solidFill>
                <a:latin typeface="微软雅黑" panose="020B0503020204020204" pitchFamily="34" charset="-122"/>
                <a:ea typeface="微软雅黑" panose="020B0503020204020204" pitchFamily="34" charset="-122"/>
              </a:rPr>
              <a:t>←→</a:t>
            </a:r>
            <a:r>
              <a:rPr lang="en-US" altLang="zh-CN" b="1" kern="0" spc="-200" dirty="0">
                <a:solidFill>
                  <a:srgbClr val="C00000"/>
                </a:solidFill>
                <a:latin typeface="微软雅黑" panose="020B0503020204020204" pitchFamily="34" charset="-122"/>
                <a:ea typeface="微软雅黑" panose="020B0503020204020204" pitchFamily="34" charset="-122"/>
              </a:rPr>
              <a:t>   </a:t>
            </a:r>
            <a:r>
              <a:rPr lang="en-US" altLang="zh-CN" b="1" kern="1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WAREHOUSE</a:t>
            </a:r>
            <a:r>
              <a:rPr lang="zh-CN" altLang="zh-CN" b="1" kern="1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b="1" kern="1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WHNO</a:t>
            </a:r>
            <a:r>
              <a:rPr lang="zh-CN" altLang="zh-CN" b="1" kern="1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b="1" kern="1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CITY</a:t>
            </a:r>
            <a:r>
              <a:rPr lang="zh-CN" altLang="zh-CN" b="1" kern="1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b="1" kern="1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SIZE</a:t>
            </a:r>
            <a:r>
              <a:rPr lang="zh-CN" altLang="zh-CN" b="1" kern="1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endParaRPr lang="en-US" altLang="zh-CN" b="1" kern="1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endParaRPr>
          </a:p>
          <a:p>
            <a:pPr algn="just">
              <a:lnSpc>
                <a:spcPct val="150000"/>
              </a:lnSpc>
              <a:spcAft>
                <a:spcPts val="0"/>
              </a:spcAft>
            </a:pPr>
            <a:r>
              <a:rPr lang="zh-CN" altLang="zh-CN" b="1" kern="100" dirty="0">
                <a:solidFill>
                  <a:srgbClr val="C00000"/>
                </a:solidFill>
                <a:latin typeface="微软雅黑" panose="020B0503020204020204" pitchFamily="34" charset="-122"/>
                <a:ea typeface="微软雅黑" panose="020B0503020204020204" pitchFamily="34" charset="-122"/>
              </a:rPr>
              <a:t>职工（仓库号，职工号，工资）</a:t>
            </a:r>
            <a:r>
              <a:rPr lang="zh-CN" altLang="zh-CN" b="1" kern="0" spc="-200" dirty="0">
                <a:solidFill>
                  <a:srgbClr val="C00000"/>
                </a:solidFill>
                <a:latin typeface="微软雅黑" panose="020B0503020204020204" pitchFamily="34" charset="-122"/>
                <a:ea typeface="微软雅黑" panose="020B0503020204020204" pitchFamily="34" charset="-122"/>
              </a:rPr>
              <a:t>←→</a:t>
            </a:r>
            <a:r>
              <a:rPr lang="en-US" altLang="zh-CN" b="1" kern="0" spc="-200" dirty="0">
                <a:solidFill>
                  <a:srgbClr val="C00000"/>
                </a:solidFill>
                <a:latin typeface="微软雅黑" panose="020B0503020204020204" pitchFamily="34" charset="-122"/>
                <a:ea typeface="微软雅黑" panose="020B0503020204020204" pitchFamily="34" charset="-122"/>
              </a:rPr>
              <a:t> </a:t>
            </a:r>
            <a:r>
              <a:rPr lang="en-US"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EMPLOYEE</a:t>
            </a:r>
            <a:r>
              <a:rPr lang="zh-CN"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WHNO</a:t>
            </a:r>
            <a:r>
              <a:rPr lang="zh-CN"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ENO</a:t>
            </a:r>
            <a:r>
              <a:rPr lang="zh-CN"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SALARY</a:t>
            </a:r>
            <a:r>
              <a:rPr lang="zh-CN"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endParaRPr lang="en-US"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endParaRPr>
          </a:p>
          <a:p>
            <a:pPr algn="just">
              <a:lnSpc>
                <a:spcPct val="150000"/>
              </a:lnSpc>
              <a:spcAft>
                <a:spcPts val="0"/>
              </a:spcAft>
            </a:pPr>
            <a:r>
              <a:rPr lang="zh-CN" altLang="zh-CN" b="1" kern="100" dirty="0">
                <a:solidFill>
                  <a:srgbClr val="C00000"/>
                </a:solidFill>
                <a:latin typeface="微软雅黑" panose="020B0503020204020204" pitchFamily="34" charset="-122"/>
                <a:ea typeface="微软雅黑" panose="020B0503020204020204" pitchFamily="34" charset="-122"/>
              </a:rPr>
              <a:t>订购单（职工号，供应商号，订购单号，订购日期）</a:t>
            </a:r>
            <a:r>
              <a:rPr lang="zh-CN" altLang="zh-CN" b="1" kern="0" spc="-200" dirty="0">
                <a:solidFill>
                  <a:srgbClr val="C00000"/>
                </a:solidFill>
                <a:latin typeface="微软雅黑" panose="020B0503020204020204" pitchFamily="34" charset="-122"/>
                <a:ea typeface="微软雅黑" panose="020B0503020204020204" pitchFamily="34" charset="-122"/>
              </a:rPr>
              <a:t>←→ </a:t>
            </a:r>
            <a:r>
              <a:rPr lang="en-US"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ORDER</a:t>
            </a:r>
            <a:r>
              <a:rPr lang="zh-CN"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ENO</a:t>
            </a:r>
            <a:r>
              <a:rPr lang="zh-CN"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SNO</a:t>
            </a:r>
            <a:r>
              <a:rPr lang="zh-CN"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ONO</a:t>
            </a:r>
            <a:r>
              <a:rPr lang="zh-CN"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DATE</a:t>
            </a:r>
            <a:r>
              <a:rPr lang="zh-CN"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endParaRPr lang="en-US"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endParaRPr>
          </a:p>
          <a:p>
            <a:pPr algn="just">
              <a:lnSpc>
                <a:spcPct val="150000"/>
              </a:lnSpc>
              <a:spcAft>
                <a:spcPts val="0"/>
              </a:spcAft>
            </a:pPr>
            <a:r>
              <a:rPr lang="zh-CN" altLang="zh-CN" b="1" kern="100" dirty="0">
                <a:solidFill>
                  <a:srgbClr val="C00000"/>
                </a:solidFill>
                <a:latin typeface="微软雅黑" panose="020B0503020204020204" pitchFamily="34" charset="-122"/>
                <a:ea typeface="微软雅黑" panose="020B0503020204020204" pitchFamily="34" charset="-122"/>
              </a:rPr>
              <a:t>供应商（供应商号，供应商名，地址）</a:t>
            </a:r>
            <a:r>
              <a:rPr lang="zh-CN" altLang="zh-CN" b="1" kern="0" spc="-200" dirty="0">
                <a:solidFill>
                  <a:srgbClr val="C00000"/>
                </a:solidFill>
                <a:latin typeface="微软雅黑" panose="020B0503020204020204" pitchFamily="34" charset="-122"/>
                <a:ea typeface="微软雅黑" panose="020B0503020204020204" pitchFamily="34" charset="-122"/>
              </a:rPr>
              <a:t>←→</a:t>
            </a:r>
            <a:r>
              <a:rPr lang="en-US" altLang="zh-CN" b="1" kern="0" spc="-200" dirty="0">
                <a:solidFill>
                  <a:srgbClr val="C00000"/>
                </a:solidFill>
                <a:latin typeface="微软雅黑" panose="020B0503020204020204" pitchFamily="34" charset="-122"/>
                <a:ea typeface="微软雅黑" panose="020B0503020204020204" pitchFamily="34" charset="-122"/>
              </a:rPr>
              <a:t>  </a:t>
            </a:r>
            <a:r>
              <a:rPr lang="en-US"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SUPPLIER</a:t>
            </a:r>
            <a:r>
              <a:rPr lang="zh-CN"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SNO</a:t>
            </a:r>
            <a:r>
              <a:rPr lang="zh-CN"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SNAME</a:t>
            </a:r>
            <a:r>
              <a:rPr lang="zh-CN"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ADDR</a:t>
            </a:r>
            <a:r>
              <a:rPr lang="zh-CN"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b="1" kern="100" dirty="0">
              <a:solidFill>
                <a:srgbClr val="C00000"/>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A8E495A9-DBC5-4692-8889-215728C55446}"/>
              </a:ext>
            </a:extLst>
          </p:cNvPr>
          <p:cNvSpPr/>
          <p:nvPr/>
        </p:nvSpPr>
        <p:spPr>
          <a:xfrm>
            <a:off x="899915" y="3909541"/>
            <a:ext cx="8257008" cy="3000821"/>
          </a:xfrm>
          <a:prstGeom prst="rect">
            <a:avLst/>
          </a:prstGeom>
        </p:spPr>
        <p:txBody>
          <a:bodyPr wrap="square">
            <a:spAutoFit/>
          </a:bodyPr>
          <a:lstStyle/>
          <a:p>
            <a:pPr algn="just">
              <a:lnSpc>
                <a:spcPct val="150000"/>
              </a:lnSpc>
              <a:spcAft>
                <a:spcPts val="0"/>
              </a:spcAft>
            </a:pPr>
            <a:r>
              <a:rPr lang="en-US" altLang="zh-CN" b="1" kern="100" dirty="0">
                <a:latin typeface="微软雅黑" panose="020B0503020204020204" pitchFamily="34" charset="-122"/>
                <a:ea typeface="微软雅黑" panose="020B0503020204020204" pitchFamily="34" charset="-122"/>
              </a:rPr>
              <a:t>(1).</a:t>
            </a:r>
            <a:r>
              <a:rPr lang="zh-CN" altLang="zh-CN" b="1" kern="100" dirty="0">
                <a:latin typeface="微软雅黑" panose="020B0503020204020204" pitchFamily="34" charset="-122"/>
                <a:ea typeface="微软雅黑" panose="020B0503020204020204" pitchFamily="34" charset="-122"/>
              </a:rPr>
              <a:t>插入一个新的供应商元组（</a:t>
            </a:r>
            <a:r>
              <a:rPr lang="en-US" altLang="zh-CN" b="1" kern="100" dirty="0">
                <a:latin typeface="微软雅黑" panose="020B0503020204020204" pitchFamily="34" charset="-122"/>
                <a:ea typeface="微软雅黑" panose="020B0503020204020204" pitchFamily="34" charset="-122"/>
              </a:rPr>
              <a:t>S9</a:t>
            </a:r>
            <a:r>
              <a:rPr lang="zh-CN" altLang="zh-CN" b="1" kern="100" dirty="0">
                <a:latin typeface="微软雅黑" panose="020B0503020204020204" pitchFamily="34" charset="-122"/>
                <a:ea typeface="微软雅黑" panose="020B0503020204020204" pitchFamily="34" charset="-122"/>
              </a:rPr>
              <a:t>，智通公司，沈阳）。</a:t>
            </a:r>
            <a:endParaRPr lang="en-US" altLang="zh-CN" b="1" kern="100" dirty="0">
              <a:latin typeface="微软雅黑" panose="020B0503020204020204" pitchFamily="34" charset="-122"/>
              <a:ea typeface="微软雅黑" panose="020B0503020204020204" pitchFamily="34" charset="-122"/>
            </a:endParaRPr>
          </a:p>
          <a:p>
            <a:pPr algn="just">
              <a:lnSpc>
                <a:spcPct val="150000"/>
              </a:lnSpc>
              <a:spcAft>
                <a:spcPts val="0"/>
              </a:spcAft>
            </a:pPr>
            <a:r>
              <a:rPr lang="en-US" altLang="zh-CN" b="1" dirty="0">
                <a:solidFill>
                  <a:srgbClr val="C00000"/>
                </a:solidFill>
              </a:rPr>
              <a:t>INSERT INTO  SUPPLIER  </a:t>
            </a:r>
          </a:p>
          <a:p>
            <a:pPr algn="just">
              <a:lnSpc>
                <a:spcPct val="150000"/>
              </a:lnSpc>
              <a:spcAft>
                <a:spcPts val="0"/>
              </a:spcAft>
            </a:pPr>
            <a:r>
              <a:rPr lang="en-US" altLang="zh-CN" b="1" dirty="0">
                <a:solidFill>
                  <a:srgbClr val="C00000"/>
                </a:solidFill>
              </a:rPr>
              <a:t>VALUES(S9</a:t>
            </a:r>
            <a:r>
              <a:rPr lang="zh-CN" altLang="zh-CN" b="1" dirty="0">
                <a:solidFill>
                  <a:srgbClr val="C00000"/>
                </a:solidFill>
              </a:rPr>
              <a:t>，智通公司，沈阳</a:t>
            </a:r>
            <a:r>
              <a:rPr lang="en-US" altLang="zh-CN" b="1" dirty="0">
                <a:solidFill>
                  <a:srgbClr val="C00000"/>
                </a:solidFill>
              </a:rPr>
              <a:t>)</a:t>
            </a:r>
            <a:r>
              <a:rPr lang="zh-CN" altLang="zh-CN" b="1" dirty="0">
                <a:solidFill>
                  <a:srgbClr val="C00000"/>
                </a:solidFill>
              </a:rPr>
              <a:t>；</a:t>
            </a:r>
            <a:endParaRPr lang="en-US" altLang="zh-CN" b="1" kern="100" dirty="0">
              <a:latin typeface="微软雅黑" panose="020B0503020204020204" pitchFamily="34" charset="-122"/>
              <a:ea typeface="微软雅黑" panose="020B0503020204020204" pitchFamily="34" charset="-122"/>
            </a:endParaRPr>
          </a:p>
          <a:p>
            <a:pPr algn="just">
              <a:lnSpc>
                <a:spcPct val="150000"/>
              </a:lnSpc>
              <a:spcAft>
                <a:spcPts val="0"/>
              </a:spcAft>
            </a:pPr>
            <a:r>
              <a:rPr lang="en-US" altLang="zh-CN" b="1" kern="100" dirty="0">
                <a:latin typeface="微软雅黑" panose="020B0503020204020204" pitchFamily="34" charset="-122"/>
                <a:ea typeface="微软雅黑" panose="020B0503020204020204" pitchFamily="34" charset="-122"/>
              </a:rPr>
              <a:t>(2).</a:t>
            </a:r>
            <a:r>
              <a:rPr lang="zh-CN" altLang="zh-CN" b="1" kern="100" dirty="0">
                <a:latin typeface="微软雅黑" panose="020B0503020204020204" pitchFamily="34" charset="-122"/>
                <a:ea typeface="微软雅黑" panose="020B0503020204020204" pitchFamily="34" charset="-122"/>
              </a:rPr>
              <a:t>删除目前没有任何订购单的供应商。</a:t>
            </a:r>
            <a:endParaRPr lang="en-US" altLang="zh-CN" b="1" kern="100" dirty="0">
              <a:latin typeface="微软雅黑" panose="020B0503020204020204" pitchFamily="34" charset="-122"/>
              <a:ea typeface="微软雅黑" panose="020B0503020204020204" pitchFamily="34" charset="-122"/>
            </a:endParaRPr>
          </a:p>
          <a:p>
            <a:pPr>
              <a:lnSpc>
                <a:spcPct val="150000"/>
              </a:lnSpc>
            </a:pPr>
            <a:r>
              <a:rPr lang="en-US" altLang="zh-CN" b="1" dirty="0">
                <a:solidFill>
                  <a:srgbClr val="C00000"/>
                </a:solidFill>
              </a:rPr>
              <a:t>DELETE  FROM  SUPPLIER  </a:t>
            </a:r>
            <a:endParaRPr lang="zh-CN" altLang="zh-CN" b="1" dirty="0">
              <a:solidFill>
                <a:srgbClr val="C00000"/>
              </a:solidFill>
            </a:endParaRPr>
          </a:p>
          <a:p>
            <a:pPr>
              <a:lnSpc>
                <a:spcPct val="150000"/>
              </a:lnSpc>
            </a:pPr>
            <a:r>
              <a:rPr lang="en-US" altLang="zh-CN" b="1" dirty="0">
                <a:solidFill>
                  <a:srgbClr val="C00000"/>
                </a:solidFill>
              </a:rPr>
              <a:t>WHERE  SNO  NOT IN  (SELECT SNO  FROM  ORDER)</a:t>
            </a:r>
            <a:r>
              <a:rPr lang="zh-CN" altLang="zh-CN" b="1" dirty="0">
                <a:solidFill>
                  <a:srgbClr val="C00000"/>
                </a:solidFill>
              </a:rPr>
              <a:t>；</a:t>
            </a:r>
            <a:endParaRPr lang="zh-CN" altLang="zh-CN" b="1" kern="100" dirty="0">
              <a:solidFill>
                <a:srgbClr val="C00000"/>
              </a:solidFill>
              <a:latin typeface="微软雅黑" panose="020B0503020204020204" pitchFamily="34" charset="-122"/>
              <a:ea typeface="微软雅黑" panose="020B0503020204020204" pitchFamily="34" charset="-122"/>
            </a:endParaRPr>
          </a:p>
          <a:p>
            <a:pPr algn="just">
              <a:lnSpc>
                <a:spcPct val="150000"/>
              </a:lnSpc>
              <a:spcAft>
                <a:spcPts val="0"/>
              </a:spcAft>
            </a:pPr>
            <a:endParaRPr lang="zh-CN" altLang="zh-CN" b="1" kern="100" dirty="0">
              <a:latin typeface="微软雅黑" panose="020B0503020204020204" pitchFamily="34" charset="-122"/>
              <a:ea typeface="微软雅黑" panose="020B0503020204020204" pitchFamily="34" charset="-122"/>
            </a:endParaRPr>
          </a:p>
        </p:txBody>
      </p:sp>
      <p:sp>
        <p:nvSpPr>
          <p:cNvPr id="7" name="标题 1">
            <a:extLst>
              <a:ext uri="{FF2B5EF4-FFF2-40B4-BE49-F238E27FC236}">
                <a16:creationId xmlns:a16="http://schemas.microsoft.com/office/drawing/2014/main" id="{322359EC-5602-464E-A015-06B70702880C}"/>
              </a:ext>
            </a:extLst>
          </p:cNvPr>
          <p:cNvSpPr>
            <a:spLocks noGrp="1"/>
          </p:cNvSpPr>
          <p:nvPr>
            <p:ph type="title"/>
          </p:nvPr>
        </p:nvSpPr>
        <p:spPr>
          <a:xfrm>
            <a:off x="827088" y="-39688"/>
            <a:ext cx="8150225" cy="1138238"/>
          </a:xfrm>
        </p:spPr>
        <p:txBody>
          <a:bodyPr/>
          <a:lstStyle/>
          <a:p>
            <a:pPr algn="l">
              <a:defRPr/>
            </a:pPr>
            <a:r>
              <a:rPr lang="zh-CN" altLang="en-US" dirty="0">
                <a:latin typeface="微软雅黑" panose="020B0503020204020204" pitchFamily="34" charset="-122"/>
                <a:ea typeface="微软雅黑" panose="020B0503020204020204" pitchFamily="34" charset="-122"/>
              </a:rPr>
              <a:t>复习与回顾</a:t>
            </a:r>
          </a:p>
        </p:txBody>
      </p:sp>
    </p:spTree>
    <p:extLst>
      <p:ext uri="{BB962C8B-B14F-4D97-AF65-F5344CB8AC3E}">
        <p14:creationId xmlns:p14="http://schemas.microsoft.com/office/powerpoint/2010/main" val="3958670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randombar(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randombar(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randombar(horizontal)">
                                      <p:cBhvr>
                                        <p:cTn id="17" dur="500"/>
                                        <p:tgtEl>
                                          <p:spTgt spid="6">
                                            <p:txEl>
                                              <p:pRg st="4" end="4"/>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6">
                                            <p:txEl>
                                              <p:pRg st="5" end="5"/>
                                            </p:txEl>
                                          </p:spTgt>
                                        </p:tgtEl>
                                        <p:attrNameLst>
                                          <p:attrName>style.visibility</p:attrName>
                                        </p:attrNameLst>
                                      </p:cBhvr>
                                      <p:to>
                                        <p:strVal val="visible"/>
                                      </p:to>
                                    </p:set>
                                    <p:animEffect transition="in" filter="randombar(horizontal)">
                                      <p:cBhvr>
                                        <p:cTn id="20"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77D7AFC-07BA-45D5-9D14-9CC9C2F0777F}"/>
              </a:ext>
            </a:extLst>
          </p:cNvPr>
          <p:cNvSpPr>
            <a:spLocks noGrp="1"/>
          </p:cNvSpPr>
          <p:nvPr>
            <p:ph type="dt" sz="half" idx="10"/>
          </p:nvPr>
        </p:nvSpPr>
        <p:spPr/>
        <p:txBody>
          <a:bodyPr/>
          <a:lstStyle/>
          <a:p>
            <a:pPr>
              <a:defRPr/>
            </a:pPr>
            <a:fld id="{AFD1277D-E4D7-419A-992A-970D22AFD8E3}" type="datetime1">
              <a:rPr lang="zh-CN" altLang="en-US" smtClean="0"/>
              <a:t>2021/10/28</a:t>
            </a:fld>
            <a:endParaRPr lang="zh-CN" altLang="en-US" dirty="0"/>
          </a:p>
        </p:txBody>
      </p:sp>
      <p:sp>
        <p:nvSpPr>
          <p:cNvPr id="5" name="矩形 4">
            <a:extLst>
              <a:ext uri="{FF2B5EF4-FFF2-40B4-BE49-F238E27FC236}">
                <a16:creationId xmlns:a16="http://schemas.microsoft.com/office/drawing/2014/main" id="{07C12288-09FF-4178-8FE5-AEAFFEBFDD23}"/>
              </a:ext>
            </a:extLst>
          </p:cNvPr>
          <p:cNvSpPr/>
          <p:nvPr/>
        </p:nvSpPr>
        <p:spPr>
          <a:xfrm>
            <a:off x="851496" y="757401"/>
            <a:ext cx="8257008" cy="2169825"/>
          </a:xfrm>
          <a:prstGeom prst="rect">
            <a:avLst/>
          </a:prstGeom>
        </p:spPr>
        <p:txBody>
          <a:bodyPr wrap="square">
            <a:spAutoFit/>
          </a:bodyPr>
          <a:lstStyle/>
          <a:p>
            <a:pPr algn="just">
              <a:lnSpc>
                <a:spcPct val="150000"/>
              </a:lnSpc>
              <a:spcAft>
                <a:spcPts val="0"/>
              </a:spcAft>
            </a:pPr>
            <a:r>
              <a:rPr lang="zh-CN" altLang="zh-CN" b="1" kern="100" dirty="0">
                <a:latin typeface="微软雅黑" panose="020B0503020204020204" pitchFamily="34" charset="-122"/>
                <a:ea typeface="微软雅黑" panose="020B0503020204020204" pitchFamily="34" charset="-122"/>
              </a:rPr>
              <a:t>以下面的数据库为例，用</a:t>
            </a:r>
            <a:r>
              <a:rPr lang="en-US" altLang="zh-CN" b="1" kern="100" dirty="0">
                <a:latin typeface="微软雅黑" panose="020B0503020204020204" pitchFamily="34" charset="-122"/>
                <a:ea typeface="微软雅黑" panose="020B0503020204020204" pitchFamily="34" charset="-122"/>
              </a:rPr>
              <a:t>SQL</a:t>
            </a:r>
            <a:r>
              <a:rPr lang="zh-CN" altLang="zh-CN" b="1" kern="100" dirty="0">
                <a:latin typeface="微软雅黑" panose="020B0503020204020204" pitchFamily="34" charset="-122"/>
                <a:ea typeface="微软雅黑" panose="020B0503020204020204" pitchFamily="34" charset="-122"/>
              </a:rPr>
              <a:t>完成以下更新操作。关系模式如下：</a:t>
            </a:r>
            <a:endParaRPr lang="en-US" altLang="zh-CN" b="1" kern="100" dirty="0">
              <a:latin typeface="微软雅黑" panose="020B0503020204020204" pitchFamily="34" charset="-122"/>
              <a:ea typeface="微软雅黑" panose="020B0503020204020204" pitchFamily="34" charset="-122"/>
            </a:endParaRPr>
          </a:p>
          <a:p>
            <a:pPr algn="just">
              <a:spcAft>
                <a:spcPts val="0"/>
              </a:spcAft>
            </a:pPr>
            <a:r>
              <a:rPr lang="zh-CN" altLang="zh-CN" b="1" kern="100" dirty="0">
                <a:solidFill>
                  <a:srgbClr val="C00000"/>
                </a:solidFill>
                <a:latin typeface="微软雅黑" panose="020B0503020204020204" pitchFamily="34" charset="-122"/>
                <a:ea typeface="微软雅黑" panose="020B0503020204020204" pitchFamily="34" charset="-122"/>
              </a:rPr>
              <a:t>仓库（仓库号，城市，面积）</a:t>
            </a:r>
            <a:r>
              <a:rPr lang="zh-CN" altLang="zh-CN" b="1" kern="0" spc="-200" dirty="0">
                <a:solidFill>
                  <a:srgbClr val="C00000"/>
                </a:solidFill>
                <a:latin typeface="微软雅黑" panose="020B0503020204020204" pitchFamily="34" charset="-122"/>
                <a:ea typeface="微软雅黑" panose="020B0503020204020204" pitchFamily="34" charset="-122"/>
              </a:rPr>
              <a:t>←→</a:t>
            </a:r>
            <a:r>
              <a:rPr lang="en-US" altLang="zh-CN" b="1" kern="0" spc="-200" dirty="0">
                <a:solidFill>
                  <a:srgbClr val="C00000"/>
                </a:solidFill>
                <a:latin typeface="微软雅黑" panose="020B0503020204020204" pitchFamily="34" charset="-122"/>
                <a:ea typeface="微软雅黑" panose="020B0503020204020204" pitchFamily="34" charset="-122"/>
              </a:rPr>
              <a:t>   </a:t>
            </a:r>
            <a:r>
              <a:rPr lang="en-US" altLang="zh-CN" b="1" kern="1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WAREHOUSE</a:t>
            </a:r>
            <a:r>
              <a:rPr lang="zh-CN" altLang="zh-CN" b="1" kern="1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b="1" kern="1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WHNO</a:t>
            </a:r>
            <a:r>
              <a:rPr lang="zh-CN" altLang="zh-CN" b="1" kern="1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b="1" kern="1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CITY</a:t>
            </a:r>
            <a:r>
              <a:rPr lang="zh-CN" altLang="zh-CN" b="1" kern="1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b="1" kern="1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SIZE</a:t>
            </a:r>
            <a:r>
              <a:rPr lang="zh-CN" altLang="zh-CN" b="1" kern="1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endParaRPr lang="en-US" altLang="zh-CN" b="1" kern="1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endParaRPr>
          </a:p>
          <a:p>
            <a:pPr algn="just">
              <a:spcAft>
                <a:spcPts val="0"/>
              </a:spcAft>
            </a:pPr>
            <a:r>
              <a:rPr lang="zh-CN" altLang="zh-CN" b="1" kern="100" dirty="0">
                <a:solidFill>
                  <a:srgbClr val="C00000"/>
                </a:solidFill>
                <a:latin typeface="微软雅黑" panose="020B0503020204020204" pitchFamily="34" charset="-122"/>
                <a:ea typeface="微软雅黑" panose="020B0503020204020204" pitchFamily="34" charset="-122"/>
              </a:rPr>
              <a:t>职工（仓库号，职工号，工资）</a:t>
            </a:r>
            <a:r>
              <a:rPr lang="zh-CN" altLang="zh-CN" b="1" kern="0" spc="-200" dirty="0">
                <a:solidFill>
                  <a:srgbClr val="C00000"/>
                </a:solidFill>
                <a:latin typeface="微软雅黑" panose="020B0503020204020204" pitchFamily="34" charset="-122"/>
                <a:ea typeface="微软雅黑" panose="020B0503020204020204" pitchFamily="34" charset="-122"/>
              </a:rPr>
              <a:t>←→</a:t>
            </a:r>
            <a:r>
              <a:rPr lang="en-US" altLang="zh-CN" b="1" kern="0" spc="-200" dirty="0">
                <a:solidFill>
                  <a:srgbClr val="C00000"/>
                </a:solidFill>
                <a:latin typeface="微软雅黑" panose="020B0503020204020204" pitchFamily="34" charset="-122"/>
                <a:ea typeface="微软雅黑" panose="020B0503020204020204" pitchFamily="34" charset="-122"/>
              </a:rPr>
              <a:t> </a:t>
            </a:r>
            <a:r>
              <a:rPr lang="en-US"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EMPLOYEE</a:t>
            </a:r>
            <a:r>
              <a:rPr lang="zh-CN"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WHNO</a:t>
            </a:r>
            <a:r>
              <a:rPr lang="zh-CN"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ENO</a:t>
            </a:r>
            <a:r>
              <a:rPr lang="zh-CN"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SALARY</a:t>
            </a:r>
            <a:r>
              <a:rPr lang="zh-CN"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endParaRPr lang="en-US"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endParaRPr>
          </a:p>
          <a:p>
            <a:pPr algn="just">
              <a:spcAft>
                <a:spcPts val="0"/>
              </a:spcAft>
            </a:pPr>
            <a:r>
              <a:rPr lang="zh-CN" altLang="zh-CN" b="1" kern="100" dirty="0">
                <a:solidFill>
                  <a:srgbClr val="C00000"/>
                </a:solidFill>
                <a:latin typeface="微软雅黑" panose="020B0503020204020204" pitchFamily="34" charset="-122"/>
                <a:ea typeface="微软雅黑" panose="020B0503020204020204" pitchFamily="34" charset="-122"/>
              </a:rPr>
              <a:t>订购单（职工号，供应商号，订购单号，订购日期）</a:t>
            </a:r>
            <a:r>
              <a:rPr lang="zh-CN" altLang="zh-CN" b="1" kern="0" spc="-200" dirty="0">
                <a:solidFill>
                  <a:srgbClr val="C00000"/>
                </a:solidFill>
                <a:latin typeface="微软雅黑" panose="020B0503020204020204" pitchFamily="34" charset="-122"/>
                <a:ea typeface="微软雅黑" panose="020B0503020204020204" pitchFamily="34" charset="-122"/>
              </a:rPr>
              <a:t>←→ </a:t>
            </a:r>
            <a:r>
              <a:rPr lang="en-US"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ORDER</a:t>
            </a:r>
            <a:r>
              <a:rPr lang="zh-CN"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ENO</a:t>
            </a:r>
            <a:r>
              <a:rPr lang="zh-CN"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SNO</a:t>
            </a:r>
            <a:r>
              <a:rPr lang="zh-CN"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ONO</a:t>
            </a:r>
            <a:r>
              <a:rPr lang="zh-CN"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DATE</a:t>
            </a:r>
            <a:r>
              <a:rPr lang="zh-CN"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endParaRPr lang="en-US"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endParaRPr>
          </a:p>
          <a:p>
            <a:pPr algn="just">
              <a:spcAft>
                <a:spcPts val="0"/>
              </a:spcAft>
            </a:pPr>
            <a:r>
              <a:rPr lang="zh-CN" altLang="zh-CN" b="1" kern="100" dirty="0">
                <a:solidFill>
                  <a:srgbClr val="C00000"/>
                </a:solidFill>
                <a:latin typeface="微软雅黑" panose="020B0503020204020204" pitchFamily="34" charset="-122"/>
                <a:ea typeface="微软雅黑" panose="020B0503020204020204" pitchFamily="34" charset="-122"/>
              </a:rPr>
              <a:t>供应商（供应商号，供应商名，地址）</a:t>
            </a:r>
            <a:r>
              <a:rPr lang="zh-CN" altLang="zh-CN" b="1" kern="0" spc="-200" dirty="0">
                <a:solidFill>
                  <a:srgbClr val="C00000"/>
                </a:solidFill>
                <a:latin typeface="微软雅黑" panose="020B0503020204020204" pitchFamily="34" charset="-122"/>
                <a:ea typeface="微软雅黑" panose="020B0503020204020204" pitchFamily="34" charset="-122"/>
              </a:rPr>
              <a:t>←→</a:t>
            </a:r>
            <a:r>
              <a:rPr lang="en-US" altLang="zh-CN" b="1" kern="0" spc="-200" dirty="0">
                <a:solidFill>
                  <a:srgbClr val="C00000"/>
                </a:solidFill>
                <a:latin typeface="微软雅黑" panose="020B0503020204020204" pitchFamily="34" charset="-122"/>
                <a:ea typeface="微软雅黑" panose="020B0503020204020204" pitchFamily="34" charset="-122"/>
              </a:rPr>
              <a:t>  </a:t>
            </a:r>
            <a:r>
              <a:rPr lang="en-US"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SUPPLIER</a:t>
            </a:r>
            <a:r>
              <a:rPr lang="zh-CN"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SNO</a:t>
            </a:r>
            <a:r>
              <a:rPr lang="zh-CN"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SNAME</a:t>
            </a:r>
            <a:r>
              <a:rPr lang="zh-CN"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ADDR</a:t>
            </a:r>
            <a:r>
              <a:rPr lang="zh-CN" altLang="zh-CN" b="1" kern="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b="1" kern="100" dirty="0">
              <a:solidFill>
                <a:srgbClr val="C00000"/>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A8E495A9-DBC5-4692-8889-215728C55446}"/>
              </a:ext>
            </a:extLst>
          </p:cNvPr>
          <p:cNvSpPr/>
          <p:nvPr/>
        </p:nvSpPr>
        <p:spPr>
          <a:xfrm>
            <a:off x="827088" y="2780928"/>
            <a:ext cx="8257008" cy="4524315"/>
          </a:xfrm>
          <a:prstGeom prst="rect">
            <a:avLst/>
          </a:prstGeom>
        </p:spPr>
        <p:txBody>
          <a:bodyPr wrap="square">
            <a:spAutoFit/>
          </a:bodyPr>
          <a:lstStyle/>
          <a:p>
            <a:pPr algn="just">
              <a:lnSpc>
                <a:spcPct val="150000"/>
              </a:lnSpc>
              <a:spcAft>
                <a:spcPts val="0"/>
              </a:spcAft>
            </a:pPr>
            <a:r>
              <a:rPr lang="en-US" altLang="zh-CN" b="1" kern="100" dirty="0">
                <a:latin typeface="微软雅黑" panose="020B0503020204020204" pitchFamily="34" charset="-122"/>
                <a:ea typeface="微软雅黑" panose="020B0503020204020204" pitchFamily="34" charset="-122"/>
              </a:rPr>
              <a:t>(3).</a:t>
            </a:r>
            <a:r>
              <a:rPr lang="zh-CN" altLang="zh-CN" b="1" kern="100" dirty="0">
                <a:latin typeface="微软雅黑" panose="020B0503020204020204" pitchFamily="34" charset="-122"/>
                <a:ea typeface="微软雅黑" panose="020B0503020204020204" pitchFamily="34" charset="-122"/>
              </a:rPr>
              <a:t>删除由在上海仓库工作的职工发出的所有订购单。</a:t>
            </a:r>
            <a:endParaRPr lang="en-US" altLang="zh-CN" b="1" kern="100" dirty="0">
              <a:latin typeface="微软雅黑" panose="020B0503020204020204" pitchFamily="34" charset="-122"/>
              <a:ea typeface="微软雅黑" panose="020B0503020204020204" pitchFamily="34" charset="-122"/>
            </a:endParaRPr>
          </a:p>
          <a:p>
            <a:r>
              <a:rPr lang="en-US" altLang="zh-CN" b="1" dirty="0">
                <a:solidFill>
                  <a:srgbClr val="C00000"/>
                </a:solidFill>
              </a:rPr>
              <a:t>DELETE FROM ORDER  </a:t>
            </a:r>
            <a:endParaRPr lang="zh-CN" altLang="zh-CN" b="1" dirty="0">
              <a:solidFill>
                <a:srgbClr val="C00000"/>
              </a:solidFill>
            </a:endParaRPr>
          </a:p>
          <a:p>
            <a:r>
              <a:rPr lang="en-US" altLang="zh-CN" b="1" dirty="0">
                <a:solidFill>
                  <a:srgbClr val="C00000"/>
                </a:solidFill>
              </a:rPr>
              <a:t>WHERE  ENO IN  (SELECT  ENO   FROM  EMPLOYEE </a:t>
            </a:r>
            <a:endParaRPr lang="zh-CN" altLang="zh-CN" b="1" dirty="0">
              <a:solidFill>
                <a:srgbClr val="C00000"/>
              </a:solidFill>
            </a:endParaRPr>
          </a:p>
          <a:p>
            <a:r>
              <a:rPr lang="en-US" altLang="zh-CN" b="1" dirty="0">
                <a:solidFill>
                  <a:srgbClr val="C00000"/>
                </a:solidFill>
              </a:rPr>
              <a:t>WHERE  WHNO  IN  (SELECT  WHNO FROM  WAREHOUSE  WHERE  CITY=‘</a:t>
            </a:r>
            <a:r>
              <a:rPr lang="zh-CN" altLang="zh-CN" b="1" dirty="0">
                <a:solidFill>
                  <a:srgbClr val="C00000"/>
                </a:solidFill>
              </a:rPr>
              <a:t>上海</a:t>
            </a:r>
            <a:r>
              <a:rPr lang="en-US" altLang="zh-CN" b="1" dirty="0">
                <a:solidFill>
                  <a:srgbClr val="C00000"/>
                </a:solidFill>
              </a:rPr>
              <a:t>’))</a:t>
            </a:r>
            <a:r>
              <a:rPr lang="zh-CN" altLang="zh-CN" b="1" dirty="0">
                <a:solidFill>
                  <a:srgbClr val="C00000"/>
                </a:solidFill>
              </a:rPr>
              <a:t>；</a:t>
            </a:r>
            <a:endParaRPr lang="zh-CN" altLang="zh-CN" b="1" kern="100" dirty="0">
              <a:solidFill>
                <a:srgbClr val="C00000"/>
              </a:solidFill>
              <a:latin typeface="微软雅黑" panose="020B0503020204020204" pitchFamily="34" charset="-122"/>
              <a:ea typeface="微软雅黑" panose="020B0503020204020204" pitchFamily="34" charset="-122"/>
            </a:endParaRPr>
          </a:p>
          <a:p>
            <a:pPr algn="just">
              <a:lnSpc>
                <a:spcPct val="150000"/>
              </a:lnSpc>
              <a:spcAft>
                <a:spcPts val="0"/>
              </a:spcAft>
            </a:pPr>
            <a:r>
              <a:rPr lang="en-US" altLang="zh-CN" b="1" kern="100" dirty="0">
                <a:latin typeface="微软雅黑" panose="020B0503020204020204" pitchFamily="34" charset="-122"/>
                <a:ea typeface="微软雅黑" panose="020B0503020204020204" pitchFamily="34" charset="-122"/>
              </a:rPr>
              <a:t>(4).</a:t>
            </a:r>
            <a:r>
              <a:rPr lang="zh-CN" altLang="zh-CN" b="1" kern="100" dirty="0">
                <a:latin typeface="微软雅黑" panose="020B0503020204020204" pitchFamily="34" charset="-122"/>
                <a:ea typeface="微软雅黑" panose="020B0503020204020204" pitchFamily="34" charset="-122"/>
              </a:rPr>
              <a:t>北京的所有仓库增加</a:t>
            </a:r>
            <a:r>
              <a:rPr lang="en-US" altLang="zh-CN" b="1" kern="100" dirty="0">
                <a:latin typeface="微软雅黑" panose="020B0503020204020204" pitchFamily="34" charset="-122"/>
                <a:ea typeface="微软雅黑" panose="020B0503020204020204" pitchFamily="34" charset="-122"/>
              </a:rPr>
              <a:t>100m</a:t>
            </a:r>
            <a:r>
              <a:rPr lang="en-US" altLang="zh-CN" b="1" kern="100" baseline="30000" dirty="0">
                <a:latin typeface="微软雅黑" panose="020B0503020204020204" pitchFamily="34" charset="-122"/>
                <a:ea typeface="微软雅黑" panose="020B0503020204020204" pitchFamily="34" charset="-122"/>
              </a:rPr>
              <a:t>2</a:t>
            </a:r>
            <a:r>
              <a:rPr lang="zh-CN" altLang="zh-CN" b="1" kern="100" dirty="0">
                <a:latin typeface="微软雅黑" panose="020B0503020204020204" pitchFamily="34" charset="-122"/>
                <a:ea typeface="微软雅黑" panose="020B0503020204020204" pitchFamily="34" charset="-122"/>
              </a:rPr>
              <a:t>的面积。</a:t>
            </a:r>
            <a:endParaRPr lang="en-US" altLang="zh-CN" b="1" kern="100" dirty="0">
              <a:latin typeface="微软雅黑" panose="020B0503020204020204" pitchFamily="34" charset="-122"/>
              <a:ea typeface="微软雅黑" panose="020B0503020204020204" pitchFamily="34" charset="-122"/>
            </a:endParaRPr>
          </a:p>
          <a:p>
            <a:r>
              <a:rPr lang="en-US" altLang="zh-CN" b="1" dirty="0">
                <a:solidFill>
                  <a:srgbClr val="C00000"/>
                </a:solidFill>
              </a:rPr>
              <a:t>UPDATE   WAREHOUSE  </a:t>
            </a:r>
            <a:endParaRPr lang="zh-CN" altLang="zh-CN" b="1" dirty="0">
              <a:solidFill>
                <a:srgbClr val="C00000"/>
              </a:solidFill>
            </a:endParaRPr>
          </a:p>
          <a:p>
            <a:r>
              <a:rPr lang="en-US" altLang="zh-CN" b="1" dirty="0">
                <a:solidFill>
                  <a:srgbClr val="C00000"/>
                </a:solidFill>
              </a:rPr>
              <a:t>SET  SIZE=SIZE+100  WHERE  CITY=‘</a:t>
            </a:r>
            <a:r>
              <a:rPr lang="zh-CN" altLang="zh-CN" b="1" dirty="0">
                <a:solidFill>
                  <a:srgbClr val="C00000"/>
                </a:solidFill>
              </a:rPr>
              <a:t>北京</a:t>
            </a:r>
            <a:r>
              <a:rPr lang="en-US" altLang="zh-CN" b="1" dirty="0">
                <a:solidFill>
                  <a:srgbClr val="C00000"/>
                </a:solidFill>
              </a:rPr>
              <a:t>’</a:t>
            </a:r>
            <a:r>
              <a:rPr lang="zh-CN" altLang="zh-CN" b="1" dirty="0">
                <a:solidFill>
                  <a:srgbClr val="C00000"/>
                </a:solidFill>
              </a:rPr>
              <a:t>；</a:t>
            </a:r>
          </a:p>
          <a:p>
            <a:pPr algn="just">
              <a:lnSpc>
                <a:spcPct val="150000"/>
              </a:lnSpc>
              <a:spcAft>
                <a:spcPts val="0"/>
              </a:spcAft>
            </a:pPr>
            <a:r>
              <a:rPr lang="en-US" altLang="zh-CN" b="1" kern="100" dirty="0">
                <a:latin typeface="微软雅黑" panose="020B0503020204020204" pitchFamily="34" charset="-122"/>
                <a:ea typeface="微软雅黑" panose="020B0503020204020204" pitchFamily="34" charset="-122"/>
              </a:rPr>
              <a:t>(5).</a:t>
            </a:r>
            <a:r>
              <a:rPr lang="zh-CN" altLang="zh-CN" b="1" kern="100" dirty="0">
                <a:latin typeface="微软雅黑" panose="020B0503020204020204" pitchFamily="34" charset="-122"/>
                <a:ea typeface="微软雅黑" panose="020B0503020204020204" pitchFamily="34" charset="-122"/>
              </a:rPr>
              <a:t>给低于所有职工平均工资的职工提高</a:t>
            </a:r>
            <a:r>
              <a:rPr lang="en-US" altLang="zh-CN" b="1" kern="100" dirty="0">
                <a:latin typeface="微软雅黑" panose="020B0503020204020204" pitchFamily="34" charset="-122"/>
                <a:ea typeface="微软雅黑" panose="020B0503020204020204" pitchFamily="34" charset="-122"/>
              </a:rPr>
              <a:t>5%</a:t>
            </a:r>
            <a:r>
              <a:rPr lang="zh-CN" altLang="zh-CN" b="1" kern="100" dirty="0">
                <a:latin typeface="微软雅黑" panose="020B0503020204020204" pitchFamily="34" charset="-122"/>
                <a:ea typeface="微软雅黑" panose="020B0503020204020204" pitchFamily="34" charset="-122"/>
              </a:rPr>
              <a:t>的工资。</a:t>
            </a:r>
          </a:p>
          <a:p>
            <a:r>
              <a:rPr lang="en-US" altLang="zh-CN" b="1" dirty="0">
                <a:solidFill>
                  <a:srgbClr val="C00000"/>
                </a:solidFill>
              </a:rPr>
              <a:t>UPDATE  EMPLOYEE OUTER</a:t>
            </a:r>
            <a:endParaRPr lang="zh-CN" altLang="zh-CN" b="1" dirty="0">
              <a:solidFill>
                <a:srgbClr val="C00000"/>
              </a:solidFill>
            </a:endParaRPr>
          </a:p>
          <a:p>
            <a:r>
              <a:rPr lang="en-US" altLang="zh-CN" b="1" dirty="0">
                <a:solidFill>
                  <a:srgbClr val="C00000"/>
                </a:solidFill>
              </a:rPr>
              <a:t>SET  OUTER.SALARY=OUTER.SALARY*1.05</a:t>
            </a:r>
            <a:endParaRPr lang="zh-CN" altLang="zh-CN" b="1" dirty="0">
              <a:solidFill>
                <a:srgbClr val="C00000"/>
              </a:solidFill>
            </a:endParaRPr>
          </a:p>
          <a:p>
            <a:r>
              <a:rPr lang="en-US" altLang="zh-CN" b="1" dirty="0">
                <a:solidFill>
                  <a:srgbClr val="C00000"/>
                </a:solidFill>
              </a:rPr>
              <a:t>WHERE  OUTER.SALARY&lt;(SELECT  AVG(SALARY) FROM  EMPLOYEE  INNER)</a:t>
            </a:r>
            <a:r>
              <a:rPr lang="zh-CN" altLang="zh-CN" b="1" dirty="0">
                <a:solidFill>
                  <a:srgbClr val="C00000"/>
                </a:solidFill>
              </a:rPr>
              <a:t>；</a:t>
            </a:r>
            <a:endParaRPr lang="zh-CN" altLang="zh-CN" b="1" kern="100" dirty="0">
              <a:solidFill>
                <a:srgbClr val="C00000"/>
              </a:solidFill>
              <a:latin typeface="微软雅黑" panose="020B0503020204020204" pitchFamily="34" charset="-122"/>
              <a:ea typeface="微软雅黑" panose="020B0503020204020204" pitchFamily="34" charset="-122"/>
            </a:endParaRPr>
          </a:p>
          <a:p>
            <a:pPr algn="just">
              <a:lnSpc>
                <a:spcPct val="150000"/>
              </a:lnSpc>
              <a:spcAft>
                <a:spcPts val="0"/>
              </a:spcAft>
            </a:pPr>
            <a:endParaRPr lang="zh-CN" altLang="zh-CN" b="1" kern="100" dirty="0">
              <a:latin typeface="微软雅黑" panose="020B0503020204020204" pitchFamily="34" charset="-122"/>
              <a:ea typeface="微软雅黑" panose="020B0503020204020204" pitchFamily="34" charset="-122"/>
            </a:endParaRPr>
          </a:p>
        </p:txBody>
      </p:sp>
      <p:sp>
        <p:nvSpPr>
          <p:cNvPr id="7" name="标题 1">
            <a:extLst>
              <a:ext uri="{FF2B5EF4-FFF2-40B4-BE49-F238E27FC236}">
                <a16:creationId xmlns:a16="http://schemas.microsoft.com/office/drawing/2014/main" id="{322359EC-5602-464E-A015-06B70702880C}"/>
              </a:ext>
            </a:extLst>
          </p:cNvPr>
          <p:cNvSpPr>
            <a:spLocks noGrp="1"/>
          </p:cNvSpPr>
          <p:nvPr>
            <p:ph type="title"/>
          </p:nvPr>
        </p:nvSpPr>
        <p:spPr>
          <a:xfrm>
            <a:off x="827088" y="-39688"/>
            <a:ext cx="8150225" cy="1138238"/>
          </a:xfrm>
        </p:spPr>
        <p:txBody>
          <a:bodyPr/>
          <a:lstStyle/>
          <a:p>
            <a:pPr algn="l">
              <a:defRPr/>
            </a:pPr>
            <a:r>
              <a:rPr lang="zh-CN" altLang="en-US" dirty="0">
                <a:latin typeface="微软雅黑" panose="020B0503020204020204" pitchFamily="34" charset="-122"/>
                <a:ea typeface="微软雅黑" panose="020B0503020204020204" pitchFamily="34" charset="-122"/>
              </a:rPr>
              <a:t>复习与回顾</a:t>
            </a:r>
          </a:p>
        </p:txBody>
      </p:sp>
    </p:spTree>
    <p:extLst>
      <p:ext uri="{BB962C8B-B14F-4D97-AF65-F5344CB8AC3E}">
        <p14:creationId xmlns:p14="http://schemas.microsoft.com/office/powerpoint/2010/main" val="106977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randombar(horizontal)">
                                      <p:cBhvr>
                                        <p:cTn id="7" dur="500"/>
                                        <p:tgtEl>
                                          <p:spTgt spid="6">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randombar(horizontal)">
                                      <p:cBhvr>
                                        <p:cTn id="10" dur="500"/>
                                        <p:tgtEl>
                                          <p:spTgt spid="6">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randombar(horizontal)">
                                      <p:cBhvr>
                                        <p:cTn id="13" dur="500"/>
                                        <p:tgtEl>
                                          <p:spTgt spid="6">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6">
                                            <p:txEl>
                                              <p:pRg st="5" end="5"/>
                                            </p:txEl>
                                          </p:spTgt>
                                        </p:tgtEl>
                                        <p:attrNameLst>
                                          <p:attrName>style.visibility</p:attrName>
                                        </p:attrNameLst>
                                      </p:cBhvr>
                                      <p:to>
                                        <p:strVal val="visible"/>
                                      </p:to>
                                    </p:set>
                                    <p:animEffect transition="in" filter="randombar(horizontal)">
                                      <p:cBhvr>
                                        <p:cTn id="18" dur="500"/>
                                        <p:tgtEl>
                                          <p:spTgt spid="6">
                                            <p:txEl>
                                              <p:pRg st="5" end="5"/>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randombar(horizontal)">
                                      <p:cBhvr>
                                        <p:cTn id="21" dur="500"/>
                                        <p:tgtEl>
                                          <p:spTgt spid="6">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6">
                                            <p:txEl>
                                              <p:pRg st="8" end="8"/>
                                            </p:txEl>
                                          </p:spTgt>
                                        </p:tgtEl>
                                        <p:attrNameLst>
                                          <p:attrName>style.visibility</p:attrName>
                                        </p:attrNameLst>
                                      </p:cBhvr>
                                      <p:to>
                                        <p:strVal val="visible"/>
                                      </p:to>
                                    </p:set>
                                    <p:animEffect transition="in" filter="randombar(horizontal)">
                                      <p:cBhvr>
                                        <p:cTn id="26" dur="500"/>
                                        <p:tgtEl>
                                          <p:spTgt spid="6">
                                            <p:txEl>
                                              <p:pRg st="8" end="8"/>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animEffect transition="in" filter="randombar(horizontal)">
                                      <p:cBhvr>
                                        <p:cTn id="29" dur="500"/>
                                        <p:tgtEl>
                                          <p:spTgt spid="6">
                                            <p:txEl>
                                              <p:pRg st="9" end="9"/>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6">
                                            <p:txEl>
                                              <p:pRg st="10" end="10"/>
                                            </p:txEl>
                                          </p:spTgt>
                                        </p:tgtEl>
                                        <p:attrNameLst>
                                          <p:attrName>style.visibility</p:attrName>
                                        </p:attrNameLst>
                                      </p:cBhvr>
                                      <p:to>
                                        <p:strVal val="visible"/>
                                      </p:to>
                                    </p:set>
                                    <p:animEffect transition="in" filter="randombar(horizontal)">
                                      <p:cBhvr>
                                        <p:cTn id="32"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EE2E9CB-8226-400E-BB25-30A88CA29F46}"/>
              </a:ext>
            </a:extLst>
          </p:cNvPr>
          <p:cNvSpPr>
            <a:spLocks noGrp="1"/>
          </p:cNvSpPr>
          <p:nvPr>
            <p:ph type="dt" sz="half" idx="10"/>
          </p:nvPr>
        </p:nvSpPr>
        <p:spPr/>
        <p:txBody>
          <a:bodyPr/>
          <a:lstStyle/>
          <a:p>
            <a:pPr>
              <a:defRPr/>
            </a:pPr>
            <a:fld id="{F65F975B-9A61-462B-8CC3-DB86F22A0FDB}" type="datetime1">
              <a:rPr lang="zh-CN" altLang="en-US" smtClean="0"/>
              <a:t>2021/10/28</a:t>
            </a:fld>
            <a:endParaRPr lang="zh-CN" altLang="en-US" dirty="0"/>
          </a:p>
        </p:txBody>
      </p:sp>
      <p:sp>
        <p:nvSpPr>
          <p:cNvPr id="5" name="标题 1">
            <a:extLst>
              <a:ext uri="{FF2B5EF4-FFF2-40B4-BE49-F238E27FC236}">
                <a16:creationId xmlns:a16="http://schemas.microsoft.com/office/drawing/2014/main" id="{F26542EC-E9DF-439E-AFEF-4E87186BB4E0}"/>
              </a:ext>
            </a:extLst>
          </p:cNvPr>
          <p:cNvSpPr>
            <a:spLocks noGrp="1"/>
          </p:cNvSpPr>
          <p:nvPr>
            <p:ph type="title"/>
          </p:nvPr>
        </p:nvSpPr>
        <p:spPr>
          <a:xfrm>
            <a:off x="827088" y="-39688"/>
            <a:ext cx="8150225" cy="1138238"/>
          </a:xfrm>
        </p:spPr>
        <p:txBody>
          <a:bodyPr/>
          <a:lstStyle/>
          <a:p>
            <a:pPr algn="l">
              <a:defRPr/>
            </a:pPr>
            <a:r>
              <a:rPr lang="zh-CN" altLang="en-US" dirty="0">
                <a:latin typeface="微软雅黑" panose="020B0503020204020204" pitchFamily="34" charset="-122"/>
                <a:ea typeface="微软雅黑" panose="020B0503020204020204" pitchFamily="34" charset="-122"/>
              </a:rPr>
              <a:t>复习与回顾</a:t>
            </a:r>
          </a:p>
        </p:txBody>
      </p:sp>
      <p:sp>
        <p:nvSpPr>
          <p:cNvPr id="6" name="矩形 5">
            <a:extLst>
              <a:ext uri="{FF2B5EF4-FFF2-40B4-BE49-F238E27FC236}">
                <a16:creationId xmlns:a16="http://schemas.microsoft.com/office/drawing/2014/main" id="{A45C689E-8F41-4E14-84A1-F46376B196E7}"/>
              </a:ext>
            </a:extLst>
          </p:cNvPr>
          <p:cNvSpPr/>
          <p:nvPr/>
        </p:nvSpPr>
        <p:spPr>
          <a:xfrm>
            <a:off x="855738" y="908720"/>
            <a:ext cx="8150225" cy="5668218"/>
          </a:xfrm>
          <a:prstGeom prst="rect">
            <a:avLst/>
          </a:prstGeom>
        </p:spPr>
        <p:txBody>
          <a:bodyPr wrap="square">
            <a:spAutoFit/>
          </a:bodyPr>
          <a:lstStyle/>
          <a:p>
            <a:pPr>
              <a:lnSpc>
                <a:spcPct val="150000"/>
              </a:lnSpc>
              <a:spcAft>
                <a:spcPts val="0"/>
              </a:spcAft>
            </a:pPr>
            <a:r>
              <a:rPr lang="zh-CN" altLang="en-US" b="1" kern="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经典面试题</a:t>
            </a:r>
            <a:r>
              <a:rPr lang="en-US" altLang="zh-CN" b="1" kern="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b="1" kern="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1600" b="1" kern="0" dirty="0">
                <a:latin typeface="微软雅黑" panose="020B0503020204020204" pitchFamily="34" charset="-122"/>
                <a:ea typeface="微软雅黑" panose="020B0503020204020204" pitchFamily="34" charset="-122"/>
                <a:cs typeface="宋体" panose="02010600030101010101" pitchFamily="2" charset="-122"/>
              </a:rPr>
              <a:t>现有</a:t>
            </a:r>
            <a:r>
              <a:rPr lang="zh-CN" altLang="zh-CN" sz="1600" b="1" kern="0" dirty="0">
                <a:latin typeface="微软雅黑" panose="020B0503020204020204" pitchFamily="34" charset="-122"/>
                <a:ea typeface="微软雅黑" panose="020B0503020204020204" pitchFamily="34" charset="-122"/>
                <a:cs typeface="宋体" panose="02010600030101010101" pitchFamily="2" charset="-122"/>
              </a:rPr>
              <a:t>一表</a:t>
            </a:r>
            <a: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t>TB(</a:t>
            </a:r>
            <a:r>
              <a:rPr lang="en-US" altLang="zh-CN" sz="1600" b="1" kern="0" dirty="0" err="1">
                <a:latin typeface="微软雅黑" panose="020B0503020204020204" pitchFamily="34" charset="-122"/>
                <a:ea typeface="微软雅黑" panose="020B0503020204020204" pitchFamily="34" charset="-122"/>
                <a:cs typeface="宋体" panose="02010600030101010101" pitchFamily="2" charset="-122"/>
              </a:rPr>
              <a:t>Id,M,S</a:t>
            </a:r>
            <a: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b="1" kern="0" dirty="0">
                <a:latin typeface="微软雅黑" panose="020B0503020204020204" pitchFamily="34" charset="-122"/>
                <a:ea typeface="微软雅黑" panose="020B0503020204020204" pitchFamily="34" charset="-122"/>
                <a:cs typeface="宋体" panose="02010600030101010101" pitchFamily="2" charset="-122"/>
              </a:rPr>
              <a:t>，各属性的含义如下：</a:t>
            </a:r>
            <a:b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br>
            <a: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t>Id  </a:t>
            </a:r>
            <a:r>
              <a:rPr lang="zh-CN" altLang="zh-CN" sz="1600" b="1" kern="0" dirty="0">
                <a:latin typeface="微软雅黑" panose="020B0503020204020204" pitchFamily="34" charset="-122"/>
                <a:ea typeface="微软雅黑" panose="020B0503020204020204" pitchFamily="34" charset="-122"/>
                <a:cs typeface="宋体" panose="02010600030101010101" pitchFamily="2" charset="-122"/>
              </a:rPr>
              <a:t>字段为编号</a:t>
            </a:r>
            <a: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t>,</a:t>
            </a:r>
            <a:r>
              <a:rPr lang="zh-CN" altLang="zh-CN" sz="1600" b="1" kern="0" dirty="0">
                <a:latin typeface="微软雅黑" panose="020B0503020204020204" pitchFamily="34" charset="-122"/>
                <a:ea typeface="微软雅黑" panose="020B0503020204020204" pitchFamily="34" charset="-122"/>
                <a:cs typeface="宋体" panose="02010600030101010101" pitchFamily="2" charset="-122"/>
              </a:rPr>
              <a:t>递增不一定连续</a:t>
            </a:r>
            <a: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t>.</a:t>
            </a:r>
            <a:b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br>
            <a: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t>M  </a:t>
            </a:r>
            <a:r>
              <a:rPr lang="zh-CN" altLang="zh-CN" sz="1600" b="1" kern="0" dirty="0">
                <a:latin typeface="微软雅黑" panose="020B0503020204020204" pitchFamily="34" charset="-122"/>
                <a:ea typeface="微软雅黑" panose="020B0503020204020204" pitchFamily="34" charset="-122"/>
                <a:cs typeface="宋体" panose="02010600030101010101" pitchFamily="2" charset="-122"/>
              </a:rPr>
              <a:t>字段为区段路费</a:t>
            </a:r>
            <a: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t>,</a:t>
            </a:r>
            <a:r>
              <a:rPr lang="zh-CN" altLang="zh-CN" sz="1600" b="1" kern="0" dirty="0">
                <a:latin typeface="微软雅黑" panose="020B0503020204020204" pitchFamily="34" charset="-122"/>
                <a:ea typeface="微软雅黑" panose="020B0503020204020204" pitchFamily="34" charset="-122"/>
                <a:cs typeface="宋体" panose="02010600030101010101" pitchFamily="2" charset="-122"/>
              </a:rPr>
              <a:t>比如从家到哈尔滨是</a:t>
            </a:r>
            <a: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t>60</a:t>
            </a:r>
            <a:r>
              <a:rPr lang="zh-CN" altLang="zh-CN" sz="1600" b="1" kern="0" dirty="0">
                <a:latin typeface="微软雅黑" panose="020B0503020204020204" pitchFamily="34" charset="-122"/>
                <a:ea typeface="微软雅黑" panose="020B0503020204020204" pitchFamily="34" charset="-122"/>
                <a:cs typeface="宋体" panose="02010600030101010101" pitchFamily="2" charset="-122"/>
              </a:rPr>
              <a:t>元</a:t>
            </a:r>
            <a: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t>,</a:t>
            </a:r>
            <a:r>
              <a:rPr lang="zh-CN" altLang="zh-CN" sz="1600" b="1" kern="0" dirty="0">
                <a:latin typeface="微软雅黑" panose="020B0503020204020204" pitchFamily="34" charset="-122"/>
                <a:ea typeface="微软雅黑" panose="020B0503020204020204" pitchFamily="34" charset="-122"/>
                <a:cs typeface="宋体" panose="02010600030101010101" pitchFamily="2" charset="-122"/>
              </a:rPr>
              <a:t>从哈尔滨到长春是</a:t>
            </a:r>
            <a: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t>70</a:t>
            </a:r>
            <a:r>
              <a:rPr lang="zh-CN" altLang="zh-CN" sz="1600" b="1" kern="0" dirty="0">
                <a:latin typeface="微软雅黑" panose="020B0503020204020204" pitchFamily="34" charset="-122"/>
                <a:ea typeface="微软雅黑" panose="020B0503020204020204" pitchFamily="34" charset="-122"/>
                <a:cs typeface="宋体" panose="02010600030101010101" pitchFamily="2" charset="-122"/>
              </a:rPr>
              <a:t>元</a:t>
            </a:r>
            <a: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t>,</a:t>
            </a:r>
            <a:r>
              <a:rPr lang="zh-CN" altLang="zh-CN" sz="1600" b="1" kern="0" dirty="0">
                <a:latin typeface="微软雅黑" panose="020B0503020204020204" pitchFamily="34" charset="-122"/>
                <a:ea typeface="微软雅黑" panose="020B0503020204020204" pitchFamily="34" charset="-122"/>
                <a:cs typeface="宋体" panose="02010600030101010101" pitchFamily="2" charset="-122"/>
              </a:rPr>
              <a:t>数值类型</a:t>
            </a:r>
            <a: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t>.</a:t>
            </a:r>
            <a:b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br>
            <a: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t>S   </a:t>
            </a:r>
            <a:r>
              <a:rPr lang="zh-CN" altLang="zh-CN" sz="1600" b="1" kern="0" dirty="0">
                <a:latin typeface="微软雅黑" panose="020B0503020204020204" pitchFamily="34" charset="-122"/>
                <a:ea typeface="微软雅黑" panose="020B0503020204020204" pitchFamily="34" charset="-122"/>
                <a:cs typeface="宋体" panose="02010600030101010101" pitchFamily="2" charset="-122"/>
              </a:rPr>
              <a:t>字段站点名称</a:t>
            </a:r>
            <a: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t>.</a:t>
            </a:r>
            <a:b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br>
            <a:r>
              <a:rPr lang="zh-CN" altLang="zh-CN" sz="1600" b="1" kern="0" dirty="0">
                <a:latin typeface="微软雅黑" panose="020B0503020204020204" pitchFamily="34" charset="-122"/>
                <a:ea typeface="微软雅黑" panose="020B0503020204020204" pitchFamily="34" charset="-122"/>
                <a:cs typeface="宋体" panose="02010600030101010101" pitchFamily="2" charset="-122"/>
              </a:rPr>
              <a:t>现有</a:t>
            </a:r>
            <a: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t>500</a:t>
            </a:r>
            <a:r>
              <a:rPr lang="zh-CN" altLang="zh-CN" sz="1600" b="1" kern="0" dirty="0">
                <a:latin typeface="微软雅黑" panose="020B0503020204020204" pitchFamily="34" charset="-122"/>
                <a:ea typeface="微软雅黑" panose="020B0503020204020204" pitchFamily="34" charset="-122"/>
                <a:cs typeface="宋体" panose="02010600030101010101" pitchFamily="2" charset="-122"/>
              </a:rPr>
              <a:t>元钱</a:t>
            </a:r>
            <a: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t>,</a:t>
            </a:r>
            <a:r>
              <a:rPr lang="zh-CN" altLang="zh-CN" sz="1600" b="1" kern="0" dirty="0">
                <a:latin typeface="微软雅黑" panose="020B0503020204020204" pitchFamily="34" charset="-122"/>
                <a:ea typeface="微软雅黑" panose="020B0503020204020204" pitchFamily="34" charset="-122"/>
                <a:cs typeface="宋体" panose="02010600030101010101" pitchFamily="2" charset="-122"/>
              </a:rPr>
              <a:t>从家先经哈尔滨出发</a:t>
            </a:r>
            <a: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t>,</a:t>
            </a:r>
            <a:r>
              <a:rPr lang="zh-CN" altLang="zh-CN" sz="1600" b="1" kern="0" dirty="0">
                <a:latin typeface="微软雅黑" panose="020B0503020204020204" pitchFamily="34" charset="-122"/>
                <a:ea typeface="微软雅黑" panose="020B0503020204020204" pitchFamily="34" charset="-122"/>
                <a:cs typeface="宋体" panose="02010600030101010101" pitchFamily="2" charset="-122"/>
              </a:rPr>
              <a:t>能走多远</a:t>
            </a:r>
            <a: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t>?</a:t>
            </a:r>
            <a:b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br>
            <a: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t>(</a:t>
            </a:r>
            <a:r>
              <a:rPr lang="zh-CN" altLang="zh-CN" sz="1600" b="1" kern="0" dirty="0">
                <a:solidFill>
                  <a:srgbClr val="7030A0"/>
                </a:solidFill>
                <a:latin typeface="微软雅黑" panose="020B0503020204020204" pitchFamily="34" charset="-122"/>
                <a:ea typeface="微软雅黑" panose="020B0503020204020204" pitchFamily="34" charset="-122"/>
                <a:cs typeface="宋体" panose="02010600030101010101" pitchFamily="2" charset="-122"/>
              </a:rPr>
              <a:t>例</a:t>
            </a:r>
            <a:r>
              <a:rPr lang="en-US" altLang="zh-CN" sz="1600" b="1" kern="0" dirty="0">
                <a:solidFill>
                  <a:srgbClr val="7030A0"/>
                </a:solidFill>
                <a:latin typeface="微软雅黑" panose="020B0503020204020204" pitchFamily="34" charset="-122"/>
                <a:ea typeface="微软雅黑" panose="020B0503020204020204" pitchFamily="34" charset="-122"/>
                <a:cs typeface="宋体" panose="02010600030101010101" pitchFamily="2" charset="-122"/>
              </a:rPr>
              <a:t>:60+70+80+50+90+75=425 60+70+80+50+90+75+80=505 </a:t>
            </a:r>
            <a:r>
              <a:rPr lang="zh-CN" altLang="zh-CN" sz="1600" b="1" kern="0" dirty="0">
                <a:solidFill>
                  <a:srgbClr val="7030A0"/>
                </a:solidFill>
                <a:latin typeface="微软雅黑" panose="020B0503020204020204" pitchFamily="34" charset="-122"/>
                <a:ea typeface="微软雅黑" panose="020B0503020204020204" pitchFamily="34" charset="-122"/>
                <a:cs typeface="宋体" panose="02010600030101010101" pitchFamily="2" charset="-122"/>
              </a:rPr>
              <a:t>所以答案应该是</a:t>
            </a:r>
            <a:r>
              <a:rPr lang="en-US" altLang="zh-CN" sz="1600" b="1" kern="0" dirty="0">
                <a:solidFill>
                  <a:srgbClr val="7030A0"/>
                </a:solidFill>
                <a:latin typeface="微软雅黑" panose="020B0503020204020204" pitchFamily="34" charset="-122"/>
                <a:ea typeface="微软雅黑" panose="020B0503020204020204" pitchFamily="34" charset="-122"/>
                <a:cs typeface="宋体" panose="02010600030101010101" pitchFamily="2" charset="-122"/>
              </a:rPr>
              <a:t>6</a:t>
            </a:r>
            <a:r>
              <a:rPr lang="zh-CN" altLang="zh-CN" sz="1600" b="1" kern="0" dirty="0">
                <a:solidFill>
                  <a:srgbClr val="7030A0"/>
                </a:solidFill>
                <a:latin typeface="微软雅黑" panose="020B0503020204020204" pitchFamily="34" charset="-122"/>
                <a:ea typeface="微软雅黑" panose="020B0503020204020204" pitchFamily="34" charset="-122"/>
                <a:cs typeface="宋体" panose="02010600030101010101" pitchFamily="2" charset="-122"/>
              </a:rPr>
              <a:t>武汉</a:t>
            </a:r>
            <a: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t>) </a:t>
            </a:r>
            <a:endParaRPr lang="zh-CN" altLang="zh-CN" sz="1400" b="1" kern="100" dirty="0">
              <a:latin typeface="微软雅黑" panose="020B0503020204020204" pitchFamily="34" charset="-122"/>
              <a:ea typeface="微软雅黑" panose="020B0503020204020204" pitchFamily="34" charset="-122"/>
            </a:endParaRPr>
          </a:p>
          <a:p>
            <a:pPr lvl="1">
              <a:spcBef>
                <a:spcPts val="750"/>
              </a:spcBef>
              <a:spcAft>
                <a:spcPts val="750"/>
              </a:spcAft>
            </a:pPr>
            <a: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t>Id        M  S</a:t>
            </a:r>
            <a:b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br>
            <a: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t>1         60  </a:t>
            </a:r>
            <a:r>
              <a:rPr lang="zh-CN" altLang="zh-CN" sz="1600" b="1" kern="0" dirty="0">
                <a:latin typeface="微软雅黑" panose="020B0503020204020204" pitchFamily="34" charset="-122"/>
                <a:ea typeface="微软雅黑" panose="020B0503020204020204" pitchFamily="34" charset="-122"/>
                <a:cs typeface="宋体" panose="02010600030101010101" pitchFamily="2" charset="-122"/>
              </a:rPr>
              <a:t>哈尔滨</a:t>
            </a:r>
            <a:b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br>
            <a: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t>2         70  </a:t>
            </a:r>
            <a:r>
              <a:rPr lang="zh-CN" altLang="zh-CN" sz="1600" b="1" kern="0" dirty="0">
                <a:latin typeface="微软雅黑" panose="020B0503020204020204" pitchFamily="34" charset="-122"/>
                <a:ea typeface="微软雅黑" panose="020B0503020204020204" pitchFamily="34" charset="-122"/>
                <a:cs typeface="宋体" panose="02010600030101010101" pitchFamily="2" charset="-122"/>
              </a:rPr>
              <a:t>长春</a:t>
            </a:r>
            <a:b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br>
            <a: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t>3         80  </a:t>
            </a:r>
            <a:r>
              <a:rPr lang="zh-CN" altLang="zh-CN" sz="1600" b="1" kern="0" dirty="0">
                <a:latin typeface="微软雅黑" panose="020B0503020204020204" pitchFamily="34" charset="-122"/>
                <a:ea typeface="微软雅黑" panose="020B0503020204020204" pitchFamily="34" charset="-122"/>
                <a:cs typeface="宋体" panose="02010600030101010101" pitchFamily="2" charset="-122"/>
              </a:rPr>
              <a:t>沈阳</a:t>
            </a:r>
            <a:b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br>
            <a: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t>4         50  </a:t>
            </a:r>
            <a:r>
              <a:rPr lang="zh-CN" altLang="zh-CN" sz="1600" b="1" kern="0" dirty="0">
                <a:latin typeface="微软雅黑" panose="020B0503020204020204" pitchFamily="34" charset="-122"/>
                <a:ea typeface="微软雅黑" panose="020B0503020204020204" pitchFamily="34" charset="-122"/>
                <a:cs typeface="宋体" panose="02010600030101010101" pitchFamily="2" charset="-122"/>
              </a:rPr>
              <a:t>北京</a:t>
            </a:r>
            <a:b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br>
            <a: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t>5         90  </a:t>
            </a:r>
            <a:r>
              <a:rPr lang="zh-CN" altLang="zh-CN" sz="1600" b="1" kern="0" dirty="0">
                <a:latin typeface="微软雅黑" panose="020B0503020204020204" pitchFamily="34" charset="-122"/>
                <a:ea typeface="微软雅黑" panose="020B0503020204020204" pitchFamily="34" charset="-122"/>
                <a:cs typeface="宋体" panose="02010600030101010101" pitchFamily="2" charset="-122"/>
              </a:rPr>
              <a:t>郑州</a:t>
            </a:r>
            <a:b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br>
            <a: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t>6         75  </a:t>
            </a:r>
            <a:r>
              <a:rPr lang="zh-CN" altLang="zh-CN" sz="1600" b="1" kern="0" dirty="0">
                <a:latin typeface="微软雅黑" panose="020B0503020204020204" pitchFamily="34" charset="-122"/>
                <a:ea typeface="微软雅黑" panose="020B0503020204020204" pitchFamily="34" charset="-122"/>
                <a:cs typeface="宋体" panose="02010600030101010101" pitchFamily="2" charset="-122"/>
              </a:rPr>
              <a:t>武汉</a:t>
            </a:r>
            <a:b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br>
            <a: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t>7         80  </a:t>
            </a:r>
            <a:r>
              <a:rPr lang="zh-CN" altLang="zh-CN" sz="1600" b="1" kern="0" dirty="0">
                <a:latin typeface="微软雅黑" panose="020B0503020204020204" pitchFamily="34" charset="-122"/>
                <a:ea typeface="微软雅黑" panose="020B0503020204020204" pitchFamily="34" charset="-122"/>
                <a:cs typeface="宋体" panose="02010600030101010101" pitchFamily="2" charset="-122"/>
              </a:rPr>
              <a:t>长沙</a:t>
            </a:r>
            <a:b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br>
            <a: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t>8         90  </a:t>
            </a:r>
            <a:r>
              <a:rPr lang="zh-CN" altLang="zh-CN" sz="1600" b="1" kern="0" dirty="0">
                <a:latin typeface="微软雅黑" panose="020B0503020204020204" pitchFamily="34" charset="-122"/>
                <a:ea typeface="微软雅黑" panose="020B0503020204020204" pitchFamily="34" charset="-122"/>
                <a:cs typeface="宋体" panose="02010600030101010101" pitchFamily="2" charset="-122"/>
              </a:rPr>
              <a:t>广东</a:t>
            </a:r>
            <a:endParaRPr lang="zh-CN" altLang="zh-CN" sz="1600" b="1" kern="100" dirty="0">
              <a:latin typeface="微软雅黑" panose="020B0503020204020204" pitchFamily="34" charset="-122"/>
              <a:ea typeface="微软雅黑" panose="020B0503020204020204" pitchFamily="34" charset="-122"/>
            </a:endParaRPr>
          </a:p>
          <a:p>
            <a:r>
              <a:rPr lang="zh-CN" altLang="zh-CN" sz="1600" b="1" dirty="0">
                <a:latin typeface="微软雅黑" panose="020B0503020204020204" pitchFamily="34" charset="-122"/>
                <a:ea typeface="微软雅黑" panose="020B0503020204020204" pitchFamily="34" charset="-122"/>
                <a:cs typeface="宋体" panose="02010600030101010101" pitchFamily="2" charset="-122"/>
              </a:rPr>
              <a:t>要求</a:t>
            </a:r>
            <a:r>
              <a:rPr lang="en-US" altLang="zh-CN" sz="1600" b="1" dirty="0">
                <a:latin typeface="微软雅黑" panose="020B0503020204020204" pitchFamily="34" charset="-122"/>
                <a:ea typeface="微软雅黑" panose="020B0503020204020204" pitchFamily="34" charset="-122"/>
                <a:cs typeface="宋体" panose="02010600030101010101" pitchFamily="2" charset="-122"/>
              </a:rPr>
              <a:t>,</a:t>
            </a:r>
            <a:r>
              <a:rPr lang="zh-CN" altLang="zh-CN" sz="1600" b="1" dirty="0">
                <a:latin typeface="微软雅黑" panose="020B0503020204020204" pitchFamily="34" charset="-122"/>
                <a:ea typeface="微软雅黑" panose="020B0503020204020204" pitchFamily="34" charset="-122"/>
                <a:cs typeface="宋体" panose="02010600030101010101" pitchFamily="2" charset="-122"/>
              </a:rPr>
              <a:t>请用</a:t>
            </a:r>
            <a:r>
              <a:rPr lang="en-US" altLang="zh-CN" sz="1600" b="1" dirty="0">
                <a:latin typeface="微软雅黑" panose="020B0503020204020204" pitchFamily="34" charset="-122"/>
                <a:ea typeface="微软雅黑" panose="020B0503020204020204" pitchFamily="34" charset="-122"/>
                <a:cs typeface="宋体" panose="02010600030101010101" pitchFamily="2" charset="-122"/>
              </a:rPr>
              <a:t>SQL</a:t>
            </a:r>
            <a:r>
              <a:rPr lang="zh-CN" altLang="zh-CN" sz="1600" b="1" dirty="0">
                <a:latin typeface="微软雅黑" panose="020B0503020204020204" pitchFamily="34" charset="-122"/>
                <a:ea typeface="微软雅黑" panose="020B0503020204020204" pitchFamily="34" charset="-122"/>
                <a:cs typeface="宋体" panose="02010600030101010101" pitchFamily="2" charset="-122"/>
              </a:rPr>
              <a:t>语句实现</a:t>
            </a:r>
            <a:r>
              <a:rPr lang="zh-CN" altLang="en-US" sz="1600" b="1" dirty="0">
                <a:latin typeface="微软雅黑" panose="020B0503020204020204" pitchFamily="34" charset="-122"/>
                <a:ea typeface="微软雅黑" panose="020B0503020204020204" pitchFamily="34" charset="-122"/>
                <a:cs typeface="宋体" panose="02010600030101010101" pitchFamily="2" charset="-122"/>
              </a:rPr>
              <a:t>。</a:t>
            </a:r>
            <a:br>
              <a:rPr lang="en-US" altLang="zh-CN" dirty="0">
                <a:latin typeface="Verdana" panose="020B0604030504040204" pitchFamily="34" charset="0"/>
                <a:cs typeface="宋体" panose="02010600030101010101" pitchFamily="2" charset="-122"/>
              </a:rPr>
            </a:br>
            <a:endParaRPr lang="zh-CN" altLang="en-US" dirty="0"/>
          </a:p>
        </p:txBody>
      </p:sp>
      <p:sp>
        <p:nvSpPr>
          <p:cNvPr id="7" name="矩形 6">
            <a:extLst>
              <a:ext uri="{FF2B5EF4-FFF2-40B4-BE49-F238E27FC236}">
                <a16:creationId xmlns:a16="http://schemas.microsoft.com/office/drawing/2014/main" id="{D0CBA5BA-559B-46A1-8C3F-C6D44F43831B}"/>
              </a:ext>
            </a:extLst>
          </p:cNvPr>
          <p:cNvSpPr/>
          <p:nvPr/>
        </p:nvSpPr>
        <p:spPr>
          <a:xfrm>
            <a:off x="3347864" y="3552770"/>
            <a:ext cx="5427323" cy="2807435"/>
          </a:xfrm>
          <a:prstGeom prst="rect">
            <a:avLst/>
          </a:prstGeom>
          <a:solidFill>
            <a:srgbClr val="00B050"/>
          </a:solidFill>
        </p:spPr>
        <p:style>
          <a:lnRef idx="2">
            <a:schemeClr val="accent6"/>
          </a:lnRef>
          <a:fillRef idx="1">
            <a:schemeClr val="lt1"/>
          </a:fillRef>
          <a:effectRef idx="0">
            <a:schemeClr val="accent6"/>
          </a:effectRef>
          <a:fontRef idx="minor">
            <a:schemeClr val="dk1"/>
          </a:fontRef>
        </p:style>
        <p:txBody>
          <a:bodyPr wrap="square">
            <a:spAutoFit/>
          </a:bodyPr>
          <a:lstStyle/>
          <a:p>
            <a:pPr>
              <a:lnSpc>
                <a:spcPct val="150000"/>
              </a:lnSpc>
            </a:pPr>
            <a:r>
              <a:rPr lang="en-US" altLang="zh-CN" sz="2000" b="1" dirty="0">
                <a:latin typeface="微软雅黑" panose="020B0503020204020204" pitchFamily="34" charset="-122"/>
                <a:ea typeface="微软雅黑" panose="020B0503020204020204" pitchFamily="34" charset="-122"/>
                <a:cs typeface="宋体" panose="02010600030101010101" pitchFamily="2" charset="-122"/>
              </a:rPr>
              <a:t>SELECT TOP 1 </a:t>
            </a:r>
            <a:r>
              <a:rPr lang="en-US" altLang="zh-CN" sz="2000" b="1" dirty="0" err="1">
                <a:latin typeface="微软雅黑" panose="020B0503020204020204" pitchFamily="34" charset="-122"/>
                <a:ea typeface="微软雅黑" panose="020B0503020204020204" pitchFamily="34" charset="-122"/>
                <a:cs typeface="宋体" panose="02010600030101010101" pitchFamily="2" charset="-122"/>
              </a:rPr>
              <a:t>B.Id</a:t>
            </a:r>
            <a:r>
              <a:rPr lang="en-US" altLang="zh-CN" sz="2000" b="1" dirty="0">
                <a:latin typeface="微软雅黑" panose="020B0503020204020204" pitchFamily="34" charset="-122"/>
                <a:ea typeface="微软雅黑" panose="020B0503020204020204" pitchFamily="34" charset="-122"/>
                <a:cs typeface="宋体" panose="02010600030101010101" pitchFamily="2" charset="-122"/>
              </a:rPr>
              <a:t>, B.S, sum(A.M) </a:t>
            </a:r>
            <a:r>
              <a:rPr lang="en-US" altLang="zh-CN" sz="2000" b="1" dirty="0" err="1">
                <a:latin typeface="微软雅黑" panose="020B0503020204020204" pitchFamily="34" charset="-122"/>
                <a:ea typeface="微软雅黑" panose="020B0503020204020204" pitchFamily="34" charset="-122"/>
                <a:cs typeface="宋体" panose="02010600030101010101" pitchFamily="2" charset="-122"/>
              </a:rPr>
              <a:t>s_sum</a:t>
            </a:r>
            <a:r>
              <a:rPr lang="en-US" altLang="zh-CN" sz="2000" b="1" dirty="0">
                <a:latin typeface="微软雅黑" panose="020B0503020204020204" pitchFamily="34" charset="-122"/>
                <a:ea typeface="微软雅黑" panose="020B0503020204020204" pitchFamily="34" charset="-122"/>
                <a:cs typeface="宋体" panose="02010600030101010101" pitchFamily="2" charset="-122"/>
              </a:rPr>
              <a:t> </a:t>
            </a:r>
            <a:br>
              <a:rPr lang="en-US" altLang="zh-CN" sz="2000" b="1" dirty="0">
                <a:latin typeface="微软雅黑" panose="020B0503020204020204" pitchFamily="34" charset="-122"/>
                <a:ea typeface="微软雅黑" panose="020B0503020204020204" pitchFamily="34" charset="-122"/>
                <a:cs typeface="宋体" panose="02010600030101010101" pitchFamily="2" charset="-122"/>
              </a:rPr>
            </a:br>
            <a:r>
              <a:rPr lang="en-US" altLang="zh-CN" sz="2000" b="1" dirty="0">
                <a:latin typeface="微软雅黑" panose="020B0503020204020204" pitchFamily="34" charset="-122"/>
                <a:ea typeface="微软雅黑" panose="020B0503020204020204" pitchFamily="34" charset="-122"/>
                <a:cs typeface="宋体" panose="02010600030101010101" pitchFamily="2" charset="-122"/>
              </a:rPr>
              <a:t>FROM TB A, TB B </a:t>
            </a:r>
            <a:br>
              <a:rPr lang="en-US" altLang="zh-CN" sz="2000" b="1" dirty="0">
                <a:latin typeface="微软雅黑" panose="020B0503020204020204" pitchFamily="34" charset="-122"/>
                <a:ea typeface="微软雅黑" panose="020B0503020204020204" pitchFamily="34" charset="-122"/>
                <a:cs typeface="宋体" panose="02010600030101010101" pitchFamily="2" charset="-122"/>
              </a:rPr>
            </a:br>
            <a:r>
              <a:rPr lang="en-US" altLang="zh-CN" sz="2000" b="1" dirty="0">
                <a:latin typeface="微软雅黑" panose="020B0503020204020204" pitchFamily="34" charset="-122"/>
                <a:ea typeface="微软雅黑" panose="020B0503020204020204" pitchFamily="34" charset="-122"/>
                <a:cs typeface="宋体" panose="02010600030101010101" pitchFamily="2" charset="-122"/>
              </a:rPr>
              <a:t>WHERE </a:t>
            </a:r>
            <a:r>
              <a:rPr lang="en-US" altLang="zh-CN" sz="2000" b="1" dirty="0" err="1">
                <a:latin typeface="微软雅黑" panose="020B0503020204020204" pitchFamily="34" charset="-122"/>
                <a:ea typeface="微软雅黑" panose="020B0503020204020204" pitchFamily="34" charset="-122"/>
                <a:cs typeface="宋体" panose="02010600030101010101" pitchFamily="2" charset="-122"/>
              </a:rPr>
              <a:t>A.Id</a:t>
            </a:r>
            <a:r>
              <a:rPr lang="en-US" altLang="zh-CN" sz="2000" b="1" dirty="0">
                <a:latin typeface="微软雅黑" panose="020B0503020204020204" pitchFamily="34" charset="-122"/>
                <a:ea typeface="微软雅黑" panose="020B0503020204020204" pitchFamily="34" charset="-122"/>
                <a:cs typeface="宋体" panose="02010600030101010101" pitchFamily="2" charset="-122"/>
              </a:rPr>
              <a:t> &lt;= </a:t>
            </a:r>
            <a:r>
              <a:rPr lang="en-US" altLang="zh-CN" sz="2000" b="1" dirty="0" err="1">
                <a:latin typeface="微软雅黑" panose="020B0503020204020204" pitchFamily="34" charset="-122"/>
                <a:ea typeface="微软雅黑" panose="020B0503020204020204" pitchFamily="34" charset="-122"/>
                <a:cs typeface="宋体" panose="02010600030101010101" pitchFamily="2" charset="-122"/>
              </a:rPr>
              <a:t>B.Id</a:t>
            </a:r>
            <a:r>
              <a:rPr lang="en-US" altLang="zh-CN" sz="2000" b="1" dirty="0">
                <a:latin typeface="微软雅黑" panose="020B0503020204020204" pitchFamily="34" charset="-122"/>
                <a:ea typeface="微软雅黑" panose="020B0503020204020204" pitchFamily="34" charset="-122"/>
                <a:cs typeface="宋体" panose="02010600030101010101" pitchFamily="2" charset="-122"/>
              </a:rPr>
              <a:t> </a:t>
            </a:r>
            <a:br>
              <a:rPr lang="en-US" altLang="zh-CN" sz="2000" b="1" dirty="0">
                <a:latin typeface="微软雅黑" panose="020B0503020204020204" pitchFamily="34" charset="-122"/>
                <a:ea typeface="微软雅黑" panose="020B0503020204020204" pitchFamily="34" charset="-122"/>
                <a:cs typeface="宋体" panose="02010600030101010101" pitchFamily="2" charset="-122"/>
              </a:rPr>
            </a:br>
            <a:r>
              <a:rPr lang="en-US" altLang="zh-CN" sz="2000" b="1" dirty="0">
                <a:latin typeface="微软雅黑" panose="020B0503020204020204" pitchFamily="34" charset="-122"/>
                <a:ea typeface="微软雅黑" panose="020B0503020204020204" pitchFamily="34" charset="-122"/>
                <a:cs typeface="宋体" panose="02010600030101010101" pitchFamily="2" charset="-122"/>
              </a:rPr>
              <a:t>GROUP BY </a:t>
            </a:r>
            <a:r>
              <a:rPr lang="en-US" altLang="zh-CN" sz="2000" b="1" dirty="0" err="1">
                <a:latin typeface="微软雅黑" panose="020B0503020204020204" pitchFamily="34" charset="-122"/>
                <a:ea typeface="微软雅黑" panose="020B0503020204020204" pitchFamily="34" charset="-122"/>
                <a:cs typeface="宋体" panose="02010600030101010101" pitchFamily="2" charset="-122"/>
              </a:rPr>
              <a:t>B.Id</a:t>
            </a:r>
            <a:r>
              <a:rPr lang="en-US" altLang="zh-CN" sz="2000" b="1" dirty="0">
                <a:latin typeface="微软雅黑" panose="020B0503020204020204" pitchFamily="34" charset="-122"/>
                <a:ea typeface="微软雅黑" panose="020B0503020204020204" pitchFamily="34" charset="-122"/>
                <a:cs typeface="宋体" panose="02010600030101010101" pitchFamily="2" charset="-122"/>
              </a:rPr>
              <a:t>, B.S </a:t>
            </a:r>
            <a:br>
              <a:rPr lang="en-US" altLang="zh-CN" sz="2000" b="1" dirty="0">
                <a:latin typeface="微软雅黑" panose="020B0503020204020204" pitchFamily="34" charset="-122"/>
                <a:ea typeface="微软雅黑" panose="020B0503020204020204" pitchFamily="34" charset="-122"/>
                <a:cs typeface="宋体" panose="02010600030101010101" pitchFamily="2" charset="-122"/>
              </a:rPr>
            </a:br>
            <a:r>
              <a:rPr lang="en-US" altLang="zh-CN" sz="2000" b="1" dirty="0">
                <a:latin typeface="微软雅黑" panose="020B0503020204020204" pitchFamily="34" charset="-122"/>
                <a:ea typeface="微软雅黑" panose="020B0503020204020204" pitchFamily="34" charset="-122"/>
                <a:cs typeface="宋体" panose="02010600030101010101" pitchFamily="2" charset="-122"/>
              </a:rPr>
              <a:t>HAVING sum(A.M) &lt;= 500 </a:t>
            </a:r>
            <a:br>
              <a:rPr lang="en-US" altLang="zh-CN" sz="2000" b="1" dirty="0">
                <a:latin typeface="微软雅黑" panose="020B0503020204020204" pitchFamily="34" charset="-122"/>
                <a:ea typeface="微软雅黑" panose="020B0503020204020204" pitchFamily="34" charset="-122"/>
                <a:cs typeface="宋体" panose="02010600030101010101" pitchFamily="2" charset="-122"/>
              </a:rPr>
            </a:br>
            <a:r>
              <a:rPr lang="en-US" altLang="zh-CN" sz="2000" b="1" dirty="0">
                <a:latin typeface="微软雅黑" panose="020B0503020204020204" pitchFamily="34" charset="-122"/>
                <a:ea typeface="微软雅黑" panose="020B0503020204020204" pitchFamily="34" charset="-122"/>
                <a:cs typeface="宋体" panose="02010600030101010101" pitchFamily="2" charset="-122"/>
              </a:rPr>
              <a:t>ORDER BY </a:t>
            </a:r>
            <a:r>
              <a:rPr lang="en-US" altLang="zh-CN" sz="2000" b="1" dirty="0" err="1">
                <a:latin typeface="微软雅黑" panose="020B0503020204020204" pitchFamily="34" charset="-122"/>
                <a:ea typeface="微软雅黑" panose="020B0503020204020204" pitchFamily="34" charset="-122"/>
                <a:cs typeface="宋体" panose="02010600030101010101" pitchFamily="2" charset="-122"/>
              </a:rPr>
              <a:t>B.Id</a:t>
            </a:r>
            <a:r>
              <a:rPr lang="en-US" altLang="zh-CN" sz="2000" b="1" dirty="0">
                <a:latin typeface="微软雅黑" panose="020B0503020204020204" pitchFamily="34" charset="-122"/>
                <a:ea typeface="微软雅黑" panose="020B0503020204020204" pitchFamily="34" charset="-122"/>
                <a:cs typeface="宋体" panose="02010600030101010101" pitchFamily="2" charset="-122"/>
              </a:rPr>
              <a:t> DESC</a:t>
            </a:r>
            <a:endParaRPr lang="zh-CN" altLang="en-US" sz="2000" dirty="0"/>
          </a:p>
        </p:txBody>
      </p:sp>
    </p:spTree>
    <p:extLst>
      <p:ext uri="{BB962C8B-B14F-4D97-AF65-F5344CB8AC3E}">
        <p14:creationId xmlns:p14="http://schemas.microsoft.com/office/powerpoint/2010/main" val="183877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EE2E9CB-8226-400E-BB25-30A88CA29F46}"/>
              </a:ext>
            </a:extLst>
          </p:cNvPr>
          <p:cNvSpPr>
            <a:spLocks noGrp="1"/>
          </p:cNvSpPr>
          <p:nvPr>
            <p:ph type="dt" sz="half" idx="10"/>
          </p:nvPr>
        </p:nvSpPr>
        <p:spPr/>
        <p:txBody>
          <a:bodyPr/>
          <a:lstStyle/>
          <a:p>
            <a:pPr>
              <a:defRPr/>
            </a:pPr>
            <a:fld id="{F65F975B-9A61-462B-8CC3-DB86F22A0FDB}" type="datetime1">
              <a:rPr lang="zh-CN" altLang="en-US" smtClean="0"/>
              <a:t>2021/10/28</a:t>
            </a:fld>
            <a:endParaRPr lang="zh-CN" altLang="en-US" dirty="0"/>
          </a:p>
        </p:txBody>
      </p:sp>
      <p:sp>
        <p:nvSpPr>
          <p:cNvPr id="5" name="标题 1">
            <a:extLst>
              <a:ext uri="{FF2B5EF4-FFF2-40B4-BE49-F238E27FC236}">
                <a16:creationId xmlns:a16="http://schemas.microsoft.com/office/drawing/2014/main" id="{F26542EC-E9DF-439E-AFEF-4E87186BB4E0}"/>
              </a:ext>
            </a:extLst>
          </p:cNvPr>
          <p:cNvSpPr>
            <a:spLocks noGrp="1"/>
          </p:cNvSpPr>
          <p:nvPr>
            <p:ph type="title"/>
          </p:nvPr>
        </p:nvSpPr>
        <p:spPr>
          <a:xfrm>
            <a:off x="827088" y="-39688"/>
            <a:ext cx="8150225" cy="1138238"/>
          </a:xfrm>
        </p:spPr>
        <p:txBody>
          <a:bodyPr/>
          <a:lstStyle/>
          <a:p>
            <a:pPr algn="l">
              <a:defRPr/>
            </a:pPr>
            <a:r>
              <a:rPr lang="zh-CN" altLang="en-US" dirty="0">
                <a:latin typeface="微软雅黑" panose="020B0503020204020204" pitchFamily="34" charset="-122"/>
                <a:ea typeface="微软雅黑" panose="020B0503020204020204" pitchFamily="34" charset="-122"/>
              </a:rPr>
              <a:t>复习与回顾</a:t>
            </a:r>
          </a:p>
        </p:txBody>
      </p:sp>
      <p:sp>
        <p:nvSpPr>
          <p:cNvPr id="6" name="矩形 5">
            <a:extLst>
              <a:ext uri="{FF2B5EF4-FFF2-40B4-BE49-F238E27FC236}">
                <a16:creationId xmlns:a16="http://schemas.microsoft.com/office/drawing/2014/main" id="{A45C689E-8F41-4E14-84A1-F46376B196E7}"/>
              </a:ext>
            </a:extLst>
          </p:cNvPr>
          <p:cNvSpPr/>
          <p:nvPr/>
        </p:nvSpPr>
        <p:spPr>
          <a:xfrm>
            <a:off x="855738" y="908720"/>
            <a:ext cx="8150225" cy="3826689"/>
          </a:xfrm>
          <a:prstGeom prst="rect">
            <a:avLst/>
          </a:prstGeom>
        </p:spPr>
        <p:txBody>
          <a:bodyPr wrap="square">
            <a:spAutoFit/>
          </a:bodyPr>
          <a:lstStyle/>
          <a:p>
            <a:pPr>
              <a:lnSpc>
                <a:spcPct val="150000"/>
              </a:lnSpc>
              <a:spcAft>
                <a:spcPts val="0"/>
              </a:spcAft>
            </a:pPr>
            <a:r>
              <a:rPr lang="zh-CN" altLang="en-US" b="1" kern="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经典面试题</a:t>
            </a:r>
            <a:r>
              <a:rPr lang="en-US" altLang="zh-CN" b="1" kern="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b="1" kern="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1600" b="1" kern="0" dirty="0">
                <a:latin typeface="微软雅黑" panose="020B0503020204020204" pitchFamily="34" charset="-122"/>
                <a:ea typeface="微软雅黑" panose="020B0503020204020204" pitchFamily="34" charset="-122"/>
                <a:cs typeface="宋体" panose="02010600030101010101" pitchFamily="2" charset="-122"/>
              </a:rPr>
              <a:t>员工工资表</a:t>
            </a:r>
            <a: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t>(SALARY),</a:t>
            </a:r>
            <a:r>
              <a:rPr lang="zh-CN" altLang="en-US" sz="1600" b="1" kern="0" dirty="0">
                <a:latin typeface="微软雅黑" panose="020B0503020204020204" pitchFamily="34" charset="-122"/>
                <a:ea typeface="微软雅黑" panose="020B0503020204020204" pitchFamily="34" charset="-122"/>
                <a:cs typeface="宋体" panose="02010600030101010101" pitchFamily="2" charset="-122"/>
              </a:rPr>
              <a:t>表有</a:t>
            </a:r>
            <a: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t>2</a:t>
            </a:r>
            <a:r>
              <a:rPr lang="zh-CN" altLang="en-US" sz="1600" b="1" kern="0" dirty="0">
                <a:latin typeface="微软雅黑" panose="020B0503020204020204" pitchFamily="34" charset="-122"/>
                <a:ea typeface="微软雅黑" panose="020B0503020204020204" pitchFamily="34" charset="-122"/>
                <a:cs typeface="宋体" panose="02010600030101010101" pitchFamily="2" charset="-122"/>
              </a:rPr>
              <a:t>列：员工编号</a:t>
            </a:r>
            <a: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t>(ID),</a:t>
            </a:r>
            <a:r>
              <a:rPr lang="zh-CN" altLang="en-US" sz="1600" b="1" kern="0" dirty="0">
                <a:latin typeface="微软雅黑" panose="020B0503020204020204" pitchFamily="34" charset="-122"/>
                <a:ea typeface="微软雅黑" panose="020B0503020204020204" pitchFamily="34" charset="-122"/>
                <a:cs typeface="宋体" panose="02010600030101010101" pitchFamily="2" charset="-122"/>
              </a:rPr>
              <a:t>工资</a:t>
            </a:r>
            <a: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t>(SALARY)</a:t>
            </a:r>
          </a:p>
          <a:p>
            <a:pPr>
              <a:lnSpc>
                <a:spcPct val="150000"/>
              </a:lnSpc>
              <a:spcAft>
                <a:spcPts val="0"/>
              </a:spcAft>
            </a:pPr>
            <a: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t>1.</a:t>
            </a:r>
            <a:r>
              <a:rPr lang="zh-CN" altLang="en-US" sz="1600" b="1" kern="0" dirty="0">
                <a:latin typeface="微软雅黑" panose="020B0503020204020204" pitchFamily="34" charset="-122"/>
                <a:ea typeface="微软雅黑" panose="020B0503020204020204" pitchFamily="34" charset="-122"/>
                <a:cs typeface="宋体" panose="02010600030101010101" pitchFamily="2" charset="-122"/>
              </a:rPr>
              <a:t>查询</a:t>
            </a:r>
            <a: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t>id</a:t>
            </a:r>
            <a:r>
              <a:rPr lang="zh-CN" altLang="en-US" sz="1600" b="1" kern="0" dirty="0">
                <a:latin typeface="微软雅黑" panose="020B0503020204020204" pitchFamily="34" charset="-122"/>
                <a:ea typeface="微软雅黑" panose="020B0503020204020204" pitchFamily="34" charset="-122"/>
                <a:cs typeface="宋体" panose="02010600030101010101" pitchFamily="2" charset="-122"/>
              </a:rPr>
              <a:t>重复记录</a:t>
            </a:r>
            <a:endParaRPr lang="en-US" altLang="zh-CN" sz="1600" b="1" kern="0" dirty="0">
              <a:latin typeface="微软雅黑" panose="020B0503020204020204" pitchFamily="34" charset="-122"/>
              <a:ea typeface="微软雅黑" panose="020B0503020204020204" pitchFamily="34" charset="-122"/>
              <a:cs typeface="宋体" panose="02010600030101010101" pitchFamily="2" charset="-122"/>
            </a:endParaRPr>
          </a:p>
          <a:p>
            <a:pPr>
              <a:lnSpc>
                <a:spcPct val="150000"/>
              </a:lnSpc>
              <a:spcAft>
                <a:spcPts val="0"/>
              </a:spcAft>
            </a:pPr>
            <a:endParaRPr lang="en-US" altLang="zh-CN" sz="1600" b="1" kern="0" dirty="0">
              <a:latin typeface="微软雅黑" panose="020B0503020204020204" pitchFamily="34" charset="-122"/>
              <a:ea typeface="微软雅黑" panose="020B0503020204020204" pitchFamily="34" charset="-122"/>
              <a:cs typeface="宋体" panose="02010600030101010101" pitchFamily="2" charset="-122"/>
            </a:endParaRPr>
          </a:p>
          <a:p>
            <a:pPr>
              <a:lnSpc>
                <a:spcPct val="150000"/>
              </a:lnSpc>
              <a:spcAft>
                <a:spcPts val="0"/>
              </a:spcAft>
            </a:pPr>
            <a:endParaRPr lang="en-US" altLang="zh-CN" sz="1600" b="1" kern="0" dirty="0">
              <a:latin typeface="微软雅黑" panose="020B0503020204020204" pitchFamily="34" charset="-122"/>
              <a:ea typeface="微软雅黑" panose="020B0503020204020204" pitchFamily="34" charset="-122"/>
              <a:cs typeface="宋体" panose="02010600030101010101" pitchFamily="2" charset="-122"/>
            </a:endParaRPr>
          </a:p>
          <a:p>
            <a:pPr>
              <a:lnSpc>
                <a:spcPct val="150000"/>
              </a:lnSpc>
              <a:spcAft>
                <a:spcPts val="0"/>
              </a:spcAft>
            </a:pPr>
            <a:endParaRPr lang="en-US" altLang="zh-CN" sz="1600" b="1" kern="0" dirty="0">
              <a:latin typeface="微软雅黑" panose="020B0503020204020204" pitchFamily="34" charset="-122"/>
              <a:ea typeface="微软雅黑" panose="020B0503020204020204" pitchFamily="34" charset="-122"/>
              <a:cs typeface="宋体" panose="02010600030101010101" pitchFamily="2" charset="-122"/>
            </a:endParaRPr>
          </a:p>
          <a:p>
            <a:pPr>
              <a:lnSpc>
                <a:spcPct val="150000"/>
              </a:lnSpc>
              <a:spcAft>
                <a:spcPts val="0"/>
              </a:spcAft>
            </a:pPr>
            <a:endParaRPr lang="en-US" altLang="zh-CN" sz="1600" b="1" kern="0" dirty="0">
              <a:latin typeface="微软雅黑" panose="020B0503020204020204" pitchFamily="34" charset="-122"/>
              <a:ea typeface="微软雅黑" panose="020B0503020204020204" pitchFamily="34" charset="-122"/>
              <a:cs typeface="宋体" panose="02010600030101010101" pitchFamily="2" charset="-122"/>
            </a:endParaRPr>
          </a:p>
          <a:p>
            <a:pPr>
              <a:lnSpc>
                <a:spcPct val="150000"/>
              </a:lnSpc>
              <a:spcAft>
                <a:spcPts val="0"/>
              </a:spcAft>
            </a:pPr>
            <a:endParaRPr lang="en-US" altLang="zh-CN" sz="1600" b="1" kern="0" dirty="0">
              <a:latin typeface="微软雅黑" panose="020B0503020204020204" pitchFamily="34" charset="-122"/>
              <a:ea typeface="微软雅黑" panose="020B0503020204020204" pitchFamily="34" charset="-122"/>
              <a:cs typeface="宋体" panose="02010600030101010101" pitchFamily="2" charset="-122"/>
            </a:endParaRPr>
          </a:p>
          <a:p>
            <a:pPr>
              <a:lnSpc>
                <a:spcPct val="150000"/>
              </a:lnSpc>
              <a:spcAft>
                <a:spcPts val="0"/>
              </a:spcAft>
            </a:pPr>
            <a:endParaRPr lang="en-US" altLang="zh-CN" sz="1600" b="1" kern="0" dirty="0">
              <a:latin typeface="微软雅黑" panose="020B0503020204020204" pitchFamily="34" charset="-122"/>
              <a:ea typeface="微软雅黑" panose="020B0503020204020204" pitchFamily="34" charset="-122"/>
              <a:cs typeface="宋体" panose="02010600030101010101" pitchFamily="2" charset="-122"/>
            </a:endParaRPr>
          </a:p>
          <a:p>
            <a:pPr>
              <a:lnSpc>
                <a:spcPct val="150000"/>
              </a:lnSpc>
              <a:spcAft>
                <a:spcPts val="0"/>
              </a:spcAft>
            </a:pPr>
            <a: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t>2.</a:t>
            </a:r>
            <a:r>
              <a:rPr lang="zh-CN" altLang="en-US" sz="1600" b="1" kern="0" dirty="0">
                <a:latin typeface="微软雅黑" panose="020B0503020204020204" pitchFamily="34" charset="-122"/>
                <a:ea typeface="微软雅黑" panose="020B0503020204020204" pitchFamily="34" charset="-122"/>
                <a:cs typeface="宋体" panose="02010600030101010101" pitchFamily="2" charset="-122"/>
              </a:rPr>
              <a:t>删除</a:t>
            </a:r>
            <a: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t>id</a:t>
            </a:r>
            <a:r>
              <a:rPr lang="zh-CN" altLang="en-US" sz="1600" b="1" kern="0" dirty="0">
                <a:latin typeface="微软雅黑" panose="020B0503020204020204" pitchFamily="34" charset="-122"/>
                <a:ea typeface="微软雅黑" panose="020B0503020204020204" pitchFamily="34" charset="-122"/>
                <a:cs typeface="宋体" panose="02010600030101010101" pitchFamily="2" charset="-122"/>
              </a:rPr>
              <a:t>重复记录，只保留一条</a:t>
            </a:r>
            <a: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b="1" kern="0" dirty="0">
                <a:latin typeface="微软雅黑" panose="020B0503020204020204" pitchFamily="34" charset="-122"/>
                <a:ea typeface="微软雅黑" panose="020B0503020204020204" pitchFamily="34" charset="-122"/>
                <a:cs typeface="宋体" panose="02010600030101010101" pitchFamily="2" charset="-122"/>
              </a:rPr>
              <a:t>说明，不需要考虑表中存在完全相同纪录的情况</a:t>
            </a:r>
            <a: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t>)</a:t>
            </a:r>
            <a:endParaRPr lang="zh-CN" altLang="en-US" sz="1600" b="1" kern="0" dirty="0">
              <a:latin typeface="微软雅黑" panose="020B0503020204020204" pitchFamily="34" charset="-122"/>
              <a:ea typeface="微软雅黑" panose="020B0503020204020204" pitchFamily="34" charset="-122"/>
              <a:cs typeface="宋体" panose="02010600030101010101" pitchFamily="2" charset="-122"/>
            </a:endParaRPr>
          </a:p>
          <a:p>
            <a:pPr>
              <a:lnSpc>
                <a:spcPct val="150000"/>
              </a:lnSpc>
              <a:spcAft>
                <a:spcPts val="0"/>
              </a:spcAft>
            </a:pPr>
            <a:endParaRPr lang="zh-CN" altLang="en-US" dirty="0"/>
          </a:p>
        </p:txBody>
      </p:sp>
      <p:sp>
        <p:nvSpPr>
          <p:cNvPr id="7" name="矩形 6">
            <a:extLst>
              <a:ext uri="{FF2B5EF4-FFF2-40B4-BE49-F238E27FC236}">
                <a16:creationId xmlns:a16="http://schemas.microsoft.com/office/drawing/2014/main" id="{D0CBA5BA-559B-46A1-8C3F-C6D44F43831B}"/>
              </a:ext>
            </a:extLst>
          </p:cNvPr>
          <p:cNvSpPr/>
          <p:nvPr/>
        </p:nvSpPr>
        <p:spPr>
          <a:xfrm>
            <a:off x="2852530" y="1484784"/>
            <a:ext cx="4932797" cy="2345770"/>
          </a:xfrm>
          <a:prstGeom prst="rect">
            <a:avLst/>
          </a:prstGeom>
          <a:solidFill>
            <a:srgbClr val="00B050"/>
          </a:solidFill>
        </p:spPr>
        <p:style>
          <a:lnRef idx="2">
            <a:schemeClr val="accent6"/>
          </a:lnRef>
          <a:fillRef idx="1">
            <a:schemeClr val="lt1"/>
          </a:fillRef>
          <a:effectRef idx="0">
            <a:schemeClr val="accent6"/>
          </a:effectRef>
          <a:fontRef idx="minor">
            <a:schemeClr val="dk1"/>
          </a:fontRef>
        </p:style>
        <p:txBody>
          <a:bodyPr wrap="square">
            <a:spAutoFit/>
          </a:bodyPr>
          <a:lstStyle/>
          <a:p>
            <a:pPr>
              <a:lnSpc>
                <a:spcPct val="150000"/>
              </a:lnSpc>
            </a:pPr>
            <a:r>
              <a:rPr lang="en-US" altLang="zh-CN" sz="2000" b="1" dirty="0">
                <a:latin typeface="微软雅黑" panose="020B0503020204020204" pitchFamily="34" charset="-122"/>
                <a:ea typeface="微软雅黑" panose="020B0503020204020204" pitchFamily="34" charset="-122"/>
                <a:cs typeface="宋体" panose="02010600030101010101" pitchFamily="2" charset="-122"/>
              </a:rPr>
              <a:t>SELECT * FROM SALARY </a:t>
            </a:r>
          </a:p>
          <a:p>
            <a:pPr>
              <a:lnSpc>
                <a:spcPct val="150000"/>
              </a:lnSpc>
            </a:pPr>
            <a:r>
              <a:rPr lang="en-US" altLang="zh-CN" sz="2000" b="1" dirty="0">
                <a:latin typeface="微软雅黑" panose="020B0503020204020204" pitchFamily="34" charset="-122"/>
                <a:ea typeface="微软雅黑" panose="020B0503020204020204" pitchFamily="34" charset="-122"/>
                <a:cs typeface="宋体" panose="02010600030101010101" pitchFamily="2" charset="-122"/>
              </a:rPr>
              <a:t>WHERE ID IN (SELECT ID </a:t>
            </a:r>
          </a:p>
          <a:p>
            <a:pPr>
              <a:lnSpc>
                <a:spcPct val="150000"/>
              </a:lnSpc>
            </a:pPr>
            <a:r>
              <a:rPr lang="en-US" altLang="zh-CN" sz="2000" b="1" dirty="0">
                <a:latin typeface="微软雅黑" panose="020B0503020204020204" pitchFamily="34" charset="-122"/>
                <a:ea typeface="微软雅黑" panose="020B0503020204020204" pitchFamily="34" charset="-122"/>
                <a:cs typeface="宋体" panose="02010600030101010101" pitchFamily="2" charset="-122"/>
              </a:rPr>
              <a:t>                        FROM SALARY    </a:t>
            </a:r>
          </a:p>
          <a:p>
            <a:pPr>
              <a:lnSpc>
                <a:spcPct val="150000"/>
              </a:lnSpc>
            </a:pPr>
            <a:r>
              <a:rPr lang="en-US" altLang="zh-CN" sz="2000" b="1" dirty="0">
                <a:latin typeface="微软雅黑" panose="020B0503020204020204" pitchFamily="34" charset="-122"/>
                <a:ea typeface="微软雅黑" panose="020B0503020204020204" pitchFamily="34" charset="-122"/>
                <a:cs typeface="宋体" panose="02010600030101010101" pitchFamily="2" charset="-122"/>
              </a:rPr>
              <a:t>                        GROUP BY ID </a:t>
            </a:r>
          </a:p>
          <a:p>
            <a:pPr>
              <a:lnSpc>
                <a:spcPct val="150000"/>
              </a:lnSpc>
            </a:pPr>
            <a:r>
              <a:rPr lang="en-US" altLang="zh-CN" sz="2000" b="1" dirty="0">
                <a:latin typeface="微软雅黑" panose="020B0503020204020204" pitchFamily="34" charset="-122"/>
                <a:ea typeface="微软雅黑" panose="020B0503020204020204" pitchFamily="34" charset="-122"/>
                <a:cs typeface="宋体" panose="02010600030101010101" pitchFamily="2" charset="-122"/>
              </a:rPr>
              <a:t>                        HAVING COUNT(*)&gt;1)</a:t>
            </a:r>
            <a:endParaRPr lang="zh-CN" altLang="en-US" sz="2000" dirty="0"/>
          </a:p>
        </p:txBody>
      </p:sp>
      <p:sp>
        <p:nvSpPr>
          <p:cNvPr id="8" name="矩形 7">
            <a:extLst>
              <a:ext uri="{FF2B5EF4-FFF2-40B4-BE49-F238E27FC236}">
                <a16:creationId xmlns:a16="http://schemas.microsoft.com/office/drawing/2014/main" id="{7FF502ED-8D24-44A2-A39A-CCF9B75D3C8F}"/>
              </a:ext>
            </a:extLst>
          </p:cNvPr>
          <p:cNvSpPr/>
          <p:nvPr/>
        </p:nvSpPr>
        <p:spPr>
          <a:xfrm>
            <a:off x="2852531" y="4365104"/>
            <a:ext cx="5435732" cy="2345770"/>
          </a:xfrm>
          <a:prstGeom prst="rect">
            <a:avLst/>
          </a:prstGeom>
          <a:solidFill>
            <a:srgbClr val="00B050"/>
          </a:solidFill>
        </p:spPr>
        <p:style>
          <a:lnRef idx="2">
            <a:schemeClr val="accent6"/>
          </a:lnRef>
          <a:fillRef idx="1">
            <a:schemeClr val="lt1"/>
          </a:fillRef>
          <a:effectRef idx="0">
            <a:schemeClr val="accent6"/>
          </a:effectRef>
          <a:fontRef idx="minor">
            <a:schemeClr val="dk1"/>
          </a:fontRef>
        </p:style>
        <p:txBody>
          <a:bodyPr wrap="square">
            <a:spAutoFit/>
          </a:bodyPr>
          <a:lstStyle/>
          <a:p>
            <a:pPr>
              <a:lnSpc>
                <a:spcPct val="150000"/>
              </a:lnSpc>
            </a:pPr>
            <a:r>
              <a:rPr lang="en-US" altLang="zh-CN" sz="2000" b="1" dirty="0">
                <a:latin typeface="微软雅黑" panose="020B0503020204020204" pitchFamily="34" charset="-122"/>
                <a:ea typeface="微软雅黑" panose="020B0503020204020204" pitchFamily="34" charset="-122"/>
                <a:cs typeface="宋体" panose="02010600030101010101" pitchFamily="2" charset="-122"/>
              </a:rPr>
              <a:t>DELETE T </a:t>
            </a:r>
          </a:p>
          <a:p>
            <a:pPr>
              <a:lnSpc>
                <a:spcPct val="150000"/>
              </a:lnSpc>
            </a:pPr>
            <a:r>
              <a:rPr lang="en-US" altLang="zh-CN" sz="2000" b="1" dirty="0">
                <a:latin typeface="微软雅黑" panose="020B0503020204020204" pitchFamily="34" charset="-122"/>
                <a:ea typeface="微软雅黑" panose="020B0503020204020204" pitchFamily="34" charset="-122"/>
                <a:cs typeface="宋体" panose="02010600030101010101" pitchFamily="2" charset="-122"/>
              </a:rPr>
              <a:t>FROM SALARY T</a:t>
            </a:r>
          </a:p>
          <a:p>
            <a:pPr>
              <a:lnSpc>
                <a:spcPct val="150000"/>
              </a:lnSpc>
            </a:pPr>
            <a:r>
              <a:rPr lang="en-US" altLang="zh-CN" sz="2000" b="1" dirty="0">
                <a:latin typeface="微软雅黑" panose="020B0503020204020204" pitchFamily="34" charset="-122"/>
                <a:ea typeface="微软雅黑" panose="020B0503020204020204" pitchFamily="34" charset="-122"/>
                <a:cs typeface="宋体" panose="02010600030101010101" pitchFamily="2" charset="-122"/>
              </a:rPr>
              <a:t>WHERE EXISTS(SELECT </a:t>
            </a:r>
            <a:r>
              <a:rPr lang="zh-CN" altLang="en-US" sz="2000" b="1" dirty="0">
                <a:latin typeface="微软雅黑" panose="020B0503020204020204" pitchFamily="34" charset="-122"/>
                <a:ea typeface="微软雅黑" panose="020B0503020204020204" pitchFamily="34" charset="-122"/>
                <a:cs typeface="宋体" panose="02010600030101010101" pitchFamily="2" charset="-122"/>
              </a:rPr>
              <a:t>*</a:t>
            </a:r>
            <a:r>
              <a:rPr lang="en-US" altLang="zh-CN" sz="2000" b="1" dirty="0">
                <a:latin typeface="微软雅黑" panose="020B0503020204020204" pitchFamily="34" charset="-122"/>
                <a:ea typeface="微软雅黑" panose="020B0503020204020204" pitchFamily="34" charset="-122"/>
                <a:cs typeface="宋体" panose="02010600030101010101" pitchFamily="2" charset="-122"/>
              </a:rPr>
              <a:t> FROM SALARY </a:t>
            </a:r>
          </a:p>
          <a:p>
            <a:pPr>
              <a:lnSpc>
                <a:spcPct val="150000"/>
              </a:lnSpc>
            </a:pPr>
            <a:r>
              <a:rPr lang="en-US" altLang="zh-CN" sz="2000" b="1" dirty="0">
                <a:latin typeface="微软雅黑" panose="020B0503020204020204" pitchFamily="34" charset="-122"/>
                <a:ea typeface="微软雅黑" panose="020B0503020204020204" pitchFamily="34" charset="-122"/>
                <a:cs typeface="宋体" panose="02010600030101010101" pitchFamily="2" charset="-122"/>
              </a:rPr>
              <a:t>                           WHERE T.ID=ID AND</a:t>
            </a:r>
          </a:p>
          <a:p>
            <a:pPr>
              <a:lnSpc>
                <a:spcPct val="150000"/>
              </a:lnSpc>
            </a:pPr>
            <a:r>
              <a:rPr lang="en-US" altLang="zh-CN" sz="2000" b="1" dirty="0">
                <a:latin typeface="微软雅黑" panose="020B0503020204020204" pitchFamily="34" charset="-122"/>
                <a:ea typeface="微软雅黑" panose="020B0503020204020204" pitchFamily="34" charset="-122"/>
                <a:cs typeface="宋体" panose="02010600030101010101" pitchFamily="2" charset="-122"/>
              </a:rPr>
              <a:t>                           SALARY&gt;T.SALARY)</a:t>
            </a:r>
            <a:endParaRPr lang="zh-CN" altLang="en-US" sz="2000" dirty="0"/>
          </a:p>
        </p:txBody>
      </p:sp>
    </p:spTree>
    <p:extLst>
      <p:ext uri="{BB962C8B-B14F-4D97-AF65-F5344CB8AC3E}">
        <p14:creationId xmlns:p14="http://schemas.microsoft.com/office/powerpoint/2010/main" val="3367361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1000" fill="hold"/>
                                        <p:tgtEl>
                                          <p:spTgt spid="8"/>
                                        </p:tgtEl>
                                        <p:attrNameLst>
                                          <p:attrName>ppt_w</p:attrName>
                                        </p:attrNameLst>
                                      </p:cBhvr>
                                      <p:tavLst>
                                        <p:tav tm="0">
                                          <p:val>
                                            <p:fltVal val="0"/>
                                          </p:val>
                                        </p:tav>
                                        <p:tav tm="100000">
                                          <p:val>
                                            <p:strVal val="#ppt_w"/>
                                          </p:val>
                                        </p:tav>
                                      </p:tavLst>
                                    </p:anim>
                                    <p:anim calcmode="lin" valueType="num">
                                      <p:cBhvr>
                                        <p:cTn id="16" dur="1000" fill="hold"/>
                                        <p:tgtEl>
                                          <p:spTgt spid="8"/>
                                        </p:tgtEl>
                                        <p:attrNameLst>
                                          <p:attrName>ppt_h</p:attrName>
                                        </p:attrNameLst>
                                      </p:cBhvr>
                                      <p:tavLst>
                                        <p:tav tm="0">
                                          <p:val>
                                            <p:fltVal val="0"/>
                                          </p:val>
                                        </p:tav>
                                        <p:tav tm="100000">
                                          <p:val>
                                            <p:strVal val="#ppt_h"/>
                                          </p:val>
                                        </p:tav>
                                      </p:tavLst>
                                    </p:anim>
                                    <p:anim calcmode="lin" valueType="num">
                                      <p:cBhvr>
                                        <p:cTn id="17" dur="1000" fill="hold"/>
                                        <p:tgtEl>
                                          <p:spTgt spid="8"/>
                                        </p:tgtEl>
                                        <p:attrNameLst>
                                          <p:attrName>style.rotation</p:attrName>
                                        </p:attrNameLst>
                                      </p:cBhvr>
                                      <p:tavLst>
                                        <p:tav tm="0">
                                          <p:val>
                                            <p:fltVal val="90"/>
                                          </p:val>
                                        </p:tav>
                                        <p:tav tm="100000">
                                          <p:val>
                                            <p:fltVal val="0"/>
                                          </p:val>
                                        </p:tav>
                                      </p:tavLst>
                                    </p:anim>
                                    <p:animEffect transition="in" filter="fade">
                                      <p:cBhvr>
                                        <p:cTn id="1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EE2E9CB-8226-400E-BB25-30A88CA29F4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fld id="{F65F975B-9A61-462B-8CC3-DB86F22A0FDB}" type="datetime1">
              <a:rPr kumimoji="0" lang="zh-CN" altLang="en-US" sz="1000" b="1" i="0" u="none" strike="noStrike" kern="1200" cap="none" spc="0" normalizeH="0" baseline="0" noProof="0" smtClean="0">
                <a:ln>
                  <a:noFill/>
                </a:ln>
                <a:solidFill>
                  <a:srgbClr val="002060"/>
                </a:solidFill>
                <a:effectLst/>
                <a:uLnTx/>
                <a:uFillTx/>
                <a:latin typeface="Calibri"/>
                <a:ea typeface="宋体"/>
                <a:cs typeface="+mn-cs"/>
              </a:rPr>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t>2021/10/28</a:t>
            </a:fld>
            <a:endParaRPr kumimoji="0" lang="zh-CN" altLang="en-US" sz="1000" b="1" i="0" u="none" strike="noStrike" kern="1200" cap="none" spc="0" normalizeH="0" baseline="0" noProof="0" dirty="0">
              <a:ln>
                <a:noFill/>
              </a:ln>
              <a:solidFill>
                <a:srgbClr val="002060"/>
              </a:solidFill>
              <a:effectLst/>
              <a:uLnTx/>
              <a:uFillTx/>
              <a:latin typeface="Calibri"/>
              <a:ea typeface="宋体"/>
              <a:cs typeface="+mn-cs"/>
            </a:endParaRPr>
          </a:p>
        </p:txBody>
      </p:sp>
      <p:sp>
        <p:nvSpPr>
          <p:cNvPr id="5" name="标题 1">
            <a:extLst>
              <a:ext uri="{FF2B5EF4-FFF2-40B4-BE49-F238E27FC236}">
                <a16:creationId xmlns:a16="http://schemas.microsoft.com/office/drawing/2014/main" id="{F26542EC-E9DF-439E-AFEF-4E87186BB4E0}"/>
              </a:ext>
            </a:extLst>
          </p:cNvPr>
          <p:cNvSpPr>
            <a:spLocks noGrp="1"/>
          </p:cNvSpPr>
          <p:nvPr>
            <p:ph type="title"/>
          </p:nvPr>
        </p:nvSpPr>
        <p:spPr>
          <a:xfrm>
            <a:off x="827088" y="-39688"/>
            <a:ext cx="8150225" cy="1138238"/>
          </a:xfrm>
        </p:spPr>
        <p:txBody>
          <a:bodyPr/>
          <a:lstStyle/>
          <a:p>
            <a:pPr algn="l">
              <a:defRPr/>
            </a:pPr>
            <a:r>
              <a:rPr lang="zh-CN" altLang="en-US" dirty="0">
                <a:latin typeface="微软雅黑" panose="020B0503020204020204" pitchFamily="34" charset="-122"/>
                <a:ea typeface="微软雅黑" panose="020B0503020204020204" pitchFamily="34" charset="-122"/>
              </a:rPr>
              <a:t>复习与回顾</a:t>
            </a:r>
          </a:p>
        </p:txBody>
      </p:sp>
      <p:sp>
        <p:nvSpPr>
          <p:cNvPr id="6" name="矩形 5">
            <a:extLst>
              <a:ext uri="{FF2B5EF4-FFF2-40B4-BE49-F238E27FC236}">
                <a16:creationId xmlns:a16="http://schemas.microsoft.com/office/drawing/2014/main" id="{A45C689E-8F41-4E14-84A1-F46376B196E7}"/>
              </a:ext>
            </a:extLst>
          </p:cNvPr>
          <p:cNvSpPr/>
          <p:nvPr/>
        </p:nvSpPr>
        <p:spPr>
          <a:xfrm>
            <a:off x="855738" y="908720"/>
            <a:ext cx="8150225" cy="3505447"/>
          </a:xfrm>
          <a:prstGeom prst="rect">
            <a:avLst/>
          </a:prstGeom>
        </p:spPr>
        <p:txBody>
          <a:bodyPr wrap="square">
            <a:spAutoFit/>
          </a:bodyPr>
          <a:lstStyle/>
          <a:p>
            <a:pPr lvl="0">
              <a:lnSpc>
                <a:spcPct val="150000"/>
              </a:lnSpc>
              <a:spcAft>
                <a:spcPts val="0"/>
              </a:spcAft>
            </a:pPr>
            <a:r>
              <a:rPr kumimoji="0" lang="zh-CN" altLang="en-US" sz="18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宋体" panose="02010600030101010101" pitchFamily="2" charset="-122"/>
              </a:rPr>
              <a:t>经典面试题</a:t>
            </a:r>
            <a:r>
              <a:rPr kumimoji="0" lang="en-US" altLang="zh-CN" sz="18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宋体" panose="02010600030101010101" pitchFamily="2" charset="-122"/>
              </a:rPr>
              <a:t>3</a:t>
            </a:r>
            <a:r>
              <a:rPr kumimoji="0" lang="zh-CN" altLang="en-US" sz="18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宋体" panose="02010600030101010101" pitchFamily="2" charset="-122"/>
              </a:rPr>
              <a:t>：</a:t>
            </a:r>
            <a:r>
              <a:rPr lang="en-US" altLang="zh-CN" b="1" kern="0" dirty="0">
                <a:latin typeface="微软雅黑" panose="020B0503020204020204" pitchFamily="34" charset="-122"/>
                <a:ea typeface="微软雅黑" panose="020B0503020204020204" pitchFamily="34" charset="-122"/>
                <a:cs typeface="宋体" panose="02010600030101010101" pitchFamily="2" charset="-122"/>
              </a:rPr>
              <a:t>score( </a:t>
            </a:r>
            <a:r>
              <a:rPr lang="en-US" altLang="zh-CN" b="1" kern="0" dirty="0" err="1">
                <a:latin typeface="微软雅黑" panose="020B0503020204020204" pitchFamily="34" charset="-122"/>
                <a:ea typeface="微软雅黑" panose="020B0503020204020204" pitchFamily="34" charset="-122"/>
                <a:cs typeface="宋体" panose="02010600030101010101" pitchFamily="2" charset="-122"/>
              </a:rPr>
              <a:t>sc</a:t>
            </a:r>
            <a:r>
              <a:rPr lang="en-US" altLang="zh-CN" b="1" kern="0" dirty="0">
                <a:latin typeface="微软雅黑" panose="020B0503020204020204" pitchFamily="34" charset="-122"/>
                <a:ea typeface="微软雅黑" panose="020B0503020204020204" pitchFamily="34" charset="-122"/>
                <a:cs typeface="宋体" panose="02010600030101010101" pitchFamily="2" charset="-122"/>
              </a:rPr>
              <a:t>, </a:t>
            </a:r>
            <a:r>
              <a:rPr lang="en-US" altLang="zh-CN" b="1" kern="0" dirty="0" err="1">
                <a:latin typeface="微软雅黑" panose="020B0503020204020204" pitchFamily="34" charset="-122"/>
                <a:ea typeface="微软雅黑" panose="020B0503020204020204" pitchFamily="34" charset="-122"/>
                <a:cs typeface="宋体" panose="02010600030101010101" pitchFamily="2" charset="-122"/>
              </a:rPr>
              <a:t>sno</a:t>
            </a:r>
            <a:r>
              <a:rPr lang="en-US" altLang="zh-CN" b="1" kern="0" dirty="0">
                <a:latin typeface="微软雅黑" panose="020B0503020204020204" pitchFamily="34" charset="-122"/>
                <a:ea typeface="微软雅黑" panose="020B0503020204020204" pitchFamily="34" charset="-122"/>
                <a:cs typeface="宋体" panose="02010600030101010101" pitchFamily="2" charset="-122"/>
              </a:rPr>
              <a:t>) </a:t>
            </a:r>
            <a:r>
              <a:rPr lang="zh-CN" altLang="en-US" b="1" kern="0" dirty="0">
                <a:latin typeface="微软雅黑" panose="020B0503020204020204" pitchFamily="34" charset="-122"/>
                <a:ea typeface="微软雅黑" panose="020B0503020204020204" pitchFamily="34" charset="-122"/>
                <a:cs typeface="宋体" panose="02010600030101010101" pitchFamily="2" charset="-122"/>
              </a:rPr>
              <a:t>分别为成绩表，成绩和学号</a:t>
            </a:r>
            <a:r>
              <a:rPr lang="en-US" altLang="zh-CN" b="1" kern="0" dirty="0">
                <a:latin typeface="微软雅黑" panose="020B0503020204020204" pitchFamily="34" charset="-122"/>
                <a:ea typeface="微软雅黑" panose="020B0503020204020204" pitchFamily="34" charset="-122"/>
                <a:cs typeface="宋体" panose="02010600030101010101" pitchFamily="2" charset="-122"/>
              </a:rPr>
              <a:t>,</a:t>
            </a:r>
            <a:r>
              <a:rPr lang="zh-CN" altLang="en-US" b="1" kern="0" dirty="0">
                <a:latin typeface="微软雅黑" panose="020B0503020204020204" pitchFamily="34" charset="-122"/>
                <a:ea typeface="微软雅黑" panose="020B0503020204020204" pitchFamily="34" charset="-122"/>
                <a:cs typeface="宋体" panose="02010600030101010101" pitchFamily="2" charset="-122"/>
              </a:rPr>
              <a:t>请用</a:t>
            </a:r>
            <a:r>
              <a:rPr lang="en-US" altLang="zh-CN" b="1" kern="0" dirty="0">
                <a:latin typeface="微软雅黑" panose="020B0503020204020204" pitchFamily="34" charset="-122"/>
                <a:ea typeface="微软雅黑" panose="020B0503020204020204" pitchFamily="34" charset="-122"/>
                <a:cs typeface="宋体" panose="02010600030101010101" pitchFamily="2" charset="-122"/>
              </a:rPr>
              <a:t>SQL</a:t>
            </a:r>
            <a:r>
              <a:rPr lang="zh-CN" altLang="en-US" b="1" kern="0" dirty="0">
                <a:latin typeface="微软雅黑" panose="020B0503020204020204" pitchFamily="34" charset="-122"/>
                <a:ea typeface="微软雅黑" panose="020B0503020204020204" pitchFamily="34" charset="-122"/>
                <a:cs typeface="宋体" panose="02010600030101010101" pitchFamily="2" charset="-122"/>
              </a:rPr>
              <a:t>语言</a:t>
            </a:r>
            <a:endParaRPr lang="en-US" altLang="zh-CN" b="1" kern="0" dirty="0">
              <a:latin typeface="微软雅黑" panose="020B0503020204020204" pitchFamily="34" charset="-122"/>
              <a:ea typeface="微软雅黑" panose="020B0503020204020204" pitchFamily="34" charset="-122"/>
              <a:cs typeface="宋体" panose="02010600030101010101" pitchFamily="2" charset="-122"/>
            </a:endParaRPr>
          </a:p>
          <a:p>
            <a:pPr lvl="0">
              <a:lnSpc>
                <a:spcPct val="150000"/>
              </a:lnSpc>
              <a:spcAft>
                <a:spcPts val="0"/>
              </a:spcAft>
            </a:pPr>
            <a:r>
              <a:rPr lang="en-US" altLang="zh-CN" b="1" kern="0" dirty="0">
                <a:latin typeface="微软雅黑" panose="020B0503020204020204" pitchFamily="34" charset="-122"/>
                <a:ea typeface="微软雅黑" panose="020B0503020204020204" pitchFamily="34" charset="-122"/>
                <a:cs typeface="宋体" panose="02010600030101010101" pitchFamily="2" charset="-122"/>
              </a:rPr>
              <a:t>1.</a:t>
            </a:r>
            <a:r>
              <a:rPr lang="zh-CN" altLang="en-US" b="1" kern="0" dirty="0">
                <a:latin typeface="微软雅黑" panose="020B0503020204020204" pitchFamily="34" charset="-122"/>
                <a:ea typeface="微软雅黑" panose="020B0503020204020204" pitchFamily="34" charset="-122"/>
                <a:cs typeface="宋体" panose="02010600030101010101" pitchFamily="2" charset="-122"/>
              </a:rPr>
              <a:t>查询成绩表中成绩在前</a:t>
            </a:r>
            <a:r>
              <a:rPr lang="en-US" altLang="zh-CN" b="1" kern="0" dirty="0">
                <a:latin typeface="微软雅黑" panose="020B0503020204020204" pitchFamily="34" charset="-122"/>
                <a:ea typeface="微软雅黑" panose="020B0503020204020204" pitchFamily="34" charset="-122"/>
                <a:cs typeface="宋体" panose="02010600030101010101" pitchFamily="2" charset="-122"/>
              </a:rPr>
              <a:t>10</a:t>
            </a:r>
            <a:r>
              <a:rPr lang="zh-CN" altLang="en-US" b="1" kern="0" dirty="0">
                <a:latin typeface="微软雅黑" panose="020B0503020204020204" pitchFamily="34" charset="-122"/>
                <a:ea typeface="微软雅黑" panose="020B0503020204020204" pitchFamily="34" charset="-122"/>
                <a:cs typeface="宋体" panose="02010600030101010101" pitchFamily="2" charset="-122"/>
              </a:rPr>
              <a:t>名至</a:t>
            </a:r>
            <a:r>
              <a:rPr lang="en-US" altLang="zh-CN" b="1" kern="0" dirty="0">
                <a:latin typeface="微软雅黑" panose="020B0503020204020204" pitchFamily="34" charset="-122"/>
                <a:ea typeface="微软雅黑" panose="020B0503020204020204" pitchFamily="34" charset="-122"/>
                <a:cs typeface="宋体" panose="02010600030101010101" pitchFamily="2" charset="-122"/>
              </a:rPr>
              <a:t>20</a:t>
            </a:r>
            <a:r>
              <a:rPr lang="zh-CN" altLang="en-US" b="1" kern="0" dirty="0">
                <a:latin typeface="微软雅黑" panose="020B0503020204020204" pitchFamily="34" charset="-122"/>
                <a:ea typeface="微软雅黑" panose="020B0503020204020204" pitchFamily="34" charset="-122"/>
                <a:cs typeface="宋体" panose="02010600030101010101" pitchFamily="2" charset="-122"/>
              </a:rPr>
              <a:t>名的学生</a:t>
            </a:r>
            <a:endParaRPr kumimoji="0" lang="en-US" altLang="zh-CN"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l" defTabSz="914400" rtl="0" eaLnBrk="0" fontAlgn="base" latinLnBrk="0" hangingPunct="0">
              <a:lnSpc>
                <a:spcPct val="150000"/>
              </a:lnSpc>
              <a:spcBef>
                <a:spcPct val="0"/>
              </a:spcBef>
              <a:spcAft>
                <a:spcPts val="0"/>
              </a:spcAft>
              <a:buClrTx/>
              <a:buSzTx/>
              <a:buFontTx/>
              <a:buNone/>
              <a:tabLst/>
              <a:defRPr/>
            </a:pPr>
            <a:endParaRPr kumimoji="0" lang="en-US" altLang="zh-CN"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l" defTabSz="914400" rtl="0" eaLnBrk="0" fontAlgn="base" latinLnBrk="0" hangingPunct="0">
              <a:lnSpc>
                <a:spcPct val="150000"/>
              </a:lnSpc>
              <a:spcBef>
                <a:spcPct val="0"/>
              </a:spcBef>
              <a:spcAft>
                <a:spcPts val="0"/>
              </a:spcAft>
              <a:buClrTx/>
              <a:buSzTx/>
              <a:buFontTx/>
              <a:buNone/>
              <a:tabLst/>
              <a:defRPr/>
            </a:pPr>
            <a:endParaRPr kumimoji="0" lang="en-US" altLang="zh-CN"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l" defTabSz="914400" rtl="0" eaLnBrk="0" fontAlgn="base" latinLnBrk="0" hangingPunct="0">
              <a:lnSpc>
                <a:spcPct val="150000"/>
              </a:lnSpc>
              <a:spcBef>
                <a:spcPct val="0"/>
              </a:spcBef>
              <a:spcAft>
                <a:spcPts val="0"/>
              </a:spcAft>
              <a:buClrTx/>
              <a:buSzTx/>
              <a:buFontTx/>
              <a:buNone/>
              <a:tabLst/>
              <a:defRPr/>
            </a:pPr>
            <a:endParaRPr kumimoji="0" lang="en-US" altLang="zh-CN"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l" defTabSz="914400" rtl="0" eaLnBrk="0" fontAlgn="base" latinLnBrk="0" hangingPunct="0">
              <a:lnSpc>
                <a:spcPct val="150000"/>
              </a:lnSpc>
              <a:spcBef>
                <a:spcPct val="0"/>
              </a:spcBef>
              <a:spcAft>
                <a:spcPts val="0"/>
              </a:spcAft>
              <a:buClrTx/>
              <a:buSzTx/>
              <a:buFontTx/>
              <a:buNone/>
              <a:tabLst/>
              <a:defRPr/>
            </a:pPr>
            <a:endParaRPr kumimoji="0" lang="en-US" altLang="zh-CN"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l" defTabSz="914400" rtl="0" eaLnBrk="0" fontAlgn="base" latinLnBrk="0" hangingPunct="0">
              <a:lnSpc>
                <a:spcPct val="150000"/>
              </a:lnSpc>
              <a:spcBef>
                <a:spcPct val="0"/>
              </a:spcBef>
              <a:spcAft>
                <a:spcPts val="0"/>
              </a:spcAft>
              <a:buClrTx/>
              <a:buSzTx/>
              <a:buFontTx/>
              <a:buNone/>
              <a:tabLst/>
              <a:defRPr/>
            </a:pPr>
            <a:endParaRPr kumimoji="0" lang="en-US" altLang="zh-CN"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l" defTabSz="914400" rtl="0" eaLnBrk="0" fontAlgn="base" latinLnBrk="0" hangingPunct="0">
              <a:lnSpc>
                <a:spcPct val="150000"/>
              </a:lnSpc>
              <a:spcBef>
                <a:spcPct val="0"/>
              </a:spcBef>
              <a:spcAft>
                <a:spcPts val="0"/>
              </a:spcAft>
              <a:buClrTx/>
              <a:buSzTx/>
              <a:buFontTx/>
              <a:buNone/>
              <a:tabLst/>
              <a:defRPr/>
            </a:pPr>
            <a:endParaRPr kumimoji="0" lang="en-US" altLang="zh-CN"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lvl="0">
              <a:lnSpc>
                <a:spcPct val="150000"/>
              </a:lnSpc>
              <a:spcAft>
                <a:spcPts val="0"/>
              </a:spcAft>
            </a:pPr>
            <a:r>
              <a:rPr kumimoji="0" lang="en-US" altLang="zh-CN"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宋体" panose="02010600030101010101" pitchFamily="2" charset="-122"/>
              </a:rPr>
              <a:t>2.</a:t>
            </a:r>
            <a:r>
              <a:rPr lang="zh-CN" altLang="en-US" sz="1600" b="1" kern="0" dirty="0">
                <a:latin typeface="微软雅黑" panose="020B0503020204020204" pitchFamily="34" charset="-122"/>
                <a:ea typeface="微软雅黑" panose="020B0503020204020204" pitchFamily="34" charset="-122"/>
                <a:cs typeface="宋体" panose="02010600030101010101" pitchFamily="2" charset="-122"/>
              </a:rPr>
              <a:t>查询成绩表中成绩在前</a:t>
            </a:r>
            <a: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t>m</a:t>
            </a:r>
            <a:r>
              <a:rPr lang="zh-CN" altLang="en-US" sz="1600" b="1" kern="0" dirty="0">
                <a:latin typeface="微软雅黑" panose="020B0503020204020204" pitchFamily="34" charset="-122"/>
                <a:ea typeface="微软雅黑" panose="020B0503020204020204" pitchFamily="34" charset="-122"/>
                <a:cs typeface="宋体" panose="02010600030101010101" pitchFamily="2" charset="-122"/>
              </a:rPr>
              <a:t>名至</a:t>
            </a:r>
            <a:r>
              <a:rPr lang="en-US" altLang="zh-CN" sz="1600" b="1" kern="0" dirty="0">
                <a:latin typeface="微软雅黑" panose="020B0503020204020204" pitchFamily="34" charset="-122"/>
                <a:ea typeface="微软雅黑" panose="020B0503020204020204" pitchFamily="34" charset="-122"/>
                <a:cs typeface="宋体" panose="02010600030101010101" pitchFamily="2" charset="-122"/>
              </a:rPr>
              <a:t>n</a:t>
            </a:r>
            <a:r>
              <a:rPr lang="zh-CN" altLang="en-US" sz="1600" b="1" kern="0" dirty="0">
                <a:latin typeface="微软雅黑" panose="020B0503020204020204" pitchFamily="34" charset="-122"/>
                <a:ea typeface="微软雅黑" panose="020B0503020204020204" pitchFamily="34" charset="-122"/>
                <a:cs typeface="宋体" panose="02010600030101010101" pitchFamily="2" charset="-122"/>
              </a:rPr>
              <a:t>名的学生</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 name="矩形 6">
            <a:extLst>
              <a:ext uri="{FF2B5EF4-FFF2-40B4-BE49-F238E27FC236}">
                <a16:creationId xmlns:a16="http://schemas.microsoft.com/office/drawing/2014/main" id="{D0CBA5BA-559B-46A1-8C3F-C6D44F43831B}"/>
              </a:ext>
            </a:extLst>
          </p:cNvPr>
          <p:cNvSpPr/>
          <p:nvPr/>
        </p:nvSpPr>
        <p:spPr>
          <a:xfrm>
            <a:off x="2123728" y="1916832"/>
            <a:ext cx="4896544" cy="1938992"/>
          </a:xfrm>
          <a:prstGeom prst="rect">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2000" dirty="0">
                <a:solidFill>
                  <a:srgbClr val="0000FF"/>
                </a:solidFill>
                <a:latin typeface="微软雅黑" panose="020B0503020204020204" pitchFamily="34" charset="-122"/>
                <a:ea typeface="微软雅黑" panose="020B0503020204020204" pitchFamily="34" charset="-122"/>
              </a:rPr>
              <a:t>select</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dirty="0">
                <a:solidFill>
                  <a:srgbClr val="0000FF"/>
                </a:solidFill>
                <a:latin typeface="微软雅黑" panose="020B0503020204020204" pitchFamily="34" charset="-122"/>
                <a:ea typeface="微软雅黑" panose="020B0503020204020204" pitchFamily="34" charset="-122"/>
              </a:rPr>
              <a:t>top</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dirty="0">
                <a:solidFill>
                  <a:prstClr val="black"/>
                </a:solidFill>
                <a:latin typeface="微软雅黑" panose="020B0503020204020204" pitchFamily="34" charset="-122"/>
                <a:ea typeface="微软雅黑" panose="020B0503020204020204" pitchFamily="34" charset="-122"/>
              </a:rPr>
              <a:t>11</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dirty="0">
                <a:solidFill>
                  <a:srgbClr val="808080"/>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 </a:t>
            </a:r>
          </a:p>
          <a:p>
            <a:r>
              <a:rPr lang="en-US" altLang="zh-CN" sz="2000" dirty="0">
                <a:solidFill>
                  <a:srgbClr val="0000FF"/>
                </a:solidFill>
                <a:latin typeface="微软雅黑" panose="020B0503020204020204" pitchFamily="34" charset="-122"/>
                <a:ea typeface="微软雅黑" panose="020B0503020204020204" pitchFamily="34" charset="-122"/>
              </a:rPr>
              <a:t>from</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dirty="0">
                <a:solidFill>
                  <a:srgbClr val="008080"/>
                </a:solidFill>
                <a:latin typeface="微软雅黑" panose="020B0503020204020204" pitchFamily="34" charset="-122"/>
                <a:ea typeface="微软雅黑" panose="020B0503020204020204" pitchFamily="34" charset="-122"/>
              </a:rPr>
              <a:t>score</a:t>
            </a:r>
            <a:r>
              <a:rPr lang="en-US" altLang="zh-CN" sz="2000" b="1" dirty="0">
                <a:solidFill>
                  <a:prstClr val="black"/>
                </a:solidFill>
                <a:latin typeface="微软雅黑" panose="020B0503020204020204" pitchFamily="34" charset="-122"/>
                <a:ea typeface="微软雅黑" panose="020B0503020204020204" pitchFamily="34" charset="-122"/>
              </a:rPr>
              <a:t> </a:t>
            </a:r>
          </a:p>
          <a:p>
            <a:r>
              <a:rPr lang="en-US" altLang="zh-CN" sz="2000" dirty="0">
                <a:solidFill>
                  <a:srgbClr val="0000FF"/>
                </a:solidFill>
                <a:latin typeface="微软雅黑" panose="020B0503020204020204" pitchFamily="34" charset="-122"/>
                <a:ea typeface="微软雅黑" panose="020B0503020204020204" pitchFamily="34" charset="-122"/>
              </a:rPr>
              <a:t>where</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dirty="0" err="1">
                <a:solidFill>
                  <a:srgbClr val="008080"/>
                </a:solidFill>
                <a:latin typeface="微软雅黑" panose="020B0503020204020204" pitchFamily="34" charset="-122"/>
                <a:ea typeface="微软雅黑" panose="020B0503020204020204" pitchFamily="34" charset="-122"/>
              </a:rPr>
              <a:t>sno</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dirty="0">
                <a:solidFill>
                  <a:srgbClr val="808080"/>
                </a:solidFill>
                <a:latin typeface="微软雅黑" panose="020B0503020204020204" pitchFamily="34" charset="-122"/>
                <a:ea typeface="微软雅黑" panose="020B0503020204020204" pitchFamily="34" charset="-122"/>
              </a:rPr>
              <a:t>not</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dirty="0">
                <a:solidFill>
                  <a:srgbClr val="808080"/>
                </a:solidFill>
                <a:latin typeface="微软雅黑" panose="020B0503020204020204" pitchFamily="34" charset="-122"/>
                <a:ea typeface="微软雅黑" panose="020B0503020204020204" pitchFamily="34" charset="-122"/>
              </a:rPr>
              <a:t>in</a:t>
            </a:r>
            <a:r>
              <a:rPr lang="en-US" altLang="zh-CN" sz="2000" dirty="0">
                <a:solidFill>
                  <a:srgbClr val="0000FF"/>
                </a:solidFill>
                <a:latin typeface="微软雅黑" panose="020B0503020204020204" pitchFamily="34" charset="-122"/>
                <a:ea typeface="微软雅黑" panose="020B0503020204020204" pitchFamily="34" charset="-122"/>
              </a:rPr>
              <a:t> </a:t>
            </a:r>
            <a:r>
              <a:rPr lang="en-US" altLang="zh-CN" sz="2000" dirty="0">
                <a:solidFill>
                  <a:srgbClr val="808080"/>
                </a:solidFill>
                <a:latin typeface="微软雅黑" panose="020B0503020204020204" pitchFamily="34" charset="-122"/>
                <a:ea typeface="微软雅黑" panose="020B0503020204020204" pitchFamily="34" charset="-122"/>
              </a:rPr>
              <a:t>(</a:t>
            </a:r>
            <a:r>
              <a:rPr lang="en-US" altLang="zh-CN" sz="2000" dirty="0">
                <a:solidFill>
                  <a:srgbClr val="0000FF"/>
                </a:solidFill>
                <a:latin typeface="微软雅黑" panose="020B0503020204020204" pitchFamily="34" charset="-122"/>
                <a:ea typeface="微软雅黑" panose="020B0503020204020204" pitchFamily="34" charset="-122"/>
              </a:rPr>
              <a:t>select</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dirty="0">
                <a:solidFill>
                  <a:srgbClr val="0000FF"/>
                </a:solidFill>
                <a:latin typeface="微软雅黑" panose="020B0503020204020204" pitchFamily="34" charset="-122"/>
                <a:ea typeface="微软雅黑" panose="020B0503020204020204" pitchFamily="34" charset="-122"/>
              </a:rPr>
              <a:t>top</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dirty="0">
                <a:solidFill>
                  <a:prstClr val="black"/>
                </a:solidFill>
                <a:latin typeface="微软雅黑" panose="020B0503020204020204" pitchFamily="34" charset="-122"/>
                <a:ea typeface="微软雅黑" panose="020B0503020204020204" pitchFamily="34" charset="-122"/>
              </a:rPr>
              <a:t>9</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dirty="0" err="1">
                <a:solidFill>
                  <a:srgbClr val="008080"/>
                </a:solidFill>
                <a:latin typeface="微软雅黑" panose="020B0503020204020204" pitchFamily="34" charset="-122"/>
                <a:ea typeface="微软雅黑" panose="020B0503020204020204" pitchFamily="34" charset="-122"/>
              </a:rPr>
              <a:t>sno</a:t>
            </a:r>
            <a:r>
              <a:rPr lang="en-US" altLang="zh-CN" sz="2000" b="1" dirty="0">
                <a:solidFill>
                  <a:prstClr val="black"/>
                </a:solidFill>
                <a:latin typeface="微软雅黑" panose="020B0503020204020204" pitchFamily="34" charset="-122"/>
                <a:ea typeface="微软雅黑" panose="020B0503020204020204" pitchFamily="34" charset="-122"/>
              </a:rPr>
              <a:t> </a:t>
            </a:r>
          </a:p>
          <a:p>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dirty="0">
                <a:solidFill>
                  <a:srgbClr val="0000FF"/>
                </a:solidFill>
                <a:latin typeface="微软雅黑" panose="020B0503020204020204" pitchFamily="34" charset="-122"/>
                <a:ea typeface="微软雅黑" panose="020B0503020204020204" pitchFamily="34" charset="-122"/>
              </a:rPr>
              <a:t>from</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dirty="0">
                <a:solidFill>
                  <a:srgbClr val="008080"/>
                </a:solidFill>
                <a:latin typeface="微软雅黑" panose="020B0503020204020204" pitchFamily="34" charset="-122"/>
                <a:ea typeface="微软雅黑" panose="020B0503020204020204" pitchFamily="34" charset="-122"/>
              </a:rPr>
              <a:t>score</a:t>
            </a:r>
            <a:r>
              <a:rPr lang="en-US" altLang="zh-CN" sz="2000" b="1" dirty="0">
                <a:solidFill>
                  <a:prstClr val="black"/>
                </a:solidFill>
                <a:latin typeface="微软雅黑" panose="020B0503020204020204" pitchFamily="34" charset="-122"/>
                <a:ea typeface="微软雅黑" panose="020B0503020204020204" pitchFamily="34" charset="-122"/>
              </a:rPr>
              <a:t> </a:t>
            </a:r>
          </a:p>
          <a:p>
            <a:r>
              <a:rPr lang="en-US" altLang="zh-CN" sz="2000" dirty="0">
                <a:solidFill>
                  <a:srgbClr val="0000FF"/>
                </a:solidFill>
                <a:latin typeface="微软雅黑" panose="020B0503020204020204" pitchFamily="34" charset="-122"/>
                <a:ea typeface="微软雅黑" panose="020B0503020204020204" pitchFamily="34" charset="-122"/>
              </a:rPr>
              <a:t>                             order</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dirty="0">
                <a:solidFill>
                  <a:srgbClr val="0000FF"/>
                </a:solidFill>
                <a:latin typeface="微软雅黑" panose="020B0503020204020204" pitchFamily="34" charset="-122"/>
                <a:ea typeface="微软雅黑" panose="020B0503020204020204" pitchFamily="34" charset="-122"/>
              </a:rPr>
              <a:t>by</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dirty="0" err="1">
                <a:solidFill>
                  <a:srgbClr val="008080"/>
                </a:solidFill>
                <a:latin typeface="微软雅黑" panose="020B0503020204020204" pitchFamily="34" charset="-122"/>
                <a:ea typeface="微软雅黑" panose="020B0503020204020204" pitchFamily="34" charset="-122"/>
              </a:rPr>
              <a:t>sc</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dirty="0">
                <a:solidFill>
                  <a:srgbClr val="0000FF"/>
                </a:solidFill>
                <a:latin typeface="微软雅黑" panose="020B0503020204020204" pitchFamily="34" charset="-122"/>
                <a:ea typeface="微软雅黑" panose="020B0503020204020204" pitchFamily="34" charset="-122"/>
              </a:rPr>
              <a:t>desc</a:t>
            </a:r>
            <a:r>
              <a:rPr lang="en-US" altLang="zh-CN" sz="2000" dirty="0">
                <a:solidFill>
                  <a:srgbClr val="808080"/>
                </a:solidFill>
                <a:latin typeface="微软雅黑" panose="020B0503020204020204" pitchFamily="34" charset="-122"/>
                <a:ea typeface="微软雅黑" panose="020B0503020204020204" pitchFamily="34" charset="-122"/>
              </a:rPr>
              <a:t>)</a:t>
            </a:r>
            <a:endParaRPr lang="en-US" altLang="zh-CN" sz="2000" b="1" dirty="0">
              <a:solidFill>
                <a:prstClr val="black"/>
              </a:solidFill>
              <a:latin typeface="微软雅黑" panose="020B0503020204020204" pitchFamily="34" charset="-122"/>
              <a:ea typeface="微软雅黑" panose="020B0503020204020204" pitchFamily="34" charset="-122"/>
            </a:endParaRPr>
          </a:p>
          <a:p>
            <a:r>
              <a:rPr lang="en-US" altLang="zh-CN" sz="2000" dirty="0">
                <a:solidFill>
                  <a:srgbClr val="0000FF"/>
                </a:solidFill>
                <a:latin typeface="微软雅黑" panose="020B0503020204020204" pitchFamily="34" charset="-122"/>
                <a:ea typeface="微软雅黑" panose="020B0503020204020204" pitchFamily="34" charset="-122"/>
              </a:rPr>
              <a:t>order</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dirty="0">
                <a:solidFill>
                  <a:srgbClr val="0000FF"/>
                </a:solidFill>
                <a:latin typeface="微软雅黑" panose="020B0503020204020204" pitchFamily="34" charset="-122"/>
                <a:ea typeface="微软雅黑" panose="020B0503020204020204" pitchFamily="34" charset="-122"/>
              </a:rPr>
              <a:t>by</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dirty="0" err="1">
                <a:solidFill>
                  <a:srgbClr val="008080"/>
                </a:solidFill>
                <a:latin typeface="微软雅黑" panose="020B0503020204020204" pitchFamily="34" charset="-122"/>
                <a:ea typeface="微软雅黑" panose="020B0503020204020204" pitchFamily="34" charset="-122"/>
              </a:rPr>
              <a:t>sc</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dirty="0">
                <a:solidFill>
                  <a:srgbClr val="0000FF"/>
                </a:solidFill>
                <a:latin typeface="微软雅黑" panose="020B0503020204020204" pitchFamily="34" charset="-122"/>
                <a:ea typeface="微软雅黑" panose="020B0503020204020204" pitchFamily="34" charset="-122"/>
              </a:rPr>
              <a:t>desc</a:t>
            </a:r>
          </a:p>
        </p:txBody>
      </p:sp>
      <p:sp>
        <p:nvSpPr>
          <p:cNvPr id="8" name="矩形 7">
            <a:extLst>
              <a:ext uri="{FF2B5EF4-FFF2-40B4-BE49-F238E27FC236}">
                <a16:creationId xmlns:a16="http://schemas.microsoft.com/office/drawing/2014/main" id="{7FF502ED-8D24-44A2-A39A-CCF9B75D3C8F}"/>
              </a:ext>
            </a:extLst>
          </p:cNvPr>
          <p:cNvSpPr/>
          <p:nvPr/>
        </p:nvSpPr>
        <p:spPr>
          <a:xfrm>
            <a:off x="2123728" y="4664760"/>
            <a:ext cx="5544616" cy="1938992"/>
          </a:xfrm>
          <a:prstGeom prst="rect">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2000" dirty="0">
                <a:solidFill>
                  <a:srgbClr val="0000FF"/>
                </a:solidFill>
                <a:latin typeface="微软雅黑" panose="020B0503020204020204" pitchFamily="34" charset="-122"/>
                <a:ea typeface="微软雅黑" panose="020B0503020204020204" pitchFamily="34" charset="-122"/>
              </a:rPr>
              <a:t>SELECT</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dirty="0">
                <a:solidFill>
                  <a:srgbClr val="0000FF"/>
                </a:solidFill>
                <a:latin typeface="微软雅黑" panose="020B0503020204020204" pitchFamily="34" charset="-122"/>
                <a:ea typeface="微软雅黑" panose="020B0503020204020204" pitchFamily="34" charset="-122"/>
              </a:rPr>
              <a:t>TOP</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dirty="0">
                <a:solidFill>
                  <a:srgbClr val="008080"/>
                </a:solidFill>
                <a:latin typeface="微软雅黑" panose="020B0503020204020204" pitchFamily="34" charset="-122"/>
                <a:ea typeface="微软雅黑" panose="020B0503020204020204" pitchFamily="34" charset="-122"/>
              </a:rPr>
              <a:t>n</a:t>
            </a:r>
            <a:r>
              <a:rPr lang="en-US" altLang="zh-CN" sz="2000" dirty="0">
                <a:solidFill>
                  <a:srgbClr val="808080"/>
                </a:solidFill>
                <a:latin typeface="微软雅黑" panose="020B0503020204020204" pitchFamily="34" charset="-122"/>
                <a:ea typeface="微软雅黑" panose="020B0503020204020204" pitchFamily="34" charset="-122"/>
              </a:rPr>
              <a:t>-</a:t>
            </a:r>
            <a:r>
              <a:rPr lang="en-US" altLang="zh-CN" sz="2000" dirty="0">
                <a:solidFill>
                  <a:srgbClr val="008080"/>
                </a:solidFill>
                <a:latin typeface="微软雅黑" panose="020B0503020204020204" pitchFamily="34" charset="-122"/>
                <a:ea typeface="微软雅黑" panose="020B0503020204020204" pitchFamily="34" charset="-122"/>
              </a:rPr>
              <a:t>m</a:t>
            </a:r>
            <a:r>
              <a:rPr lang="en-US" altLang="zh-CN" sz="2000" dirty="0">
                <a:solidFill>
                  <a:srgbClr val="808080"/>
                </a:solidFill>
                <a:latin typeface="微软雅黑" panose="020B0503020204020204" pitchFamily="34" charset="-122"/>
                <a:ea typeface="微软雅黑" panose="020B0503020204020204" pitchFamily="34" charset="-122"/>
              </a:rPr>
              <a:t>+</a:t>
            </a:r>
            <a:r>
              <a:rPr lang="en-US" altLang="zh-CN" sz="2000" dirty="0">
                <a:solidFill>
                  <a:prstClr val="black"/>
                </a:solidFill>
                <a:latin typeface="微软雅黑" panose="020B0503020204020204" pitchFamily="34" charset="-122"/>
                <a:ea typeface="微软雅黑" panose="020B0503020204020204" pitchFamily="34" charset="-122"/>
              </a:rPr>
              <a:t>1</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dirty="0">
                <a:solidFill>
                  <a:srgbClr val="808080"/>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 </a:t>
            </a:r>
          </a:p>
          <a:p>
            <a:r>
              <a:rPr lang="en-US" altLang="zh-CN" sz="2000" dirty="0">
                <a:solidFill>
                  <a:srgbClr val="0000FF"/>
                </a:solidFill>
                <a:latin typeface="微软雅黑" panose="020B0503020204020204" pitchFamily="34" charset="-122"/>
                <a:ea typeface="微软雅黑" panose="020B0503020204020204" pitchFamily="34" charset="-122"/>
              </a:rPr>
              <a:t>FROM</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dirty="0">
                <a:solidFill>
                  <a:srgbClr val="008080"/>
                </a:solidFill>
                <a:latin typeface="微软雅黑" panose="020B0503020204020204" pitchFamily="34" charset="-122"/>
                <a:ea typeface="微软雅黑" panose="020B0503020204020204" pitchFamily="34" charset="-122"/>
              </a:rPr>
              <a:t>score</a:t>
            </a:r>
            <a:r>
              <a:rPr lang="en-US" altLang="zh-CN" sz="2000" b="1" dirty="0">
                <a:solidFill>
                  <a:prstClr val="black"/>
                </a:solidFill>
                <a:latin typeface="微软雅黑" panose="020B0503020204020204" pitchFamily="34" charset="-122"/>
                <a:ea typeface="微软雅黑" panose="020B0503020204020204" pitchFamily="34" charset="-122"/>
              </a:rPr>
              <a:t> </a:t>
            </a:r>
          </a:p>
          <a:p>
            <a:r>
              <a:rPr lang="en-US" altLang="zh-CN" sz="2000" dirty="0">
                <a:solidFill>
                  <a:srgbClr val="0000FF"/>
                </a:solidFill>
                <a:latin typeface="微软雅黑" panose="020B0503020204020204" pitchFamily="34" charset="-122"/>
                <a:ea typeface="微软雅黑" panose="020B0503020204020204" pitchFamily="34" charset="-122"/>
              </a:rPr>
              <a:t>WHERE</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dirty="0" err="1">
                <a:solidFill>
                  <a:srgbClr val="008080"/>
                </a:solidFill>
                <a:latin typeface="微软雅黑" panose="020B0503020204020204" pitchFamily="34" charset="-122"/>
                <a:ea typeface="微软雅黑" panose="020B0503020204020204" pitchFamily="34" charset="-122"/>
              </a:rPr>
              <a:t>sno</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dirty="0">
                <a:solidFill>
                  <a:srgbClr val="808080"/>
                </a:solidFill>
                <a:latin typeface="微软雅黑" panose="020B0503020204020204" pitchFamily="34" charset="-122"/>
                <a:ea typeface="微软雅黑" panose="020B0503020204020204" pitchFamily="34" charset="-122"/>
              </a:rPr>
              <a:t>NOT</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dirty="0">
                <a:solidFill>
                  <a:srgbClr val="808080"/>
                </a:solidFill>
                <a:latin typeface="微软雅黑" panose="020B0503020204020204" pitchFamily="34" charset="-122"/>
                <a:ea typeface="微软雅黑" panose="020B0503020204020204" pitchFamily="34" charset="-122"/>
              </a:rPr>
              <a:t>IN</a:t>
            </a:r>
            <a:r>
              <a:rPr lang="en-US" altLang="zh-CN" sz="2000" dirty="0">
                <a:solidFill>
                  <a:srgbClr val="0000FF"/>
                </a:solidFill>
                <a:latin typeface="微软雅黑" panose="020B0503020204020204" pitchFamily="34" charset="-122"/>
                <a:ea typeface="微软雅黑" panose="020B0503020204020204" pitchFamily="34" charset="-122"/>
              </a:rPr>
              <a:t> </a:t>
            </a:r>
            <a:r>
              <a:rPr lang="en-US" altLang="zh-CN" sz="2000" dirty="0">
                <a:solidFill>
                  <a:srgbClr val="808080"/>
                </a:solidFill>
                <a:latin typeface="微软雅黑" panose="020B0503020204020204" pitchFamily="34" charset="-122"/>
                <a:ea typeface="微软雅黑" panose="020B0503020204020204" pitchFamily="34" charset="-122"/>
              </a:rPr>
              <a:t>(</a:t>
            </a:r>
            <a:r>
              <a:rPr lang="en-US" altLang="zh-CN" sz="2000" dirty="0">
                <a:solidFill>
                  <a:srgbClr val="0000FF"/>
                </a:solidFill>
                <a:latin typeface="微软雅黑" panose="020B0503020204020204" pitchFamily="34" charset="-122"/>
                <a:ea typeface="微软雅黑" panose="020B0503020204020204" pitchFamily="34" charset="-122"/>
              </a:rPr>
              <a:t>SELECT</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dirty="0">
                <a:solidFill>
                  <a:srgbClr val="0000FF"/>
                </a:solidFill>
                <a:latin typeface="微软雅黑" panose="020B0503020204020204" pitchFamily="34" charset="-122"/>
                <a:ea typeface="微软雅黑" panose="020B0503020204020204" pitchFamily="34" charset="-122"/>
              </a:rPr>
              <a:t>TOP</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dirty="0">
                <a:solidFill>
                  <a:srgbClr val="008080"/>
                </a:solidFill>
                <a:latin typeface="微软雅黑" panose="020B0503020204020204" pitchFamily="34" charset="-122"/>
                <a:ea typeface="微软雅黑" panose="020B0503020204020204" pitchFamily="34" charset="-122"/>
              </a:rPr>
              <a:t>m</a:t>
            </a:r>
            <a:r>
              <a:rPr lang="en-US" altLang="zh-CN" sz="2000" dirty="0">
                <a:solidFill>
                  <a:srgbClr val="808080"/>
                </a:solidFill>
                <a:latin typeface="微软雅黑" panose="020B0503020204020204" pitchFamily="34" charset="-122"/>
                <a:ea typeface="微软雅黑" panose="020B0503020204020204" pitchFamily="34" charset="-122"/>
              </a:rPr>
              <a:t>-</a:t>
            </a:r>
            <a:r>
              <a:rPr lang="en-US" altLang="zh-CN" sz="2000" dirty="0">
                <a:solidFill>
                  <a:prstClr val="black"/>
                </a:solidFill>
                <a:latin typeface="微软雅黑" panose="020B0503020204020204" pitchFamily="34" charset="-122"/>
                <a:ea typeface="微软雅黑" panose="020B0503020204020204" pitchFamily="34" charset="-122"/>
              </a:rPr>
              <a:t>1</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dirty="0" err="1">
                <a:solidFill>
                  <a:srgbClr val="008080"/>
                </a:solidFill>
                <a:latin typeface="微软雅黑" panose="020B0503020204020204" pitchFamily="34" charset="-122"/>
                <a:ea typeface="微软雅黑" panose="020B0503020204020204" pitchFamily="34" charset="-122"/>
              </a:rPr>
              <a:t>sno</a:t>
            </a:r>
            <a:r>
              <a:rPr lang="en-US" altLang="zh-CN" sz="2000" b="1" dirty="0">
                <a:solidFill>
                  <a:prstClr val="black"/>
                </a:solidFill>
                <a:latin typeface="微软雅黑" panose="020B0503020204020204" pitchFamily="34" charset="-122"/>
                <a:ea typeface="微软雅黑" panose="020B0503020204020204" pitchFamily="34" charset="-122"/>
              </a:rPr>
              <a:t> </a:t>
            </a:r>
          </a:p>
          <a:p>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dirty="0">
                <a:solidFill>
                  <a:srgbClr val="0000FF"/>
                </a:solidFill>
                <a:latin typeface="微软雅黑" panose="020B0503020204020204" pitchFamily="34" charset="-122"/>
                <a:ea typeface="微软雅黑" panose="020B0503020204020204" pitchFamily="34" charset="-122"/>
              </a:rPr>
              <a:t>FROM</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dirty="0">
                <a:solidFill>
                  <a:srgbClr val="008080"/>
                </a:solidFill>
                <a:latin typeface="微软雅黑" panose="020B0503020204020204" pitchFamily="34" charset="-122"/>
                <a:ea typeface="微软雅黑" panose="020B0503020204020204" pitchFamily="34" charset="-122"/>
              </a:rPr>
              <a:t>score</a:t>
            </a:r>
          </a:p>
          <a:p>
            <a:r>
              <a:rPr lang="en-US" altLang="zh-CN" sz="2000" b="1" dirty="0">
                <a:solidFill>
                  <a:srgbClr val="008080"/>
                </a:solidFill>
                <a:latin typeface="微软雅黑" panose="020B0503020204020204" pitchFamily="34" charset="-122"/>
                <a:ea typeface="微软雅黑" panose="020B0503020204020204" pitchFamily="34" charset="-122"/>
              </a:rPr>
              <a:t>                                 </a:t>
            </a:r>
            <a:r>
              <a:rPr lang="en-US" altLang="zh-CN" sz="2000" dirty="0">
                <a:solidFill>
                  <a:srgbClr val="0000FF"/>
                </a:solidFill>
                <a:latin typeface="微软雅黑" panose="020B0503020204020204" pitchFamily="34" charset="-122"/>
                <a:ea typeface="微软雅黑" panose="020B0503020204020204" pitchFamily="34" charset="-122"/>
              </a:rPr>
              <a:t>order</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dirty="0">
                <a:solidFill>
                  <a:srgbClr val="0000FF"/>
                </a:solidFill>
                <a:latin typeface="微软雅黑" panose="020B0503020204020204" pitchFamily="34" charset="-122"/>
                <a:ea typeface="微软雅黑" panose="020B0503020204020204" pitchFamily="34" charset="-122"/>
              </a:rPr>
              <a:t>by</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dirty="0" err="1">
                <a:solidFill>
                  <a:srgbClr val="008080"/>
                </a:solidFill>
                <a:latin typeface="微软雅黑" panose="020B0503020204020204" pitchFamily="34" charset="-122"/>
                <a:ea typeface="微软雅黑" panose="020B0503020204020204" pitchFamily="34" charset="-122"/>
              </a:rPr>
              <a:t>sc</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dirty="0">
                <a:solidFill>
                  <a:srgbClr val="0000FF"/>
                </a:solidFill>
                <a:latin typeface="微软雅黑" panose="020B0503020204020204" pitchFamily="34" charset="-122"/>
                <a:ea typeface="微软雅黑" panose="020B0503020204020204" pitchFamily="34" charset="-122"/>
              </a:rPr>
              <a:t>desc</a:t>
            </a:r>
            <a:r>
              <a:rPr lang="en-US" altLang="zh-CN" sz="2000" dirty="0">
                <a:solidFill>
                  <a:srgbClr val="808080"/>
                </a:solidFill>
                <a:latin typeface="微软雅黑" panose="020B0503020204020204" pitchFamily="34" charset="-122"/>
                <a:ea typeface="微软雅黑" panose="020B0503020204020204" pitchFamily="34" charset="-122"/>
              </a:rPr>
              <a:t>)</a:t>
            </a:r>
          </a:p>
          <a:p>
            <a:r>
              <a:rPr lang="en-US" altLang="zh-CN" sz="2000" dirty="0">
                <a:solidFill>
                  <a:srgbClr val="0000FF"/>
                </a:solidFill>
                <a:latin typeface="微软雅黑" panose="020B0503020204020204" pitchFamily="34" charset="-122"/>
                <a:ea typeface="微软雅黑" panose="020B0503020204020204" pitchFamily="34" charset="-122"/>
              </a:rPr>
              <a:t>order</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dirty="0">
                <a:solidFill>
                  <a:srgbClr val="0000FF"/>
                </a:solidFill>
                <a:latin typeface="微软雅黑" panose="020B0503020204020204" pitchFamily="34" charset="-122"/>
                <a:ea typeface="微软雅黑" panose="020B0503020204020204" pitchFamily="34" charset="-122"/>
              </a:rPr>
              <a:t>by</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dirty="0" err="1">
                <a:solidFill>
                  <a:srgbClr val="008080"/>
                </a:solidFill>
                <a:latin typeface="微软雅黑" panose="020B0503020204020204" pitchFamily="34" charset="-122"/>
                <a:ea typeface="微软雅黑" panose="020B0503020204020204" pitchFamily="34" charset="-122"/>
              </a:rPr>
              <a:t>sc</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dirty="0">
                <a:solidFill>
                  <a:srgbClr val="0000FF"/>
                </a:solidFill>
                <a:latin typeface="微软雅黑" panose="020B0503020204020204" pitchFamily="34" charset="-122"/>
                <a:ea typeface="微软雅黑" panose="020B0503020204020204" pitchFamily="34" charset="-122"/>
              </a:rPr>
              <a:t>desc</a:t>
            </a:r>
            <a:endParaRPr kumimoji="0" lang="zh-CN" altLang="en-US" sz="2000" b="0" i="0" u="none" strike="noStrike" kern="120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290227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1000" fill="hold"/>
                                        <p:tgtEl>
                                          <p:spTgt spid="8"/>
                                        </p:tgtEl>
                                        <p:attrNameLst>
                                          <p:attrName>ppt_w</p:attrName>
                                        </p:attrNameLst>
                                      </p:cBhvr>
                                      <p:tavLst>
                                        <p:tav tm="0">
                                          <p:val>
                                            <p:fltVal val="0"/>
                                          </p:val>
                                        </p:tav>
                                        <p:tav tm="100000">
                                          <p:val>
                                            <p:strVal val="#ppt_w"/>
                                          </p:val>
                                        </p:tav>
                                      </p:tavLst>
                                    </p:anim>
                                    <p:anim calcmode="lin" valueType="num">
                                      <p:cBhvr>
                                        <p:cTn id="16" dur="1000" fill="hold"/>
                                        <p:tgtEl>
                                          <p:spTgt spid="8"/>
                                        </p:tgtEl>
                                        <p:attrNameLst>
                                          <p:attrName>ppt_h</p:attrName>
                                        </p:attrNameLst>
                                      </p:cBhvr>
                                      <p:tavLst>
                                        <p:tav tm="0">
                                          <p:val>
                                            <p:fltVal val="0"/>
                                          </p:val>
                                        </p:tav>
                                        <p:tav tm="100000">
                                          <p:val>
                                            <p:strVal val="#ppt_h"/>
                                          </p:val>
                                        </p:tav>
                                      </p:tavLst>
                                    </p:anim>
                                    <p:anim calcmode="lin" valueType="num">
                                      <p:cBhvr>
                                        <p:cTn id="17" dur="1000" fill="hold"/>
                                        <p:tgtEl>
                                          <p:spTgt spid="8"/>
                                        </p:tgtEl>
                                        <p:attrNameLst>
                                          <p:attrName>style.rotation</p:attrName>
                                        </p:attrNameLst>
                                      </p:cBhvr>
                                      <p:tavLst>
                                        <p:tav tm="0">
                                          <p:val>
                                            <p:fltVal val="90"/>
                                          </p:val>
                                        </p:tav>
                                        <p:tav tm="100000">
                                          <p:val>
                                            <p:fltVal val="0"/>
                                          </p:val>
                                        </p:tav>
                                      </p:tavLst>
                                    </p:anim>
                                    <p:animEffect transition="in" filter="fade">
                                      <p:cBhvr>
                                        <p:cTn id="1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683A069-8152-443A-AB86-2A9BF1796791}"/>
              </a:ext>
            </a:extLst>
          </p:cNvPr>
          <p:cNvSpPr>
            <a:spLocks noGrp="1"/>
          </p:cNvSpPr>
          <p:nvPr>
            <p:ph type="dt" sz="half" idx="10"/>
          </p:nvPr>
        </p:nvSpPr>
        <p:spPr/>
        <p:txBody>
          <a:bodyPr/>
          <a:lstStyle/>
          <a:p>
            <a:pPr>
              <a:defRPr/>
            </a:pPr>
            <a:fld id="{F65F975B-9A61-462B-8CC3-DB86F22A0FDB}" type="datetime1">
              <a:rPr lang="zh-CN" altLang="en-US" smtClean="0"/>
              <a:t>2021/10/28</a:t>
            </a:fld>
            <a:endParaRPr lang="zh-CN" altLang="en-US" dirty="0"/>
          </a:p>
        </p:txBody>
      </p:sp>
      <p:sp>
        <p:nvSpPr>
          <p:cNvPr id="5" name="矩形 4">
            <a:extLst>
              <a:ext uri="{FF2B5EF4-FFF2-40B4-BE49-F238E27FC236}">
                <a16:creationId xmlns:a16="http://schemas.microsoft.com/office/drawing/2014/main" id="{81FE112F-3706-4D25-8370-F2AC298CD2A1}"/>
              </a:ext>
            </a:extLst>
          </p:cNvPr>
          <p:cNvSpPr/>
          <p:nvPr/>
        </p:nvSpPr>
        <p:spPr>
          <a:xfrm>
            <a:off x="860607" y="908720"/>
            <a:ext cx="8274620" cy="5539978"/>
          </a:xfrm>
          <a:prstGeom prst="rect">
            <a:avLst/>
          </a:prstGeom>
        </p:spPr>
        <p:txBody>
          <a:bodyPr wrap="square">
            <a:spAutoFit/>
          </a:bodyPr>
          <a:lstStyle/>
          <a:p>
            <a:r>
              <a:rPr lang="zh-CN" altLang="en-US" sz="1400" b="1" kern="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经典面试题</a:t>
            </a:r>
            <a:r>
              <a:rPr lang="en-US" altLang="zh-CN" sz="1400" b="1" kern="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4</a:t>
            </a:r>
            <a:r>
              <a:rPr lang="zh-CN" altLang="en-US" sz="1400" b="1" kern="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1400" b="1" dirty="0">
                <a:latin typeface="微软雅黑" panose="020B0503020204020204" pitchFamily="34" charset="-122"/>
                <a:ea typeface="微软雅黑" panose="020B0503020204020204" pitchFamily="34" charset="-122"/>
              </a:rPr>
              <a:t>数据库表</a:t>
            </a:r>
            <a:r>
              <a:rPr lang="en-US" altLang="zh-CN" sz="1400" b="1" dirty="0">
                <a:latin typeface="微软雅黑" panose="020B0503020204020204" pitchFamily="34" charset="-122"/>
                <a:ea typeface="微软雅黑" panose="020B0503020204020204" pitchFamily="34" charset="-122"/>
              </a:rPr>
              <a:t>TEST</a:t>
            </a:r>
            <a:r>
              <a:rPr lang="zh-CN" altLang="en-US" sz="1400" b="1" dirty="0">
                <a:latin typeface="微软雅黑" panose="020B0503020204020204" pitchFamily="34" charset="-122"/>
                <a:ea typeface="微软雅黑" panose="020B0503020204020204" pitchFamily="34" charset="-122"/>
              </a:rPr>
              <a:t>，表结构及数据如下： </a:t>
            </a:r>
          </a:p>
          <a:p>
            <a:r>
              <a:rPr lang="en-US" altLang="zh-CN" sz="1400" b="1" dirty="0">
                <a:latin typeface="微软雅黑" panose="020B0503020204020204" pitchFamily="34" charset="-122"/>
                <a:ea typeface="微软雅黑" panose="020B0503020204020204" pitchFamily="34" charset="-122"/>
              </a:rPr>
              <a:t>CREATE TABLE TEST</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ID char</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10</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PRIMARY KEY</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NAME char</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10</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,AMOUNT numeric</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9</a:t>
            </a:r>
            <a:r>
              <a:rPr lang="zh-CN" altLang="en-US" sz="1400" b="1" dirty="0">
                <a:latin typeface="微软雅黑" panose="020B0503020204020204" pitchFamily="34" charset="-122"/>
                <a:ea typeface="微软雅黑" panose="020B0503020204020204" pitchFamily="34" charset="-122"/>
              </a:rPr>
              <a:t>）） </a:t>
            </a:r>
          </a:p>
          <a:p>
            <a:r>
              <a:rPr lang="en-US" altLang="zh-CN" sz="1400" b="1" dirty="0">
                <a:latin typeface="微软雅黑" panose="020B0503020204020204" pitchFamily="34" charset="-122"/>
                <a:ea typeface="微软雅黑" panose="020B0503020204020204" pitchFamily="34" charset="-122"/>
              </a:rPr>
              <a:t>ID         NAME       AMOUNT</a:t>
            </a:r>
          </a:p>
          <a:p>
            <a:r>
              <a:rPr lang="en-US" altLang="zh-CN" sz="1400" b="1" dirty="0">
                <a:latin typeface="微软雅黑" panose="020B0503020204020204" pitchFamily="34" charset="-122"/>
                <a:ea typeface="微软雅黑" panose="020B0503020204020204" pitchFamily="34" charset="-122"/>
              </a:rPr>
              <a:t>-----------------------------</a:t>
            </a:r>
          </a:p>
          <a:p>
            <a:r>
              <a:rPr lang="en-US" altLang="zh-CN" sz="1400" b="1" dirty="0">
                <a:latin typeface="微软雅黑" panose="020B0503020204020204" pitchFamily="34" charset="-122"/>
                <a:ea typeface="微软雅黑" panose="020B0503020204020204" pitchFamily="34" charset="-122"/>
              </a:rPr>
              <a:t>101        </a:t>
            </a:r>
            <a:r>
              <a:rPr lang="en-US" altLang="zh-CN" sz="1400" b="1" dirty="0" err="1">
                <a:latin typeface="微软雅黑" panose="020B0503020204020204" pitchFamily="34" charset="-122"/>
                <a:ea typeface="微软雅黑" panose="020B0503020204020204" pitchFamily="34" charset="-122"/>
              </a:rPr>
              <a:t>dr</a:t>
            </a:r>
            <a:r>
              <a:rPr lang="en-US" altLang="zh-CN" sz="1400" b="1" dirty="0">
                <a:latin typeface="微软雅黑" panose="020B0503020204020204" pitchFamily="34" charset="-122"/>
                <a:ea typeface="微软雅黑" panose="020B0503020204020204" pitchFamily="34" charset="-122"/>
              </a:rPr>
              <a:t>         100</a:t>
            </a:r>
          </a:p>
          <a:p>
            <a:r>
              <a:rPr lang="en-US" altLang="zh-CN" sz="1400" b="1" dirty="0">
                <a:latin typeface="微软雅黑" panose="020B0503020204020204" pitchFamily="34" charset="-122"/>
                <a:ea typeface="微软雅黑" panose="020B0503020204020204" pitchFamily="34" charset="-122"/>
              </a:rPr>
              <a:t>102        </a:t>
            </a:r>
            <a:r>
              <a:rPr lang="en-US" altLang="zh-CN" sz="1400" b="1" dirty="0" err="1">
                <a:latin typeface="微软雅黑" panose="020B0503020204020204" pitchFamily="34" charset="-122"/>
                <a:ea typeface="微软雅黑" panose="020B0503020204020204" pitchFamily="34" charset="-122"/>
              </a:rPr>
              <a:t>cr</a:t>
            </a:r>
            <a:r>
              <a:rPr lang="en-US" altLang="zh-CN" sz="1400" b="1" dirty="0">
                <a:latin typeface="微软雅黑" panose="020B0503020204020204" pitchFamily="34" charset="-122"/>
                <a:ea typeface="微软雅黑" panose="020B0503020204020204" pitchFamily="34" charset="-122"/>
              </a:rPr>
              <a:t>         200</a:t>
            </a:r>
          </a:p>
          <a:p>
            <a:r>
              <a:rPr lang="en-US" altLang="zh-CN" sz="1400" b="1" dirty="0">
                <a:latin typeface="微软雅黑" panose="020B0503020204020204" pitchFamily="34" charset="-122"/>
                <a:ea typeface="微软雅黑" panose="020B0503020204020204" pitchFamily="34" charset="-122"/>
              </a:rPr>
              <a:t>101        </a:t>
            </a:r>
            <a:r>
              <a:rPr lang="en-US" altLang="zh-CN" sz="1400" b="1" dirty="0" err="1">
                <a:latin typeface="微软雅黑" panose="020B0503020204020204" pitchFamily="34" charset="-122"/>
                <a:ea typeface="微软雅黑" panose="020B0503020204020204" pitchFamily="34" charset="-122"/>
              </a:rPr>
              <a:t>cr</a:t>
            </a:r>
            <a:r>
              <a:rPr lang="en-US" altLang="zh-CN" sz="1400" b="1" dirty="0">
                <a:latin typeface="微软雅黑" panose="020B0503020204020204" pitchFamily="34" charset="-122"/>
                <a:ea typeface="微软雅黑" panose="020B0503020204020204" pitchFamily="34" charset="-122"/>
              </a:rPr>
              <a:t>         50</a:t>
            </a:r>
          </a:p>
          <a:p>
            <a:r>
              <a:rPr lang="en-US" altLang="zh-CN" sz="1400" b="1" dirty="0">
                <a:latin typeface="微软雅黑" panose="020B0503020204020204" pitchFamily="34" charset="-122"/>
                <a:ea typeface="微软雅黑" panose="020B0503020204020204" pitchFamily="34" charset="-122"/>
              </a:rPr>
              <a:t>102        </a:t>
            </a:r>
            <a:r>
              <a:rPr lang="en-US" altLang="zh-CN" sz="1400" b="1" dirty="0" err="1">
                <a:latin typeface="微软雅黑" panose="020B0503020204020204" pitchFamily="34" charset="-122"/>
                <a:ea typeface="微软雅黑" panose="020B0503020204020204" pitchFamily="34" charset="-122"/>
              </a:rPr>
              <a:t>dr</a:t>
            </a:r>
            <a:r>
              <a:rPr lang="en-US" altLang="zh-CN" sz="1400" b="1" dirty="0">
                <a:latin typeface="微软雅黑" panose="020B0503020204020204" pitchFamily="34" charset="-122"/>
                <a:ea typeface="微软雅黑" panose="020B0503020204020204" pitchFamily="34" charset="-122"/>
              </a:rPr>
              <a:t>         150</a:t>
            </a:r>
          </a:p>
          <a:p>
            <a:r>
              <a:rPr lang="en-US" altLang="zh-CN" sz="1400" b="1" dirty="0">
                <a:latin typeface="微软雅黑" panose="020B0503020204020204" pitchFamily="34" charset="-122"/>
                <a:ea typeface="微软雅黑" panose="020B0503020204020204" pitchFamily="34" charset="-122"/>
              </a:rPr>
              <a:t>101        </a:t>
            </a:r>
            <a:r>
              <a:rPr lang="en-US" altLang="zh-CN" sz="1400" b="1" dirty="0" err="1">
                <a:latin typeface="微软雅黑" panose="020B0503020204020204" pitchFamily="34" charset="-122"/>
                <a:ea typeface="微软雅黑" panose="020B0503020204020204" pitchFamily="34" charset="-122"/>
              </a:rPr>
              <a:t>dr</a:t>
            </a:r>
            <a:r>
              <a:rPr lang="en-US" altLang="zh-CN" sz="1400" b="1" dirty="0">
                <a:latin typeface="微软雅黑" panose="020B0503020204020204" pitchFamily="34" charset="-122"/>
                <a:ea typeface="微软雅黑" panose="020B0503020204020204" pitchFamily="34" charset="-122"/>
              </a:rPr>
              <a:t>         300</a:t>
            </a:r>
          </a:p>
          <a:p>
            <a:r>
              <a:rPr lang="en-US" altLang="zh-CN" sz="1400" b="1" dirty="0">
                <a:latin typeface="微软雅黑" panose="020B0503020204020204" pitchFamily="34" charset="-122"/>
                <a:ea typeface="微软雅黑" panose="020B0503020204020204" pitchFamily="34" charset="-122"/>
              </a:rPr>
              <a:t>103        </a:t>
            </a:r>
            <a:r>
              <a:rPr lang="en-US" altLang="zh-CN" sz="1400" b="1" dirty="0" err="1">
                <a:latin typeface="微软雅黑" panose="020B0503020204020204" pitchFamily="34" charset="-122"/>
                <a:ea typeface="微软雅黑" panose="020B0503020204020204" pitchFamily="34" charset="-122"/>
              </a:rPr>
              <a:t>dr</a:t>
            </a:r>
            <a:r>
              <a:rPr lang="en-US" altLang="zh-CN" sz="1400" b="1" dirty="0">
                <a:latin typeface="微软雅黑" panose="020B0503020204020204" pitchFamily="34" charset="-122"/>
                <a:ea typeface="微软雅黑" panose="020B0503020204020204" pitchFamily="34" charset="-122"/>
              </a:rPr>
              <a:t>         300</a:t>
            </a:r>
          </a:p>
          <a:p>
            <a:r>
              <a:rPr lang="en-US" altLang="zh-CN" sz="1400" b="1" dirty="0">
                <a:latin typeface="微软雅黑" panose="020B0503020204020204" pitchFamily="34" charset="-122"/>
                <a:ea typeface="微软雅黑" panose="020B0503020204020204" pitchFamily="34" charset="-122"/>
              </a:rPr>
              <a:t>103        </a:t>
            </a:r>
            <a:r>
              <a:rPr lang="en-US" altLang="zh-CN" sz="1400" b="1" dirty="0" err="1">
                <a:latin typeface="微软雅黑" panose="020B0503020204020204" pitchFamily="34" charset="-122"/>
                <a:ea typeface="微软雅黑" panose="020B0503020204020204" pitchFamily="34" charset="-122"/>
              </a:rPr>
              <a:t>cr</a:t>
            </a:r>
            <a:r>
              <a:rPr lang="en-US" altLang="zh-CN" sz="1400" b="1" dirty="0">
                <a:latin typeface="微软雅黑" panose="020B0503020204020204" pitchFamily="34" charset="-122"/>
                <a:ea typeface="微软雅黑" panose="020B0503020204020204" pitchFamily="34" charset="-122"/>
              </a:rPr>
              <a:t>         300</a:t>
            </a:r>
          </a:p>
          <a:p>
            <a:r>
              <a:rPr lang="en-US" altLang="zh-CN" sz="1400" b="1" dirty="0">
                <a:latin typeface="微软雅黑" panose="020B0503020204020204" pitchFamily="34" charset="-122"/>
                <a:ea typeface="微软雅黑" panose="020B0503020204020204" pitchFamily="34" charset="-122"/>
              </a:rPr>
              <a:t>104        </a:t>
            </a:r>
            <a:r>
              <a:rPr lang="en-US" altLang="zh-CN" sz="1400" b="1" dirty="0" err="1">
                <a:latin typeface="微软雅黑" panose="020B0503020204020204" pitchFamily="34" charset="-122"/>
                <a:ea typeface="微软雅黑" panose="020B0503020204020204" pitchFamily="34" charset="-122"/>
              </a:rPr>
              <a:t>cr</a:t>
            </a:r>
            <a:r>
              <a:rPr lang="en-US" altLang="zh-CN" sz="1400" b="1" dirty="0">
                <a:latin typeface="微软雅黑" panose="020B0503020204020204" pitchFamily="34" charset="-122"/>
                <a:ea typeface="微软雅黑" panose="020B0503020204020204" pitchFamily="34" charset="-122"/>
              </a:rPr>
              <a:t>         345</a:t>
            </a:r>
          </a:p>
          <a:p>
            <a:r>
              <a:rPr lang="en-US" altLang="zh-CN" sz="1400" b="1" dirty="0">
                <a:latin typeface="微软雅黑" panose="020B0503020204020204" pitchFamily="34" charset="-122"/>
                <a:ea typeface="微软雅黑" panose="020B0503020204020204" pitchFamily="34" charset="-122"/>
              </a:rPr>
              <a:t>104        </a:t>
            </a:r>
            <a:r>
              <a:rPr lang="en-US" altLang="zh-CN" sz="1400" b="1" dirty="0" err="1">
                <a:latin typeface="微软雅黑" panose="020B0503020204020204" pitchFamily="34" charset="-122"/>
                <a:ea typeface="微软雅黑" panose="020B0503020204020204" pitchFamily="34" charset="-122"/>
              </a:rPr>
              <a:t>dr</a:t>
            </a:r>
            <a:r>
              <a:rPr lang="en-US" altLang="zh-CN" sz="1400" b="1" dirty="0">
                <a:latin typeface="微软雅黑" panose="020B0503020204020204" pitchFamily="34" charset="-122"/>
                <a:ea typeface="微软雅黑" panose="020B0503020204020204" pitchFamily="34" charset="-122"/>
              </a:rPr>
              <a:t>         355</a:t>
            </a:r>
          </a:p>
          <a:p>
            <a:r>
              <a:rPr lang="en-US" altLang="zh-CN" sz="1400" b="1" dirty="0">
                <a:latin typeface="微软雅黑" panose="020B0503020204020204" pitchFamily="34" charset="-122"/>
                <a:ea typeface="微软雅黑" panose="020B0503020204020204" pitchFamily="34" charset="-122"/>
              </a:rPr>
              <a:t>104        </a:t>
            </a:r>
            <a:r>
              <a:rPr lang="en-US" altLang="zh-CN" sz="1400" b="1" dirty="0" err="1">
                <a:latin typeface="微软雅黑" panose="020B0503020204020204" pitchFamily="34" charset="-122"/>
                <a:ea typeface="微软雅黑" panose="020B0503020204020204" pitchFamily="34" charset="-122"/>
              </a:rPr>
              <a:t>dr</a:t>
            </a:r>
            <a:r>
              <a:rPr lang="en-US" altLang="zh-CN" sz="1400" b="1" dirty="0">
                <a:latin typeface="微软雅黑" panose="020B0503020204020204" pitchFamily="34" charset="-122"/>
                <a:ea typeface="微软雅黑" panose="020B0503020204020204" pitchFamily="34" charset="-122"/>
              </a:rPr>
              <a:t>         225</a:t>
            </a:r>
          </a:p>
          <a:p>
            <a:r>
              <a:rPr lang="en-US" altLang="zh-CN" sz="1400" b="1" dirty="0">
                <a:latin typeface="微软雅黑" panose="020B0503020204020204" pitchFamily="34" charset="-122"/>
                <a:ea typeface="微软雅黑" panose="020B0503020204020204" pitchFamily="34" charset="-122"/>
              </a:rPr>
              <a:t>105        </a:t>
            </a:r>
            <a:r>
              <a:rPr lang="en-US" altLang="zh-CN" sz="1400" b="1" dirty="0" err="1">
                <a:latin typeface="微软雅黑" panose="020B0503020204020204" pitchFamily="34" charset="-122"/>
                <a:ea typeface="微软雅黑" panose="020B0503020204020204" pitchFamily="34" charset="-122"/>
              </a:rPr>
              <a:t>dr</a:t>
            </a:r>
            <a:r>
              <a:rPr lang="en-US" altLang="zh-CN" sz="1400" b="1" dirty="0">
                <a:latin typeface="微软雅黑" panose="020B0503020204020204" pitchFamily="34" charset="-122"/>
                <a:ea typeface="微软雅黑" panose="020B0503020204020204" pitchFamily="34" charset="-122"/>
              </a:rPr>
              <a:t>         225</a:t>
            </a:r>
          </a:p>
          <a:p>
            <a:r>
              <a:rPr lang="en-US" altLang="zh-CN" sz="1400" b="1" dirty="0">
                <a:latin typeface="微软雅黑" panose="020B0503020204020204" pitchFamily="34" charset="-122"/>
                <a:ea typeface="微软雅黑" panose="020B0503020204020204" pitchFamily="34" charset="-122"/>
              </a:rPr>
              <a:t>105        </a:t>
            </a:r>
            <a:r>
              <a:rPr lang="en-US" altLang="zh-CN" sz="1400" b="1" dirty="0" err="1">
                <a:latin typeface="微软雅黑" panose="020B0503020204020204" pitchFamily="34" charset="-122"/>
                <a:ea typeface="微软雅黑" panose="020B0503020204020204" pitchFamily="34" charset="-122"/>
              </a:rPr>
              <a:t>cr</a:t>
            </a:r>
            <a:r>
              <a:rPr lang="en-US" altLang="zh-CN" sz="1400" b="1" dirty="0">
                <a:latin typeface="微软雅黑" panose="020B0503020204020204" pitchFamily="34" charset="-122"/>
                <a:ea typeface="微软雅黑" panose="020B0503020204020204" pitchFamily="34" charset="-122"/>
              </a:rPr>
              <a:t>         500</a:t>
            </a:r>
          </a:p>
          <a:p>
            <a:r>
              <a:rPr lang="zh-CN" altLang="en-US" sz="1400" b="1" dirty="0">
                <a:latin typeface="微软雅黑" panose="020B0503020204020204" pitchFamily="34" charset="-122"/>
                <a:ea typeface="微软雅黑" panose="020B0503020204020204" pitchFamily="34" charset="-122"/>
              </a:rPr>
              <a:t>用一条</a:t>
            </a:r>
            <a:r>
              <a:rPr lang="en-US" altLang="zh-CN" sz="1400" b="1" dirty="0">
                <a:latin typeface="微软雅黑" panose="020B0503020204020204" pitchFamily="34" charset="-122"/>
                <a:ea typeface="微软雅黑" panose="020B0503020204020204" pitchFamily="34" charset="-122"/>
              </a:rPr>
              <a:t>SQL</a:t>
            </a:r>
            <a:r>
              <a:rPr lang="zh-CN" altLang="en-US" sz="1400" b="1" dirty="0">
                <a:latin typeface="微软雅黑" panose="020B0503020204020204" pitchFamily="34" charset="-122"/>
                <a:ea typeface="微软雅黑" panose="020B0503020204020204" pitchFamily="34" charset="-122"/>
              </a:rPr>
              <a:t>语句得出以下查询结果：</a:t>
            </a:r>
          </a:p>
          <a:p>
            <a:r>
              <a:rPr lang="en-US" altLang="zh-CN" sz="1400" b="1" dirty="0">
                <a:latin typeface="微软雅黑" panose="020B0503020204020204" pitchFamily="34" charset="-122"/>
                <a:ea typeface="微软雅黑" panose="020B0503020204020204" pitchFamily="34" charset="-122"/>
              </a:rPr>
              <a:t>ID         AMOUNT</a:t>
            </a:r>
          </a:p>
          <a:p>
            <a:r>
              <a:rPr lang="en-US" altLang="zh-CN" sz="1400" b="1" dirty="0">
                <a:latin typeface="微软雅黑" panose="020B0503020204020204" pitchFamily="34" charset="-122"/>
                <a:ea typeface="微软雅黑" panose="020B0503020204020204" pitchFamily="34" charset="-122"/>
              </a:rPr>
              <a:t>--------------------</a:t>
            </a:r>
          </a:p>
          <a:p>
            <a:r>
              <a:rPr lang="en-US" altLang="zh-CN" sz="1400" b="1" dirty="0">
                <a:latin typeface="微软雅黑" panose="020B0503020204020204" pitchFamily="34" charset="-122"/>
                <a:ea typeface="微软雅黑" panose="020B0503020204020204" pitchFamily="34" charset="-122"/>
              </a:rPr>
              <a:t>101        350</a:t>
            </a:r>
          </a:p>
          <a:p>
            <a:r>
              <a:rPr lang="en-US" altLang="zh-CN" sz="1400" b="1" dirty="0">
                <a:latin typeface="微软雅黑" panose="020B0503020204020204" pitchFamily="34" charset="-122"/>
                <a:ea typeface="微软雅黑" panose="020B0503020204020204" pitchFamily="34" charset="-122"/>
              </a:rPr>
              <a:t>102        -50</a:t>
            </a:r>
          </a:p>
          <a:p>
            <a:r>
              <a:rPr lang="en-US" altLang="zh-CN" sz="1400" b="1" dirty="0">
                <a:latin typeface="微软雅黑" panose="020B0503020204020204" pitchFamily="34" charset="-122"/>
                <a:ea typeface="微软雅黑" panose="020B0503020204020204" pitchFamily="34" charset="-122"/>
              </a:rPr>
              <a:t>103        0</a:t>
            </a:r>
          </a:p>
          <a:p>
            <a:r>
              <a:rPr lang="en-US" altLang="zh-CN" sz="1400" b="1" dirty="0">
                <a:latin typeface="微软雅黑" panose="020B0503020204020204" pitchFamily="34" charset="-122"/>
                <a:ea typeface="微软雅黑" panose="020B0503020204020204" pitchFamily="34" charset="-122"/>
              </a:rPr>
              <a:t>104        235</a:t>
            </a:r>
          </a:p>
          <a:p>
            <a:r>
              <a:rPr lang="en-US" altLang="zh-CN" sz="1400" b="1" dirty="0">
                <a:latin typeface="微软雅黑" panose="020B0503020204020204" pitchFamily="34" charset="-122"/>
                <a:ea typeface="微软雅黑" panose="020B0503020204020204" pitchFamily="34" charset="-122"/>
              </a:rPr>
              <a:t>105        -275</a:t>
            </a:r>
          </a:p>
        </p:txBody>
      </p:sp>
      <p:sp>
        <p:nvSpPr>
          <p:cNvPr id="6" name="标题 1">
            <a:extLst>
              <a:ext uri="{FF2B5EF4-FFF2-40B4-BE49-F238E27FC236}">
                <a16:creationId xmlns:a16="http://schemas.microsoft.com/office/drawing/2014/main" id="{BCC8D851-42D7-4A70-9B60-EEDCD84F9856}"/>
              </a:ext>
            </a:extLst>
          </p:cNvPr>
          <p:cNvSpPr>
            <a:spLocks noGrp="1"/>
          </p:cNvSpPr>
          <p:nvPr>
            <p:ph type="title"/>
          </p:nvPr>
        </p:nvSpPr>
        <p:spPr>
          <a:xfrm>
            <a:off x="827088" y="-39688"/>
            <a:ext cx="8150225" cy="1138238"/>
          </a:xfrm>
        </p:spPr>
        <p:txBody>
          <a:bodyPr/>
          <a:lstStyle/>
          <a:p>
            <a:pPr algn="l">
              <a:defRPr/>
            </a:pPr>
            <a:r>
              <a:rPr lang="zh-CN" altLang="en-US" dirty="0">
                <a:latin typeface="微软雅黑" panose="020B0503020204020204" pitchFamily="34" charset="-122"/>
                <a:ea typeface="微软雅黑" panose="020B0503020204020204" pitchFamily="34" charset="-122"/>
              </a:rPr>
              <a:t>复习与回顾</a:t>
            </a:r>
          </a:p>
        </p:txBody>
      </p:sp>
      <p:sp>
        <p:nvSpPr>
          <p:cNvPr id="7" name="矩形 6">
            <a:extLst>
              <a:ext uri="{FF2B5EF4-FFF2-40B4-BE49-F238E27FC236}">
                <a16:creationId xmlns:a16="http://schemas.microsoft.com/office/drawing/2014/main" id="{FF73D1B5-C5F2-4A95-8F12-977FECBEC84E}"/>
              </a:ext>
            </a:extLst>
          </p:cNvPr>
          <p:cNvSpPr/>
          <p:nvPr/>
        </p:nvSpPr>
        <p:spPr>
          <a:xfrm>
            <a:off x="2862064" y="1412776"/>
            <a:ext cx="6124783" cy="2807435"/>
          </a:xfrm>
          <a:prstGeom prst="rect">
            <a:avLst/>
          </a:prstGeom>
          <a:solidFill>
            <a:srgbClr val="00B050"/>
          </a:solidFill>
        </p:spPr>
        <p:style>
          <a:lnRef idx="2">
            <a:schemeClr val="accent6"/>
          </a:lnRef>
          <a:fillRef idx="1">
            <a:schemeClr val="lt1"/>
          </a:fillRef>
          <a:effectRef idx="0">
            <a:schemeClr val="accent6"/>
          </a:effectRef>
          <a:fontRef idx="minor">
            <a:schemeClr val="dk1"/>
          </a:fontRef>
        </p:style>
        <p:txBody>
          <a:bodyPr wrap="square">
            <a:spAutoFit/>
          </a:bodyPr>
          <a:lstStyle/>
          <a:p>
            <a:pPr>
              <a:lnSpc>
                <a:spcPct val="150000"/>
              </a:lnSpc>
            </a:pPr>
            <a:r>
              <a:rPr lang="en-US" altLang="zh-CN" sz="2000" b="1" dirty="0">
                <a:latin typeface="微软雅黑" panose="020B0503020204020204" pitchFamily="34" charset="-122"/>
                <a:ea typeface="微软雅黑" panose="020B0503020204020204" pitchFamily="34" charset="-122"/>
                <a:cs typeface="宋体" panose="02010600030101010101" pitchFamily="2" charset="-122"/>
              </a:rPr>
              <a:t>select </a:t>
            </a:r>
            <a:r>
              <a:rPr lang="en-US" altLang="zh-CN" sz="2000" b="1" dirty="0" err="1">
                <a:latin typeface="微软雅黑" panose="020B0503020204020204" pitchFamily="34" charset="-122"/>
                <a:ea typeface="微软雅黑" panose="020B0503020204020204" pitchFamily="34" charset="-122"/>
                <a:cs typeface="宋体" panose="02010600030101010101" pitchFamily="2" charset="-122"/>
              </a:rPr>
              <a:t>id,amount</a:t>
            </a:r>
            <a:r>
              <a:rPr lang="en-US" altLang="zh-CN" sz="2000" b="1" dirty="0">
                <a:latin typeface="微软雅黑" panose="020B0503020204020204" pitchFamily="34" charset="-122"/>
                <a:ea typeface="微软雅黑" panose="020B0503020204020204" pitchFamily="34" charset="-122"/>
                <a:cs typeface="宋体" panose="02010600030101010101" pitchFamily="2" charset="-122"/>
              </a:rPr>
              <a:t>=(select sum(amount) from test where name='</a:t>
            </a:r>
            <a:r>
              <a:rPr lang="en-US" altLang="zh-CN" sz="2000" b="1" dirty="0" err="1">
                <a:latin typeface="微软雅黑" panose="020B0503020204020204" pitchFamily="34" charset="-122"/>
                <a:ea typeface="微软雅黑" panose="020B0503020204020204" pitchFamily="34" charset="-122"/>
                <a:cs typeface="宋体" panose="02010600030101010101" pitchFamily="2" charset="-122"/>
              </a:rPr>
              <a:t>dr</a:t>
            </a:r>
            <a:r>
              <a:rPr lang="en-US" altLang="zh-CN" sz="2000" b="1" dirty="0">
                <a:latin typeface="微软雅黑" panose="020B0503020204020204" pitchFamily="34" charset="-122"/>
                <a:ea typeface="微软雅黑" panose="020B0503020204020204" pitchFamily="34" charset="-122"/>
                <a:cs typeface="宋体" panose="02010600030101010101" pitchFamily="2" charset="-122"/>
              </a:rPr>
              <a:t>' and id=t.id)-(select sum(amount) from test where name='</a:t>
            </a:r>
            <a:r>
              <a:rPr lang="en-US" altLang="zh-CN" sz="2000" b="1" dirty="0" err="1">
                <a:latin typeface="微软雅黑" panose="020B0503020204020204" pitchFamily="34" charset="-122"/>
                <a:ea typeface="微软雅黑" panose="020B0503020204020204" pitchFamily="34" charset="-122"/>
                <a:cs typeface="宋体" panose="02010600030101010101" pitchFamily="2" charset="-122"/>
              </a:rPr>
              <a:t>cr'and</a:t>
            </a:r>
            <a:r>
              <a:rPr lang="en-US" altLang="zh-CN" sz="2000" b="1" dirty="0">
                <a:latin typeface="微软雅黑" panose="020B0503020204020204" pitchFamily="34" charset="-122"/>
                <a:ea typeface="微软雅黑" panose="020B0503020204020204" pitchFamily="34" charset="-122"/>
                <a:cs typeface="宋体" panose="02010600030101010101" pitchFamily="2" charset="-122"/>
              </a:rPr>
              <a:t> id=t.id) </a:t>
            </a:r>
          </a:p>
          <a:p>
            <a:pPr>
              <a:lnSpc>
                <a:spcPct val="150000"/>
              </a:lnSpc>
            </a:pPr>
            <a:r>
              <a:rPr lang="en-US" altLang="zh-CN" sz="2000" b="1" dirty="0">
                <a:latin typeface="微软雅黑" panose="020B0503020204020204" pitchFamily="34" charset="-122"/>
                <a:ea typeface="微软雅黑" panose="020B0503020204020204" pitchFamily="34" charset="-122"/>
                <a:cs typeface="宋体" panose="02010600030101010101" pitchFamily="2" charset="-122"/>
              </a:rPr>
              <a:t>from test t </a:t>
            </a:r>
          </a:p>
          <a:p>
            <a:pPr>
              <a:lnSpc>
                <a:spcPct val="150000"/>
              </a:lnSpc>
            </a:pPr>
            <a:r>
              <a:rPr lang="en-US" altLang="zh-CN" sz="2000" b="1" dirty="0">
                <a:latin typeface="微软雅黑" panose="020B0503020204020204" pitchFamily="34" charset="-122"/>
                <a:ea typeface="微软雅黑" panose="020B0503020204020204" pitchFamily="34" charset="-122"/>
                <a:cs typeface="宋体" panose="02010600030101010101" pitchFamily="2" charset="-122"/>
              </a:rPr>
              <a:t>group by id</a:t>
            </a:r>
            <a:endParaRPr lang="zh-CN" altLang="en-US" sz="2000" dirty="0"/>
          </a:p>
        </p:txBody>
      </p:sp>
      <p:sp>
        <p:nvSpPr>
          <p:cNvPr id="9" name="矩形 8">
            <a:extLst>
              <a:ext uri="{FF2B5EF4-FFF2-40B4-BE49-F238E27FC236}">
                <a16:creationId xmlns:a16="http://schemas.microsoft.com/office/drawing/2014/main" id="{64CA4DF8-F968-4487-B1F2-EB1FCD54F5B1}"/>
              </a:ext>
            </a:extLst>
          </p:cNvPr>
          <p:cNvSpPr/>
          <p:nvPr/>
        </p:nvSpPr>
        <p:spPr>
          <a:xfrm>
            <a:off x="2852530" y="4797152"/>
            <a:ext cx="6124783" cy="1884106"/>
          </a:xfrm>
          <a:prstGeom prst="rect">
            <a:avLst/>
          </a:prstGeom>
          <a:solidFill>
            <a:srgbClr val="00B050"/>
          </a:solidFill>
        </p:spPr>
        <p:style>
          <a:lnRef idx="2">
            <a:schemeClr val="accent6"/>
          </a:lnRef>
          <a:fillRef idx="1">
            <a:schemeClr val="lt1"/>
          </a:fillRef>
          <a:effectRef idx="0">
            <a:schemeClr val="accent6"/>
          </a:effectRef>
          <a:fontRef idx="minor">
            <a:schemeClr val="dk1"/>
          </a:fontRef>
        </p:style>
        <p:txBody>
          <a:bodyPr wrap="square">
            <a:spAutoFit/>
          </a:bodyPr>
          <a:lstStyle/>
          <a:p>
            <a:pPr>
              <a:lnSpc>
                <a:spcPct val="150000"/>
              </a:lnSpc>
            </a:pPr>
            <a:r>
              <a:rPr lang="en-US" altLang="zh-CN" sz="2000" b="1" dirty="0">
                <a:latin typeface="微软雅黑" panose="020B0503020204020204" pitchFamily="34" charset="-122"/>
                <a:ea typeface="微软雅黑" panose="020B0503020204020204" pitchFamily="34" charset="-122"/>
                <a:cs typeface="宋体" panose="02010600030101010101" pitchFamily="2" charset="-122"/>
              </a:rPr>
              <a:t>select id, sum((case name   </a:t>
            </a:r>
          </a:p>
          <a:p>
            <a:pPr>
              <a:lnSpc>
                <a:spcPct val="150000"/>
              </a:lnSpc>
            </a:pPr>
            <a:r>
              <a:rPr lang="en-US" altLang="zh-CN" sz="2000" b="1" dirty="0">
                <a:latin typeface="微软雅黑" panose="020B0503020204020204" pitchFamily="34" charset="-122"/>
                <a:ea typeface="微软雅黑" panose="020B0503020204020204" pitchFamily="34" charset="-122"/>
                <a:cs typeface="宋体" panose="02010600030101010101" pitchFamily="2" charset="-122"/>
              </a:rPr>
              <a:t>                         WHEN '</a:t>
            </a:r>
            <a:r>
              <a:rPr lang="en-US" altLang="zh-CN" sz="2000" b="1" dirty="0" err="1">
                <a:latin typeface="微软雅黑" panose="020B0503020204020204" pitchFamily="34" charset="-122"/>
                <a:ea typeface="微软雅黑" panose="020B0503020204020204" pitchFamily="34" charset="-122"/>
                <a:cs typeface="宋体" panose="02010600030101010101" pitchFamily="2" charset="-122"/>
              </a:rPr>
              <a:t>dr</a:t>
            </a:r>
            <a:r>
              <a:rPr lang="en-US" altLang="zh-CN" sz="2000" b="1" dirty="0">
                <a:latin typeface="微软雅黑" panose="020B0503020204020204" pitchFamily="34" charset="-122"/>
                <a:ea typeface="微软雅黑" panose="020B0503020204020204" pitchFamily="34" charset="-122"/>
                <a:cs typeface="宋体" panose="02010600030101010101" pitchFamily="2" charset="-122"/>
              </a:rPr>
              <a:t>' THEN 1 ELSE -1 </a:t>
            </a:r>
          </a:p>
          <a:p>
            <a:pPr>
              <a:lnSpc>
                <a:spcPct val="150000"/>
              </a:lnSpc>
            </a:pPr>
            <a:r>
              <a:rPr lang="en-US" altLang="zh-CN" sz="2000" b="1" dirty="0">
                <a:latin typeface="微软雅黑" panose="020B0503020204020204" pitchFamily="34" charset="-122"/>
                <a:ea typeface="微软雅黑" panose="020B0503020204020204" pitchFamily="34" charset="-122"/>
                <a:cs typeface="宋体" panose="02010600030101010101" pitchFamily="2" charset="-122"/>
              </a:rPr>
              <a:t>                          END)*amount) as amount </a:t>
            </a:r>
          </a:p>
          <a:p>
            <a:pPr>
              <a:lnSpc>
                <a:spcPct val="150000"/>
              </a:lnSpc>
            </a:pPr>
            <a:r>
              <a:rPr lang="en-US" altLang="zh-CN" sz="2000" b="1" dirty="0">
                <a:latin typeface="微软雅黑" panose="020B0503020204020204" pitchFamily="34" charset="-122"/>
                <a:ea typeface="微软雅黑" panose="020B0503020204020204" pitchFamily="34" charset="-122"/>
                <a:cs typeface="宋体" panose="02010600030101010101" pitchFamily="2" charset="-122"/>
              </a:rPr>
              <a:t>from test group by id</a:t>
            </a:r>
            <a:endParaRPr lang="zh-CN" altLang="en-US" sz="2000" dirty="0"/>
          </a:p>
        </p:txBody>
      </p:sp>
    </p:spTree>
    <p:extLst>
      <p:ext uri="{BB962C8B-B14F-4D97-AF65-F5344CB8AC3E}">
        <p14:creationId xmlns:p14="http://schemas.microsoft.com/office/powerpoint/2010/main" val="100514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1000" fill="hold"/>
                                        <p:tgtEl>
                                          <p:spTgt spid="9"/>
                                        </p:tgtEl>
                                        <p:attrNameLst>
                                          <p:attrName>ppt_w</p:attrName>
                                        </p:attrNameLst>
                                      </p:cBhvr>
                                      <p:tavLst>
                                        <p:tav tm="0">
                                          <p:val>
                                            <p:fltVal val="0"/>
                                          </p:val>
                                        </p:tav>
                                        <p:tav tm="100000">
                                          <p:val>
                                            <p:strVal val="#ppt_w"/>
                                          </p:val>
                                        </p:tav>
                                      </p:tavLst>
                                    </p:anim>
                                    <p:anim calcmode="lin" valueType="num">
                                      <p:cBhvr>
                                        <p:cTn id="16" dur="1000" fill="hold"/>
                                        <p:tgtEl>
                                          <p:spTgt spid="9"/>
                                        </p:tgtEl>
                                        <p:attrNameLst>
                                          <p:attrName>ppt_h</p:attrName>
                                        </p:attrNameLst>
                                      </p:cBhvr>
                                      <p:tavLst>
                                        <p:tav tm="0">
                                          <p:val>
                                            <p:fltVal val="0"/>
                                          </p:val>
                                        </p:tav>
                                        <p:tav tm="100000">
                                          <p:val>
                                            <p:strVal val="#ppt_h"/>
                                          </p:val>
                                        </p:tav>
                                      </p:tavLst>
                                    </p:anim>
                                    <p:anim calcmode="lin" valueType="num">
                                      <p:cBhvr>
                                        <p:cTn id="17" dur="1000" fill="hold"/>
                                        <p:tgtEl>
                                          <p:spTgt spid="9"/>
                                        </p:tgtEl>
                                        <p:attrNameLst>
                                          <p:attrName>style.rotation</p:attrName>
                                        </p:attrNameLst>
                                      </p:cBhvr>
                                      <p:tavLst>
                                        <p:tav tm="0">
                                          <p:val>
                                            <p:fltVal val="90"/>
                                          </p:val>
                                        </p:tav>
                                        <p:tav tm="100000">
                                          <p:val>
                                            <p:fltVal val="0"/>
                                          </p:val>
                                        </p:tav>
                                      </p:tavLst>
                                    </p:anim>
                                    <p:animEffect transition="in" filter="fade">
                                      <p:cBhvr>
                                        <p:cTn id="1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3.3 </a:t>
            </a:r>
            <a:r>
              <a:rPr lang="zh-CN" altLang="en-US" sz="3600"/>
              <a:t>数据定义</a:t>
            </a:r>
          </a:p>
        </p:txBody>
      </p:sp>
      <p:sp>
        <p:nvSpPr>
          <p:cNvPr id="33795" name="Rectangle 3"/>
          <p:cNvSpPr>
            <a:spLocks noGrp="1" noChangeArrowheads="1"/>
          </p:cNvSpPr>
          <p:nvPr>
            <p:ph idx="1"/>
          </p:nvPr>
        </p:nvSpPr>
        <p:spPr>
          <a:xfrm>
            <a:off x="958850" y="1339850"/>
            <a:ext cx="8150225" cy="4854575"/>
          </a:xfrm>
        </p:spPr>
        <p:txBody>
          <a:bodyPr/>
          <a:lstStyle/>
          <a:p>
            <a:pPr marL="0" indent="0" eaLnBrk="1" hangingPunct="1">
              <a:lnSpc>
                <a:spcPct val="190000"/>
              </a:lnSpc>
              <a:buFont typeface="Wingdings" panose="05000000000000000000" pitchFamily="2" charset="2"/>
              <a:buNone/>
              <a:defRPr/>
            </a:pPr>
            <a:r>
              <a:rPr lang="en-US" altLang="zh-CN" dirty="0"/>
              <a:t>3.3.1 </a:t>
            </a:r>
            <a:r>
              <a:rPr lang="zh-CN" altLang="en-US" dirty="0"/>
              <a:t>模式的定义与删除</a:t>
            </a:r>
          </a:p>
          <a:p>
            <a:pPr marL="0" indent="0" eaLnBrk="1" hangingPunct="1">
              <a:lnSpc>
                <a:spcPct val="190000"/>
              </a:lnSpc>
              <a:buFont typeface="Wingdings" panose="05000000000000000000" pitchFamily="2" charset="2"/>
              <a:buNone/>
              <a:defRPr/>
            </a:pPr>
            <a:r>
              <a:rPr lang="en-US" altLang="zh-CN" dirty="0">
                <a:solidFill>
                  <a:schemeClr val="accent6"/>
                </a:solidFill>
              </a:rPr>
              <a:t>3.3.2 </a:t>
            </a:r>
            <a:r>
              <a:rPr lang="zh-CN" altLang="en-US" dirty="0">
                <a:solidFill>
                  <a:schemeClr val="accent6"/>
                </a:solidFill>
              </a:rPr>
              <a:t>基本表的定义、删除与修改</a:t>
            </a:r>
          </a:p>
          <a:p>
            <a:pPr marL="0" indent="0" eaLnBrk="1" hangingPunct="1">
              <a:lnSpc>
                <a:spcPct val="190000"/>
              </a:lnSpc>
              <a:buFont typeface="Wingdings" panose="05000000000000000000" pitchFamily="2" charset="2"/>
              <a:buNone/>
              <a:defRPr/>
            </a:pPr>
            <a:r>
              <a:rPr lang="en-US" altLang="zh-CN" dirty="0"/>
              <a:t>3.3.3 </a:t>
            </a:r>
            <a:r>
              <a:rPr lang="zh-CN" altLang="en-US" dirty="0"/>
              <a:t>索引的建立与删除</a:t>
            </a:r>
          </a:p>
          <a:p>
            <a:pPr eaLnBrk="1" hangingPunct="1">
              <a:buFont typeface="Wingdings" panose="05000000000000000000" pitchFamily="2" charset="2"/>
              <a:buNone/>
              <a:defRPr/>
            </a:pPr>
            <a:endParaRPr lang="en-US" altLang="zh-CN" dirty="0"/>
          </a:p>
        </p:txBody>
      </p:sp>
      <p:sp>
        <p:nvSpPr>
          <p:cNvPr id="4506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35FA8A1D-A67A-4FF0-A199-D4A9840FDA13}"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pPr eaLnBrk="1" hangingPunct="1"/>
            <a:r>
              <a:rPr lang="en-US" altLang="zh-CN" sz="3600"/>
              <a:t>3.8 </a:t>
            </a:r>
            <a:r>
              <a:rPr lang="zh-CN" altLang="en-US" sz="3600"/>
              <a:t>小结</a:t>
            </a:r>
          </a:p>
        </p:txBody>
      </p:sp>
      <p:sp>
        <p:nvSpPr>
          <p:cNvPr id="82947" name="内容占位符 2"/>
          <p:cNvSpPr>
            <a:spLocks noGrp="1"/>
          </p:cNvSpPr>
          <p:nvPr>
            <p:ph idx="1"/>
          </p:nvPr>
        </p:nvSpPr>
        <p:spPr/>
        <p:txBody>
          <a:bodyPr/>
          <a:lstStyle/>
          <a:p>
            <a:pPr eaLnBrk="1" hangingPunct="1">
              <a:lnSpc>
                <a:spcPct val="120000"/>
              </a:lnSpc>
            </a:pPr>
            <a:r>
              <a:rPr lang="en-US" altLang="zh-CN"/>
              <a:t>SQL</a:t>
            </a:r>
            <a:r>
              <a:rPr lang="zh-CN" altLang="en-US"/>
              <a:t>可以分为数据定义、数据查询、数据更新、数据控制四大部分</a:t>
            </a:r>
            <a:endParaRPr lang="en-US" altLang="zh-CN"/>
          </a:p>
          <a:p>
            <a:pPr eaLnBrk="1" hangingPunct="1">
              <a:lnSpc>
                <a:spcPct val="120000"/>
              </a:lnSpc>
            </a:pPr>
            <a:r>
              <a:rPr lang="en-US" altLang="zh-CN"/>
              <a:t>SQL</a:t>
            </a:r>
            <a:r>
              <a:rPr lang="zh-CN" altLang="en-US"/>
              <a:t>是关系数据库语言的工业标准。大部分数据库管理系统产品都能支持</a:t>
            </a:r>
            <a:r>
              <a:rPr lang="en-US" altLang="zh-CN"/>
              <a:t>SQL92,</a:t>
            </a:r>
            <a:r>
              <a:rPr lang="zh-CN" altLang="en-US"/>
              <a:t>但是许多数据库系统只支持</a:t>
            </a:r>
            <a:r>
              <a:rPr lang="en-US" altLang="zh-CN"/>
              <a:t>SQL99</a:t>
            </a:r>
            <a:r>
              <a:rPr lang="zh-CN" altLang="en-US"/>
              <a:t>、</a:t>
            </a:r>
            <a:r>
              <a:rPr lang="en-US" altLang="zh-CN"/>
              <a:t>SQL2008</a:t>
            </a:r>
            <a:r>
              <a:rPr lang="zh-CN" altLang="en-US"/>
              <a:t>和</a:t>
            </a:r>
            <a:r>
              <a:rPr lang="en-US" altLang="zh-CN"/>
              <a:t>SQL2011</a:t>
            </a:r>
            <a:r>
              <a:rPr lang="zh-CN" altLang="en-US"/>
              <a:t>的部分特征，至今尚没有一个数据库系统能够完全支持</a:t>
            </a:r>
            <a:r>
              <a:rPr lang="en-US" altLang="zh-CN"/>
              <a:t>SQL99</a:t>
            </a:r>
            <a:r>
              <a:rPr lang="zh-CN" altLang="en-US"/>
              <a:t>以上的标准。</a:t>
            </a:r>
          </a:p>
        </p:txBody>
      </p:sp>
      <p:sp>
        <p:nvSpPr>
          <p:cNvPr id="2" name="日期占位符 1">
            <a:extLst>
              <a:ext uri="{FF2B5EF4-FFF2-40B4-BE49-F238E27FC236}">
                <a16:creationId xmlns:a16="http://schemas.microsoft.com/office/drawing/2014/main" id="{B478A99B-F7D1-449A-BF50-B604E8540FB1}"/>
              </a:ext>
            </a:extLst>
          </p:cNvPr>
          <p:cNvSpPr>
            <a:spLocks noGrp="1"/>
          </p:cNvSpPr>
          <p:nvPr>
            <p:ph type="dt" sz="half" idx="10"/>
          </p:nvPr>
        </p:nvSpPr>
        <p:spPr/>
        <p:txBody>
          <a:bodyPr/>
          <a:lstStyle/>
          <a:p>
            <a:pPr>
              <a:defRPr/>
            </a:pPr>
            <a:fld id="{883B604E-4F34-4FD0-A82B-2C2C9CAFC53B}" type="datetime1">
              <a:rPr lang="zh-CN" altLang="en-US" smtClean="0"/>
              <a:t>2021/10/28</a:t>
            </a:fld>
            <a:endParaRPr lang="zh-CN" altLang="en-US" dirty="0"/>
          </a:p>
        </p:txBody>
      </p:sp>
    </p:spTree>
    <p:extLst>
      <p:ext uri="{BB962C8B-B14F-4D97-AF65-F5344CB8AC3E}">
        <p14:creationId xmlns:p14="http://schemas.microsoft.com/office/powerpoint/2010/main" val="321074063"/>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ChangeArrowheads="1"/>
          </p:cNvSpPr>
          <p:nvPr>
            <p:ph type="title"/>
          </p:nvPr>
        </p:nvSpPr>
        <p:spPr/>
        <p:txBody>
          <a:bodyPr/>
          <a:lstStyle/>
          <a:p>
            <a:pPr algn="l" eaLnBrk="1" hangingPunct="1"/>
            <a:r>
              <a:rPr lang="zh-CN" altLang="en-US" sz="4000" b="1" dirty="0">
                <a:solidFill>
                  <a:srgbClr val="800000"/>
                </a:solidFill>
                <a:latin typeface="微软雅黑" panose="020B0503020204020204" pitchFamily="34" charset="-122"/>
                <a:ea typeface="微软雅黑" panose="020B0503020204020204" pitchFamily="34" charset="-122"/>
              </a:rPr>
              <a:t>本章小结</a:t>
            </a:r>
          </a:p>
        </p:txBody>
      </p:sp>
      <p:sp>
        <p:nvSpPr>
          <p:cNvPr id="109572" name="Rectangle 3"/>
          <p:cNvSpPr>
            <a:spLocks noGrp="1" noChangeArrowheads="1"/>
          </p:cNvSpPr>
          <p:nvPr>
            <p:ph idx="1"/>
          </p:nvPr>
        </p:nvSpPr>
        <p:spPr>
          <a:xfrm>
            <a:off x="857659" y="836712"/>
            <a:ext cx="8149538" cy="5531440"/>
          </a:xfrm>
        </p:spPr>
        <p:txBody>
          <a:bodyPr/>
          <a:lstStyle/>
          <a:p>
            <a:pPr eaLnBrk="1" hangingPunct="1">
              <a:lnSpc>
                <a:spcPct val="200000"/>
              </a:lnSpc>
              <a:buFont typeface="Wingdings" panose="05000000000000000000" pitchFamily="2" charset="2"/>
              <a:buChar char="u"/>
            </a:pPr>
            <a:r>
              <a:rPr lang="zh-CN" altLang="en-US" sz="2800" b="1" dirty="0">
                <a:solidFill>
                  <a:srgbClr val="7030A0"/>
                </a:solidFill>
                <a:latin typeface="微软雅黑" panose="020B0503020204020204" pitchFamily="34" charset="-122"/>
                <a:ea typeface="微软雅黑" panose="020B0503020204020204" pitchFamily="34" charset="-122"/>
                <a:sym typeface="Symbol" panose="05050102010706020507" pitchFamily="18" charset="2"/>
              </a:rPr>
              <a:t>掌握</a:t>
            </a:r>
            <a:r>
              <a:rPr lang="en-US" altLang="zh-CN" sz="2800" b="1" dirty="0">
                <a:solidFill>
                  <a:srgbClr val="7030A0"/>
                </a:solidFill>
                <a:latin typeface="微软雅黑" panose="020B0503020204020204" pitchFamily="34" charset="-122"/>
                <a:ea typeface="微软雅黑" panose="020B0503020204020204" pitchFamily="34" charset="-122"/>
                <a:sym typeface="Symbol" panose="05050102010706020507" pitchFamily="18" charset="2"/>
              </a:rPr>
              <a:t>SQL</a:t>
            </a:r>
            <a:r>
              <a:rPr lang="zh-CN" altLang="en-US" sz="2800" b="1" dirty="0">
                <a:solidFill>
                  <a:srgbClr val="7030A0"/>
                </a:solidFill>
                <a:latin typeface="微软雅黑" panose="020B0503020204020204" pitchFamily="34" charset="-122"/>
                <a:ea typeface="微软雅黑" panose="020B0503020204020204" pitchFamily="34" charset="-122"/>
                <a:sym typeface="Symbol" panose="05050102010706020507" pitchFamily="18" charset="2"/>
              </a:rPr>
              <a:t>数据定义语法</a:t>
            </a:r>
            <a:endParaRPr lang="en-US" altLang="zh-CN" sz="2800" b="1" dirty="0">
              <a:solidFill>
                <a:srgbClr val="7030A0"/>
              </a:solidFill>
              <a:latin typeface="微软雅黑" panose="020B0503020204020204" pitchFamily="34" charset="-122"/>
              <a:ea typeface="微软雅黑" panose="020B0503020204020204" pitchFamily="34" charset="-122"/>
              <a:sym typeface="Symbol" panose="05050102010706020507" pitchFamily="18" charset="2"/>
            </a:endParaRPr>
          </a:p>
          <a:p>
            <a:pPr eaLnBrk="1" hangingPunct="1">
              <a:lnSpc>
                <a:spcPct val="200000"/>
              </a:lnSpc>
              <a:buFont typeface="Wingdings" panose="05000000000000000000" pitchFamily="2" charset="2"/>
              <a:buChar char="u"/>
            </a:pPr>
            <a:r>
              <a:rPr lang="zh-CN" altLang="en-US" sz="2800" b="1"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熟练掌握</a:t>
            </a:r>
            <a:r>
              <a:rPr lang="en-US" altLang="zh-CN" sz="2800" b="1"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SQL</a:t>
            </a:r>
            <a:r>
              <a:rPr lang="zh-CN" altLang="en-US"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基本</a:t>
            </a:r>
            <a:r>
              <a:rPr lang="zh-CN" altLang="en-US" sz="2800" b="1"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查询（单表、连接、聚集）</a:t>
            </a:r>
            <a:endParaRPr lang="en-US" altLang="zh-CN" sz="2800" b="1" dirty="0">
              <a:solidFill>
                <a:srgbClr val="FF0000"/>
              </a:solidFill>
              <a:latin typeface="微软雅黑" panose="020B0503020204020204" pitchFamily="34" charset="-122"/>
              <a:ea typeface="微软雅黑" panose="020B0503020204020204" pitchFamily="34" charset="-122"/>
              <a:sym typeface="Symbol" panose="05050102010706020507" pitchFamily="18" charset="2"/>
            </a:endParaRPr>
          </a:p>
          <a:p>
            <a:pPr eaLnBrk="1" hangingPunct="1">
              <a:lnSpc>
                <a:spcPct val="200000"/>
              </a:lnSpc>
              <a:buFont typeface="Wingdings" panose="05000000000000000000" pitchFamily="2" charset="2"/>
              <a:buChar char="u"/>
            </a:pPr>
            <a:r>
              <a:rPr lang="zh-CN" altLang="en-US" dirty="0">
                <a:solidFill>
                  <a:srgbClr val="7030A0"/>
                </a:solidFill>
                <a:latin typeface="微软雅黑" panose="020B0503020204020204" pitchFamily="34" charset="-122"/>
                <a:ea typeface="微软雅黑" panose="020B0503020204020204" pitchFamily="34" charset="-122"/>
                <a:sym typeface="Symbol" panose="05050102010706020507" pitchFamily="18" charset="2"/>
              </a:rPr>
              <a:t>掌握</a:t>
            </a:r>
            <a:r>
              <a:rPr lang="en-US" altLang="zh-CN" dirty="0">
                <a:solidFill>
                  <a:srgbClr val="7030A0"/>
                </a:solidFill>
                <a:latin typeface="微软雅黑" panose="020B0503020204020204" pitchFamily="34" charset="-122"/>
                <a:ea typeface="微软雅黑" panose="020B0503020204020204" pitchFamily="34" charset="-122"/>
                <a:sym typeface="Symbol" panose="05050102010706020507" pitchFamily="18" charset="2"/>
              </a:rPr>
              <a:t>SQL</a:t>
            </a:r>
            <a:r>
              <a:rPr lang="zh-CN" altLang="en-US" dirty="0">
                <a:solidFill>
                  <a:srgbClr val="7030A0"/>
                </a:solidFill>
                <a:latin typeface="微软雅黑" panose="020B0503020204020204" pitchFamily="34" charset="-122"/>
                <a:ea typeface="微软雅黑" panose="020B0503020204020204" pitchFamily="34" charset="-122"/>
                <a:sym typeface="Symbol" panose="05050102010706020507" pitchFamily="18" charset="2"/>
              </a:rPr>
              <a:t>嵌套查询（</a:t>
            </a:r>
            <a:r>
              <a:rPr lang="en-US" altLang="zh-CN" dirty="0">
                <a:solidFill>
                  <a:srgbClr val="7030A0"/>
                </a:solidFill>
                <a:latin typeface="微软雅黑" panose="020B0503020204020204" pitchFamily="34" charset="-122"/>
                <a:ea typeface="微软雅黑" panose="020B0503020204020204" pitchFamily="34" charset="-122"/>
                <a:sym typeface="Symbol" panose="05050102010706020507" pitchFamily="18" charset="2"/>
              </a:rPr>
              <a:t>IN</a:t>
            </a:r>
            <a:r>
              <a:rPr lang="zh-CN" altLang="en-US" dirty="0">
                <a:solidFill>
                  <a:srgbClr val="7030A0"/>
                </a:solidFill>
                <a:latin typeface="微软雅黑" panose="020B0503020204020204" pitchFamily="34" charset="-122"/>
                <a:ea typeface="微软雅黑" panose="020B0503020204020204" pitchFamily="34" charset="-122"/>
                <a:sym typeface="Symbol" panose="05050102010706020507" pitchFamily="18" charset="2"/>
              </a:rPr>
              <a:t>子查询、比较运算）</a:t>
            </a:r>
            <a:endParaRPr lang="en-US" altLang="zh-CN" dirty="0">
              <a:solidFill>
                <a:srgbClr val="7030A0"/>
              </a:solidFill>
              <a:latin typeface="微软雅黑" panose="020B0503020204020204" pitchFamily="34" charset="-122"/>
              <a:ea typeface="微软雅黑" panose="020B0503020204020204" pitchFamily="34" charset="-122"/>
              <a:sym typeface="Symbol" panose="05050102010706020507" pitchFamily="18" charset="2"/>
            </a:endParaRPr>
          </a:p>
          <a:p>
            <a:pPr eaLnBrk="1" hangingPunct="1">
              <a:lnSpc>
                <a:spcPct val="200000"/>
              </a:lnSpc>
              <a:buFont typeface="Wingdings" panose="05000000000000000000" pitchFamily="2" charset="2"/>
              <a:buChar char="u"/>
            </a:pPr>
            <a:r>
              <a:rPr lang="zh-CN" altLang="en-US" sz="2800" b="1"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熟练</a:t>
            </a:r>
            <a:r>
              <a:rPr lang="zh-CN" altLang="en-US"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掌握</a:t>
            </a:r>
            <a:r>
              <a:rPr lang="en-US" altLang="zh-CN"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SQL</a:t>
            </a:r>
            <a:r>
              <a:rPr lang="zh-CN" altLang="en-US"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其他数据操作（插入、更新、删除）</a:t>
            </a:r>
            <a:endParaRPr lang="en-US" altLang="zh-CN" sz="2800" b="1" dirty="0">
              <a:solidFill>
                <a:srgbClr val="FF0000"/>
              </a:solidFill>
              <a:latin typeface="微软雅黑" panose="020B0503020204020204" pitchFamily="34" charset="-122"/>
              <a:ea typeface="微软雅黑" panose="020B0503020204020204" pitchFamily="34" charset="-122"/>
              <a:sym typeface="Symbol" panose="05050102010706020507" pitchFamily="18" charset="2"/>
            </a:endParaRPr>
          </a:p>
          <a:p>
            <a:pPr eaLnBrk="1" hangingPunct="1">
              <a:lnSpc>
                <a:spcPct val="200000"/>
              </a:lnSpc>
              <a:buFont typeface="Wingdings" panose="05000000000000000000" pitchFamily="2" charset="2"/>
              <a:buChar char="u"/>
            </a:pPr>
            <a:r>
              <a:rPr lang="zh-CN" altLang="en-US" sz="2800" b="1" dirty="0">
                <a:solidFill>
                  <a:schemeClr val="accent4"/>
                </a:solidFill>
                <a:latin typeface="微软雅黑" panose="020B0503020204020204" pitchFamily="34" charset="-122"/>
                <a:ea typeface="微软雅黑" panose="020B0503020204020204" pitchFamily="34" charset="-122"/>
                <a:sym typeface="Symbol" panose="05050102010706020507" pitchFamily="18" charset="2"/>
              </a:rPr>
              <a:t>理解</a:t>
            </a:r>
            <a:r>
              <a:rPr lang="en-US" altLang="zh-CN" sz="2800" b="1" dirty="0">
                <a:solidFill>
                  <a:schemeClr val="accent4"/>
                </a:solidFill>
                <a:latin typeface="微软雅黑" panose="020B0503020204020204" pitchFamily="34" charset="-122"/>
                <a:ea typeface="微软雅黑" panose="020B0503020204020204" pitchFamily="34" charset="-122"/>
                <a:sym typeface="Symbol" panose="05050102010706020507" pitchFamily="18" charset="2"/>
              </a:rPr>
              <a:t>EXISTS</a:t>
            </a:r>
            <a:r>
              <a:rPr lang="zh-CN" altLang="en-US" dirty="0">
                <a:solidFill>
                  <a:schemeClr val="accent4"/>
                </a:solidFill>
                <a:latin typeface="微软雅黑" panose="020B0503020204020204" pitchFamily="34" charset="-122"/>
                <a:ea typeface="微软雅黑" panose="020B0503020204020204" pitchFamily="34" charset="-122"/>
                <a:sym typeface="Symbol" panose="05050102010706020507" pitchFamily="18" charset="2"/>
              </a:rPr>
              <a:t>谓词的使用</a:t>
            </a:r>
            <a:endParaRPr lang="en-US" altLang="zh-CN" sz="2800" b="1" dirty="0">
              <a:solidFill>
                <a:schemeClr val="accent4"/>
              </a:solidFill>
              <a:latin typeface="微软雅黑" panose="020B0503020204020204" pitchFamily="34" charset="-122"/>
              <a:ea typeface="微软雅黑" panose="020B0503020204020204" pitchFamily="34" charset="-122"/>
              <a:sym typeface="Symbol" panose="05050102010706020507" pitchFamily="18" charset="2"/>
            </a:endParaRPr>
          </a:p>
          <a:p>
            <a:pPr eaLnBrk="1" hangingPunct="1">
              <a:lnSpc>
                <a:spcPct val="200000"/>
              </a:lnSpc>
              <a:buFont typeface="Wingdings" panose="05000000000000000000" pitchFamily="2" charset="2"/>
              <a:buChar char="u"/>
            </a:pPr>
            <a:r>
              <a:rPr lang="zh-CN" altLang="en-US" b="1"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练习：</a:t>
            </a:r>
            <a:r>
              <a:rPr lang="en-US" altLang="zh-CN" b="1">
                <a:solidFill>
                  <a:srgbClr val="FF0000"/>
                </a:solidFill>
                <a:latin typeface="微软雅黑" panose="020B0503020204020204" pitchFamily="34" charset="-122"/>
                <a:ea typeface="微软雅黑" panose="020B0503020204020204" pitchFamily="34" charset="-122"/>
                <a:sym typeface="Symbol" panose="05050102010706020507" pitchFamily="18" charset="2"/>
              </a:rPr>
              <a:t>P130 </a:t>
            </a:r>
            <a:r>
              <a:rPr lang="zh-CN" altLang="en-US"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习题</a:t>
            </a:r>
            <a:r>
              <a:rPr lang="en-US" altLang="zh-CN"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3</a:t>
            </a:r>
            <a:r>
              <a:rPr lang="zh-CN" altLang="en-US"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4</a:t>
            </a:r>
            <a:r>
              <a:rPr lang="zh-CN" altLang="en-US"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5</a:t>
            </a:r>
            <a:r>
              <a:rPr lang="zh-CN" altLang="en-US"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9</a:t>
            </a:r>
            <a:r>
              <a:rPr lang="zh-CN" altLang="en-US"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和课堂练习</a:t>
            </a:r>
            <a:endParaRPr lang="en-US" altLang="zh-CN" sz="3200" b="1" dirty="0">
              <a:solidFill>
                <a:srgbClr val="FF0000"/>
              </a:solidFill>
              <a:latin typeface="微软雅黑" panose="020B0503020204020204" pitchFamily="34" charset="-122"/>
              <a:ea typeface="微软雅黑" panose="020B0503020204020204" pitchFamily="34" charset="-122"/>
              <a:sym typeface="Symbol" panose="05050102010706020507" pitchFamily="18" charset="2"/>
            </a:endParaRPr>
          </a:p>
        </p:txBody>
      </p:sp>
      <p:sp>
        <p:nvSpPr>
          <p:cNvPr id="109570"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FontTx/>
              <a:buNone/>
            </a:pPr>
            <a:fld id="{93523B43-36EC-478B-9FFE-DB6A070CBE24}" type="datetime1">
              <a:rPr lang="zh-CN" altLang="en-US" sz="1000" smtClean="0">
                <a:solidFill>
                  <a:srgbClr val="002060"/>
                </a:solidFill>
              </a:rPr>
              <a:t>2021/10/28</a:t>
            </a:fld>
            <a:endParaRPr lang="zh-CN" altLang="en-US" sz="1000" dirty="0">
              <a:solidFill>
                <a:srgbClr val="002060"/>
              </a:solidFill>
            </a:endParaRPr>
          </a:p>
        </p:txBody>
      </p:sp>
    </p:spTree>
    <p:extLst>
      <p:ext uri="{BB962C8B-B14F-4D97-AF65-F5344CB8AC3E}">
        <p14:creationId xmlns:p14="http://schemas.microsoft.com/office/powerpoint/2010/main" val="1208726971"/>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3.3.2 </a:t>
            </a:r>
            <a:r>
              <a:rPr lang="zh-CN" altLang="en-US" sz="3600"/>
              <a:t>基本表的定义、删除与修改</a:t>
            </a:r>
          </a:p>
        </p:txBody>
      </p:sp>
      <p:sp>
        <p:nvSpPr>
          <p:cNvPr id="46083" name="Rectangle 3"/>
          <p:cNvSpPr>
            <a:spLocks noGrp="1" noChangeArrowheads="1"/>
          </p:cNvSpPr>
          <p:nvPr>
            <p:ph idx="1"/>
          </p:nvPr>
        </p:nvSpPr>
        <p:spPr>
          <a:xfrm>
            <a:off x="900113" y="908050"/>
            <a:ext cx="8208962" cy="5949950"/>
          </a:xfrm>
        </p:spPr>
        <p:txBody>
          <a:bodyPr/>
          <a:lstStyle/>
          <a:p>
            <a:pPr algn="just" eaLnBrk="1" hangingPunct="1">
              <a:lnSpc>
                <a:spcPct val="150000"/>
              </a:lnSpc>
            </a:pPr>
            <a:r>
              <a:rPr lang="zh-CN" altLang="en-US" sz="2000">
                <a:latin typeface="微软雅黑" panose="020B0503020204020204" pitchFamily="34" charset="-122"/>
                <a:ea typeface="微软雅黑" panose="020B0503020204020204" pitchFamily="34" charset="-122"/>
              </a:rPr>
              <a:t>定义基本表</a:t>
            </a:r>
          </a:p>
          <a:p>
            <a:pPr algn="just" eaLnBrk="1" hangingPunct="1">
              <a:lnSpc>
                <a:spcPct val="150000"/>
              </a:lnSpc>
              <a:buFont typeface="Wingdings" panose="05000000000000000000" pitchFamily="2" charset="2"/>
              <a:buNone/>
            </a:pPr>
            <a:r>
              <a:rPr lang="zh-CN" altLang="en-US" sz="1400">
                <a:latin typeface="微软雅黑" panose="020B0503020204020204" pitchFamily="34" charset="-122"/>
                <a:ea typeface="微软雅黑" panose="020B0503020204020204" pitchFamily="34" charset="-122"/>
              </a:rPr>
              <a:t>		</a:t>
            </a:r>
            <a:r>
              <a:rPr lang="en-US" altLang="zh-CN" sz="1800">
                <a:latin typeface="微软雅黑" panose="020B0503020204020204" pitchFamily="34" charset="-122"/>
                <a:ea typeface="微软雅黑" panose="020B0503020204020204" pitchFamily="34" charset="-122"/>
              </a:rPr>
              <a:t>CREATE TABLE &lt;</a:t>
            </a:r>
            <a:r>
              <a:rPr lang="zh-CN" altLang="en-US" sz="1800">
                <a:latin typeface="微软雅黑" panose="020B0503020204020204" pitchFamily="34" charset="-122"/>
                <a:ea typeface="微软雅黑" panose="020B0503020204020204" pitchFamily="34" charset="-122"/>
              </a:rPr>
              <a:t>表名</a:t>
            </a:r>
            <a:r>
              <a:rPr lang="en-US" altLang="zh-CN" sz="1800">
                <a:latin typeface="微软雅黑" panose="020B0503020204020204" pitchFamily="34" charset="-122"/>
                <a:ea typeface="微软雅黑" panose="020B0503020204020204" pitchFamily="34" charset="-122"/>
              </a:rPr>
              <a:t>&gt;</a:t>
            </a:r>
          </a:p>
          <a:p>
            <a:pPr lvl="1" algn="just" eaLnBrk="1" hangingPunct="1">
              <a:lnSpc>
                <a:spcPct val="150000"/>
              </a:lnSpc>
              <a:buFont typeface="Wingdings" panose="05000000000000000000" pitchFamily="2" charset="2"/>
              <a:buNone/>
            </a:pPr>
            <a:r>
              <a:rPr lang="en-US" altLang="zh-CN" sz="1800">
                <a:latin typeface="微软雅黑" panose="020B0503020204020204" pitchFamily="34" charset="-122"/>
                <a:ea typeface="微软雅黑" panose="020B0503020204020204" pitchFamily="34" charset="-122"/>
              </a:rPr>
              <a:t>      </a:t>
            </a:r>
            <a:r>
              <a:rPr lang="zh-CN" altLang="en-US" sz="1800">
                <a:latin typeface="微软雅黑" panose="020B0503020204020204" pitchFamily="34" charset="-122"/>
                <a:ea typeface="微软雅黑" panose="020B0503020204020204" pitchFamily="34" charset="-122"/>
              </a:rPr>
              <a:t>(</a:t>
            </a:r>
            <a:r>
              <a:rPr lang="en-US" altLang="zh-CN" sz="1800">
                <a:latin typeface="微软雅黑" panose="020B0503020204020204" pitchFamily="34" charset="-122"/>
                <a:ea typeface="微软雅黑" panose="020B0503020204020204" pitchFamily="34" charset="-122"/>
              </a:rPr>
              <a:t>&lt;</a:t>
            </a:r>
            <a:r>
              <a:rPr lang="zh-CN" altLang="en-US" sz="1800">
                <a:latin typeface="微软雅黑" panose="020B0503020204020204" pitchFamily="34" charset="-122"/>
                <a:ea typeface="微软雅黑" panose="020B0503020204020204" pitchFamily="34" charset="-122"/>
              </a:rPr>
              <a:t>列名</a:t>
            </a:r>
            <a:r>
              <a:rPr lang="en-US" altLang="zh-CN" sz="1800">
                <a:latin typeface="微软雅黑" panose="020B0503020204020204" pitchFamily="34" charset="-122"/>
                <a:ea typeface="微软雅黑" panose="020B0503020204020204" pitchFamily="34" charset="-122"/>
              </a:rPr>
              <a:t>&gt; &lt;</a:t>
            </a:r>
            <a:r>
              <a:rPr lang="zh-CN" altLang="en-US" sz="1800">
                <a:latin typeface="微软雅黑" panose="020B0503020204020204" pitchFamily="34" charset="-122"/>
                <a:ea typeface="微软雅黑" panose="020B0503020204020204" pitchFamily="34" charset="-122"/>
              </a:rPr>
              <a:t>数据类型</a:t>
            </a:r>
            <a:r>
              <a:rPr lang="en-US" altLang="zh-CN" sz="1800">
                <a:latin typeface="微软雅黑" panose="020B0503020204020204" pitchFamily="34" charset="-122"/>
                <a:ea typeface="微软雅黑" panose="020B0503020204020204" pitchFamily="34" charset="-122"/>
              </a:rPr>
              <a:t>&gt;[ &lt;</a:t>
            </a:r>
            <a:r>
              <a:rPr lang="zh-CN" altLang="en-US" sz="1800">
                <a:latin typeface="微软雅黑" panose="020B0503020204020204" pitchFamily="34" charset="-122"/>
                <a:ea typeface="微软雅黑" panose="020B0503020204020204" pitchFamily="34" charset="-122"/>
              </a:rPr>
              <a:t>列级完整性约束条件</a:t>
            </a:r>
            <a:r>
              <a:rPr lang="en-US" altLang="zh-CN" sz="1800">
                <a:latin typeface="微软雅黑" panose="020B0503020204020204" pitchFamily="34" charset="-122"/>
                <a:ea typeface="微软雅黑" panose="020B0503020204020204" pitchFamily="34" charset="-122"/>
              </a:rPr>
              <a:t>&gt; ]</a:t>
            </a:r>
          </a:p>
          <a:p>
            <a:pPr lvl="1" algn="just" eaLnBrk="1" hangingPunct="1">
              <a:lnSpc>
                <a:spcPct val="150000"/>
              </a:lnSpc>
              <a:buFont typeface="Wingdings" panose="05000000000000000000" pitchFamily="2" charset="2"/>
              <a:buNone/>
            </a:pPr>
            <a:r>
              <a:rPr lang="en-US" altLang="zh-CN" sz="1800">
                <a:latin typeface="微软雅黑" panose="020B0503020204020204" pitchFamily="34" charset="-122"/>
                <a:ea typeface="微软雅黑" panose="020B0503020204020204" pitchFamily="34" charset="-122"/>
              </a:rPr>
              <a:t>      [</a:t>
            </a:r>
            <a:r>
              <a:rPr lang="zh-CN" altLang="en-US" sz="1800">
                <a:latin typeface="微软雅黑" panose="020B0503020204020204" pitchFamily="34" charset="-122"/>
                <a:ea typeface="微软雅黑" panose="020B0503020204020204" pitchFamily="34" charset="-122"/>
              </a:rPr>
              <a:t>,</a:t>
            </a:r>
            <a:r>
              <a:rPr lang="en-US" altLang="zh-CN" sz="1800">
                <a:latin typeface="微软雅黑" panose="020B0503020204020204" pitchFamily="34" charset="-122"/>
                <a:ea typeface="微软雅黑" panose="020B0503020204020204" pitchFamily="34" charset="-122"/>
              </a:rPr>
              <a:t>&lt;</a:t>
            </a:r>
            <a:r>
              <a:rPr lang="zh-CN" altLang="en-US" sz="1800">
                <a:latin typeface="微软雅黑" panose="020B0503020204020204" pitchFamily="34" charset="-122"/>
                <a:ea typeface="微软雅黑" panose="020B0503020204020204" pitchFamily="34" charset="-122"/>
              </a:rPr>
              <a:t>列名</a:t>
            </a:r>
            <a:r>
              <a:rPr lang="en-US" altLang="zh-CN" sz="1800">
                <a:latin typeface="微软雅黑" panose="020B0503020204020204" pitchFamily="34" charset="-122"/>
                <a:ea typeface="微软雅黑" panose="020B0503020204020204" pitchFamily="34" charset="-122"/>
              </a:rPr>
              <a:t>&gt; &lt;</a:t>
            </a:r>
            <a:r>
              <a:rPr lang="zh-CN" altLang="en-US" sz="1800">
                <a:latin typeface="微软雅黑" panose="020B0503020204020204" pitchFamily="34" charset="-122"/>
                <a:ea typeface="微软雅黑" panose="020B0503020204020204" pitchFamily="34" charset="-122"/>
              </a:rPr>
              <a:t>数据类型</a:t>
            </a:r>
            <a:r>
              <a:rPr lang="en-US" altLang="zh-CN" sz="1800">
                <a:latin typeface="微软雅黑" panose="020B0503020204020204" pitchFamily="34" charset="-122"/>
                <a:ea typeface="微软雅黑" panose="020B0503020204020204" pitchFamily="34" charset="-122"/>
              </a:rPr>
              <a:t>&gt;[ &lt;</a:t>
            </a:r>
            <a:r>
              <a:rPr lang="zh-CN" altLang="en-US" sz="1800">
                <a:latin typeface="微软雅黑" panose="020B0503020204020204" pitchFamily="34" charset="-122"/>
                <a:ea typeface="微软雅黑" panose="020B0503020204020204" pitchFamily="34" charset="-122"/>
              </a:rPr>
              <a:t>列级完整性约束条件</a:t>
            </a:r>
            <a:r>
              <a:rPr lang="en-US" altLang="zh-CN" sz="1800">
                <a:latin typeface="微软雅黑" panose="020B0503020204020204" pitchFamily="34" charset="-122"/>
                <a:ea typeface="微软雅黑" panose="020B0503020204020204" pitchFamily="34" charset="-122"/>
              </a:rPr>
              <a:t>&gt;] ] </a:t>
            </a:r>
          </a:p>
          <a:p>
            <a:pPr lvl="1" algn="just" eaLnBrk="1" hangingPunct="1">
              <a:lnSpc>
                <a:spcPct val="150000"/>
              </a:lnSpc>
              <a:buFont typeface="Wingdings" panose="05000000000000000000" pitchFamily="2" charset="2"/>
              <a:buNone/>
            </a:pPr>
            <a:r>
              <a:rPr lang="en-US" altLang="zh-CN" sz="1800">
                <a:latin typeface="微软雅黑" panose="020B0503020204020204" pitchFamily="34" charset="-122"/>
                <a:ea typeface="微软雅黑" panose="020B0503020204020204" pitchFamily="34" charset="-122"/>
              </a:rPr>
              <a:t>   …</a:t>
            </a:r>
          </a:p>
          <a:p>
            <a:pPr lvl="1" algn="just" eaLnBrk="1" hangingPunct="1">
              <a:lnSpc>
                <a:spcPct val="150000"/>
              </a:lnSpc>
              <a:buFont typeface="Wingdings" panose="05000000000000000000" pitchFamily="2" charset="2"/>
              <a:buNone/>
            </a:pPr>
            <a:r>
              <a:rPr lang="en-US" altLang="zh-CN" sz="1800">
                <a:latin typeface="微软雅黑" panose="020B0503020204020204" pitchFamily="34" charset="-122"/>
                <a:ea typeface="微软雅黑" panose="020B0503020204020204" pitchFamily="34" charset="-122"/>
              </a:rPr>
              <a:t>      [</a:t>
            </a:r>
            <a:r>
              <a:rPr lang="zh-CN" altLang="en-US" sz="1800">
                <a:latin typeface="微软雅黑" panose="020B0503020204020204" pitchFamily="34" charset="-122"/>
                <a:ea typeface="微软雅黑" panose="020B0503020204020204" pitchFamily="34" charset="-122"/>
              </a:rPr>
              <a:t>,</a:t>
            </a:r>
            <a:r>
              <a:rPr lang="en-US" altLang="zh-CN" sz="1800">
                <a:latin typeface="微软雅黑" panose="020B0503020204020204" pitchFamily="34" charset="-122"/>
                <a:ea typeface="微软雅黑" panose="020B0503020204020204" pitchFamily="34" charset="-122"/>
              </a:rPr>
              <a:t>&lt;</a:t>
            </a:r>
            <a:r>
              <a:rPr lang="zh-CN" altLang="en-US" sz="1800">
                <a:latin typeface="微软雅黑" panose="020B0503020204020204" pitchFamily="34" charset="-122"/>
                <a:ea typeface="微软雅黑" panose="020B0503020204020204" pitchFamily="34" charset="-122"/>
              </a:rPr>
              <a:t>表级完整性约束条件</a:t>
            </a:r>
            <a:r>
              <a:rPr lang="en-US" altLang="zh-CN" sz="1800">
                <a:latin typeface="微软雅黑" panose="020B0503020204020204" pitchFamily="34" charset="-122"/>
                <a:ea typeface="微软雅黑" panose="020B0503020204020204" pitchFamily="34" charset="-122"/>
              </a:rPr>
              <a:t>&gt; ] </a:t>
            </a:r>
            <a:r>
              <a:rPr lang="zh-CN" altLang="en-US" sz="1800">
                <a:latin typeface="微软雅黑" panose="020B0503020204020204" pitchFamily="34" charset="-122"/>
                <a:ea typeface="微软雅黑" panose="020B0503020204020204" pitchFamily="34" charset="-122"/>
              </a:rPr>
              <a:t>);</a:t>
            </a:r>
          </a:p>
          <a:p>
            <a:pPr lvl="1" algn="just" eaLnBrk="1" hangingPunct="1">
              <a:lnSpc>
                <a:spcPct val="150000"/>
              </a:lnSpc>
            </a:pPr>
            <a:r>
              <a:rPr lang="en-US" altLang="zh-CN" sz="1800">
                <a:solidFill>
                  <a:srgbClr val="FF00FF"/>
                </a:solidFill>
                <a:latin typeface="微软雅黑" panose="020B0503020204020204" pitchFamily="34" charset="-122"/>
                <a:ea typeface="微软雅黑" panose="020B0503020204020204" pitchFamily="34" charset="-122"/>
              </a:rPr>
              <a:t>&lt;</a:t>
            </a:r>
            <a:r>
              <a:rPr lang="zh-CN" altLang="en-US" sz="1800">
                <a:solidFill>
                  <a:srgbClr val="FF00FF"/>
                </a:solidFill>
                <a:latin typeface="微软雅黑" panose="020B0503020204020204" pitchFamily="34" charset="-122"/>
                <a:ea typeface="微软雅黑" panose="020B0503020204020204" pitchFamily="34" charset="-122"/>
              </a:rPr>
              <a:t>表名</a:t>
            </a:r>
            <a:r>
              <a:rPr lang="en-US" altLang="zh-CN" sz="1800">
                <a:solidFill>
                  <a:srgbClr val="FF00FF"/>
                </a:solidFill>
                <a:latin typeface="微软雅黑" panose="020B0503020204020204" pitchFamily="34" charset="-122"/>
                <a:ea typeface="微软雅黑" panose="020B0503020204020204" pitchFamily="34" charset="-122"/>
              </a:rPr>
              <a:t>&gt;</a:t>
            </a:r>
            <a:r>
              <a:rPr lang="zh-CN" altLang="en-US" sz="1800">
                <a:latin typeface="微软雅黑" panose="020B0503020204020204" pitchFamily="34" charset="-122"/>
                <a:ea typeface="微软雅黑" panose="020B0503020204020204" pitchFamily="34" charset="-122"/>
              </a:rPr>
              <a:t>：所要定义的基本表的名字</a:t>
            </a:r>
          </a:p>
          <a:p>
            <a:pPr lvl="1" algn="just" eaLnBrk="1" hangingPunct="1">
              <a:lnSpc>
                <a:spcPct val="150000"/>
              </a:lnSpc>
            </a:pPr>
            <a:r>
              <a:rPr lang="en-US" altLang="zh-CN" sz="1800">
                <a:solidFill>
                  <a:srgbClr val="FF00FF"/>
                </a:solidFill>
                <a:latin typeface="微软雅黑" panose="020B0503020204020204" pitchFamily="34" charset="-122"/>
                <a:ea typeface="微软雅黑" panose="020B0503020204020204" pitchFamily="34" charset="-122"/>
              </a:rPr>
              <a:t>&lt;</a:t>
            </a:r>
            <a:r>
              <a:rPr lang="zh-CN" altLang="en-US" sz="1800">
                <a:solidFill>
                  <a:srgbClr val="FF00FF"/>
                </a:solidFill>
                <a:latin typeface="微软雅黑" panose="020B0503020204020204" pitchFamily="34" charset="-122"/>
                <a:ea typeface="微软雅黑" panose="020B0503020204020204" pitchFamily="34" charset="-122"/>
              </a:rPr>
              <a:t>列名</a:t>
            </a:r>
            <a:r>
              <a:rPr lang="en-US" altLang="zh-CN" sz="1800">
                <a:solidFill>
                  <a:srgbClr val="FF00FF"/>
                </a:solidFill>
                <a:latin typeface="微软雅黑" panose="020B0503020204020204" pitchFamily="34" charset="-122"/>
                <a:ea typeface="微软雅黑" panose="020B0503020204020204" pitchFamily="34" charset="-122"/>
              </a:rPr>
              <a:t>&gt;</a:t>
            </a:r>
            <a:r>
              <a:rPr lang="zh-CN" altLang="en-US" sz="1800">
                <a:latin typeface="微软雅黑" panose="020B0503020204020204" pitchFamily="34" charset="-122"/>
                <a:ea typeface="微软雅黑" panose="020B0503020204020204" pitchFamily="34" charset="-122"/>
              </a:rPr>
              <a:t>：组成该表的各个属性（列）</a:t>
            </a:r>
          </a:p>
          <a:p>
            <a:pPr lvl="1" algn="just" eaLnBrk="1" hangingPunct="1">
              <a:lnSpc>
                <a:spcPct val="150000"/>
              </a:lnSpc>
            </a:pPr>
            <a:r>
              <a:rPr lang="en-US" altLang="zh-CN" sz="1800">
                <a:solidFill>
                  <a:srgbClr val="FF00FF"/>
                </a:solidFill>
                <a:latin typeface="微软雅黑" panose="020B0503020204020204" pitchFamily="34" charset="-122"/>
                <a:ea typeface="微软雅黑" panose="020B0503020204020204" pitchFamily="34" charset="-122"/>
              </a:rPr>
              <a:t>&lt;</a:t>
            </a:r>
            <a:r>
              <a:rPr lang="zh-CN" altLang="en-US" sz="1800">
                <a:solidFill>
                  <a:srgbClr val="FF00FF"/>
                </a:solidFill>
                <a:latin typeface="微软雅黑" panose="020B0503020204020204" pitchFamily="34" charset="-122"/>
                <a:ea typeface="微软雅黑" panose="020B0503020204020204" pitchFamily="34" charset="-122"/>
              </a:rPr>
              <a:t>列级完整性约束条件</a:t>
            </a:r>
            <a:r>
              <a:rPr lang="en-US" altLang="zh-CN" sz="1800">
                <a:solidFill>
                  <a:srgbClr val="FF00FF"/>
                </a:solidFill>
                <a:latin typeface="微软雅黑" panose="020B0503020204020204" pitchFamily="34" charset="-122"/>
                <a:ea typeface="微软雅黑" panose="020B0503020204020204" pitchFamily="34" charset="-122"/>
              </a:rPr>
              <a:t>&gt;</a:t>
            </a:r>
            <a:r>
              <a:rPr lang="zh-CN" altLang="en-US" sz="1800">
                <a:latin typeface="微软雅黑" panose="020B0503020204020204" pitchFamily="34" charset="-122"/>
                <a:ea typeface="微软雅黑" panose="020B0503020204020204" pitchFamily="34" charset="-122"/>
              </a:rPr>
              <a:t>：涉及相应属性列的完整性约束条件</a:t>
            </a:r>
          </a:p>
          <a:p>
            <a:pPr lvl="1" eaLnBrk="1" hangingPunct="1">
              <a:lnSpc>
                <a:spcPct val="150000"/>
              </a:lnSpc>
            </a:pPr>
            <a:r>
              <a:rPr lang="en-US" altLang="zh-CN" sz="1800">
                <a:solidFill>
                  <a:srgbClr val="FF00FF"/>
                </a:solidFill>
                <a:latin typeface="微软雅黑" panose="020B0503020204020204" pitchFamily="34" charset="-122"/>
                <a:ea typeface="微软雅黑" panose="020B0503020204020204" pitchFamily="34" charset="-122"/>
              </a:rPr>
              <a:t>&lt;</a:t>
            </a:r>
            <a:r>
              <a:rPr lang="zh-CN" altLang="en-US" sz="1800">
                <a:solidFill>
                  <a:srgbClr val="FF00FF"/>
                </a:solidFill>
                <a:latin typeface="微软雅黑" panose="020B0503020204020204" pitchFamily="34" charset="-122"/>
                <a:ea typeface="微软雅黑" panose="020B0503020204020204" pitchFamily="34" charset="-122"/>
              </a:rPr>
              <a:t>表级完整性约束条件</a:t>
            </a:r>
            <a:r>
              <a:rPr lang="en-US" altLang="zh-CN" sz="1800">
                <a:solidFill>
                  <a:srgbClr val="FF00FF"/>
                </a:solidFill>
                <a:latin typeface="微软雅黑" panose="020B0503020204020204" pitchFamily="34" charset="-122"/>
                <a:ea typeface="微软雅黑" panose="020B0503020204020204" pitchFamily="34" charset="-122"/>
              </a:rPr>
              <a:t>&gt;</a:t>
            </a:r>
            <a:r>
              <a:rPr lang="zh-CN" altLang="en-US" sz="1800">
                <a:latin typeface="微软雅黑" panose="020B0503020204020204" pitchFamily="34" charset="-122"/>
                <a:ea typeface="微软雅黑" panose="020B0503020204020204" pitchFamily="34" charset="-122"/>
              </a:rPr>
              <a:t>：涉及一个或多个属性列的完整性约束条件 </a:t>
            </a:r>
            <a:endParaRPr lang="en-US" altLang="zh-CN" sz="1800">
              <a:latin typeface="微软雅黑" panose="020B0503020204020204" pitchFamily="34" charset="-122"/>
              <a:ea typeface="微软雅黑" panose="020B0503020204020204" pitchFamily="34" charset="-122"/>
            </a:endParaRPr>
          </a:p>
          <a:p>
            <a:pPr lvl="1" eaLnBrk="1" hangingPunct="1">
              <a:lnSpc>
                <a:spcPct val="150000"/>
              </a:lnSpc>
            </a:pPr>
            <a:r>
              <a:rPr lang="zh-CN" altLang="en-US" sz="1800">
                <a:latin typeface="微软雅黑" panose="020B0503020204020204" pitchFamily="34" charset="-122"/>
                <a:ea typeface="微软雅黑" panose="020B0503020204020204" pitchFamily="34" charset="-122"/>
              </a:rPr>
              <a:t>如果完整性约束条件涉及到该表的多个属性列，则必须定义在表级上，否则既可以定义在列级也可以定义在表级。 </a:t>
            </a:r>
          </a:p>
          <a:p>
            <a:pPr eaLnBrk="1" hangingPunct="1">
              <a:lnSpc>
                <a:spcPct val="150000"/>
              </a:lnSpc>
              <a:buFont typeface="Wingdings" panose="05000000000000000000" pitchFamily="2" charset="2"/>
              <a:buNone/>
            </a:pPr>
            <a:endParaRPr lang="zh-CN" altLang="en-US" sz="1400">
              <a:latin typeface="微软雅黑" panose="020B0503020204020204" pitchFamily="34" charset="-122"/>
              <a:ea typeface="微软雅黑" panose="020B0503020204020204" pitchFamily="34" charset="-122"/>
            </a:endParaRPr>
          </a:p>
        </p:txBody>
      </p:sp>
      <p:sp>
        <p:nvSpPr>
          <p:cNvPr id="4608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2BA0FA5F-1C45-4B66-9921-F7D05A5357B5}"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3.1 SQL</a:t>
            </a:r>
            <a:r>
              <a:rPr lang="zh-CN" altLang="en-US" sz="3600"/>
              <a:t>概述</a:t>
            </a:r>
          </a:p>
        </p:txBody>
      </p:sp>
      <p:sp>
        <p:nvSpPr>
          <p:cNvPr id="17411" name="Rectangle 3"/>
          <p:cNvSpPr>
            <a:spLocks noGrp="1" noChangeArrowheads="1"/>
          </p:cNvSpPr>
          <p:nvPr>
            <p:ph idx="1"/>
          </p:nvPr>
        </p:nvSpPr>
        <p:spPr>
          <a:xfrm>
            <a:off x="958850" y="1339850"/>
            <a:ext cx="8150225" cy="4854575"/>
          </a:xfrm>
        </p:spPr>
        <p:txBody>
          <a:bodyPr/>
          <a:lstStyle/>
          <a:p>
            <a:pPr eaLnBrk="1" hangingPunct="1">
              <a:lnSpc>
                <a:spcPct val="180000"/>
              </a:lnSpc>
            </a:pPr>
            <a:r>
              <a:rPr lang="en-US" altLang="zh-CN"/>
              <a:t>SQL</a:t>
            </a:r>
            <a:r>
              <a:rPr lang="zh-CN" altLang="en-US"/>
              <a:t>（</a:t>
            </a:r>
            <a:r>
              <a:rPr lang="en-US" altLang="zh-CN"/>
              <a:t>Structured Query Language</a:t>
            </a:r>
            <a:r>
              <a:rPr lang="zh-CN" altLang="en-US"/>
              <a:t>）</a:t>
            </a:r>
          </a:p>
          <a:p>
            <a:pPr eaLnBrk="1" hangingPunct="1">
              <a:lnSpc>
                <a:spcPct val="180000"/>
              </a:lnSpc>
              <a:buFont typeface="Wingdings" panose="05000000000000000000" pitchFamily="2" charset="2"/>
              <a:buNone/>
            </a:pPr>
            <a:r>
              <a:rPr lang="zh-CN" altLang="en-US"/>
              <a:t>    结构化查询语言，是关系数据库的标准语言</a:t>
            </a:r>
          </a:p>
          <a:p>
            <a:pPr eaLnBrk="1" hangingPunct="1">
              <a:lnSpc>
                <a:spcPct val="180000"/>
              </a:lnSpc>
            </a:pPr>
            <a:r>
              <a:rPr lang="en-US" altLang="zh-CN"/>
              <a:t>SQL</a:t>
            </a:r>
            <a:r>
              <a:rPr lang="zh-CN" altLang="en-US"/>
              <a:t>是一个通用的、功能极强的关系数据库语言</a:t>
            </a:r>
          </a:p>
        </p:txBody>
      </p:sp>
      <p:sp>
        <p:nvSpPr>
          <p:cNvPr id="17412"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6E765B39-0730-4020-86BC-C5CA07C0D32C}"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学生表</a:t>
            </a:r>
            <a:r>
              <a:rPr lang="en-US" altLang="zh-CN" sz="3600"/>
              <a:t>Student</a:t>
            </a:r>
          </a:p>
        </p:txBody>
      </p:sp>
      <p:sp>
        <p:nvSpPr>
          <p:cNvPr id="47107" name="Rectangle 3"/>
          <p:cNvSpPr>
            <a:spLocks noGrp="1" noChangeArrowheads="1"/>
          </p:cNvSpPr>
          <p:nvPr>
            <p:ph idx="1"/>
          </p:nvPr>
        </p:nvSpPr>
        <p:spPr>
          <a:xfrm>
            <a:off x="958850" y="1339850"/>
            <a:ext cx="8150225" cy="4854575"/>
          </a:xfrm>
        </p:spPr>
        <p:txBody>
          <a:bodyPr/>
          <a:lstStyle/>
          <a:p>
            <a:pPr algn="just" eaLnBrk="1" hangingPunct="1">
              <a:buFont typeface="Wingdings" panose="05000000000000000000" pitchFamily="2" charset="2"/>
              <a:buNone/>
            </a:pPr>
            <a:r>
              <a:rPr lang="en-US" altLang="zh-CN" sz="2400"/>
              <a:t>[</a:t>
            </a:r>
            <a:r>
              <a:rPr lang="zh-CN" altLang="en-US" sz="2400"/>
              <a:t>例</a:t>
            </a:r>
            <a:r>
              <a:rPr lang="en-US" altLang="zh-CN" sz="2400"/>
              <a:t>3.5]  </a:t>
            </a:r>
            <a:r>
              <a:rPr lang="zh-CN" altLang="en-US" sz="2400"/>
              <a:t>建立“学生”表</a:t>
            </a:r>
            <a:r>
              <a:rPr lang="en-US" altLang="zh-CN" sz="2400"/>
              <a:t>Student</a:t>
            </a:r>
            <a:r>
              <a:rPr lang="zh-CN" altLang="en-US" sz="2400"/>
              <a:t>。学号是主码，姓名取值唯一。</a:t>
            </a:r>
          </a:p>
          <a:p>
            <a:pPr eaLnBrk="1" hangingPunct="1">
              <a:buFont typeface="Wingdings" panose="05000000000000000000" pitchFamily="2" charset="2"/>
              <a:buNone/>
            </a:pPr>
            <a:r>
              <a:rPr lang="zh-CN" altLang="en-US" sz="1800"/>
              <a:t>     </a:t>
            </a:r>
          </a:p>
          <a:p>
            <a:pPr eaLnBrk="1" hangingPunct="1">
              <a:buFont typeface="Wingdings" panose="05000000000000000000" pitchFamily="2" charset="2"/>
              <a:buNone/>
            </a:pPr>
            <a:r>
              <a:rPr lang="en-US" altLang="zh-CN" sz="2400"/>
              <a:t>CREATE TABLE Student          </a:t>
            </a:r>
          </a:p>
          <a:p>
            <a:pPr eaLnBrk="1" hangingPunct="1">
              <a:buFont typeface="Wingdings" panose="05000000000000000000" pitchFamily="2" charset="2"/>
              <a:buNone/>
            </a:pPr>
            <a:r>
              <a:rPr lang="en-US" altLang="zh-CN" sz="2400"/>
              <a:t>      </a:t>
            </a:r>
            <a:r>
              <a:rPr lang="zh-CN" altLang="en-US" sz="2400"/>
              <a:t>(</a:t>
            </a:r>
            <a:r>
              <a:rPr lang="en-US" altLang="zh-CN" sz="2400"/>
              <a:t>Sno   CHAR</a:t>
            </a:r>
            <a:r>
              <a:rPr lang="zh-CN" altLang="en-US" sz="2400"/>
              <a:t>(</a:t>
            </a:r>
            <a:r>
              <a:rPr lang="en-US" altLang="zh-CN" sz="2400"/>
              <a:t>9</a:t>
            </a:r>
            <a:r>
              <a:rPr lang="zh-CN" altLang="en-US" sz="2400"/>
              <a:t>)</a:t>
            </a:r>
            <a:r>
              <a:rPr lang="en-US" altLang="zh-CN" sz="2400"/>
              <a:t> </a:t>
            </a:r>
            <a:r>
              <a:rPr lang="en-US" altLang="zh-CN" sz="2400">
                <a:solidFill>
                  <a:srgbClr val="FF00FF"/>
                </a:solidFill>
              </a:rPr>
              <a:t>PRIMARY KEY</a:t>
            </a:r>
            <a:r>
              <a:rPr lang="zh-CN" altLang="en-US" sz="2400"/>
              <a:t>, </a:t>
            </a:r>
            <a:br>
              <a:rPr lang="en-US" altLang="zh-CN" sz="2400"/>
            </a:br>
            <a:r>
              <a:rPr lang="en-US" altLang="zh-CN" sz="2400"/>
              <a:t>                                          </a:t>
            </a:r>
            <a:r>
              <a:rPr lang="en-US" altLang="zh-CN" sz="2000"/>
              <a:t>/* </a:t>
            </a:r>
            <a:r>
              <a:rPr lang="zh-CN" altLang="en-US" sz="2000"/>
              <a:t>列级完整性约束条件</a:t>
            </a:r>
            <a:r>
              <a:rPr lang="en-US" altLang="zh-CN" sz="2000"/>
              <a:t>,Sno</a:t>
            </a:r>
            <a:r>
              <a:rPr lang="zh-CN" altLang="en-US" sz="2000"/>
              <a:t>是主码*</a:t>
            </a:r>
            <a:r>
              <a:rPr lang="en-US" altLang="zh-CN" sz="2000"/>
              <a:t>/        </a:t>
            </a:r>
            <a:r>
              <a:rPr lang="en-US" altLang="zh-CN" sz="2400"/>
              <a:t>          </a:t>
            </a:r>
          </a:p>
          <a:p>
            <a:pPr eaLnBrk="1" hangingPunct="1">
              <a:buFont typeface="Wingdings" panose="05000000000000000000" pitchFamily="2" charset="2"/>
              <a:buNone/>
            </a:pPr>
            <a:r>
              <a:rPr lang="en-US" altLang="zh-CN" sz="2400"/>
              <a:t> </a:t>
            </a:r>
            <a:r>
              <a:rPr lang="zh-CN" altLang="en-US" sz="2400"/>
              <a:t>       </a:t>
            </a:r>
            <a:r>
              <a:rPr lang="en-US" altLang="zh-CN" sz="2400"/>
              <a:t>Sname CHAR</a:t>
            </a:r>
            <a:r>
              <a:rPr lang="zh-CN" altLang="en-US" sz="2400"/>
              <a:t>(</a:t>
            </a:r>
            <a:r>
              <a:rPr lang="en-US" altLang="zh-CN" sz="2400"/>
              <a:t>20</a:t>
            </a:r>
            <a:r>
              <a:rPr lang="zh-CN" altLang="en-US" sz="2400"/>
              <a:t>)</a:t>
            </a:r>
            <a:r>
              <a:rPr lang="en-US" altLang="zh-CN" sz="2400"/>
              <a:t> </a:t>
            </a:r>
            <a:r>
              <a:rPr lang="en-US" altLang="zh-CN" sz="2400">
                <a:solidFill>
                  <a:srgbClr val="FF00FF"/>
                </a:solidFill>
              </a:rPr>
              <a:t>UNIQUE</a:t>
            </a:r>
            <a:r>
              <a:rPr lang="zh-CN" altLang="en-US" sz="2400"/>
              <a:t>,            </a:t>
            </a:r>
            <a:r>
              <a:rPr lang="zh-CN" altLang="en-US" sz="2000"/>
              <a:t> </a:t>
            </a:r>
            <a:r>
              <a:rPr lang="en-US" altLang="zh-CN" sz="2000"/>
              <a:t>/* Sname</a:t>
            </a:r>
            <a:r>
              <a:rPr lang="zh-CN" altLang="en-US" sz="2000"/>
              <a:t>取唯一值*</a:t>
            </a:r>
            <a:r>
              <a:rPr lang="en-US" altLang="zh-CN" sz="2000"/>
              <a:t>/</a:t>
            </a:r>
          </a:p>
          <a:p>
            <a:pPr eaLnBrk="1" hangingPunct="1">
              <a:buFont typeface="Wingdings" panose="05000000000000000000" pitchFamily="2" charset="2"/>
              <a:buNone/>
            </a:pPr>
            <a:r>
              <a:rPr lang="en-US" altLang="zh-CN" sz="2400"/>
              <a:t>        Ssex    CHAR</a:t>
            </a:r>
            <a:r>
              <a:rPr lang="zh-CN" altLang="en-US" sz="2400"/>
              <a:t>(</a:t>
            </a:r>
            <a:r>
              <a:rPr lang="en-US" altLang="zh-CN" sz="2400"/>
              <a:t>2</a:t>
            </a:r>
            <a:r>
              <a:rPr lang="zh-CN" altLang="en-US" sz="2400"/>
              <a:t>),</a:t>
            </a:r>
          </a:p>
          <a:p>
            <a:pPr eaLnBrk="1" hangingPunct="1">
              <a:buFont typeface="Wingdings" panose="05000000000000000000" pitchFamily="2" charset="2"/>
              <a:buNone/>
            </a:pPr>
            <a:r>
              <a:rPr lang="zh-CN" altLang="en-US" sz="2400"/>
              <a:t>        </a:t>
            </a:r>
            <a:r>
              <a:rPr lang="en-US" altLang="zh-CN" sz="2400"/>
              <a:t>Sage   SMALLINT</a:t>
            </a:r>
            <a:r>
              <a:rPr lang="zh-CN" altLang="en-US" sz="2400"/>
              <a:t>,</a:t>
            </a:r>
          </a:p>
          <a:p>
            <a:pPr eaLnBrk="1" hangingPunct="1">
              <a:buFont typeface="Wingdings" panose="05000000000000000000" pitchFamily="2" charset="2"/>
              <a:buNone/>
            </a:pPr>
            <a:r>
              <a:rPr lang="zh-CN" altLang="en-US" sz="2400"/>
              <a:t>        </a:t>
            </a:r>
            <a:r>
              <a:rPr lang="en-US" altLang="zh-CN" sz="2400"/>
              <a:t>Sdept  CHAR</a:t>
            </a:r>
            <a:r>
              <a:rPr lang="zh-CN" altLang="en-US" sz="2400"/>
              <a:t>(</a:t>
            </a:r>
            <a:r>
              <a:rPr lang="en-US" altLang="zh-CN" sz="2400"/>
              <a:t>20</a:t>
            </a:r>
            <a:r>
              <a:rPr lang="zh-CN" altLang="en-US" sz="2400"/>
              <a:t>)</a:t>
            </a:r>
          </a:p>
          <a:p>
            <a:pPr eaLnBrk="1" hangingPunct="1">
              <a:buFont typeface="Wingdings" panose="05000000000000000000" pitchFamily="2" charset="2"/>
              <a:buNone/>
            </a:pPr>
            <a:r>
              <a:rPr lang="en-US" altLang="zh-CN" sz="2400"/>
              <a:t>      </a:t>
            </a:r>
            <a:r>
              <a:rPr lang="zh-CN" altLang="en-US" sz="2400"/>
              <a:t>); </a:t>
            </a:r>
          </a:p>
        </p:txBody>
      </p:sp>
      <p:sp>
        <p:nvSpPr>
          <p:cNvPr id="36868" name="AutoShape 7"/>
          <p:cNvSpPr>
            <a:spLocks noChangeArrowheads="1"/>
          </p:cNvSpPr>
          <p:nvPr/>
        </p:nvSpPr>
        <p:spPr bwMode="auto">
          <a:xfrm>
            <a:off x="6129338" y="2133600"/>
            <a:ext cx="914400" cy="609600"/>
          </a:xfrm>
          <a:prstGeom prst="wedgeRoundRectCallout">
            <a:avLst>
              <a:gd name="adj1" fmla="val -151287"/>
              <a:gd name="adj2" fmla="val 79306"/>
              <a:gd name="adj3" fmla="val 16667"/>
            </a:avLst>
          </a:prstGeom>
          <a:gradFill rotWithShape="1">
            <a:gsLst>
              <a:gs pos="0">
                <a:srgbClr val="CCFFFF">
                  <a:alpha val="73000"/>
                </a:srgbClr>
              </a:gs>
              <a:gs pos="100000">
                <a:srgbClr val="B9CC4A"/>
              </a:gs>
            </a:gsLst>
            <a:lin ang="5400000" scaled="1"/>
          </a:gradFill>
          <a:ln w="25400">
            <a:solidFill>
              <a:srgbClr val="FF99CC"/>
            </a:solidFill>
            <a:miter lim="800000"/>
            <a:headEnd/>
            <a:tailEnd/>
          </a:ln>
        </p:spPr>
        <p:txBody>
          <a:bodyPr anchor="ct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1800"/>
              <a:t>主码</a:t>
            </a:r>
          </a:p>
        </p:txBody>
      </p:sp>
      <p:sp>
        <p:nvSpPr>
          <p:cNvPr id="5" name="AutoShape 7"/>
          <p:cNvSpPr>
            <a:spLocks noChangeArrowheads="1"/>
          </p:cNvSpPr>
          <p:nvPr/>
        </p:nvSpPr>
        <p:spPr bwMode="auto">
          <a:xfrm>
            <a:off x="6300788" y="4365625"/>
            <a:ext cx="1079500" cy="609600"/>
          </a:xfrm>
          <a:prstGeom prst="wedgeRoundRectCallout">
            <a:avLst>
              <a:gd name="adj1" fmla="val -196079"/>
              <a:gd name="adj2" fmla="val -87884"/>
              <a:gd name="adj3" fmla="val 16667"/>
            </a:avLst>
          </a:prstGeom>
          <a:gradFill rotWithShape="1">
            <a:gsLst>
              <a:gs pos="0">
                <a:srgbClr val="CCFFFF">
                  <a:alpha val="73000"/>
                </a:srgbClr>
              </a:gs>
              <a:gs pos="100000">
                <a:srgbClr val="B9CC4A"/>
              </a:gs>
            </a:gsLst>
            <a:lin ang="5400000" scaled="1"/>
          </a:gradFill>
          <a:ln w="25400">
            <a:solidFill>
              <a:srgbClr val="FF99CC"/>
            </a:solidFill>
            <a:miter lim="800000"/>
            <a:headEnd/>
            <a:tailEnd/>
          </a:ln>
        </p:spPr>
        <p:txBody>
          <a:bodyPr anchor="ct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en-US" altLang="zh-CN" sz="1600"/>
              <a:t>UNIQUE</a:t>
            </a:r>
          </a:p>
          <a:p>
            <a:pPr algn="ctr" eaLnBrk="1" hangingPunct="1">
              <a:spcBef>
                <a:spcPct val="0"/>
              </a:spcBef>
              <a:buSzTx/>
              <a:buFont typeface="Arial" panose="020B0604020202020204" pitchFamily="34" charset="0"/>
              <a:buNone/>
            </a:pPr>
            <a:r>
              <a:rPr lang="zh-CN" altLang="en-US" sz="1600"/>
              <a:t>约束</a:t>
            </a:r>
          </a:p>
        </p:txBody>
      </p:sp>
      <p:sp>
        <p:nvSpPr>
          <p:cNvPr id="4711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7E1176CF-CBEF-48AC-A709-50D2509A850E}"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box(in)">
                                      <p:cBhvr>
                                        <p:cTn id="7" dur="500"/>
                                        <p:tgtEl>
                                          <p:spTgt spid="368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nimBg="1" autoUpdateAnimBg="0"/>
      <p:bldP spid="5"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课程表</a:t>
            </a:r>
            <a:r>
              <a:rPr lang="en-US" altLang="zh-CN" sz="3600"/>
              <a:t>Course</a:t>
            </a:r>
          </a:p>
        </p:txBody>
      </p:sp>
      <p:sp>
        <p:nvSpPr>
          <p:cNvPr id="48131" name="Rectangle 3"/>
          <p:cNvSpPr>
            <a:spLocks noGrp="1" noChangeArrowheads="1"/>
          </p:cNvSpPr>
          <p:nvPr>
            <p:ph idx="1"/>
          </p:nvPr>
        </p:nvSpPr>
        <p:spPr>
          <a:xfrm>
            <a:off x="958850" y="1339850"/>
            <a:ext cx="8150225" cy="4854575"/>
          </a:xfrm>
        </p:spPr>
        <p:txBody>
          <a:bodyPr/>
          <a:lstStyle/>
          <a:p>
            <a:pPr eaLnBrk="1" hangingPunct="1">
              <a:buFont typeface="Wingdings" panose="05000000000000000000" pitchFamily="2" charset="2"/>
              <a:buNone/>
            </a:pPr>
            <a:r>
              <a:rPr lang="en-US" altLang="zh-CN" sz="2400">
                <a:latin typeface="宋体" panose="02010600030101010101" pitchFamily="2" charset="-122"/>
              </a:rPr>
              <a:t> </a:t>
            </a:r>
            <a:r>
              <a:rPr lang="en-US" altLang="zh-CN" sz="2400"/>
              <a:t>[</a:t>
            </a:r>
            <a:r>
              <a:rPr lang="zh-CN" altLang="en-US" sz="2400"/>
              <a:t>例</a:t>
            </a:r>
            <a:r>
              <a:rPr lang="en-US" altLang="zh-CN" sz="2400"/>
              <a:t>3.6 ]</a:t>
            </a:r>
            <a:r>
              <a:rPr lang="en-US" altLang="zh-CN" sz="2400">
                <a:latin typeface="宋体" panose="02010600030101010101" pitchFamily="2" charset="-122"/>
              </a:rPr>
              <a:t> </a:t>
            </a:r>
            <a:r>
              <a:rPr lang="zh-CN" altLang="en-US" sz="2400">
                <a:latin typeface="宋体" panose="02010600030101010101" pitchFamily="2" charset="-122"/>
              </a:rPr>
              <a:t>建立一个“课程”表</a:t>
            </a:r>
            <a:r>
              <a:rPr lang="en-US" altLang="zh-CN" sz="2400"/>
              <a:t>Course</a:t>
            </a:r>
          </a:p>
          <a:p>
            <a:pPr eaLnBrk="1" hangingPunct="1">
              <a:buFont typeface="Wingdings" panose="05000000000000000000" pitchFamily="2" charset="2"/>
              <a:buNone/>
            </a:pPr>
            <a:r>
              <a:rPr lang="zh-CN" altLang="en-US" sz="2400"/>
              <a:t>	</a:t>
            </a:r>
            <a:r>
              <a:rPr lang="en-US" altLang="zh-CN" sz="2000"/>
              <a:t>CREATE TABLE  Course</a:t>
            </a:r>
          </a:p>
          <a:p>
            <a:pPr eaLnBrk="1" hangingPunct="1">
              <a:buFont typeface="Wingdings" panose="05000000000000000000" pitchFamily="2" charset="2"/>
              <a:buNone/>
            </a:pPr>
            <a:r>
              <a:rPr lang="en-US" altLang="zh-CN" sz="2000"/>
              <a:t>     </a:t>
            </a:r>
            <a:r>
              <a:rPr lang="zh-CN" altLang="en-US" sz="2000"/>
              <a:t>  </a:t>
            </a:r>
            <a:r>
              <a:rPr lang="en-US" altLang="zh-CN" sz="2000"/>
              <a:t>  </a:t>
            </a:r>
            <a:r>
              <a:rPr lang="zh-CN" altLang="en-US" sz="2000"/>
              <a:t> (</a:t>
            </a:r>
            <a:r>
              <a:rPr lang="en-US" altLang="zh-CN" sz="2000"/>
              <a:t>Cno       CHAR</a:t>
            </a:r>
            <a:r>
              <a:rPr lang="zh-CN" altLang="en-US" sz="2000"/>
              <a:t>(</a:t>
            </a:r>
            <a:r>
              <a:rPr lang="en-US" altLang="zh-CN" sz="2000"/>
              <a:t>4</a:t>
            </a:r>
            <a:r>
              <a:rPr lang="zh-CN" altLang="en-US" sz="2000"/>
              <a:t>)</a:t>
            </a:r>
            <a:r>
              <a:rPr lang="en-US" altLang="zh-CN" sz="2000"/>
              <a:t> PRIMARY KEY</a:t>
            </a:r>
            <a:r>
              <a:rPr lang="zh-CN" altLang="en-US" sz="2000"/>
              <a:t>,</a:t>
            </a:r>
          </a:p>
          <a:p>
            <a:pPr eaLnBrk="1" hangingPunct="1">
              <a:buFont typeface="Wingdings" panose="05000000000000000000" pitchFamily="2" charset="2"/>
              <a:buNone/>
            </a:pPr>
            <a:r>
              <a:rPr lang="zh-CN" altLang="en-US" sz="2000"/>
              <a:t>        </a:t>
            </a:r>
            <a:r>
              <a:rPr lang="en-US" altLang="zh-CN" sz="2000"/>
              <a:t>	</a:t>
            </a:r>
            <a:r>
              <a:rPr lang="zh-CN" altLang="en-US" sz="2000"/>
              <a:t> </a:t>
            </a:r>
            <a:r>
              <a:rPr lang="en-US" altLang="zh-CN" sz="2000"/>
              <a:t>Cname  CHAR</a:t>
            </a:r>
            <a:r>
              <a:rPr lang="zh-CN" altLang="en-US" sz="2000"/>
              <a:t>(</a:t>
            </a:r>
            <a:r>
              <a:rPr lang="en-US" altLang="zh-CN" sz="2000"/>
              <a:t>40</a:t>
            </a:r>
            <a:r>
              <a:rPr lang="zh-CN" altLang="en-US" sz="2000"/>
              <a:t>),            </a:t>
            </a:r>
          </a:p>
          <a:p>
            <a:pPr eaLnBrk="1" hangingPunct="1">
              <a:buFont typeface="Wingdings" panose="05000000000000000000" pitchFamily="2" charset="2"/>
              <a:buNone/>
            </a:pPr>
            <a:r>
              <a:rPr lang="zh-CN" altLang="en-US" sz="2000"/>
              <a:t>         </a:t>
            </a:r>
            <a:r>
              <a:rPr lang="en-US" altLang="zh-CN" sz="2000"/>
              <a:t>	</a:t>
            </a:r>
            <a:r>
              <a:rPr lang="zh-CN" altLang="en-US" sz="2000"/>
              <a:t> </a:t>
            </a:r>
            <a:r>
              <a:rPr lang="en-US" altLang="zh-CN" sz="2000"/>
              <a:t>Cpno     CHAR</a:t>
            </a:r>
            <a:r>
              <a:rPr lang="zh-CN" altLang="en-US" sz="2000"/>
              <a:t>(</a:t>
            </a:r>
            <a:r>
              <a:rPr lang="en-US" altLang="zh-CN" sz="2000"/>
              <a:t>4</a:t>
            </a:r>
            <a:r>
              <a:rPr lang="zh-CN" altLang="en-US" sz="2000"/>
              <a:t>),               	                      </a:t>
            </a:r>
          </a:p>
          <a:p>
            <a:pPr eaLnBrk="1" hangingPunct="1">
              <a:buFont typeface="Wingdings" panose="05000000000000000000" pitchFamily="2" charset="2"/>
              <a:buNone/>
            </a:pPr>
            <a:r>
              <a:rPr lang="zh-CN" altLang="en-US" sz="2000"/>
              <a:t>            </a:t>
            </a:r>
            <a:r>
              <a:rPr lang="en-US" altLang="zh-CN" sz="2000"/>
              <a:t>Ccredit  SMALLINT</a:t>
            </a:r>
            <a:r>
              <a:rPr lang="zh-CN" altLang="en-US" sz="2000"/>
              <a:t>，</a:t>
            </a:r>
          </a:p>
          <a:p>
            <a:pPr eaLnBrk="1" hangingPunct="1">
              <a:buFont typeface="Wingdings" panose="05000000000000000000" pitchFamily="2" charset="2"/>
              <a:buNone/>
            </a:pPr>
            <a:r>
              <a:rPr lang="zh-CN" altLang="en-US" sz="2000"/>
              <a:t>            </a:t>
            </a:r>
            <a:r>
              <a:rPr lang="en-US" altLang="zh-CN" sz="2000"/>
              <a:t>FOREIGN KEY </a:t>
            </a:r>
            <a:r>
              <a:rPr lang="zh-CN" altLang="en-US" sz="2000"/>
              <a:t>(</a:t>
            </a:r>
            <a:r>
              <a:rPr lang="en-US" altLang="zh-CN" sz="2000"/>
              <a:t>Cpno</a:t>
            </a:r>
            <a:r>
              <a:rPr lang="zh-CN" altLang="en-US" sz="2000"/>
              <a:t>)</a:t>
            </a:r>
            <a:r>
              <a:rPr lang="en-US" altLang="zh-CN" sz="2000"/>
              <a:t> REFERENCES  Course</a:t>
            </a:r>
            <a:r>
              <a:rPr lang="zh-CN" altLang="en-US" sz="2000"/>
              <a:t>(</a:t>
            </a:r>
            <a:r>
              <a:rPr lang="en-US" altLang="zh-CN" sz="2000"/>
              <a:t>Cno</a:t>
            </a:r>
            <a:r>
              <a:rPr lang="zh-CN" altLang="en-US" sz="2000"/>
              <a:t>)</a:t>
            </a:r>
            <a:r>
              <a:rPr lang="en-US" altLang="zh-CN" sz="2000"/>
              <a:t> </a:t>
            </a:r>
          </a:p>
          <a:p>
            <a:pPr eaLnBrk="1" hangingPunct="1">
              <a:buFont typeface="Wingdings" panose="05000000000000000000" pitchFamily="2" charset="2"/>
              <a:buNone/>
            </a:pPr>
            <a:r>
              <a:rPr lang="en-US" altLang="zh-CN" sz="2000"/>
              <a:t>       </a:t>
            </a:r>
            <a:r>
              <a:rPr lang="zh-CN" altLang="en-US" sz="2000"/>
              <a:t>   )</a:t>
            </a:r>
            <a:r>
              <a:rPr lang="en-US" altLang="zh-CN" sz="2000"/>
              <a:t>; </a:t>
            </a:r>
          </a:p>
        </p:txBody>
      </p:sp>
      <p:sp>
        <p:nvSpPr>
          <p:cNvPr id="37892" name="AutoShape 6"/>
          <p:cNvSpPr>
            <a:spLocks noChangeArrowheads="1"/>
          </p:cNvSpPr>
          <p:nvPr/>
        </p:nvSpPr>
        <p:spPr bwMode="auto">
          <a:xfrm>
            <a:off x="5867400" y="2565400"/>
            <a:ext cx="1008063" cy="528638"/>
          </a:xfrm>
          <a:prstGeom prst="wedgeRoundRectCallout">
            <a:avLst>
              <a:gd name="adj1" fmla="val -211301"/>
              <a:gd name="adj2" fmla="val 58407"/>
              <a:gd name="adj3" fmla="val 16667"/>
            </a:avLst>
          </a:prstGeom>
          <a:gradFill rotWithShape="1">
            <a:gsLst>
              <a:gs pos="0">
                <a:srgbClr val="C4F2D2"/>
              </a:gs>
              <a:gs pos="100000">
                <a:srgbClr val="F6FDF8"/>
              </a:gs>
            </a:gsLst>
            <a:lin ang="5400000" scaled="1"/>
          </a:gradFill>
          <a:ln w="25400">
            <a:solidFill>
              <a:schemeClr val="accent1"/>
            </a:solidFill>
            <a:miter lim="800000"/>
            <a:headEnd/>
            <a:tailEnd/>
          </a:ln>
        </p:spPr>
        <p:txBody>
          <a:bodyPr anchor="ct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1800"/>
              <a:t>先修课</a:t>
            </a:r>
            <a:r>
              <a:rPr lang="zh-CN" altLang="en-US" sz="1800" b="0"/>
              <a:t> </a:t>
            </a:r>
          </a:p>
        </p:txBody>
      </p:sp>
      <p:sp>
        <p:nvSpPr>
          <p:cNvPr id="37893" name="AutoShape 8"/>
          <p:cNvSpPr>
            <a:spLocks noChangeArrowheads="1"/>
          </p:cNvSpPr>
          <p:nvPr/>
        </p:nvSpPr>
        <p:spPr bwMode="auto">
          <a:xfrm>
            <a:off x="4572000" y="4365625"/>
            <a:ext cx="2447925" cy="1008063"/>
          </a:xfrm>
          <a:prstGeom prst="wedgeRoundRectCallout">
            <a:avLst>
              <a:gd name="adj1" fmla="val -58755"/>
              <a:gd name="adj2" fmla="val -83856"/>
              <a:gd name="adj3" fmla="val 16667"/>
            </a:avLst>
          </a:prstGeom>
          <a:gradFill rotWithShape="1">
            <a:gsLst>
              <a:gs pos="0">
                <a:srgbClr val="C4F2D2"/>
              </a:gs>
              <a:gs pos="100000">
                <a:srgbClr val="E9FAEE"/>
              </a:gs>
            </a:gsLst>
            <a:lin ang="5400000" scaled="1"/>
          </a:gradFill>
          <a:ln w="25400">
            <a:solidFill>
              <a:srgbClr val="00FFFF"/>
            </a:solidFill>
            <a:miter lim="800000"/>
            <a:headEnd/>
            <a:tailEnd/>
          </a:ln>
        </p:spPr>
        <p:txBody>
          <a:bodyPr anchor="ct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1800" b="0"/>
              <a:t>   </a:t>
            </a:r>
            <a:r>
              <a:rPr lang="en-US" altLang="zh-CN" sz="1800"/>
              <a:t>Cpno</a:t>
            </a:r>
            <a:r>
              <a:rPr lang="zh-CN" altLang="en-US" sz="1800"/>
              <a:t>是外码</a:t>
            </a:r>
          </a:p>
          <a:p>
            <a:pPr eaLnBrk="1" hangingPunct="1">
              <a:spcBef>
                <a:spcPct val="0"/>
              </a:spcBef>
              <a:buSzTx/>
              <a:buFont typeface="Arial" panose="020B0604020202020204" pitchFamily="34" charset="0"/>
              <a:buNone/>
            </a:pPr>
            <a:r>
              <a:rPr lang="zh-CN" altLang="en-US" sz="1800"/>
              <a:t>   被参照表是</a:t>
            </a:r>
            <a:r>
              <a:rPr lang="en-US" altLang="zh-CN" sz="1800"/>
              <a:t>Course</a:t>
            </a:r>
          </a:p>
          <a:p>
            <a:pPr eaLnBrk="1" hangingPunct="1">
              <a:spcBef>
                <a:spcPct val="0"/>
              </a:spcBef>
              <a:buSzTx/>
              <a:buFont typeface="Arial" panose="020B0604020202020204" pitchFamily="34" charset="0"/>
              <a:buNone/>
            </a:pPr>
            <a:r>
              <a:rPr lang="zh-CN" altLang="en-US" sz="1800"/>
              <a:t>   被参照列是</a:t>
            </a:r>
            <a:r>
              <a:rPr lang="en-US" altLang="zh-CN" sz="1800"/>
              <a:t>Cno</a:t>
            </a:r>
          </a:p>
        </p:txBody>
      </p:sp>
      <p:sp>
        <p:nvSpPr>
          <p:cNvPr id="4813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D02A6744-302A-4B3C-A185-626A062B7D21}"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2"/>
                                        </p:tgtEl>
                                        <p:attrNameLst>
                                          <p:attrName>style.visibility</p:attrName>
                                        </p:attrNameLst>
                                      </p:cBhvr>
                                      <p:to>
                                        <p:strVal val="visible"/>
                                      </p:to>
                                    </p:set>
                                    <p:anim calcmode="lin" valueType="num">
                                      <p:cBhvr additive="base">
                                        <p:cTn id="7" dur="500" fill="hold"/>
                                        <p:tgtEl>
                                          <p:spTgt spid="37892"/>
                                        </p:tgtEl>
                                        <p:attrNameLst>
                                          <p:attrName>ppt_x</p:attrName>
                                        </p:attrNameLst>
                                      </p:cBhvr>
                                      <p:tavLst>
                                        <p:tav tm="0">
                                          <p:val>
                                            <p:strVal val="#ppt_x"/>
                                          </p:val>
                                        </p:tav>
                                        <p:tav tm="100000">
                                          <p:val>
                                            <p:strVal val="#ppt_x"/>
                                          </p:val>
                                        </p:tav>
                                      </p:tavLst>
                                    </p:anim>
                                    <p:anim calcmode="lin" valueType="num">
                                      <p:cBhvr additive="base">
                                        <p:cTn id="8" dur="500" fill="hold"/>
                                        <p:tgtEl>
                                          <p:spTgt spid="3789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893"/>
                                        </p:tgtEl>
                                        <p:attrNameLst>
                                          <p:attrName>style.visibility</p:attrName>
                                        </p:attrNameLst>
                                      </p:cBhvr>
                                      <p:to>
                                        <p:strVal val="visible"/>
                                      </p:to>
                                    </p:set>
                                    <p:anim calcmode="lin" valueType="num">
                                      <p:cBhvr additive="base">
                                        <p:cTn id="13" dur="500" fill="hold"/>
                                        <p:tgtEl>
                                          <p:spTgt spid="37893"/>
                                        </p:tgtEl>
                                        <p:attrNameLst>
                                          <p:attrName>ppt_x</p:attrName>
                                        </p:attrNameLst>
                                      </p:cBhvr>
                                      <p:tavLst>
                                        <p:tav tm="0">
                                          <p:val>
                                            <p:strVal val="#ppt_x"/>
                                          </p:val>
                                        </p:tav>
                                        <p:tav tm="100000">
                                          <p:val>
                                            <p:strVal val="#ppt_x"/>
                                          </p:val>
                                        </p:tav>
                                      </p:tavLst>
                                    </p:anim>
                                    <p:anim calcmode="lin" valueType="num">
                                      <p:cBhvr additive="base">
                                        <p:cTn id="14" dur="500" fill="hold"/>
                                        <p:tgtEl>
                                          <p:spTgt spid="378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nimBg="1" autoUpdateAnimBg="0"/>
      <p:bldP spid="37893"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学生选课表</a:t>
            </a:r>
            <a:r>
              <a:rPr lang="en-US" altLang="zh-CN" sz="3600"/>
              <a:t>SC</a:t>
            </a:r>
          </a:p>
        </p:txBody>
      </p:sp>
      <p:sp>
        <p:nvSpPr>
          <p:cNvPr id="49155" name="Rectangle 3"/>
          <p:cNvSpPr>
            <a:spLocks noGrp="1" noChangeArrowheads="1"/>
          </p:cNvSpPr>
          <p:nvPr>
            <p:ph idx="1"/>
          </p:nvPr>
        </p:nvSpPr>
        <p:spPr>
          <a:xfrm>
            <a:off x="958850" y="1339850"/>
            <a:ext cx="8150225" cy="4854575"/>
          </a:xfrm>
        </p:spPr>
        <p:txBody>
          <a:bodyPr/>
          <a:lstStyle/>
          <a:p>
            <a:pPr eaLnBrk="1" hangingPunct="1">
              <a:buFont typeface="Wingdings" panose="05000000000000000000" pitchFamily="2" charset="2"/>
              <a:buNone/>
            </a:pPr>
            <a:r>
              <a:rPr lang="en-US" altLang="zh-CN" sz="2400"/>
              <a:t>[</a:t>
            </a:r>
            <a:r>
              <a:rPr lang="zh-CN" altLang="en-US" sz="2400"/>
              <a:t>例</a:t>
            </a:r>
            <a:r>
              <a:rPr lang="en-US" altLang="zh-CN" sz="2400"/>
              <a:t>3.7]  </a:t>
            </a:r>
            <a:r>
              <a:rPr lang="zh-CN" altLang="en-US" sz="2400">
                <a:latin typeface="宋体" panose="02010600030101010101" pitchFamily="2" charset="-122"/>
              </a:rPr>
              <a:t>建立一个学生选课表</a:t>
            </a:r>
            <a:r>
              <a:rPr lang="en-US" altLang="zh-CN" sz="2400"/>
              <a:t>SC</a:t>
            </a:r>
          </a:p>
          <a:p>
            <a:pPr eaLnBrk="1" hangingPunct="1">
              <a:buFont typeface="Wingdings" panose="05000000000000000000" pitchFamily="2" charset="2"/>
              <a:buNone/>
            </a:pPr>
            <a:r>
              <a:rPr lang="en-US" altLang="zh-CN" sz="1600"/>
              <a:t>	</a:t>
            </a:r>
          </a:p>
          <a:p>
            <a:pPr eaLnBrk="1" hangingPunct="1">
              <a:buFont typeface="Wingdings" panose="05000000000000000000" pitchFamily="2" charset="2"/>
              <a:buNone/>
            </a:pPr>
            <a:r>
              <a:rPr lang="zh-CN" altLang="en-US" sz="2200"/>
              <a:t> 	</a:t>
            </a:r>
            <a:r>
              <a:rPr lang="en-US" altLang="zh-CN" sz="2200"/>
              <a:t>CREATE TABLE  SC</a:t>
            </a:r>
          </a:p>
          <a:p>
            <a:pPr eaLnBrk="1" hangingPunct="1">
              <a:buFont typeface="Wingdings" panose="05000000000000000000" pitchFamily="2" charset="2"/>
              <a:buNone/>
            </a:pPr>
            <a:r>
              <a:rPr lang="en-US" altLang="zh-CN" sz="2200"/>
              <a:t>          </a:t>
            </a:r>
            <a:r>
              <a:rPr lang="zh-CN" altLang="en-US" sz="2200"/>
              <a:t>(</a:t>
            </a:r>
            <a:r>
              <a:rPr lang="en-US" altLang="zh-CN" sz="2200"/>
              <a:t>Sno  CHAR</a:t>
            </a:r>
            <a:r>
              <a:rPr lang="zh-CN" altLang="en-US" sz="2200"/>
              <a:t>(</a:t>
            </a:r>
            <a:r>
              <a:rPr lang="en-US" altLang="zh-CN" sz="2200"/>
              <a:t>9</a:t>
            </a:r>
            <a:r>
              <a:rPr lang="zh-CN" altLang="en-US" sz="2200"/>
              <a:t>), </a:t>
            </a:r>
          </a:p>
          <a:p>
            <a:pPr eaLnBrk="1" hangingPunct="1">
              <a:buFont typeface="Wingdings" panose="05000000000000000000" pitchFamily="2" charset="2"/>
              <a:buNone/>
            </a:pPr>
            <a:r>
              <a:rPr lang="zh-CN" altLang="en-US" sz="2200"/>
              <a:t>           </a:t>
            </a:r>
            <a:r>
              <a:rPr lang="en-US" altLang="zh-CN" sz="2200"/>
              <a:t>Cno  CHAR</a:t>
            </a:r>
            <a:r>
              <a:rPr lang="zh-CN" altLang="en-US" sz="2200"/>
              <a:t>(</a:t>
            </a:r>
            <a:r>
              <a:rPr lang="en-US" altLang="zh-CN" sz="2200"/>
              <a:t>4</a:t>
            </a:r>
            <a:r>
              <a:rPr lang="zh-CN" altLang="en-US" sz="2200"/>
              <a:t>),  </a:t>
            </a:r>
          </a:p>
          <a:p>
            <a:pPr eaLnBrk="1" hangingPunct="1">
              <a:buFont typeface="Wingdings" panose="05000000000000000000" pitchFamily="2" charset="2"/>
              <a:buNone/>
            </a:pPr>
            <a:r>
              <a:rPr lang="zh-CN" altLang="en-US" sz="2200"/>
              <a:t>           </a:t>
            </a:r>
            <a:r>
              <a:rPr lang="en-US" altLang="zh-CN" sz="2200"/>
              <a:t>Grade  SMALLINT</a:t>
            </a:r>
            <a:r>
              <a:rPr lang="zh-CN" altLang="en-US" sz="2200"/>
              <a:t>，</a:t>
            </a:r>
          </a:p>
          <a:p>
            <a:pPr eaLnBrk="1" hangingPunct="1">
              <a:buFont typeface="Wingdings" panose="05000000000000000000" pitchFamily="2" charset="2"/>
              <a:buNone/>
            </a:pPr>
            <a:r>
              <a:rPr lang="zh-CN" altLang="en-US" sz="2200"/>
              <a:t>           </a:t>
            </a:r>
            <a:r>
              <a:rPr lang="en-US" altLang="zh-CN" sz="2200"/>
              <a:t>PRIMARY KEY </a:t>
            </a:r>
            <a:r>
              <a:rPr lang="zh-CN" altLang="en-US" sz="2200"/>
              <a:t>(</a:t>
            </a:r>
            <a:r>
              <a:rPr lang="en-US" altLang="zh-CN" sz="2200"/>
              <a:t>Sno</a:t>
            </a:r>
            <a:r>
              <a:rPr lang="zh-CN" altLang="en-US" sz="2200"/>
              <a:t>,</a:t>
            </a:r>
            <a:r>
              <a:rPr lang="en-US" altLang="zh-CN" sz="2200"/>
              <a:t>Cno</a:t>
            </a:r>
            <a:r>
              <a:rPr lang="zh-CN" altLang="en-US" sz="2200"/>
              <a:t>),  </a:t>
            </a:r>
          </a:p>
          <a:p>
            <a:pPr eaLnBrk="1" hangingPunct="1">
              <a:buFont typeface="Wingdings" panose="05000000000000000000" pitchFamily="2" charset="2"/>
              <a:buNone/>
            </a:pPr>
            <a:r>
              <a:rPr lang="zh-CN" altLang="en-US" sz="1800"/>
              <a:t>                          </a:t>
            </a:r>
            <a:r>
              <a:rPr lang="en-US" altLang="zh-CN" sz="1800"/>
              <a:t>/* </a:t>
            </a:r>
            <a:r>
              <a:rPr lang="zh-CN" altLang="en-US" sz="1800"/>
              <a:t>主码由两个属性构成，必须作为表级完整性进行定义*</a:t>
            </a:r>
            <a:r>
              <a:rPr lang="en-US" altLang="zh-CN" sz="1800"/>
              <a:t>/</a:t>
            </a:r>
          </a:p>
          <a:p>
            <a:pPr eaLnBrk="1" hangingPunct="1">
              <a:buFont typeface="Wingdings" panose="05000000000000000000" pitchFamily="2" charset="2"/>
              <a:buNone/>
            </a:pPr>
            <a:r>
              <a:rPr lang="en-US" altLang="zh-CN" sz="2200"/>
              <a:t>      </a:t>
            </a:r>
            <a:r>
              <a:rPr lang="zh-CN" altLang="en-US" sz="2200"/>
              <a:t>     </a:t>
            </a:r>
            <a:r>
              <a:rPr lang="en-US" altLang="zh-CN" sz="2200"/>
              <a:t>FOREIGN KEY </a:t>
            </a:r>
            <a:r>
              <a:rPr lang="zh-CN" altLang="en-US" sz="2200"/>
              <a:t>(</a:t>
            </a:r>
            <a:r>
              <a:rPr lang="en-US" altLang="zh-CN" sz="2200"/>
              <a:t>Sno</a:t>
            </a:r>
            <a:r>
              <a:rPr lang="zh-CN" altLang="en-US" sz="2200"/>
              <a:t>)</a:t>
            </a:r>
            <a:r>
              <a:rPr lang="en-US" altLang="zh-CN" sz="2200"/>
              <a:t> REFERENCES Student</a:t>
            </a:r>
            <a:r>
              <a:rPr lang="zh-CN" altLang="en-US" sz="2200"/>
              <a:t>(</a:t>
            </a:r>
            <a:r>
              <a:rPr lang="en-US" altLang="zh-CN" sz="2200"/>
              <a:t>Sno</a:t>
            </a:r>
            <a:r>
              <a:rPr lang="zh-CN" altLang="en-US" sz="2200"/>
              <a:t>),</a:t>
            </a:r>
          </a:p>
          <a:p>
            <a:pPr eaLnBrk="1" hangingPunct="1">
              <a:buFont typeface="Wingdings" panose="05000000000000000000" pitchFamily="2" charset="2"/>
              <a:buNone/>
            </a:pPr>
            <a:r>
              <a:rPr lang="zh-CN" altLang="en-US" sz="1800"/>
              <a:t>                         </a:t>
            </a:r>
            <a:r>
              <a:rPr lang="en-US" altLang="zh-CN" sz="1800"/>
              <a:t>/* </a:t>
            </a:r>
            <a:r>
              <a:rPr lang="zh-CN" altLang="en-US" sz="1800"/>
              <a:t>表级完整性约束条件，</a:t>
            </a:r>
            <a:r>
              <a:rPr lang="en-US" altLang="zh-CN" sz="1800"/>
              <a:t>Sno</a:t>
            </a:r>
            <a:r>
              <a:rPr lang="zh-CN" altLang="en-US" sz="1800"/>
              <a:t>是外码，被参照表是</a:t>
            </a:r>
            <a:r>
              <a:rPr lang="en-US" altLang="zh-CN" sz="1800"/>
              <a:t>Student */</a:t>
            </a:r>
          </a:p>
          <a:p>
            <a:pPr eaLnBrk="1" hangingPunct="1">
              <a:buFont typeface="Wingdings" panose="05000000000000000000" pitchFamily="2" charset="2"/>
              <a:buNone/>
            </a:pPr>
            <a:r>
              <a:rPr lang="en-US" altLang="zh-CN" sz="2200"/>
              <a:t>      </a:t>
            </a:r>
            <a:r>
              <a:rPr lang="zh-CN" altLang="en-US" sz="2200"/>
              <a:t>     </a:t>
            </a:r>
            <a:r>
              <a:rPr lang="en-US" altLang="zh-CN" sz="2200"/>
              <a:t>FOREIGN KEY </a:t>
            </a:r>
            <a:r>
              <a:rPr lang="zh-CN" altLang="en-US" sz="2200"/>
              <a:t>(</a:t>
            </a:r>
            <a:r>
              <a:rPr lang="en-US" altLang="zh-CN" sz="2200"/>
              <a:t>Cno</a:t>
            </a:r>
            <a:r>
              <a:rPr lang="zh-CN" altLang="en-US" sz="2200"/>
              <a:t>)</a:t>
            </a:r>
            <a:r>
              <a:rPr lang="en-US" altLang="zh-CN" sz="2200"/>
              <a:t>REFERENCES Course</a:t>
            </a:r>
            <a:r>
              <a:rPr lang="zh-CN" altLang="en-US" sz="2200"/>
              <a:t>(</a:t>
            </a:r>
            <a:r>
              <a:rPr lang="en-US" altLang="zh-CN" sz="2200"/>
              <a:t>Cno</a:t>
            </a:r>
            <a:r>
              <a:rPr lang="zh-CN" altLang="en-US" sz="2200"/>
              <a:t>)</a:t>
            </a:r>
          </a:p>
          <a:p>
            <a:pPr eaLnBrk="1" hangingPunct="1">
              <a:buFont typeface="Wingdings" panose="05000000000000000000" pitchFamily="2" charset="2"/>
              <a:buNone/>
            </a:pPr>
            <a:r>
              <a:rPr lang="en-US" altLang="zh-CN" sz="1800"/>
              <a:t>                          /* </a:t>
            </a:r>
            <a:r>
              <a:rPr lang="zh-CN" altLang="en-US" sz="1800"/>
              <a:t>表级完整性约束条件， </a:t>
            </a:r>
            <a:r>
              <a:rPr lang="en-US" altLang="zh-CN" sz="1800"/>
              <a:t>Cno</a:t>
            </a:r>
            <a:r>
              <a:rPr lang="zh-CN" altLang="en-US" sz="1800"/>
              <a:t>是外码，被参照表是</a:t>
            </a:r>
            <a:r>
              <a:rPr lang="en-US" altLang="zh-CN" sz="1800"/>
              <a:t>Course*/</a:t>
            </a:r>
          </a:p>
          <a:p>
            <a:pPr eaLnBrk="1" hangingPunct="1">
              <a:buFont typeface="Wingdings" panose="05000000000000000000" pitchFamily="2" charset="2"/>
              <a:buNone/>
            </a:pPr>
            <a:r>
              <a:rPr lang="zh-CN" altLang="en-US" sz="2200"/>
              <a:t>        )</a:t>
            </a:r>
            <a:r>
              <a:rPr lang="en-US" altLang="zh-CN" sz="2200"/>
              <a:t>; </a:t>
            </a:r>
          </a:p>
        </p:txBody>
      </p:sp>
      <p:sp>
        <p:nvSpPr>
          <p:cNvPr id="4915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A89CE375-0213-4B7F-B281-3FA8A23AD5B1}"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2. </a:t>
            </a:r>
            <a:r>
              <a:rPr lang="zh-CN" altLang="en-US" sz="3600"/>
              <a:t>数据类型</a:t>
            </a:r>
          </a:p>
        </p:txBody>
      </p:sp>
      <p:sp>
        <p:nvSpPr>
          <p:cNvPr id="50179" name="Rectangle 3"/>
          <p:cNvSpPr>
            <a:spLocks noGrp="1" noChangeArrowheads="1"/>
          </p:cNvSpPr>
          <p:nvPr>
            <p:ph idx="1"/>
          </p:nvPr>
        </p:nvSpPr>
        <p:spPr>
          <a:xfrm>
            <a:off x="958850" y="1339850"/>
            <a:ext cx="8150225" cy="4854575"/>
          </a:xfrm>
        </p:spPr>
        <p:txBody>
          <a:bodyPr/>
          <a:lstStyle/>
          <a:p>
            <a:pPr eaLnBrk="1" hangingPunct="1">
              <a:lnSpc>
                <a:spcPct val="140000"/>
              </a:lnSpc>
            </a:pPr>
            <a:r>
              <a:rPr lang="en-US" altLang="zh-CN"/>
              <a:t>SQL</a:t>
            </a:r>
            <a:r>
              <a:rPr lang="zh-CN" altLang="en-US"/>
              <a:t>中域的概念用</a:t>
            </a:r>
            <a:r>
              <a:rPr lang="zh-CN" altLang="en-US">
                <a:solidFill>
                  <a:srgbClr val="FF00FF"/>
                </a:solidFill>
              </a:rPr>
              <a:t>数据类型</a:t>
            </a:r>
            <a:r>
              <a:rPr lang="zh-CN" altLang="en-US"/>
              <a:t>来实现</a:t>
            </a:r>
          </a:p>
          <a:p>
            <a:pPr eaLnBrk="1" hangingPunct="1">
              <a:lnSpc>
                <a:spcPct val="140000"/>
              </a:lnSpc>
            </a:pPr>
            <a:r>
              <a:rPr lang="zh-CN" altLang="en-US"/>
              <a:t>定义表的属性时需要指明其数据类型及长度 </a:t>
            </a:r>
          </a:p>
          <a:p>
            <a:pPr eaLnBrk="1" hangingPunct="1">
              <a:lnSpc>
                <a:spcPct val="140000"/>
              </a:lnSpc>
            </a:pPr>
            <a:r>
              <a:rPr lang="zh-CN" altLang="en-US"/>
              <a:t>选用哪种数据类型 </a:t>
            </a:r>
          </a:p>
          <a:p>
            <a:pPr lvl="1" eaLnBrk="1" hangingPunct="1">
              <a:lnSpc>
                <a:spcPct val="140000"/>
              </a:lnSpc>
            </a:pPr>
            <a:r>
              <a:rPr lang="zh-CN" altLang="en-US"/>
              <a:t>取值范围 </a:t>
            </a:r>
          </a:p>
          <a:p>
            <a:pPr lvl="1" eaLnBrk="1" hangingPunct="1">
              <a:lnSpc>
                <a:spcPct val="140000"/>
              </a:lnSpc>
            </a:pPr>
            <a:r>
              <a:rPr lang="zh-CN" altLang="en-US"/>
              <a:t>要做哪些运算 </a:t>
            </a:r>
          </a:p>
        </p:txBody>
      </p:sp>
      <p:sp>
        <p:nvSpPr>
          <p:cNvPr id="5018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4F72460F-62ED-4CD8-97BA-6ABFA98F9754}"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数据类型（续）</a:t>
            </a:r>
            <a:endParaRPr lang="en-US" altLang="zh-CN" sz="3600"/>
          </a:p>
        </p:txBody>
      </p:sp>
      <p:graphicFrame>
        <p:nvGraphicFramePr>
          <p:cNvPr id="40963" name="Group 3"/>
          <p:cNvGraphicFramePr>
            <a:graphicFrameLocks noGrp="1"/>
          </p:cNvGraphicFramePr>
          <p:nvPr>
            <p:ph idx="1"/>
          </p:nvPr>
        </p:nvGraphicFramePr>
        <p:xfrm>
          <a:off x="958850" y="1339850"/>
          <a:ext cx="8150225" cy="5243517"/>
        </p:xfrm>
        <a:graphic>
          <a:graphicData uri="http://schemas.openxmlformats.org/drawingml/2006/table">
            <a:tbl>
              <a:tblPr/>
              <a:tblGrid>
                <a:gridCol w="3146092">
                  <a:extLst>
                    <a:ext uri="{9D8B030D-6E8A-4147-A177-3AD203B41FA5}">
                      <a16:colId xmlns:a16="http://schemas.microsoft.com/office/drawing/2014/main" val="20000"/>
                    </a:ext>
                  </a:extLst>
                </a:gridCol>
                <a:gridCol w="5004133">
                  <a:extLst>
                    <a:ext uri="{9D8B030D-6E8A-4147-A177-3AD203B41FA5}">
                      <a16:colId xmlns:a16="http://schemas.microsoft.com/office/drawing/2014/main" val="20001"/>
                    </a:ext>
                  </a:extLst>
                </a:gridCol>
              </a:tblGrid>
              <a:tr h="30480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400" b="1" i="0" u="none" strike="noStrike" cap="none" normalizeH="0" baseline="0">
                          <a:ln>
                            <a:noFill/>
                          </a:ln>
                          <a:solidFill>
                            <a:schemeClr val="tx1"/>
                          </a:solidFill>
                          <a:effectLst/>
                          <a:latin typeface="+mn-lt"/>
                          <a:ea typeface="宋体" pitchFamily="2" charset="-122"/>
                          <a:cs typeface="Times New Roman" pitchFamily="18" charset="0"/>
                        </a:rPr>
                        <a:t>数据类型</a:t>
                      </a:r>
                    </a:p>
                  </a:txBody>
                  <a:tcPr marL="91708" marR="91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400" b="1" i="0" u="none" strike="noStrike" cap="none" normalizeH="0" baseline="0">
                          <a:ln>
                            <a:noFill/>
                          </a:ln>
                          <a:solidFill>
                            <a:schemeClr val="tx1"/>
                          </a:solidFill>
                          <a:effectLst/>
                          <a:latin typeface="+mn-lt"/>
                          <a:ea typeface="宋体" pitchFamily="2" charset="-122"/>
                          <a:cs typeface="Times New Roman" pitchFamily="18" charset="0"/>
                        </a:rPr>
                        <a:t>含义</a:t>
                      </a:r>
                    </a:p>
                  </a:txBody>
                  <a:tcPr marL="91708" marR="91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CHAR</a:t>
                      </a:r>
                      <a:r>
                        <a:rPr kumimoji="0" lang="zh-CN" altLang="en-US" sz="1200" b="1" i="0" u="none" strike="noStrike" cap="none" normalizeH="0" baseline="0">
                          <a:ln>
                            <a:noFill/>
                          </a:ln>
                          <a:solidFill>
                            <a:schemeClr val="tx1"/>
                          </a:solidFill>
                          <a:effectLst/>
                          <a:latin typeface="+mn-lt"/>
                          <a:ea typeface="宋体" pitchFamily="2" charset="-122"/>
                        </a:rPr>
                        <a:t>(</a:t>
                      </a:r>
                      <a:r>
                        <a:rPr kumimoji="0" lang="en-US" sz="1200" b="1" i="1" u="none" strike="noStrike" cap="none" normalizeH="0" baseline="0">
                          <a:ln>
                            <a:noFill/>
                          </a:ln>
                          <a:solidFill>
                            <a:schemeClr val="tx1"/>
                          </a:solidFill>
                          <a:effectLst/>
                          <a:latin typeface="+mn-lt"/>
                          <a:ea typeface="宋体" pitchFamily="2" charset="-122"/>
                          <a:cs typeface="Times New Roman" pitchFamily="18" charset="0"/>
                        </a:rPr>
                        <a:t>n</a:t>
                      </a:r>
                      <a:r>
                        <a:rPr kumimoji="0" lang="zh-CN" altLang="en-US" sz="1200" b="1" i="0" u="none" strike="noStrike" cap="none" normalizeH="0" baseline="0">
                          <a:ln>
                            <a:noFill/>
                          </a:ln>
                          <a:solidFill>
                            <a:schemeClr val="tx1"/>
                          </a:solidFill>
                          <a:effectLst/>
                          <a:latin typeface="+mn-lt"/>
                          <a:ea typeface="宋体" pitchFamily="2" charset="-122"/>
                        </a:rPr>
                        <a:t>)</a:t>
                      </a: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,CHARACTER</a:t>
                      </a:r>
                      <a:r>
                        <a:rPr kumimoji="0" lang="zh-CN" altLang="en-US" sz="1200" b="1" i="0" u="none" strike="noStrike" cap="none" normalizeH="0" baseline="0">
                          <a:ln>
                            <a:noFill/>
                          </a:ln>
                          <a:solidFill>
                            <a:schemeClr val="tx1"/>
                          </a:solidFill>
                          <a:effectLst/>
                          <a:latin typeface="+mn-lt"/>
                          <a:ea typeface="宋体" pitchFamily="2" charset="-122"/>
                        </a:rPr>
                        <a:t>(</a:t>
                      </a:r>
                      <a:r>
                        <a:rPr kumimoji="0" lang="en-US" sz="1200" b="1" i="1" u="none" strike="noStrike" cap="none" normalizeH="0" baseline="0">
                          <a:ln>
                            <a:noFill/>
                          </a:ln>
                          <a:solidFill>
                            <a:schemeClr val="tx1"/>
                          </a:solidFill>
                          <a:effectLst/>
                          <a:latin typeface="+mn-lt"/>
                          <a:ea typeface="宋体" pitchFamily="2" charset="-122"/>
                          <a:cs typeface="Times New Roman" pitchFamily="18" charset="0"/>
                        </a:rPr>
                        <a:t>n</a:t>
                      </a:r>
                      <a:r>
                        <a:rPr kumimoji="0" lang="zh-CN" altLang="en-US" sz="1200" b="1" i="0" u="none" strike="noStrike" cap="none" normalizeH="0" baseline="0">
                          <a:ln>
                            <a:noFill/>
                          </a:ln>
                          <a:solidFill>
                            <a:schemeClr val="tx1"/>
                          </a:solidFill>
                          <a:effectLst/>
                          <a:latin typeface="+mn-lt"/>
                          <a:ea typeface="宋体" pitchFamily="2" charset="-122"/>
                        </a:rPr>
                        <a:t>)</a:t>
                      </a:r>
                    </a:p>
                  </a:txBody>
                  <a:tcPr marL="91708" marR="91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长度为</a:t>
                      </a: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n</a:t>
                      </a: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的定长字符串</a:t>
                      </a:r>
                    </a:p>
                  </a:txBody>
                  <a:tcPr marL="91708" marR="91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607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VARCHAR</a:t>
                      </a:r>
                      <a:r>
                        <a:rPr kumimoji="0" lang="zh-CN" altLang="en-US" sz="1200" b="1" i="0" u="none" strike="noStrike" cap="none" normalizeH="0" baseline="0">
                          <a:ln>
                            <a:noFill/>
                          </a:ln>
                          <a:solidFill>
                            <a:schemeClr val="tx1"/>
                          </a:solidFill>
                          <a:effectLst/>
                          <a:latin typeface="+mn-lt"/>
                          <a:ea typeface="宋体" pitchFamily="2" charset="-122"/>
                        </a:rPr>
                        <a:t>(</a:t>
                      </a:r>
                      <a:r>
                        <a:rPr kumimoji="0" lang="en-US" sz="1200" b="1" i="1" u="none" strike="noStrike" cap="none" normalizeH="0" baseline="0">
                          <a:ln>
                            <a:noFill/>
                          </a:ln>
                          <a:solidFill>
                            <a:schemeClr val="tx1"/>
                          </a:solidFill>
                          <a:effectLst/>
                          <a:latin typeface="+mn-lt"/>
                          <a:ea typeface="宋体" pitchFamily="2" charset="-122"/>
                          <a:cs typeface="Times New Roman" pitchFamily="18" charset="0"/>
                        </a:rPr>
                        <a:t>n</a:t>
                      </a:r>
                      <a:r>
                        <a:rPr kumimoji="0" lang="zh-CN" altLang="en-US" sz="1200" b="1" i="0" u="none" strike="noStrike" cap="none" normalizeH="0" baseline="0">
                          <a:ln>
                            <a:noFill/>
                          </a:ln>
                          <a:solidFill>
                            <a:schemeClr val="tx1"/>
                          </a:solidFill>
                          <a:effectLst/>
                          <a:latin typeface="+mn-lt"/>
                          <a:ea typeface="宋体" pitchFamily="2" charset="-122"/>
                        </a:rPr>
                        <a:t>)</a:t>
                      </a: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 CHARACTERVARYING</a:t>
                      </a:r>
                      <a:r>
                        <a:rPr kumimoji="0" lang="zh-CN" altLang="en-US" sz="1200" b="1" i="0" u="none" strike="noStrike" cap="none" normalizeH="0" baseline="0">
                          <a:ln>
                            <a:noFill/>
                          </a:ln>
                          <a:solidFill>
                            <a:schemeClr val="tx1"/>
                          </a:solidFill>
                          <a:effectLst/>
                          <a:latin typeface="+mn-lt"/>
                          <a:ea typeface="宋体" pitchFamily="2" charset="-122"/>
                        </a:rPr>
                        <a:t>(</a:t>
                      </a:r>
                      <a:r>
                        <a:rPr kumimoji="0" lang="en-US" sz="1200" b="1" i="1" u="none" strike="noStrike" cap="none" normalizeH="0" baseline="0">
                          <a:ln>
                            <a:noFill/>
                          </a:ln>
                          <a:solidFill>
                            <a:schemeClr val="tx1"/>
                          </a:solidFill>
                          <a:effectLst/>
                          <a:latin typeface="+mn-lt"/>
                          <a:ea typeface="宋体" pitchFamily="2" charset="-122"/>
                          <a:cs typeface="Times New Roman" pitchFamily="18" charset="0"/>
                        </a:rPr>
                        <a:t>n</a:t>
                      </a:r>
                      <a:r>
                        <a:rPr kumimoji="0" lang="zh-CN" altLang="en-US" sz="1200" b="1" i="0" u="none" strike="noStrike" cap="none" normalizeH="0" baseline="0">
                          <a:ln>
                            <a:noFill/>
                          </a:ln>
                          <a:solidFill>
                            <a:schemeClr val="tx1"/>
                          </a:solidFill>
                          <a:effectLst/>
                          <a:latin typeface="+mn-lt"/>
                          <a:ea typeface="宋体" pitchFamily="2" charset="-122"/>
                        </a:rPr>
                        <a:t>)</a:t>
                      </a:r>
                    </a:p>
                  </a:txBody>
                  <a:tcPr marL="91708" marR="91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最大长度为</a:t>
                      </a: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n</a:t>
                      </a: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的变长字符串</a:t>
                      </a:r>
                    </a:p>
                  </a:txBody>
                  <a:tcPr marL="91708" marR="91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892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CLOB</a:t>
                      </a:r>
                    </a:p>
                  </a:txBody>
                  <a:tcPr marL="91708" marR="91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字符串大对象</a:t>
                      </a:r>
                    </a:p>
                  </a:txBody>
                  <a:tcPr marL="91708" marR="91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733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BLOB</a:t>
                      </a:r>
                    </a:p>
                  </a:txBody>
                  <a:tcPr marL="91708" marR="91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二进制大对象</a:t>
                      </a:r>
                    </a:p>
                  </a:txBody>
                  <a:tcPr marL="91708" marR="91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575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dirty="0">
                          <a:ln>
                            <a:noFill/>
                          </a:ln>
                          <a:solidFill>
                            <a:schemeClr val="tx1"/>
                          </a:solidFill>
                          <a:effectLst/>
                          <a:latin typeface="+mn-lt"/>
                          <a:ea typeface="宋体" pitchFamily="2" charset="-122"/>
                          <a:cs typeface="Times New Roman" pitchFamily="18" charset="0"/>
                        </a:rPr>
                        <a:t>INT</a:t>
                      </a:r>
                      <a:r>
                        <a:rPr kumimoji="0" lang="zh-CN" altLang="en-US" sz="1200" b="1" i="0" u="none" strike="noStrike" cap="none" normalizeH="0" baseline="0" dirty="0">
                          <a:ln>
                            <a:noFill/>
                          </a:ln>
                          <a:solidFill>
                            <a:schemeClr val="tx1"/>
                          </a:solidFill>
                          <a:effectLst/>
                          <a:latin typeface="+mn-lt"/>
                          <a:ea typeface="宋体" pitchFamily="2" charset="-122"/>
                          <a:cs typeface="Times New Roman" pitchFamily="18" charset="0"/>
                        </a:rPr>
                        <a:t>，</a:t>
                      </a:r>
                      <a:r>
                        <a:rPr kumimoji="0" lang="en-US" sz="1200" b="1" i="0" u="none" strike="noStrike" cap="none" normalizeH="0" baseline="0" dirty="0">
                          <a:ln>
                            <a:noFill/>
                          </a:ln>
                          <a:solidFill>
                            <a:schemeClr val="tx1"/>
                          </a:solidFill>
                          <a:effectLst/>
                          <a:latin typeface="+mn-lt"/>
                          <a:ea typeface="宋体" pitchFamily="2" charset="-122"/>
                          <a:cs typeface="Times New Roman" pitchFamily="18" charset="0"/>
                        </a:rPr>
                        <a:t>INTEGER</a:t>
                      </a:r>
                    </a:p>
                  </a:txBody>
                  <a:tcPr marL="91708" marR="91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长整数（</a:t>
                      </a: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4</a:t>
                      </a: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字节）</a:t>
                      </a:r>
                    </a:p>
                  </a:txBody>
                  <a:tcPr marL="91708" marR="91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733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SMALLINT</a:t>
                      </a:r>
                    </a:p>
                  </a:txBody>
                  <a:tcPr marL="91708" marR="91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短整数（</a:t>
                      </a: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2</a:t>
                      </a: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字节）</a:t>
                      </a:r>
                    </a:p>
                  </a:txBody>
                  <a:tcPr marL="91708" marR="91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8892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BIGINT</a:t>
                      </a:r>
                    </a:p>
                  </a:txBody>
                  <a:tcPr marL="91708" marR="91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大整数（</a:t>
                      </a: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8</a:t>
                      </a: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字节）</a:t>
                      </a:r>
                    </a:p>
                  </a:txBody>
                  <a:tcPr marL="91708" marR="91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8733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NUMERIC</a:t>
                      </a:r>
                      <a:r>
                        <a:rPr kumimoji="0" lang="zh-CN" altLang="en-US" sz="1200" b="1" i="0" u="none" strike="noStrike" cap="none" normalizeH="0" baseline="0">
                          <a:ln>
                            <a:noFill/>
                          </a:ln>
                          <a:solidFill>
                            <a:schemeClr val="tx1"/>
                          </a:solidFill>
                          <a:effectLst/>
                          <a:latin typeface="+mn-lt"/>
                          <a:ea typeface="宋体" pitchFamily="2" charset="-122"/>
                        </a:rPr>
                        <a:t>(</a:t>
                      </a:r>
                      <a:r>
                        <a:rPr kumimoji="0" lang="en-US" sz="1200" b="1" i="1" u="none" strike="noStrike" cap="none" normalizeH="0" baseline="0">
                          <a:ln>
                            <a:noFill/>
                          </a:ln>
                          <a:solidFill>
                            <a:schemeClr val="tx1"/>
                          </a:solidFill>
                          <a:effectLst/>
                          <a:latin typeface="+mn-lt"/>
                          <a:ea typeface="宋体" pitchFamily="2" charset="-122"/>
                          <a:cs typeface="Times New Roman" pitchFamily="18" charset="0"/>
                        </a:rPr>
                        <a:t>p</a:t>
                      </a: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a:t>
                      </a:r>
                      <a:r>
                        <a:rPr kumimoji="0" lang="en-US" sz="1200" b="1" i="1" u="none" strike="noStrike" cap="none" normalizeH="0" baseline="0">
                          <a:ln>
                            <a:noFill/>
                          </a:ln>
                          <a:solidFill>
                            <a:schemeClr val="tx1"/>
                          </a:solidFill>
                          <a:effectLst/>
                          <a:latin typeface="+mn-lt"/>
                          <a:ea typeface="宋体" pitchFamily="2" charset="-122"/>
                          <a:cs typeface="Times New Roman" pitchFamily="18" charset="0"/>
                        </a:rPr>
                        <a:t>d</a:t>
                      </a:r>
                      <a:r>
                        <a:rPr kumimoji="0" lang="zh-CN" altLang="en-US" sz="1200" b="1" i="0" u="none" strike="noStrike" cap="none" normalizeH="0" baseline="0">
                          <a:ln>
                            <a:noFill/>
                          </a:ln>
                          <a:solidFill>
                            <a:schemeClr val="tx1"/>
                          </a:solidFill>
                          <a:effectLst/>
                          <a:latin typeface="+mn-lt"/>
                          <a:ea typeface="宋体" pitchFamily="2" charset="-122"/>
                        </a:rPr>
                        <a:t>)</a:t>
                      </a:r>
                    </a:p>
                  </a:txBody>
                  <a:tcPr marL="91708" marR="91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定点数，由</a:t>
                      </a:r>
                      <a:r>
                        <a:rPr kumimoji="0" lang="en-US" sz="1200" b="1" i="1" u="none" strike="noStrike" cap="none" normalizeH="0" baseline="0">
                          <a:ln>
                            <a:noFill/>
                          </a:ln>
                          <a:solidFill>
                            <a:schemeClr val="tx1"/>
                          </a:solidFill>
                          <a:effectLst/>
                          <a:latin typeface="+mn-lt"/>
                          <a:ea typeface="宋体" pitchFamily="2" charset="-122"/>
                          <a:cs typeface="Times New Roman" pitchFamily="18" charset="0"/>
                        </a:rPr>
                        <a:t>p</a:t>
                      </a: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位数字（不包括符号、小数点）组成，小数后面有</a:t>
                      </a:r>
                      <a:r>
                        <a:rPr kumimoji="0" lang="en-US" sz="1200" b="1" i="1" u="none" strike="noStrike" cap="none" normalizeH="0" baseline="0">
                          <a:ln>
                            <a:noFill/>
                          </a:ln>
                          <a:solidFill>
                            <a:schemeClr val="tx1"/>
                          </a:solidFill>
                          <a:effectLst/>
                          <a:latin typeface="+mn-lt"/>
                          <a:ea typeface="宋体" pitchFamily="2" charset="-122"/>
                          <a:cs typeface="Times New Roman" pitchFamily="18" charset="0"/>
                        </a:rPr>
                        <a:t>d</a:t>
                      </a: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位数字</a:t>
                      </a:r>
                    </a:p>
                  </a:txBody>
                  <a:tcPr marL="91708" marR="91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8733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DECIMAL</a:t>
                      </a:r>
                      <a:r>
                        <a:rPr kumimoji="0" lang="zh-CN" altLang="en-US" sz="1200" b="1" i="0" u="none" strike="noStrike" cap="none" normalizeH="0" baseline="0">
                          <a:ln>
                            <a:noFill/>
                          </a:ln>
                          <a:solidFill>
                            <a:schemeClr val="tx1"/>
                          </a:solidFill>
                          <a:effectLst/>
                          <a:latin typeface="+mn-lt"/>
                          <a:ea typeface="宋体" pitchFamily="2" charset="-122"/>
                        </a:rPr>
                        <a:t>(</a:t>
                      </a:r>
                      <a:r>
                        <a:rPr kumimoji="0" lang="en-US" sz="1200" b="1" i="1" u="none" strike="noStrike" cap="none" normalizeH="0" baseline="0">
                          <a:ln>
                            <a:noFill/>
                          </a:ln>
                          <a:solidFill>
                            <a:schemeClr val="tx1"/>
                          </a:solidFill>
                          <a:effectLst/>
                          <a:latin typeface="+mn-lt"/>
                          <a:ea typeface="宋体" pitchFamily="2" charset="-122"/>
                          <a:cs typeface="Times New Roman" pitchFamily="18" charset="0"/>
                        </a:rPr>
                        <a:t>p</a:t>
                      </a: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 </a:t>
                      </a:r>
                      <a:r>
                        <a:rPr kumimoji="0" lang="en-US" sz="1200" b="1" i="1" u="none" strike="noStrike" cap="none" normalizeH="0" baseline="0">
                          <a:ln>
                            <a:noFill/>
                          </a:ln>
                          <a:solidFill>
                            <a:schemeClr val="tx1"/>
                          </a:solidFill>
                          <a:effectLst/>
                          <a:latin typeface="+mn-lt"/>
                          <a:ea typeface="宋体" pitchFamily="2" charset="-122"/>
                          <a:cs typeface="Times New Roman" pitchFamily="18" charset="0"/>
                        </a:rPr>
                        <a:t>d</a:t>
                      </a:r>
                      <a:r>
                        <a:rPr kumimoji="0" lang="zh-CN" altLang="en-US" sz="1200" b="1" i="0" u="none" strike="noStrike" cap="none" normalizeH="0" baseline="0">
                          <a:ln>
                            <a:noFill/>
                          </a:ln>
                          <a:solidFill>
                            <a:schemeClr val="tx1"/>
                          </a:solidFill>
                          <a:effectLst/>
                          <a:latin typeface="+mn-lt"/>
                          <a:ea typeface="宋体" pitchFamily="2" charset="-122"/>
                        </a:rPr>
                        <a:t>)</a:t>
                      </a: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 DEC</a:t>
                      </a:r>
                      <a:r>
                        <a:rPr kumimoji="0" lang="zh-CN" altLang="en-US" sz="1200" b="1" i="0" u="none" strike="noStrike" cap="none" normalizeH="0" baseline="0">
                          <a:ln>
                            <a:noFill/>
                          </a:ln>
                          <a:solidFill>
                            <a:schemeClr val="tx1"/>
                          </a:solidFill>
                          <a:effectLst/>
                          <a:latin typeface="+mn-lt"/>
                          <a:ea typeface="宋体" pitchFamily="2" charset="-122"/>
                        </a:rPr>
                        <a:t>(</a:t>
                      </a:r>
                      <a:r>
                        <a:rPr kumimoji="0" lang="en-US" sz="1200" b="1" i="1" u="none" strike="noStrike" cap="none" normalizeH="0" baseline="0">
                          <a:ln>
                            <a:noFill/>
                          </a:ln>
                          <a:solidFill>
                            <a:schemeClr val="tx1"/>
                          </a:solidFill>
                          <a:effectLst/>
                          <a:latin typeface="+mn-lt"/>
                          <a:ea typeface="宋体" pitchFamily="2" charset="-122"/>
                          <a:cs typeface="Times New Roman" pitchFamily="18" charset="0"/>
                        </a:rPr>
                        <a:t>p</a:t>
                      </a: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 </a:t>
                      </a:r>
                      <a:r>
                        <a:rPr kumimoji="0" lang="en-US" sz="1200" b="1" i="1" u="none" strike="noStrike" cap="none" normalizeH="0" baseline="0">
                          <a:ln>
                            <a:noFill/>
                          </a:ln>
                          <a:solidFill>
                            <a:schemeClr val="tx1"/>
                          </a:solidFill>
                          <a:effectLst/>
                          <a:latin typeface="+mn-lt"/>
                          <a:ea typeface="宋体" pitchFamily="2" charset="-122"/>
                          <a:cs typeface="Times New Roman" pitchFamily="18" charset="0"/>
                        </a:rPr>
                        <a:t>d</a:t>
                      </a:r>
                      <a:r>
                        <a:rPr kumimoji="0" lang="zh-CN" altLang="en-US" sz="1200" b="1" i="0" u="none" strike="noStrike" cap="none" normalizeH="0" baseline="0">
                          <a:ln>
                            <a:noFill/>
                          </a:ln>
                          <a:solidFill>
                            <a:schemeClr val="tx1"/>
                          </a:solidFill>
                          <a:effectLst/>
                          <a:latin typeface="+mn-lt"/>
                          <a:ea typeface="宋体" pitchFamily="2" charset="-122"/>
                        </a:rPr>
                        <a:t>)</a:t>
                      </a:r>
                    </a:p>
                  </a:txBody>
                  <a:tcPr marL="91708" marR="91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同</a:t>
                      </a: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NUMERIC</a:t>
                      </a:r>
                      <a:endPar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endParaRPr>
                    </a:p>
                  </a:txBody>
                  <a:tcPr marL="91708" marR="91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8892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REAL</a:t>
                      </a:r>
                    </a:p>
                  </a:txBody>
                  <a:tcPr marL="91708" marR="91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取决于机器精度的单精度浮点数</a:t>
                      </a:r>
                    </a:p>
                  </a:txBody>
                  <a:tcPr marL="91708" marR="91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8733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DOUBLE PRECISION</a:t>
                      </a:r>
                    </a:p>
                  </a:txBody>
                  <a:tcPr marL="91708" marR="91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取决于机器精度的双精度浮点数</a:t>
                      </a:r>
                    </a:p>
                  </a:txBody>
                  <a:tcPr marL="91708" marR="91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8892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FLOAT</a:t>
                      </a:r>
                      <a:r>
                        <a:rPr kumimoji="0" lang="zh-CN" altLang="en-US" sz="1200" b="1" i="0" u="none" strike="noStrike" cap="none" normalizeH="0" baseline="0">
                          <a:ln>
                            <a:noFill/>
                          </a:ln>
                          <a:solidFill>
                            <a:schemeClr val="tx1"/>
                          </a:solidFill>
                          <a:effectLst/>
                          <a:latin typeface="+mn-lt"/>
                          <a:ea typeface="宋体" pitchFamily="2" charset="-122"/>
                        </a:rPr>
                        <a:t>(</a:t>
                      </a:r>
                      <a:r>
                        <a:rPr kumimoji="0" lang="en-US" sz="1200" b="1" i="1" u="none" strike="noStrike" cap="none" normalizeH="0" baseline="0">
                          <a:ln>
                            <a:noFill/>
                          </a:ln>
                          <a:solidFill>
                            <a:schemeClr val="tx1"/>
                          </a:solidFill>
                          <a:effectLst/>
                          <a:latin typeface="+mn-lt"/>
                          <a:ea typeface="宋体" pitchFamily="2" charset="-122"/>
                          <a:cs typeface="Times New Roman" pitchFamily="18" charset="0"/>
                        </a:rPr>
                        <a:t>n</a:t>
                      </a:r>
                      <a:r>
                        <a:rPr kumimoji="0" lang="zh-CN" altLang="en-US" sz="1200" b="1" i="0" u="none" strike="noStrike" cap="none" normalizeH="0" baseline="0">
                          <a:ln>
                            <a:noFill/>
                          </a:ln>
                          <a:solidFill>
                            <a:schemeClr val="tx1"/>
                          </a:solidFill>
                          <a:effectLst/>
                          <a:latin typeface="+mn-lt"/>
                          <a:ea typeface="宋体" pitchFamily="2" charset="-122"/>
                        </a:rPr>
                        <a:t>)</a:t>
                      </a:r>
                    </a:p>
                  </a:txBody>
                  <a:tcPr marL="91708" marR="91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可选精度的浮点数，精度至少为</a:t>
                      </a:r>
                      <a:r>
                        <a:rPr kumimoji="0" lang="en-US" sz="1200" b="1" i="1" u="none" strike="noStrike" cap="none" normalizeH="0" baseline="0">
                          <a:ln>
                            <a:noFill/>
                          </a:ln>
                          <a:solidFill>
                            <a:schemeClr val="tx1"/>
                          </a:solidFill>
                          <a:effectLst/>
                          <a:latin typeface="+mn-lt"/>
                          <a:ea typeface="宋体" pitchFamily="2" charset="-122"/>
                          <a:cs typeface="Times New Roman" pitchFamily="18" charset="0"/>
                        </a:rPr>
                        <a:t>n</a:t>
                      </a: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位数字</a:t>
                      </a:r>
                    </a:p>
                  </a:txBody>
                  <a:tcPr marL="91708" marR="91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8733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BOOLEAN</a:t>
                      </a:r>
                    </a:p>
                  </a:txBody>
                  <a:tcPr marL="91708" marR="91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逻辑布尔量</a:t>
                      </a:r>
                      <a:endParaRPr kumimoji="0" lang="en-US" sz="1200" b="1" i="0" u="none" strike="noStrike" cap="none" normalizeH="0" baseline="0">
                        <a:ln>
                          <a:noFill/>
                        </a:ln>
                        <a:solidFill>
                          <a:schemeClr val="tx1"/>
                        </a:solidFill>
                        <a:effectLst/>
                        <a:latin typeface="+mn-lt"/>
                        <a:ea typeface="宋体" pitchFamily="2" charset="-122"/>
                        <a:cs typeface="Times New Roman" pitchFamily="18" charset="0"/>
                      </a:endParaRPr>
                    </a:p>
                  </a:txBody>
                  <a:tcPr marL="91708" marR="91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8892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DATE</a:t>
                      </a:r>
                    </a:p>
                  </a:txBody>
                  <a:tcPr marL="91708" marR="91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日期，包含年、月、日，格式为</a:t>
                      </a: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YYYY-MM-DD</a:t>
                      </a:r>
                    </a:p>
                  </a:txBody>
                  <a:tcPr marL="91708" marR="91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8733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mn-lt"/>
                          <a:ea typeface="宋体" pitchFamily="2" charset="-122"/>
                        </a:rPr>
                        <a:t>TIME</a:t>
                      </a:r>
                    </a:p>
                  </a:txBody>
                  <a:tcPr marL="91708" marR="91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200" b="1" i="0" u="none" strike="noStrike" cap="none" normalizeH="0" baseline="0">
                          <a:ln>
                            <a:noFill/>
                          </a:ln>
                          <a:solidFill>
                            <a:schemeClr val="tx1"/>
                          </a:solidFill>
                          <a:effectLst/>
                          <a:latin typeface="+mn-lt"/>
                          <a:ea typeface="宋体" pitchFamily="2" charset="-122"/>
                        </a:rPr>
                        <a:t>时间，包含一日的时、分、秒，格式为</a:t>
                      </a:r>
                      <a:r>
                        <a:rPr kumimoji="0" lang="en-US" sz="1200" b="1" i="0" u="none" strike="noStrike" cap="none" normalizeH="0" baseline="0">
                          <a:ln>
                            <a:noFill/>
                          </a:ln>
                          <a:solidFill>
                            <a:schemeClr val="tx1"/>
                          </a:solidFill>
                          <a:effectLst/>
                          <a:latin typeface="+mn-lt"/>
                          <a:ea typeface="宋体" pitchFamily="2" charset="-122"/>
                        </a:rPr>
                        <a:t>HH:MM:SS</a:t>
                      </a:r>
                    </a:p>
                  </a:txBody>
                  <a:tcPr marL="91708" marR="91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8733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TIMESTAMP</a:t>
                      </a:r>
                    </a:p>
                  </a:txBody>
                  <a:tcPr marL="91708" marR="91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时间戳类型</a:t>
                      </a:r>
                      <a:endParaRPr kumimoji="0" lang="en-US" sz="1200" b="1" i="0" u="none" strike="noStrike" cap="none" normalizeH="0" baseline="0">
                        <a:ln>
                          <a:noFill/>
                        </a:ln>
                        <a:solidFill>
                          <a:schemeClr val="tx1"/>
                        </a:solidFill>
                        <a:effectLst/>
                        <a:latin typeface="+mn-lt"/>
                        <a:ea typeface="宋体" pitchFamily="2" charset="-122"/>
                        <a:cs typeface="Times New Roman" pitchFamily="18" charset="0"/>
                      </a:endParaRPr>
                    </a:p>
                  </a:txBody>
                  <a:tcPr marL="91708" marR="91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8892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INTERVAL</a:t>
                      </a:r>
                    </a:p>
                  </a:txBody>
                  <a:tcPr marL="91708" marR="91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200" b="1" i="0" u="none" strike="noStrike" cap="none" normalizeH="0" baseline="0" dirty="0">
                          <a:ln>
                            <a:noFill/>
                          </a:ln>
                          <a:solidFill>
                            <a:schemeClr val="tx1"/>
                          </a:solidFill>
                          <a:effectLst/>
                          <a:latin typeface="+mn-lt"/>
                          <a:ea typeface="宋体" pitchFamily="2" charset="-122"/>
                          <a:cs typeface="Times New Roman" pitchFamily="18" charset="0"/>
                        </a:rPr>
                        <a:t>时间间隔类型</a:t>
                      </a:r>
                      <a:endParaRPr kumimoji="0" lang="en-US" sz="1200" b="1" i="0" u="none" strike="noStrike" cap="none" normalizeH="0" baseline="0" dirty="0">
                        <a:ln>
                          <a:noFill/>
                        </a:ln>
                        <a:solidFill>
                          <a:schemeClr val="tx1"/>
                        </a:solidFill>
                        <a:effectLst/>
                        <a:latin typeface="+mn-lt"/>
                        <a:ea typeface="宋体" pitchFamily="2" charset="-122"/>
                        <a:cs typeface="Times New Roman" pitchFamily="18" charset="0"/>
                      </a:endParaRPr>
                    </a:p>
                  </a:txBody>
                  <a:tcPr marL="91708" marR="91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bl>
          </a:graphicData>
        </a:graphic>
      </p:graphicFrame>
      <p:sp>
        <p:nvSpPr>
          <p:cNvPr id="51262"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F648D3FE-324C-4BBC-B6C5-43FC3A8E8E8E}"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3. </a:t>
            </a:r>
            <a:r>
              <a:rPr lang="zh-CN" altLang="en-US" sz="3600"/>
              <a:t>模式与表</a:t>
            </a:r>
          </a:p>
        </p:txBody>
      </p:sp>
      <p:sp>
        <p:nvSpPr>
          <p:cNvPr id="52227" name="Rectangle 3"/>
          <p:cNvSpPr>
            <a:spLocks noGrp="1" noChangeArrowheads="1"/>
          </p:cNvSpPr>
          <p:nvPr>
            <p:ph idx="1"/>
          </p:nvPr>
        </p:nvSpPr>
        <p:spPr>
          <a:xfrm>
            <a:off x="958850" y="1339850"/>
            <a:ext cx="8150225" cy="4854575"/>
          </a:xfrm>
        </p:spPr>
        <p:txBody>
          <a:bodyPr/>
          <a:lstStyle/>
          <a:p>
            <a:pPr eaLnBrk="1" hangingPunct="1">
              <a:lnSpc>
                <a:spcPct val="120000"/>
              </a:lnSpc>
            </a:pPr>
            <a:r>
              <a:rPr lang="zh-CN" altLang="en-US"/>
              <a:t>每一个基本表都属于某一个模式</a:t>
            </a:r>
          </a:p>
          <a:p>
            <a:pPr eaLnBrk="1" hangingPunct="1">
              <a:lnSpc>
                <a:spcPct val="120000"/>
              </a:lnSpc>
            </a:pPr>
            <a:r>
              <a:rPr lang="zh-CN" altLang="en-US"/>
              <a:t>一个模式包含多个基本表</a:t>
            </a:r>
          </a:p>
          <a:p>
            <a:pPr eaLnBrk="1" hangingPunct="1">
              <a:lnSpc>
                <a:spcPct val="120000"/>
              </a:lnSpc>
            </a:pPr>
            <a:r>
              <a:rPr lang="zh-CN" altLang="en-US"/>
              <a:t>定义基本表所属模式</a:t>
            </a:r>
          </a:p>
          <a:p>
            <a:pPr lvl="1" eaLnBrk="1" hangingPunct="1">
              <a:lnSpc>
                <a:spcPct val="150000"/>
              </a:lnSpc>
            </a:pPr>
            <a:r>
              <a:rPr lang="zh-CN" altLang="en-US"/>
              <a:t>方法一：在表名中明显地给出模式名 </a:t>
            </a:r>
          </a:p>
          <a:p>
            <a:pPr lvl="2" eaLnBrk="1" hangingPunct="1">
              <a:lnSpc>
                <a:spcPct val="80000"/>
              </a:lnSpc>
              <a:buFont typeface="Wingdings" panose="05000000000000000000" pitchFamily="2" charset="2"/>
              <a:buNone/>
            </a:pPr>
            <a:r>
              <a:rPr lang="en-US" altLang="zh-CN" sz="2400"/>
              <a:t>Create table</a:t>
            </a:r>
            <a:r>
              <a:rPr lang="zh-CN" altLang="en-US" sz="2400"/>
              <a:t>"</a:t>
            </a:r>
            <a:r>
              <a:rPr lang="en-US" altLang="zh-CN" sz="2400"/>
              <a:t>S-T</a:t>
            </a:r>
            <a:r>
              <a:rPr lang="zh-CN" altLang="en-US" sz="2400"/>
              <a:t>"</a:t>
            </a:r>
            <a:r>
              <a:rPr lang="en-US" altLang="zh-CN" sz="2400"/>
              <a:t>.Student</a:t>
            </a:r>
            <a:r>
              <a:rPr lang="zh-CN" altLang="en-US" sz="2400"/>
              <a:t>(</a:t>
            </a:r>
            <a:r>
              <a:rPr lang="en-US" altLang="zh-CN" sz="2400"/>
              <a:t>......</a:t>
            </a:r>
            <a:r>
              <a:rPr lang="zh-CN" altLang="en-US" sz="2400"/>
              <a:t>)</a:t>
            </a:r>
            <a:r>
              <a:rPr lang="en-US" altLang="zh-CN" sz="2400"/>
              <a:t>;     </a:t>
            </a:r>
            <a:r>
              <a:rPr lang="en-US" altLang="zh-CN"/>
              <a:t>/*</a:t>
            </a:r>
            <a:r>
              <a:rPr lang="zh-CN" altLang="en-US"/>
              <a:t>模式名为 </a:t>
            </a:r>
            <a:r>
              <a:rPr lang="en-US" altLang="zh-CN"/>
              <a:t>S-T*/</a:t>
            </a:r>
          </a:p>
          <a:p>
            <a:pPr lvl="2" eaLnBrk="1" hangingPunct="1">
              <a:lnSpc>
                <a:spcPct val="80000"/>
              </a:lnSpc>
              <a:buFont typeface="Wingdings" panose="05000000000000000000" pitchFamily="2" charset="2"/>
              <a:buNone/>
            </a:pPr>
            <a:r>
              <a:rPr lang="en-US" altLang="zh-CN" sz="2400"/>
              <a:t>Create table </a:t>
            </a:r>
            <a:r>
              <a:rPr lang="zh-CN" altLang="en-US" sz="2400"/>
              <a:t>"</a:t>
            </a:r>
            <a:r>
              <a:rPr lang="en-US" altLang="zh-CN" sz="2400"/>
              <a:t>S-T</a:t>
            </a:r>
            <a:r>
              <a:rPr lang="zh-CN" altLang="en-US" sz="2400"/>
              <a:t>"</a:t>
            </a:r>
            <a:r>
              <a:rPr lang="en-US" altLang="zh-CN" sz="2400"/>
              <a:t>.Cource</a:t>
            </a:r>
            <a:r>
              <a:rPr lang="zh-CN" altLang="en-US" sz="2400"/>
              <a:t>(</a:t>
            </a:r>
            <a:r>
              <a:rPr lang="en-US" altLang="zh-CN" sz="2400"/>
              <a:t>......</a:t>
            </a:r>
            <a:r>
              <a:rPr lang="zh-CN" altLang="en-US" sz="2400"/>
              <a:t>)</a:t>
            </a:r>
            <a:r>
              <a:rPr lang="en-US" altLang="zh-CN" sz="2400"/>
              <a:t>;</a:t>
            </a:r>
          </a:p>
          <a:p>
            <a:pPr lvl="2" eaLnBrk="1" hangingPunct="1">
              <a:lnSpc>
                <a:spcPct val="80000"/>
              </a:lnSpc>
              <a:buFont typeface="Wingdings" panose="05000000000000000000" pitchFamily="2" charset="2"/>
              <a:buNone/>
            </a:pPr>
            <a:r>
              <a:rPr lang="en-US" altLang="zh-CN" sz="2400"/>
              <a:t>Create table </a:t>
            </a:r>
            <a:r>
              <a:rPr lang="zh-CN" altLang="en-US" sz="2400"/>
              <a:t>"</a:t>
            </a:r>
            <a:r>
              <a:rPr lang="en-US" altLang="zh-CN" sz="2400"/>
              <a:t>S-T</a:t>
            </a:r>
            <a:r>
              <a:rPr lang="zh-CN" altLang="en-US" sz="2400"/>
              <a:t>"</a:t>
            </a:r>
            <a:r>
              <a:rPr lang="en-US" altLang="zh-CN" sz="2400"/>
              <a:t>.SC</a:t>
            </a:r>
            <a:r>
              <a:rPr lang="zh-CN" altLang="en-US" sz="2400"/>
              <a:t>(</a:t>
            </a:r>
            <a:r>
              <a:rPr lang="en-US" altLang="zh-CN" sz="2400"/>
              <a:t>......</a:t>
            </a:r>
            <a:r>
              <a:rPr lang="zh-CN" altLang="en-US" sz="2400"/>
              <a:t>)</a:t>
            </a:r>
            <a:r>
              <a:rPr lang="en-US" altLang="zh-CN" sz="2400"/>
              <a:t>; </a:t>
            </a:r>
          </a:p>
          <a:p>
            <a:pPr lvl="1" eaLnBrk="1" hangingPunct="1">
              <a:lnSpc>
                <a:spcPct val="150000"/>
              </a:lnSpc>
            </a:pPr>
            <a:r>
              <a:rPr lang="zh-CN" altLang="en-US"/>
              <a:t>方法二：在创建模式语句中同时创建表 </a:t>
            </a:r>
          </a:p>
          <a:p>
            <a:pPr lvl="1" eaLnBrk="1" hangingPunct="1">
              <a:lnSpc>
                <a:spcPct val="150000"/>
              </a:lnSpc>
            </a:pPr>
            <a:r>
              <a:rPr lang="zh-CN" altLang="en-US"/>
              <a:t>方法三：设置所属的模式 </a:t>
            </a:r>
          </a:p>
          <a:p>
            <a:pPr eaLnBrk="1" hangingPunct="1">
              <a:lnSpc>
                <a:spcPct val="80000"/>
              </a:lnSpc>
              <a:buFont typeface="Wingdings" panose="05000000000000000000" pitchFamily="2" charset="2"/>
              <a:buChar char="n"/>
            </a:pPr>
            <a:endParaRPr lang="zh-CN" altLang="en-US"/>
          </a:p>
        </p:txBody>
      </p:sp>
      <p:sp>
        <p:nvSpPr>
          <p:cNvPr id="52228"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411528C5-345D-4504-8B67-DA56B3D27CBB}"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模式与表（续）</a:t>
            </a:r>
          </a:p>
        </p:txBody>
      </p:sp>
      <p:sp>
        <p:nvSpPr>
          <p:cNvPr id="53251" name="Rectangle 3"/>
          <p:cNvSpPr>
            <a:spLocks noGrp="1" noChangeArrowheads="1"/>
          </p:cNvSpPr>
          <p:nvPr>
            <p:ph idx="1"/>
          </p:nvPr>
        </p:nvSpPr>
        <p:spPr>
          <a:xfrm>
            <a:off x="958850" y="1339850"/>
            <a:ext cx="8150225" cy="4854575"/>
          </a:xfrm>
        </p:spPr>
        <p:txBody>
          <a:bodyPr/>
          <a:lstStyle/>
          <a:p>
            <a:pPr eaLnBrk="1" hangingPunct="1">
              <a:lnSpc>
                <a:spcPct val="120000"/>
              </a:lnSpc>
            </a:pPr>
            <a:r>
              <a:rPr lang="zh-CN" altLang="en-US"/>
              <a:t>创建基本表（其他数据库对象也一样）时，若没有指定模式，系统根据</a:t>
            </a:r>
            <a:r>
              <a:rPr lang="zh-CN" altLang="en-US">
                <a:solidFill>
                  <a:srgbClr val="FF00FF"/>
                </a:solidFill>
              </a:rPr>
              <a:t>搜索路径</a:t>
            </a:r>
            <a:r>
              <a:rPr lang="zh-CN" altLang="en-US"/>
              <a:t>来确定该对象所属的模式 </a:t>
            </a:r>
          </a:p>
          <a:p>
            <a:pPr eaLnBrk="1" hangingPunct="1">
              <a:lnSpc>
                <a:spcPct val="120000"/>
              </a:lnSpc>
            </a:pPr>
            <a:r>
              <a:rPr lang="zh-CN" altLang="en-US"/>
              <a:t>关系数据库管理系统会使用模式列表中</a:t>
            </a:r>
            <a:r>
              <a:rPr lang="zh-CN" altLang="en-US">
                <a:solidFill>
                  <a:srgbClr val="FF00FF"/>
                </a:solidFill>
              </a:rPr>
              <a:t>第一个存在的模式</a:t>
            </a:r>
            <a:r>
              <a:rPr lang="zh-CN" altLang="en-US"/>
              <a:t>作为数据库对象的模式名 </a:t>
            </a:r>
          </a:p>
          <a:p>
            <a:pPr eaLnBrk="1" hangingPunct="1">
              <a:lnSpc>
                <a:spcPct val="120000"/>
              </a:lnSpc>
            </a:pPr>
            <a:r>
              <a:rPr lang="zh-CN" altLang="en-US"/>
              <a:t>若搜索路径中的模式名都不存在，系统将给出错误 </a:t>
            </a:r>
          </a:p>
          <a:p>
            <a:pPr lvl="1" eaLnBrk="1" hangingPunct="1">
              <a:lnSpc>
                <a:spcPct val="120000"/>
              </a:lnSpc>
            </a:pPr>
            <a:r>
              <a:rPr lang="zh-CN" altLang="en-US"/>
              <a:t>显示当前的搜索路径： </a:t>
            </a:r>
            <a:r>
              <a:rPr lang="en-US" altLang="zh-CN"/>
              <a:t>SHOW search_path; </a:t>
            </a:r>
          </a:p>
          <a:p>
            <a:pPr lvl="1" eaLnBrk="1" hangingPunct="1">
              <a:lnSpc>
                <a:spcPct val="120000"/>
              </a:lnSpc>
            </a:pPr>
            <a:r>
              <a:rPr lang="zh-CN" altLang="en-US"/>
              <a:t>搜索路径的当前默认值是：</a:t>
            </a:r>
            <a:r>
              <a:rPr lang="en-US" altLang="zh-CN"/>
              <a:t>$user</a:t>
            </a:r>
            <a:r>
              <a:rPr lang="zh-CN" altLang="en-US"/>
              <a:t>， </a:t>
            </a:r>
            <a:r>
              <a:rPr lang="en-US" altLang="zh-CN"/>
              <a:t>PUBLIC</a:t>
            </a:r>
            <a:r>
              <a:rPr lang="en-US" altLang="zh-CN" sz="2800"/>
              <a:t> </a:t>
            </a:r>
          </a:p>
        </p:txBody>
      </p:sp>
      <p:sp>
        <p:nvSpPr>
          <p:cNvPr id="53252"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2628681D-58C6-44CC-936F-219F57F64B18}"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模式与表（续）</a:t>
            </a:r>
          </a:p>
        </p:txBody>
      </p:sp>
      <p:sp>
        <p:nvSpPr>
          <p:cNvPr id="54275" name="Rectangle 3"/>
          <p:cNvSpPr>
            <a:spLocks noGrp="1" noChangeArrowheads="1"/>
          </p:cNvSpPr>
          <p:nvPr>
            <p:ph idx="1"/>
          </p:nvPr>
        </p:nvSpPr>
        <p:spPr>
          <a:xfrm>
            <a:off x="958850" y="1339850"/>
            <a:ext cx="8150225" cy="4854575"/>
          </a:xfrm>
        </p:spPr>
        <p:txBody>
          <a:bodyPr/>
          <a:lstStyle/>
          <a:p>
            <a:pPr eaLnBrk="1" hangingPunct="1">
              <a:lnSpc>
                <a:spcPct val="140000"/>
              </a:lnSpc>
            </a:pPr>
            <a:r>
              <a:rPr lang="zh-CN" altLang="en-US"/>
              <a:t>数据库管理员用户可以设置搜索路径，然后定义基本表 </a:t>
            </a:r>
          </a:p>
          <a:p>
            <a:pPr eaLnBrk="1" hangingPunct="1">
              <a:lnSpc>
                <a:spcPct val="140000"/>
              </a:lnSpc>
              <a:buFont typeface="Wingdings" panose="05000000000000000000" pitchFamily="2" charset="2"/>
              <a:buNone/>
            </a:pPr>
            <a:r>
              <a:rPr lang="zh-CN" altLang="en-US" sz="2600"/>
              <a:t>   </a:t>
            </a:r>
            <a:r>
              <a:rPr lang="zh-CN" altLang="en-US" sz="2400"/>
              <a:t>  </a:t>
            </a:r>
            <a:r>
              <a:rPr lang="en-US" altLang="zh-CN" sz="2400">
                <a:solidFill>
                  <a:srgbClr val="FF00FF"/>
                </a:solidFill>
              </a:rPr>
              <a:t>SET search_path TO </a:t>
            </a:r>
            <a:r>
              <a:rPr lang="zh-CN" altLang="en-US" sz="2400"/>
              <a:t>"</a:t>
            </a:r>
            <a:r>
              <a:rPr lang="en-US" altLang="zh-CN" sz="2400"/>
              <a:t>S-T</a:t>
            </a:r>
            <a:r>
              <a:rPr lang="zh-CN" altLang="en-US" sz="2400"/>
              <a:t>",</a:t>
            </a:r>
            <a:r>
              <a:rPr lang="en-US" altLang="zh-CN" sz="2400"/>
              <a:t>PUBLIC</a:t>
            </a:r>
            <a:r>
              <a:rPr lang="zh-CN" altLang="en-US" sz="2400"/>
              <a:t>;</a:t>
            </a:r>
          </a:p>
          <a:p>
            <a:pPr eaLnBrk="1" hangingPunct="1">
              <a:lnSpc>
                <a:spcPct val="140000"/>
              </a:lnSpc>
              <a:buFont typeface="Wingdings" panose="05000000000000000000" pitchFamily="2" charset="2"/>
              <a:buNone/>
            </a:pPr>
            <a:r>
              <a:rPr lang="zh-CN" altLang="en-US" sz="2400"/>
              <a:t>     </a:t>
            </a:r>
            <a:r>
              <a:rPr lang="en-US" altLang="zh-CN" sz="2400"/>
              <a:t>Create table Student</a:t>
            </a:r>
            <a:r>
              <a:rPr lang="zh-CN" altLang="en-US" sz="2400"/>
              <a:t>(</a:t>
            </a:r>
            <a:r>
              <a:rPr lang="en-US" altLang="zh-CN" sz="2400"/>
              <a:t>......</a:t>
            </a:r>
            <a:r>
              <a:rPr lang="zh-CN" altLang="en-US" sz="2400"/>
              <a:t>)</a:t>
            </a:r>
            <a:r>
              <a:rPr lang="en-US" altLang="zh-CN" sz="2400"/>
              <a:t>;   </a:t>
            </a:r>
          </a:p>
          <a:p>
            <a:pPr lvl="1" eaLnBrk="1" hangingPunct="1">
              <a:lnSpc>
                <a:spcPct val="170000"/>
              </a:lnSpc>
              <a:buFont typeface="Wingdings" panose="05000000000000000000" pitchFamily="2" charset="2"/>
              <a:buNone/>
            </a:pPr>
            <a:r>
              <a:rPr lang="zh-CN" altLang="en-US"/>
              <a:t>结果建立了</a:t>
            </a:r>
            <a:r>
              <a:rPr lang="en-US" altLang="zh-CN"/>
              <a:t>S-T.Student</a:t>
            </a:r>
            <a:r>
              <a:rPr lang="zh-CN" altLang="en-US"/>
              <a:t>基本表。</a:t>
            </a:r>
          </a:p>
          <a:p>
            <a:pPr lvl="1" eaLnBrk="1" hangingPunct="1">
              <a:lnSpc>
                <a:spcPct val="170000"/>
              </a:lnSpc>
              <a:buFont typeface="Wingdings" panose="05000000000000000000" pitchFamily="2" charset="2"/>
              <a:buNone/>
            </a:pPr>
            <a:r>
              <a:rPr lang="zh-CN" altLang="en-US"/>
              <a:t>关系数据库管理系统发现搜索路径中第一个模式名</a:t>
            </a:r>
            <a:r>
              <a:rPr lang="en-US" altLang="zh-CN"/>
              <a:t>S-T</a:t>
            </a:r>
            <a:r>
              <a:rPr lang="zh-CN" altLang="en-US"/>
              <a:t>，</a:t>
            </a:r>
            <a:endParaRPr lang="en-US" altLang="zh-CN"/>
          </a:p>
          <a:p>
            <a:pPr lvl="1" eaLnBrk="1" hangingPunct="1">
              <a:lnSpc>
                <a:spcPct val="170000"/>
              </a:lnSpc>
              <a:buFont typeface="Wingdings" panose="05000000000000000000" pitchFamily="2" charset="2"/>
              <a:buNone/>
            </a:pPr>
            <a:r>
              <a:rPr lang="zh-CN" altLang="en-US"/>
              <a:t>就把该模式作为基本表</a:t>
            </a:r>
            <a:r>
              <a:rPr lang="en-US" altLang="zh-CN"/>
              <a:t>Student</a:t>
            </a:r>
            <a:r>
              <a:rPr lang="zh-CN" altLang="en-US"/>
              <a:t>所属的模式。</a:t>
            </a:r>
          </a:p>
        </p:txBody>
      </p:sp>
      <p:sp>
        <p:nvSpPr>
          <p:cNvPr id="5427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7D3C03C5-180D-4BCA-9812-E64C02A0A15F}"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4. </a:t>
            </a:r>
            <a:r>
              <a:rPr lang="zh-CN" altLang="en-US" sz="3600"/>
              <a:t>修改基本表</a:t>
            </a:r>
          </a:p>
        </p:txBody>
      </p:sp>
      <p:sp>
        <p:nvSpPr>
          <p:cNvPr id="55299" name="Rectangle 3"/>
          <p:cNvSpPr>
            <a:spLocks noGrp="1" noChangeArrowheads="1"/>
          </p:cNvSpPr>
          <p:nvPr>
            <p:ph idx="1"/>
          </p:nvPr>
        </p:nvSpPr>
        <p:spPr>
          <a:xfrm>
            <a:off x="958850" y="1339850"/>
            <a:ext cx="8150225" cy="4854575"/>
          </a:xfrm>
        </p:spPr>
        <p:txBody>
          <a:bodyPr/>
          <a:lstStyle/>
          <a:p>
            <a:pPr eaLnBrk="1" hangingPunct="1">
              <a:lnSpc>
                <a:spcPct val="150000"/>
              </a:lnSpc>
              <a:buFont typeface="Wingdings" panose="05000000000000000000" pitchFamily="2" charset="2"/>
              <a:buNone/>
            </a:pPr>
            <a:r>
              <a:rPr lang="en-US" altLang="zh-CN" sz="2400"/>
              <a:t>ALTER TABLE &lt;</a:t>
            </a:r>
            <a:r>
              <a:rPr lang="zh-CN" altLang="en-US" sz="2400"/>
              <a:t>表名</a:t>
            </a:r>
            <a:r>
              <a:rPr lang="en-US" altLang="zh-CN" sz="2400"/>
              <a:t>&gt;</a:t>
            </a:r>
          </a:p>
          <a:p>
            <a:pPr marL="0" lvl="2" indent="0">
              <a:lnSpc>
                <a:spcPct val="150000"/>
              </a:lnSpc>
              <a:buClr>
                <a:schemeClr val="hlink"/>
              </a:buClr>
              <a:buFont typeface="Arial" panose="020B0604020202020204" pitchFamily="34" charset="0"/>
              <a:buNone/>
            </a:pPr>
            <a:r>
              <a:rPr lang="en-US" altLang="zh-CN" sz="2200"/>
              <a:t>[ ADD[COLUMN] &lt;</a:t>
            </a:r>
            <a:r>
              <a:rPr lang="zh-CN" altLang="en-US" sz="2200"/>
              <a:t>新列名</a:t>
            </a:r>
            <a:r>
              <a:rPr lang="en-US" altLang="zh-CN" sz="2200"/>
              <a:t>&gt; &lt;</a:t>
            </a:r>
            <a:r>
              <a:rPr lang="zh-CN" altLang="en-US" sz="2200"/>
              <a:t>数据类型</a:t>
            </a:r>
            <a:r>
              <a:rPr lang="en-US" altLang="zh-CN" sz="2200"/>
              <a:t>&gt; [ </a:t>
            </a:r>
            <a:r>
              <a:rPr lang="zh-CN" altLang="en-US" sz="2200"/>
              <a:t>完整性约束 </a:t>
            </a:r>
            <a:r>
              <a:rPr lang="en-US" altLang="zh-CN" sz="2200"/>
              <a:t>] ]</a:t>
            </a:r>
          </a:p>
          <a:p>
            <a:pPr eaLnBrk="1" hangingPunct="1">
              <a:lnSpc>
                <a:spcPct val="150000"/>
              </a:lnSpc>
              <a:buFont typeface="Wingdings" panose="05000000000000000000" pitchFamily="2" charset="2"/>
              <a:buNone/>
            </a:pPr>
            <a:r>
              <a:rPr lang="en-US" altLang="zh-CN" sz="2200"/>
              <a:t>[ ADD &lt;</a:t>
            </a:r>
            <a:r>
              <a:rPr lang="zh-CN" altLang="en-US" sz="2200"/>
              <a:t>表级完整性约束</a:t>
            </a:r>
            <a:r>
              <a:rPr lang="en-US" altLang="zh-CN" sz="2200"/>
              <a:t>&gt;]</a:t>
            </a:r>
            <a:endParaRPr lang="en-US" altLang="zh-CN" sz="1800"/>
          </a:p>
          <a:p>
            <a:pPr eaLnBrk="1" hangingPunct="1">
              <a:lnSpc>
                <a:spcPct val="150000"/>
              </a:lnSpc>
              <a:buFont typeface="Wingdings" panose="05000000000000000000" pitchFamily="2" charset="2"/>
              <a:buNone/>
            </a:pPr>
            <a:r>
              <a:rPr lang="en-US" altLang="zh-CN" sz="2200"/>
              <a:t>[ DROP [ COLUMN ] &lt;</a:t>
            </a:r>
            <a:r>
              <a:rPr lang="zh-CN" altLang="en-US" sz="2200"/>
              <a:t>列名</a:t>
            </a:r>
            <a:r>
              <a:rPr lang="en-US" altLang="zh-CN" sz="2200"/>
              <a:t>&gt; [CASCADE| RESTRICT] ]</a:t>
            </a:r>
            <a:endParaRPr lang="en-US" altLang="zh-CN" sz="1800"/>
          </a:p>
          <a:p>
            <a:pPr eaLnBrk="1" hangingPunct="1">
              <a:lnSpc>
                <a:spcPct val="150000"/>
              </a:lnSpc>
              <a:buFont typeface="Wingdings" panose="05000000000000000000" pitchFamily="2" charset="2"/>
              <a:buNone/>
            </a:pPr>
            <a:r>
              <a:rPr lang="en-US" altLang="zh-CN" sz="2200"/>
              <a:t>[ DROP CONSTRAINT&lt;</a:t>
            </a:r>
            <a:r>
              <a:rPr lang="zh-CN" altLang="en-US" sz="2200"/>
              <a:t>完整性约束名</a:t>
            </a:r>
            <a:r>
              <a:rPr lang="en-US" altLang="zh-CN" sz="2200"/>
              <a:t>&gt;[ RESTRICT | CASCADE ]</a:t>
            </a:r>
            <a:r>
              <a:rPr lang="en-US" altLang="zh-CN" sz="2400"/>
              <a:t> ]</a:t>
            </a:r>
            <a:endParaRPr lang="en-US" altLang="zh-CN" sz="2000"/>
          </a:p>
          <a:p>
            <a:pPr eaLnBrk="1" hangingPunct="1">
              <a:lnSpc>
                <a:spcPct val="150000"/>
              </a:lnSpc>
              <a:buFont typeface="Wingdings" panose="05000000000000000000" pitchFamily="2" charset="2"/>
              <a:buNone/>
            </a:pPr>
            <a:r>
              <a:rPr lang="en-US" altLang="zh-CN" sz="2200"/>
              <a:t>[ALTER COLUMN &lt;</a:t>
            </a:r>
            <a:r>
              <a:rPr lang="zh-CN" altLang="en-US" sz="2200"/>
              <a:t>列名</a:t>
            </a:r>
            <a:r>
              <a:rPr lang="en-US" altLang="zh-CN" sz="2200"/>
              <a:t>&gt;&lt;</a:t>
            </a:r>
            <a:r>
              <a:rPr lang="zh-CN" altLang="en-US" sz="2200"/>
              <a:t>数据类型</a:t>
            </a:r>
            <a:r>
              <a:rPr lang="en-US" altLang="zh-CN" sz="2200"/>
              <a:t>&gt;</a:t>
            </a:r>
            <a:r>
              <a:rPr lang="en-US" altLang="zh-CN" sz="2400"/>
              <a:t> ] </a:t>
            </a:r>
            <a:r>
              <a:rPr lang="zh-CN" altLang="en-US" sz="2200"/>
              <a:t>;</a:t>
            </a:r>
          </a:p>
        </p:txBody>
      </p:sp>
      <p:sp>
        <p:nvSpPr>
          <p:cNvPr id="5530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7FDE8738-778A-4C70-8798-5BD719D95362}"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958850" y="-39688"/>
            <a:ext cx="8150225" cy="1138238"/>
          </a:xfrm>
        </p:spPr>
        <p:txBody>
          <a:bodyPr/>
          <a:lstStyle/>
          <a:p>
            <a:pPr eaLnBrk="1" hangingPunct="1">
              <a:defRPr/>
            </a:pPr>
            <a:r>
              <a:rPr lang="zh-CN" altLang="en-US" sz="3600"/>
              <a:t>修改基本表（续）</a:t>
            </a:r>
          </a:p>
        </p:txBody>
      </p:sp>
      <p:sp>
        <p:nvSpPr>
          <p:cNvPr id="56323" name="内容占位符 2"/>
          <p:cNvSpPr>
            <a:spLocks noGrp="1"/>
          </p:cNvSpPr>
          <p:nvPr>
            <p:ph idx="1"/>
          </p:nvPr>
        </p:nvSpPr>
        <p:spPr>
          <a:xfrm>
            <a:off x="958850" y="1339850"/>
            <a:ext cx="8150225" cy="4854575"/>
          </a:xfrm>
        </p:spPr>
        <p:txBody>
          <a:bodyPr/>
          <a:lstStyle/>
          <a:p>
            <a:pPr eaLnBrk="1" hangingPunct="1">
              <a:lnSpc>
                <a:spcPct val="120000"/>
              </a:lnSpc>
              <a:buFont typeface="Wingdings" panose="05000000000000000000" pitchFamily="2" charset="2"/>
              <a:buChar char="n"/>
            </a:pPr>
            <a:r>
              <a:rPr lang="en-US" altLang="zh-CN" sz="2400"/>
              <a:t>&lt;</a:t>
            </a:r>
            <a:r>
              <a:rPr lang="zh-CN" altLang="en-US" sz="2400"/>
              <a:t>表名</a:t>
            </a:r>
            <a:r>
              <a:rPr lang="en-US" altLang="zh-CN" sz="2400"/>
              <a:t>&gt;</a:t>
            </a:r>
            <a:r>
              <a:rPr lang="zh-CN" altLang="en-US" sz="2400"/>
              <a:t>是要修改的基本表</a:t>
            </a:r>
            <a:endParaRPr lang="zh-CN" altLang="en-US" sz="2000"/>
          </a:p>
          <a:p>
            <a:pPr eaLnBrk="1" hangingPunct="1">
              <a:lnSpc>
                <a:spcPct val="120000"/>
              </a:lnSpc>
              <a:buFont typeface="Wingdings" panose="05000000000000000000" pitchFamily="2" charset="2"/>
              <a:buChar char="n"/>
            </a:pPr>
            <a:r>
              <a:rPr lang="en-US" altLang="zh-CN" sz="2400">
                <a:solidFill>
                  <a:srgbClr val="FF00FF"/>
                </a:solidFill>
              </a:rPr>
              <a:t>ADD</a:t>
            </a:r>
            <a:r>
              <a:rPr lang="zh-CN" altLang="en-US" sz="2400"/>
              <a:t>子句用于增加新列、新的列级完整性约束条件和新的表级完整性约束条件</a:t>
            </a:r>
            <a:endParaRPr lang="zh-CN" altLang="en-US" sz="2000"/>
          </a:p>
          <a:p>
            <a:pPr eaLnBrk="1" hangingPunct="1">
              <a:lnSpc>
                <a:spcPct val="120000"/>
              </a:lnSpc>
              <a:buFont typeface="Wingdings" panose="05000000000000000000" pitchFamily="2" charset="2"/>
              <a:buChar char="n"/>
            </a:pPr>
            <a:r>
              <a:rPr lang="en-US" altLang="zh-CN" sz="2400">
                <a:solidFill>
                  <a:srgbClr val="FF00FF"/>
                </a:solidFill>
              </a:rPr>
              <a:t>DROP COLUMN</a:t>
            </a:r>
            <a:r>
              <a:rPr lang="zh-CN" altLang="en-US" sz="2400"/>
              <a:t>子句用于删除表中的列</a:t>
            </a:r>
            <a:endParaRPr lang="zh-CN" altLang="en-US" sz="2000"/>
          </a:p>
          <a:p>
            <a:pPr lvl="1" eaLnBrk="1" hangingPunct="1">
              <a:lnSpc>
                <a:spcPct val="120000"/>
              </a:lnSpc>
            </a:pPr>
            <a:r>
              <a:rPr lang="zh-CN" altLang="en-US" sz="2000"/>
              <a:t>如果指定了</a:t>
            </a:r>
            <a:r>
              <a:rPr lang="en-US" altLang="zh-CN" sz="2000"/>
              <a:t>CASCADE</a:t>
            </a:r>
            <a:r>
              <a:rPr lang="zh-CN" altLang="en-US" sz="2000"/>
              <a:t>短语，则自动删除引用了该列的其他对象</a:t>
            </a:r>
            <a:endParaRPr lang="zh-CN" altLang="en-US" sz="1800"/>
          </a:p>
          <a:p>
            <a:pPr lvl="1" eaLnBrk="1" hangingPunct="1">
              <a:lnSpc>
                <a:spcPct val="120000"/>
              </a:lnSpc>
            </a:pPr>
            <a:r>
              <a:rPr lang="zh-CN" altLang="en-US" sz="2000"/>
              <a:t>如果指定了</a:t>
            </a:r>
            <a:r>
              <a:rPr lang="en-US" altLang="zh-CN" sz="2000"/>
              <a:t>RESTRICT</a:t>
            </a:r>
            <a:r>
              <a:rPr lang="zh-CN" altLang="en-US" sz="2000"/>
              <a:t>短语，则如果该列被其他对象引用，关系数据库管理系统将拒绝删除该列</a:t>
            </a:r>
            <a:endParaRPr lang="zh-CN" altLang="en-US" sz="1800"/>
          </a:p>
          <a:p>
            <a:pPr eaLnBrk="1" hangingPunct="1">
              <a:lnSpc>
                <a:spcPct val="120000"/>
              </a:lnSpc>
              <a:buFont typeface="Wingdings" panose="05000000000000000000" pitchFamily="2" charset="2"/>
              <a:buChar char="n"/>
            </a:pPr>
            <a:r>
              <a:rPr lang="en-US" altLang="zh-CN" sz="2400">
                <a:solidFill>
                  <a:srgbClr val="FF00FF"/>
                </a:solidFill>
              </a:rPr>
              <a:t>DROP CONSTRAINT</a:t>
            </a:r>
            <a:r>
              <a:rPr lang="zh-CN" altLang="en-US" sz="2400"/>
              <a:t>子句用于删除指定的完整性约束条件</a:t>
            </a:r>
            <a:endParaRPr lang="zh-CN" altLang="en-US" sz="2000"/>
          </a:p>
          <a:p>
            <a:pPr eaLnBrk="1" hangingPunct="1">
              <a:lnSpc>
                <a:spcPct val="120000"/>
              </a:lnSpc>
              <a:buFont typeface="Wingdings" panose="05000000000000000000" pitchFamily="2" charset="2"/>
              <a:buChar char="n"/>
            </a:pPr>
            <a:r>
              <a:rPr lang="en-US" altLang="zh-CN" sz="2400">
                <a:solidFill>
                  <a:srgbClr val="FF00FF"/>
                </a:solidFill>
              </a:rPr>
              <a:t>ALTER COLUMN</a:t>
            </a:r>
            <a:r>
              <a:rPr lang="zh-CN" altLang="en-US" sz="2400"/>
              <a:t>子句用于修改原有的列定义，包括修改列名和数据类型</a:t>
            </a:r>
            <a:endParaRPr lang="zh-CN" altLang="en-US" sz="2000"/>
          </a:p>
          <a:p>
            <a:pPr eaLnBrk="1" hangingPunct="1">
              <a:buFont typeface="Wingdings" panose="05000000000000000000" pitchFamily="2" charset="2"/>
              <a:buChar char="n"/>
            </a:pPr>
            <a:endParaRPr lang="zh-CN" altLang="en-US" sz="1800" b="0"/>
          </a:p>
          <a:p>
            <a:pPr eaLnBrk="1" hangingPunct="1">
              <a:buFont typeface="Wingdings" panose="05000000000000000000" pitchFamily="2" charset="2"/>
              <a:buChar char="n"/>
            </a:pPr>
            <a:endParaRPr lang="zh-CN" altLang="en-US" sz="1600" b="0"/>
          </a:p>
          <a:p>
            <a:pPr eaLnBrk="1" hangingPunct="1">
              <a:buFont typeface="Wingdings" panose="05000000000000000000" pitchFamily="2" charset="2"/>
              <a:buChar char="n"/>
            </a:pPr>
            <a:endParaRPr lang="zh-CN" altLang="en-US" sz="1600" b="0"/>
          </a:p>
          <a:p>
            <a:pPr eaLnBrk="1" hangingPunct="1"/>
            <a:endParaRPr lang="zh-CN" altLang="en-US"/>
          </a:p>
        </p:txBody>
      </p:sp>
      <p:sp>
        <p:nvSpPr>
          <p:cNvPr id="5632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BCE93EEB-ED23-439C-A7E6-F205674D48E4}"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4"/>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en-US" altLang="zh-CN" sz="1800" b="0"/>
          </a:p>
        </p:txBody>
      </p:sp>
      <p:sp>
        <p:nvSpPr>
          <p:cNvPr id="10243" name="Rectangle 1026"/>
          <p:cNvSpPr>
            <a:spLocks noGrp="1" noChangeArrowheads="1"/>
          </p:cNvSpPr>
          <p:nvPr>
            <p:ph type="title"/>
          </p:nvPr>
        </p:nvSpPr>
        <p:spPr>
          <a:xfrm>
            <a:off x="958850" y="-39688"/>
            <a:ext cx="8150225" cy="1138238"/>
          </a:xfrm>
        </p:spPr>
        <p:txBody>
          <a:bodyPr/>
          <a:lstStyle/>
          <a:p>
            <a:pPr eaLnBrk="1" hangingPunct="1">
              <a:defRPr/>
            </a:pPr>
            <a:r>
              <a:rPr lang="en-US" altLang="zh-CN" sz="3600"/>
              <a:t>SQL</a:t>
            </a:r>
            <a:r>
              <a:rPr lang="zh-CN" altLang="en-US" sz="3600"/>
              <a:t>概述（续）</a:t>
            </a:r>
          </a:p>
        </p:txBody>
      </p:sp>
      <p:sp>
        <p:nvSpPr>
          <p:cNvPr id="10244" name="Rectangle 1027"/>
          <p:cNvSpPr>
            <a:spLocks noGrp="1" noChangeArrowheads="1"/>
          </p:cNvSpPr>
          <p:nvPr>
            <p:ph idx="1"/>
          </p:nvPr>
        </p:nvSpPr>
        <p:spPr>
          <a:xfrm>
            <a:off x="958850" y="1339850"/>
            <a:ext cx="8150225" cy="4854575"/>
          </a:xfrm>
        </p:spPr>
        <p:txBody>
          <a:bodyPr/>
          <a:lstStyle/>
          <a:p>
            <a:pPr marL="0" indent="0" eaLnBrk="1" hangingPunct="1">
              <a:lnSpc>
                <a:spcPct val="170000"/>
              </a:lnSpc>
              <a:buFont typeface="Wingdings" panose="05000000000000000000" pitchFamily="2" charset="2"/>
              <a:buNone/>
              <a:defRPr/>
            </a:pPr>
            <a:r>
              <a:rPr lang="en-US" altLang="zh-CN" dirty="0">
                <a:solidFill>
                  <a:schemeClr val="accent6"/>
                </a:solidFill>
              </a:rPr>
              <a:t>3.1.1  SQL </a:t>
            </a:r>
            <a:r>
              <a:rPr lang="zh-CN" altLang="en-US" dirty="0">
                <a:solidFill>
                  <a:schemeClr val="accent6"/>
                </a:solidFill>
              </a:rPr>
              <a:t>的产生与发展</a:t>
            </a:r>
          </a:p>
          <a:p>
            <a:pPr marL="0" indent="0" eaLnBrk="1" hangingPunct="1">
              <a:lnSpc>
                <a:spcPct val="170000"/>
              </a:lnSpc>
              <a:buFont typeface="Wingdings" panose="05000000000000000000" pitchFamily="2" charset="2"/>
              <a:buNone/>
              <a:defRPr/>
            </a:pPr>
            <a:r>
              <a:rPr lang="en-US" altLang="zh-CN" dirty="0"/>
              <a:t>3.1.2  SQL</a:t>
            </a:r>
            <a:r>
              <a:rPr lang="zh-CN" altLang="en-US" dirty="0"/>
              <a:t>的特点</a:t>
            </a:r>
          </a:p>
          <a:p>
            <a:pPr marL="0" indent="0" eaLnBrk="1" hangingPunct="1">
              <a:lnSpc>
                <a:spcPct val="170000"/>
              </a:lnSpc>
              <a:buFont typeface="Wingdings" panose="05000000000000000000" pitchFamily="2" charset="2"/>
              <a:buNone/>
              <a:defRPr/>
            </a:pPr>
            <a:r>
              <a:rPr lang="en-US" altLang="zh-CN" dirty="0"/>
              <a:t>3.1.3  SQL</a:t>
            </a:r>
            <a:r>
              <a:rPr lang="zh-CN" altLang="en-US" dirty="0"/>
              <a:t>的基本概念</a:t>
            </a:r>
          </a:p>
        </p:txBody>
      </p:sp>
      <p:sp>
        <p:nvSpPr>
          <p:cNvPr id="18437"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43484290-42DC-4655-BDD7-146C8E68C773}"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修改基本表（续）</a:t>
            </a:r>
          </a:p>
        </p:txBody>
      </p:sp>
      <p:sp>
        <p:nvSpPr>
          <p:cNvPr id="48131" name="Rectangle 3"/>
          <p:cNvSpPr>
            <a:spLocks noGrp="1" noChangeArrowheads="1"/>
          </p:cNvSpPr>
          <p:nvPr>
            <p:ph idx="1"/>
          </p:nvPr>
        </p:nvSpPr>
        <p:spPr>
          <a:xfrm>
            <a:off x="939800" y="1098550"/>
            <a:ext cx="8150225" cy="4854575"/>
          </a:xfrm>
        </p:spPr>
        <p:txBody>
          <a:bodyPr/>
          <a:lstStyle/>
          <a:p>
            <a:pPr algn="just" eaLnBrk="1" hangingPunct="1">
              <a:lnSpc>
                <a:spcPct val="140000"/>
              </a:lnSpc>
              <a:spcBef>
                <a:spcPct val="0"/>
              </a:spcBef>
              <a:buFont typeface="Wingdings" panose="05000000000000000000" pitchFamily="2" charset="2"/>
              <a:buNone/>
              <a:defRPr/>
            </a:pPr>
            <a:r>
              <a:rPr lang="en-US" altLang="zh-CN" sz="2000" dirty="0"/>
              <a:t>[</a:t>
            </a:r>
            <a:r>
              <a:rPr lang="zh-CN" altLang="en-US" sz="2000" dirty="0"/>
              <a:t>例</a:t>
            </a:r>
            <a:r>
              <a:rPr lang="en-US" altLang="zh-CN" sz="2000" dirty="0"/>
              <a:t>3.8] </a:t>
            </a:r>
            <a:r>
              <a:rPr lang="zh-CN" altLang="en-US" sz="2000" dirty="0"/>
              <a:t>向</a:t>
            </a:r>
            <a:r>
              <a:rPr lang="en-US" altLang="zh-CN" sz="2000" dirty="0"/>
              <a:t>Student</a:t>
            </a:r>
            <a:r>
              <a:rPr lang="zh-CN" altLang="en-US" sz="2000" dirty="0"/>
              <a:t>表增加</a:t>
            </a:r>
            <a:r>
              <a:rPr lang="zh-CN" altLang="en-US" sz="2000" dirty="0">
                <a:latin typeface="Courier New" panose="02070309020205020404" pitchFamily="49" charset="0"/>
              </a:rPr>
              <a:t>“</a:t>
            </a:r>
            <a:r>
              <a:rPr lang="zh-CN" altLang="en-US" sz="2000" dirty="0"/>
              <a:t>入学时间</a:t>
            </a:r>
            <a:r>
              <a:rPr lang="zh-CN" altLang="en-US" sz="2000" dirty="0">
                <a:latin typeface="Courier New" panose="02070309020205020404" pitchFamily="49" charset="0"/>
              </a:rPr>
              <a:t>”</a:t>
            </a:r>
            <a:r>
              <a:rPr lang="zh-CN" altLang="en-US" sz="2000" dirty="0"/>
              <a:t>列，其数据类型为日期型</a:t>
            </a:r>
            <a:endParaRPr lang="en-US" altLang="zh-CN" sz="2000" dirty="0"/>
          </a:p>
          <a:p>
            <a:pPr algn="just" eaLnBrk="1" hangingPunct="1">
              <a:lnSpc>
                <a:spcPct val="140000"/>
              </a:lnSpc>
              <a:spcBef>
                <a:spcPct val="0"/>
              </a:spcBef>
              <a:buFont typeface="Wingdings" panose="05000000000000000000" pitchFamily="2" charset="2"/>
              <a:buNone/>
              <a:defRPr/>
            </a:pPr>
            <a:endParaRPr lang="zh-CN" altLang="en-US" sz="2000" dirty="0"/>
          </a:p>
          <a:p>
            <a:pPr lvl="1" algn="just" eaLnBrk="1" hangingPunct="1">
              <a:lnSpc>
                <a:spcPct val="140000"/>
              </a:lnSpc>
              <a:spcBef>
                <a:spcPct val="0"/>
              </a:spcBef>
              <a:buFont typeface="Wingdings" panose="05000000000000000000" pitchFamily="2" charset="2"/>
              <a:buNone/>
              <a:defRPr/>
            </a:pPr>
            <a:r>
              <a:rPr lang="zh-CN" altLang="en-US" sz="1800" dirty="0"/>
              <a:t>     </a:t>
            </a:r>
            <a:r>
              <a:rPr lang="en-US" altLang="zh-CN" sz="2000" dirty="0"/>
              <a:t>ALTER TABLE Student ADD </a:t>
            </a:r>
            <a:r>
              <a:rPr lang="en-US" altLang="zh-CN" sz="2000" dirty="0" err="1"/>
              <a:t>S_entrance</a:t>
            </a:r>
            <a:r>
              <a:rPr lang="en-US" altLang="zh-CN" sz="2000" dirty="0"/>
              <a:t> DATE</a:t>
            </a:r>
            <a:r>
              <a:rPr lang="zh-CN" altLang="en-US" sz="2000" dirty="0"/>
              <a:t>;</a:t>
            </a:r>
            <a:endParaRPr lang="en-US" altLang="zh-CN" sz="2000" dirty="0"/>
          </a:p>
          <a:p>
            <a:pPr lvl="1" eaLnBrk="1" hangingPunct="1">
              <a:lnSpc>
                <a:spcPct val="140000"/>
              </a:lnSpc>
              <a:spcBef>
                <a:spcPct val="0"/>
              </a:spcBef>
              <a:buFont typeface="Wingdings" panose="05000000000000000000" pitchFamily="2" charset="2"/>
              <a:buNone/>
              <a:defRPr/>
            </a:pPr>
            <a:endParaRPr lang="en-US" altLang="zh-CN" sz="2000" dirty="0"/>
          </a:p>
          <a:p>
            <a:pPr lvl="1" eaLnBrk="1" hangingPunct="1">
              <a:lnSpc>
                <a:spcPct val="140000"/>
              </a:lnSpc>
              <a:spcBef>
                <a:spcPct val="0"/>
              </a:spcBef>
              <a:buFont typeface="Wingdings" panose="05000000000000000000" pitchFamily="2" charset="2"/>
              <a:buNone/>
              <a:defRPr/>
            </a:pPr>
            <a:r>
              <a:rPr lang="zh-CN" altLang="en-US" sz="2000" dirty="0">
                <a:solidFill>
                  <a:schemeClr val="accent6"/>
                </a:solidFill>
              </a:rPr>
              <a:t>不管基本表中原来是否已有数据，新增加的列一律为空值</a:t>
            </a:r>
            <a:r>
              <a:rPr lang="zh-CN" altLang="en-US" sz="2000" dirty="0">
                <a:solidFill>
                  <a:schemeClr val="accent6"/>
                </a:solidFill>
                <a:latin typeface="Courier New" panose="02070309020205020404" pitchFamily="49" charset="0"/>
              </a:rPr>
              <a:t> </a:t>
            </a:r>
          </a:p>
        </p:txBody>
      </p:sp>
      <p:sp>
        <p:nvSpPr>
          <p:cNvPr id="57348"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F0544921-95B4-463A-BE9E-0692C7BB0CB2}"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修改基本表（续）</a:t>
            </a:r>
          </a:p>
        </p:txBody>
      </p:sp>
      <p:sp>
        <p:nvSpPr>
          <p:cNvPr id="58371" name="Rectangle 3"/>
          <p:cNvSpPr>
            <a:spLocks noGrp="1" noChangeArrowheads="1"/>
          </p:cNvSpPr>
          <p:nvPr>
            <p:ph idx="1"/>
          </p:nvPr>
        </p:nvSpPr>
        <p:spPr>
          <a:xfrm>
            <a:off x="958850" y="1339850"/>
            <a:ext cx="8150225" cy="4854575"/>
          </a:xfrm>
        </p:spPr>
        <p:txBody>
          <a:bodyPr/>
          <a:lstStyle/>
          <a:p>
            <a:pPr eaLnBrk="1" hangingPunct="1">
              <a:lnSpc>
                <a:spcPct val="140000"/>
              </a:lnSpc>
              <a:spcBef>
                <a:spcPct val="0"/>
              </a:spcBef>
              <a:buFont typeface="Wingdings" panose="05000000000000000000" pitchFamily="2" charset="2"/>
              <a:buNone/>
            </a:pPr>
            <a:r>
              <a:rPr lang="en-US" altLang="zh-CN" sz="2400"/>
              <a:t>[</a:t>
            </a:r>
            <a:r>
              <a:rPr lang="zh-CN" altLang="en-US" sz="2400"/>
              <a:t>例</a:t>
            </a:r>
            <a:r>
              <a:rPr lang="en-US" altLang="zh-CN" sz="2400"/>
              <a:t>3.9]</a:t>
            </a:r>
            <a:r>
              <a:rPr lang="zh-CN" altLang="en-US" sz="2400"/>
              <a:t> 将年龄的数据类型由字符型（假设原来的数据类型是字符型）改为整数。</a:t>
            </a:r>
          </a:p>
          <a:p>
            <a:pPr eaLnBrk="1" hangingPunct="1">
              <a:lnSpc>
                <a:spcPct val="140000"/>
              </a:lnSpc>
              <a:spcBef>
                <a:spcPct val="0"/>
              </a:spcBef>
              <a:buFont typeface="Wingdings" panose="05000000000000000000" pitchFamily="2" charset="2"/>
              <a:buNone/>
            </a:pPr>
            <a:r>
              <a:rPr lang="zh-CN" altLang="en-US" sz="2000"/>
              <a:t>    		</a:t>
            </a:r>
            <a:r>
              <a:rPr lang="en-US" altLang="zh-CN" sz="2000"/>
              <a:t>ALTER TABLE Student ALTER COLUMN Sage INT</a:t>
            </a:r>
            <a:r>
              <a:rPr lang="zh-CN" altLang="en-US" sz="2000"/>
              <a:t>;</a:t>
            </a:r>
            <a:endParaRPr lang="en-US" altLang="zh-CN" sz="2400"/>
          </a:p>
          <a:p>
            <a:pPr eaLnBrk="1" hangingPunct="1">
              <a:lnSpc>
                <a:spcPct val="140000"/>
              </a:lnSpc>
              <a:spcBef>
                <a:spcPct val="0"/>
              </a:spcBef>
              <a:buFont typeface="Wingdings" panose="05000000000000000000" pitchFamily="2" charset="2"/>
              <a:buNone/>
            </a:pPr>
            <a:endParaRPr lang="zh-CN" altLang="en-US" sz="2400"/>
          </a:p>
          <a:p>
            <a:pPr eaLnBrk="1" hangingPunct="1">
              <a:lnSpc>
                <a:spcPct val="140000"/>
              </a:lnSpc>
              <a:spcBef>
                <a:spcPct val="0"/>
              </a:spcBef>
              <a:buFont typeface="Wingdings" panose="05000000000000000000" pitchFamily="2" charset="2"/>
              <a:buNone/>
            </a:pPr>
            <a:r>
              <a:rPr lang="en-US" altLang="zh-CN" sz="2400"/>
              <a:t>[</a:t>
            </a:r>
            <a:r>
              <a:rPr lang="zh-CN" altLang="en-US" sz="2400"/>
              <a:t>例</a:t>
            </a:r>
            <a:r>
              <a:rPr lang="en-US" altLang="zh-CN" sz="2400"/>
              <a:t>3.10]</a:t>
            </a:r>
            <a:r>
              <a:rPr lang="zh-CN" altLang="en-US" sz="2400"/>
              <a:t> 增加课程名称必须取唯一值的约束条件。</a:t>
            </a:r>
          </a:p>
          <a:p>
            <a:pPr eaLnBrk="1" hangingPunct="1">
              <a:lnSpc>
                <a:spcPct val="140000"/>
              </a:lnSpc>
              <a:spcBef>
                <a:spcPct val="0"/>
              </a:spcBef>
              <a:buFont typeface="Wingdings" panose="05000000000000000000" pitchFamily="2" charset="2"/>
              <a:buNone/>
            </a:pPr>
            <a:r>
              <a:rPr lang="zh-CN" altLang="en-US" sz="2000"/>
              <a:t>    		</a:t>
            </a:r>
            <a:r>
              <a:rPr lang="en-US" altLang="zh-CN" sz="2400"/>
              <a:t>ALTER TABLE Course ADD UNIQUE</a:t>
            </a:r>
            <a:r>
              <a:rPr lang="zh-CN" altLang="en-US" sz="2400"/>
              <a:t>(</a:t>
            </a:r>
            <a:r>
              <a:rPr lang="en-US" altLang="zh-CN" sz="2400"/>
              <a:t>Cname</a:t>
            </a:r>
            <a:r>
              <a:rPr lang="zh-CN" altLang="en-US" sz="2400"/>
              <a:t>)</a:t>
            </a:r>
            <a:r>
              <a:rPr lang="en-US" altLang="zh-CN" sz="2400"/>
              <a:t>; </a:t>
            </a:r>
          </a:p>
        </p:txBody>
      </p:sp>
      <p:sp>
        <p:nvSpPr>
          <p:cNvPr id="58372"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BAB3B4C8-1126-4E33-BE6C-0ED14F409E6F}"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5. </a:t>
            </a:r>
            <a:r>
              <a:rPr lang="zh-CN" altLang="en-US" sz="3600"/>
              <a:t>删除基本表 </a:t>
            </a:r>
          </a:p>
        </p:txBody>
      </p:sp>
      <p:sp>
        <p:nvSpPr>
          <p:cNvPr id="59395" name="Rectangle 3"/>
          <p:cNvSpPr>
            <a:spLocks noGrp="1" noChangeArrowheads="1"/>
          </p:cNvSpPr>
          <p:nvPr>
            <p:ph idx="1"/>
          </p:nvPr>
        </p:nvSpPr>
        <p:spPr>
          <a:xfrm>
            <a:off x="958850" y="1339850"/>
            <a:ext cx="8150225" cy="4854575"/>
          </a:xfrm>
        </p:spPr>
        <p:txBody>
          <a:bodyPr/>
          <a:lstStyle/>
          <a:p>
            <a:pPr eaLnBrk="1" hangingPunct="1">
              <a:lnSpc>
                <a:spcPct val="120000"/>
              </a:lnSpc>
              <a:buFont typeface="Wingdings" panose="05000000000000000000" pitchFamily="2" charset="2"/>
              <a:buNone/>
            </a:pPr>
            <a:r>
              <a:rPr lang="en-US" altLang="zh-CN" sz="2400"/>
              <a:t>	</a:t>
            </a:r>
            <a:r>
              <a:rPr lang="en-US" altLang="zh-CN"/>
              <a:t>DROP TABLE &lt;</a:t>
            </a:r>
            <a:r>
              <a:rPr lang="zh-CN" altLang="en-US"/>
              <a:t>表名</a:t>
            </a:r>
            <a:r>
              <a:rPr lang="en-US" altLang="zh-CN"/>
              <a:t>&gt;</a:t>
            </a:r>
            <a:r>
              <a:rPr lang="zh-CN" altLang="en-US"/>
              <a:t>［</a:t>
            </a:r>
            <a:r>
              <a:rPr lang="en-US" altLang="zh-CN"/>
              <a:t>RESTRICT| CASCADE</a:t>
            </a:r>
            <a:r>
              <a:rPr lang="zh-CN" altLang="en-US"/>
              <a:t>］</a:t>
            </a:r>
            <a:r>
              <a:rPr lang="en-US" altLang="zh-CN"/>
              <a:t>;</a:t>
            </a:r>
            <a:endParaRPr lang="zh-CN" altLang="en-US" sz="2400"/>
          </a:p>
          <a:p>
            <a:pPr eaLnBrk="1" hangingPunct="1">
              <a:lnSpc>
                <a:spcPct val="120000"/>
              </a:lnSpc>
            </a:pPr>
            <a:r>
              <a:rPr lang="en-US" altLang="zh-CN"/>
              <a:t>RESTRICT</a:t>
            </a:r>
            <a:r>
              <a:rPr lang="zh-CN" altLang="en-US"/>
              <a:t>：删除表是有限制的</a:t>
            </a:r>
            <a:r>
              <a:rPr lang="zh-CN" altLang="en-US" sz="2400"/>
              <a:t>。</a:t>
            </a:r>
          </a:p>
          <a:p>
            <a:pPr lvl="1" eaLnBrk="1" hangingPunct="1">
              <a:lnSpc>
                <a:spcPct val="150000"/>
              </a:lnSpc>
            </a:pPr>
            <a:r>
              <a:rPr lang="zh-CN" altLang="en-US"/>
              <a:t>欲删除的基本表不能被其他表的约束所引用</a:t>
            </a:r>
          </a:p>
          <a:p>
            <a:pPr lvl="1" eaLnBrk="1" hangingPunct="1">
              <a:lnSpc>
                <a:spcPct val="150000"/>
              </a:lnSpc>
            </a:pPr>
            <a:r>
              <a:rPr lang="zh-CN" altLang="en-US"/>
              <a:t>如果存在依赖该表的对象，则此表不能被删除</a:t>
            </a:r>
          </a:p>
          <a:p>
            <a:pPr eaLnBrk="1" hangingPunct="1">
              <a:lnSpc>
                <a:spcPct val="150000"/>
              </a:lnSpc>
            </a:pPr>
            <a:r>
              <a:rPr lang="en-US" altLang="zh-CN"/>
              <a:t>CASCADE</a:t>
            </a:r>
            <a:r>
              <a:rPr lang="zh-CN" altLang="en-US"/>
              <a:t>：删除该表没有限制</a:t>
            </a:r>
            <a:r>
              <a:rPr lang="zh-CN" altLang="en-US" sz="2400"/>
              <a:t>。</a:t>
            </a:r>
          </a:p>
          <a:p>
            <a:pPr lvl="1" eaLnBrk="1" hangingPunct="1">
              <a:lnSpc>
                <a:spcPct val="150000"/>
              </a:lnSpc>
            </a:pPr>
            <a:r>
              <a:rPr lang="zh-CN" altLang="en-US"/>
              <a:t>在删除基本表的同时，相关的依赖对象一起删除 </a:t>
            </a:r>
          </a:p>
        </p:txBody>
      </p:sp>
      <p:sp>
        <p:nvSpPr>
          <p:cNvPr id="5939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D73FD8B4-991A-429B-BA6B-90C42EC62A39}"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删除基本表（续）</a:t>
            </a:r>
            <a:endParaRPr lang="en-US" altLang="zh-CN" sz="3600"/>
          </a:p>
        </p:txBody>
      </p:sp>
      <p:sp>
        <p:nvSpPr>
          <p:cNvPr id="60419" name="Rectangle 3"/>
          <p:cNvSpPr>
            <a:spLocks noGrp="1" noChangeArrowheads="1"/>
          </p:cNvSpPr>
          <p:nvPr>
            <p:ph idx="1"/>
          </p:nvPr>
        </p:nvSpPr>
        <p:spPr>
          <a:xfrm>
            <a:off x="958850" y="1339850"/>
            <a:ext cx="8150225" cy="4854575"/>
          </a:xfrm>
        </p:spPr>
        <p:txBody>
          <a:bodyPr/>
          <a:lstStyle/>
          <a:p>
            <a:pPr algn="just" eaLnBrk="1" hangingPunct="1">
              <a:buFont typeface="Wingdings" panose="05000000000000000000" pitchFamily="2" charset="2"/>
              <a:buNone/>
            </a:pPr>
            <a:r>
              <a:rPr lang="en-US" altLang="zh-CN" sz="2400"/>
              <a:t>    [</a:t>
            </a:r>
            <a:r>
              <a:rPr lang="zh-CN" altLang="en-US" sz="2400"/>
              <a:t>例</a:t>
            </a:r>
            <a:r>
              <a:rPr lang="en-US" altLang="zh-CN" sz="2400"/>
              <a:t>3.11]  </a:t>
            </a:r>
            <a:r>
              <a:rPr lang="zh-CN" altLang="en-US" sz="2400"/>
              <a:t>删除</a:t>
            </a:r>
            <a:r>
              <a:rPr lang="en-US" altLang="zh-CN" sz="2400"/>
              <a:t>Student</a:t>
            </a:r>
            <a:r>
              <a:rPr lang="zh-CN" altLang="en-US" sz="2400"/>
              <a:t>表</a:t>
            </a:r>
          </a:p>
          <a:p>
            <a:pPr lvl="1" eaLnBrk="1" hangingPunct="1">
              <a:lnSpc>
                <a:spcPct val="160000"/>
              </a:lnSpc>
              <a:buFont typeface="Wingdings" panose="05000000000000000000" pitchFamily="2" charset="2"/>
              <a:buNone/>
            </a:pPr>
            <a:r>
              <a:rPr lang="zh-CN" altLang="en-US"/>
              <a:t>     </a:t>
            </a:r>
            <a:r>
              <a:rPr lang="en-US" altLang="zh-CN"/>
              <a:t>DROP TABLE  Student  CASCADE;</a:t>
            </a:r>
          </a:p>
          <a:p>
            <a:pPr lvl="1" eaLnBrk="1" hangingPunct="1">
              <a:lnSpc>
                <a:spcPct val="160000"/>
              </a:lnSpc>
            </a:pPr>
            <a:r>
              <a:rPr lang="zh-CN" altLang="en-US"/>
              <a:t>基本表定义被删除，数据被删除</a:t>
            </a:r>
          </a:p>
          <a:p>
            <a:pPr lvl="1" eaLnBrk="1" hangingPunct="1">
              <a:lnSpc>
                <a:spcPct val="160000"/>
              </a:lnSpc>
            </a:pPr>
            <a:r>
              <a:rPr lang="zh-CN" altLang="en-US"/>
              <a:t>表上建立的索引、视图、触发器等一般也将被删除 </a:t>
            </a:r>
          </a:p>
        </p:txBody>
      </p:sp>
      <p:sp>
        <p:nvSpPr>
          <p:cNvPr id="6042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6AED0160-F1FB-4D70-8197-999967BB4F36}"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删除基本表（续）</a:t>
            </a:r>
          </a:p>
        </p:txBody>
      </p:sp>
      <p:sp>
        <p:nvSpPr>
          <p:cNvPr id="61443" name="Rectangle 3"/>
          <p:cNvSpPr>
            <a:spLocks noGrp="1" noChangeArrowheads="1"/>
          </p:cNvSpPr>
          <p:nvPr>
            <p:ph idx="1"/>
          </p:nvPr>
        </p:nvSpPr>
        <p:spPr>
          <a:xfrm>
            <a:off x="958850" y="1339850"/>
            <a:ext cx="8150225" cy="4854575"/>
          </a:xfrm>
        </p:spPr>
        <p:txBody>
          <a:bodyPr/>
          <a:lstStyle/>
          <a:p>
            <a:pPr eaLnBrk="1" hangingPunct="1">
              <a:lnSpc>
                <a:spcPct val="120000"/>
              </a:lnSpc>
              <a:buFont typeface="Wingdings" panose="05000000000000000000" pitchFamily="2" charset="2"/>
              <a:buNone/>
            </a:pPr>
            <a:r>
              <a:rPr lang="zh-CN" altLang="en-US" sz="2400"/>
              <a:t>  </a:t>
            </a:r>
            <a:r>
              <a:rPr lang="en-US" altLang="zh-CN" sz="2400"/>
              <a:t>[</a:t>
            </a:r>
            <a:r>
              <a:rPr lang="zh-CN" altLang="en-US" sz="2400"/>
              <a:t>例</a:t>
            </a:r>
            <a:r>
              <a:rPr lang="en-US" altLang="zh-CN" sz="2400"/>
              <a:t>3.12 ]</a:t>
            </a:r>
            <a:r>
              <a:rPr lang="zh-CN" altLang="en-US" sz="2400"/>
              <a:t>若表上建有视图，选择</a:t>
            </a:r>
            <a:r>
              <a:rPr lang="en-US" altLang="zh-CN" sz="2400"/>
              <a:t>RESTRICT</a:t>
            </a:r>
            <a:r>
              <a:rPr lang="zh-CN" altLang="en-US" sz="2400"/>
              <a:t>时表不能删除;选择</a:t>
            </a:r>
            <a:r>
              <a:rPr lang="en-US" altLang="zh-CN" sz="2400"/>
              <a:t>CASCADE</a:t>
            </a:r>
            <a:r>
              <a:rPr lang="zh-CN" altLang="en-US" sz="2400"/>
              <a:t>时可以删除表，视图也自动删除。	</a:t>
            </a:r>
          </a:p>
          <a:p>
            <a:pPr eaLnBrk="1" hangingPunct="1">
              <a:lnSpc>
                <a:spcPct val="120000"/>
              </a:lnSpc>
              <a:buFont typeface="Wingdings" panose="05000000000000000000" pitchFamily="2" charset="2"/>
              <a:buNone/>
            </a:pPr>
            <a:endParaRPr lang="en-US" altLang="zh-CN" sz="2000"/>
          </a:p>
          <a:p>
            <a:pPr eaLnBrk="1" hangingPunct="1">
              <a:lnSpc>
                <a:spcPct val="120000"/>
              </a:lnSpc>
              <a:buFont typeface="Wingdings" panose="05000000000000000000" pitchFamily="2" charset="2"/>
              <a:buNone/>
            </a:pPr>
            <a:r>
              <a:rPr lang="zh-CN" altLang="en-US" sz="2000"/>
              <a:t>    </a:t>
            </a:r>
            <a:r>
              <a:rPr lang="en-US" altLang="zh-CN" sz="2000"/>
              <a:t>CREATE VIEW IS_Student      </a:t>
            </a:r>
          </a:p>
          <a:p>
            <a:pPr eaLnBrk="1" hangingPunct="1">
              <a:lnSpc>
                <a:spcPct val="120000"/>
              </a:lnSpc>
              <a:buFont typeface="Wingdings" panose="05000000000000000000" pitchFamily="2" charset="2"/>
              <a:buNone/>
            </a:pPr>
            <a:r>
              <a:rPr lang="zh-CN" altLang="en-US" sz="2000"/>
              <a:t>    </a:t>
            </a:r>
            <a:r>
              <a:rPr lang="en-US" altLang="zh-CN" sz="2000"/>
              <a:t>AS </a:t>
            </a:r>
          </a:p>
          <a:p>
            <a:pPr eaLnBrk="1" hangingPunct="1">
              <a:lnSpc>
                <a:spcPct val="120000"/>
              </a:lnSpc>
              <a:buFont typeface="Wingdings" panose="05000000000000000000" pitchFamily="2" charset="2"/>
              <a:buNone/>
            </a:pPr>
            <a:r>
              <a:rPr lang="en-US" altLang="zh-CN" sz="2000"/>
              <a:t>	    SELECT Sno</a:t>
            </a:r>
            <a:r>
              <a:rPr lang="zh-CN" altLang="en-US" sz="2000"/>
              <a:t>,</a:t>
            </a:r>
            <a:r>
              <a:rPr lang="en-US" altLang="zh-CN" sz="2000"/>
              <a:t>Sname</a:t>
            </a:r>
            <a:r>
              <a:rPr lang="zh-CN" altLang="en-US" sz="2000"/>
              <a:t>,</a:t>
            </a:r>
            <a:r>
              <a:rPr lang="en-US" altLang="zh-CN" sz="2000"/>
              <a:t>Sage</a:t>
            </a:r>
          </a:p>
          <a:p>
            <a:pPr eaLnBrk="1" hangingPunct="1">
              <a:lnSpc>
                <a:spcPct val="120000"/>
              </a:lnSpc>
              <a:buFont typeface="Wingdings" panose="05000000000000000000" pitchFamily="2" charset="2"/>
              <a:buNone/>
            </a:pPr>
            <a:r>
              <a:rPr lang="en-US" altLang="zh-CN" sz="2000"/>
              <a:t>	    FROM  Student</a:t>
            </a:r>
          </a:p>
          <a:p>
            <a:pPr eaLnBrk="1" hangingPunct="1">
              <a:lnSpc>
                <a:spcPct val="120000"/>
              </a:lnSpc>
              <a:buFont typeface="Wingdings" panose="05000000000000000000" pitchFamily="2" charset="2"/>
              <a:buNone/>
            </a:pPr>
            <a:r>
              <a:rPr lang="en-US" altLang="zh-CN" sz="2000"/>
              <a:t>    	    WHERE Sdept='IS'</a:t>
            </a:r>
            <a:r>
              <a:rPr lang="zh-CN" altLang="en-US" sz="2000"/>
              <a:t>;</a:t>
            </a:r>
            <a:endParaRPr lang="zh-CN" altLang="en-US" sz="2400"/>
          </a:p>
          <a:p>
            <a:pPr eaLnBrk="1" hangingPunct="1">
              <a:lnSpc>
                <a:spcPct val="120000"/>
              </a:lnSpc>
              <a:buFont typeface="Wingdings" panose="05000000000000000000" pitchFamily="2" charset="2"/>
              <a:buNone/>
            </a:pPr>
            <a:endParaRPr lang="zh-CN" altLang="en-US"/>
          </a:p>
          <a:p>
            <a:pPr eaLnBrk="1" hangingPunct="1">
              <a:lnSpc>
                <a:spcPct val="120000"/>
              </a:lnSpc>
              <a:buFont typeface="Wingdings" panose="05000000000000000000" pitchFamily="2" charset="2"/>
              <a:buNone/>
            </a:pPr>
            <a:r>
              <a:rPr lang="zh-CN" altLang="en-US" sz="2000"/>
              <a:t>	    </a:t>
            </a:r>
            <a:r>
              <a:rPr lang="en-US" altLang="zh-CN" sz="2000"/>
              <a:t>DROP TABLE Student RESTRICT;   </a:t>
            </a:r>
          </a:p>
          <a:p>
            <a:pPr eaLnBrk="1" hangingPunct="1">
              <a:lnSpc>
                <a:spcPct val="120000"/>
              </a:lnSpc>
              <a:buFont typeface="Wingdings" panose="05000000000000000000" pitchFamily="2" charset="2"/>
              <a:buNone/>
            </a:pPr>
            <a:r>
              <a:rPr lang="en-US" altLang="zh-CN" sz="2000"/>
              <a:t> --</a:t>
            </a:r>
            <a:r>
              <a:rPr lang="en-US" altLang="zh-CN" sz="2000">
                <a:solidFill>
                  <a:srgbClr val="FF00FF"/>
                </a:solidFill>
              </a:rPr>
              <a:t>ERROR</a:t>
            </a:r>
            <a:r>
              <a:rPr lang="en-US" altLang="zh-CN" sz="2000"/>
              <a:t>: cannot drop table Student because other objects depend on it</a:t>
            </a:r>
          </a:p>
          <a:p>
            <a:pPr eaLnBrk="1" hangingPunct="1">
              <a:buFont typeface="Wingdings" panose="05000000000000000000" pitchFamily="2" charset="2"/>
              <a:buNone/>
            </a:pPr>
            <a:r>
              <a:rPr lang="en-US" altLang="zh-CN" sz="2400"/>
              <a:t>	</a:t>
            </a:r>
          </a:p>
        </p:txBody>
      </p:sp>
      <p:sp>
        <p:nvSpPr>
          <p:cNvPr id="6144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4B34B7BB-41D5-456E-9B3A-F7CBC8F7DE45}"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删除基本表（续）</a:t>
            </a:r>
          </a:p>
        </p:txBody>
      </p:sp>
      <p:sp>
        <p:nvSpPr>
          <p:cNvPr id="62467" name="Rectangle 3"/>
          <p:cNvSpPr>
            <a:spLocks noGrp="1" noChangeArrowheads="1"/>
          </p:cNvSpPr>
          <p:nvPr>
            <p:ph idx="1"/>
          </p:nvPr>
        </p:nvSpPr>
        <p:spPr>
          <a:xfrm>
            <a:off x="958850" y="1339850"/>
            <a:ext cx="8150225" cy="4854575"/>
          </a:xfrm>
        </p:spPr>
        <p:txBody>
          <a:bodyPr/>
          <a:lstStyle/>
          <a:p>
            <a:pPr eaLnBrk="1" hangingPunct="1">
              <a:lnSpc>
                <a:spcPct val="180000"/>
              </a:lnSpc>
              <a:buFont typeface="Wingdings" panose="05000000000000000000" pitchFamily="2" charset="2"/>
              <a:buNone/>
            </a:pPr>
            <a:r>
              <a:rPr lang="en-US" altLang="zh-CN" sz="2400"/>
              <a:t>[</a:t>
            </a:r>
            <a:r>
              <a:rPr lang="zh-CN" altLang="en-US" sz="2400"/>
              <a:t>例</a:t>
            </a:r>
            <a:r>
              <a:rPr lang="en-US" altLang="zh-CN" sz="2400"/>
              <a:t>3.12</a:t>
            </a:r>
            <a:r>
              <a:rPr lang="zh-CN" altLang="en-US" sz="2400"/>
              <a:t>续</a:t>
            </a:r>
            <a:r>
              <a:rPr lang="en-US" altLang="zh-CN" sz="2400"/>
              <a:t>]</a:t>
            </a:r>
            <a:r>
              <a:rPr lang="zh-CN" altLang="en-US" sz="2400"/>
              <a:t>如果选择</a:t>
            </a:r>
            <a:r>
              <a:rPr lang="en-US" altLang="zh-CN" sz="2400"/>
              <a:t>CASCADE</a:t>
            </a:r>
            <a:r>
              <a:rPr lang="zh-CN" altLang="en-US" sz="2400"/>
              <a:t>时可以删除表，视图也自动被删除 </a:t>
            </a:r>
          </a:p>
          <a:p>
            <a:pPr eaLnBrk="1" hangingPunct="1">
              <a:lnSpc>
                <a:spcPct val="180000"/>
              </a:lnSpc>
              <a:buFont typeface="Wingdings" panose="05000000000000000000" pitchFamily="2" charset="2"/>
              <a:buNone/>
            </a:pPr>
            <a:r>
              <a:rPr lang="en-US" altLang="zh-CN" sz="2400"/>
              <a:t>DROP TABLE Student CASCADE; 	    </a:t>
            </a:r>
          </a:p>
          <a:p>
            <a:pPr eaLnBrk="1" hangingPunct="1">
              <a:lnSpc>
                <a:spcPct val="180000"/>
              </a:lnSpc>
              <a:buFont typeface="Wingdings" panose="05000000000000000000" pitchFamily="2" charset="2"/>
              <a:buNone/>
            </a:pPr>
            <a:r>
              <a:rPr lang="en-US" altLang="zh-CN" sz="2400"/>
              <a:t> --</a:t>
            </a:r>
            <a:r>
              <a:rPr lang="en-US" altLang="zh-CN" sz="2400">
                <a:solidFill>
                  <a:srgbClr val="FF00FF"/>
                </a:solidFill>
              </a:rPr>
              <a:t>NOTICE</a:t>
            </a:r>
            <a:r>
              <a:rPr lang="en-US" altLang="zh-CN" sz="2400"/>
              <a:t>: drop cascades to view IS_Student</a:t>
            </a:r>
          </a:p>
          <a:p>
            <a:pPr eaLnBrk="1" hangingPunct="1">
              <a:lnSpc>
                <a:spcPct val="180000"/>
              </a:lnSpc>
              <a:buFont typeface="Wingdings" panose="05000000000000000000" pitchFamily="2" charset="2"/>
              <a:buNone/>
            </a:pPr>
            <a:r>
              <a:rPr lang="en-US" altLang="zh-CN" sz="2400"/>
              <a:t>SELECT * FROM IS_Student;</a:t>
            </a:r>
          </a:p>
          <a:p>
            <a:pPr eaLnBrk="1" hangingPunct="1">
              <a:lnSpc>
                <a:spcPct val="180000"/>
              </a:lnSpc>
              <a:buFont typeface="Wingdings" panose="05000000000000000000" pitchFamily="2" charset="2"/>
              <a:buNone/>
            </a:pPr>
            <a:r>
              <a:rPr lang="en-US" altLang="zh-CN" sz="2400"/>
              <a:t>--</a:t>
            </a:r>
            <a:r>
              <a:rPr lang="en-US" altLang="zh-CN" sz="2400">
                <a:solidFill>
                  <a:srgbClr val="FF00FF"/>
                </a:solidFill>
              </a:rPr>
              <a:t>ERROR</a:t>
            </a:r>
            <a:r>
              <a:rPr lang="en-US" altLang="zh-CN" sz="2400"/>
              <a:t>: relation " IS_Student " does not exist </a:t>
            </a:r>
          </a:p>
          <a:p>
            <a:pPr eaLnBrk="1" hangingPunct="1"/>
            <a:endParaRPr lang="en-US" altLang="zh-CN" sz="2400"/>
          </a:p>
        </p:txBody>
      </p:sp>
      <p:sp>
        <p:nvSpPr>
          <p:cNvPr id="62468"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81DC961E-E49C-4CFB-817A-84750C0807F0}"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删除基本表（续）</a:t>
            </a:r>
          </a:p>
        </p:txBody>
      </p:sp>
      <p:sp>
        <p:nvSpPr>
          <p:cNvPr id="63491" name="Rectangle 5"/>
          <p:cNvSpPr>
            <a:spLocks noChangeArrowheads="1"/>
          </p:cNvSpPr>
          <p:nvPr/>
        </p:nvSpPr>
        <p:spPr bwMode="auto">
          <a:xfrm>
            <a:off x="1827213" y="1927225"/>
            <a:ext cx="2952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sp>
        <p:nvSpPr>
          <p:cNvPr id="63492" name="Line 167"/>
          <p:cNvSpPr>
            <a:spLocks noChangeShapeType="1"/>
          </p:cNvSpPr>
          <p:nvPr/>
        </p:nvSpPr>
        <p:spPr bwMode="auto">
          <a:xfrm>
            <a:off x="4598988" y="2292350"/>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2229" name="Group 5"/>
          <p:cNvGraphicFramePr>
            <a:graphicFrameLocks noGrp="1"/>
          </p:cNvGraphicFramePr>
          <p:nvPr/>
        </p:nvGraphicFramePr>
        <p:xfrm>
          <a:off x="965200" y="1443038"/>
          <a:ext cx="7639051" cy="4259659"/>
        </p:xfrm>
        <a:graphic>
          <a:graphicData uri="http://schemas.openxmlformats.org/drawingml/2006/table">
            <a:tbl>
              <a:tblPr/>
              <a:tblGrid>
                <a:gridCol w="387286">
                  <a:extLst>
                    <a:ext uri="{9D8B030D-6E8A-4147-A177-3AD203B41FA5}">
                      <a16:colId xmlns:a16="http://schemas.microsoft.com/office/drawing/2014/main" val="20000"/>
                    </a:ext>
                  </a:extLst>
                </a:gridCol>
                <a:gridCol w="2584313">
                  <a:extLst>
                    <a:ext uri="{9D8B030D-6E8A-4147-A177-3AD203B41FA5}">
                      <a16:colId xmlns:a16="http://schemas.microsoft.com/office/drawing/2014/main" val="20001"/>
                    </a:ext>
                  </a:extLst>
                </a:gridCol>
                <a:gridCol w="547597">
                  <a:extLst>
                    <a:ext uri="{9D8B030D-6E8A-4147-A177-3AD203B41FA5}">
                      <a16:colId xmlns:a16="http://schemas.microsoft.com/office/drawing/2014/main" val="20002"/>
                    </a:ext>
                  </a:extLst>
                </a:gridCol>
                <a:gridCol w="464745">
                  <a:extLst>
                    <a:ext uri="{9D8B030D-6E8A-4147-A177-3AD203B41FA5}">
                      <a16:colId xmlns:a16="http://schemas.microsoft.com/office/drawing/2014/main" val="20003"/>
                    </a:ext>
                  </a:extLst>
                </a:gridCol>
                <a:gridCol w="662041">
                  <a:extLst>
                    <a:ext uri="{9D8B030D-6E8A-4147-A177-3AD203B41FA5}">
                      <a16:colId xmlns:a16="http://schemas.microsoft.com/office/drawing/2014/main" val="20004"/>
                    </a:ext>
                  </a:extLst>
                </a:gridCol>
                <a:gridCol w="663503">
                  <a:extLst>
                    <a:ext uri="{9D8B030D-6E8A-4147-A177-3AD203B41FA5}">
                      <a16:colId xmlns:a16="http://schemas.microsoft.com/office/drawing/2014/main" val="20005"/>
                    </a:ext>
                  </a:extLst>
                </a:gridCol>
                <a:gridCol w="609429">
                  <a:extLst>
                    <a:ext uri="{9D8B030D-6E8A-4147-A177-3AD203B41FA5}">
                      <a16:colId xmlns:a16="http://schemas.microsoft.com/office/drawing/2014/main" val="20006"/>
                    </a:ext>
                  </a:extLst>
                </a:gridCol>
                <a:gridCol w="673732">
                  <a:extLst>
                    <a:ext uri="{9D8B030D-6E8A-4147-A177-3AD203B41FA5}">
                      <a16:colId xmlns:a16="http://schemas.microsoft.com/office/drawing/2014/main" val="20007"/>
                    </a:ext>
                  </a:extLst>
                </a:gridCol>
                <a:gridCol w="1046405">
                  <a:extLst>
                    <a:ext uri="{9D8B030D-6E8A-4147-A177-3AD203B41FA5}">
                      <a16:colId xmlns:a16="http://schemas.microsoft.com/office/drawing/2014/main" val="20008"/>
                    </a:ext>
                  </a:extLst>
                </a:gridCol>
              </a:tblGrid>
              <a:tr h="822855">
                <a:tc rowSpan="2">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endParaRPr kumimoji="0" lang="en-US" sz="1600" b="1" i="0" u="none" strike="noStrike" cap="none" normalizeH="0" baseline="0" dirty="0">
                        <a:ln>
                          <a:noFill/>
                        </a:ln>
                        <a:solidFill>
                          <a:schemeClr val="tx1"/>
                        </a:solidFill>
                        <a:effectLst/>
                        <a:latin typeface="+mn-lt"/>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600" b="1" i="0" u="none" strike="noStrike" cap="none" normalizeH="0" baseline="0" dirty="0">
                          <a:ln>
                            <a:noFill/>
                          </a:ln>
                          <a:solidFill>
                            <a:schemeClr val="tx1"/>
                          </a:solidFill>
                          <a:effectLst/>
                          <a:latin typeface="+mn-lt"/>
                          <a:ea typeface="宋体" pitchFamily="2" charset="-122"/>
                          <a:cs typeface="Times New Roman" pitchFamily="18" charset="0"/>
                        </a:rPr>
                        <a:t>序</a:t>
                      </a:r>
                    </a:p>
                    <a:p>
                      <a:pPr marL="0" marR="0" lvl="0" indent="0" algn="l" defTabSz="914400" rtl="0" eaLnBrk="0" fontAlgn="base" latinLnBrk="0" hangingPunct="0">
                        <a:lnSpc>
                          <a:spcPct val="100000"/>
                        </a:lnSpc>
                        <a:spcBef>
                          <a:spcPct val="0"/>
                        </a:spcBef>
                        <a:spcAft>
                          <a:spcPct val="0"/>
                        </a:spcAft>
                        <a:buClrTx/>
                        <a:buSzPct val="100000"/>
                        <a:buFont typeface="Arial" pitchFamily="34" charset="0"/>
                        <a:buNone/>
                        <a:tabLst/>
                      </a:pPr>
                      <a:r>
                        <a:rPr kumimoji="0" lang="zh-CN" altLang="en-US" sz="1600" b="1" i="0" u="none" strike="noStrike" cap="none" normalizeH="0" baseline="0" dirty="0">
                          <a:ln>
                            <a:noFill/>
                          </a:ln>
                          <a:solidFill>
                            <a:schemeClr val="tx1"/>
                          </a:solidFill>
                          <a:effectLst/>
                          <a:latin typeface="+mn-lt"/>
                          <a:ea typeface="宋体" pitchFamily="2" charset="-122"/>
                          <a:cs typeface="Times New Roman" pitchFamily="18" charset="0"/>
                        </a:rPr>
                        <a:t>号</a:t>
                      </a:r>
                      <a:endParaRPr kumimoji="0" lang="zh-CN" altLang="en-US" sz="2000" b="1" i="0" u="none" strike="noStrike" cap="none" normalizeH="0" baseline="0" dirty="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chemeClr val="tx1"/>
                          </a:solidFill>
                          <a:effectLst/>
                          <a:latin typeface="+mn-lt"/>
                          <a:ea typeface="宋体" pitchFamily="2" charset="-122"/>
                          <a:cs typeface="Times New Roman" pitchFamily="18" charset="0"/>
                        </a:rPr>
                        <a:t>             </a:t>
                      </a:r>
                      <a:r>
                        <a:rPr kumimoji="0" lang="zh-CN" altLang="en-US" sz="1600" b="1" i="0" u="none" strike="noStrike" cap="none" normalizeH="0" baseline="0" dirty="0">
                          <a:ln>
                            <a:noFill/>
                          </a:ln>
                          <a:solidFill>
                            <a:schemeClr val="tx1"/>
                          </a:solidFill>
                          <a:effectLst/>
                          <a:latin typeface="+mn-lt"/>
                          <a:ea typeface="宋体" pitchFamily="2" charset="-122"/>
                          <a:cs typeface="Times New Roman" pitchFamily="18" charset="0"/>
                        </a:rPr>
                        <a:t>标准及主流数据库</a:t>
                      </a:r>
                      <a:endParaRPr kumimoji="0" lang="en-US" sz="1600" b="1" i="0" u="none" strike="noStrike" cap="none" normalizeH="0" baseline="0" dirty="0">
                        <a:ln>
                          <a:noFill/>
                        </a:ln>
                        <a:solidFill>
                          <a:schemeClr val="tx1"/>
                        </a:solidFill>
                        <a:effectLst/>
                        <a:latin typeface="+mn-lt"/>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chemeClr val="tx1"/>
                          </a:solidFill>
                          <a:effectLst/>
                          <a:latin typeface="+mn-lt"/>
                          <a:ea typeface="宋体" pitchFamily="2" charset="-122"/>
                          <a:cs typeface="Times New Roman" pitchFamily="18" charset="0"/>
                        </a:rPr>
                        <a:t>                      </a:t>
                      </a:r>
                      <a:r>
                        <a:rPr kumimoji="0" lang="zh-CN" altLang="en-US" sz="1600" b="1" i="0" u="none" strike="noStrike" cap="none" normalizeH="0" baseline="0" dirty="0">
                          <a:ln>
                            <a:noFill/>
                          </a:ln>
                          <a:solidFill>
                            <a:schemeClr val="tx1"/>
                          </a:solidFill>
                          <a:effectLst/>
                          <a:latin typeface="+mn-lt"/>
                          <a:ea typeface="宋体" pitchFamily="2" charset="-122"/>
                          <a:cs typeface="Times New Roman" pitchFamily="18" charset="0"/>
                        </a:rPr>
                        <a:t>的处理方式</a:t>
                      </a:r>
                    </a:p>
                    <a:p>
                      <a:pPr marL="0" marR="0" lvl="0" indent="0" algn="l" defTabSz="914400" rtl="0" eaLnBrk="0" fontAlgn="base" latinLnBrk="0" hangingPunct="0">
                        <a:lnSpc>
                          <a:spcPct val="100000"/>
                        </a:lnSpc>
                        <a:spcBef>
                          <a:spcPct val="0"/>
                        </a:spcBef>
                        <a:spcAft>
                          <a:spcPct val="0"/>
                        </a:spcAft>
                        <a:buClrTx/>
                        <a:buSzPct val="100000"/>
                        <a:buFont typeface="Arial" pitchFamily="34" charset="0"/>
                        <a:buNone/>
                        <a:tabLst/>
                      </a:pPr>
                      <a:r>
                        <a:rPr kumimoji="0" lang="zh-CN" altLang="en-US" sz="1600" b="1" i="0" u="none" strike="noStrike" cap="none" normalizeH="0" baseline="0" dirty="0">
                          <a:ln>
                            <a:noFill/>
                          </a:ln>
                          <a:solidFill>
                            <a:schemeClr val="tx1"/>
                          </a:solidFill>
                          <a:effectLst/>
                          <a:latin typeface="+mn-lt"/>
                          <a:ea typeface="宋体" pitchFamily="2" charset="-122"/>
                          <a:cs typeface="Times New Roman" pitchFamily="18" charset="0"/>
                        </a:rPr>
                        <a:t>依赖基本表</a:t>
                      </a:r>
                      <a:endParaRPr kumimoji="0" lang="en-US" sz="1600" b="1" i="0" u="none" strike="noStrike" cap="none" normalizeH="0" baseline="0" dirty="0">
                        <a:ln>
                          <a:noFill/>
                        </a:ln>
                        <a:solidFill>
                          <a:schemeClr val="tx1"/>
                        </a:solidFill>
                        <a:effectLst/>
                        <a:latin typeface="+mn-lt"/>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Pct val="100000"/>
                        <a:buFont typeface="Arial" pitchFamily="34" charset="0"/>
                        <a:buNone/>
                        <a:tabLst/>
                      </a:pPr>
                      <a:r>
                        <a:rPr kumimoji="0" lang="zh-CN" altLang="en-US" sz="1600" b="1" i="0" u="none" strike="noStrike" cap="none" normalizeH="0" baseline="0" dirty="0">
                          <a:ln>
                            <a:noFill/>
                          </a:ln>
                          <a:solidFill>
                            <a:schemeClr val="tx1"/>
                          </a:solidFill>
                          <a:effectLst/>
                          <a:latin typeface="+mn-lt"/>
                          <a:ea typeface="宋体" pitchFamily="2" charset="-122"/>
                          <a:cs typeface="Times New Roman" pitchFamily="18" charset="0"/>
                        </a:rPr>
                        <a:t>的对象</a:t>
                      </a:r>
                      <a:endParaRPr kumimoji="0" lang="zh-CN" altLang="en-US" sz="2000" b="1" i="0" u="none" strike="noStrike" cap="none" normalizeH="0" baseline="0" dirty="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chemeClr val="tx1"/>
                          </a:solidFill>
                          <a:effectLst/>
                          <a:latin typeface="+mn-lt"/>
                          <a:ea typeface="宋体" pitchFamily="2" charset="-122"/>
                          <a:cs typeface="Times New Roman" pitchFamily="18" charset="0"/>
                        </a:rPr>
                        <a:t>SQL2011</a:t>
                      </a:r>
                      <a:endParaRPr kumimoji="0" lang="en-US" sz="2000" b="1" i="0" u="none" strike="noStrike" cap="none" normalizeH="0" baseline="0" dirty="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err="1">
                          <a:ln>
                            <a:noFill/>
                          </a:ln>
                          <a:solidFill>
                            <a:schemeClr val="tx1"/>
                          </a:solidFill>
                          <a:effectLst/>
                          <a:latin typeface="+mn-lt"/>
                          <a:ea typeface="宋体" pitchFamily="2" charset="-122"/>
                          <a:cs typeface="Times New Roman" pitchFamily="18" charset="0"/>
                        </a:rPr>
                        <a:t>Kingbase</a:t>
                      </a:r>
                      <a:r>
                        <a:rPr kumimoji="0" lang="en-US" sz="1600" b="1" i="0" u="none" strike="noStrike" cap="none" normalizeH="0" baseline="0" dirty="0">
                          <a:ln>
                            <a:noFill/>
                          </a:ln>
                          <a:solidFill>
                            <a:schemeClr val="tx1"/>
                          </a:solidFill>
                          <a:effectLst/>
                          <a:latin typeface="+mn-lt"/>
                          <a:ea typeface="宋体" pitchFamily="2" charset="-122"/>
                          <a:cs typeface="Times New Roman" pitchFamily="18" charset="0"/>
                        </a:rPr>
                        <a:t> ES</a:t>
                      </a:r>
                      <a:endParaRPr kumimoji="0" lang="en-US" sz="2000" b="1" i="0" u="none" strike="noStrike" cap="none" normalizeH="0" baseline="0" dirty="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Oracle </a:t>
                      </a:r>
                      <a:r>
                        <a:rPr kumimoji="0" lang="en-US" sz="1600" b="1" i="0" u="none" strike="noStrike" cap="none" normalizeH="0" baseline="0" dirty="0">
                          <a:ln>
                            <a:noFill/>
                          </a:ln>
                          <a:solidFill>
                            <a:schemeClr val="tx1"/>
                          </a:solidFill>
                          <a:effectLst/>
                          <a:latin typeface="+mn-lt"/>
                          <a:ea typeface="宋体" pitchFamily="2" charset="-122"/>
                          <a:cs typeface="Times New Roman" pitchFamily="18" charset="0"/>
                        </a:rPr>
                        <a:t>12c</a:t>
                      </a:r>
                      <a:endParaRPr kumimoji="0" lang="en-US" sz="2000" b="1" i="0" u="none" strike="noStrike" cap="none" normalizeH="0" baseline="0" dirty="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chemeClr val="tx1"/>
                          </a:solidFill>
                          <a:effectLst/>
                          <a:latin typeface="+mn-lt"/>
                          <a:ea typeface="宋体" pitchFamily="2" charset="-122"/>
                          <a:cs typeface="Times New Roman" pitchFamily="18" charset="0"/>
                        </a:rPr>
                        <a:t>MS SQL</a:t>
                      </a:r>
                    </a:p>
                    <a:p>
                      <a:pPr marL="0" marR="0" lvl="0" indent="0" algn="ctr" defTabSz="914400" rtl="0" eaLnBrk="0" fontAlgn="base" latinLnBrk="0" hangingPunct="0">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chemeClr val="tx1"/>
                          </a:solidFill>
                          <a:effectLst/>
                          <a:latin typeface="+mn-lt"/>
                          <a:ea typeface="宋体" pitchFamily="2" charset="-122"/>
                          <a:cs typeface="Times New Roman" pitchFamily="18" charset="0"/>
                        </a:rPr>
                        <a:t>Server 2012</a:t>
                      </a:r>
                      <a:endParaRPr kumimoji="0" lang="en-US" sz="2000" b="1" i="0" u="none" strike="noStrike" cap="none" normalizeH="0" baseline="0" dirty="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3009">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chemeClr val="tx1"/>
                          </a:solidFill>
                          <a:effectLst/>
                          <a:latin typeface="+mn-lt"/>
                          <a:ea typeface="宋体" pitchFamily="2" charset="-122"/>
                          <a:cs typeface="Times New Roman" pitchFamily="18" charset="0"/>
                        </a:rPr>
                        <a:t>R</a:t>
                      </a:r>
                      <a:endParaRPr kumimoji="0" lang="en-US" sz="2000" b="1" i="0" u="none" strike="noStrike" cap="none" normalizeH="0" baseline="0" dirty="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chemeClr val="tx1"/>
                          </a:solidFill>
                          <a:effectLst/>
                          <a:latin typeface="+mn-lt"/>
                          <a:ea typeface="宋体" pitchFamily="2" charset="-122"/>
                          <a:cs typeface="Times New Roman" pitchFamily="18" charset="0"/>
                        </a:rPr>
                        <a:t>C</a:t>
                      </a:r>
                      <a:endParaRPr kumimoji="0" lang="en-US" sz="2000" b="1" i="0" u="none" strike="noStrike" cap="none" normalizeH="0" baseline="0" dirty="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R</a:t>
                      </a:r>
                      <a:endParaRPr kumimoji="0" 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C</a:t>
                      </a:r>
                      <a:endParaRPr kumimoji="0" 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en-US" sz="2000" b="1" i="0" u="none" strike="noStrike" cap="none" normalizeH="0" baseline="0">
                        <a:ln>
                          <a:noFill/>
                        </a:ln>
                        <a:solidFill>
                          <a:schemeClr val="tx1"/>
                        </a:solidFill>
                        <a:effectLst/>
                        <a:latin typeface="+mn-lt"/>
                        <a:ea typeface="宋体" pitchFamily="2" charset="-122"/>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C</a:t>
                      </a:r>
                      <a:endParaRPr kumimoji="0" 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en-US" sz="2000" b="1" i="0" u="none" strike="noStrike" cap="none" normalizeH="0" baseline="0">
                        <a:ln>
                          <a:noFill/>
                        </a:ln>
                        <a:solidFill>
                          <a:schemeClr val="tx1"/>
                        </a:solidFill>
                        <a:effectLst/>
                        <a:latin typeface="+mn-lt"/>
                        <a:ea typeface="宋体" pitchFamily="2" charset="-122"/>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966">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1</a:t>
                      </a:r>
                      <a:endParaRPr kumimoji="0" 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600" b="1" i="0" u="none" strike="noStrike" cap="none" normalizeH="0" baseline="0" dirty="0">
                          <a:ln>
                            <a:noFill/>
                          </a:ln>
                          <a:solidFill>
                            <a:schemeClr val="tx1"/>
                          </a:solidFill>
                          <a:effectLst/>
                          <a:latin typeface="+mn-lt"/>
                          <a:ea typeface="宋体" pitchFamily="2" charset="-122"/>
                          <a:cs typeface="Times New Roman" pitchFamily="18" charset="0"/>
                        </a:rPr>
                        <a:t>索引</a:t>
                      </a:r>
                      <a:endParaRPr kumimoji="0" lang="zh-CN" altLang="en-US" sz="2000" b="1" i="0" u="none" strike="noStrike" cap="none" normalizeH="0" baseline="0" dirty="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600" b="1" i="0" u="none" strike="noStrike" cap="none" normalizeH="0" baseline="0" dirty="0">
                          <a:ln>
                            <a:noFill/>
                          </a:ln>
                          <a:solidFill>
                            <a:schemeClr val="tx1"/>
                          </a:solidFill>
                          <a:effectLst/>
                          <a:latin typeface="+mn-lt"/>
                          <a:ea typeface="宋体" pitchFamily="2" charset="-122"/>
                          <a:cs typeface="Times New Roman" pitchFamily="18" charset="0"/>
                        </a:rPr>
                        <a:t>无规定</a:t>
                      </a:r>
                      <a:endParaRPr kumimoji="0" lang="zh-CN" altLang="en-US" sz="2000" b="1" i="0" u="none" strike="noStrike" cap="none" normalizeH="0" baseline="0" dirty="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chemeClr val="tx1"/>
                          </a:solidFill>
                          <a:effectLst/>
                          <a:latin typeface="+mn-lt"/>
                          <a:ea typeface="宋体" pitchFamily="2" charset="-122"/>
                          <a:cs typeface="Times New Roman" pitchFamily="18" charset="0"/>
                        </a:rPr>
                        <a:t>√</a:t>
                      </a:r>
                      <a:endParaRPr kumimoji="0" lang="en-US" sz="2000" b="1" i="0" u="none" strike="noStrike" cap="none" normalizeH="0" baseline="0" dirty="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048">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2</a:t>
                      </a:r>
                      <a:endParaRPr kumimoji="0" 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600" b="1" i="0" u="none" strike="noStrike" cap="none" normalizeH="0" baseline="0">
                          <a:ln>
                            <a:noFill/>
                          </a:ln>
                          <a:solidFill>
                            <a:schemeClr val="tx1"/>
                          </a:solidFill>
                          <a:effectLst/>
                          <a:latin typeface="+mn-lt"/>
                          <a:ea typeface="宋体" pitchFamily="2" charset="-122"/>
                          <a:cs typeface="Times New Roman" pitchFamily="18" charset="0"/>
                        </a:rPr>
                        <a:t>视图</a:t>
                      </a:r>
                      <a:endParaRPr kumimoji="0" lang="zh-CN" alt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Pct val="100000"/>
                        <a:buFont typeface="Arial" pitchFamily="34" charset="0"/>
                        <a:buNone/>
                        <a:tabLst/>
                      </a:pPr>
                      <a:r>
                        <a:rPr kumimoji="0" lang="zh-CN" altLang="en-US" sz="1600" b="1" i="0" u="none" strike="noStrike" cap="none" normalizeH="0" baseline="0">
                          <a:ln>
                            <a:noFill/>
                          </a:ln>
                          <a:solidFill>
                            <a:schemeClr val="tx1"/>
                          </a:solidFill>
                          <a:effectLst/>
                          <a:latin typeface="+mn-lt"/>
                          <a:ea typeface="宋体" pitchFamily="2" charset="-122"/>
                          <a:cs typeface="Times New Roman" pitchFamily="18" charset="0"/>
                        </a:rPr>
                        <a:t>保留</a:t>
                      </a:r>
                      <a:endParaRPr kumimoji="0" lang="zh-CN" alt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Pct val="100000"/>
                        <a:buFont typeface="Arial" pitchFamily="34" charset="0"/>
                        <a:buNone/>
                        <a:tabLst/>
                      </a:pPr>
                      <a:r>
                        <a:rPr kumimoji="0" lang="zh-CN" altLang="en-US" sz="1600" b="1" i="0" u="none" strike="noStrike" cap="none" normalizeH="0" baseline="0">
                          <a:ln>
                            <a:noFill/>
                          </a:ln>
                          <a:solidFill>
                            <a:schemeClr val="tx1"/>
                          </a:solidFill>
                          <a:effectLst/>
                          <a:latin typeface="+mn-lt"/>
                          <a:ea typeface="宋体" pitchFamily="2" charset="-122"/>
                          <a:cs typeface="Times New Roman" pitchFamily="18" charset="0"/>
                        </a:rPr>
                        <a:t>保留</a:t>
                      </a:r>
                      <a:endParaRPr kumimoji="0" lang="zh-CN" alt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Pct val="100000"/>
                        <a:buFont typeface="Arial" pitchFamily="34" charset="0"/>
                        <a:buNone/>
                        <a:tabLst/>
                      </a:pPr>
                      <a:r>
                        <a:rPr kumimoji="0" lang="zh-CN" altLang="en-US" sz="1600" b="1" i="0" u="none" strike="noStrike" cap="none" normalizeH="0" baseline="0">
                          <a:ln>
                            <a:noFill/>
                          </a:ln>
                          <a:solidFill>
                            <a:schemeClr val="tx1"/>
                          </a:solidFill>
                          <a:effectLst/>
                          <a:latin typeface="+mn-lt"/>
                          <a:ea typeface="宋体" pitchFamily="2" charset="-122"/>
                          <a:cs typeface="Times New Roman" pitchFamily="18" charset="0"/>
                        </a:rPr>
                        <a:t>保留</a:t>
                      </a:r>
                      <a:endParaRPr kumimoji="0" lang="zh-CN" alt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22855">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3</a:t>
                      </a:r>
                      <a:endParaRPr kumimoji="0" 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chemeClr val="tx1"/>
                          </a:solidFill>
                          <a:effectLst/>
                          <a:latin typeface="+mn-lt"/>
                          <a:ea typeface="宋体" pitchFamily="2" charset="-122"/>
                          <a:cs typeface="Times New Roman" pitchFamily="18" charset="0"/>
                        </a:rPr>
                        <a:t>DEFAULT</a:t>
                      </a:r>
                      <a:r>
                        <a:rPr kumimoji="0" lang="zh-CN" altLang="en-US" sz="1600" b="1" i="0" u="none" strike="noStrike" cap="none" normalizeH="0" baseline="0" dirty="0">
                          <a:ln>
                            <a:noFill/>
                          </a:ln>
                          <a:solidFill>
                            <a:schemeClr val="tx1"/>
                          </a:solidFill>
                          <a:effectLst/>
                          <a:latin typeface="+mn-lt"/>
                          <a:ea typeface="宋体" pitchFamily="2" charset="-122"/>
                          <a:cs typeface="Times New Roman" pitchFamily="18" charset="0"/>
                        </a:rPr>
                        <a:t>，</a:t>
                      </a:r>
                      <a:r>
                        <a:rPr kumimoji="0" lang="en-US" sz="1600" b="1" i="0" u="none" strike="noStrike" cap="none" normalizeH="0" baseline="0" dirty="0">
                          <a:ln>
                            <a:noFill/>
                          </a:ln>
                          <a:solidFill>
                            <a:schemeClr val="tx1"/>
                          </a:solidFill>
                          <a:effectLst/>
                          <a:latin typeface="+mn-lt"/>
                          <a:ea typeface="宋体" pitchFamily="2" charset="-122"/>
                          <a:cs typeface="Times New Roman" pitchFamily="18" charset="0"/>
                        </a:rPr>
                        <a:t>PRIMARY KEY</a:t>
                      </a:r>
                      <a:r>
                        <a:rPr kumimoji="0" lang="zh-CN" altLang="en-US" sz="1600" b="1" i="0" u="none" strike="noStrike" cap="none" normalizeH="0" baseline="0" dirty="0">
                          <a:ln>
                            <a:noFill/>
                          </a:ln>
                          <a:solidFill>
                            <a:schemeClr val="tx1"/>
                          </a:solidFill>
                          <a:effectLst/>
                          <a:latin typeface="+mn-lt"/>
                          <a:ea typeface="宋体" pitchFamily="2" charset="-122"/>
                          <a:cs typeface="Times New Roman" pitchFamily="18" charset="0"/>
                        </a:rPr>
                        <a:t>，</a:t>
                      </a:r>
                      <a:r>
                        <a:rPr kumimoji="0" lang="en-US" sz="1600" b="1" i="0" u="none" strike="noStrike" cap="none" normalizeH="0" baseline="0" dirty="0">
                          <a:ln>
                            <a:noFill/>
                          </a:ln>
                          <a:solidFill>
                            <a:schemeClr val="tx1"/>
                          </a:solidFill>
                          <a:effectLst/>
                          <a:latin typeface="+mn-lt"/>
                          <a:ea typeface="宋体" pitchFamily="2" charset="-122"/>
                          <a:cs typeface="Times New Roman" pitchFamily="18" charset="0"/>
                        </a:rPr>
                        <a:t>CHECK</a:t>
                      </a:r>
                      <a:r>
                        <a:rPr kumimoji="0" lang="zh-CN" altLang="en-US" sz="1600" b="1" i="0" u="none" strike="noStrike" cap="none" normalizeH="0" baseline="0" dirty="0">
                          <a:ln>
                            <a:noFill/>
                          </a:ln>
                          <a:solidFill>
                            <a:schemeClr val="tx1"/>
                          </a:solidFill>
                          <a:effectLst/>
                          <a:latin typeface="+mn-lt"/>
                          <a:ea typeface="宋体" pitchFamily="2" charset="-122"/>
                          <a:cs typeface="Times New Roman" pitchFamily="18" charset="0"/>
                        </a:rPr>
                        <a:t>（只含该表的列）</a:t>
                      </a:r>
                      <a:r>
                        <a:rPr kumimoji="0" lang="en-US" sz="1600" b="1" i="0" u="none" strike="noStrike" cap="none" normalizeH="0" baseline="0" dirty="0">
                          <a:ln>
                            <a:noFill/>
                          </a:ln>
                          <a:solidFill>
                            <a:schemeClr val="tx1"/>
                          </a:solidFill>
                          <a:effectLst/>
                          <a:latin typeface="+mn-lt"/>
                          <a:ea typeface="宋体" pitchFamily="2" charset="-122"/>
                          <a:cs typeface="Times New Roman" pitchFamily="18" charset="0"/>
                        </a:rPr>
                        <a:t>NOT NULL </a:t>
                      </a:r>
                      <a:r>
                        <a:rPr kumimoji="0" lang="zh-CN" altLang="en-US" sz="1600" b="1" i="0" u="none" strike="noStrike" cap="none" normalizeH="0" baseline="0" dirty="0">
                          <a:ln>
                            <a:noFill/>
                          </a:ln>
                          <a:solidFill>
                            <a:schemeClr val="tx1"/>
                          </a:solidFill>
                          <a:effectLst/>
                          <a:latin typeface="+mn-lt"/>
                          <a:ea typeface="宋体" pitchFamily="2" charset="-122"/>
                          <a:cs typeface="Times New Roman" pitchFamily="18" charset="0"/>
                        </a:rPr>
                        <a:t>等约束</a:t>
                      </a:r>
                      <a:endParaRPr kumimoji="0" lang="zh-CN" altLang="en-US" sz="2000" b="1" i="0" u="none" strike="noStrike" cap="none" normalizeH="0" baseline="0" dirty="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241">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4</a:t>
                      </a:r>
                      <a:endParaRPr kumimoji="0" 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600" b="1" i="0" u="none" strike="noStrike" cap="none" normalizeH="0" baseline="0">
                          <a:ln>
                            <a:noFill/>
                          </a:ln>
                          <a:solidFill>
                            <a:schemeClr val="tx1"/>
                          </a:solidFill>
                          <a:effectLst/>
                          <a:latin typeface="+mn-lt"/>
                          <a:ea typeface="宋体" pitchFamily="2" charset="-122"/>
                          <a:cs typeface="Times New Roman" pitchFamily="18" charset="0"/>
                        </a:rPr>
                        <a:t>外码</a:t>
                      </a: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FOREIGN KEY</a:t>
                      </a:r>
                      <a:endParaRPr kumimoji="0" 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241">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5</a:t>
                      </a:r>
                      <a:endParaRPr kumimoji="0" 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600" b="1" i="0" u="none" strike="noStrike" cap="none" normalizeH="0" baseline="0">
                          <a:ln>
                            <a:noFill/>
                          </a:ln>
                          <a:solidFill>
                            <a:schemeClr val="tx1"/>
                          </a:solidFill>
                          <a:effectLst/>
                          <a:latin typeface="+mn-lt"/>
                          <a:ea typeface="宋体" pitchFamily="2" charset="-122"/>
                          <a:cs typeface="Times New Roman" pitchFamily="18" charset="0"/>
                        </a:rPr>
                        <a:t>触发器</a:t>
                      </a: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TRIGGER</a:t>
                      </a:r>
                      <a:endParaRPr kumimoji="0" 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9048">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6</a:t>
                      </a:r>
                      <a:endParaRPr kumimoji="0" 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600" b="1" i="0" u="none" strike="noStrike" cap="none" normalizeH="0" baseline="0">
                          <a:ln>
                            <a:noFill/>
                          </a:ln>
                          <a:solidFill>
                            <a:schemeClr val="tx1"/>
                          </a:solidFill>
                          <a:effectLst/>
                          <a:latin typeface="+mn-lt"/>
                          <a:ea typeface="宋体" pitchFamily="2" charset="-122"/>
                          <a:cs typeface="Times New Roman" pitchFamily="18" charset="0"/>
                        </a:rPr>
                        <a:t>函数或存储过程</a:t>
                      </a:r>
                      <a:endParaRPr kumimoji="0" lang="zh-CN" alt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chemeClr val="tx1"/>
                          </a:solidFill>
                          <a:effectLst/>
                          <a:latin typeface="+mn-lt"/>
                          <a:ea typeface="宋体" pitchFamily="2"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Pct val="100000"/>
                        <a:buFont typeface="Arial" pitchFamily="34" charset="0"/>
                        <a:buNone/>
                        <a:tabLst/>
                      </a:pPr>
                      <a:r>
                        <a:rPr kumimoji="0" lang="zh-CN" altLang="en-US" sz="1600" b="1" i="0" u="none" strike="noStrike" cap="none" normalizeH="0" baseline="0" dirty="0">
                          <a:ln>
                            <a:noFill/>
                          </a:ln>
                          <a:solidFill>
                            <a:schemeClr val="tx1"/>
                          </a:solidFill>
                          <a:effectLst/>
                          <a:latin typeface="+mn-lt"/>
                          <a:ea typeface="宋体" pitchFamily="2" charset="-122"/>
                          <a:cs typeface="Times New Roman" pitchFamily="18" charset="0"/>
                        </a:rPr>
                        <a:t>保留</a:t>
                      </a:r>
                      <a:endParaRPr kumimoji="0" lang="zh-CN" altLang="en-US" sz="2000" b="1" i="0" u="none" strike="noStrike" cap="none" normalizeH="0" baseline="0" dirty="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Pct val="100000"/>
                        <a:buFont typeface="Arial" pitchFamily="34" charset="0"/>
                        <a:buNone/>
                        <a:tabLst/>
                      </a:pPr>
                      <a:r>
                        <a:rPr kumimoji="0" lang="zh-CN" altLang="en-US" sz="1600" b="1" i="0" u="none" strike="noStrike" cap="none" normalizeH="0" baseline="0">
                          <a:ln>
                            <a:noFill/>
                          </a:ln>
                          <a:solidFill>
                            <a:schemeClr val="tx1"/>
                          </a:solidFill>
                          <a:effectLst/>
                          <a:latin typeface="+mn-lt"/>
                          <a:ea typeface="宋体" pitchFamily="2" charset="-122"/>
                          <a:cs typeface="Times New Roman" pitchFamily="18" charset="0"/>
                        </a:rPr>
                        <a:t>保留</a:t>
                      </a:r>
                      <a:endParaRPr kumimoji="0" lang="zh-CN" alt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Pct val="100000"/>
                        <a:buFont typeface="Arial" pitchFamily="34" charset="0"/>
                        <a:buNone/>
                        <a:tabLst/>
                      </a:pPr>
                      <a:r>
                        <a:rPr kumimoji="0" lang="zh-CN" altLang="en-US" sz="1600" b="1" i="0" u="none" strike="noStrike" cap="none" normalizeH="0" baseline="0">
                          <a:ln>
                            <a:noFill/>
                          </a:ln>
                          <a:solidFill>
                            <a:schemeClr val="tx1"/>
                          </a:solidFill>
                          <a:effectLst/>
                          <a:latin typeface="+mn-lt"/>
                          <a:ea typeface="宋体" pitchFamily="2" charset="-122"/>
                          <a:cs typeface="Times New Roman" pitchFamily="18" charset="0"/>
                        </a:rPr>
                        <a:t>保留</a:t>
                      </a:r>
                      <a:endParaRPr kumimoji="0" lang="zh-CN" alt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a:ln>
                            <a:noFill/>
                          </a:ln>
                          <a:solidFill>
                            <a:schemeClr val="tx1"/>
                          </a:solidFill>
                          <a:effectLst/>
                          <a:latin typeface="+mn-lt"/>
                          <a:ea typeface="宋体" pitchFamily="2"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Pct val="100000"/>
                        <a:buFont typeface="Arial" pitchFamily="34" charset="0"/>
                        <a:buNone/>
                        <a:tabLst/>
                      </a:pPr>
                      <a:r>
                        <a:rPr kumimoji="0" lang="zh-CN" altLang="en-US" sz="1600" b="1" i="0" u="none" strike="noStrike" cap="none" normalizeH="0" baseline="0">
                          <a:ln>
                            <a:noFill/>
                          </a:ln>
                          <a:solidFill>
                            <a:schemeClr val="tx1"/>
                          </a:solidFill>
                          <a:effectLst/>
                          <a:latin typeface="+mn-lt"/>
                          <a:ea typeface="宋体" pitchFamily="2" charset="-122"/>
                          <a:cs typeface="Times New Roman" pitchFamily="18" charset="0"/>
                        </a:rPr>
                        <a:t>保留</a:t>
                      </a:r>
                      <a:endParaRPr kumimoji="0" lang="zh-CN" altLang="en-US" sz="2000" b="1" i="0" u="none" strike="noStrike" cap="none" normalizeH="0" baseline="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chemeClr val="tx1"/>
                          </a:solidFill>
                          <a:effectLst/>
                          <a:latin typeface="+mn-lt"/>
                          <a:ea typeface="宋体" pitchFamily="2"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Pct val="100000"/>
                        <a:buFont typeface="Arial" pitchFamily="34" charset="0"/>
                        <a:buNone/>
                        <a:tabLst/>
                      </a:pPr>
                      <a:r>
                        <a:rPr kumimoji="0" lang="zh-CN" altLang="en-US" sz="1600" b="1" i="0" u="none" strike="noStrike" cap="none" normalizeH="0" baseline="0" dirty="0">
                          <a:ln>
                            <a:noFill/>
                          </a:ln>
                          <a:solidFill>
                            <a:schemeClr val="tx1"/>
                          </a:solidFill>
                          <a:effectLst/>
                          <a:latin typeface="+mn-lt"/>
                          <a:ea typeface="宋体" pitchFamily="2" charset="-122"/>
                          <a:cs typeface="Times New Roman" pitchFamily="18" charset="0"/>
                        </a:rPr>
                        <a:t>保留</a:t>
                      </a:r>
                      <a:endParaRPr kumimoji="0" lang="zh-CN" altLang="en-US" sz="2000" b="1" i="0" u="none" strike="noStrike" cap="none" normalizeH="0" baseline="0" dirty="0">
                        <a:ln>
                          <a:noFill/>
                        </a:ln>
                        <a:solidFill>
                          <a:schemeClr val="tx1"/>
                        </a:solidFill>
                        <a:effectLst/>
                        <a:latin typeface="+mn-lt"/>
                        <a:ea typeface="宋体" pitchFamily="2" charset="-122"/>
                        <a:cs typeface="Times New Roman" pitchFamily="18" charset="0"/>
                      </a:endParaRPr>
                    </a:p>
                  </a:txBody>
                  <a:tcPr marL="91436" marR="91436"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1292" name="Text Box 873"/>
          <p:cNvSpPr txBox="1">
            <a:spLocks noChangeArrowheads="1"/>
          </p:cNvSpPr>
          <p:nvPr/>
        </p:nvSpPr>
        <p:spPr bwMode="auto">
          <a:xfrm>
            <a:off x="1109663" y="898525"/>
            <a:ext cx="6978650" cy="400050"/>
          </a:xfrm>
          <a:prstGeom prst="rect">
            <a:avLst/>
          </a:prstGeom>
          <a:noFill/>
          <a:ln w="9525">
            <a:noFill/>
            <a:miter lim="800000"/>
            <a:headEnd/>
            <a:tailEnd/>
          </a:ln>
        </p:spPr>
        <p:txBody>
          <a:bodyPr wrap="none">
            <a:spAutoFit/>
          </a:bodyPr>
          <a:lstStyle/>
          <a:p>
            <a:pPr marL="342900" indent="-342900" eaLnBrk="1" hangingPunct="1">
              <a:buFont typeface="Arial" panose="020B0604020202020204" pitchFamily="34" charset="0"/>
              <a:buNone/>
              <a:defRPr/>
            </a:pPr>
            <a:r>
              <a:rPr lang="en-US" altLang="zh-CN" sz="2000" b="1" dirty="0">
                <a:latin typeface="+mn-lt"/>
              </a:rPr>
              <a:t>DROP TABLE</a:t>
            </a:r>
            <a:r>
              <a:rPr lang="zh-CN" altLang="en-US" sz="2000" b="1" dirty="0">
                <a:latin typeface="+mn-lt"/>
              </a:rPr>
              <a:t>时，</a:t>
            </a:r>
            <a:r>
              <a:rPr lang="en-US" altLang="zh-CN" sz="2000" b="1" dirty="0">
                <a:latin typeface="+mn-lt"/>
              </a:rPr>
              <a:t>SQL2011 </a:t>
            </a:r>
            <a:r>
              <a:rPr lang="zh-CN" altLang="en-US" sz="2000" b="1" dirty="0">
                <a:latin typeface="+mn-lt"/>
              </a:rPr>
              <a:t>与 </a:t>
            </a:r>
            <a:r>
              <a:rPr lang="en-US" altLang="zh-CN" sz="2000" b="1" dirty="0">
                <a:latin typeface="+mn-lt"/>
              </a:rPr>
              <a:t>3</a:t>
            </a:r>
            <a:r>
              <a:rPr lang="zh-CN" altLang="en-US" sz="2000" b="1" dirty="0">
                <a:latin typeface="+mn-lt"/>
              </a:rPr>
              <a:t>个</a:t>
            </a:r>
            <a:r>
              <a:rPr lang="en-US" altLang="zh-CN" sz="2000" b="1" dirty="0">
                <a:latin typeface="+mn-lt"/>
              </a:rPr>
              <a:t>RDBMS</a:t>
            </a:r>
            <a:r>
              <a:rPr lang="zh-CN" altLang="en-US" sz="2000" b="1" dirty="0">
                <a:latin typeface="+mn-lt"/>
              </a:rPr>
              <a:t>的处理策略比较</a:t>
            </a:r>
          </a:p>
        </p:txBody>
      </p:sp>
      <p:sp>
        <p:nvSpPr>
          <p:cNvPr id="63581" name="Rectangle 876"/>
          <p:cNvSpPr>
            <a:spLocks noChangeArrowheads="1"/>
          </p:cNvSpPr>
          <p:nvPr/>
        </p:nvSpPr>
        <p:spPr bwMode="auto">
          <a:xfrm>
            <a:off x="950913" y="6029325"/>
            <a:ext cx="88931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SzTx/>
              <a:buFont typeface="Arial" panose="020B0604020202020204" pitchFamily="34" charset="0"/>
              <a:buNone/>
            </a:pPr>
            <a:r>
              <a:rPr lang="en-US" altLang="zh-CN" sz="1400"/>
              <a:t>R</a:t>
            </a:r>
            <a:r>
              <a:rPr lang="zh-CN" altLang="en-US" sz="1400"/>
              <a:t>表示</a:t>
            </a:r>
            <a:r>
              <a:rPr lang="en-US" altLang="zh-CN" sz="1400"/>
              <a:t>RESTRICT , C</a:t>
            </a:r>
            <a:r>
              <a:rPr lang="zh-CN" altLang="en-US" sz="1400"/>
              <a:t>表示</a:t>
            </a:r>
            <a:r>
              <a:rPr lang="en-US" altLang="zh-CN" sz="1400"/>
              <a:t>CASCADE</a:t>
            </a:r>
          </a:p>
          <a:p>
            <a:pPr eaLnBrk="1" hangingPunct="1">
              <a:lnSpc>
                <a:spcPct val="120000"/>
              </a:lnSpc>
              <a:spcBef>
                <a:spcPct val="0"/>
              </a:spcBef>
              <a:buSzTx/>
              <a:buFont typeface="Arial" panose="020B0604020202020204" pitchFamily="34" charset="0"/>
              <a:buNone/>
            </a:pPr>
            <a:r>
              <a:rPr lang="en-US" altLang="zh-CN" sz="1400"/>
              <a:t> '×'</a:t>
            </a:r>
            <a:r>
              <a:rPr lang="zh-CN" altLang="en-US" sz="1400"/>
              <a:t>表示不能删除基本表，</a:t>
            </a:r>
            <a:r>
              <a:rPr lang="en-US" altLang="zh-CN" sz="1400"/>
              <a:t>'√'</a:t>
            </a:r>
            <a:r>
              <a:rPr lang="zh-CN" altLang="en-US" sz="1400"/>
              <a:t>表示能删除基本表，‘保留’表示删除基本表后，还保留依赖对象 </a:t>
            </a:r>
          </a:p>
        </p:txBody>
      </p:sp>
      <p:cxnSp>
        <p:nvCxnSpPr>
          <p:cNvPr id="63582" name="直接连接符 14"/>
          <p:cNvCxnSpPr>
            <a:cxnSpLocks noChangeShapeType="1"/>
          </p:cNvCxnSpPr>
          <p:nvPr/>
        </p:nvCxnSpPr>
        <p:spPr bwMode="auto">
          <a:xfrm>
            <a:off x="1331913" y="1443038"/>
            <a:ext cx="2592387" cy="11938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63583"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E160D214-9390-4B73-846E-61BD3A194875}"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3.3 </a:t>
            </a:r>
            <a:r>
              <a:rPr lang="zh-CN" altLang="en-US" sz="3600"/>
              <a:t>数据定义</a:t>
            </a:r>
          </a:p>
        </p:txBody>
      </p:sp>
      <p:sp>
        <p:nvSpPr>
          <p:cNvPr id="52227" name="Rectangle 3"/>
          <p:cNvSpPr>
            <a:spLocks noGrp="1" noChangeArrowheads="1"/>
          </p:cNvSpPr>
          <p:nvPr>
            <p:ph idx="1"/>
          </p:nvPr>
        </p:nvSpPr>
        <p:spPr>
          <a:xfrm>
            <a:off x="958850" y="1339850"/>
            <a:ext cx="8150225" cy="4854575"/>
          </a:xfrm>
        </p:spPr>
        <p:txBody>
          <a:bodyPr/>
          <a:lstStyle/>
          <a:p>
            <a:pPr marL="0" indent="0" eaLnBrk="1" hangingPunct="1">
              <a:lnSpc>
                <a:spcPct val="190000"/>
              </a:lnSpc>
              <a:buFont typeface="Wingdings" panose="05000000000000000000" pitchFamily="2" charset="2"/>
              <a:buNone/>
              <a:defRPr/>
            </a:pPr>
            <a:r>
              <a:rPr lang="en-US" altLang="zh-CN" dirty="0"/>
              <a:t>3.3.1 </a:t>
            </a:r>
            <a:r>
              <a:rPr lang="zh-CN" altLang="en-US" dirty="0"/>
              <a:t>模式的定义与删除</a:t>
            </a:r>
          </a:p>
          <a:p>
            <a:pPr marL="0" indent="0" eaLnBrk="1" hangingPunct="1">
              <a:lnSpc>
                <a:spcPct val="190000"/>
              </a:lnSpc>
              <a:buFont typeface="Wingdings" panose="05000000000000000000" pitchFamily="2" charset="2"/>
              <a:buNone/>
              <a:defRPr/>
            </a:pPr>
            <a:r>
              <a:rPr lang="en-US" altLang="zh-CN" dirty="0"/>
              <a:t>3.3.2 </a:t>
            </a:r>
            <a:r>
              <a:rPr lang="zh-CN" altLang="en-US" dirty="0"/>
              <a:t>基本表的定义、删除与修改</a:t>
            </a:r>
          </a:p>
          <a:p>
            <a:pPr marL="0" indent="0" eaLnBrk="1" hangingPunct="1">
              <a:lnSpc>
                <a:spcPct val="190000"/>
              </a:lnSpc>
              <a:buFont typeface="Wingdings" panose="05000000000000000000" pitchFamily="2" charset="2"/>
              <a:buNone/>
              <a:defRPr/>
            </a:pPr>
            <a:r>
              <a:rPr lang="en-US" altLang="zh-CN" dirty="0">
                <a:solidFill>
                  <a:schemeClr val="accent6"/>
                </a:solidFill>
              </a:rPr>
              <a:t>3.3.3 </a:t>
            </a:r>
            <a:r>
              <a:rPr lang="zh-CN" altLang="en-US" dirty="0">
                <a:solidFill>
                  <a:schemeClr val="accent6"/>
                </a:solidFill>
              </a:rPr>
              <a:t>索引的建立与删除</a:t>
            </a:r>
            <a:endParaRPr lang="en-US" dirty="0">
              <a:solidFill>
                <a:schemeClr val="accent6"/>
              </a:solidFill>
            </a:endParaRPr>
          </a:p>
          <a:p>
            <a:pPr marL="0" indent="0" eaLnBrk="1" hangingPunct="1">
              <a:lnSpc>
                <a:spcPct val="190000"/>
              </a:lnSpc>
              <a:buFont typeface="Wingdings" panose="05000000000000000000" pitchFamily="2" charset="2"/>
              <a:buNone/>
              <a:defRPr/>
            </a:pPr>
            <a:r>
              <a:rPr lang="en-US" altLang="zh-CN" dirty="0"/>
              <a:t>3.3.4 </a:t>
            </a:r>
            <a:r>
              <a:rPr lang="zh-CN" altLang="en-US" dirty="0"/>
              <a:t>数据字典</a:t>
            </a:r>
          </a:p>
          <a:p>
            <a:pPr eaLnBrk="1" hangingPunct="1">
              <a:buFont typeface="Wingdings" panose="05000000000000000000" pitchFamily="2" charset="2"/>
              <a:buNone/>
              <a:defRPr/>
            </a:pPr>
            <a:endParaRPr lang="en-US" altLang="zh-CN" dirty="0"/>
          </a:p>
        </p:txBody>
      </p:sp>
      <p:sp>
        <p:nvSpPr>
          <p:cNvPr id="6451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3F7D309E-01D4-45A7-AA48-F797E857692B}"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3.3.3 </a:t>
            </a:r>
            <a:r>
              <a:rPr lang="zh-CN" altLang="en-US" sz="3600"/>
              <a:t>索引的建立与删除</a:t>
            </a:r>
          </a:p>
        </p:txBody>
      </p:sp>
      <p:sp>
        <p:nvSpPr>
          <p:cNvPr id="65539" name="Rectangle 3"/>
          <p:cNvSpPr>
            <a:spLocks noGrp="1" noChangeArrowheads="1"/>
          </p:cNvSpPr>
          <p:nvPr>
            <p:ph idx="1"/>
          </p:nvPr>
        </p:nvSpPr>
        <p:spPr>
          <a:xfrm>
            <a:off x="958850" y="1339850"/>
            <a:ext cx="8150225" cy="4854575"/>
          </a:xfrm>
        </p:spPr>
        <p:txBody>
          <a:bodyPr/>
          <a:lstStyle/>
          <a:p>
            <a:pPr algn="just" eaLnBrk="1" hangingPunct="1">
              <a:lnSpc>
                <a:spcPct val="90000"/>
              </a:lnSpc>
            </a:pPr>
            <a:r>
              <a:rPr lang="zh-CN" altLang="en-US"/>
              <a:t>建立索引的目的：加快查询速度</a:t>
            </a:r>
            <a:endParaRPr lang="zh-CN" altLang="en-US" sz="3200"/>
          </a:p>
          <a:p>
            <a:pPr eaLnBrk="1" hangingPunct="1">
              <a:lnSpc>
                <a:spcPct val="130000"/>
              </a:lnSpc>
            </a:pPr>
            <a:r>
              <a:rPr lang="zh-CN" altLang="en-US"/>
              <a:t>关系数据库管理系统中常见索引：</a:t>
            </a:r>
            <a:endParaRPr lang="zh-CN" altLang="en-US" sz="3200"/>
          </a:p>
          <a:p>
            <a:pPr lvl="1" eaLnBrk="1" hangingPunct="1">
              <a:lnSpc>
                <a:spcPct val="120000"/>
              </a:lnSpc>
            </a:pPr>
            <a:r>
              <a:rPr lang="zh-CN" altLang="en-US"/>
              <a:t>顺序文件上的索引</a:t>
            </a:r>
          </a:p>
          <a:p>
            <a:pPr lvl="1" eaLnBrk="1" hangingPunct="1">
              <a:lnSpc>
                <a:spcPct val="120000"/>
              </a:lnSpc>
            </a:pPr>
            <a:r>
              <a:rPr lang="en-US" altLang="zh-CN"/>
              <a:t>B+</a:t>
            </a:r>
            <a:r>
              <a:rPr lang="zh-CN" altLang="en-US"/>
              <a:t>树索引</a:t>
            </a:r>
          </a:p>
          <a:p>
            <a:pPr lvl="1" eaLnBrk="1" hangingPunct="1">
              <a:lnSpc>
                <a:spcPct val="120000"/>
              </a:lnSpc>
            </a:pPr>
            <a:r>
              <a:rPr lang="zh-CN" altLang="en-US"/>
              <a:t>散列（</a:t>
            </a:r>
            <a:r>
              <a:rPr lang="en-US" altLang="zh-CN"/>
              <a:t>hash</a:t>
            </a:r>
            <a:r>
              <a:rPr lang="zh-CN" altLang="en-US"/>
              <a:t>）索引</a:t>
            </a:r>
          </a:p>
          <a:p>
            <a:pPr lvl="1" eaLnBrk="1" hangingPunct="1">
              <a:lnSpc>
                <a:spcPct val="120000"/>
              </a:lnSpc>
            </a:pPr>
            <a:r>
              <a:rPr lang="zh-CN" altLang="en-US"/>
              <a:t>位图索引</a:t>
            </a:r>
          </a:p>
          <a:p>
            <a:pPr eaLnBrk="1" hangingPunct="1">
              <a:lnSpc>
                <a:spcPct val="130000"/>
              </a:lnSpc>
            </a:pPr>
            <a:r>
              <a:rPr lang="zh-CN" altLang="en-US"/>
              <a:t>特点：</a:t>
            </a:r>
          </a:p>
          <a:p>
            <a:pPr lvl="1" eaLnBrk="1" hangingPunct="1">
              <a:lnSpc>
                <a:spcPct val="120000"/>
              </a:lnSpc>
            </a:pPr>
            <a:r>
              <a:rPr lang="en-US" altLang="zh-CN"/>
              <a:t>B+</a:t>
            </a:r>
            <a:r>
              <a:rPr lang="zh-CN" altLang="en-US"/>
              <a:t>树索引具有动态平衡的优点 </a:t>
            </a:r>
          </a:p>
          <a:p>
            <a:pPr lvl="1" eaLnBrk="1" hangingPunct="1">
              <a:lnSpc>
                <a:spcPct val="120000"/>
              </a:lnSpc>
            </a:pPr>
            <a:r>
              <a:rPr lang="en-US" altLang="zh-CN"/>
              <a:t>HASH</a:t>
            </a:r>
            <a:r>
              <a:rPr lang="zh-CN" altLang="en-US"/>
              <a:t>索引具有查找速度快的特点</a:t>
            </a:r>
          </a:p>
        </p:txBody>
      </p:sp>
      <p:sp>
        <p:nvSpPr>
          <p:cNvPr id="6554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1993FD4A-B483-4CB4-962A-70D137B011E4}"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索  引</a:t>
            </a:r>
          </a:p>
        </p:txBody>
      </p:sp>
      <p:sp>
        <p:nvSpPr>
          <p:cNvPr id="66563" name="Rectangle 3"/>
          <p:cNvSpPr>
            <a:spLocks noGrp="1" noChangeArrowheads="1"/>
          </p:cNvSpPr>
          <p:nvPr>
            <p:ph idx="1"/>
          </p:nvPr>
        </p:nvSpPr>
        <p:spPr>
          <a:xfrm>
            <a:off x="958850" y="1339850"/>
            <a:ext cx="8150225" cy="4854575"/>
          </a:xfrm>
        </p:spPr>
        <p:txBody>
          <a:bodyPr/>
          <a:lstStyle/>
          <a:p>
            <a:pPr algn="just" eaLnBrk="1" hangingPunct="1">
              <a:lnSpc>
                <a:spcPct val="150000"/>
              </a:lnSpc>
            </a:pPr>
            <a:r>
              <a:rPr lang="zh-CN" altLang="en-US"/>
              <a:t>谁可以建立索引</a:t>
            </a:r>
          </a:p>
          <a:p>
            <a:pPr lvl="1" algn="just" eaLnBrk="1" hangingPunct="1">
              <a:lnSpc>
                <a:spcPct val="150000"/>
              </a:lnSpc>
            </a:pPr>
            <a:r>
              <a:rPr lang="zh-CN" altLang="en-US"/>
              <a:t>数据库管理员</a:t>
            </a:r>
            <a:r>
              <a:rPr lang="en-US" altLang="zh-CN"/>
              <a:t> </a:t>
            </a:r>
            <a:r>
              <a:rPr lang="zh-CN" altLang="en-US"/>
              <a:t>或 表的属主（即建立表的人）</a:t>
            </a:r>
          </a:p>
          <a:p>
            <a:pPr algn="just" eaLnBrk="1" hangingPunct="1">
              <a:lnSpc>
                <a:spcPct val="150000"/>
              </a:lnSpc>
            </a:pPr>
            <a:r>
              <a:rPr lang="zh-CN" altLang="en-US"/>
              <a:t>谁维护索引</a:t>
            </a:r>
          </a:p>
          <a:p>
            <a:pPr lvl="1" algn="just" eaLnBrk="1" hangingPunct="1">
              <a:lnSpc>
                <a:spcPct val="150000"/>
              </a:lnSpc>
            </a:pPr>
            <a:r>
              <a:rPr lang="zh-CN" altLang="en-US"/>
              <a:t>关系数据库管理系统自动完成 </a:t>
            </a:r>
          </a:p>
          <a:p>
            <a:pPr algn="just" eaLnBrk="1" hangingPunct="1">
              <a:lnSpc>
                <a:spcPct val="150000"/>
              </a:lnSpc>
            </a:pPr>
            <a:r>
              <a:rPr lang="zh-CN" altLang="en-US"/>
              <a:t>使用索引</a:t>
            </a:r>
          </a:p>
          <a:p>
            <a:pPr lvl="1" algn="just" eaLnBrk="1" hangingPunct="1">
              <a:lnSpc>
                <a:spcPct val="150000"/>
              </a:lnSpc>
            </a:pPr>
            <a:r>
              <a:rPr lang="zh-CN" altLang="en-US"/>
              <a:t>关系数据库管理系统自动选择合适的索引作为存取路径，用户不必也不能显式地选择索引</a:t>
            </a:r>
          </a:p>
          <a:p>
            <a:pPr lvl="1" eaLnBrk="1" hangingPunct="1">
              <a:lnSpc>
                <a:spcPct val="130000"/>
              </a:lnSpc>
            </a:pPr>
            <a:endParaRPr lang="zh-CN" altLang="en-US" sz="2200"/>
          </a:p>
          <a:p>
            <a:pPr eaLnBrk="1" hangingPunct="1">
              <a:lnSpc>
                <a:spcPct val="130000"/>
              </a:lnSpc>
            </a:pPr>
            <a:endParaRPr lang="en-US" altLang="zh-CN" sz="2400"/>
          </a:p>
        </p:txBody>
      </p:sp>
      <p:sp>
        <p:nvSpPr>
          <p:cNvPr id="6656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D9558DB2-BDB5-4E19-98E5-325DBD35FE70}"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958850" y="-39688"/>
            <a:ext cx="8150225" cy="1138238"/>
          </a:xfrm>
        </p:spPr>
        <p:txBody>
          <a:bodyPr/>
          <a:lstStyle/>
          <a:p>
            <a:pPr>
              <a:defRPr/>
            </a:pPr>
            <a:r>
              <a:rPr lang="en-US" altLang="zh-CN" sz="3600"/>
              <a:t>SQL</a:t>
            </a:r>
            <a:r>
              <a:rPr lang="zh-CN" altLang="en-US" sz="3600"/>
              <a:t>标准的进展过程</a:t>
            </a:r>
          </a:p>
        </p:txBody>
      </p:sp>
      <p:graphicFrame>
        <p:nvGraphicFramePr>
          <p:cNvPr id="10243" name="Group 3"/>
          <p:cNvGraphicFramePr>
            <a:graphicFrameLocks noGrp="1"/>
          </p:cNvGraphicFramePr>
          <p:nvPr/>
        </p:nvGraphicFramePr>
        <p:xfrm>
          <a:off x="1331913" y="1196975"/>
          <a:ext cx="7083425" cy="3778251"/>
        </p:xfrm>
        <a:graphic>
          <a:graphicData uri="http://schemas.openxmlformats.org/drawingml/2006/table">
            <a:tbl>
              <a:tblPr/>
              <a:tblGrid>
                <a:gridCol w="2922989">
                  <a:extLst>
                    <a:ext uri="{9D8B030D-6E8A-4147-A177-3AD203B41FA5}">
                      <a16:colId xmlns:a16="http://schemas.microsoft.com/office/drawing/2014/main" val="20000"/>
                    </a:ext>
                  </a:extLst>
                </a:gridCol>
                <a:gridCol w="2037887">
                  <a:extLst>
                    <a:ext uri="{9D8B030D-6E8A-4147-A177-3AD203B41FA5}">
                      <a16:colId xmlns:a16="http://schemas.microsoft.com/office/drawing/2014/main" val="20001"/>
                    </a:ext>
                  </a:extLst>
                </a:gridCol>
                <a:gridCol w="2122549">
                  <a:extLst>
                    <a:ext uri="{9D8B030D-6E8A-4147-A177-3AD203B41FA5}">
                      <a16:colId xmlns:a16="http://schemas.microsoft.com/office/drawing/2014/main" val="20002"/>
                    </a:ext>
                  </a:extLst>
                </a:gridCol>
              </a:tblGrid>
              <a:tr h="396875">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2000" b="1" i="0" u="none" strike="noStrike" cap="none" normalizeH="0" baseline="0" dirty="0">
                          <a:ln>
                            <a:noFill/>
                          </a:ln>
                          <a:solidFill>
                            <a:schemeClr val="tx1"/>
                          </a:solidFill>
                          <a:effectLst/>
                          <a:latin typeface="Arial" pitchFamily="34" charset="0"/>
                          <a:ea typeface="宋体" pitchFamily="2" charset="-122"/>
                        </a:rPr>
                        <a:t>标准</a:t>
                      </a: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2000" b="1" i="0" u="none" strike="noStrike" cap="none" normalizeH="0" baseline="0">
                          <a:ln>
                            <a:noFill/>
                          </a:ln>
                          <a:solidFill>
                            <a:schemeClr val="tx1"/>
                          </a:solidFill>
                          <a:effectLst/>
                          <a:latin typeface="Arial" pitchFamily="34" charset="0"/>
                          <a:ea typeface="宋体" pitchFamily="2" charset="-122"/>
                        </a:rPr>
                        <a:t>大致页数 </a:t>
                      </a: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2000" b="1" i="0" u="none" strike="noStrike" cap="none" normalizeH="0" baseline="0">
                          <a:ln>
                            <a:noFill/>
                          </a:ln>
                          <a:solidFill>
                            <a:schemeClr val="tx1"/>
                          </a:solidFill>
                          <a:effectLst/>
                          <a:latin typeface="Arial" pitchFamily="34" charset="0"/>
                          <a:ea typeface="宋体" pitchFamily="2" charset="-122"/>
                        </a:rPr>
                        <a:t>发布日期</a:t>
                      </a: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7625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rgbClr val="000000"/>
                          </a:solidFill>
                          <a:effectLst/>
                          <a:latin typeface="Arial" pitchFamily="34" charset="0"/>
                          <a:ea typeface="宋体" pitchFamily="2" charset="-122"/>
                        </a:rPr>
                        <a:t>SQL/86</a:t>
                      </a: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a:ln>
                          <a:noFill/>
                        </a:ln>
                        <a:solidFill>
                          <a:srgbClr val="000000"/>
                        </a:solidFill>
                        <a:effectLst/>
                        <a:latin typeface="Calibri" pitchFamily="34" charset="0"/>
                        <a:ea typeface="宋体" pitchFamily="2" charset="-122"/>
                      </a:endParaRP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rgbClr val="000000"/>
                          </a:solidFill>
                          <a:effectLst/>
                          <a:latin typeface="Arial" pitchFamily="34" charset="0"/>
                          <a:ea typeface="宋体" pitchFamily="2" charset="-122"/>
                        </a:rPr>
                        <a:t>1986.10</a:t>
                      </a: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61963">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rgbClr val="000000"/>
                          </a:solidFill>
                          <a:effectLst/>
                          <a:latin typeface="Arial" pitchFamily="34" charset="0"/>
                          <a:ea typeface="宋体" pitchFamily="2" charset="-122"/>
                        </a:rPr>
                        <a:t>SQL/89（FIPS 127-1）</a:t>
                      </a: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rgbClr val="000000"/>
                          </a:solidFill>
                          <a:effectLst/>
                          <a:latin typeface="Arial" pitchFamily="34" charset="0"/>
                          <a:ea typeface="宋体" pitchFamily="2" charset="-122"/>
                        </a:rPr>
                        <a:t>120</a:t>
                      </a:r>
                      <a:r>
                        <a:rPr kumimoji="0" lang="zh-CN" altLang="en-US" sz="2000" b="1" i="0" u="none" strike="noStrike" cap="none" normalizeH="0" baseline="0">
                          <a:ln>
                            <a:noFill/>
                          </a:ln>
                          <a:solidFill>
                            <a:srgbClr val="000000"/>
                          </a:solidFill>
                          <a:effectLst/>
                          <a:latin typeface="Arial" pitchFamily="34" charset="0"/>
                          <a:ea typeface="宋体" pitchFamily="2" charset="-122"/>
                        </a:rPr>
                        <a:t>页 </a:t>
                      </a: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rgbClr val="000000"/>
                          </a:solidFill>
                          <a:effectLst/>
                          <a:latin typeface="Arial" pitchFamily="34" charset="0"/>
                          <a:ea typeface="宋体" pitchFamily="2" charset="-122"/>
                        </a:rPr>
                        <a:t>1989</a:t>
                      </a:r>
                      <a:r>
                        <a:rPr kumimoji="0" lang="zh-CN" altLang="en-US" sz="2000" b="1" i="0" u="none" strike="noStrike" cap="none" normalizeH="0" baseline="0">
                          <a:ln>
                            <a:noFill/>
                          </a:ln>
                          <a:solidFill>
                            <a:srgbClr val="000000"/>
                          </a:solidFill>
                          <a:effectLst/>
                          <a:latin typeface="Arial" pitchFamily="34" charset="0"/>
                          <a:ea typeface="宋体" pitchFamily="2" charset="-122"/>
                        </a:rPr>
                        <a:t>年</a:t>
                      </a: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7625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rgbClr val="000000"/>
                          </a:solidFill>
                          <a:effectLst/>
                          <a:latin typeface="Arial" pitchFamily="34" charset="0"/>
                          <a:ea typeface="宋体" pitchFamily="2" charset="-122"/>
                        </a:rPr>
                        <a:t>SQL/92</a:t>
                      </a: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rgbClr val="000000"/>
                          </a:solidFill>
                          <a:effectLst/>
                          <a:latin typeface="Arial" pitchFamily="34" charset="0"/>
                          <a:ea typeface="宋体" pitchFamily="2" charset="-122"/>
                        </a:rPr>
                        <a:t>622</a:t>
                      </a:r>
                      <a:r>
                        <a:rPr kumimoji="0" lang="zh-CN" altLang="en-US" sz="2000" b="1" i="0" u="none" strike="noStrike" cap="none" normalizeH="0" baseline="0">
                          <a:ln>
                            <a:noFill/>
                          </a:ln>
                          <a:solidFill>
                            <a:srgbClr val="000000"/>
                          </a:solidFill>
                          <a:effectLst/>
                          <a:latin typeface="Arial" pitchFamily="34" charset="0"/>
                          <a:ea typeface="宋体" pitchFamily="2" charset="-122"/>
                        </a:rPr>
                        <a:t>页</a:t>
                      </a: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rgbClr val="000000"/>
                          </a:solidFill>
                          <a:effectLst/>
                          <a:latin typeface="Arial" pitchFamily="34" charset="0"/>
                          <a:ea typeface="宋体" pitchFamily="2" charset="-122"/>
                        </a:rPr>
                        <a:t>1992</a:t>
                      </a:r>
                      <a:r>
                        <a:rPr kumimoji="0" lang="zh-CN" altLang="en-US" sz="2000" b="1" i="0" u="none" strike="noStrike" cap="none" normalizeH="0" baseline="0">
                          <a:ln>
                            <a:noFill/>
                          </a:ln>
                          <a:solidFill>
                            <a:srgbClr val="000000"/>
                          </a:solidFill>
                          <a:effectLst/>
                          <a:latin typeface="Arial" pitchFamily="34" charset="0"/>
                          <a:ea typeface="宋体" pitchFamily="2" charset="-122"/>
                        </a:rPr>
                        <a:t>年</a:t>
                      </a: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47625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rgbClr val="000000"/>
                          </a:solidFill>
                          <a:effectLst/>
                          <a:latin typeface="Arial" pitchFamily="34" charset="0"/>
                          <a:ea typeface="宋体" pitchFamily="2" charset="-122"/>
                        </a:rPr>
                        <a:t>SQL99（SQL 3）</a:t>
                      </a: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rgbClr val="000000"/>
                          </a:solidFill>
                          <a:effectLst/>
                          <a:latin typeface="Arial" pitchFamily="34" charset="0"/>
                          <a:ea typeface="宋体" pitchFamily="2" charset="-122"/>
                        </a:rPr>
                        <a:t>1700</a:t>
                      </a:r>
                      <a:r>
                        <a:rPr kumimoji="0" lang="zh-CN" altLang="en-US" sz="2000" b="1" i="0" u="none" strike="noStrike" cap="none" normalizeH="0" baseline="0">
                          <a:ln>
                            <a:noFill/>
                          </a:ln>
                          <a:solidFill>
                            <a:srgbClr val="000000"/>
                          </a:solidFill>
                          <a:effectLst/>
                          <a:latin typeface="Arial" pitchFamily="34" charset="0"/>
                          <a:ea typeface="宋体" pitchFamily="2" charset="-122"/>
                        </a:rPr>
                        <a:t>页 </a:t>
                      </a: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rgbClr val="000000"/>
                          </a:solidFill>
                          <a:effectLst/>
                          <a:latin typeface="Arial" pitchFamily="34" charset="0"/>
                          <a:ea typeface="宋体" pitchFamily="2" charset="-122"/>
                        </a:rPr>
                        <a:t>1999</a:t>
                      </a:r>
                      <a:r>
                        <a:rPr kumimoji="0" lang="zh-CN" altLang="en-US" sz="2000" b="1" i="0" u="none" strike="noStrike" cap="none" normalizeH="0" baseline="0">
                          <a:ln>
                            <a:noFill/>
                          </a:ln>
                          <a:solidFill>
                            <a:srgbClr val="000000"/>
                          </a:solidFill>
                          <a:effectLst/>
                          <a:latin typeface="Arial" pitchFamily="34" charset="0"/>
                          <a:ea typeface="宋体" pitchFamily="2" charset="-122"/>
                        </a:rPr>
                        <a:t>年</a:t>
                      </a: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7625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rgbClr val="000000"/>
                          </a:solidFill>
                          <a:effectLst/>
                          <a:latin typeface="Arial" pitchFamily="34" charset="0"/>
                          <a:ea typeface="宋体" pitchFamily="2" charset="-122"/>
                        </a:rPr>
                        <a:t>SQL2003</a:t>
                      </a: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rgbClr val="000000"/>
                          </a:solidFill>
                          <a:effectLst/>
                          <a:latin typeface="Arial" pitchFamily="34" charset="0"/>
                          <a:ea typeface="宋体" pitchFamily="2" charset="-122"/>
                        </a:rPr>
                        <a:t>3600</a:t>
                      </a:r>
                      <a:r>
                        <a:rPr kumimoji="0" lang="zh-CN" altLang="en-US" sz="2000" b="1" i="0" u="none" strike="noStrike" cap="none" normalizeH="0" baseline="0">
                          <a:ln>
                            <a:noFill/>
                          </a:ln>
                          <a:solidFill>
                            <a:srgbClr val="000000"/>
                          </a:solidFill>
                          <a:effectLst/>
                          <a:latin typeface="Arial" pitchFamily="34" charset="0"/>
                          <a:ea typeface="宋体" pitchFamily="2" charset="-122"/>
                        </a:rPr>
                        <a:t>页</a:t>
                      </a:r>
                      <a:r>
                        <a:rPr kumimoji="0" lang="en-US" sz="2000" b="1" i="0" u="none" strike="noStrike" cap="none" normalizeH="0" baseline="0">
                          <a:ln>
                            <a:noFill/>
                          </a:ln>
                          <a:solidFill>
                            <a:srgbClr val="000000"/>
                          </a:solidFill>
                          <a:effectLst/>
                          <a:latin typeface="Arial" pitchFamily="34" charset="0"/>
                          <a:ea typeface="宋体" pitchFamily="2" charset="-122"/>
                        </a:rPr>
                        <a:t> </a:t>
                      </a: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rgbClr val="000000"/>
                          </a:solidFill>
                          <a:effectLst/>
                          <a:latin typeface="Arial" pitchFamily="34" charset="0"/>
                          <a:ea typeface="宋体" pitchFamily="2" charset="-122"/>
                        </a:rPr>
                        <a:t>2003</a:t>
                      </a:r>
                      <a:r>
                        <a:rPr kumimoji="0" lang="zh-CN" altLang="en-US" sz="2000" b="1" i="0" u="none" strike="noStrike" cap="none" normalizeH="0" baseline="0">
                          <a:ln>
                            <a:noFill/>
                          </a:ln>
                          <a:solidFill>
                            <a:srgbClr val="000000"/>
                          </a:solidFill>
                          <a:effectLst/>
                          <a:latin typeface="Arial" pitchFamily="34" charset="0"/>
                          <a:ea typeface="宋体" pitchFamily="2" charset="-122"/>
                        </a:rPr>
                        <a:t>年</a:t>
                      </a: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96875">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rgbClr val="000000"/>
                          </a:solidFill>
                          <a:effectLst/>
                          <a:latin typeface="Arial" pitchFamily="34" charset="0"/>
                          <a:ea typeface="宋体" pitchFamily="2" charset="-122"/>
                        </a:rPr>
                        <a:t>SQL2008</a:t>
                      </a: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rgbClr val="000000"/>
                          </a:solidFill>
                          <a:effectLst/>
                          <a:latin typeface="Arial" pitchFamily="34" charset="0"/>
                          <a:ea typeface="宋体" pitchFamily="2" charset="-122"/>
                        </a:rPr>
                        <a:t>3777</a:t>
                      </a:r>
                      <a:r>
                        <a:rPr kumimoji="0" lang="zh-CN" altLang="en-US" sz="2000" b="1" i="0" u="none" strike="noStrike" cap="none" normalizeH="0" baseline="0">
                          <a:ln>
                            <a:noFill/>
                          </a:ln>
                          <a:solidFill>
                            <a:srgbClr val="000000"/>
                          </a:solidFill>
                          <a:effectLst/>
                          <a:latin typeface="Arial" pitchFamily="34" charset="0"/>
                          <a:ea typeface="宋体" pitchFamily="2" charset="-122"/>
                        </a:rPr>
                        <a:t>页</a:t>
                      </a: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rgbClr val="000000"/>
                          </a:solidFill>
                          <a:effectLst/>
                          <a:latin typeface="Arial" pitchFamily="34" charset="0"/>
                          <a:ea typeface="宋体" pitchFamily="2" charset="-122"/>
                        </a:rPr>
                        <a:t>2006</a:t>
                      </a:r>
                      <a:r>
                        <a:rPr kumimoji="0" lang="zh-CN" altLang="en-US" sz="2000" b="1" i="0" u="none" strike="noStrike" cap="none" normalizeH="0" baseline="0">
                          <a:ln>
                            <a:noFill/>
                          </a:ln>
                          <a:solidFill>
                            <a:srgbClr val="000000"/>
                          </a:solidFill>
                          <a:effectLst/>
                          <a:latin typeface="Arial" pitchFamily="34" charset="0"/>
                          <a:ea typeface="宋体" pitchFamily="2" charset="-122"/>
                        </a:rPr>
                        <a:t>年</a:t>
                      </a: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617538">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rgbClr val="000000"/>
                          </a:solidFill>
                          <a:effectLst/>
                          <a:latin typeface="Arial" pitchFamily="34" charset="0"/>
                          <a:ea typeface="宋体" pitchFamily="2" charset="-122"/>
                        </a:rPr>
                        <a:t>SQL2011</a:t>
                      </a: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a:ln>
                          <a:noFill/>
                        </a:ln>
                        <a:solidFill>
                          <a:srgbClr val="000000"/>
                        </a:solidFill>
                        <a:effectLst/>
                        <a:latin typeface="Calibri" pitchFamily="34" charset="0"/>
                        <a:ea typeface="宋体" pitchFamily="2" charset="-122"/>
                      </a:endParaRP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a:ln>
                            <a:noFill/>
                          </a:ln>
                          <a:solidFill>
                            <a:srgbClr val="000000"/>
                          </a:solidFill>
                          <a:effectLst/>
                          <a:latin typeface="Arial" pitchFamily="34" charset="0"/>
                          <a:ea typeface="宋体" pitchFamily="2" charset="-122"/>
                        </a:rPr>
                        <a:t>2010</a:t>
                      </a:r>
                      <a:r>
                        <a:rPr kumimoji="0" lang="zh-CN" altLang="en-US" sz="2000" b="1" i="0" u="none" strike="noStrike" cap="none" normalizeH="0" baseline="0" dirty="0">
                          <a:ln>
                            <a:noFill/>
                          </a:ln>
                          <a:solidFill>
                            <a:srgbClr val="000000"/>
                          </a:solidFill>
                          <a:effectLst/>
                          <a:latin typeface="Arial" pitchFamily="34" charset="0"/>
                          <a:ea typeface="宋体" pitchFamily="2" charset="-122"/>
                        </a:rPr>
                        <a:t>年</a:t>
                      </a: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bl>
          </a:graphicData>
        </a:graphic>
      </p:graphicFrame>
      <p:sp>
        <p:nvSpPr>
          <p:cNvPr id="19497" name="Rectangle 3"/>
          <p:cNvSpPr txBox="1">
            <a:spLocks noChangeArrowheads="1"/>
          </p:cNvSpPr>
          <p:nvPr/>
        </p:nvSpPr>
        <p:spPr bwMode="auto">
          <a:xfrm>
            <a:off x="1144588" y="5267325"/>
            <a:ext cx="7456487"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a:t>目前，没有一个数据库系统能够支持</a:t>
            </a:r>
            <a:r>
              <a:rPr lang="en-US" altLang="zh-CN" sz="2000"/>
              <a:t>SQL</a:t>
            </a:r>
            <a:r>
              <a:rPr lang="zh-CN" altLang="en-US" sz="2000"/>
              <a:t>标准的所有概念和特性</a:t>
            </a:r>
          </a:p>
        </p:txBody>
      </p:sp>
      <p:sp>
        <p:nvSpPr>
          <p:cNvPr id="19498"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F60FB90A-786B-4D1A-9C77-C1044914A6C5}"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1. </a:t>
            </a:r>
            <a:r>
              <a:rPr lang="zh-CN" altLang="en-US" sz="3600"/>
              <a:t>建立索引 </a:t>
            </a:r>
          </a:p>
        </p:txBody>
      </p:sp>
      <p:sp>
        <p:nvSpPr>
          <p:cNvPr id="67587" name="Rectangle 3"/>
          <p:cNvSpPr>
            <a:spLocks noGrp="1" noChangeArrowheads="1"/>
          </p:cNvSpPr>
          <p:nvPr>
            <p:ph idx="1"/>
          </p:nvPr>
        </p:nvSpPr>
        <p:spPr>
          <a:xfrm>
            <a:off x="958850" y="1339850"/>
            <a:ext cx="8150225" cy="4854575"/>
          </a:xfrm>
        </p:spPr>
        <p:txBody>
          <a:bodyPr/>
          <a:lstStyle/>
          <a:p>
            <a:pPr algn="just" eaLnBrk="1" hangingPunct="1"/>
            <a:r>
              <a:rPr lang="zh-CN" altLang="en-US"/>
              <a:t>语句格式</a:t>
            </a:r>
          </a:p>
          <a:p>
            <a:pPr lvl="1" algn="just" eaLnBrk="1" hangingPunct="1">
              <a:lnSpc>
                <a:spcPct val="150000"/>
              </a:lnSpc>
              <a:buFont typeface="Wingdings" panose="05000000000000000000" pitchFamily="2" charset="2"/>
              <a:buNone/>
            </a:pPr>
            <a:r>
              <a:rPr lang="en-US" altLang="zh-CN"/>
              <a:t>CREATE </a:t>
            </a:r>
            <a:r>
              <a:rPr lang="en-US" altLang="zh-CN">
                <a:solidFill>
                  <a:srgbClr val="FF00FF"/>
                </a:solidFill>
              </a:rPr>
              <a:t>[UNIQUE] [CLUSTER]</a:t>
            </a:r>
            <a:r>
              <a:rPr lang="en-US" altLang="zh-CN"/>
              <a:t> INDEX &lt;</a:t>
            </a:r>
            <a:r>
              <a:rPr lang="zh-CN" altLang="en-US"/>
              <a:t>索引名</a:t>
            </a:r>
            <a:r>
              <a:rPr lang="en-US" altLang="zh-CN"/>
              <a:t>&gt; </a:t>
            </a:r>
          </a:p>
          <a:p>
            <a:pPr lvl="1" algn="just" eaLnBrk="1" hangingPunct="1">
              <a:lnSpc>
                <a:spcPct val="150000"/>
              </a:lnSpc>
              <a:buFont typeface="Wingdings" panose="05000000000000000000" pitchFamily="2" charset="2"/>
              <a:buNone/>
            </a:pPr>
            <a:r>
              <a:rPr lang="en-US" altLang="zh-CN"/>
              <a:t>ON &lt;</a:t>
            </a:r>
            <a:r>
              <a:rPr lang="zh-CN" altLang="en-US"/>
              <a:t>表名</a:t>
            </a:r>
            <a:r>
              <a:rPr lang="en-US" altLang="zh-CN"/>
              <a:t>&gt;(&lt;</a:t>
            </a:r>
            <a:r>
              <a:rPr lang="zh-CN" altLang="en-US"/>
              <a:t>列名</a:t>
            </a:r>
            <a:r>
              <a:rPr lang="en-US" altLang="zh-CN"/>
              <a:t>&gt;[&lt;</a:t>
            </a:r>
            <a:r>
              <a:rPr lang="zh-CN" altLang="en-US"/>
              <a:t>次序</a:t>
            </a:r>
            <a:r>
              <a:rPr lang="en-US" altLang="zh-CN"/>
              <a:t>&gt;][,&lt;</a:t>
            </a:r>
            <a:r>
              <a:rPr lang="zh-CN" altLang="en-US"/>
              <a:t>列名</a:t>
            </a:r>
            <a:r>
              <a:rPr lang="en-US" altLang="zh-CN"/>
              <a:t>&gt;[&lt;</a:t>
            </a:r>
            <a:r>
              <a:rPr lang="zh-CN" altLang="en-US"/>
              <a:t>次序</a:t>
            </a:r>
            <a:r>
              <a:rPr lang="en-US" altLang="zh-CN"/>
              <a:t>&gt;] ]</a:t>
            </a:r>
            <a:r>
              <a:rPr lang="en-US" altLang="zh-CN">
                <a:latin typeface="Courier New" panose="02070309020205020404" pitchFamily="49" charset="0"/>
              </a:rPr>
              <a:t>…)</a:t>
            </a:r>
            <a:r>
              <a:rPr lang="en-US" altLang="zh-CN"/>
              <a:t>;</a:t>
            </a:r>
          </a:p>
          <a:p>
            <a:pPr lvl="1" algn="just">
              <a:buClr>
                <a:schemeClr val="tx1"/>
              </a:buClr>
            </a:pPr>
            <a:r>
              <a:rPr lang="en-US" altLang="zh-CN">
                <a:solidFill>
                  <a:srgbClr val="FF00FF"/>
                </a:solidFill>
              </a:rPr>
              <a:t>&lt;</a:t>
            </a:r>
            <a:r>
              <a:rPr lang="zh-CN" altLang="en-US">
                <a:solidFill>
                  <a:srgbClr val="FF00FF"/>
                </a:solidFill>
              </a:rPr>
              <a:t>表名</a:t>
            </a:r>
            <a:r>
              <a:rPr lang="en-US" altLang="zh-CN">
                <a:solidFill>
                  <a:srgbClr val="FF00FF"/>
                </a:solidFill>
              </a:rPr>
              <a:t>&gt;</a:t>
            </a:r>
            <a:r>
              <a:rPr lang="zh-CN" altLang="en-US">
                <a:solidFill>
                  <a:srgbClr val="FF00FF"/>
                </a:solidFill>
              </a:rPr>
              <a:t>：</a:t>
            </a:r>
            <a:r>
              <a:rPr lang="zh-CN" altLang="en-US"/>
              <a:t>要建索引的基本表的名字</a:t>
            </a:r>
          </a:p>
          <a:p>
            <a:pPr lvl="1" algn="just"/>
            <a:r>
              <a:rPr lang="zh-CN" altLang="en-US"/>
              <a:t>索引：可以建立在该表的一</a:t>
            </a:r>
            <a:r>
              <a:rPr lang="zh-CN" altLang="en-US">
                <a:solidFill>
                  <a:srgbClr val="FF00FF"/>
                </a:solidFill>
              </a:rPr>
              <a:t>列</a:t>
            </a:r>
            <a:r>
              <a:rPr lang="zh-CN" altLang="en-US"/>
              <a:t>或多列上，各列名之间用逗号分隔</a:t>
            </a:r>
          </a:p>
          <a:p>
            <a:pPr lvl="1" algn="just">
              <a:buClr>
                <a:schemeClr val="tx1"/>
              </a:buClr>
            </a:pPr>
            <a:r>
              <a:rPr lang="en-US" altLang="zh-CN">
                <a:solidFill>
                  <a:srgbClr val="FF00FF"/>
                </a:solidFill>
              </a:rPr>
              <a:t>&lt;</a:t>
            </a:r>
            <a:r>
              <a:rPr lang="zh-CN" altLang="en-US">
                <a:solidFill>
                  <a:srgbClr val="FF00FF"/>
                </a:solidFill>
              </a:rPr>
              <a:t>次序</a:t>
            </a:r>
            <a:r>
              <a:rPr lang="en-US" altLang="zh-CN">
                <a:solidFill>
                  <a:srgbClr val="FF00FF"/>
                </a:solidFill>
              </a:rPr>
              <a:t>&gt;</a:t>
            </a:r>
            <a:r>
              <a:rPr lang="zh-CN" altLang="en-US">
                <a:solidFill>
                  <a:srgbClr val="FF00FF"/>
                </a:solidFill>
              </a:rPr>
              <a:t>：</a:t>
            </a:r>
            <a:r>
              <a:rPr lang="zh-CN" altLang="en-US"/>
              <a:t>指定索引值的排列次序，升序：</a:t>
            </a:r>
            <a:r>
              <a:rPr lang="en-US" altLang="zh-CN"/>
              <a:t>ASC</a:t>
            </a:r>
            <a:r>
              <a:rPr lang="zh-CN" altLang="en-US"/>
              <a:t>，降序：</a:t>
            </a:r>
            <a:r>
              <a:rPr lang="en-US" altLang="zh-CN"/>
              <a:t>DESC</a:t>
            </a:r>
            <a:r>
              <a:rPr lang="zh-CN" altLang="en-US"/>
              <a:t>。缺省值：</a:t>
            </a:r>
            <a:r>
              <a:rPr lang="en-US" altLang="zh-CN"/>
              <a:t>ASC</a:t>
            </a:r>
          </a:p>
          <a:p>
            <a:pPr lvl="1" algn="just">
              <a:buClr>
                <a:schemeClr val="tx1"/>
              </a:buClr>
            </a:pPr>
            <a:r>
              <a:rPr lang="en-US" altLang="zh-CN">
                <a:solidFill>
                  <a:srgbClr val="FF00FF"/>
                </a:solidFill>
              </a:rPr>
              <a:t>UNIQUE</a:t>
            </a:r>
            <a:r>
              <a:rPr lang="zh-CN" altLang="en-US">
                <a:solidFill>
                  <a:srgbClr val="FF00FF"/>
                </a:solidFill>
              </a:rPr>
              <a:t>：</a:t>
            </a:r>
            <a:r>
              <a:rPr lang="zh-CN" altLang="en-US"/>
              <a:t>此索引的每一个索引值只对应唯一的数据记录</a:t>
            </a:r>
          </a:p>
          <a:p>
            <a:pPr lvl="1">
              <a:buClr>
                <a:schemeClr val="tx1"/>
              </a:buClr>
            </a:pPr>
            <a:r>
              <a:rPr lang="en-US" altLang="zh-CN">
                <a:solidFill>
                  <a:srgbClr val="FF00FF"/>
                </a:solidFill>
              </a:rPr>
              <a:t>CLUSTER</a:t>
            </a:r>
            <a:r>
              <a:rPr lang="zh-CN" altLang="en-US">
                <a:solidFill>
                  <a:srgbClr val="FF00FF"/>
                </a:solidFill>
              </a:rPr>
              <a:t>：</a:t>
            </a:r>
            <a:r>
              <a:rPr lang="zh-CN" altLang="en-US"/>
              <a:t>表示要建立的索引是聚簇索引</a:t>
            </a:r>
          </a:p>
        </p:txBody>
      </p:sp>
      <p:sp>
        <p:nvSpPr>
          <p:cNvPr id="67588"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48F8A4DB-DBA7-406C-9588-DCA631633F33}"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建立索引（续）</a:t>
            </a:r>
          </a:p>
        </p:txBody>
      </p:sp>
      <p:sp>
        <p:nvSpPr>
          <p:cNvPr id="68611" name="Rectangle 3"/>
          <p:cNvSpPr>
            <a:spLocks noGrp="1" noChangeArrowheads="1"/>
          </p:cNvSpPr>
          <p:nvPr>
            <p:ph idx="1"/>
          </p:nvPr>
        </p:nvSpPr>
        <p:spPr>
          <a:xfrm>
            <a:off x="958850" y="1339850"/>
            <a:ext cx="8150225" cy="4854575"/>
          </a:xfrm>
        </p:spPr>
        <p:txBody>
          <a:bodyPr/>
          <a:lstStyle/>
          <a:p>
            <a:pPr lvl="1" algn="just" eaLnBrk="1" hangingPunct="1">
              <a:buFont typeface="Wingdings" panose="05000000000000000000" pitchFamily="2" charset="2"/>
              <a:buNone/>
            </a:pPr>
            <a:r>
              <a:rPr lang="en-US" altLang="zh-CN"/>
              <a:t>[</a:t>
            </a:r>
            <a:r>
              <a:rPr lang="zh-CN" altLang="en-US"/>
              <a:t>例</a:t>
            </a:r>
            <a:r>
              <a:rPr lang="en-US" altLang="zh-CN"/>
              <a:t>3.13]</a:t>
            </a:r>
            <a:r>
              <a:rPr lang="zh-CN" altLang="en-US"/>
              <a:t> 为学生</a:t>
            </a:r>
            <a:r>
              <a:rPr lang="en-US" altLang="zh-CN"/>
              <a:t>-</a:t>
            </a:r>
            <a:r>
              <a:rPr lang="zh-CN" altLang="en-US"/>
              <a:t>课程数据库中的</a:t>
            </a:r>
            <a:r>
              <a:rPr lang="en-US" altLang="zh-CN"/>
              <a:t>Student</a:t>
            </a:r>
            <a:r>
              <a:rPr lang="zh-CN" altLang="en-US"/>
              <a:t>，</a:t>
            </a:r>
            <a:r>
              <a:rPr lang="en-US" altLang="zh-CN"/>
              <a:t>Course</a:t>
            </a:r>
            <a:r>
              <a:rPr lang="zh-CN" altLang="en-US"/>
              <a:t>，</a:t>
            </a:r>
            <a:r>
              <a:rPr lang="en-US" altLang="zh-CN"/>
              <a:t>SC</a:t>
            </a:r>
            <a:r>
              <a:rPr lang="zh-CN" altLang="en-US"/>
              <a:t>三个表建立索引。</a:t>
            </a:r>
            <a:r>
              <a:rPr lang="en-US" altLang="zh-CN"/>
              <a:t>Student</a:t>
            </a:r>
            <a:r>
              <a:rPr lang="zh-CN" altLang="en-US"/>
              <a:t>表按学号升序建唯一索引，</a:t>
            </a:r>
            <a:r>
              <a:rPr lang="en-US" altLang="zh-CN"/>
              <a:t>Course</a:t>
            </a:r>
            <a:r>
              <a:rPr lang="zh-CN" altLang="en-US"/>
              <a:t>表按课程号升序建唯一索引，</a:t>
            </a:r>
            <a:r>
              <a:rPr lang="en-US" altLang="zh-CN"/>
              <a:t>SC</a:t>
            </a:r>
            <a:r>
              <a:rPr lang="zh-CN" altLang="en-US"/>
              <a:t>表按学号升序和课程号降序建唯一索引</a:t>
            </a:r>
          </a:p>
          <a:p>
            <a:pPr algn="just" eaLnBrk="1" hangingPunct="1">
              <a:lnSpc>
                <a:spcPct val="110000"/>
              </a:lnSpc>
              <a:buFont typeface="Wingdings" panose="05000000000000000000" pitchFamily="2" charset="2"/>
              <a:buNone/>
            </a:pPr>
            <a:r>
              <a:rPr lang="zh-CN" altLang="en-US" sz="2200"/>
              <a:t>     </a:t>
            </a:r>
          </a:p>
          <a:p>
            <a:pPr algn="just" eaLnBrk="1" hangingPunct="1">
              <a:lnSpc>
                <a:spcPct val="110000"/>
              </a:lnSpc>
              <a:buFont typeface="Wingdings" panose="05000000000000000000" pitchFamily="2" charset="2"/>
              <a:buNone/>
            </a:pPr>
            <a:r>
              <a:rPr lang="zh-CN" altLang="en-US" sz="2200"/>
              <a:t>   </a:t>
            </a:r>
            <a:r>
              <a:rPr lang="en-US" altLang="zh-CN" sz="2200"/>
              <a:t>CREATE UNIQUE INDEX  Stusno ON Student</a:t>
            </a:r>
            <a:r>
              <a:rPr lang="zh-CN" altLang="en-US" sz="2200"/>
              <a:t>(</a:t>
            </a:r>
            <a:r>
              <a:rPr lang="en-US" altLang="zh-CN" sz="2200"/>
              <a:t>Sno</a:t>
            </a:r>
            <a:r>
              <a:rPr lang="zh-CN" altLang="en-US" sz="2200"/>
              <a:t>);</a:t>
            </a:r>
          </a:p>
          <a:p>
            <a:pPr algn="just" eaLnBrk="1" hangingPunct="1">
              <a:lnSpc>
                <a:spcPct val="110000"/>
              </a:lnSpc>
              <a:buFont typeface="Wingdings" panose="05000000000000000000" pitchFamily="2" charset="2"/>
              <a:buNone/>
            </a:pPr>
            <a:r>
              <a:rPr lang="zh-CN" altLang="en-US" sz="2200"/>
              <a:t>   </a:t>
            </a:r>
            <a:r>
              <a:rPr lang="en-US" altLang="zh-CN" sz="2200"/>
              <a:t>CREATE UNIQUE INDEX  Coucno ON Course</a:t>
            </a:r>
            <a:r>
              <a:rPr lang="zh-CN" altLang="en-US" sz="2200"/>
              <a:t>(</a:t>
            </a:r>
            <a:r>
              <a:rPr lang="en-US" altLang="zh-CN" sz="2200"/>
              <a:t>Cno</a:t>
            </a:r>
            <a:r>
              <a:rPr lang="zh-CN" altLang="en-US" sz="2200"/>
              <a:t>);</a:t>
            </a:r>
          </a:p>
          <a:p>
            <a:pPr algn="just" eaLnBrk="1" hangingPunct="1">
              <a:lnSpc>
                <a:spcPct val="110000"/>
              </a:lnSpc>
              <a:buFont typeface="Wingdings" panose="05000000000000000000" pitchFamily="2" charset="2"/>
              <a:buNone/>
            </a:pPr>
            <a:r>
              <a:rPr lang="zh-CN" altLang="en-US" sz="2200"/>
              <a:t>   </a:t>
            </a:r>
            <a:r>
              <a:rPr lang="en-US" altLang="zh-CN" sz="2200"/>
              <a:t>CREATE UNIQUE INDEX  SCno ON SC</a:t>
            </a:r>
            <a:r>
              <a:rPr lang="zh-CN" altLang="en-US" sz="2200"/>
              <a:t>(</a:t>
            </a:r>
            <a:r>
              <a:rPr lang="en-US" altLang="zh-CN" sz="2200"/>
              <a:t>Sno ASC</a:t>
            </a:r>
            <a:r>
              <a:rPr lang="zh-CN" altLang="en-US" sz="2200"/>
              <a:t>,</a:t>
            </a:r>
            <a:r>
              <a:rPr lang="en-US" altLang="zh-CN" sz="2200"/>
              <a:t>Cno DESC</a:t>
            </a:r>
            <a:r>
              <a:rPr lang="zh-CN" altLang="en-US" sz="2200"/>
              <a:t>);</a:t>
            </a:r>
          </a:p>
          <a:p>
            <a:pPr lvl="1" eaLnBrk="1" hangingPunct="1">
              <a:buFont typeface="Wingdings" panose="05000000000000000000" pitchFamily="2" charset="2"/>
              <a:buNone/>
            </a:pPr>
            <a:r>
              <a:rPr lang="zh-CN" altLang="en-US" sz="2000"/>
              <a:t>     </a:t>
            </a:r>
          </a:p>
          <a:p>
            <a:pPr lvl="1" eaLnBrk="1" hangingPunct="1">
              <a:buFont typeface="Wingdings" panose="05000000000000000000" pitchFamily="2" charset="2"/>
              <a:buNone/>
            </a:pPr>
            <a:r>
              <a:rPr lang="zh-CN" altLang="en-US" sz="2000"/>
              <a:t>      </a:t>
            </a:r>
          </a:p>
        </p:txBody>
      </p:sp>
      <p:sp>
        <p:nvSpPr>
          <p:cNvPr id="68612"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E03E0AC6-71E1-43FC-902D-7AB55AFA4F83}"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a:xfrm>
            <a:off x="958850" y="-39688"/>
            <a:ext cx="8150225" cy="1138238"/>
          </a:xfrm>
        </p:spPr>
        <p:txBody>
          <a:bodyPr/>
          <a:lstStyle/>
          <a:p>
            <a:pPr eaLnBrk="1" hangingPunct="1">
              <a:defRPr/>
            </a:pPr>
            <a:r>
              <a:rPr lang="en-US" altLang="zh-CN" sz="3600"/>
              <a:t>2. </a:t>
            </a:r>
            <a:r>
              <a:rPr lang="zh-CN" altLang="en-US" sz="3600"/>
              <a:t>修改索引</a:t>
            </a:r>
          </a:p>
        </p:txBody>
      </p:sp>
      <p:sp>
        <p:nvSpPr>
          <p:cNvPr id="69635" name="内容占位符 2"/>
          <p:cNvSpPr>
            <a:spLocks noGrp="1"/>
          </p:cNvSpPr>
          <p:nvPr>
            <p:ph idx="1"/>
          </p:nvPr>
        </p:nvSpPr>
        <p:spPr>
          <a:xfrm>
            <a:off x="958850" y="1339850"/>
            <a:ext cx="8150225" cy="4854575"/>
          </a:xfrm>
        </p:spPr>
        <p:txBody>
          <a:bodyPr/>
          <a:lstStyle/>
          <a:p>
            <a:pPr eaLnBrk="1" hangingPunct="1"/>
            <a:r>
              <a:rPr lang="en-US" altLang="zh-CN">
                <a:solidFill>
                  <a:srgbClr val="FF00FF"/>
                </a:solidFill>
              </a:rPr>
              <a:t>ALTER </a:t>
            </a:r>
            <a:r>
              <a:rPr lang="en-US" altLang="zh-CN"/>
              <a:t>INDEX &lt;</a:t>
            </a:r>
            <a:r>
              <a:rPr lang="zh-CN" altLang="en-US"/>
              <a:t>旧索引名</a:t>
            </a:r>
            <a:r>
              <a:rPr lang="en-US" altLang="zh-CN"/>
              <a:t>&gt; RENAME TO &lt;</a:t>
            </a:r>
            <a:r>
              <a:rPr lang="zh-CN" altLang="en-US"/>
              <a:t>新索引名</a:t>
            </a:r>
            <a:r>
              <a:rPr lang="en-US" altLang="zh-CN"/>
              <a:t>&gt;</a:t>
            </a:r>
          </a:p>
          <a:p>
            <a:pPr eaLnBrk="1" hangingPunct="1"/>
            <a:endParaRPr lang="zh-CN" altLang="en-US"/>
          </a:p>
          <a:p>
            <a:pPr lvl="1"/>
            <a:r>
              <a:rPr lang="en-US" altLang="zh-CN"/>
              <a:t>[</a:t>
            </a:r>
            <a:r>
              <a:rPr lang="zh-CN" altLang="en-US"/>
              <a:t>例</a:t>
            </a:r>
            <a:r>
              <a:rPr lang="en-US" altLang="zh-CN"/>
              <a:t>3.14] </a:t>
            </a:r>
            <a:r>
              <a:rPr lang="zh-CN" altLang="en-US"/>
              <a:t>将</a:t>
            </a:r>
            <a:r>
              <a:rPr lang="en-US" altLang="zh-CN"/>
              <a:t>SC</a:t>
            </a:r>
            <a:r>
              <a:rPr lang="zh-CN" altLang="en-US"/>
              <a:t>表的</a:t>
            </a:r>
            <a:r>
              <a:rPr lang="en-US" altLang="zh-CN"/>
              <a:t>SCno</a:t>
            </a:r>
            <a:r>
              <a:rPr lang="zh-CN" altLang="en-US"/>
              <a:t>索引名改为</a:t>
            </a:r>
            <a:r>
              <a:rPr lang="en-US" altLang="zh-CN"/>
              <a:t>SCSno</a:t>
            </a:r>
            <a:endParaRPr lang="zh-CN" altLang="en-US"/>
          </a:p>
          <a:p>
            <a:pPr lvl="1">
              <a:buFont typeface="Wingdings" panose="05000000000000000000" pitchFamily="2" charset="2"/>
              <a:buNone/>
            </a:pPr>
            <a:r>
              <a:rPr lang="en-US" altLang="zh-CN"/>
              <a:t>	ALTER INDEX SCno RENAME TO SCSno;</a:t>
            </a:r>
            <a:endParaRPr lang="zh-CN" altLang="en-US"/>
          </a:p>
        </p:txBody>
      </p:sp>
      <p:sp>
        <p:nvSpPr>
          <p:cNvPr id="6963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831A8B36-DF07-4777-B8F6-3B16A3624837}"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3. </a:t>
            </a:r>
            <a:r>
              <a:rPr lang="zh-CN" altLang="en-US" sz="3600"/>
              <a:t>删除索引 </a:t>
            </a:r>
          </a:p>
        </p:txBody>
      </p:sp>
      <p:sp>
        <p:nvSpPr>
          <p:cNvPr id="70659" name="Rectangle 3"/>
          <p:cNvSpPr>
            <a:spLocks noGrp="1" noChangeArrowheads="1"/>
          </p:cNvSpPr>
          <p:nvPr>
            <p:ph idx="1"/>
          </p:nvPr>
        </p:nvSpPr>
        <p:spPr>
          <a:xfrm>
            <a:off x="958850" y="1339850"/>
            <a:ext cx="8150225" cy="4854575"/>
          </a:xfrm>
        </p:spPr>
        <p:txBody>
          <a:bodyPr/>
          <a:lstStyle/>
          <a:p>
            <a:pPr algn="just" eaLnBrk="1" hangingPunct="1"/>
            <a:r>
              <a:rPr lang="en-US" altLang="zh-CN">
                <a:solidFill>
                  <a:srgbClr val="FF00FF"/>
                </a:solidFill>
              </a:rPr>
              <a:t>DROP</a:t>
            </a:r>
            <a:r>
              <a:rPr lang="en-US" altLang="zh-CN"/>
              <a:t> INDEX &lt;</a:t>
            </a:r>
            <a:r>
              <a:rPr lang="zh-CN" altLang="en-US"/>
              <a:t>索引名</a:t>
            </a:r>
            <a:r>
              <a:rPr lang="en-US" altLang="zh-CN"/>
              <a:t>&gt;</a:t>
            </a:r>
            <a:r>
              <a:rPr lang="zh-CN" altLang="en-US"/>
              <a:t>;</a:t>
            </a:r>
          </a:p>
          <a:p>
            <a:pPr lvl="1" eaLnBrk="1" hangingPunct="1">
              <a:buFont typeface="Wingdings" panose="05000000000000000000" pitchFamily="2" charset="2"/>
              <a:buNone/>
            </a:pPr>
            <a:r>
              <a:rPr lang="zh-CN" altLang="en-US"/>
              <a:t>删除索引时，系统会从数据字典中删去有关该索引的</a:t>
            </a:r>
          </a:p>
          <a:p>
            <a:pPr lvl="1" eaLnBrk="1" hangingPunct="1">
              <a:buFont typeface="Wingdings" panose="05000000000000000000" pitchFamily="2" charset="2"/>
              <a:buNone/>
            </a:pPr>
            <a:r>
              <a:rPr lang="zh-CN" altLang="en-US"/>
              <a:t>描述。</a:t>
            </a:r>
          </a:p>
          <a:p>
            <a:pPr lvl="1" eaLnBrk="1" hangingPunct="1">
              <a:lnSpc>
                <a:spcPct val="170000"/>
              </a:lnSpc>
              <a:buFont typeface="Wingdings" panose="05000000000000000000" pitchFamily="2" charset="2"/>
              <a:buNone/>
            </a:pPr>
            <a:r>
              <a:rPr lang="en-US" altLang="zh-CN"/>
              <a:t>[</a:t>
            </a:r>
            <a:r>
              <a:rPr lang="zh-CN" altLang="en-US"/>
              <a:t>例</a:t>
            </a:r>
            <a:r>
              <a:rPr lang="en-US" altLang="zh-CN"/>
              <a:t>3.15]  </a:t>
            </a:r>
            <a:r>
              <a:rPr lang="zh-CN" altLang="en-US"/>
              <a:t>删除</a:t>
            </a:r>
            <a:r>
              <a:rPr lang="en-US" altLang="zh-CN"/>
              <a:t>Student</a:t>
            </a:r>
            <a:r>
              <a:rPr lang="zh-CN" altLang="en-US"/>
              <a:t>表的</a:t>
            </a:r>
            <a:r>
              <a:rPr lang="en-US" altLang="zh-CN"/>
              <a:t>Stusname</a:t>
            </a:r>
            <a:r>
              <a:rPr lang="zh-CN" altLang="en-US"/>
              <a:t>索引</a:t>
            </a:r>
          </a:p>
          <a:p>
            <a:pPr lvl="2" eaLnBrk="1" hangingPunct="1">
              <a:lnSpc>
                <a:spcPct val="170000"/>
              </a:lnSpc>
              <a:buFont typeface="Arial" panose="020B0604020202020204" pitchFamily="34" charset="0"/>
              <a:buNone/>
            </a:pPr>
            <a:r>
              <a:rPr lang="zh-CN" altLang="en-US" sz="2400"/>
              <a:t>	        </a:t>
            </a:r>
            <a:r>
              <a:rPr lang="en-US" altLang="zh-CN" sz="2400"/>
              <a:t>DROP INDEX Stusname</a:t>
            </a:r>
            <a:r>
              <a:rPr lang="zh-CN" altLang="en-US" sz="2400"/>
              <a:t>;</a:t>
            </a:r>
          </a:p>
        </p:txBody>
      </p:sp>
      <p:sp>
        <p:nvSpPr>
          <p:cNvPr id="7066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7907A803-DC20-489D-9E5B-CB25991C9F8F}"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3.3 </a:t>
            </a:r>
            <a:r>
              <a:rPr lang="zh-CN" altLang="en-US" sz="3600"/>
              <a:t>数据定义</a:t>
            </a:r>
          </a:p>
        </p:txBody>
      </p:sp>
      <p:sp>
        <p:nvSpPr>
          <p:cNvPr id="59395" name="Rectangle 3"/>
          <p:cNvSpPr>
            <a:spLocks noGrp="1" noChangeArrowheads="1"/>
          </p:cNvSpPr>
          <p:nvPr>
            <p:ph idx="1"/>
          </p:nvPr>
        </p:nvSpPr>
        <p:spPr>
          <a:xfrm>
            <a:off x="958850" y="1339850"/>
            <a:ext cx="8150225" cy="4854575"/>
          </a:xfrm>
        </p:spPr>
        <p:txBody>
          <a:bodyPr/>
          <a:lstStyle/>
          <a:p>
            <a:pPr marL="0" indent="0" eaLnBrk="1" hangingPunct="1">
              <a:lnSpc>
                <a:spcPct val="190000"/>
              </a:lnSpc>
              <a:buFont typeface="Wingdings" panose="05000000000000000000" pitchFamily="2" charset="2"/>
              <a:buNone/>
              <a:defRPr/>
            </a:pPr>
            <a:r>
              <a:rPr lang="en-US" altLang="zh-CN" dirty="0"/>
              <a:t>3.3.1 </a:t>
            </a:r>
            <a:r>
              <a:rPr lang="zh-CN" altLang="en-US" dirty="0"/>
              <a:t>模式的定义与删除</a:t>
            </a:r>
          </a:p>
          <a:p>
            <a:pPr marL="0" indent="0" eaLnBrk="1" hangingPunct="1">
              <a:lnSpc>
                <a:spcPct val="190000"/>
              </a:lnSpc>
              <a:buFont typeface="Wingdings" panose="05000000000000000000" pitchFamily="2" charset="2"/>
              <a:buNone/>
              <a:defRPr/>
            </a:pPr>
            <a:r>
              <a:rPr lang="en-US" altLang="zh-CN" dirty="0"/>
              <a:t>3.3.2 </a:t>
            </a:r>
            <a:r>
              <a:rPr lang="zh-CN" altLang="en-US" dirty="0"/>
              <a:t>基本表的定义、删除与修改</a:t>
            </a:r>
          </a:p>
          <a:p>
            <a:pPr marL="0" indent="0" eaLnBrk="1" hangingPunct="1">
              <a:lnSpc>
                <a:spcPct val="190000"/>
              </a:lnSpc>
              <a:buFont typeface="Wingdings" panose="05000000000000000000" pitchFamily="2" charset="2"/>
              <a:buNone/>
              <a:defRPr/>
            </a:pPr>
            <a:r>
              <a:rPr lang="en-US" altLang="zh-CN" dirty="0"/>
              <a:t>3.3.3 </a:t>
            </a:r>
            <a:r>
              <a:rPr lang="zh-CN" altLang="en-US" dirty="0"/>
              <a:t>索引的建立与删除</a:t>
            </a:r>
            <a:endParaRPr lang="en-US" dirty="0"/>
          </a:p>
          <a:p>
            <a:pPr marL="0" indent="0" eaLnBrk="1" hangingPunct="1">
              <a:lnSpc>
                <a:spcPct val="190000"/>
              </a:lnSpc>
              <a:buFont typeface="Wingdings" panose="05000000000000000000" pitchFamily="2" charset="2"/>
              <a:buNone/>
              <a:defRPr/>
            </a:pPr>
            <a:r>
              <a:rPr lang="en-US" altLang="zh-CN" dirty="0">
                <a:solidFill>
                  <a:schemeClr val="accent6"/>
                </a:solidFill>
              </a:rPr>
              <a:t>3.3.4 </a:t>
            </a:r>
            <a:r>
              <a:rPr lang="zh-CN" altLang="en-US" dirty="0">
                <a:solidFill>
                  <a:schemeClr val="accent6"/>
                </a:solidFill>
              </a:rPr>
              <a:t>数据字典</a:t>
            </a:r>
          </a:p>
          <a:p>
            <a:pPr eaLnBrk="1" hangingPunct="1">
              <a:buFont typeface="Wingdings" panose="05000000000000000000" pitchFamily="2" charset="2"/>
              <a:buNone/>
              <a:defRPr/>
            </a:pPr>
            <a:endParaRPr lang="en-US" altLang="zh-CN" dirty="0"/>
          </a:p>
        </p:txBody>
      </p:sp>
      <p:sp>
        <p:nvSpPr>
          <p:cNvPr id="7168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44FCCC83-710B-4100-91EA-49CCCFE4A33C}"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xfrm>
            <a:off x="958850" y="-39688"/>
            <a:ext cx="8150225" cy="1138238"/>
          </a:xfrm>
        </p:spPr>
        <p:txBody>
          <a:bodyPr/>
          <a:lstStyle/>
          <a:p>
            <a:pPr eaLnBrk="1" hangingPunct="1">
              <a:defRPr/>
            </a:pPr>
            <a:r>
              <a:rPr lang="zh-CN" altLang="en-US" sz="3600"/>
              <a:t>数据字典</a:t>
            </a:r>
          </a:p>
        </p:txBody>
      </p:sp>
      <p:sp>
        <p:nvSpPr>
          <p:cNvPr id="72707" name="内容占位符 2"/>
          <p:cNvSpPr>
            <a:spLocks noGrp="1"/>
          </p:cNvSpPr>
          <p:nvPr>
            <p:ph idx="1"/>
          </p:nvPr>
        </p:nvSpPr>
        <p:spPr>
          <a:xfrm>
            <a:off x="958850" y="1339850"/>
            <a:ext cx="8150225" cy="4854575"/>
          </a:xfrm>
        </p:spPr>
        <p:txBody>
          <a:bodyPr/>
          <a:lstStyle/>
          <a:p>
            <a:pPr eaLnBrk="1" hangingPunct="1"/>
            <a:r>
              <a:rPr lang="zh-CN" altLang="en-US"/>
              <a:t>数据字典是关系数据库管理系统内部的一组系统表，它记录了数据库中所有定义信息：</a:t>
            </a:r>
            <a:endParaRPr lang="en-US" altLang="zh-CN"/>
          </a:p>
          <a:p>
            <a:pPr lvl="1"/>
            <a:r>
              <a:rPr lang="zh-CN" altLang="en-US"/>
              <a:t>关系模式定义</a:t>
            </a:r>
            <a:endParaRPr lang="en-US" altLang="zh-CN"/>
          </a:p>
          <a:p>
            <a:pPr lvl="1"/>
            <a:r>
              <a:rPr lang="zh-CN" altLang="en-US"/>
              <a:t>视图定义</a:t>
            </a:r>
            <a:endParaRPr lang="en-US" altLang="zh-CN"/>
          </a:p>
          <a:p>
            <a:pPr lvl="1"/>
            <a:r>
              <a:rPr lang="zh-CN" altLang="en-US"/>
              <a:t>索引定义</a:t>
            </a:r>
            <a:endParaRPr lang="en-US" altLang="zh-CN"/>
          </a:p>
          <a:p>
            <a:pPr lvl="1"/>
            <a:r>
              <a:rPr lang="zh-CN" altLang="en-US"/>
              <a:t>完整性约束定义</a:t>
            </a:r>
            <a:endParaRPr lang="en-US" altLang="zh-CN"/>
          </a:p>
          <a:p>
            <a:pPr lvl="1"/>
            <a:r>
              <a:rPr lang="zh-CN" altLang="en-US"/>
              <a:t>各类用户对数据库的操作权限</a:t>
            </a:r>
            <a:endParaRPr lang="en-US" altLang="zh-CN"/>
          </a:p>
          <a:p>
            <a:pPr lvl="1"/>
            <a:r>
              <a:rPr lang="zh-CN" altLang="en-US"/>
              <a:t>统计信息等</a:t>
            </a:r>
          </a:p>
          <a:p>
            <a:pPr eaLnBrk="1" hangingPunct="1"/>
            <a:r>
              <a:rPr lang="zh-CN" altLang="en-US"/>
              <a:t>关系数据库管理系统在执行</a:t>
            </a:r>
            <a:r>
              <a:rPr lang="en-US" altLang="zh-CN"/>
              <a:t>SQL</a:t>
            </a:r>
            <a:r>
              <a:rPr lang="zh-CN" altLang="en-US"/>
              <a:t>的数据定义语句时，实际上就是在更新数据字典表中的相应信息。</a:t>
            </a:r>
          </a:p>
        </p:txBody>
      </p:sp>
      <p:sp>
        <p:nvSpPr>
          <p:cNvPr id="72708"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A03A5CB7-8987-4496-9CE1-DDCD6AD96085}"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700338" y="765175"/>
            <a:ext cx="6443662"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a:lstStyle>
          <a:p>
            <a:pPr eaLnBrk="1" hangingPunct="1">
              <a:buFont typeface="Arial" panose="020B0604020202020204" pitchFamily="34" charset="0"/>
              <a:buNone/>
              <a:defRPr/>
            </a:pPr>
            <a:r>
              <a:rPr lang="zh-CN" altLang="en-US" sz="5400" kern="0" dirty="0">
                <a:solidFill>
                  <a:srgbClr val="002060"/>
                </a:solidFill>
                <a:latin typeface="Franklin Gothic Medium" panose="020B0603020102020204"/>
                <a:ea typeface="隶书" panose="02010509060101010101" pitchFamily="49" charset="-122"/>
              </a:rPr>
              <a:t>第三章 关系数据库标准语言</a:t>
            </a:r>
            <a:r>
              <a:rPr lang="en-US" altLang="zh-CN" sz="5400" kern="0" dirty="0">
                <a:solidFill>
                  <a:srgbClr val="002060"/>
                </a:solidFill>
                <a:latin typeface="Franklin Gothic Medium" panose="020B0603020102020204"/>
                <a:ea typeface="隶书" panose="02010509060101010101" pitchFamily="49" charset="-122"/>
              </a:rPr>
              <a:t>SQL</a:t>
            </a:r>
            <a:endParaRPr lang="zh-CN" altLang="en-US" sz="5400" kern="0" dirty="0">
              <a:solidFill>
                <a:srgbClr val="002060"/>
              </a:solidFill>
              <a:latin typeface="Franklin Gothic Medium" panose="020B0603020102020204"/>
              <a:ea typeface="隶书" panose="02010509060101010101" pitchFamily="49" charset="-122"/>
            </a:endParaRPr>
          </a:p>
        </p:txBody>
      </p:sp>
      <p:sp>
        <p:nvSpPr>
          <p:cNvPr id="5" name="Rectangle 3"/>
          <p:cNvSpPr txBox="1">
            <a:spLocks noChangeArrowheads="1"/>
          </p:cNvSpPr>
          <p:nvPr/>
        </p:nvSpPr>
        <p:spPr>
          <a:xfrm>
            <a:off x="2720975" y="2924175"/>
            <a:ext cx="3494088" cy="305117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eaLnBrk="1" hangingPunct="1">
              <a:lnSpc>
                <a:spcPct val="150000"/>
              </a:lnSpc>
              <a:buFont typeface="Arial" panose="020B0604020202020204" pitchFamily="34" charset="0"/>
              <a:buNone/>
              <a:defRPr/>
            </a:pPr>
            <a:r>
              <a:rPr lang="en-US" altLang="zh-CN" sz="2800" b="1" dirty="0">
                <a:latin typeface="微软雅黑" panose="020B0503020204020204" pitchFamily="34" charset="-122"/>
                <a:ea typeface="微软雅黑" panose="020B0503020204020204" pitchFamily="34" charset="-122"/>
              </a:rPr>
              <a:t>3.1 SQL</a:t>
            </a:r>
            <a:r>
              <a:rPr lang="zh-CN" altLang="en-US" sz="2800" b="1" dirty="0">
                <a:latin typeface="微软雅黑" panose="020B0503020204020204" pitchFamily="34" charset="-122"/>
                <a:ea typeface="微软雅黑" panose="020B0503020204020204" pitchFamily="34" charset="-122"/>
              </a:rPr>
              <a:t>概述</a:t>
            </a:r>
          </a:p>
          <a:p>
            <a:pPr algn="just" eaLnBrk="1" hangingPunct="1">
              <a:lnSpc>
                <a:spcPct val="150000"/>
              </a:lnSpc>
              <a:buFont typeface="Arial" panose="020B0604020202020204" pitchFamily="34" charset="0"/>
              <a:buNone/>
              <a:defRPr/>
            </a:pPr>
            <a:r>
              <a:rPr lang="en-US" altLang="zh-CN" sz="2800" b="1" dirty="0">
                <a:latin typeface="微软雅黑" panose="020B0503020204020204" pitchFamily="34" charset="-122"/>
                <a:ea typeface="微软雅黑" panose="020B0503020204020204" pitchFamily="34" charset="-122"/>
              </a:rPr>
              <a:t>3.2 </a:t>
            </a:r>
            <a:r>
              <a:rPr lang="zh-CN" altLang="en-US" sz="2800" b="1" dirty="0">
                <a:latin typeface="微软雅黑" panose="020B0503020204020204" pitchFamily="34" charset="-122"/>
                <a:ea typeface="微软雅黑" panose="020B0503020204020204" pitchFamily="34" charset="-122"/>
              </a:rPr>
              <a:t>学生</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课程数据库</a:t>
            </a:r>
          </a:p>
          <a:p>
            <a:pPr algn="just" eaLnBrk="1" hangingPunct="1">
              <a:lnSpc>
                <a:spcPct val="150000"/>
              </a:lnSpc>
              <a:buFont typeface="Wingdings" panose="05000000000000000000" pitchFamily="2" charset="2"/>
              <a:buNone/>
              <a:defRPr/>
            </a:pPr>
            <a:r>
              <a:rPr lang="en-US" altLang="zh-CN" sz="2800" b="1" dirty="0">
                <a:latin typeface="微软雅黑" panose="020B0503020204020204" pitchFamily="34" charset="-122"/>
                <a:ea typeface="微软雅黑" panose="020B0503020204020204" pitchFamily="34" charset="-122"/>
              </a:rPr>
              <a:t>3.3 </a:t>
            </a:r>
            <a:r>
              <a:rPr lang="zh-CN" altLang="en-US" sz="2800" b="1" dirty="0">
                <a:latin typeface="微软雅黑" panose="020B0503020204020204" pitchFamily="34" charset="-122"/>
                <a:ea typeface="微软雅黑" panose="020B0503020204020204" pitchFamily="34" charset="-122"/>
              </a:rPr>
              <a:t>数据定义</a:t>
            </a:r>
          </a:p>
          <a:p>
            <a:pPr algn="just" eaLnBrk="1" hangingPunct="1">
              <a:lnSpc>
                <a:spcPct val="150000"/>
              </a:lnSpc>
              <a:buFont typeface="Arial" panose="020B0604020202020204" pitchFamily="34" charset="0"/>
              <a:buNone/>
              <a:defRPr/>
            </a:pPr>
            <a:r>
              <a:rPr lang="en-US" altLang="zh-CN" sz="2800" b="1" dirty="0">
                <a:solidFill>
                  <a:schemeClr val="accent6"/>
                </a:solidFill>
                <a:latin typeface="微软雅黑" panose="020B0503020204020204" pitchFamily="34" charset="-122"/>
                <a:ea typeface="微软雅黑" panose="020B0503020204020204" pitchFamily="34" charset="-122"/>
              </a:rPr>
              <a:t>3.4 </a:t>
            </a:r>
            <a:r>
              <a:rPr lang="zh-CN" altLang="en-US" sz="2800" b="1" dirty="0">
                <a:solidFill>
                  <a:schemeClr val="accent6"/>
                </a:solidFill>
                <a:latin typeface="微软雅黑" panose="020B0503020204020204" pitchFamily="34" charset="-122"/>
                <a:ea typeface="微软雅黑" panose="020B0503020204020204" pitchFamily="34" charset="-122"/>
              </a:rPr>
              <a:t>数据查询</a:t>
            </a:r>
          </a:p>
          <a:p>
            <a:pPr algn="just" eaLnBrk="1" hangingPunct="1">
              <a:lnSpc>
                <a:spcPct val="150000"/>
              </a:lnSpc>
              <a:buFont typeface="Wingdings" panose="05000000000000000000" pitchFamily="2" charset="2"/>
              <a:buNone/>
              <a:defRPr/>
            </a:pPr>
            <a:endParaRPr lang="zh-CN" altLang="en-US" b="1" dirty="0">
              <a:latin typeface="微软雅黑" panose="020B0503020204020204" pitchFamily="34" charset="-122"/>
              <a:ea typeface="微软雅黑" panose="020B0503020204020204" pitchFamily="34" charset="-122"/>
            </a:endParaRPr>
          </a:p>
        </p:txBody>
      </p:sp>
      <p:sp>
        <p:nvSpPr>
          <p:cNvPr id="73732" name="Rectangle 3"/>
          <p:cNvSpPr txBox="1">
            <a:spLocks noChangeArrowheads="1"/>
          </p:cNvSpPr>
          <p:nvPr/>
        </p:nvSpPr>
        <p:spPr bwMode="auto">
          <a:xfrm>
            <a:off x="6483350" y="2924175"/>
            <a:ext cx="2660650" cy="288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buSzTx/>
              <a:buFont typeface="Wingdings" panose="05000000000000000000" pitchFamily="2" charset="2"/>
              <a:buNone/>
            </a:pPr>
            <a:r>
              <a:rPr lang="en-US" altLang="zh-CN">
                <a:latin typeface="微软雅黑" panose="020B0503020204020204" pitchFamily="34" charset="-122"/>
                <a:ea typeface="微软雅黑" panose="020B0503020204020204" pitchFamily="34" charset="-122"/>
              </a:rPr>
              <a:t>3.5 </a:t>
            </a:r>
            <a:r>
              <a:rPr lang="zh-CN" altLang="en-US">
                <a:latin typeface="微软雅黑" panose="020B0503020204020204" pitchFamily="34" charset="-122"/>
                <a:ea typeface="微软雅黑" panose="020B0503020204020204" pitchFamily="34" charset="-122"/>
              </a:rPr>
              <a:t>数据更新</a:t>
            </a:r>
          </a:p>
          <a:p>
            <a:pPr algn="just" eaLnBrk="1" hangingPunct="1">
              <a:lnSpc>
                <a:spcPct val="150000"/>
              </a:lnSpc>
              <a:buSzTx/>
              <a:buFont typeface="Wingdings" panose="05000000000000000000" pitchFamily="2" charset="2"/>
              <a:buNone/>
            </a:pPr>
            <a:r>
              <a:rPr lang="en-US" altLang="zh-CN">
                <a:latin typeface="微软雅黑" panose="020B0503020204020204" pitchFamily="34" charset="-122"/>
                <a:ea typeface="微软雅黑" panose="020B0503020204020204" pitchFamily="34" charset="-122"/>
              </a:rPr>
              <a:t>3.6 </a:t>
            </a:r>
            <a:r>
              <a:rPr lang="zh-CN" altLang="en-US">
                <a:latin typeface="微软雅黑" panose="020B0503020204020204" pitchFamily="34" charset="-122"/>
                <a:ea typeface="微软雅黑" panose="020B0503020204020204" pitchFamily="34" charset="-122"/>
              </a:rPr>
              <a:t>空值的处理</a:t>
            </a:r>
          </a:p>
          <a:p>
            <a:pPr algn="just" eaLnBrk="1" hangingPunct="1">
              <a:lnSpc>
                <a:spcPct val="150000"/>
              </a:lnSpc>
              <a:buSzTx/>
              <a:buFont typeface="Wingdings" panose="05000000000000000000" pitchFamily="2" charset="2"/>
              <a:buNone/>
            </a:pPr>
            <a:r>
              <a:rPr lang="en-US" altLang="zh-CN">
                <a:latin typeface="微软雅黑" panose="020B0503020204020204" pitchFamily="34" charset="-122"/>
                <a:ea typeface="微软雅黑" panose="020B0503020204020204" pitchFamily="34" charset="-122"/>
              </a:rPr>
              <a:t>3.7 </a:t>
            </a:r>
            <a:r>
              <a:rPr lang="zh-CN" altLang="en-US">
                <a:latin typeface="微软雅黑" panose="020B0503020204020204" pitchFamily="34" charset="-122"/>
                <a:ea typeface="微软雅黑" panose="020B0503020204020204" pitchFamily="34" charset="-122"/>
              </a:rPr>
              <a:t>视图</a:t>
            </a:r>
          </a:p>
          <a:p>
            <a:pPr algn="just" eaLnBrk="1" hangingPunct="1">
              <a:lnSpc>
                <a:spcPct val="150000"/>
              </a:lnSpc>
              <a:buSzTx/>
              <a:buFont typeface="Wingdings" panose="05000000000000000000" pitchFamily="2" charset="2"/>
              <a:buNone/>
            </a:pPr>
            <a:r>
              <a:rPr lang="en-US" altLang="zh-CN">
                <a:latin typeface="微软雅黑" panose="020B0503020204020204" pitchFamily="34" charset="-122"/>
                <a:ea typeface="微软雅黑" panose="020B0503020204020204" pitchFamily="34" charset="-122"/>
              </a:rPr>
              <a:t>3.8 </a:t>
            </a:r>
            <a:r>
              <a:rPr lang="zh-CN" altLang="en-US">
                <a:latin typeface="微软雅黑" panose="020B0503020204020204" pitchFamily="34" charset="-122"/>
                <a:ea typeface="微软雅黑" panose="020B0503020204020204" pitchFamily="34" charset="-122"/>
              </a:rPr>
              <a:t>小结</a:t>
            </a:r>
            <a:endParaRPr lang="zh-CN" altLang="en-US" sz="3200">
              <a:latin typeface="微软雅黑" panose="020B0503020204020204" pitchFamily="34" charset="-122"/>
              <a:ea typeface="微软雅黑" panose="020B0503020204020204" pitchFamily="34" charset="-122"/>
            </a:endParaRPr>
          </a:p>
        </p:txBody>
      </p:sp>
    </p:spTree>
  </p:cSld>
  <p:clrMapOvr>
    <a:masterClrMapping/>
  </p:clrMapOvr>
  <p:transition spd="slow">
    <p:cov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数据查询</a:t>
            </a:r>
          </a:p>
        </p:txBody>
      </p:sp>
      <p:sp>
        <p:nvSpPr>
          <p:cNvPr id="75779" name="Rectangle 3"/>
          <p:cNvSpPr>
            <a:spLocks noGrp="1" noChangeArrowheads="1"/>
          </p:cNvSpPr>
          <p:nvPr>
            <p:ph idx="1"/>
          </p:nvPr>
        </p:nvSpPr>
        <p:spPr>
          <a:xfrm>
            <a:off x="958850" y="1079500"/>
            <a:ext cx="8150225" cy="4854575"/>
          </a:xfrm>
        </p:spPr>
        <p:txBody>
          <a:bodyPr/>
          <a:lstStyle/>
          <a:p>
            <a:pPr algn="just" eaLnBrk="1" hangingPunct="1">
              <a:lnSpc>
                <a:spcPct val="150000"/>
              </a:lnSpc>
            </a:pPr>
            <a:r>
              <a:rPr lang="zh-CN" altLang="en-US"/>
              <a:t>语句格式</a:t>
            </a:r>
          </a:p>
          <a:p>
            <a:pPr algn="just" eaLnBrk="1" hangingPunct="1">
              <a:lnSpc>
                <a:spcPct val="150000"/>
              </a:lnSpc>
              <a:buFont typeface="Wingdings" panose="05000000000000000000" pitchFamily="2" charset="2"/>
              <a:buNone/>
            </a:pPr>
            <a:r>
              <a:rPr lang="zh-CN" altLang="en-US" sz="2000">
                <a:solidFill>
                  <a:srgbClr val="D75B5B"/>
                </a:solidFill>
              </a:rPr>
              <a:t>    </a:t>
            </a:r>
            <a:r>
              <a:rPr lang="zh-CN" altLang="en-US" sz="2000">
                <a:solidFill>
                  <a:srgbClr val="FF00FF"/>
                </a:solidFill>
              </a:rPr>
              <a:t>   </a:t>
            </a:r>
            <a:r>
              <a:rPr lang="en-US" altLang="zh-CN" sz="2200">
                <a:solidFill>
                  <a:srgbClr val="FF00FF"/>
                </a:solidFill>
              </a:rPr>
              <a:t>SELECT</a:t>
            </a:r>
            <a:r>
              <a:rPr lang="en-US" altLang="zh-CN" sz="2200"/>
              <a:t> [ALL|DISTINCT] &lt;</a:t>
            </a:r>
            <a:r>
              <a:rPr lang="zh-CN" altLang="en-US" sz="2200"/>
              <a:t>目标列表达式</a:t>
            </a:r>
            <a:r>
              <a:rPr lang="en-US" altLang="zh-CN" sz="2200"/>
              <a:t>&gt;[</a:t>
            </a:r>
            <a:r>
              <a:rPr lang="zh-CN" altLang="en-US" sz="2200"/>
              <a:t>,</a:t>
            </a:r>
            <a:r>
              <a:rPr lang="en-US" altLang="zh-CN" sz="2200"/>
              <a:t>&lt;</a:t>
            </a:r>
            <a:r>
              <a:rPr lang="zh-CN" altLang="en-US" sz="2200"/>
              <a:t>目标列表达式</a:t>
            </a:r>
            <a:r>
              <a:rPr lang="en-US" altLang="zh-CN" sz="2200"/>
              <a:t>&gt;] </a:t>
            </a:r>
            <a:r>
              <a:rPr lang="en-US" altLang="zh-CN" sz="2200">
                <a:latin typeface="Courier New" panose="02070309020205020404" pitchFamily="49" charset="0"/>
              </a:rPr>
              <a:t>…</a:t>
            </a:r>
            <a:endParaRPr lang="en-US" altLang="zh-CN" sz="2200"/>
          </a:p>
          <a:p>
            <a:pPr algn="just" eaLnBrk="1" hangingPunct="1">
              <a:lnSpc>
                <a:spcPct val="150000"/>
              </a:lnSpc>
              <a:buFont typeface="Wingdings" panose="05000000000000000000" pitchFamily="2" charset="2"/>
              <a:buNone/>
            </a:pPr>
            <a:r>
              <a:rPr lang="en-US" altLang="zh-CN" sz="2200">
                <a:solidFill>
                  <a:srgbClr val="D75B5B"/>
                </a:solidFill>
              </a:rPr>
              <a:t>       </a:t>
            </a:r>
            <a:r>
              <a:rPr lang="en-US" altLang="zh-CN" sz="2200">
                <a:solidFill>
                  <a:srgbClr val="FF00FF"/>
                </a:solidFill>
              </a:rPr>
              <a:t>FROM </a:t>
            </a:r>
            <a:r>
              <a:rPr lang="en-US" altLang="zh-CN" sz="2200"/>
              <a:t>&lt;</a:t>
            </a:r>
            <a:r>
              <a:rPr lang="zh-CN" altLang="en-US" sz="2200"/>
              <a:t>表名或视图名</a:t>
            </a:r>
            <a:r>
              <a:rPr lang="en-US" altLang="zh-CN" sz="2200"/>
              <a:t>&gt;[,&lt;</a:t>
            </a:r>
            <a:r>
              <a:rPr lang="zh-CN" altLang="en-US" sz="2200"/>
              <a:t>表名或视图名</a:t>
            </a:r>
            <a:r>
              <a:rPr lang="en-US" altLang="zh-CN" sz="2200"/>
              <a:t>&gt; ]</a:t>
            </a:r>
            <a:r>
              <a:rPr lang="en-US" altLang="zh-CN" sz="2200">
                <a:latin typeface="Courier New" panose="02070309020205020404" pitchFamily="49" charset="0"/>
              </a:rPr>
              <a:t>…|</a:t>
            </a:r>
            <a:r>
              <a:rPr lang="zh-CN" altLang="en-US" sz="2200">
                <a:latin typeface="Courier New" panose="02070309020205020404" pitchFamily="49" charset="0"/>
              </a:rPr>
              <a:t>(</a:t>
            </a:r>
            <a:r>
              <a:rPr lang="en-US" altLang="zh-CN" sz="2200"/>
              <a:t>SELECT </a:t>
            </a:r>
            <a:r>
              <a:rPr lang="zh-CN" altLang="en-US" sz="2200"/>
              <a:t>语句)      </a:t>
            </a:r>
          </a:p>
          <a:p>
            <a:pPr algn="just" eaLnBrk="1" hangingPunct="1">
              <a:lnSpc>
                <a:spcPct val="150000"/>
              </a:lnSpc>
              <a:buFont typeface="Wingdings" panose="05000000000000000000" pitchFamily="2" charset="2"/>
              <a:buNone/>
            </a:pPr>
            <a:r>
              <a:rPr lang="zh-CN" altLang="en-US" sz="2200"/>
              <a:t>                   </a:t>
            </a:r>
            <a:r>
              <a:rPr lang="en-US" altLang="zh-CN" sz="2200"/>
              <a:t>[AS]&lt;</a:t>
            </a:r>
            <a:r>
              <a:rPr lang="zh-CN" altLang="en-US" sz="2200"/>
              <a:t>别名</a:t>
            </a:r>
            <a:r>
              <a:rPr lang="en-US" altLang="zh-CN" sz="2200"/>
              <a:t>&gt;</a:t>
            </a:r>
          </a:p>
          <a:p>
            <a:pPr marL="819150" lvl="1" algn="just" eaLnBrk="1" hangingPunct="1">
              <a:lnSpc>
                <a:spcPct val="150000"/>
              </a:lnSpc>
              <a:buFont typeface="Wingdings" panose="05000000000000000000" pitchFamily="2" charset="2"/>
              <a:buNone/>
            </a:pPr>
            <a:r>
              <a:rPr lang="en-US" altLang="zh-CN" sz="2200"/>
              <a:t>[ </a:t>
            </a:r>
            <a:r>
              <a:rPr lang="en-US" altLang="zh-CN" sz="2200">
                <a:solidFill>
                  <a:srgbClr val="FF00FF"/>
                </a:solidFill>
              </a:rPr>
              <a:t>WHERE</a:t>
            </a:r>
            <a:r>
              <a:rPr lang="en-US" altLang="zh-CN" sz="2200"/>
              <a:t> &lt;</a:t>
            </a:r>
            <a:r>
              <a:rPr lang="zh-CN" altLang="en-US" sz="2200"/>
              <a:t>条件表达式</a:t>
            </a:r>
            <a:r>
              <a:rPr lang="en-US" altLang="zh-CN" sz="2200"/>
              <a:t>&gt; ]</a:t>
            </a:r>
          </a:p>
          <a:p>
            <a:pPr marL="819150" lvl="1" algn="just" eaLnBrk="1" hangingPunct="1">
              <a:lnSpc>
                <a:spcPct val="150000"/>
              </a:lnSpc>
              <a:buFont typeface="Wingdings" panose="05000000000000000000" pitchFamily="2" charset="2"/>
              <a:buNone/>
            </a:pPr>
            <a:r>
              <a:rPr lang="en-US" altLang="zh-CN" sz="2200"/>
              <a:t>[ </a:t>
            </a:r>
            <a:r>
              <a:rPr lang="en-US" altLang="zh-CN" sz="2200">
                <a:solidFill>
                  <a:srgbClr val="FF00FF"/>
                </a:solidFill>
              </a:rPr>
              <a:t>GROUP BY</a:t>
            </a:r>
            <a:r>
              <a:rPr lang="en-US" altLang="zh-CN" sz="2200"/>
              <a:t> &lt;</a:t>
            </a:r>
            <a:r>
              <a:rPr lang="zh-CN" altLang="en-US" sz="2200"/>
              <a:t>列名</a:t>
            </a:r>
            <a:r>
              <a:rPr lang="en-US" altLang="zh-CN" sz="2200"/>
              <a:t>1&gt; [ </a:t>
            </a:r>
            <a:r>
              <a:rPr lang="en-US" altLang="zh-CN" sz="2200">
                <a:solidFill>
                  <a:srgbClr val="FF00FF"/>
                </a:solidFill>
              </a:rPr>
              <a:t>HAVING</a:t>
            </a:r>
            <a:r>
              <a:rPr lang="en-US" altLang="zh-CN" sz="2200"/>
              <a:t> &lt;</a:t>
            </a:r>
            <a:r>
              <a:rPr lang="zh-CN" altLang="en-US" sz="2200"/>
              <a:t>条件表达式</a:t>
            </a:r>
            <a:r>
              <a:rPr lang="en-US" altLang="zh-CN" sz="2200"/>
              <a:t>&gt; ] ]</a:t>
            </a:r>
          </a:p>
          <a:p>
            <a:pPr marL="819150" lvl="1" algn="just" eaLnBrk="1" hangingPunct="1">
              <a:lnSpc>
                <a:spcPct val="150000"/>
              </a:lnSpc>
              <a:buFont typeface="Wingdings" panose="05000000000000000000" pitchFamily="2" charset="2"/>
              <a:buNone/>
            </a:pPr>
            <a:r>
              <a:rPr lang="en-US" altLang="zh-CN" sz="2200"/>
              <a:t>[ </a:t>
            </a:r>
            <a:r>
              <a:rPr lang="en-US" altLang="zh-CN" sz="2200">
                <a:solidFill>
                  <a:srgbClr val="FF00FF"/>
                </a:solidFill>
              </a:rPr>
              <a:t>ORDER BY</a:t>
            </a:r>
            <a:r>
              <a:rPr lang="en-US" altLang="zh-CN" sz="2200"/>
              <a:t> &lt;</a:t>
            </a:r>
            <a:r>
              <a:rPr lang="zh-CN" altLang="en-US" sz="2200"/>
              <a:t>列名</a:t>
            </a:r>
            <a:r>
              <a:rPr lang="en-US" altLang="zh-CN" sz="2200"/>
              <a:t>2&gt; [ ASC|DESC ] ]</a:t>
            </a:r>
            <a:r>
              <a:rPr lang="zh-CN" altLang="en-US" sz="2200"/>
              <a:t>;</a:t>
            </a:r>
          </a:p>
          <a:p>
            <a:pPr marL="819150" lvl="1" algn="just" eaLnBrk="1" hangingPunct="1">
              <a:buFont typeface="Wingdings" panose="05000000000000000000" pitchFamily="2" charset="2"/>
              <a:buNone/>
            </a:pPr>
            <a:r>
              <a:rPr lang="zh-CN" altLang="en-US" sz="1600">
                <a:latin typeface="Courier New" panose="02070309020205020404" pitchFamily="49" charset="0"/>
              </a:rPr>
              <a:t> </a:t>
            </a:r>
            <a:endParaRPr lang="zh-CN" altLang="en-US" sz="1400"/>
          </a:p>
        </p:txBody>
      </p:sp>
      <p:sp>
        <p:nvSpPr>
          <p:cNvPr id="7578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E1FEB48C-2C42-4567-9754-8ADED08310F6}"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a:xfrm>
            <a:off x="958850" y="-39688"/>
            <a:ext cx="8150225" cy="1138238"/>
          </a:xfrm>
        </p:spPr>
        <p:txBody>
          <a:bodyPr/>
          <a:lstStyle/>
          <a:p>
            <a:pPr>
              <a:defRPr/>
            </a:pPr>
            <a:r>
              <a:rPr lang="zh-CN" altLang="en-US" sz="3600"/>
              <a:t>数据查询</a:t>
            </a:r>
          </a:p>
        </p:txBody>
      </p:sp>
      <p:sp>
        <p:nvSpPr>
          <p:cNvPr id="66563" name="内容占位符 2"/>
          <p:cNvSpPr>
            <a:spLocks noGrp="1"/>
          </p:cNvSpPr>
          <p:nvPr>
            <p:ph idx="1"/>
          </p:nvPr>
        </p:nvSpPr>
        <p:spPr>
          <a:xfrm>
            <a:off x="933450" y="981075"/>
            <a:ext cx="8148638" cy="5876925"/>
          </a:xfrm>
        </p:spPr>
        <p:txBody>
          <a:bodyPr/>
          <a:lstStyle/>
          <a:p>
            <a:pPr lvl="1" algn="just">
              <a:lnSpc>
                <a:spcPct val="150000"/>
              </a:lnSpc>
              <a:defRPr/>
            </a:pPr>
            <a:r>
              <a:rPr lang="en-US" altLang="zh-CN" dirty="0">
                <a:solidFill>
                  <a:schemeClr val="accent6"/>
                </a:solidFill>
                <a:latin typeface="微软雅黑" panose="020B0503020204020204" pitchFamily="34" charset="-122"/>
                <a:ea typeface="微软雅黑" panose="020B0503020204020204" pitchFamily="34" charset="-122"/>
              </a:rPr>
              <a:t>SELECT</a:t>
            </a:r>
            <a:r>
              <a:rPr lang="zh-CN" altLang="en-US" dirty="0">
                <a:solidFill>
                  <a:schemeClr val="accent6"/>
                </a:solidFill>
                <a:latin typeface="微软雅黑" panose="020B0503020204020204" pitchFamily="34" charset="-122"/>
                <a:ea typeface="微软雅黑" panose="020B0503020204020204" pitchFamily="34" charset="-122"/>
              </a:rPr>
              <a:t>子句：</a:t>
            </a:r>
            <a:r>
              <a:rPr lang="zh-CN" altLang="en-US" dirty="0">
                <a:latin typeface="微软雅黑" panose="020B0503020204020204" pitchFamily="34" charset="-122"/>
                <a:ea typeface="微软雅黑" panose="020B0503020204020204" pitchFamily="34" charset="-122"/>
              </a:rPr>
              <a:t>指定要显示的属性列</a:t>
            </a:r>
          </a:p>
          <a:p>
            <a:pPr lvl="1" algn="just">
              <a:lnSpc>
                <a:spcPct val="150000"/>
              </a:lnSpc>
              <a:defRPr/>
            </a:pPr>
            <a:r>
              <a:rPr lang="en-US" altLang="zh-CN" dirty="0">
                <a:solidFill>
                  <a:schemeClr val="accent6"/>
                </a:solidFill>
                <a:latin typeface="微软雅黑" panose="020B0503020204020204" pitchFamily="34" charset="-122"/>
                <a:ea typeface="微软雅黑" panose="020B0503020204020204" pitchFamily="34" charset="-122"/>
              </a:rPr>
              <a:t>FROM</a:t>
            </a:r>
            <a:r>
              <a:rPr lang="zh-CN" altLang="en-US" dirty="0">
                <a:solidFill>
                  <a:schemeClr val="accent6"/>
                </a:solidFill>
                <a:latin typeface="微软雅黑" panose="020B0503020204020204" pitchFamily="34" charset="-122"/>
                <a:ea typeface="微软雅黑" panose="020B0503020204020204" pitchFamily="34" charset="-122"/>
              </a:rPr>
              <a:t>子句：</a:t>
            </a:r>
            <a:r>
              <a:rPr lang="zh-CN" altLang="en-US" dirty="0">
                <a:latin typeface="微软雅黑" panose="020B0503020204020204" pitchFamily="34" charset="-122"/>
                <a:ea typeface="微软雅黑" panose="020B0503020204020204" pitchFamily="34" charset="-122"/>
              </a:rPr>
              <a:t>指定查询对象</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基本表或视图</a:t>
            </a:r>
            <a:r>
              <a:rPr lang="en-US" altLang="zh-CN" dirty="0">
                <a:latin typeface="微软雅黑" panose="020B0503020204020204" pitchFamily="34" charset="-122"/>
                <a:ea typeface="微软雅黑" panose="020B0503020204020204" pitchFamily="34" charset="-122"/>
              </a:rPr>
              <a:t>）</a:t>
            </a:r>
          </a:p>
          <a:p>
            <a:pPr lvl="1" algn="just">
              <a:lnSpc>
                <a:spcPct val="150000"/>
              </a:lnSpc>
              <a:defRPr/>
            </a:pPr>
            <a:r>
              <a:rPr lang="en-US" altLang="zh-CN" dirty="0">
                <a:solidFill>
                  <a:schemeClr val="accent6"/>
                </a:solidFill>
                <a:latin typeface="微软雅黑" panose="020B0503020204020204" pitchFamily="34" charset="-122"/>
                <a:ea typeface="微软雅黑" panose="020B0503020204020204" pitchFamily="34" charset="-122"/>
              </a:rPr>
              <a:t>WHERE</a:t>
            </a:r>
            <a:r>
              <a:rPr lang="zh-CN" altLang="en-US" dirty="0">
                <a:solidFill>
                  <a:schemeClr val="accent6"/>
                </a:solidFill>
                <a:latin typeface="微软雅黑" panose="020B0503020204020204" pitchFamily="34" charset="-122"/>
                <a:ea typeface="微软雅黑" panose="020B0503020204020204" pitchFamily="34" charset="-122"/>
              </a:rPr>
              <a:t>子句：</a:t>
            </a:r>
            <a:r>
              <a:rPr lang="zh-CN" altLang="en-US" dirty="0">
                <a:latin typeface="微软雅黑" panose="020B0503020204020204" pitchFamily="34" charset="-122"/>
                <a:ea typeface="微软雅黑" panose="020B0503020204020204" pitchFamily="34" charset="-122"/>
              </a:rPr>
              <a:t>指定查询条件</a:t>
            </a:r>
          </a:p>
          <a:p>
            <a:pPr lvl="1" algn="just">
              <a:lnSpc>
                <a:spcPct val="150000"/>
              </a:lnSpc>
              <a:defRPr/>
            </a:pPr>
            <a:r>
              <a:rPr lang="en-US" altLang="zh-CN" dirty="0">
                <a:solidFill>
                  <a:schemeClr val="accent6"/>
                </a:solidFill>
                <a:latin typeface="微软雅黑" panose="020B0503020204020204" pitchFamily="34" charset="-122"/>
                <a:ea typeface="微软雅黑" panose="020B0503020204020204" pitchFamily="34" charset="-122"/>
              </a:rPr>
              <a:t>GROUP BY</a:t>
            </a:r>
            <a:r>
              <a:rPr lang="zh-CN" altLang="en-US" dirty="0">
                <a:solidFill>
                  <a:schemeClr val="accent6"/>
                </a:solidFill>
                <a:latin typeface="微软雅黑" panose="020B0503020204020204" pitchFamily="34" charset="-122"/>
                <a:ea typeface="微软雅黑" panose="020B0503020204020204" pitchFamily="34" charset="-122"/>
              </a:rPr>
              <a:t>子句：</a:t>
            </a:r>
            <a:r>
              <a:rPr lang="zh-CN" altLang="en-US" dirty="0">
                <a:latin typeface="微软雅黑" panose="020B0503020204020204" pitchFamily="34" charset="-122"/>
                <a:ea typeface="微软雅黑" panose="020B0503020204020204" pitchFamily="34" charset="-122"/>
              </a:rPr>
              <a:t>对查询结果按指定列的值分组，该属性列值相等的元组为一个组。通常会在每组中作用聚集函数。</a:t>
            </a:r>
          </a:p>
          <a:p>
            <a:pPr lvl="1" algn="just">
              <a:lnSpc>
                <a:spcPct val="150000"/>
              </a:lnSpc>
              <a:defRPr/>
            </a:pPr>
            <a:r>
              <a:rPr lang="en-US" altLang="zh-CN" dirty="0">
                <a:solidFill>
                  <a:schemeClr val="accent6"/>
                </a:solidFill>
                <a:latin typeface="微软雅黑" panose="020B0503020204020204" pitchFamily="34" charset="-122"/>
                <a:ea typeface="微软雅黑" panose="020B0503020204020204" pitchFamily="34" charset="-122"/>
              </a:rPr>
              <a:t>HAVING</a:t>
            </a:r>
            <a:r>
              <a:rPr lang="zh-CN" altLang="en-US" dirty="0">
                <a:solidFill>
                  <a:schemeClr val="accent6"/>
                </a:solidFill>
                <a:latin typeface="微软雅黑" panose="020B0503020204020204" pitchFamily="34" charset="-122"/>
                <a:ea typeface="微软雅黑" panose="020B0503020204020204" pitchFamily="34" charset="-122"/>
              </a:rPr>
              <a:t>短语：</a:t>
            </a:r>
            <a:r>
              <a:rPr lang="zh-CN" altLang="en-US" dirty="0">
                <a:latin typeface="微软雅黑" panose="020B0503020204020204" pitchFamily="34" charset="-122"/>
                <a:ea typeface="微软雅黑" panose="020B0503020204020204" pitchFamily="34" charset="-122"/>
              </a:rPr>
              <a:t>只有满足指定条件的组才予以输出</a:t>
            </a:r>
          </a:p>
          <a:p>
            <a:pPr lvl="1">
              <a:lnSpc>
                <a:spcPct val="150000"/>
              </a:lnSpc>
              <a:defRPr/>
            </a:pPr>
            <a:r>
              <a:rPr lang="en-US" altLang="zh-CN" dirty="0">
                <a:solidFill>
                  <a:schemeClr val="accent6"/>
                </a:solidFill>
                <a:latin typeface="微软雅黑" panose="020B0503020204020204" pitchFamily="34" charset="-122"/>
                <a:ea typeface="微软雅黑" panose="020B0503020204020204" pitchFamily="34" charset="-122"/>
              </a:rPr>
              <a:t>ORDER BY</a:t>
            </a:r>
            <a:r>
              <a:rPr lang="zh-CN" altLang="en-US" dirty="0">
                <a:solidFill>
                  <a:schemeClr val="accent6"/>
                </a:solidFill>
                <a:latin typeface="微软雅黑" panose="020B0503020204020204" pitchFamily="34" charset="-122"/>
                <a:ea typeface="微软雅黑" panose="020B0503020204020204" pitchFamily="34" charset="-122"/>
              </a:rPr>
              <a:t>子句：</a:t>
            </a:r>
            <a:r>
              <a:rPr lang="zh-CN" altLang="en-US" dirty="0">
                <a:latin typeface="微软雅黑" panose="020B0503020204020204" pitchFamily="34" charset="-122"/>
                <a:ea typeface="微软雅黑" panose="020B0503020204020204" pitchFamily="34" charset="-122"/>
              </a:rPr>
              <a:t>对查询结果表按指定列值的升序或降序排序 </a:t>
            </a:r>
          </a:p>
          <a:p>
            <a:pPr>
              <a:defRPr/>
            </a:pPr>
            <a:endParaRPr lang="zh-CN" altLang="en-US" dirty="0">
              <a:latin typeface="微软雅黑" panose="020B0503020204020204" pitchFamily="34" charset="-122"/>
              <a:ea typeface="微软雅黑" panose="020B0503020204020204" pitchFamily="34" charset="-122"/>
            </a:endParaRPr>
          </a:p>
        </p:txBody>
      </p:sp>
      <p:sp>
        <p:nvSpPr>
          <p:cNvPr id="7680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C7C317F4-9943-461B-9466-04673895EE80}"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 calcmode="lin" valueType="num">
                                      <p:cBhvr>
                                        <p:cTn id="7" dur="500" fill="hold"/>
                                        <p:tgtEl>
                                          <p:spTgt spid="6656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656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656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6563">
                                            <p:txEl>
                                              <p:pRg st="1" end="1"/>
                                            </p:txEl>
                                          </p:spTgt>
                                        </p:tgtEl>
                                        <p:attrNameLst>
                                          <p:attrName>style.visibility</p:attrName>
                                        </p:attrNameLst>
                                      </p:cBhvr>
                                      <p:to>
                                        <p:strVal val="visible"/>
                                      </p:to>
                                    </p:set>
                                    <p:anim calcmode="lin" valueType="num">
                                      <p:cBhvr>
                                        <p:cTn id="14" dur="500" fill="hold"/>
                                        <p:tgtEl>
                                          <p:spTgt spid="6656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6656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6656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6563">
                                            <p:txEl>
                                              <p:pRg st="2" end="2"/>
                                            </p:txEl>
                                          </p:spTgt>
                                        </p:tgtEl>
                                        <p:attrNameLst>
                                          <p:attrName>style.visibility</p:attrName>
                                        </p:attrNameLst>
                                      </p:cBhvr>
                                      <p:to>
                                        <p:strVal val="visible"/>
                                      </p:to>
                                    </p:set>
                                    <p:anim calcmode="lin" valueType="num">
                                      <p:cBhvr>
                                        <p:cTn id="21" dur="500" fill="hold"/>
                                        <p:tgtEl>
                                          <p:spTgt spid="6656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6656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6656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66563">
                                            <p:txEl>
                                              <p:pRg st="3" end="3"/>
                                            </p:txEl>
                                          </p:spTgt>
                                        </p:tgtEl>
                                        <p:attrNameLst>
                                          <p:attrName>style.visibility</p:attrName>
                                        </p:attrNameLst>
                                      </p:cBhvr>
                                      <p:to>
                                        <p:strVal val="visible"/>
                                      </p:to>
                                    </p:set>
                                    <p:anim calcmode="lin" valueType="num">
                                      <p:cBhvr>
                                        <p:cTn id="28" dur="500" fill="hold"/>
                                        <p:tgtEl>
                                          <p:spTgt spid="6656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6656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6656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66563">
                                            <p:txEl>
                                              <p:pRg st="4" end="4"/>
                                            </p:txEl>
                                          </p:spTgt>
                                        </p:tgtEl>
                                        <p:attrNameLst>
                                          <p:attrName>style.visibility</p:attrName>
                                        </p:attrNameLst>
                                      </p:cBhvr>
                                      <p:to>
                                        <p:strVal val="visible"/>
                                      </p:to>
                                    </p:set>
                                    <p:anim calcmode="lin" valueType="num">
                                      <p:cBhvr>
                                        <p:cTn id="35" dur="500" fill="hold"/>
                                        <p:tgtEl>
                                          <p:spTgt spid="6656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6656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6656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66563">
                                            <p:txEl>
                                              <p:pRg st="5" end="5"/>
                                            </p:txEl>
                                          </p:spTgt>
                                        </p:tgtEl>
                                        <p:attrNameLst>
                                          <p:attrName>style.visibility</p:attrName>
                                        </p:attrNameLst>
                                      </p:cBhvr>
                                      <p:to>
                                        <p:strVal val="visible"/>
                                      </p:to>
                                    </p:set>
                                    <p:anim calcmode="lin" valueType="num">
                                      <p:cBhvr>
                                        <p:cTn id="42" dur="500" fill="hold"/>
                                        <p:tgtEl>
                                          <p:spTgt spid="6656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6656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665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3.4  </a:t>
            </a:r>
            <a:r>
              <a:rPr lang="zh-CN" altLang="en-US" sz="3600"/>
              <a:t>数据查询 </a:t>
            </a:r>
          </a:p>
        </p:txBody>
      </p:sp>
      <p:sp>
        <p:nvSpPr>
          <p:cNvPr id="64515" name="Rectangle 3"/>
          <p:cNvSpPr>
            <a:spLocks noGrp="1" noChangeArrowheads="1"/>
          </p:cNvSpPr>
          <p:nvPr>
            <p:ph idx="1"/>
          </p:nvPr>
        </p:nvSpPr>
        <p:spPr>
          <a:xfrm>
            <a:off x="958850" y="1339850"/>
            <a:ext cx="8150225" cy="4854575"/>
          </a:xfrm>
        </p:spPr>
        <p:txBody>
          <a:bodyPr/>
          <a:lstStyle/>
          <a:p>
            <a:pPr marL="0" indent="0" algn="just" eaLnBrk="1" hangingPunct="1">
              <a:lnSpc>
                <a:spcPct val="140000"/>
              </a:lnSpc>
              <a:buFont typeface="Wingdings" panose="05000000000000000000" pitchFamily="2" charset="2"/>
              <a:buNone/>
              <a:defRPr/>
            </a:pPr>
            <a:r>
              <a:rPr lang="en-US" altLang="zh-CN" dirty="0">
                <a:solidFill>
                  <a:schemeClr val="accent6"/>
                </a:solidFill>
              </a:rPr>
              <a:t>3.4.1 </a:t>
            </a:r>
            <a:r>
              <a:rPr lang="zh-CN" altLang="en-US" dirty="0">
                <a:solidFill>
                  <a:schemeClr val="accent6"/>
                </a:solidFill>
              </a:rPr>
              <a:t>单表查询</a:t>
            </a:r>
          </a:p>
          <a:p>
            <a:pPr marL="0" indent="0" algn="just" eaLnBrk="1" hangingPunct="1">
              <a:lnSpc>
                <a:spcPct val="140000"/>
              </a:lnSpc>
              <a:buFont typeface="Wingdings" panose="05000000000000000000" pitchFamily="2" charset="2"/>
              <a:buNone/>
              <a:defRPr/>
            </a:pPr>
            <a:r>
              <a:rPr lang="en-US" altLang="zh-CN" dirty="0"/>
              <a:t>3.4.2 </a:t>
            </a:r>
            <a:r>
              <a:rPr lang="zh-CN" altLang="en-US" dirty="0"/>
              <a:t>连接查询</a:t>
            </a:r>
          </a:p>
          <a:p>
            <a:pPr marL="0" indent="0" algn="just" eaLnBrk="1" hangingPunct="1">
              <a:lnSpc>
                <a:spcPct val="140000"/>
              </a:lnSpc>
              <a:buFont typeface="Wingdings" panose="05000000000000000000" pitchFamily="2" charset="2"/>
              <a:buNone/>
              <a:defRPr/>
            </a:pPr>
            <a:r>
              <a:rPr lang="en-US" altLang="zh-CN" dirty="0"/>
              <a:t>3.4.3 </a:t>
            </a:r>
            <a:r>
              <a:rPr lang="zh-CN" altLang="en-US" dirty="0"/>
              <a:t>嵌套查询</a:t>
            </a:r>
          </a:p>
          <a:p>
            <a:pPr marL="0" indent="0" algn="just" eaLnBrk="1" hangingPunct="1">
              <a:lnSpc>
                <a:spcPct val="140000"/>
              </a:lnSpc>
              <a:buFont typeface="Wingdings" panose="05000000000000000000" pitchFamily="2" charset="2"/>
              <a:buNone/>
              <a:defRPr/>
            </a:pPr>
            <a:r>
              <a:rPr lang="en-US" altLang="zh-CN" dirty="0"/>
              <a:t>3.4.4 </a:t>
            </a:r>
            <a:r>
              <a:rPr lang="zh-CN" altLang="en-US" dirty="0"/>
              <a:t>集合查询</a:t>
            </a:r>
          </a:p>
          <a:p>
            <a:pPr marL="0" indent="0" algn="just" eaLnBrk="1" hangingPunct="1">
              <a:lnSpc>
                <a:spcPct val="140000"/>
              </a:lnSpc>
              <a:buFont typeface="Wingdings" panose="05000000000000000000" pitchFamily="2" charset="2"/>
              <a:buNone/>
              <a:defRPr/>
            </a:pPr>
            <a:r>
              <a:rPr lang="en-US" altLang="zh-CN" dirty="0"/>
              <a:t>3.4.5</a:t>
            </a:r>
            <a:r>
              <a:rPr lang="zh-CN" altLang="en-US" dirty="0"/>
              <a:t>基于派生表的查询</a:t>
            </a:r>
          </a:p>
          <a:p>
            <a:pPr marL="0" indent="0" algn="just" eaLnBrk="1" hangingPunct="1">
              <a:lnSpc>
                <a:spcPct val="140000"/>
              </a:lnSpc>
              <a:buFont typeface="Wingdings" panose="05000000000000000000" pitchFamily="2" charset="2"/>
              <a:buNone/>
              <a:defRPr/>
            </a:pPr>
            <a:r>
              <a:rPr lang="en-US" altLang="zh-CN" dirty="0"/>
              <a:t>3.4.6 Select</a:t>
            </a:r>
            <a:r>
              <a:rPr lang="zh-CN" altLang="en-US" dirty="0"/>
              <a:t>语句的一般形式 </a:t>
            </a:r>
          </a:p>
          <a:p>
            <a:pPr algn="just" eaLnBrk="1" hangingPunct="1">
              <a:buFont typeface="Wingdings" panose="05000000000000000000" pitchFamily="2" charset="2"/>
              <a:buNone/>
              <a:defRPr/>
            </a:pPr>
            <a:r>
              <a:rPr lang="zh-CN" altLang="en-US" dirty="0"/>
              <a:t> </a:t>
            </a:r>
          </a:p>
        </p:txBody>
      </p:sp>
      <p:sp>
        <p:nvSpPr>
          <p:cNvPr id="77828"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2AEADBB2-2A66-4910-ABAB-97879D526AFD}"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a:xfrm>
            <a:off x="958850" y="-39688"/>
            <a:ext cx="8150225" cy="1138238"/>
          </a:xfrm>
        </p:spPr>
        <p:txBody>
          <a:bodyPr/>
          <a:lstStyle/>
          <a:p>
            <a:pPr eaLnBrk="1" hangingPunct="1">
              <a:defRPr/>
            </a:pPr>
            <a:r>
              <a:rPr lang="en-US" altLang="zh-CN" sz="3600"/>
              <a:t>3.1 SQL</a:t>
            </a:r>
            <a:r>
              <a:rPr lang="zh-CN" altLang="en-US" sz="3600"/>
              <a:t>概述</a:t>
            </a:r>
          </a:p>
        </p:txBody>
      </p:sp>
      <p:sp>
        <p:nvSpPr>
          <p:cNvPr id="12291" name="Rectangle 1027"/>
          <p:cNvSpPr>
            <a:spLocks noGrp="1" noChangeArrowheads="1"/>
          </p:cNvSpPr>
          <p:nvPr>
            <p:ph idx="1"/>
          </p:nvPr>
        </p:nvSpPr>
        <p:spPr>
          <a:xfrm>
            <a:off x="958850" y="1339850"/>
            <a:ext cx="8150225" cy="4854575"/>
          </a:xfrm>
        </p:spPr>
        <p:txBody>
          <a:bodyPr/>
          <a:lstStyle/>
          <a:p>
            <a:pPr marL="0" indent="0" eaLnBrk="1" hangingPunct="1">
              <a:lnSpc>
                <a:spcPct val="190000"/>
              </a:lnSpc>
              <a:buFont typeface="Wingdings" panose="05000000000000000000" pitchFamily="2" charset="2"/>
              <a:buNone/>
              <a:defRPr/>
            </a:pPr>
            <a:r>
              <a:rPr lang="en-US" altLang="zh-CN" dirty="0"/>
              <a:t>3.1.1  SQL </a:t>
            </a:r>
            <a:r>
              <a:rPr lang="zh-CN" altLang="en-US" dirty="0"/>
              <a:t>的产生与发展</a:t>
            </a:r>
          </a:p>
          <a:p>
            <a:pPr marL="0" indent="0" eaLnBrk="1" hangingPunct="1">
              <a:lnSpc>
                <a:spcPct val="190000"/>
              </a:lnSpc>
              <a:buFont typeface="Wingdings" panose="05000000000000000000" pitchFamily="2" charset="2"/>
              <a:buNone/>
              <a:defRPr/>
            </a:pPr>
            <a:r>
              <a:rPr lang="en-US" altLang="zh-CN" dirty="0">
                <a:solidFill>
                  <a:schemeClr val="accent6"/>
                </a:solidFill>
              </a:rPr>
              <a:t>3.1.2  SQL</a:t>
            </a:r>
            <a:r>
              <a:rPr lang="zh-CN" altLang="en-US" dirty="0">
                <a:solidFill>
                  <a:schemeClr val="accent6"/>
                </a:solidFill>
              </a:rPr>
              <a:t>的特点</a:t>
            </a:r>
          </a:p>
          <a:p>
            <a:pPr marL="0" indent="0" eaLnBrk="1" hangingPunct="1">
              <a:lnSpc>
                <a:spcPct val="190000"/>
              </a:lnSpc>
              <a:buFont typeface="Wingdings" panose="05000000000000000000" pitchFamily="2" charset="2"/>
              <a:buNone/>
              <a:defRPr/>
            </a:pPr>
            <a:r>
              <a:rPr lang="en-US" altLang="zh-CN" dirty="0"/>
              <a:t>3.1.3  SQL</a:t>
            </a:r>
            <a:r>
              <a:rPr lang="zh-CN" altLang="en-US" dirty="0"/>
              <a:t>的基本概念</a:t>
            </a:r>
          </a:p>
        </p:txBody>
      </p:sp>
      <p:sp>
        <p:nvSpPr>
          <p:cNvPr id="2048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2E9074CE-A629-47FE-9C3F-5DC4E314C1FE}"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3.4.1  </a:t>
            </a:r>
            <a:r>
              <a:rPr lang="zh-CN" altLang="en-US" sz="3600"/>
              <a:t>单表查询 </a:t>
            </a:r>
          </a:p>
        </p:txBody>
      </p:sp>
      <p:sp>
        <p:nvSpPr>
          <p:cNvPr id="68611" name="Rectangle 3"/>
          <p:cNvSpPr>
            <a:spLocks noGrp="1" noChangeArrowheads="1"/>
          </p:cNvSpPr>
          <p:nvPr>
            <p:ph idx="1"/>
          </p:nvPr>
        </p:nvSpPr>
        <p:spPr>
          <a:xfrm>
            <a:off x="958850" y="1339850"/>
            <a:ext cx="8150225" cy="4854575"/>
          </a:xfrm>
        </p:spPr>
        <p:txBody>
          <a:bodyPr/>
          <a:lstStyle/>
          <a:p>
            <a:pPr algn="just" eaLnBrk="1" hangingPunct="1">
              <a:lnSpc>
                <a:spcPct val="130000"/>
              </a:lnSpc>
            </a:pPr>
            <a:r>
              <a:rPr lang="zh-CN" altLang="en-US"/>
              <a:t>查询仅涉及一个表</a:t>
            </a:r>
          </a:p>
          <a:p>
            <a:pPr lvl="1" algn="just" eaLnBrk="1" hangingPunct="1">
              <a:lnSpc>
                <a:spcPct val="160000"/>
              </a:lnSpc>
              <a:buFont typeface="Wingdings" panose="05000000000000000000" pitchFamily="2" charset="2"/>
              <a:buNone/>
            </a:pPr>
            <a:r>
              <a:rPr lang="en-US" altLang="zh-CN">
                <a:solidFill>
                  <a:srgbClr val="7030A0"/>
                </a:solidFill>
              </a:rPr>
              <a:t>1.</a:t>
            </a:r>
            <a:r>
              <a:rPr lang="zh-CN" altLang="en-US">
                <a:solidFill>
                  <a:srgbClr val="7030A0"/>
                </a:solidFill>
              </a:rPr>
              <a:t>选择表中的若干列</a:t>
            </a:r>
          </a:p>
          <a:p>
            <a:pPr lvl="1" algn="just" eaLnBrk="1" hangingPunct="1">
              <a:lnSpc>
                <a:spcPct val="160000"/>
              </a:lnSpc>
              <a:buFont typeface="Wingdings" panose="05000000000000000000" pitchFamily="2" charset="2"/>
              <a:buNone/>
            </a:pPr>
            <a:r>
              <a:rPr lang="en-US" altLang="zh-CN"/>
              <a:t>2.</a:t>
            </a:r>
            <a:r>
              <a:rPr lang="zh-CN" altLang="en-US"/>
              <a:t>选择表中的若干元组</a:t>
            </a:r>
          </a:p>
          <a:p>
            <a:pPr lvl="1" algn="just" eaLnBrk="1" hangingPunct="1">
              <a:lnSpc>
                <a:spcPct val="160000"/>
              </a:lnSpc>
              <a:buFont typeface="Wingdings" panose="05000000000000000000" pitchFamily="2" charset="2"/>
              <a:buNone/>
            </a:pPr>
            <a:r>
              <a:rPr lang="en-US" altLang="zh-CN"/>
              <a:t>3.ORDER BY</a:t>
            </a:r>
            <a:r>
              <a:rPr lang="zh-CN" altLang="en-US"/>
              <a:t>子句</a:t>
            </a:r>
          </a:p>
          <a:p>
            <a:pPr lvl="1" algn="just" eaLnBrk="1" hangingPunct="1">
              <a:lnSpc>
                <a:spcPct val="160000"/>
              </a:lnSpc>
              <a:buFont typeface="Wingdings" panose="05000000000000000000" pitchFamily="2" charset="2"/>
              <a:buNone/>
            </a:pPr>
            <a:r>
              <a:rPr lang="en-US" altLang="zh-CN"/>
              <a:t>4.</a:t>
            </a:r>
            <a:r>
              <a:rPr lang="zh-CN" altLang="en-US"/>
              <a:t>聚集函数</a:t>
            </a:r>
          </a:p>
          <a:p>
            <a:pPr lvl="1" algn="just" eaLnBrk="1" hangingPunct="1">
              <a:lnSpc>
                <a:spcPct val="160000"/>
              </a:lnSpc>
              <a:buFont typeface="Wingdings" panose="05000000000000000000" pitchFamily="2" charset="2"/>
              <a:buNone/>
            </a:pPr>
            <a:r>
              <a:rPr lang="en-US" altLang="zh-CN"/>
              <a:t>5.GROUP BY</a:t>
            </a:r>
            <a:r>
              <a:rPr lang="zh-CN" altLang="en-US"/>
              <a:t>子句</a:t>
            </a:r>
            <a:endParaRPr lang="zh-CN" altLang="en-US" sz="2000"/>
          </a:p>
        </p:txBody>
      </p:sp>
      <p:sp>
        <p:nvSpPr>
          <p:cNvPr id="78852"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2B42A6E7-0998-4055-B1C2-EF2CC6F184BB}"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68611">
                                            <p:txEl>
                                              <p:pRg st="1" end="1"/>
                                            </p:txEl>
                                          </p:spTgt>
                                        </p:tgtEl>
                                        <p:attrNameLst>
                                          <p:attrName>style.visibility</p:attrName>
                                        </p:attrNameLst>
                                      </p:cBhvr>
                                      <p:to>
                                        <p:strVal val="visible"/>
                                      </p:to>
                                    </p:set>
                                    <p:anim calcmode="lin" valueType="num">
                                      <p:cBhvr>
                                        <p:cTn id="7" dur="500" fill="hold"/>
                                        <p:tgtEl>
                                          <p:spTgt spid="68611">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68611">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68611">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68611">
                                            <p:txEl>
                                              <p:pRg st="2" end="2"/>
                                            </p:txEl>
                                          </p:spTgt>
                                        </p:tgtEl>
                                        <p:attrNameLst>
                                          <p:attrName>style.visibility</p:attrName>
                                        </p:attrNameLst>
                                      </p:cBhvr>
                                      <p:to>
                                        <p:strVal val="visible"/>
                                      </p:to>
                                    </p:set>
                                    <p:anim calcmode="lin" valueType="num">
                                      <p:cBhvr>
                                        <p:cTn id="14" dur="500" fill="hold"/>
                                        <p:tgtEl>
                                          <p:spTgt spid="68611">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68611">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68611">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68611">
                                            <p:txEl>
                                              <p:pRg st="3" end="3"/>
                                            </p:txEl>
                                          </p:spTgt>
                                        </p:tgtEl>
                                        <p:attrNameLst>
                                          <p:attrName>style.visibility</p:attrName>
                                        </p:attrNameLst>
                                      </p:cBhvr>
                                      <p:to>
                                        <p:strVal val="visible"/>
                                      </p:to>
                                    </p:set>
                                    <p:anim calcmode="lin" valueType="num">
                                      <p:cBhvr>
                                        <p:cTn id="21" dur="500" fill="hold"/>
                                        <p:tgtEl>
                                          <p:spTgt spid="68611">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68611">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68611">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68611">
                                            <p:txEl>
                                              <p:pRg st="4" end="4"/>
                                            </p:txEl>
                                          </p:spTgt>
                                        </p:tgtEl>
                                        <p:attrNameLst>
                                          <p:attrName>style.visibility</p:attrName>
                                        </p:attrNameLst>
                                      </p:cBhvr>
                                      <p:to>
                                        <p:strVal val="visible"/>
                                      </p:to>
                                    </p:set>
                                    <p:anim calcmode="lin" valueType="num">
                                      <p:cBhvr>
                                        <p:cTn id="28" dur="500" fill="hold"/>
                                        <p:tgtEl>
                                          <p:spTgt spid="68611">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68611">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68611">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nodeType="clickEffect">
                                  <p:stCondLst>
                                    <p:cond delay="0"/>
                                  </p:stCondLst>
                                  <p:childTnLst>
                                    <p:set>
                                      <p:cBhvr>
                                        <p:cTn id="34" dur="1" fill="hold">
                                          <p:stCondLst>
                                            <p:cond delay="0"/>
                                          </p:stCondLst>
                                        </p:cTn>
                                        <p:tgtEl>
                                          <p:spTgt spid="68611">
                                            <p:txEl>
                                              <p:pRg st="5" end="5"/>
                                            </p:txEl>
                                          </p:spTgt>
                                        </p:tgtEl>
                                        <p:attrNameLst>
                                          <p:attrName>style.visibility</p:attrName>
                                        </p:attrNameLst>
                                      </p:cBhvr>
                                      <p:to>
                                        <p:strVal val="visible"/>
                                      </p:to>
                                    </p:set>
                                    <p:anim calcmode="lin" valueType="num">
                                      <p:cBhvr>
                                        <p:cTn id="35" dur="500" fill="hold"/>
                                        <p:tgtEl>
                                          <p:spTgt spid="68611">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68611">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686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1.</a:t>
            </a:r>
            <a:r>
              <a:rPr lang="zh-CN" altLang="en-US" sz="3600"/>
              <a:t>选择表中的若干列</a:t>
            </a:r>
          </a:p>
        </p:txBody>
      </p:sp>
      <p:sp>
        <p:nvSpPr>
          <p:cNvPr id="69635" name="Rectangle 3"/>
          <p:cNvSpPr>
            <a:spLocks noGrp="1" noChangeArrowheads="1"/>
          </p:cNvSpPr>
          <p:nvPr>
            <p:ph idx="1"/>
          </p:nvPr>
        </p:nvSpPr>
        <p:spPr>
          <a:xfrm>
            <a:off x="958850" y="1339850"/>
            <a:ext cx="8150225" cy="4854575"/>
          </a:xfrm>
        </p:spPr>
        <p:txBody>
          <a:bodyPr/>
          <a:lstStyle/>
          <a:p>
            <a:pPr algn="just" eaLnBrk="1" hangingPunct="1"/>
            <a:r>
              <a:rPr lang="zh-CN" altLang="en-US"/>
              <a:t>查询指定列</a:t>
            </a:r>
          </a:p>
          <a:p>
            <a:pPr algn="just" eaLnBrk="1" hangingPunct="1"/>
            <a:endParaRPr lang="zh-CN" altLang="en-US"/>
          </a:p>
          <a:p>
            <a:pPr algn="just" eaLnBrk="1" hangingPunct="1">
              <a:buFont typeface="Wingdings" panose="05000000000000000000" pitchFamily="2" charset="2"/>
              <a:buNone/>
            </a:pPr>
            <a:r>
              <a:rPr lang="zh-CN" altLang="en-US" sz="2400"/>
              <a:t>	</a:t>
            </a:r>
            <a:r>
              <a:rPr lang="en-US" altLang="zh-CN" sz="2400"/>
              <a:t>[</a:t>
            </a:r>
            <a:r>
              <a:rPr lang="zh-CN" altLang="en-US" sz="2400"/>
              <a:t>例</a:t>
            </a:r>
            <a:r>
              <a:rPr lang="en-US" altLang="zh-CN" sz="2400"/>
              <a:t>3.16]  </a:t>
            </a:r>
            <a:r>
              <a:rPr lang="zh-CN" altLang="en-US" sz="2400"/>
              <a:t>查询全体学生的学号与姓名。</a:t>
            </a:r>
          </a:p>
          <a:p>
            <a:pPr lvl="1" algn="just" eaLnBrk="1" hangingPunct="1">
              <a:buFont typeface="Wingdings" panose="05000000000000000000" pitchFamily="2" charset="2"/>
              <a:buNone/>
            </a:pPr>
            <a:r>
              <a:rPr lang="zh-CN" altLang="en-US" sz="2000"/>
              <a:t>		</a:t>
            </a:r>
            <a:r>
              <a:rPr lang="en-US" altLang="zh-CN" sz="2200"/>
              <a:t>SELECT Sno</a:t>
            </a:r>
            <a:r>
              <a:rPr lang="zh-CN" altLang="en-US" sz="2200"/>
              <a:t>,</a:t>
            </a:r>
            <a:r>
              <a:rPr lang="en-US" altLang="zh-CN" sz="2200"/>
              <a:t>Sname</a:t>
            </a:r>
          </a:p>
          <a:p>
            <a:pPr lvl="1" algn="just" eaLnBrk="1" hangingPunct="1">
              <a:buFont typeface="Wingdings" panose="05000000000000000000" pitchFamily="2" charset="2"/>
              <a:buNone/>
            </a:pPr>
            <a:r>
              <a:rPr lang="en-US" altLang="zh-CN" sz="2200"/>
              <a:t>		FROM Student</a:t>
            </a:r>
            <a:r>
              <a:rPr lang="zh-CN" altLang="en-US" sz="2200"/>
              <a:t>;</a:t>
            </a:r>
            <a:r>
              <a:rPr lang="zh-CN" altLang="en-US" sz="2000">
                <a:latin typeface="Courier New" panose="02070309020205020404" pitchFamily="49" charset="0"/>
              </a:rPr>
              <a:t> </a:t>
            </a:r>
            <a:endParaRPr lang="zh-CN" altLang="en-US" sz="2000"/>
          </a:p>
          <a:p>
            <a:pPr lvl="1" algn="just" eaLnBrk="1" hangingPunct="1">
              <a:buFont typeface="Wingdings" panose="05000000000000000000" pitchFamily="2" charset="2"/>
              <a:buNone/>
            </a:pPr>
            <a:r>
              <a:rPr lang="zh-CN" altLang="en-US" sz="2000">
                <a:latin typeface="Courier New" panose="02070309020205020404" pitchFamily="49" charset="0"/>
              </a:rPr>
              <a:t> </a:t>
            </a:r>
            <a:endParaRPr lang="zh-CN" altLang="en-US" sz="2000"/>
          </a:p>
          <a:p>
            <a:pPr algn="just" eaLnBrk="1" hangingPunct="1">
              <a:buFont typeface="Wingdings" panose="05000000000000000000" pitchFamily="2" charset="2"/>
              <a:buNone/>
            </a:pPr>
            <a:r>
              <a:rPr lang="zh-CN" altLang="en-US" sz="2400"/>
              <a:t>	</a:t>
            </a:r>
            <a:r>
              <a:rPr lang="en-US" altLang="zh-CN" sz="2400"/>
              <a:t>[</a:t>
            </a:r>
            <a:r>
              <a:rPr lang="zh-CN" altLang="en-US" sz="2400"/>
              <a:t>例</a:t>
            </a:r>
            <a:r>
              <a:rPr lang="en-US" altLang="zh-CN" sz="2400"/>
              <a:t>3.17]  </a:t>
            </a:r>
            <a:r>
              <a:rPr lang="zh-CN" altLang="en-US" sz="2400"/>
              <a:t>查询全体学生的姓名、学号、所在系。</a:t>
            </a:r>
          </a:p>
          <a:p>
            <a:pPr lvl="1" algn="just" eaLnBrk="1" hangingPunct="1">
              <a:buFont typeface="Wingdings" panose="05000000000000000000" pitchFamily="2" charset="2"/>
              <a:buNone/>
            </a:pPr>
            <a:r>
              <a:rPr lang="zh-CN" altLang="en-US" sz="2000"/>
              <a:t>		</a:t>
            </a:r>
            <a:r>
              <a:rPr lang="en-US" altLang="zh-CN" sz="2200"/>
              <a:t>SELECT Sname</a:t>
            </a:r>
            <a:r>
              <a:rPr lang="zh-CN" altLang="en-US" sz="2200"/>
              <a:t>,</a:t>
            </a:r>
            <a:r>
              <a:rPr lang="en-US" altLang="zh-CN" sz="2200"/>
              <a:t>Sno</a:t>
            </a:r>
            <a:r>
              <a:rPr lang="zh-CN" altLang="en-US" sz="2200"/>
              <a:t>,</a:t>
            </a:r>
            <a:r>
              <a:rPr lang="en-US" altLang="zh-CN" sz="2200"/>
              <a:t>Sdept</a:t>
            </a:r>
          </a:p>
          <a:p>
            <a:pPr lvl="1" algn="just" eaLnBrk="1" hangingPunct="1">
              <a:buFont typeface="Wingdings" panose="05000000000000000000" pitchFamily="2" charset="2"/>
              <a:buNone/>
            </a:pPr>
            <a:r>
              <a:rPr lang="en-US" altLang="zh-CN" sz="2200"/>
              <a:t>		FROM Student</a:t>
            </a:r>
            <a:r>
              <a:rPr lang="zh-CN" altLang="en-US" sz="2200"/>
              <a:t>;</a:t>
            </a:r>
            <a:endParaRPr lang="zh-CN" altLang="en-US"/>
          </a:p>
        </p:txBody>
      </p:sp>
      <p:sp>
        <p:nvSpPr>
          <p:cNvPr id="7987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9FD0DA4A-DECA-4985-BC2F-88B008923C2E}"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69635">
                                            <p:txEl>
                                              <p:pRg st="3" end="3"/>
                                            </p:txEl>
                                          </p:spTgt>
                                        </p:tgtEl>
                                        <p:attrNameLst>
                                          <p:attrName>style.visibility</p:attrName>
                                        </p:attrNameLst>
                                      </p:cBhvr>
                                      <p:to>
                                        <p:strVal val="visible"/>
                                      </p:to>
                                    </p:set>
                                    <p:anim calcmode="lin" valueType="num">
                                      <p:cBhvr>
                                        <p:cTn id="7" dur="500" fill="hold"/>
                                        <p:tgtEl>
                                          <p:spTgt spid="69635">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69635">
                                            <p:txEl>
                                              <p:pRg st="3" end="3"/>
                                            </p:txEl>
                                          </p:spTgt>
                                        </p:tgtEl>
                                        <p:attrNameLst>
                                          <p:attrName>ppt_h</p:attrName>
                                        </p:attrNameLst>
                                      </p:cBhvr>
                                      <p:tavLst>
                                        <p:tav tm="0">
                                          <p:val>
                                            <p:fltVal val="0"/>
                                          </p:val>
                                        </p:tav>
                                        <p:tav tm="100000">
                                          <p:val>
                                            <p:strVal val="#ppt_h"/>
                                          </p:val>
                                        </p:tav>
                                      </p:tavLst>
                                    </p:anim>
                                    <p:animEffect transition="in" filter="fade">
                                      <p:cBhvr>
                                        <p:cTn id="9" dur="500"/>
                                        <p:tgtEl>
                                          <p:spTgt spid="69635">
                                            <p:txEl>
                                              <p:pRg st="3" end="3"/>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69635">
                                            <p:txEl>
                                              <p:pRg st="4" end="4"/>
                                            </p:txEl>
                                          </p:spTgt>
                                        </p:tgtEl>
                                        <p:attrNameLst>
                                          <p:attrName>style.visibility</p:attrName>
                                        </p:attrNameLst>
                                      </p:cBhvr>
                                      <p:to>
                                        <p:strVal val="visible"/>
                                      </p:to>
                                    </p:set>
                                    <p:anim calcmode="lin" valueType="num">
                                      <p:cBhvr>
                                        <p:cTn id="14" dur="500" fill="hold"/>
                                        <p:tgtEl>
                                          <p:spTgt spid="69635">
                                            <p:txEl>
                                              <p:pRg st="4" end="4"/>
                                            </p:txEl>
                                          </p:spTgt>
                                        </p:tgtEl>
                                        <p:attrNameLst>
                                          <p:attrName>ppt_w</p:attrName>
                                        </p:attrNameLst>
                                      </p:cBhvr>
                                      <p:tavLst>
                                        <p:tav tm="0">
                                          <p:val>
                                            <p:fltVal val="0"/>
                                          </p:val>
                                        </p:tav>
                                        <p:tav tm="100000">
                                          <p:val>
                                            <p:strVal val="#ppt_w"/>
                                          </p:val>
                                        </p:tav>
                                      </p:tavLst>
                                    </p:anim>
                                    <p:anim calcmode="lin" valueType="num">
                                      <p:cBhvr>
                                        <p:cTn id="15" dur="500" fill="hold"/>
                                        <p:tgtEl>
                                          <p:spTgt spid="69635">
                                            <p:txEl>
                                              <p:pRg st="4" end="4"/>
                                            </p:txEl>
                                          </p:spTgt>
                                        </p:tgtEl>
                                        <p:attrNameLst>
                                          <p:attrName>ppt_h</p:attrName>
                                        </p:attrNameLst>
                                      </p:cBhvr>
                                      <p:tavLst>
                                        <p:tav tm="0">
                                          <p:val>
                                            <p:fltVal val="0"/>
                                          </p:val>
                                        </p:tav>
                                        <p:tav tm="100000">
                                          <p:val>
                                            <p:strVal val="#ppt_h"/>
                                          </p:val>
                                        </p:tav>
                                      </p:tavLst>
                                    </p:anim>
                                    <p:animEffect transition="in" filter="fade">
                                      <p:cBhvr>
                                        <p:cTn id="16" dur="500"/>
                                        <p:tgtEl>
                                          <p:spTgt spid="69635">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69635">
                                            <p:txEl>
                                              <p:pRg st="7" end="7"/>
                                            </p:txEl>
                                          </p:spTgt>
                                        </p:tgtEl>
                                        <p:attrNameLst>
                                          <p:attrName>style.visibility</p:attrName>
                                        </p:attrNameLst>
                                      </p:cBhvr>
                                      <p:to>
                                        <p:strVal val="visible"/>
                                      </p:to>
                                    </p:set>
                                    <p:anim calcmode="lin" valueType="num">
                                      <p:cBhvr>
                                        <p:cTn id="21" dur="500" fill="hold"/>
                                        <p:tgtEl>
                                          <p:spTgt spid="69635">
                                            <p:txEl>
                                              <p:pRg st="7" end="7"/>
                                            </p:txEl>
                                          </p:spTgt>
                                        </p:tgtEl>
                                        <p:attrNameLst>
                                          <p:attrName>ppt_w</p:attrName>
                                        </p:attrNameLst>
                                      </p:cBhvr>
                                      <p:tavLst>
                                        <p:tav tm="0">
                                          <p:val>
                                            <p:fltVal val="0"/>
                                          </p:val>
                                        </p:tav>
                                        <p:tav tm="100000">
                                          <p:val>
                                            <p:strVal val="#ppt_w"/>
                                          </p:val>
                                        </p:tav>
                                      </p:tavLst>
                                    </p:anim>
                                    <p:anim calcmode="lin" valueType="num">
                                      <p:cBhvr>
                                        <p:cTn id="22" dur="500" fill="hold"/>
                                        <p:tgtEl>
                                          <p:spTgt spid="69635">
                                            <p:txEl>
                                              <p:pRg st="7" end="7"/>
                                            </p:txEl>
                                          </p:spTgt>
                                        </p:tgtEl>
                                        <p:attrNameLst>
                                          <p:attrName>ppt_h</p:attrName>
                                        </p:attrNameLst>
                                      </p:cBhvr>
                                      <p:tavLst>
                                        <p:tav tm="0">
                                          <p:val>
                                            <p:fltVal val="0"/>
                                          </p:val>
                                        </p:tav>
                                        <p:tav tm="100000">
                                          <p:val>
                                            <p:strVal val="#ppt_h"/>
                                          </p:val>
                                        </p:tav>
                                      </p:tavLst>
                                    </p:anim>
                                    <p:animEffect transition="in" filter="fade">
                                      <p:cBhvr>
                                        <p:cTn id="23" dur="500"/>
                                        <p:tgtEl>
                                          <p:spTgt spid="69635">
                                            <p:txEl>
                                              <p:pRg st="7" end="7"/>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69635">
                                            <p:txEl>
                                              <p:pRg st="8" end="8"/>
                                            </p:txEl>
                                          </p:spTgt>
                                        </p:tgtEl>
                                        <p:attrNameLst>
                                          <p:attrName>style.visibility</p:attrName>
                                        </p:attrNameLst>
                                      </p:cBhvr>
                                      <p:to>
                                        <p:strVal val="visible"/>
                                      </p:to>
                                    </p:set>
                                    <p:anim calcmode="lin" valueType="num">
                                      <p:cBhvr>
                                        <p:cTn id="28" dur="500" fill="hold"/>
                                        <p:tgtEl>
                                          <p:spTgt spid="69635">
                                            <p:txEl>
                                              <p:pRg st="8" end="8"/>
                                            </p:txEl>
                                          </p:spTgt>
                                        </p:tgtEl>
                                        <p:attrNameLst>
                                          <p:attrName>ppt_w</p:attrName>
                                        </p:attrNameLst>
                                      </p:cBhvr>
                                      <p:tavLst>
                                        <p:tav tm="0">
                                          <p:val>
                                            <p:fltVal val="0"/>
                                          </p:val>
                                        </p:tav>
                                        <p:tav tm="100000">
                                          <p:val>
                                            <p:strVal val="#ppt_w"/>
                                          </p:val>
                                        </p:tav>
                                      </p:tavLst>
                                    </p:anim>
                                    <p:anim calcmode="lin" valueType="num">
                                      <p:cBhvr>
                                        <p:cTn id="29" dur="500" fill="hold"/>
                                        <p:tgtEl>
                                          <p:spTgt spid="69635">
                                            <p:txEl>
                                              <p:pRg st="8" end="8"/>
                                            </p:txEl>
                                          </p:spTgt>
                                        </p:tgtEl>
                                        <p:attrNameLst>
                                          <p:attrName>ppt_h</p:attrName>
                                        </p:attrNameLst>
                                      </p:cBhvr>
                                      <p:tavLst>
                                        <p:tav tm="0">
                                          <p:val>
                                            <p:fltVal val="0"/>
                                          </p:val>
                                        </p:tav>
                                        <p:tav tm="100000">
                                          <p:val>
                                            <p:strVal val="#ppt_h"/>
                                          </p:val>
                                        </p:tav>
                                      </p:tavLst>
                                    </p:anim>
                                    <p:animEffect transition="in" filter="fade">
                                      <p:cBhvr>
                                        <p:cTn id="30" dur="500"/>
                                        <p:tgtEl>
                                          <p:spTgt spid="696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选择表中的若干列（续）</a:t>
            </a:r>
          </a:p>
        </p:txBody>
      </p:sp>
      <p:sp>
        <p:nvSpPr>
          <p:cNvPr id="70659" name="Rectangle 3"/>
          <p:cNvSpPr>
            <a:spLocks noGrp="1" noChangeArrowheads="1"/>
          </p:cNvSpPr>
          <p:nvPr>
            <p:ph idx="1"/>
          </p:nvPr>
        </p:nvSpPr>
        <p:spPr>
          <a:xfrm>
            <a:off x="958850" y="1339850"/>
            <a:ext cx="8150225" cy="4854575"/>
          </a:xfrm>
        </p:spPr>
        <p:txBody>
          <a:bodyPr/>
          <a:lstStyle/>
          <a:p>
            <a:pPr algn="just" eaLnBrk="1" hangingPunct="1"/>
            <a:r>
              <a:rPr lang="zh-CN" altLang="en-US"/>
              <a:t>查询全部列</a:t>
            </a:r>
          </a:p>
          <a:p>
            <a:pPr lvl="1" algn="just" eaLnBrk="1" hangingPunct="1"/>
            <a:r>
              <a:rPr lang="zh-CN" altLang="en-US"/>
              <a:t>选出所有属性列：</a:t>
            </a:r>
          </a:p>
          <a:p>
            <a:pPr lvl="2" algn="just" eaLnBrk="1" hangingPunct="1">
              <a:buSzPct val="87000"/>
              <a:buFont typeface="Wingdings" panose="05000000000000000000" pitchFamily="2" charset="2"/>
              <a:buChar char="l"/>
            </a:pPr>
            <a:r>
              <a:rPr lang="zh-CN" altLang="en-US" sz="2200"/>
              <a:t>在</a:t>
            </a:r>
            <a:r>
              <a:rPr lang="en-US" altLang="zh-CN" sz="2200"/>
              <a:t>SELECT</a:t>
            </a:r>
            <a:r>
              <a:rPr lang="zh-CN" altLang="en-US" sz="2200"/>
              <a:t>关键字后面列出所有列名 </a:t>
            </a:r>
          </a:p>
          <a:p>
            <a:pPr lvl="2" algn="just" eaLnBrk="1" hangingPunct="1">
              <a:buSzPct val="87000"/>
              <a:buFont typeface="Wingdings" panose="05000000000000000000" pitchFamily="2" charset="2"/>
              <a:buChar char="l"/>
            </a:pPr>
            <a:r>
              <a:rPr lang="zh-CN" altLang="en-US" sz="2200"/>
              <a:t>将</a:t>
            </a:r>
            <a:r>
              <a:rPr lang="en-US" altLang="zh-CN" sz="2200"/>
              <a:t>&lt;</a:t>
            </a:r>
            <a:r>
              <a:rPr lang="zh-CN" altLang="en-US" sz="2200"/>
              <a:t>目标列表达式</a:t>
            </a:r>
            <a:r>
              <a:rPr lang="en-US" altLang="zh-CN" sz="2200"/>
              <a:t>&gt;</a:t>
            </a:r>
            <a:r>
              <a:rPr lang="zh-CN" altLang="en-US" sz="2200"/>
              <a:t>指定为 </a:t>
            </a:r>
            <a:r>
              <a:rPr lang="zh-CN" altLang="en-US" sz="2200">
                <a:solidFill>
                  <a:srgbClr val="FF00FF"/>
                </a:solidFill>
              </a:rPr>
              <a:t> *</a:t>
            </a:r>
          </a:p>
          <a:p>
            <a:pPr algn="just" eaLnBrk="1" hangingPunct="1">
              <a:buFont typeface="Wingdings" panose="05000000000000000000" pitchFamily="2" charset="2"/>
              <a:buNone/>
            </a:pPr>
            <a:endParaRPr lang="zh-CN" altLang="en-US"/>
          </a:p>
          <a:p>
            <a:pPr lvl="1" algn="just" eaLnBrk="1" hangingPunct="1">
              <a:buFont typeface="Wingdings" panose="05000000000000000000" pitchFamily="2" charset="2"/>
              <a:buNone/>
            </a:pPr>
            <a:r>
              <a:rPr lang="en-US" altLang="zh-CN"/>
              <a:t>[</a:t>
            </a:r>
            <a:r>
              <a:rPr lang="zh-CN" altLang="en-US"/>
              <a:t>例</a:t>
            </a:r>
            <a:r>
              <a:rPr lang="en-US" altLang="zh-CN"/>
              <a:t>3.18]  </a:t>
            </a:r>
            <a:r>
              <a:rPr lang="zh-CN" altLang="en-US"/>
              <a:t>查询全体学生的详细记录</a:t>
            </a:r>
          </a:p>
          <a:p>
            <a:pPr lvl="2" algn="just" eaLnBrk="1" hangingPunct="1">
              <a:buFont typeface="Arial" panose="020B0604020202020204" pitchFamily="34" charset="0"/>
              <a:buNone/>
            </a:pPr>
            <a:r>
              <a:rPr lang="en-US" altLang="zh-CN" sz="2400"/>
              <a:t>SELECT  Sno</a:t>
            </a:r>
            <a:r>
              <a:rPr lang="zh-CN" altLang="en-US" sz="2400"/>
              <a:t>,</a:t>
            </a:r>
            <a:r>
              <a:rPr lang="en-US" altLang="zh-CN" sz="2400"/>
              <a:t>Sname</a:t>
            </a:r>
            <a:r>
              <a:rPr lang="zh-CN" altLang="en-US" sz="2400"/>
              <a:t>,</a:t>
            </a:r>
            <a:r>
              <a:rPr lang="en-US" altLang="zh-CN" sz="2400"/>
              <a:t>Ssex</a:t>
            </a:r>
            <a:r>
              <a:rPr lang="zh-CN" altLang="en-US" sz="2400"/>
              <a:t>,</a:t>
            </a:r>
            <a:r>
              <a:rPr lang="en-US" altLang="zh-CN" sz="2400"/>
              <a:t>Sage</a:t>
            </a:r>
            <a:r>
              <a:rPr lang="zh-CN" altLang="en-US" sz="2400"/>
              <a:t>,</a:t>
            </a:r>
            <a:r>
              <a:rPr lang="en-US" altLang="zh-CN" sz="2400"/>
              <a:t>Sdept </a:t>
            </a:r>
          </a:p>
          <a:p>
            <a:pPr lvl="2" algn="just" eaLnBrk="1" hangingPunct="1">
              <a:buFont typeface="Arial" panose="020B0604020202020204" pitchFamily="34" charset="0"/>
              <a:buNone/>
            </a:pPr>
            <a:r>
              <a:rPr lang="en-US" altLang="zh-CN" sz="2400"/>
              <a:t>FROM Student</a:t>
            </a:r>
            <a:r>
              <a:rPr lang="zh-CN" altLang="en-US" sz="2400"/>
              <a:t>; </a:t>
            </a:r>
          </a:p>
          <a:p>
            <a:pPr lvl="2" algn="just" eaLnBrk="1" hangingPunct="1">
              <a:buFont typeface="Arial" panose="020B0604020202020204" pitchFamily="34" charset="0"/>
              <a:buNone/>
            </a:pPr>
            <a:r>
              <a:rPr lang="zh-CN" altLang="en-US" sz="2400"/>
              <a:t>或</a:t>
            </a:r>
          </a:p>
          <a:p>
            <a:pPr lvl="2" algn="just" eaLnBrk="1" hangingPunct="1">
              <a:buFont typeface="Arial" panose="020B0604020202020204" pitchFamily="34" charset="0"/>
              <a:buNone/>
            </a:pPr>
            <a:r>
              <a:rPr lang="en-US" altLang="zh-CN" sz="2400"/>
              <a:t>SELECT  *</a:t>
            </a:r>
          </a:p>
          <a:p>
            <a:pPr lvl="2" algn="just" eaLnBrk="1" hangingPunct="1">
              <a:buFont typeface="Arial" panose="020B0604020202020204" pitchFamily="34" charset="0"/>
              <a:buNone/>
            </a:pPr>
            <a:r>
              <a:rPr lang="en-US" altLang="zh-CN" sz="2400"/>
              <a:t>FROM Student</a:t>
            </a:r>
            <a:r>
              <a:rPr lang="zh-CN" altLang="en-US" sz="2400"/>
              <a:t>; </a:t>
            </a:r>
          </a:p>
        </p:txBody>
      </p:sp>
      <p:sp>
        <p:nvSpPr>
          <p:cNvPr id="8090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0CE1D648-90DF-4E25-9C46-390A3617F5E9}"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70659">
                                            <p:txEl>
                                              <p:pRg st="6" end="6"/>
                                            </p:txEl>
                                          </p:spTgt>
                                        </p:tgtEl>
                                        <p:attrNameLst>
                                          <p:attrName>style.visibility</p:attrName>
                                        </p:attrNameLst>
                                      </p:cBhvr>
                                      <p:to>
                                        <p:strVal val="visible"/>
                                      </p:to>
                                    </p:set>
                                    <p:anim calcmode="lin" valueType="num">
                                      <p:cBhvr>
                                        <p:cTn id="7" dur="500" fill="hold"/>
                                        <p:tgtEl>
                                          <p:spTgt spid="70659">
                                            <p:txEl>
                                              <p:pRg st="6" end="6"/>
                                            </p:txEl>
                                          </p:spTgt>
                                        </p:tgtEl>
                                        <p:attrNameLst>
                                          <p:attrName>ppt_w</p:attrName>
                                        </p:attrNameLst>
                                      </p:cBhvr>
                                      <p:tavLst>
                                        <p:tav tm="0">
                                          <p:val>
                                            <p:fltVal val="0"/>
                                          </p:val>
                                        </p:tav>
                                        <p:tav tm="100000">
                                          <p:val>
                                            <p:strVal val="#ppt_w"/>
                                          </p:val>
                                        </p:tav>
                                      </p:tavLst>
                                    </p:anim>
                                    <p:anim calcmode="lin" valueType="num">
                                      <p:cBhvr>
                                        <p:cTn id="8" dur="500" fill="hold"/>
                                        <p:tgtEl>
                                          <p:spTgt spid="70659">
                                            <p:txEl>
                                              <p:pRg st="6" end="6"/>
                                            </p:txEl>
                                          </p:spTgt>
                                        </p:tgtEl>
                                        <p:attrNameLst>
                                          <p:attrName>ppt_h</p:attrName>
                                        </p:attrNameLst>
                                      </p:cBhvr>
                                      <p:tavLst>
                                        <p:tav tm="0">
                                          <p:val>
                                            <p:fltVal val="0"/>
                                          </p:val>
                                        </p:tav>
                                        <p:tav tm="100000">
                                          <p:val>
                                            <p:strVal val="#ppt_h"/>
                                          </p:val>
                                        </p:tav>
                                      </p:tavLst>
                                    </p:anim>
                                    <p:animEffect transition="in" filter="fade">
                                      <p:cBhvr>
                                        <p:cTn id="9" dur="500"/>
                                        <p:tgtEl>
                                          <p:spTgt spid="70659">
                                            <p:txEl>
                                              <p:pRg st="6" end="6"/>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70659">
                                            <p:txEl>
                                              <p:pRg st="7" end="7"/>
                                            </p:txEl>
                                          </p:spTgt>
                                        </p:tgtEl>
                                        <p:attrNameLst>
                                          <p:attrName>style.visibility</p:attrName>
                                        </p:attrNameLst>
                                      </p:cBhvr>
                                      <p:to>
                                        <p:strVal val="visible"/>
                                      </p:to>
                                    </p:set>
                                    <p:anim calcmode="lin" valueType="num">
                                      <p:cBhvr>
                                        <p:cTn id="12" dur="500" fill="hold"/>
                                        <p:tgtEl>
                                          <p:spTgt spid="70659">
                                            <p:txEl>
                                              <p:pRg st="7" end="7"/>
                                            </p:txEl>
                                          </p:spTgt>
                                        </p:tgtEl>
                                        <p:attrNameLst>
                                          <p:attrName>ppt_w</p:attrName>
                                        </p:attrNameLst>
                                      </p:cBhvr>
                                      <p:tavLst>
                                        <p:tav tm="0">
                                          <p:val>
                                            <p:fltVal val="0"/>
                                          </p:val>
                                        </p:tav>
                                        <p:tav tm="100000">
                                          <p:val>
                                            <p:strVal val="#ppt_w"/>
                                          </p:val>
                                        </p:tav>
                                      </p:tavLst>
                                    </p:anim>
                                    <p:anim calcmode="lin" valueType="num">
                                      <p:cBhvr>
                                        <p:cTn id="13" dur="500" fill="hold"/>
                                        <p:tgtEl>
                                          <p:spTgt spid="70659">
                                            <p:txEl>
                                              <p:pRg st="7" end="7"/>
                                            </p:txEl>
                                          </p:spTgt>
                                        </p:tgtEl>
                                        <p:attrNameLst>
                                          <p:attrName>ppt_h</p:attrName>
                                        </p:attrNameLst>
                                      </p:cBhvr>
                                      <p:tavLst>
                                        <p:tav tm="0">
                                          <p:val>
                                            <p:fltVal val="0"/>
                                          </p:val>
                                        </p:tav>
                                        <p:tav tm="100000">
                                          <p:val>
                                            <p:strVal val="#ppt_h"/>
                                          </p:val>
                                        </p:tav>
                                      </p:tavLst>
                                    </p:anim>
                                    <p:animEffect transition="in" filter="fade">
                                      <p:cBhvr>
                                        <p:cTn id="14" dur="500"/>
                                        <p:tgtEl>
                                          <p:spTgt spid="70659">
                                            <p:txEl>
                                              <p:pRg st="7" end="7"/>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70659">
                                            <p:txEl>
                                              <p:pRg st="8" end="8"/>
                                            </p:txEl>
                                          </p:spTgt>
                                        </p:tgtEl>
                                        <p:attrNameLst>
                                          <p:attrName>style.visibility</p:attrName>
                                        </p:attrNameLst>
                                      </p:cBhvr>
                                      <p:to>
                                        <p:strVal val="visible"/>
                                      </p:to>
                                    </p:set>
                                    <p:anim calcmode="lin" valueType="num">
                                      <p:cBhvr>
                                        <p:cTn id="17" dur="500" fill="hold"/>
                                        <p:tgtEl>
                                          <p:spTgt spid="70659">
                                            <p:txEl>
                                              <p:pRg st="8" end="8"/>
                                            </p:txEl>
                                          </p:spTgt>
                                        </p:tgtEl>
                                        <p:attrNameLst>
                                          <p:attrName>ppt_w</p:attrName>
                                        </p:attrNameLst>
                                      </p:cBhvr>
                                      <p:tavLst>
                                        <p:tav tm="0">
                                          <p:val>
                                            <p:fltVal val="0"/>
                                          </p:val>
                                        </p:tav>
                                        <p:tav tm="100000">
                                          <p:val>
                                            <p:strVal val="#ppt_w"/>
                                          </p:val>
                                        </p:tav>
                                      </p:tavLst>
                                    </p:anim>
                                    <p:anim calcmode="lin" valueType="num">
                                      <p:cBhvr>
                                        <p:cTn id="18" dur="500" fill="hold"/>
                                        <p:tgtEl>
                                          <p:spTgt spid="70659">
                                            <p:txEl>
                                              <p:pRg st="8" end="8"/>
                                            </p:txEl>
                                          </p:spTgt>
                                        </p:tgtEl>
                                        <p:attrNameLst>
                                          <p:attrName>ppt_h</p:attrName>
                                        </p:attrNameLst>
                                      </p:cBhvr>
                                      <p:tavLst>
                                        <p:tav tm="0">
                                          <p:val>
                                            <p:fltVal val="0"/>
                                          </p:val>
                                        </p:tav>
                                        <p:tav tm="100000">
                                          <p:val>
                                            <p:strVal val="#ppt_h"/>
                                          </p:val>
                                        </p:tav>
                                      </p:tavLst>
                                    </p:anim>
                                    <p:animEffect transition="in" filter="fade">
                                      <p:cBhvr>
                                        <p:cTn id="19" dur="500"/>
                                        <p:tgtEl>
                                          <p:spTgt spid="70659">
                                            <p:txEl>
                                              <p:pRg st="8" end="8"/>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70659">
                                            <p:txEl>
                                              <p:pRg st="9" end="9"/>
                                            </p:txEl>
                                          </p:spTgt>
                                        </p:tgtEl>
                                        <p:attrNameLst>
                                          <p:attrName>style.visibility</p:attrName>
                                        </p:attrNameLst>
                                      </p:cBhvr>
                                      <p:to>
                                        <p:strVal val="visible"/>
                                      </p:to>
                                    </p:set>
                                    <p:anim calcmode="lin" valueType="num">
                                      <p:cBhvr>
                                        <p:cTn id="22" dur="500" fill="hold"/>
                                        <p:tgtEl>
                                          <p:spTgt spid="70659">
                                            <p:txEl>
                                              <p:pRg st="9" end="9"/>
                                            </p:txEl>
                                          </p:spTgt>
                                        </p:tgtEl>
                                        <p:attrNameLst>
                                          <p:attrName>ppt_w</p:attrName>
                                        </p:attrNameLst>
                                      </p:cBhvr>
                                      <p:tavLst>
                                        <p:tav tm="0">
                                          <p:val>
                                            <p:fltVal val="0"/>
                                          </p:val>
                                        </p:tav>
                                        <p:tav tm="100000">
                                          <p:val>
                                            <p:strVal val="#ppt_w"/>
                                          </p:val>
                                        </p:tav>
                                      </p:tavLst>
                                    </p:anim>
                                    <p:anim calcmode="lin" valueType="num">
                                      <p:cBhvr>
                                        <p:cTn id="23" dur="500" fill="hold"/>
                                        <p:tgtEl>
                                          <p:spTgt spid="70659">
                                            <p:txEl>
                                              <p:pRg st="9" end="9"/>
                                            </p:txEl>
                                          </p:spTgt>
                                        </p:tgtEl>
                                        <p:attrNameLst>
                                          <p:attrName>ppt_h</p:attrName>
                                        </p:attrNameLst>
                                      </p:cBhvr>
                                      <p:tavLst>
                                        <p:tav tm="0">
                                          <p:val>
                                            <p:fltVal val="0"/>
                                          </p:val>
                                        </p:tav>
                                        <p:tav tm="100000">
                                          <p:val>
                                            <p:strVal val="#ppt_h"/>
                                          </p:val>
                                        </p:tav>
                                      </p:tavLst>
                                    </p:anim>
                                    <p:animEffect transition="in" filter="fade">
                                      <p:cBhvr>
                                        <p:cTn id="24" dur="500"/>
                                        <p:tgtEl>
                                          <p:spTgt spid="70659">
                                            <p:txEl>
                                              <p:pRg st="9" end="9"/>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70659">
                                            <p:txEl>
                                              <p:pRg st="10" end="10"/>
                                            </p:txEl>
                                          </p:spTgt>
                                        </p:tgtEl>
                                        <p:attrNameLst>
                                          <p:attrName>style.visibility</p:attrName>
                                        </p:attrNameLst>
                                      </p:cBhvr>
                                      <p:to>
                                        <p:strVal val="visible"/>
                                      </p:to>
                                    </p:set>
                                    <p:anim calcmode="lin" valueType="num">
                                      <p:cBhvr>
                                        <p:cTn id="27" dur="500" fill="hold"/>
                                        <p:tgtEl>
                                          <p:spTgt spid="70659">
                                            <p:txEl>
                                              <p:pRg st="10" end="10"/>
                                            </p:txEl>
                                          </p:spTgt>
                                        </p:tgtEl>
                                        <p:attrNameLst>
                                          <p:attrName>ppt_w</p:attrName>
                                        </p:attrNameLst>
                                      </p:cBhvr>
                                      <p:tavLst>
                                        <p:tav tm="0">
                                          <p:val>
                                            <p:fltVal val="0"/>
                                          </p:val>
                                        </p:tav>
                                        <p:tav tm="100000">
                                          <p:val>
                                            <p:strVal val="#ppt_w"/>
                                          </p:val>
                                        </p:tav>
                                      </p:tavLst>
                                    </p:anim>
                                    <p:anim calcmode="lin" valueType="num">
                                      <p:cBhvr>
                                        <p:cTn id="28" dur="500" fill="hold"/>
                                        <p:tgtEl>
                                          <p:spTgt spid="70659">
                                            <p:txEl>
                                              <p:pRg st="10" end="10"/>
                                            </p:txEl>
                                          </p:spTgt>
                                        </p:tgtEl>
                                        <p:attrNameLst>
                                          <p:attrName>ppt_h</p:attrName>
                                        </p:attrNameLst>
                                      </p:cBhvr>
                                      <p:tavLst>
                                        <p:tav tm="0">
                                          <p:val>
                                            <p:fltVal val="0"/>
                                          </p:val>
                                        </p:tav>
                                        <p:tav tm="100000">
                                          <p:val>
                                            <p:strVal val="#ppt_h"/>
                                          </p:val>
                                        </p:tav>
                                      </p:tavLst>
                                    </p:anim>
                                    <p:animEffect transition="in" filter="fade">
                                      <p:cBhvr>
                                        <p:cTn id="29" dur="500"/>
                                        <p:tgtEl>
                                          <p:spTgt spid="7065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查询经过计算的值（续）</a:t>
            </a:r>
          </a:p>
        </p:txBody>
      </p:sp>
      <p:sp>
        <p:nvSpPr>
          <p:cNvPr id="71682" name="Rectangle 3"/>
          <p:cNvSpPr>
            <a:spLocks noGrp="1" noChangeArrowheads="1"/>
          </p:cNvSpPr>
          <p:nvPr>
            <p:ph idx="1"/>
          </p:nvPr>
        </p:nvSpPr>
        <p:spPr>
          <a:xfrm>
            <a:off x="958850" y="981075"/>
            <a:ext cx="8150225" cy="4854575"/>
          </a:xfrm>
        </p:spPr>
        <p:txBody>
          <a:bodyPr/>
          <a:lstStyle/>
          <a:p>
            <a:pPr algn="just" eaLnBrk="1" hangingPunct="1">
              <a:lnSpc>
                <a:spcPct val="140000"/>
              </a:lnSpc>
            </a:pPr>
            <a:r>
              <a:rPr lang="zh-CN" altLang="en-US"/>
              <a:t>查询经过计算的值 </a:t>
            </a:r>
          </a:p>
          <a:p>
            <a:pPr lvl="1" algn="just" eaLnBrk="1" hangingPunct="1">
              <a:lnSpc>
                <a:spcPct val="140000"/>
              </a:lnSpc>
            </a:pPr>
            <a:r>
              <a:rPr lang="en-US" altLang="zh-CN"/>
              <a:t>SELECT</a:t>
            </a:r>
            <a:r>
              <a:rPr lang="zh-CN" altLang="en-US"/>
              <a:t>子句的</a:t>
            </a:r>
            <a:r>
              <a:rPr lang="en-US" altLang="zh-CN"/>
              <a:t>&lt;</a:t>
            </a:r>
            <a:r>
              <a:rPr lang="zh-CN" altLang="en-US"/>
              <a:t>目标列表达式</a:t>
            </a:r>
            <a:r>
              <a:rPr lang="en-US" altLang="zh-CN"/>
              <a:t>&gt;</a:t>
            </a:r>
            <a:r>
              <a:rPr lang="zh-CN" altLang="en-US"/>
              <a:t>不仅可以为表中的属性列，也可以是表达式</a:t>
            </a:r>
            <a:endParaRPr lang="en-US" altLang="zh-CN"/>
          </a:p>
          <a:p>
            <a:pPr algn="just" eaLnBrk="1" hangingPunct="1">
              <a:lnSpc>
                <a:spcPct val="90000"/>
              </a:lnSpc>
              <a:buFont typeface="Wingdings" panose="05000000000000000000" pitchFamily="2" charset="2"/>
              <a:buNone/>
            </a:pPr>
            <a:r>
              <a:rPr lang="en-US" altLang="zh-CN" sz="2000"/>
              <a:t>[</a:t>
            </a:r>
            <a:r>
              <a:rPr lang="zh-CN" altLang="en-US" sz="2000"/>
              <a:t>例</a:t>
            </a:r>
            <a:r>
              <a:rPr lang="en-US" altLang="zh-CN" sz="2000"/>
              <a:t>3.19]  </a:t>
            </a:r>
            <a:r>
              <a:rPr lang="zh-CN" altLang="en-US" sz="2400"/>
              <a:t>查全体学生的姓名及其出生年份。</a:t>
            </a:r>
          </a:p>
          <a:p>
            <a:pPr lvl="1" algn="just" eaLnBrk="1" hangingPunct="1">
              <a:lnSpc>
                <a:spcPct val="90000"/>
              </a:lnSpc>
              <a:buFont typeface="Wingdings" panose="05000000000000000000" pitchFamily="2" charset="2"/>
              <a:buNone/>
            </a:pPr>
            <a:r>
              <a:rPr lang="en-US" altLang="zh-CN"/>
              <a:t>SELECT Sname</a:t>
            </a:r>
            <a:r>
              <a:rPr lang="zh-CN" altLang="en-US"/>
              <a:t>,</a:t>
            </a:r>
            <a:r>
              <a:rPr lang="en-US" altLang="zh-CN"/>
              <a:t>2014-Sage          </a:t>
            </a:r>
            <a:r>
              <a:rPr lang="en-US" altLang="zh-CN" sz="2000"/>
              <a:t>/*</a:t>
            </a:r>
            <a:r>
              <a:rPr lang="zh-CN" altLang="en-US" sz="2000"/>
              <a:t>假设当时为</a:t>
            </a:r>
            <a:r>
              <a:rPr lang="en-US" altLang="zh-CN" sz="2000"/>
              <a:t>2014</a:t>
            </a:r>
            <a:r>
              <a:rPr lang="zh-CN" altLang="en-US" sz="2000"/>
              <a:t>年*</a:t>
            </a:r>
            <a:r>
              <a:rPr lang="en-US" altLang="zh-CN" sz="2000"/>
              <a:t>/</a:t>
            </a:r>
          </a:p>
          <a:p>
            <a:pPr lvl="1" algn="just" eaLnBrk="1" hangingPunct="1">
              <a:lnSpc>
                <a:spcPct val="90000"/>
              </a:lnSpc>
              <a:buFont typeface="Wingdings" panose="05000000000000000000" pitchFamily="2" charset="2"/>
              <a:buNone/>
            </a:pPr>
            <a:r>
              <a:rPr lang="en-US" altLang="zh-CN"/>
              <a:t>FROM Student</a:t>
            </a:r>
            <a:r>
              <a:rPr lang="zh-CN" altLang="en-US"/>
              <a:t>;</a:t>
            </a:r>
            <a:endParaRPr lang="zh-CN" altLang="en-US" sz="2000"/>
          </a:p>
          <a:p>
            <a:pPr lvl="1" algn="just" eaLnBrk="1" hangingPunct="1">
              <a:lnSpc>
                <a:spcPct val="90000"/>
              </a:lnSpc>
              <a:buFont typeface="Wingdings" panose="05000000000000000000" pitchFamily="2" charset="2"/>
              <a:buNone/>
            </a:pPr>
            <a:r>
              <a:rPr lang="zh-CN" altLang="en-US"/>
              <a:t>输出结果：</a:t>
            </a:r>
          </a:p>
          <a:p>
            <a:pPr algn="just" eaLnBrk="1" hangingPunct="1">
              <a:lnSpc>
                <a:spcPct val="90000"/>
              </a:lnSpc>
              <a:buFont typeface="Wingdings" panose="05000000000000000000" pitchFamily="2" charset="2"/>
              <a:buNone/>
            </a:pPr>
            <a:r>
              <a:rPr lang="zh-CN" altLang="en-US" sz="2400"/>
              <a:t>            </a:t>
            </a:r>
            <a:r>
              <a:rPr lang="en-US" altLang="zh-CN" sz="2000"/>
              <a:t>Sname   2014-Sage</a:t>
            </a:r>
          </a:p>
          <a:p>
            <a:pPr algn="just" eaLnBrk="1" hangingPunct="1">
              <a:lnSpc>
                <a:spcPct val="90000"/>
              </a:lnSpc>
              <a:buFont typeface="Wingdings" panose="05000000000000000000" pitchFamily="2" charset="2"/>
              <a:buNone/>
            </a:pPr>
            <a:r>
              <a:rPr lang="en-US" altLang="zh-CN" sz="2000"/>
              <a:t>               </a:t>
            </a:r>
            <a:r>
              <a:rPr lang="zh-CN" altLang="en-US" sz="2000"/>
              <a:t>李勇         </a:t>
            </a:r>
            <a:r>
              <a:rPr lang="en-US" altLang="zh-CN" sz="2000"/>
              <a:t>1994</a:t>
            </a:r>
          </a:p>
          <a:p>
            <a:pPr algn="just" eaLnBrk="1" hangingPunct="1">
              <a:lnSpc>
                <a:spcPct val="90000"/>
              </a:lnSpc>
              <a:buFont typeface="Wingdings" panose="05000000000000000000" pitchFamily="2" charset="2"/>
              <a:buNone/>
            </a:pPr>
            <a:r>
              <a:rPr lang="en-US" altLang="zh-CN" sz="2000"/>
              <a:t>               </a:t>
            </a:r>
            <a:r>
              <a:rPr lang="zh-CN" altLang="en-US" sz="2000"/>
              <a:t>刘晨         </a:t>
            </a:r>
            <a:r>
              <a:rPr lang="en-US" altLang="zh-CN" sz="2000"/>
              <a:t>1995</a:t>
            </a:r>
          </a:p>
          <a:p>
            <a:pPr algn="just" eaLnBrk="1" hangingPunct="1">
              <a:lnSpc>
                <a:spcPct val="90000"/>
              </a:lnSpc>
              <a:buFont typeface="Wingdings" panose="05000000000000000000" pitchFamily="2" charset="2"/>
              <a:buNone/>
            </a:pPr>
            <a:r>
              <a:rPr lang="en-US" altLang="zh-CN" sz="2000"/>
              <a:t>               </a:t>
            </a:r>
            <a:r>
              <a:rPr lang="zh-CN" altLang="en-US" sz="2000"/>
              <a:t>王敏         </a:t>
            </a:r>
            <a:r>
              <a:rPr lang="en-US" altLang="zh-CN" sz="2000"/>
              <a:t>1996</a:t>
            </a:r>
          </a:p>
          <a:p>
            <a:pPr eaLnBrk="1" hangingPunct="1">
              <a:lnSpc>
                <a:spcPct val="90000"/>
              </a:lnSpc>
              <a:buFont typeface="Wingdings" panose="05000000000000000000" pitchFamily="2" charset="2"/>
              <a:buNone/>
            </a:pPr>
            <a:r>
              <a:rPr lang="en-US" altLang="zh-CN" sz="2000"/>
              <a:t>               </a:t>
            </a:r>
            <a:r>
              <a:rPr lang="zh-CN" altLang="en-US" sz="2000"/>
              <a:t>张立         </a:t>
            </a:r>
            <a:r>
              <a:rPr lang="en-US" altLang="zh-CN" sz="2000"/>
              <a:t>1995 </a:t>
            </a:r>
          </a:p>
        </p:txBody>
      </p:sp>
      <p:sp>
        <p:nvSpPr>
          <p:cNvPr id="71684" name="Line 6"/>
          <p:cNvSpPr>
            <a:spLocks noChangeShapeType="1"/>
          </p:cNvSpPr>
          <p:nvPr/>
        </p:nvSpPr>
        <p:spPr bwMode="auto">
          <a:xfrm>
            <a:off x="1979613" y="4724400"/>
            <a:ext cx="237648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25"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24C36831-5FBE-44C6-8F9F-6F45FE90D477}"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71682">
                                            <p:txEl>
                                              <p:pRg st="2" end="2"/>
                                            </p:txEl>
                                          </p:spTgt>
                                        </p:tgtEl>
                                        <p:attrNameLst>
                                          <p:attrName>style.visibility</p:attrName>
                                        </p:attrNameLst>
                                      </p:cBhvr>
                                      <p:to>
                                        <p:strVal val="visible"/>
                                      </p:to>
                                    </p:set>
                                    <p:anim calcmode="lin" valueType="num">
                                      <p:cBhvr>
                                        <p:cTn id="7" dur="500" fill="hold"/>
                                        <p:tgtEl>
                                          <p:spTgt spid="71682">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71682">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71682">
                                            <p:txEl>
                                              <p:pRg st="2" end="2"/>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71682">
                                            <p:txEl>
                                              <p:pRg st="3" end="3"/>
                                            </p:txEl>
                                          </p:spTgt>
                                        </p:tgtEl>
                                        <p:attrNameLst>
                                          <p:attrName>style.visibility</p:attrName>
                                        </p:attrNameLst>
                                      </p:cBhvr>
                                      <p:to>
                                        <p:strVal val="visible"/>
                                      </p:to>
                                    </p:set>
                                    <p:anim calcmode="lin" valueType="num">
                                      <p:cBhvr>
                                        <p:cTn id="12" dur="500" fill="hold"/>
                                        <p:tgtEl>
                                          <p:spTgt spid="71682">
                                            <p:txEl>
                                              <p:pRg st="3" end="3"/>
                                            </p:txEl>
                                          </p:spTgt>
                                        </p:tgtEl>
                                        <p:attrNameLst>
                                          <p:attrName>ppt_w</p:attrName>
                                        </p:attrNameLst>
                                      </p:cBhvr>
                                      <p:tavLst>
                                        <p:tav tm="0">
                                          <p:val>
                                            <p:fltVal val="0"/>
                                          </p:val>
                                        </p:tav>
                                        <p:tav tm="100000">
                                          <p:val>
                                            <p:strVal val="#ppt_w"/>
                                          </p:val>
                                        </p:tav>
                                      </p:tavLst>
                                    </p:anim>
                                    <p:anim calcmode="lin" valueType="num">
                                      <p:cBhvr>
                                        <p:cTn id="13" dur="500" fill="hold"/>
                                        <p:tgtEl>
                                          <p:spTgt spid="71682">
                                            <p:txEl>
                                              <p:pRg st="3" end="3"/>
                                            </p:txEl>
                                          </p:spTgt>
                                        </p:tgtEl>
                                        <p:attrNameLst>
                                          <p:attrName>ppt_h</p:attrName>
                                        </p:attrNameLst>
                                      </p:cBhvr>
                                      <p:tavLst>
                                        <p:tav tm="0">
                                          <p:val>
                                            <p:fltVal val="0"/>
                                          </p:val>
                                        </p:tav>
                                        <p:tav tm="100000">
                                          <p:val>
                                            <p:strVal val="#ppt_h"/>
                                          </p:val>
                                        </p:tav>
                                      </p:tavLst>
                                    </p:anim>
                                    <p:animEffect transition="in" filter="fade">
                                      <p:cBhvr>
                                        <p:cTn id="14" dur="500"/>
                                        <p:tgtEl>
                                          <p:spTgt spid="71682">
                                            <p:txEl>
                                              <p:pRg st="3" end="3"/>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71682">
                                            <p:txEl>
                                              <p:pRg st="4" end="4"/>
                                            </p:txEl>
                                          </p:spTgt>
                                        </p:tgtEl>
                                        <p:attrNameLst>
                                          <p:attrName>style.visibility</p:attrName>
                                        </p:attrNameLst>
                                      </p:cBhvr>
                                      <p:to>
                                        <p:strVal val="visible"/>
                                      </p:to>
                                    </p:set>
                                    <p:anim calcmode="lin" valueType="num">
                                      <p:cBhvr>
                                        <p:cTn id="17" dur="500" fill="hold"/>
                                        <p:tgtEl>
                                          <p:spTgt spid="71682">
                                            <p:txEl>
                                              <p:pRg st="4" end="4"/>
                                            </p:txEl>
                                          </p:spTgt>
                                        </p:tgtEl>
                                        <p:attrNameLst>
                                          <p:attrName>ppt_w</p:attrName>
                                        </p:attrNameLst>
                                      </p:cBhvr>
                                      <p:tavLst>
                                        <p:tav tm="0">
                                          <p:val>
                                            <p:fltVal val="0"/>
                                          </p:val>
                                        </p:tav>
                                        <p:tav tm="100000">
                                          <p:val>
                                            <p:strVal val="#ppt_w"/>
                                          </p:val>
                                        </p:tav>
                                      </p:tavLst>
                                    </p:anim>
                                    <p:anim calcmode="lin" valueType="num">
                                      <p:cBhvr>
                                        <p:cTn id="18" dur="500" fill="hold"/>
                                        <p:tgtEl>
                                          <p:spTgt spid="71682">
                                            <p:txEl>
                                              <p:pRg st="4" end="4"/>
                                            </p:txEl>
                                          </p:spTgt>
                                        </p:tgtEl>
                                        <p:attrNameLst>
                                          <p:attrName>ppt_h</p:attrName>
                                        </p:attrNameLst>
                                      </p:cBhvr>
                                      <p:tavLst>
                                        <p:tav tm="0">
                                          <p:val>
                                            <p:fltVal val="0"/>
                                          </p:val>
                                        </p:tav>
                                        <p:tav tm="100000">
                                          <p:val>
                                            <p:strVal val="#ppt_h"/>
                                          </p:val>
                                        </p:tav>
                                      </p:tavLst>
                                    </p:anim>
                                    <p:animEffect transition="in" filter="fade">
                                      <p:cBhvr>
                                        <p:cTn id="19" dur="500"/>
                                        <p:tgtEl>
                                          <p:spTgt spid="71682">
                                            <p:txEl>
                                              <p:pRg st="4" end="4"/>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71682">
                                            <p:txEl>
                                              <p:pRg st="5" end="5"/>
                                            </p:txEl>
                                          </p:spTgt>
                                        </p:tgtEl>
                                        <p:attrNameLst>
                                          <p:attrName>style.visibility</p:attrName>
                                        </p:attrNameLst>
                                      </p:cBhvr>
                                      <p:to>
                                        <p:strVal val="visible"/>
                                      </p:to>
                                    </p:set>
                                    <p:anim calcmode="lin" valueType="num">
                                      <p:cBhvr>
                                        <p:cTn id="22" dur="500" fill="hold"/>
                                        <p:tgtEl>
                                          <p:spTgt spid="71682">
                                            <p:txEl>
                                              <p:pRg st="5" end="5"/>
                                            </p:txEl>
                                          </p:spTgt>
                                        </p:tgtEl>
                                        <p:attrNameLst>
                                          <p:attrName>ppt_w</p:attrName>
                                        </p:attrNameLst>
                                      </p:cBhvr>
                                      <p:tavLst>
                                        <p:tav tm="0">
                                          <p:val>
                                            <p:fltVal val="0"/>
                                          </p:val>
                                        </p:tav>
                                        <p:tav tm="100000">
                                          <p:val>
                                            <p:strVal val="#ppt_w"/>
                                          </p:val>
                                        </p:tav>
                                      </p:tavLst>
                                    </p:anim>
                                    <p:anim calcmode="lin" valueType="num">
                                      <p:cBhvr>
                                        <p:cTn id="23" dur="500" fill="hold"/>
                                        <p:tgtEl>
                                          <p:spTgt spid="71682">
                                            <p:txEl>
                                              <p:pRg st="5" end="5"/>
                                            </p:txEl>
                                          </p:spTgt>
                                        </p:tgtEl>
                                        <p:attrNameLst>
                                          <p:attrName>ppt_h</p:attrName>
                                        </p:attrNameLst>
                                      </p:cBhvr>
                                      <p:tavLst>
                                        <p:tav tm="0">
                                          <p:val>
                                            <p:fltVal val="0"/>
                                          </p:val>
                                        </p:tav>
                                        <p:tav tm="100000">
                                          <p:val>
                                            <p:strVal val="#ppt_h"/>
                                          </p:val>
                                        </p:tav>
                                      </p:tavLst>
                                    </p:anim>
                                    <p:animEffect transition="in" filter="fade">
                                      <p:cBhvr>
                                        <p:cTn id="24" dur="500"/>
                                        <p:tgtEl>
                                          <p:spTgt spid="71682">
                                            <p:txEl>
                                              <p:pRg st="5" end="5"/>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71682">
                                            <p:txEl>
                                              <p:pRg st="6" end="6"/>
                                            </p:txEl>
                                          </p:spTgt>
                                        </p:tgtEl>
                                        <p:attrNameLst>
                                          <p:attrName>style.visibility</p:attrName>
                                        </p:attrNameLst>
                                      </p:cBhvr>
                                      <p:to>
                                        <p:strVal val="visible"/>
                                      </p:to>
                                    </p:set>
                                    <p:anim calcmode="lin" valueType="num">
                                      <p:cBhvr>
                                        <p:cTn id="27" dur="500" fill="hold"/>
                                        <p:tgtEl>
                                          <p:spTgt spid="71682">
                                            <p:txEl>
                                              <p:pRg st="6" end="6"/>
                                            </p:txEl>
                                          </p:spTgt>
                                        </p:tgtEl>
                                        <p:attrNameLst>
                                          <p:attrName>ppt_w</p:attrName>
                                        </p:attrNameLst>
                                      </p:cBhvr>
                                      <p:tavLst>
                                        <p:tav tm="0">
                                          <p:val>
                                            <p:fltVal val="0"/>
                                          </p:val>
                                        </p:tav>
                                        <p:tav tm="100000">
                                          <p:val>
                                            <p:strVal val="#ppt_w"/>
                                          </p:val>
                                        </p:tav>
                                      </p:tavLst>
                                    </p:anim>
                                    <p:anim calcmode="lin" valueType="num">
                                      <p:cBhvr>
                                        <p:cTn id="28" dur="500" fill="hold"/>
                                        <p:tgtEl>
                                          <p:spTgt spid="71682">
                                            <p:txEl>
                                              <p:pRg st="6" end="6"/>
                                            </p:txEl>
                                          </p:spTgt>
                                        </p:tgtEl>
                                        <p:attrNameLst>
                                          <p:attrName>ppt_h</p:attrName>
                                        </p:attrNameLst>
                                      </p:cBhvr>
                                      <p:tavLst>
                                        <p:tav tm="0">
                                          <p:val>
                                            <p:fltVal val="0"/>
                                          </p:val>
                                        </p:tav>
                                        <p:tav tm="100000">
                                          <p:val>
                                            <p:strVal val="#ppt_h"/>
                                          </p:val>
                                        </p:tav>
                                      </p:tavLst>
                                    </p:anim>
                                    <p:animEffect transition="in" filter="fade">
                                      <p:cBhvr>
                                        <p:cTn id="29" dur="500"/>
                                        <p:tgtEl>
                                          <p:spTgt spid="71682">
                                            <p:txEl>
                                              <p:pRg st="6" end="6"/>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71682">
                                            <p:txEl>
                                              <p:pRg st="7" end="7"/>
                                            </p:txEl>
                                          </p:spTgt>
                                        </p:tgtEl>
                                        <p:attrNameLst>
                                          <p:attrName>style.visibility</p:attrName>
                                        </p:attrNameLst>
                                      </p:cBhvr>
                                      <p:to>
                                        <p:strVal val="visible"/>
                                      </p:to>
                                    </p:set>
                                    <p:anim calcmode="lin" valueType="num">
                                      <p:cBhvr>
                                        <p:cTn id="32" dur="500" fill="hold"/>
                                        <p:tgtEl>
                                          <p:spTgt spid="71682">
                                            <p:txEl>
                                              <p:pRg st="7" end="7"/>
                                            </p:txEl>
                                          </p:spTgt>
                                        </p:tgtEl>
                                        <p:attrNameLst>
                                          <p:attrName>ppt_w</p:attrName>
                                        </p:attrNameLst>
                                      </p:cBhvr>
                                      <p:tavLst>
                                        <p:tav tm="0">
                                          <p:val>
                                            <p:fltVal val="0"/>
                                          </p:val>
                                        </p:tav>
                                        <p:tav tm="100000">
                                          <p:val>
                                            <p:strVal val="#ppt_w"/>
                                          </p:val>
                                        </p:tav>
                                      </p:tavLst>
                                    </p:anim>
                                    <p:anim calcmode="lin" valueType="num">
                                      <p:cBhvr>
                                        <p:cTn id="33" dur="500" fill="hold"/>
                                        <p:tgtEl>
                                          <p:spTgt spid="71682">
                                            <p:txEl>
                                              <p:pRg st="7" end="7"/>
                                            </p:txEl>
                                          </p:spTgt>
                                        </p:tgtEl>
                                        <p:attrNameLst>
                                          <p:attrName>ppt_h</p:attrName>
                                        </p:attrNameLst>
                                      </p:cBhvr>
                                      <p:tavLst>
                                        <p:tav tm="0">
                                          <p:val>
                                            <p:fltVal val="0"/>
                                          </p:val>
                                        </p:tav>
                                        <p:tav tm="100000">
                                          <p:val>
                                            <p:strVal val="#ppt_h"/>
                                          </p:val>
                                        </p:tav>
                                      </p:tavLst>
                                    </p:anim>
                                    <p:animEffect transition="in" filter="fade">
                                      <p:cBhvr>
                                        <p:cTn id="34" dur="500"/>
                                        <p:tgtEl>
                                          <p:spTgt spid="71682">
                                            <p:txEl>
                                              <p:pRg st="7" end="7"/>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71682">
                                            <p:txEl>
                                              <p:pRg st="8" end="8"/>
                                            </p:txEl>
                                          </p:spTgt>
                                        </p:tgtEl>
                                        <p:attrNameLst>
                                          <p:attrName>style.visibility</p:attrName>
                                        </p:attrNameLst>
                                      </p:cBhvr>
                                      <p:to>
                                        <p:strVal val="visible"/>
                                      </p:to>
                                    </p:set>
                                    <p:anim calcmode="lin" valueType="num">
                                      <p:cBhvr>
                                        <p:cTn id="37" dur="500" fill="hold"/>
                                        <p:tgtEl>
                                          <p:spTgt spid="71682">
                                            <p:txEl>
                                              <p:pRg st="8" end="8"/>
                                            </p:txEl>
                                          </p:spTgt>
                                        </p:tgtEl>
                                        <p:attrNameLst>
                                          <p:attrName>ppt_w</p:attrName>
                                        </p:attrNameLst>
                                      </p:cBhvr>
                                      <p:tavLst>
                                        <p:tav tm="0">
                                          <p:val>
                                            <p:fltVal val="0"/>
                                          </p:val>
                                        </p:tav>
                                        <p:tav tm="100000">
                                          <p:val>
                                            <p:strVal val="#ppt_w"/>
                                          </p:val>
                                        </p:tav>
                                      </p:tavLst>
                                    </p:anim>
                                    <p:anim calcmode="lin" valueType="num">
                                      <p:cBhvr>
                                        <p:cTn id="38" dur="500" fill="hold"/>
                                        <p:tgtEl>
                                          <p:spTgt spid="71682">
                                            <p:txEl>
                                              <p:pRg st="8" end="8"/>
                                            </p:txEl>
                                          </p:spTgt>
                                        </p:tgtEl>
                                        <p:attrNameLst>
                                          <p:attrName>ppt_h</p:attrName>
                                        </p:attrNameLst>
                                      </p:cBhvr>
                                      <p:tavLst>
                                        <p:tav tm="0">
                                          <p:val>
                                            <p:fltVal val="0"/>
                                          </p:val>
                                        </p:tav>
                                        <p:tav tm="100000">
                                          <p:val>
                                            <p:strVal val="#ppt_h"/>
                                          </p:val>
                                        </p:tav>
                                      </p:tavLst>
                                    </p:anim>
                                    <p:animEffect transition="in" filter="fade">
                                      <p:cBhvr>
                                        <p:cTn id="39" dur="500"/>
                                        <p:tgtEl>
                                          <p:spTgt spid="71682">
                                            <p:txEl>
                                              <p:pRg st="8" end="8"/>
                                            </p:txEl>
                                          </p:spTgt>
                                        </p:tgtEl>
                                      </p:cBhvr>
                                    </p:animEffect>
                                  </p:childTnLst>
                                </p:cTn>
                              </p:par>
                              <p:par>
                                <p:cTn id="40" presetID="53" presetClass="entr" presetSubtype="16" fill="hold" nodeType="withEffect">
                                  <p:stCondLst>
                                    <p:cond delay="0"/>
                                  </p:stCondLst>
                                  <p:childTnLst>
                                    <p:set>
                                      <p:cBhvr>
                                        <p:cTn id="41" dur="1" fill="hold">
                                          <p:stCondLst>
                                            <p:cond delay="0"/>
                                          </p:stCondLst>
                                        </p:cTn>
                                        <p:tgtEl>
                                          <p:spTgt spid="71682">
                                            <p:txEl>
                                              <p:pRg st="9" end="9"/>
                                            </p:txEl>
                                          </p:spTgt>
                                        </p:tgtEl>
                                        <p:attrNameLst>
                                          <p:attrName>style.visibility</p:attrName>
                                        </p:attrNameLst>
                                      </p:cBhvr>
                                      <p:to>
                                        <p:strVal val="visible"/>
                                      </p:to>
                                    </p:set>
                                    <p:anim calcmode="lin" valueType="num">
                                      <p:cBhvr>
                                        <p:cTn id="42" dur="500" fill="hold"/>
                                        <p:tgtEl>
                                          <p:spTgt spid="71682">
                                            <p:txEl>
                                              <p:pRg st="9" end="9"/>
                                            </p:txEl>
                                          </p:spTgt>
                                        </p:tgtEl>
                                        <p:attrNameLst>
                                          <p:attrName>ppt_w</p:attrName>
                                        </p:attrNameLst>
                                      </p:cBhvr>
                                      <p:tavLst>
                                        <p:tav tm="0">
                                          <p:val>
                                            <p:fltVal val="0"/>
                                          </p:val>
                                        </p:tav>
                                        <p:tav tm="100000">
                                          <p:val>
                                            <p:strVal val="#ppt_w"/>
                                          </p:val>
                                        </p:tav>
                                      </p:tavLst>
                                    </p:anim>
                                    <p:anim calcmode="lin" valueType="num">
                                      <p:cBhvr>
                                        <p:cTn id="43" dur="500" fill="hold"/>
                                        <p:tgtEl>
                                          <p:spTgt spid="71682">
                                            <p:txEl>
                                              <p:pRg st="9" end="9"/>
                                            </p:txEl>
                                          </p:spTgt>
                                        </p:tgtEl>
                                        <p:attrNameLst>
                                          <p:attrName>ppt_h</p:attrName>
                                        </p:attrNameLst>
                                      </p:cBhvr>
                                      <p:tavLst>
                                        <p:tav tm="0">
                                          <p:val>
                                            <p:fltVal val="0"/>
                                          </p:val>
                                        </p:tav>
                                        <p:tav tm="100000">
                                          <p:val>
                                            <p:strVal val="#ppt_h"/>
                                          </p:val>
                                        </p:tav>
                                      </p:tavLst>
                                    </p:anim>
                                    <p:animEffect transition="in" filter="fade">
                                      <p:cBhvr>
                                        <p:cTn id="44" dur="500"/>
                                        <p:tgtEl>
                                          <p:spTgt spid="71682">
                                            <p:txEl>
                                              <p:pRg st="9" end="9"/>
                                            </p:txEl>
                                          </p:spTgt>
                                        </p:tgtEl>
                                      </p:cBhvr>
                                    </p:animEffect>
                                  </p:childTnLst>
                                </p:cTn>
                              </p:par>
                              <p:par>
                                <p:cTn id="45" presetID="53" presetClass="entr" presetSubtype="16" fill="hold" nodeType="withEffect">
                                  <p:stCondLst>
                                    <p:cond delay="0"/>
                                  </p:stCondLst>
                                  <p:childTnLst>
                                    <p:set>
                                      <p:cBhvr>
                                        <p:cTn id="46" dur="1" fill="hold">
                                          <p:stCondLst>
                                            <p:cond delay="0"/>
                                          </p:stCondLst>
                                        </p:cTn>
                                        <p:tgtEl>
                                          <p:spTgt spid="71682">
                                            <p:txEl>
                                              <p:pRg st="10" end="10"/>
                                            </p:txEl>
                                          </p:spTgt>
                                        </p:tgtEl>
                                        <p:attrNameLst>
                                          <p:attrName>style.visibility</p:attrName>
                                        </p:attrNameLst>
                                      </p:cBhvr>
                                      <p:to>
                                        <p:strVal val="visible"/>
                                      </p:to>
                                    </p:set>
                                    <p:anim calcmode="lin" valueType="num">
                                      <p:cBhvr>
                                        <p:cTn id="47" dur="500" fill="hold"/>
                                        <p:tgtEl>
                                          <p:spTgt spid="71682">
                                            <p:txEl>
                                              <p:pRg st="10" end="10"/>
                                            </p:txEl>
                                          </p:spTgt>
                                        </p:tgtEl>
                                        <p:attrNameLst>
                                          <p:attrName>ppt_w</p:attrName>
                                        </p:attrNameLst>
                                      </p:cBhvr>
                                      <p:tavLst>
                                        <p:tav tm="0">
                                          <p:val>
                                            <p:fltVal val="0"/>
                                          </p:val>
                                        </p:tav>
                                        <p:tav tm="100000">
                                          <p:val>
                                            <p:strVal val="#ppt_w"/>
                                          </p:val>
                                        </p:tav>
                                      </p:tavLst>
                                    </p:anim>
                                    <p:anim calcmode="lin" valueType="num">
                                      <p:cBhvr>
                                        <p:cTn id="48" dur="500" fill="hold"/>
                                        <p:tgtEl>
                                          <p:spTgt spid="71682">
                                            <p:txEl>
                                              <p:pRg st="10" end="10"/>
                                            </p:txEl>
                                          </p:spTgt>
                                        </p:tgtEl>
                                        <p:attrNameLst>
                                          <p:attrName>ppt_h</p:attrName>
                                        </p:attrNameLst>
                                      </p:cBhvr>
                                      <p:tavLst>
                                        <p:tav tm="0">
                                          <p:val>
                                            <p:fltVal val="0"/>
                                          </p:val>
                                        </p:tav>
                                        <p:tav tm="100000">
                                          <p:val>
                                            <p:strVal val="#ppt_h"/>
                                          </p:val>
                                        </p:tav>
                                      </p:tavLst>
                                    </p:anim>
                                    <p:animEffect transition="in" filter="fade">
                                      <p:cBhvr>
                                        <p:cTn id="49" dur="500"/>
                                        <p:tgtEl>
                                          <p:spTgt spid="71682">
                                            <p:txEl>
                                              <p:pRg st="10" end="10"/>
                                            </p:txEl>
                                          </p:spTgt>
                                        </p:tgtEl>
                                      </p:cBhvr>
                                    </p:animEffect>
                                  </p:childTnLst>
                                </p:cTn>
                              </p:par>
                              <p:par>
                                <p:cTn id="50" presetID="31" presetClass="entr" presetSubtype="0" fill="hold" nodeType="withEffect">
                                  <p:stCondLst>
                                    <p:cond delay="0"/>
                                  </p:stCondLst>
                                  <p:childTnLst>
                                    <p:set>
                                      <p:cBhvr>
                                        <p:cTn id="51" dur="1" fill="hold">
                                          <p:stCondLst>
                                            <p:cond delay="0"/>
                                          </p:stCondLst>
                                        </p:cTn>
                                        <p:tgtEl>
                                          <p:spTgt spid="71684"/>
                                        </p:tgtEl>
                                        <p:attrNameLst>
                                          <p:attrName>style.visibility</p:attrName>
                                        </p:attrNameLst>
                                      </p:cBhvr>
                                      <p:to>
                                        <p:strVal val="visible"/>
                                      </p:to>
                                    </p:set>
                                    <p:anim calcmode="lin" valueType="num">
                                      <p:cBhvr>
                                        <p:cTn id="52" dur="1000" fill="hold"/>
                                        <p:tgtEl>
                                          <p:spTgt spid="71684"/>
                                        </p:tgtEl>
                                        <p:attrNameLst>
                                          <p:attrName>ppt_w</p:attrName>
                                        </p:attrNameLst>
                                      </p:cBhvr>
                                      <p:tavLst>
                                        <p:tav tm="0">
                                          <p:val>
                                            <p:fltVal val="0"/>
                                          </p:val>
                                        </p:tav>
                                        <p:tav tm="100000">
                                          <p:val>
                                            <p:strVal val="#ppt_w"/>
                                          </p:val>
                                        </p:tav>
                                      </p:tavLst>
                                    </p:anim>
                                    <p:anim calcmode="lin" valueType="num">
                                      <p:cBhvr>
                                        <p:cTn id="53" dur="1000" fill="hold"/>
                                        <p:tgtEl>
                                          <p:spTgt spid="71684"/>
                                        </p:tgtEl>
                                        <p:attrNameLst>
                                          <p:attrName>ppt_h</p:attrName>
                                        </p:attrNameLst>
                                      </p:cBhvr>
                                      <p:tavLst>
                                        <p:tav tm="0">
                                          <p:val>
                                            <p:fltVal val="0"/>
                                          </p:val>
                                        </p:tav>
                                        <p:tav tm="100000">
                                          <p:val>
                                            <p:strVal val="#ppt_h"/>
                                          </p:val>
                                        </p:tav>
                                      </p:tavLst>
                                    </p:anim>
                                    <p:anim calcmode="lin" valueType="num">
                                      <p:cBhvr>
                                        <p:cTn id="54" dur="1000" fill="hold"/>
                                        <p:tgtEl>
                                          <p:spTgt spid="71684"/>
                                        </p:tgtEl>
                                        <p:attrNameLst>
                                          <p:attrName>style.rotation</p:attrName>
                                        </p:attrNameLst>
                                      </p:cBhvr>
                                      <p:tavLst>
                                        <p:tav tm="0">
                                          <p:val>
                                            <p:fltVal val="90"/>
                                          </p:val>
                                        </p:tav>
                                        <p:tav tm="100000">
                                          <p:val>
                                            <p:fltVal val="0"/>
                                          </p:val>
                                        </p:tav>
                                      </p:tavLst>
                                    </p:anim>
                                    <p:animEffect transition="in" filter="fade">
                                      <p:cBhvr>
                                        <p:cTn id="55" dur="1000"/>
                                        <p:tgtEl>
                                          <p:spTgt spid="71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查询经过计算的值（续）</a:t>
            </a:r>
          </a:p>
        </p:txBody>
      </p:sp>
      <p:sp>
        <p:nvSpPr>
          <p:cNvPr id="72706" name="Rectangle 3"/>
          <p:cNvSpPr>
            <a:spLocks noGrp="1" noChangeArrowheads="1"/>
          </p:cNvSpPr>
          <p:nvPr>
            <p:ph idx="1"/>
          </p:nvPr>
        </p:nvSpPr>
        <p:spPr>
          <a:xfrm>
            <a:off x="958850" y="1339850"/>
            <a:ext cx="8150225" cy="4854575"/>
          </a:xfrm>
        </p:spPr>
        <p:txBody>
          <a:bodyPr/>
          <a:lstStyle/>
          <a:p>
            <a:pPr algn="just" eaLnBrk="1" hangingPunct="1">
              <a:buFont typeface="Wingdings" panose="05000000000000000000" pitchFamily="2" charset="2"/>
              <a:buNone/>
            </a:pPr>
            <a:r>
              <a:rPr lang="en-US" altLang="zh-CN" sz="2400"/>
              <a:t>[</a:t>
            </a:r>
            <a:r>
              <a:rPr lang="zh-CN" altLang="en-US" sz="2400"/>
              <a:t>例</a:t>
            </a:r>
            <a:r>
              <a:rPr lang="en-US" altLang="zh-CN" sz="2400"/>
              <a:t>3.20] </a:t>
            </a:r>
            <a:r>
              <a:rPr lang="zh-CN" altLang="en-US" sz="2400"/>
              <a:t>查询全体学生的姓名、出生年份和所在的院系，要求用小写字母表示系名。</a:t>
            </a:r>
          </a:p>
          <a:p>
            <a:pPr algn="just" eaLnBrk="1" hangingPunct="1">
              <a:buFont typeface="Wingdings" panose="05000000000000000000" pitchFamily="2" charset="2"/>
              <a:buNone/>
            </a:pPr>
            <a:endParaRPr lang="zh-CN" altLang="en-US" sz="2400"/>
          </a:p>
          <a:p>
            <a:pPr lvl="1" algn="just" eaLnBrk="1" hangingPunct="1">
              <a:buFont typeface="Wingdings" panose="05000000000000000000" pitchFamily="2" charset="2"/>
              <a:buNone/>
            </a:pPr>
            <a:r>
              <a:rPr lang="en-US" altLang="zh-CN" sz="2000"/>
              <a:t>SELECT Sname,</a:t>
            </a:r>
            <a:r>
              <a:rPr lang="zh-CN" altLang="en-US" sz="2000"/>
              <a:t>'</a:t>
            </a:r>
            <a:r>
              <a:rPr lang="en-US" altLang="zh-CN" sz="2000"/>
              <a:t>Year of Birth: </a:t>
            </a:r>
            <a:r>
              <a:rPr lang="zh-CN" altLang="en-US" sz="2000"/>
              <a:t>'</a:t>
            </a:r>
            <a:r>
              <a:rPr lang="en-US" altLang="zh-CN" sz="2000"/>
              <a:t>,2014-Sage,LOWER</a:t>
            </a:r>
            <a:r>
              <a:rPr lang="zh-CN" altLang="en-US" sz="2000"/>
              <a:t>(</a:t>
            </a:r>
            <a:r>
              <a:rPr lang="en-US" altLang="zh-CN" sz="2000"/>
              <a:t>Sdept</a:t>
            </a:r>
            <a:r>
              <a:rPr lang="zh-CN" altLang="en-US" sz="2000"/>
              <a:t>)</a:t>
            </a:r>
          </a:p>
          <a:p>
            <a:pPr lvl="1" eaLnBrk="1" hangingPunct="1">
              <a:buFont typeface="Wingdings" panose="05000000000000000000" pitchFamily="2" charset="2"/>
              <a:buNone/>
            </a:pPr>
            <a:r>
              <a:rPr lang="en-US" altLang="zh-CN" sz="2000"/>
              <a:t>FROM Student</a:t>
            </a:r>
            <a:r>
              <a:rPr lang="zh-CN" altLang="en-US" sz="2000"/>
              <a:t>;</a:t>
            </a:r>
          </a:p>
          <a:p>
            <a:pPr lvl="1" eaLnBrk="1" hangingPunct="1">
              <a:buFont typeface="Wingdings" panose="05000000000000000000" pitchFamily="2" charset="2"/>
              <a:buNone/>
            </a:pPr>
            <a:endParaRPr lang="zh-CN" altLang="en-US" sz="2000"/>
          </a:p>
          <a:p>
            <a:pPr lvl="1" eaLnBrk="1" hangingPunct="1">
              <a:buFont typeface="Wingdings" panose="05000000000000000000" pitchFamily="2" charset="2"/>
              <a:buNone/>
            </a:pPr>
            <a:r>
              <a:rPr lang="zh-CN" altLang="en-US"/>
              <a:t>输出结果：</a:t>
            </a:r>
          </a:p>
          <a:p>
            <a:pPr lvl="1" algn="just" eaLnBrk="1" hangingPunct="1">
              <a:buFont typeface="Wingdings" panose="05000000000000000000" pitchFamily="2" charset="2"/>
              <a:buNone/>
            </a:pPr>
            <a:r>
              <a:rPr lang="zh-CN" altLang="en-US" sz="1800"/>
              <a:t>  </a:t>
            </a:r>
            <a:r>
              <a:rPr lang="en-US" altLang="zh-CN" sz="1800"/>
              <a:t>Sname   'Year of Birth:'  2014-Sage   LOWER</a:t>
            </a:r>
            <a:r>
              <a:rPr lang="zh-CN" altLang="en-US" sz="1800"/>
              <a:t>(</a:t>
            </a:r>
            <a:r>
              <a:rPr lang="en-US" altLang="zh-CN" sz="1800"/>
              <a:t>Sdept</a:t>
            </a:r>
            <a:r>
              <a:rPr lang="zh-CN" altLang="en-US" sz="1800"/>
              <a:t>)</a:t>
            </a:r>
          </a:p>
          <a:p>
            <a:pPr lvl="1" algn="just" eaLnBrk="1" hangingPunct="1">
              <a:buFont typeface="Wingdings" panose="05000000000000000000" pitchFamily="2" charset="2"/>
              <a:buNone/>
            </a:pPr>
            <a:r>
              <a:rPr lang="en-US" altLang="zh-CN" sz="1800"/>
              <a:t>       </a:t>
            </a:r>
            <a:r>
              <a:rPr lang="zh-CN" altLang="en-US" sz="1800"/>
              <a:t>李勇    </a:t>
            </a:r>
            <a:r>
              <a:rPr lang="en-US" altLang="zh-CN" sz="1800"/>
              <a:t>Year of Birth:    1994       	cs</a:t>
            </a:r>
          </a:p>
          <a:p>
            <a:pPr lvl="1" algn="just" eaLnBrk="1" hangingPunct="1">
              <a:buFont typeface="Wingdings" panose="05000000000000000000" pitchFamily="2" charset="2"/>
              <a:buNone/>
            </a:pPr>
            <a:r>
              <a:rPr lang="en-US" altLang="zh-CN" sz="1800"/>
              <a:t>      </a:t>
            </a:r>
            <a:r>
              <a:rPr lang="zh-CN" altLang="en-US" sz="1800"/>
              <a:t>刘晨    </a:t>
            </a:r>
            <a:r>
              <a:rPr lang="en-US" altLang="zh-CN" sz="1800"/>
              <a:t>Year of Birth:    1995       	cs</a:t>
            </a:r>
          </a:p>
          <a:p>
            <a:pPr lvl="1" algn="just" eaLnBrk="1" hangingPunct="1">
              <a:buFont typeface="Wingdings" panose="05000000000000000000" pitchFamily="2" charset="2"/>
              <a:buNone/>
            </a:pPr>
            <a:r>
              <a:rPr lang="en-US" altLang="zh-CN" sz="1800"/>
              <a:t>      </a:t>
            </a:r>
            <a:r>
              <a:rPr lang="zh-CN" altLang="en-US" sz="1800"/>
              <a:t>王敏    </a:t>
            </a:r>
            <a:r>
              <a:rPr lang="en-US" altLang="zh-CN" sz="1800"/>
              <a:t>Year of Birth:    1996       	ma</a:t>
            </a:r>
          </a:p>
          <a:p>
            <a:pPr lvl="1" algn="just" eaLnBrk="1" hangingPunct="1">
              <a:buFont typeface="Wingdings" panose="05000000000000000000" pitchFamily="2" charset="2"/>
              <a:buNone/>
            </a:pPr>
            <a:r>
              <a:rPr lang="en-US" altLang="zh-CN" sz="1800"/>
              <a:t>      </a:t>
            </a:r>
            <a:r>
              <a:rPr lang="zh-CN" altLang="en-US" sz="1800"/>
              <a:t>张立    </a:t>
            </a:r>
            <a:r>
              <a:rPr lang="en-US" altLang="zh-CN" sz="1800"/>
              <a:t>Year of Birth:    1995      	is </a:t>
            </a:r>
          </a:p>
        </p:txBody>
      </p:sp>
      <p:sp>
        <p:nvSpPr>
          <p:cNvPr id="72708" name="Line 4"/>
          <p:cNvSpPr>
            <a:spLocks noChangeShapeType="1"/>
          </p:cNvSpPr>
          <p:nvPr/>
        </p:nvSpPr>
        <p:spPr bwMode="auto">
          <a:xfrm>
            <a:off x="1547813" y="4437063"/>
            <a:ext cx="576103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49"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B60BFBA5-0E07-48C2-8E6A-475C428BBD30}"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72706">
                                            <p:txEl>
                                              <p:pRg st="6" end="6"/>
                                            </p:txEl>
                                          </p:spTgt>
                                        </p:tgtEl>
                                        <p:attrNameLst>
                                          <p:attrName>style.visibility</p:attrName>
                                        </p:attrNameLst>
                                      </p:cBhvr>
                                      <p:to>
                                        <p:strVal val="visible"/>
                                      </p:to>
                                    </p:set>
                                    <p:anim calcmode="lin" valueType="num">
                                      <p:cBhvr>
                                        <p:cTn id="7" dur="1000" fill="hold"/>
                                        <p:tgtEl>
                                          <p:spTgt spid="72706">
                                            <p:txEl>
                                              <p:pRg st="6" end="6"/>
                                            </p:txEl>
                                          </p:spTgt>
                                        </p:tgtEl>
                                        <p:attrNameLst>
                                          <p:attrName>ppt_w</p:attrName>
                                        </p:attrNameLst>
                                      </p:cBhvr>
                                      <p:tavLst>
                                        <p:tav tm="0">
                                          <p:val>
                                            <p:fltVal val="0"/>
                                          </p:val>
                                        </p:tav>
                                        <p:tav tm="100000">
                                          <p:val>
                                            <p:strVal val="#ppt_w"/>
                                          </p:val>
                                        </p:tav>
                                      </p:tavLst>
                                    </p:anim>
                                    <p:anim calcmode="lin" valueType="num">
                                      <p:cBhvr>
                                        <p:cTn id="8" dur="1000" fill="hold"/>
                                        <p:tgtEl>
                                          <p:spTgt spid="72706">
                                            <p:txEl>
                                              <p:pRg st="6" end="6"/>
                                            </p:txEl>
                                          </p:spTgt>
                                        </p:tgtEl>
                                        <p:attrNameLst>
                                          <p:attrName>ppt_h</p:attrName>
                                        </p:attrNameLst>
                                      </p:cBhvr>
                                      <p:tavLst>
                                        <p:tav tm="0">
                                          <p:val>
                                            <p:fltVal val="0"/>
                                          </p:val>
                                        </p:tav>
                                        <p:tav tm="100000">
                                          <p:val>
                                            <p:strVal val="#ppt_h"/>
                                          </p:val>
                                        </p:tav>
                                      </p:tavLst>
                                    </p:anim>
                                    <p:anim calcmode="lin" valueType="num">
                                      <p:cBhvr>
                                        <p:cTn id="9" dur="1000" fill="hold"/>
                                        <p:tgtEl>
                                          <p:spTgt spid="72706">
                                            <p:txEl>
                                              <p:pRg st="6" end="6"/>
                                            </p:txEl>
                                          </p:spTgt>
                                        </p:tgtEl>
                                        <p:attrNameLst>
                                          <p:attrName>style.rotation</p:attrName>
                                        </p:attrNameLst>
                                      </p:cBhvr>
                                      <p:tavLst>
                                        <p:tav tm="0">
                                          <p:val>
                                            <p:fltVal val="90"/>
                                          </p:val>
                                        </p:tav>
                                        <p:tav tm="100000">
                                          <p:val>
                                            <p:fltVal val="0"/>
                                          </p:val>
                                        </p:tav>
                                      </p:tavLst>
                                    </p:anim>
                                    <p:animEffect transition="in" filter="fade">
                                      <p:cBhvr>
                                        <p:cTn id="10" dur="1000"/>
                                        <p:tgtEl>
                                          <p:spTgt spid="72706">
                                            <p:txEl>
                                              <p:pRg st="6" end="6"/>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72706">
                                            <p:txEl>
                                              <p:pRg st="7" end="7"/>
                                            </p:txEl>
                                          </p:spTgt>
                                        </p:tgtEl>
                                        <p:attrNameLst>
                                          <p:attrName>style.visibility</p:attrName>
                                        </p:attrNameLst>
                                      </p:cBhvr>
                                      <p:to>
                                        <p:strVal val="visible"/>
                                      </p:to>
                                    </p:set>
                                    <p:anim calcmode="lin" valueType="num">
                                      <p:cBhvr>
                                        <p:cTn id="13" dur="1000" fill="hold"/>
                                        <p:tgtEl>
                                          <p:spTgt spid="72706">
                                            <p:txEl>
                                              <p:pRg st="7" end="7"/>
                                            </p:txEl>
                                          </p:spTgt>
                                        </p:tgtEl>
                                        <p:attrNameLst>
                                          <p:attrName>ppt_w</p:attrName>
                                        </p:attrNameLst>
                                      </p:cBhvr>
                                      <p:tavLst>
                                        <p:tav tm="0">
                                          <p:val>
                                            <p:fltVal val="0"/>
                                          </p:val>
                                        </p:tav>
                                        <p:tav tm="100000">
                                          <p:val>
                                            <p:strVal val="#ppt_w"/>
                                          </p:val>
                                        </p:tav>
                                      </p:tavLst>
                                    </p:anim>
                                    <p:anim calcmode="lin" valueType="num">
                                      <p:cBhvr>
                                        <p:cTn id="14" dur="1000" fill="hold"/>
                                        <p:tgtEl>
                                          <p:spTgt spid="72706">
                                            <p:txEl>
                                              <p:pRg st="7" end="7"/>
                                            </p:txEl>
                                          </p:spTgt>
                                        </p:tgtEl>
                                        <p:attrNameLst>
                                          <p:attrName>ppt_h</p:attrName>
                                        </p:attrNameLst>
                                      </p:cBhvr>
                                      <p:tavLst>
                                        <p:tav tm="0">
                                          <p:val>
                                            <p:fltVal val="0"/>
                                          </p:val>
                                        </p:tav>
                                        <p:tav tm="100000">
                                          <p:val>
                                            <p:strVal val="#ppt_h"/>
                                          </p:val>
                                        </p:tav>
                                      </p:tavLst>
                                    </p:anim>
                                    <p:anim calcmode="lin" valueType="num">
                                      <p:cBhvr>
                                        <p:cTn id="15" dur="1000" fill="hold"/>
                                        <p:tgtEl>
                                          <p:spTgt spid="72706">
                                            <p:txEl>
                                              <p:pRg st="7" end="7"/>
                                            </p:txEl>
                                          </p:spTgt>
                                        </p:tgtEl>
                                        <p:attrNameLst>
                                          <p:attrName>style.rotation</p:attrName>
                                        </p:attrNameLst>
                                      </p:cBhvr>
                                      <p:tavLst>
                                        <p:tav tm="0">
                                          <p:val>
                                            <p:fltVal val="90"/>
                                          </p:val>
                                        </p:tav>
                                        <p:tav tm="100000">
                                          <p:val>
                                            <p:fltVal val="0"/>
                                          </p:val>
                                        </p:tav>
                                      </p:tavLst>
                                    </p:anim>
                                    <p:animEffect transition="in" filter="fade">
                                      <p:cBhvr>
                                        <p:cTn id="16" dur="1000"/>
                                        <p:tgtEl>
                                          <p:spTgt spid="72706">
                                            <p:txEl>
                                              <p:pRg st="7" end="7"/>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72706">
                                            <p:txEl>
                                              <p:pRg st="8" end="8"/>
                                            </p:txEl>
                                          </p:spTgt>
                                        </p:tgtEl>
                                        <p:attrNameLst>
                                          <p:attrName>style.visibility</p:attrName>
                                        </p:attrNameLst>
                                      </p:cBhvr>
                                      <p:to>
                                        <p:strVal val="visible"/>
                                      </p:to>
                                    </p:set>
                                    <p:anim calcmode="lin" valueType="num">
                                      <p:cBhvr>
                                        <p:cTn id="19" dur="1000" fill="hold"/>
                                        <p:tgtEl>
                                          <p:spTgt spid="72706">
                                            <p:txEl>
                                              <p:pRg st="8" end="8"/>
                                            </p:txEl>
                                          </p:spTgt>
                                        </p:tgtEl>
                                        <p:attrNameLst>
                                          <p:attrName>ppt_w</p:attrName>
                                        </p:attrNameLst>
                                      </p:cBhvr>
                                      <p:tavLst>
                                        <p:tav tm="0">
                                          <p:val>
                                            <p:fltVal val="0"/>
                                          </p:val>
                                        </p:tav>
                                        <p:tav tm="100000">
                                          <p:val>
                                            <p:strVal val="#ppt_w"/>
                                          </p:val>
                                        </p:tav>
                                      </p:tavLst>
                                    </p:anim>
                                    <p:anim calcmode="lin" valueType="num">
                                      <p:cBhvr>
                                        <p:cTn id="20" dur="1000" fill="hold"/>
                                        <p:tgtEl>
                                          <p:spTgt spid="72706">
                                            <p:txEl>
                                              <p:pRg st="8" end="8"/>
                                            </p:txEl>
                                          </p:spTgt>
                                        </p:tgtEl>
                                        <p:attrNameLst>
                                          <p:attrName>ppt_h</p:attrName>
                                        </p:attrNameLst>
                                      </p:cBhvr>
                                      <p:tavLst>
                                        <p:tav tm="0">
                                          <p:val>
                                            <p:fltVal val="0"/>
                                          </p:val>
                                        </p:tav>
                                        <p:tav tm="100000">
                                          <p:val>
                                            <p:strVal val="#ppt_h"/>
                                          </p:val>
                                        </p:tav>
                                      </p:tavLst>
                                    </p:anim>
                                    <p:anim calcmode="lin" valueType="num">
                                      <p:cBhvr>
                                        <p:cTn id="21" dur="1000" fill="hold"/>
                                        <p:tgtEl>
                                          <p:spTgt spid="72706">
                                            <p:txEl>
                                              <p:pRg st="8" end="8"/>
                                            </p:txEl>
                                          </p:spTgt>
                                        </p:tgtEl>
                                        <p:attrNameLst>
                                          <p:attrName>style.rotation</p:attrName>
                                        </p:attrNameLst>
                                      </p:cBhvr>
                                      <p:tavLst>
                                        <p:tav tm="0">
                                          <p:val>
                                            <p:fltVal val="90"/>
                                          </p:val>
                                        </p:tav>
                                        <p:tav tm="100000">
                                          <p:val>
                                            <p:fltVal val="0"/>
                                          </p:val>
                                        </p:tav>
                                      </p:tavLst>
                                    </p:anim>
                                    <p:animEffect transition="in" filter="fade">
                                      <p:cBhvr>
                                        <p:cTn id="22" dur="1000"/>
                                        <p:tgtEl>
                                          <p:spTgt spid="72706">
                                            <p:txEl>
                                              <p:pRg st="8" end="8"/>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72706">
                                            <p:txEl>
                                              <p:pRg st="9" end="9"/>
                                            </p:txEl>
                                          </p:spTgt>
                                        </p:tgtEl>
                                        <p:attrNameLst>
                                          <p:attrName>style.visibility</p:attrName>
                                        </p:attrNameLst>
                                      </p:cBhvr>
                                      <p:to>
                                        <p:strVal val="visible"/>
                                      </p:to>
                                    </p:set>
                                    <p:anim calcmode="lin" valueType="num">
                                      <p:cBhvr>
                                        <p:cTn id="25" dur="1000" fill="hold"/>
                                        <p:tgtEl>
                                          <p:spTgt spid="72706">
                                            <p:txEl>
                                              <p:pRg st="9" end="9"/>
                                            </p:txEl>
                                          </p:spTgt>
                                        </p:tgtEl>
                                        <p:attrNameLst>
                                          <p:attrName>ppt_w</p:attrName>
                                        </p:attrNameLst>
                                      </p:cBhvr>
                                      <p:tavLst>
                                        <p:tav tm="0">
                                          <p:val>
                                            <p:fltVal val="0"/>
                                          </p:val>
                                        </p:tav>
                                        <p:tav tm="100000">
                                          <p:val>
                                            <p:strVal val="#ppt_w"/>
                                          </p:val>
                                        </p:tav>
                                      </p:tavLst>
                                    </p:anim>
                                    <p:anim calcmode="lin" valueType="num">
                                      <p:cBhvr>
                                        <p:cTn id="26" dur="1000" fill="hold"/>
                                        <p:tgtEl>
                                          <p:spTgt spid="72706">
                                            <p:txEl>
                                              <p:pRg st="9" end="9"/>
                                            </p:txEl>
                                          </p:spTgt>
                                        </p:tgtEl>
                                        <p:attrNameLst>
                                          <p:attrName>ppt_h</p:attrName>
                                        </p:attrNameLst>
                                      </p:cBhvr>
                                      <p:tavLst>
                                        <p:tav tm="0">
                                          <p:val>
                                            <p:fltVal val="0"/>
                                          </p:val>
                                        </p:tav>
                                        <p:tav tm="100000">
                                          <p:val>
                                            <p:strVal val="#ppt_h"/>
                                          </p:val>
                                        </p:tav>
                                      </p:tavLst>
                                    </p:anim>
                                    <p:anim calcmode="lin" valueType="num">
                                      <p:cBhvr>
                                        <p:cTn id="27" dur="1000" fill="hold"/>
                                        <p:tgtEl>
                                          <p:spTgt spid="72706">
                                            <p:txEl>
                                              <p:pRg st="9" end="9"/>
                                            </p:txEl>
                                          </p:spTgt>
                                        </p:tgtEl>
                                        <p:attrNameLst>
                                          <p:attrName>style.rotation</p:attrName>
                                        </p:attrNameLst>
                                      </p:cBhvr>
                                      <p:tavLst>
                                        <p:tav tm="0">
                                          <p:val>
                                            <p:fltVal val="90"/>
                                          </p:val>
                                        </p:tav>
                                        <p:tav tm="100000">
                                          <p:val>
                                            <p:fltVal val="0"/>
                                          </p:val>
                                        </p:tav>
                                      </p:tavLst>
                                    </p:anim>
                                    <p:animEffect transition="in" filter="fade">
                                      <p:cBhvr>
                                        <p:cTn id="28" dur="1000"/>
                                        <p:tgtEl>
                                          <p:spTgt spid="72706">
                                            <p:txEl>
                                              <p:pRg st="9" end="9"/>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72706">
                                            <p:txEl>
                                              <p:pRg st="10" end="10"/>
                                            </p:txEl>
                                          </p:spTgt>
                                        </p:tgtEl>
                                        <p:attrNameLst>
                                          <p:attrName>style.visibility</p:attrName>
                                        </p:attrNameLst>
                                      </p:cBhvr>
                                      <p:to>
                                        <p:strVal val="visible"/>
                                      </p:to>
                                    </p:set>
                                    <p:anim calcmode="lin" valueType="num">
                                      <p:cBhvr>
                                        <p:cTn id="31" dur="1000" fill="hold"/>
                                        <p:tgtEl>
                                          <p:spTgt spid="72706">
                                            <p:txEl>
                                              <p:pRg st="10" end="10"/>
                                            </p:txEl>
                                          </p:spTgt>
                                        </p:tgtEl>
                                        <p:attrNameLst>
                                          <p:attrName>ppt_w</p:attrName>
                                        </p:attrNameLst>
                                      </p:cBhvr>
                                      <p:tavLst>
                                        <p:tav tm="0">
                                          <p:val>
                                            <p:fltVal val="0"/>
                                          </p:val>
                                        </p:tav>
                                        <p:tav tm="100000">
                                          <p:val>
                                            <p:strVal val="#ppt_w"/>
                                          </p:val>
                                        </p:tav>
                                      </p:tavLst>
                                    </p:anim>
                                    <p:anim calcmode="lin" valueType="num">
                                      <p:cBhvr>
                                        <p:cTn id="32" dur="1000" fill="hold"/>
                                        <p:tgtEl>
                                          <p:spTgt spid="72706">
                                            <p:txEl>
                                              <p:pRg st="10" end="10"/>
                                            </p:txEl>
                                          </p:spTgt>
                                        </p:tgtEl>
                                        <p:attrNameLst>
                                          <p:attrName>ppt_h</p:attrName>
                                        </p:attrNameLst>
                                      </p:cBhvr>
                                      <p:tavLst>
                                        <p:tav tm="0">
                                          <p:val>
                                            <p:fltVal val="0"/>
                                          </p:val>
                                        </p:tav>
                                        <p:tav tm="100000">
                                          <p:val>
                                            <p:strVal val="#ppt_h"/>
                                          </p:val>
                                        </p:tav>
                                      </p:tavLst>
                                    </p:anim>
                                    <p:anim calcmode="lin" valueType="num">
                                      <p:cBhvr>
                                        <p:cTn id="33" dur="1000" fill="hold"/>
                                        <p:tgtEl>
                                          <p:spTgt spid="72706">
                                            <p:txEl>
                                              <p:pRg st="10" end="10"/>
                                            </p:txEl>
                                          </p:spTgt>
                                        </p:tgtEl>
                                        <p:attrNameLst>
                                          <p:attrName>style.rotation</p:attrName>
                                        </p:attrNameLst>
                                      </p:cBhvr>
                                      <p:tavLst>
                                        <p:tav tm="0">
                                          <p:val>
                                            <p:fltVal val="90"/>
                                          </p:val>
                                        </p:tav>
                                        <p:tav tm="100000">
                                          <p:val>
                                            <p:fltVal val="0"/>
                                          </p:val>
                                        </p:tav>
                                      </p:tavLst>
                                    </p:anim>
                                    <p:animEffect transition="in" filter="fade">
                                      <p:cBhvr>
                                        <p:cTn id="34" dur="1000"/>
                                        <p:tgtEl>
                                          <p:spTgt spid="72706">
                                            <p:txEl>
                                              <p:pRg st="10" end="10"/>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72708"/>
                                        </p:tgtEl>
                                        <p:attrNameLst>
                                          <p:attrName>style.visibility</p:attrName>
                                        </p:attrNameLst>
                                      </p:cBhvr>
                                      <p:to>
                                        <p:strVal val="visible"/>
                                      </p:to>
                                    </p:set>
                                    <p:anim calcmode="lin" valueType="num">
                                      <p:cBhvr>
                                        <p:cTn id="37" dur="1000" fill="hold"/>
                                        <p:tgtEl>
                                          <p:spTgt spid="72708"/>
                                        </p:tgtEl>
                                        <p:attrNameLst>
                                          <p:attrName>ppt_w</p:attrName>
                                        </p:attrNameLst>
                                      </p:cBhvr>
                                      <p:tavLst>
                                        <p:tav tm="0">
                                          <p:val>
                                            <p:fltVal val="0"/>
                                          </p:val>
                                        </p:tav>
                                        <p:tav tm="100000">
                                          <p:val>
                                            <p:strVal val="#ppt_w"/>
                                          </p:val>
                                        </p:tav>
                                      </p:tavLst>
                                    </p:anim>
                                    <p:anim calcmode="lin" valueType="num">
                                      <p:cBhvr>
                                        <p:cTn id="38" dur="1000" fill="hold"/>
                                        <p:tgtEl>
                                          <p:spTgt spid="72708"/>
                                        </p:tgtEl>
                                        <p:attrNameLst>
                                          <p:attrName>ppt_h</p:attrName>
                                        </p:attrNameLst>
                                      </p:cBhvr>
                                      <p:tavLst>
                                        <p:tav tm="0">
                                          <p:val>
                                            <p:fltVal val="0"/>
                                          </p:val>
                                        </p:tav>
                                        <p:tav tm="100000">
                                          <p:val>
                                            <p:strVal val="#ppt_h"/>
                                          </p:val>
                                        </p:tav>
                                      </p:tavLst>
                                    </p:anim>
                                    <p:anim calcmode="lin" valueType="num">
                                      <p:cBhvr>
                                        <p:cTn id="39" dur="1000" fill="hold"/>
                                        <p:tgtEl>
                                          <p:spTgt spid="72708"/>
                                        </p:tgtEl>
                                        <p:attrNameLst>
                                          <p:attrName>style.rotation</p:attrName>
                                        </p:attrNameLst>
                                      </p:cBhvr>
                                      <p:tavLst>
                                        <p:tav tm="0">
                                          <p:val>
                                            <p:fltVal val="90"/>
                                          </p:val>
                                        </p:tav>
                                        <p:tav tm="100000">
                                          <p:val>
                                            <p:fltVal val="0"/>
                                          </p:val>
                                        </p:tav>
                                      </p:tavLst>
                                    </p:anim>
                                    <p:animEffect transition="in" filter="fade">
                                      <p:cBhvr>
                                        <p:cTn id="40" dur="1000"/>
                                        <p:tgtEl>
                                          <p:spTgt spid="72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查询经过计算的值（续）</a:t>
            </a:r>
          </a:p>
        </p:txBody>
      </p:sp>
      <p:sp>
        <p:nvSpPr>
          <p:cNvPr id="73730" name="Rectangle 3"/>
          <p:cNvSpPr>
            <a:spLocks noGrp="1" noChangeArrowheads="1"/>
          </p:cNvSpPr>
          <p:nvPr>
            <p:ph idx="1"/>
          </p:nvPr>
        </p:nvSpPr>
        <p:spPr>
          <a:xfrm>
            <a:off x="958850" y="1339850"/>
            <a:ext cx="8150225" cy="4854575"/>
          </a:xfrm>
        </p:spPr>
        <p:txBody>
          <a:bodyPr/>
          <a:lstStyle/>
          <a:p>
            <a:pPr algn="just" eaLnBrk="1" hangingPunct="1"/>
            <a:r>
              <a:rPr lang="zh-CN" altLang="en-US"/>
              <a:t>使用列</a:t>
            </a:r>
            <a:r>
              <a:rPr lang="zh-CN" altLang="en-US">
                <a:solidFill>
                  <a:srgbClr val="FF00FF"/>
                </a:solidFill>
              </a:rPr>
              <a:t>别名</a:t>
            </a:r>
            <a:r>
              <a:rPr lang="zh-CN" altLang="en-US"/>
              <a:t>改变查询结果的列标题</a:t>
            </a:r>
            <a:r>
              <a:rPr lang="en-US" altLang="zh-CN"/>
              <a:t>:</a:t>
            </a:r>
          </a:p>
          <a:p>
            <a:pPr algn="just" eaLnBrk="1" hangingPunct="1">
              <a:buFont typeface="Wingdings" panose="05000000000000000000" pitchFamily="2" charset="2"/>
              <a:buNone/>
            </a:pPr>
            <a:r>
              <a:rPr lang="en-US" altLang="zh-CN" sz="1800"/>
              <a:t>	</a:t>
            </a:r>
          </a:p>
          <a:p>
            <a:pPr algn="just" eaLnBrk="1" hangingPunct="1">
              <a:buFont typeface="Wingdings" panose="05000000000000000000" pitchFamily="2" charset="2"/>
              <a:buNone/>
            </a:pPr>
            <a:r>
              <a:rPr lang="en-US" altLang="zh-CN" sz="1800"/>
              <a:t>    </a:t>
            </a:r>
            <a:r>
              <a:rPr lang="en-US" altLang="zh-CN" sz="2000"/>
              <a:t> SELECT Sname </a:t>
            </a:r>
            <a:r>
              <a:rPr lang="en-US" altLang="zh-CN" sz="2000">
                <a:solidFill>
                  <a:srgbClr val="FF00FF"/>
                </a:solidFill>
              </a:rPr>
              <a:t>NAME</a:t>
            </a:r>
            <a:r>
              <a:rPr lang="zh-CN" altLang="en-US" sz="2000"/>
              <a:t>,</a:t>
            </a:r>
            <a:r>
              <a:rPr lang="en-US" altLang="zh-CN" sz="2000"/>
              <a:t>'Year of Birth:</a:t>
            </a:r>
            <a:r>
              <a:rPr lang="zh-CN" altLang="en-US" sz="2000"/>
              <a:t>'</a:t>
            </a:r>
            <a:r>
              <a:rPr lang="en-US" altLang="zh-CN" sz="2000"/>
              <a:t> </a:t>
            </a:r>
            <a:r>
              <a:rPr lang="en-US" altLang="zh-CN" sz="2000">
                <a:solidFill>
                  <a:srgbClr val="D75B5B"/>
                </a:solidFill>
              </a:rPr>
              <a:t> </a:t>
            </a:r>
            <a:r>
              <a:rPr lang="en-US" altLang="zh-CN" sz="2000">
                <a:solidFill>
                  <a:srgbClr val="FF00FF"/>
                </a:solidFill>
              </a:rPr>
              <a:t>BIRTH</a:t>
            </a:r>
            <a:r>
              <a:rPr lang="zh-CN" altLang="en-US" sz="2000"/>
              <a:t>,</a:t>
            </a:r>
            <a:endParaRPr lang="zh-CN" altLang="en-US" sz="1800"/>
          </a:p>
          <a:p>
            <a:pPr lvl="1" algn="just" eaLnBrk="1" hangingPunct="1">
              <a:buFont typeface="Wingdings" panose="05000000000000000000" pitchFamily="2" charset="2"/>
              <a:buNone/>
            </a:pPr>
            <a:r>
              <a:rPr lang="zh-CN" altLang="en-US" sz="2000"/>
              <a:t>       </a:t>
            </a:r>
            <a:r>
              <a:rPr lang="en-US" altLang="zh-CN" sz="2000"/>
              <a:t>2014-Sage </a:t>
            </a:r>
            <a:r>
              <a:rPr lang="en-US" altLang="zh-CN" sz="2000">
                <a:solidFill>
                  <a:srgbClr val="D75B5B"/>
                </a:solidFill>
              </a:rPr>
              <a:t> </a:t>
            </a:r>
            <a:r>
              <a:rPr lang="en-US" altLang="zh-CN" sz="2000">
                <a:solidFill>
                  <a:srgbClr val="FF00FF"/>
                </a:solidFill>
              </a:rPr>
              <a:t>BIRTHDAY</a:t>
            </a:r>
            <a:r>
              <a:rPr lang="zh-CN" altLang="en-US" sz="2000"/>
              <a:t>,</a:t>
            </a:r>
            <a:r>
              <a:rPr lang="en-US" altLang="zh-CN" sz="2000"/>
              <a:t>LOWER</a:t>
            </a:r>
            <a:r>
              <a:rPr lang="zh-CN" altLang="en-US" sz="2000"/>
              <a:t>(</a:t>
            </a:r>
            <a:r>
              <a:rPr lang="en-US" altLang="zh-CN" sz="2000"/>
              <a:t>Sdept</a:t>
            </a:r>
            <a:r>
              <a:rPr lang="zh-CN" altLang="en-US" sz="2000"/>
              <a:t>)</a:t>
            </a:r>
            <a:r>
              <a:rPr lang="en-US" altLang="zh-CN" sz="2000"/>
              <a:t>  </a:t>
            </a:r>
            <a:r>
              <a:rPr lang="en-US" altLang="zh-CN" sz="2000">
                <a:solidFill>
                  <a:srgbClr val="FF00FF"/>
                </a:solidFill>
              </a:rPr>
              <a:t>DEPARTMENT</a:t>
            </a:r>
          </a:p>
          <a:p>
            <a:pPr eaLnBrk="1" hangingPunct="1">
              <a:buFont typeface="Wingdings" panose="05000000000000000000" pitchFamily="2" charset="2"/>
              <a:buNone/>
            </a:pPr>
            <a:r>
              <a:rPr lang="en-US" altLang="zh-CN" sz="2000"/>
              <a:t>	FROM Student</a:t>
            </a:r>
            <a:r>
              <a:rPr lang="zh-CN" altLang="en-US" sz="2000"/>
              <a:t>;</a:t>
            </a:r>
          </a:p>
          <a:p>
            <a:pPr lvl="1" eaLnBrk="1" hangingPunct="1">
              <a:buFont typeface="Wingdings" panose="05000000000000000000" pitchFamily="2" charset="2"/>
              <a:buNone/>
            </a:pPr>
            <a:r>
              <a:rPr lang="zh-CN" altLang="en-US"/>
              <a:t>输出结果：</a:t>
            </a:r>
          </a:p>
          <a:p>
            <a:pPr lvl="1" algn="just" eaLnBrk="1" hangingPunct="1">
              <a:lnSpc>
                <a:spcPct val="50000"/>
              </a:lnSpc>
              <a:buFont typeface="Wingdings" panose="05000000000000000000" pitchFamily="2" charset="2"/>
              <a:buNone/>
            </a:pPr>
            <a:r>
              <a:rPr lang="zh-CN" altLang="en-US" sz="2000"/>
              <a:t>    </a:t>
            </a:r>
            <a:r>
              <a:rPr lang="en-US" altLang="zh-CN" sz="1800"/>
              <a:t>NAME      BIRTH         BIRTHDAY   DEPARTMENT</a:t>
            </a:r>
          </a:p>
          <a:p>
            <a:pPr lvl="1" algn="just" eaLnBrk="1" hangingPunct="1">
              <a:lnSpc>
                <a:spcPct val="50000"/>
              </a:lnSpc>
              <a:buFont typeface="Wingdings" panose="05000000000000000000" pitchFamily="2" charset="2"/>
              <a:buNone/>
            </a:pPr>
            <a:r>
              <a:rPr lang="en-US" altLang="zh-CN" sz="2000"/>
              <a:t>   </a:t>
            </a:r>
          </a:p>
          <a:p>
            <a:pPr lvl="1" algn="just" eaLnBrk="1" hangingPunct="1">
              <a:buFont typeface="Wingdings" panose="05000000000000000000" pitchFamily="2" charset="2"/>
              <a:buNone/>
            </a:pPr>
            <a:r>
              <a:rPr lang="en-US" altLang="zh-CN" sz="2000"/>
              <a:t>     </a:t>
            </a:r>
            <a:r>
              <a:rPr lang="zh-CN" altLang="en-US" sz="2000"/>
              <a:t>李勇    </a:t>
            </a:r>
            <a:r>
              <a:rPr lang="en-US" altLang="zh-CN" sz="2000"/>
              <a:t>Year of Birth:    1994             cs</a:t>
            </a:r>
          </a:p>
          <a:p>
            <a:pPr lvl="1" algn="just" eaLnBrk="1" hangingPunct="1">
              <a:buFont typeface="Wingdings" panose="05000000000000000000" pitchFamily="2" charset="2"/>
              <a:buNone/>
            </a:pPr>
            <a:r>
              <a:rPr lang="en-US" altLang="zh-CN" sz="2000"/>
              <a:t>     </a:t>
            </a:r>
            <a:r>
              <a:rPr lang="zh-CN" altLang="en-US" sz="2000"/>
              <a:t>刘晨    </a:t>
            </a:r>
            <a:r>
              <a:rPr lang="en-US" altLang="zh-CN" sz="2000"/>
              <a:t>Year of Birth:    1995             cs</a:t>
            </a:r>
          </a:p>
          <a:p>
            <a:pPr lvl="1" algn="just" eaLnBrk="1" hangingPunct="1">
              <a:buFont typeface="Wingdings" panose="05000000000000000000" pitchFamily="2" charset="2"/>
              <a:buNone/>
            </a:pPr>
            <a:r>
              <a:rPr lang="en-US" altLang="zh-CN" sz="2000"/>
              <a:t>     </a:t>
            </a:r>
            <a:r>
              <a:rPr lang="zh-CN" altLang="en-US" sz="2000"/>
              <a:t>王敏    </a:t>
            </a:r>
            <a:r>
              <a:rPr lang="en-US" altLang="zh-CN" sz="2000"/>
              <a:t>Year of Birth:    1996             ma</a:t>
            </a:r>
          </a:p>
          <a:p>
            <a:pPr lvl="1" algn="just" eaLnBrk="1" hangingPunct="1">
              <a:buFont typeface="Wingdings" panose="05000000000000000000" pitchFamily="2" charset="2"/>
              <a:buNone/>
            </a:pPr>
            <a:r>
              <a:rPr lang="en-US" altLang="zh-CN" sz="2000"/>
              <a:t>     </a:t>
            </a:r>
            <a:r>
              <a:rPr lang="zh-CN" altLang="en-US" sz="2000"/>
              <a:t>张立    </a:t>
            </a:r>
            <a:r>
              <a:rPr lang="en-US" altLang="zh-CN" sz="2000"/>
              <a:t>Year of Birth:    1995             is</a:t>
            </a:r>
          </a:p>
        </p:txBody>
      </p:sp>
      <p:sp>
        <p:nvSpPr>
          <p:cNvPr id="73732" name="Line 4"/>
          <p:cNvSpPr>
            <a:spLocks noChangeShapeType="1"/>
          </p:cNvSpPr>
          <p:nvPr/>
        </p:nvSpPr>
        <p:spPr bwMode="auto">
          <a:xfrm>
            <a:off x="1619250" y="4000500"/>
            <a:ext cx="54006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73"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CEAF829E-C8D1-4CCC-B83D-594929B3C4E6}"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73730">
                                            <p:txEl>
                                              <p:pRg st="6" end="6"/>
                                            </p:txEl>
                                          </p:spTgt>
                                        </p:tgtEl>
                                        <p:attrNameLst>
                                          <p:attrName>style.visibility</p:attrName>
                                        </p:attrNameLst>
                                      </p:cBhvr>
                                      <p:to>
                                        <p:strVal val="visible"/>
                                      </p:to>
                                    </p:set>
                                    <p:anim calcmode="lin" valueType="num">
                                      <p:cBhvr>
                                        <p:cTn id="7" dur="1000" fill="hold"/>
                                        <p:tgtEl>
                                          <p:spTgt spid="73730">
                                            <p:txEl>
                                              <p:pRg st="6" end="6"/>
                                            </p:txEl>
                                          </p:spTgt>
                                        </p:tgtEl>
                                        <p:attrNameLst>
                                          <p:attrName>ppt_w</p:attrName>
                                        </p:attrNameLst>
                                      </p:cBhvr>
                                      <p:tavLst>
                                        <p:tav tm="0">
                                          <p:val>
                                            <p:fltVal val="0"/>
                                          </p:val>
                                        </p:tav>
                                        <p:tav tm="100000">
                                          <p:val>
                                            <p:strVal val="#ppt_w"/>
                                          </p:val>
                                        </p:tav>
                                      </p:tavLst>
                                    </p:anim>
                                    <p:anim calcmode="lin" valueType="num">
                                      <p:cBhvr>
                                        <p:cTn id="8" dur="1000" fill="hold"/>
                                        <p:tgtEl>
                                          <p:spTgt spid="73730">
                                            <p:txEl>
                                              <p:pRg st="6" end="6"/>
                                            </p:txEl>
                                          </p:spTgt>
                                        </p:tgtEl>
                                        <p:attrNameLst>
                                          <p:attrName>ppt_h</p:attrName>
                                        </p:attrNameLst>
                                      </p:cBhvr>
                                      <p:tavLst>
                                        <p:tav tm="0">
                                          <p:val>
                                            <p:fltVal val="0"/>
                                          </p:val>
                                        </p:tav>
                                        <p:tav tm="100000">
                                          <p:val>
                                            <p:strVal val="#ppt_h"/>
                                          </p:val>
                                        </p:tav>
                                      </p:tavLst>
                                    </p:anim>
                                    <p:anim calcmode="lin" valueType="num">
                                      <p:cBhvr>
                                        <p:cTn id="9" dur="1000" fill="hold"/>
                                        <p:tgtEl>
                                          <p:spTgt spid="73730">
                                            <p:txEl>
                                              <p:pRg st="6" end="6"/>
                                            </p:txEl>
                                          </p:spTgt>
                                        </p:tgtEl>
                                        <p:attrNameLst>
                                          <p:attrName>style.rotation</p:attrName>
                                        </p:attrNameLst>
                                      </p:cBhvr>
                                      <p:tavLst>
                                        <p:tav tm="0">
                                          <p:val>
                                            <p:fltVal val="90"/>
                                          </p:val>
                                        </p:tav>
                                        <p:tav tm="100000">
                                          <p:val>
                                            <p:fltVal val="0"/>
                                          </p:val>
                                        </p:tav>
                                      </p:tavLst>
                                    </p:anim>
                                    <p:animEffect transition="in" filter="fade">
                                      <p:cBhvr>
                                        <p:cTn id="10" dur="1000"/>
                                        <p:tgtEl>
                                          <p:spTgt spid="73730">
                                            <p:txEl>
                                              <p:pRg st="6" end="6"/>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73730">
                                            <p:txEl>
                                              <p:pRg st="7" end="7"/>
                                            </p:txEl>
                                          </p:spTgt>
                                        </p:tgtEl>
                                        <p:attrNameLst>
                                          <p:attrName>style.visibility</p:attrName>
                                        </p:attrNameLst>
                                      </p:cBhvr>
                                      <p:to>
                                        <p:strVal val="visible"/>
                                      </p:to>
                                    </p:set>
                                    <p:anim calcmode="lin" valueType="num">
                                      <p:cBhvr>
                                        <p:cTn id="13" dur="1000" fill="hold"/>
                                        <p:tgtEl>
                                          <p:spTgt spid="73730">
                                            <p:txEl>
                                              <p:pRg st="7" end="7"/>
                                            </p:txEl>
                                          </p:spTgt>
                                        </p:tgtEl>
                                        <p:attrNameLst>
                                          <p:attrName>ppt_w</p:attrName>
                                        </p:attrNameLst>
                                      </p:cBhvr>
                                      <p:tavLst>
                                        <p:tav tm="0">
                                          <p:val>
                                            <p:fltVal val="0"/>
                                          </p:val>
                                        </p:tav>
                                        <p:tav tm="100000">
                                          <p:val>
                                            <p:strVal val="#ppt_w"/>
                                          </p:val>
                                        </p:tav>
                                      </p:tavLst>
                                    </p:anim>
                                    <p:anim calcmode="lin" valueType="num">
                                      <p:cBhvr>
                                        <p:cTn id="14" dur="1000" fill="hold"/>
                                        <p:tgtEl>
                                          <p:spTgt spid="73730">
                                            <p:txEl>
                                              <p:pRg st="7" end="7"/>
                                            </p:txEl>
                                          </p:spTgt>
                                        </p:tgtEl>
                                        <p:attrNameLst>
                                          <p:attrName>ppt_h</p:attrName>
                                        </p:attrNameLst>
                                      </p:cBhvr>
                                      <p:tavLst>
                                        <p:tav tm="0">
                                          <p:val>
                                            <p:fltVal val="0"/>
                                          </p:val>
                                        </p:tav>
                                        <p:tav tm="100000">
                                          <p:val>
                                            <p:strVal val="#ppt_h"/>
                                          </p:val>
                                        </p:tav>
                                      </p:tavLst>
                                    </p:anim>
                                    <p:anim calcmode="lin" valueType="num">
                                      <p:cBhvr>
                                        <p:cTn id="15" dur="1000" fill="hold"/>
                                        <p:tgtEl>
                                          <p:spTgt spid="73730">
                                            <p:txEl>
                                              <p:pRg st="7" end="7"/>
                                            </p:txEl>
                                          </p:spTgt>
                                        </p:tgtEl>
                                        <p:attrNameLst>
                                          <p:attrName>style.rotation</p:attrName>
                                        </p:attrNameLst>
                                      </p:cBhvr>
                                      <p:tavLst>
                                        <p:tav tm="0">
                                          <p:val>
                                            <p:fltVal val="90"/>
                                          </p:val>
                                        </p:tav>
                                        <p:tav tm="100000">
                                          <p:val>
                                            <p:fltVal val="0"/>
                                          </p:val>
                                        </p:tav>
                                      </p:tavLst>
                                    </p:anim>
                                    <p:animEffect transition="in" filter="fade">
                                      <p:cBhvr>
                                        <p:cTn id="16" dur="1000"/>
                                        <p:tgtEl>
                                          <p:spTgt spid="73730">
                                            <p:txEl>
                                              <p:pRg st="7" end="7"/>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73730">
                                            <p:txEl>
                                              <p:pRg st="8" end="8"/>
                                            </p:txEl>
                                          </p:spTgt>
                                        </p:tgtEl>
                                        <p:attrNameLst>
                                          <p:attrName>style.visibility</p:attrName>
                                        </p:attrNameLst>
                                      </p:cBhvr>
                                      <p:to>
                                        <p:strVal val="visible"/>
                                      </p:to>
                                    </p:set>
                                    <p:anim calcmode="lin" valueType="num">
                                      <p:cBhvr>
                                        <p:cTn id="19" dur="1000" fill="hold"/>
                                        <p:tgtEl>
                                          <p:spTgt spid="73730">
                                            <p:txEl>
                                              <p:pRg st="8" end="8"/>
                                            </p:txEl>
                                          </p:spTgt>
                                        </p:tgtEl>
                                        <p:attrNameLst>
                                          <p:attrName>ppt_w</p:attrName>
                                        </p:attrNameLst>
                                      </p:cBhvr>
                                      <p:tavLst>
                                        <p:tav tm="0">
                                          <p:val>
                                            <p:fltVal val="0"/>
                                          </p:val>
                                        </p:tav>
                                        <p:tav tm="100000">
                                          <p:val>
                                            <p:strVal val="#ppt_w"/>
                                          </p:val>
                                        </p:tav>
                                      </p:tavLst>
                                    </p:anim>
                                    <p:anim calcmode="lin" valueType="num">
                                      <p:cBhvr>
                                        <p:cTn id="20" dur="1000" fill="hold"/>
                                        <p:tgtEl>
                                          <p:spTgt spid="73730">
                                            <p:txEl>
                                              <p:pRg st="8" end="8"/>
                                            </p:txEl>
                                          </p:spTgt>
                                        </p:tgtEl>
                                        <p:attrNameLst>
                                          <p:attrName>ppt_h</p:attrName>
                                        </p:attrNameLst>
                                      </p:cBhvr>
                                      <p:tavLst>
                                        <p:tav tm="0">
                                          <p:val>
                                            <p:fltVal val="0"/>
                                          </p:val>
                                        </p:tav>
                                        <p:tav tm="100000">
                                          <p:val>
                                            <p:strVal val="#ppt_h"/>
                                          </p:val>
                                        </p:tav>
                                      </p:tavLst>
                                    </p:anim>
                                    <p:anim calcmode="lin" valueType="num">
                                      <p:cBhvr>
                                        <p:cTn id="21" dur="1000" fill="hold"/>
                                        <p:tgtEl>
                                          <p:spTgt spid="73730">
                                            <p:txEl>
                                              <p:pRg st="8" end="8"/>
                                            </p:txEl>
                                          </p:spTgt>
                                        </p:tgtEl>
                                        <p:attrNameLst>
                                          <p:attrName>style.rotation</p:attrName>
                                        </p:attrNameLst>
                                      </p:cBhvr>
                                      <p:tavLst>
                                        <p:tav tm="0">
                                          <p:val>
                                            <p:fltVal val="90"/>
                                          </p:val>
                                        </p:tav>
                                        <p:tav tm="100000">
                                          <p:val>
                                            <p:fltVal val="0"/>
                                          </p:val>
                                        </p:tav>
                                      </p:tavLst>
                                    </p:anim>
                                    <p:animEffect transition="in" filter="fade">
                                      <p:cBhvr>
                                        <p:cTn id="22" dur="1000"/>
                                        <p:tgtEl>
                                          <p:spTgt spid="73730">
                                            <p:txEl>
                                              <p:pRg st="8" end="8"/>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73730">
                                            <p:txEl>
                                              <p:pRg st="9" end="9"/>
                                            </p:txEl>
                                          </p:spTgt>
                                        </p:tgtEl>
                                        <p:attrNameLst>
                                          <p:attrName>style.visibility</p:attrName>
                                        </p:attrNameLst>
                                      </p:cBhvr>
                                      <p:to>
                                        <p:strVal val="visible"/>
                                      </p:to>
                                    </p:set>
                                    <p:anim calcmode="lin" valueType="num">
                                      <p:cBhvr>
                                        <p:cTn id="25" dur="1000" fill="hold"/>
                                        <p:tgtEl>
                                          <p:spTgt spid="73730">
                                            <p:txEl>
                                              <p:pRg st="9" end="9"/>
                                            </p:txEl>
                                          </p:spTgt>
                                        </p:tgtEl>
                                        <p:attrNameLst>
                                          <p:attrName>ppt_w</p:attrName>
                                        </p:attrNameLst>
                                      </p:cBhvr>
                                      <p:tavLst>
                                        <p:tav tm="0">
                                          <p:val>
                                            <p:fltVal val="0"/>
                                          </p:val>
                                        </p:tav>
                                        <p:tav tm="100000">
                                          <p:val>
                                            <p:strVal val="#ppt_w"/>
                                          </p:val>
                                        </p:tav>
                                      </p:tavLst>
                                    </p:anim>
                                    <p:anim calcmode="lin" valueType="num">
                                      <p:cBhvr>
                                        <p:cTn id="26" dur="1000" fill="hold"/>
                                        <p:tgtEl>
                                          <p:spTgt spid="73730">
                                            <p:txEl>
                                              <p:pRg st="9" end="9"/>
                                            </p:txEl>
                                          </p:spTgt>
                                        </p:tgtEl>
                                        <p:attrNameLst>
                                          <p:attrName>ppt_h</p:attrName>
                                        </p:attrNameLst>
                                      </p:cBhvr>
                                      <p:tavLst>
                                        <p:tav tm="0">
                                          <p:val>
                                            <p:fltVal val="0"/>
                                          </p:val>
                                        </p:tav>
                                        <p:tav tm="100000">
                                          <p:val>
                                            <p:strVal val="#ppt_h"/>
                                          </p:val>
                                        </p:tav>
                                      </p:tavLst>
                                    </p:anim>
                                    <p:anim calcmode="lin" valueType="num">
                                      <p:cBhvr>
                                        <p:cTn id="27" dur="1000" fill="hold"/>
                                        <p:tgtEl>
                                          <p:spTgt spid="73730">
                                            <p:txEl>
                                              <p:pRg st="9" end="9"/>
                                            </p:txEl>
                                          </p:spTgt>
                                        </p:tgtEl>
                                        <p:attrNameLst>
                                          <p:attrName>style.rotation</p:attrName>
                                        </p:attrNameLst>
                                      </p:cBhvr>
                                      <p:tavLst>
                                        <p:tav tm="0">
                                          <p:val>
                                            <p:fltVal val="90"/>
                                          </p:val>
                                        </p:tav>
                                        <p:tav tm="100000">
                                          <p:val>
                                            <p:fltVal val="0"/>
                                          </p:val>
                                        </p:tav>
                                      </p:tavLst>
                                    </p:anim>
                                    <p:animEffect transition="in" filter="fade">
                                      <p:cBhvr>
                                        <p:cTn id="28" dur="1000"/>
                                        <p:tgtEl>
                                          <p:spTgt spid="73730">
                                            <p:txEl>
                                              <p:pRg st="9" end="9"/>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73730">
                                            <p:txEl>
                                              <p:pRg st="10" end="10"/>
                                            </p:txEl>
                                          </p:spTgt>
                                        </p:tgtEl>
                                        <p:attrNameLst>
                                          <p:attrName>style.visibility</p:attrName>
                                        </p:attrNameLst>
                                      </p:cBhvr>
                                      <p:to>
                                        <p:strVal val="visible"/>
                                      </p:to>
                                    </p:set>
                                    <p:anim calcmode="lin" valueType="num">
                                      <p:cBhvr>
                                        <p:cTn id="31" dur="1000" fill="hold"/>
                                        <p:tgtEl>
                                          <p:spTgt spid="73730">
                                            <p:txEl>
                                              <p:pRg st="10" end="10"/>
                                            </p:txEl>
                                          </p:spTgt>
                                        </p:tgtEl>
                                        <p:attrNameLst>
                                          <p:attrName>ppt_w</p:attrName>
                                        </p:attrNameLst>
                                      </p:cBhvr>
                                      <p:tavLst>
                                        <p:tav tm="0">
                                          <p:val>
                                            <p:fltVal val="0"/>
                                          </p:val>
                                        </p:tav>
                                        <p:tav tm="100000">
                                          <p:val>
                                            <p:strVal val="#ppt_w"/>
                                          </p:val>
                                        </p:tav>
                                      </p:tavLst>
                                    </p:anim>
                                    <p:anim calcmode="lin" valueType="num">
                                      <p:cBhvr>
                                        <p:cTn id="32" dur="1000" fill="hold"/>
                                        <p:tgtEl>
                                          <p:spTgt spid="73730">
                                            <p:txEl>
                                              <p:pRg st="10" end="10"/>
                                            </p:txEl>
                                          </p:spTgt>
                                        </p:tgtEl>
                                        <p:attrNameLst>
                                          <p:attrName>ppt_h</p:attrName>
                                        </p:attrNameLst>
                                      </p:cBhvr>
                                      <p:tavLst>
                                        <p:tav tm="0">
                                          <p:val>
                                            <p:fltVal val="0"/>
                                          </p:val>
                                        </p:tav>
                                        <p:tav tm="100000">
                                          <p:val>
                                            <p:strVal val="#ppt_h"/>
                                          </p:val>
                                        </p:tav>
                                      </p:tavLst>
                                    </p:anim>
                                    <p:anim calcmode="lin" valueType="num">
                                      <p:cBhvr>
                                        <p:cTn id="33" dur="1000" fill="hold"/>
                                        <p:tgtEl>
                                          <p:spTgt spid="73730">
                                            <p:txEl>
                                              <p:pRg st="10" end="10"/>
                                            </p:txEl>
                                          </p:spTgt>
                                        </p:tgtEl>
                                        <p:attrNameLst>
                                          <p:attrName>style.rotation</p:attrName>
                                        </p:attrNameLst>
                                      </p:cBhvr>
                                      <p:tavLst>
                                        <p:tav tm="0">
                                          <p:val>
                                            <p:fltVal val="90"/>
                                          </p:val>
                                        </p:tav>
                                        <p:tav tm="100000">
                                          <p:val>
                                            <p:fltVal val="0"/>
                                          </p:val>
                                        </p:tav>
                                      </p:tavLst>
                                    </p:anim>
                                    <p:animEffect transition="in" filter="fade">
                                      <p:cBhvr>
                                        <p:cTn id="34" dur="1000"/>
                                        <p:tgtEl>
                                          <p:spTgt spid="73730">
                                            <p:txEl>
                                              <p:pRg st="10" end="10"/>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73730">
                                            <p:txEl>
                                              <p:pRg st="11" end="11"/>
                                            </p:txEl>
                                          </p:spTgt>
                                        </p:tgtEl>
                                        <p:attrNameLst>
                                          <p:attrName>style.visibility</p:attrName>
                                        </p:attrNameLst>
                                      </p:cBhvr>
                                      <p:to>
                                        <p:strVal val="visible"/>
                                      </p:to>
                                    </p:set>
                                    <p:anim calcmode="lin" valueType="num">
                                      <p:cBhvr>
                                        <p:cTn id="37" dur="1000" fill="hold"/>
                                        <p:tgtEl>
                                          <p:spTgt spid="73730">
                                            <p:txEl>
                                              <p:pRg st="11" end="11"/>
                                            </p:txEl>
                                          </p:spTgt>
                                        </p:tgtEl>
                                        <p:attrNameLst>
                                          <p:attrName>ppt_w</p:attrName>
                                        </p:attrNameLst>
                                      </p:cBhvr>
                                      <p:tavLst>
                                        <p:tav tm="0">
                                          <p:val>
                                            <p:fltVal val="0"/>
                                          </p:val>
                                        </p:tav>
                                        <p:tav tm="100000">
                                          <p:val>
                                            <p:strVal val="#ppt_w"/>
                                          </p:val>
                                        </p:tav>
                                      </p:tavLst>
                                    </p:anim>
                                    <p:anim calcmode="lin" valueType="num">
                                      <p:cBhvr>
                                        <p:cTn id="38" dur="1000" fill="hold"/>
                                        <p:tgtEl>
                                          <p:spTgt spid="73730">
                                            <p:txEl>
                                              <p:pRg st="11" end="11"/>
                                            </p:txEl>
                                          </p:spTgt>
                                        </p:tgtEl>
                                        <p:attrNameLst>
                                          <p:attrName>ppt_h</p:attrName>
                                        </p:attrNameLst>
                                      </p:cBhvr>
                                      <p:tavLst>
                                        <p:tav tm="0">
                                          <p:val>
                                            <p:fltVal val="0"/>
                                          </p:val>
                                        </p:tav>
                                        <p:tav tm="100000">
                                          <p:val>
                                            <p:strVal val="#ppt_h"/>
                                          </p:val>
                                        </p:tav>
                                      </p:tavLst>
                                    </p:anim>
                                    <p:anim calcmode="lin" valueType="num">
                                      <p:cBhvr>
                                        <p:cTn id="39" dur="1000" fill="hold"/>
                                        <p:tgtEl>
                                          <p:spTgt spid="73730">
                                            <p:txEl>
                                              <p:pRg st="11" end="11"/>
                                            </p:txEl>
                                          </p:spTgt>
                                        </p:tgtEl>
                                        <p:attrNameLst>
                                          <p:attrName>style.rotation</p:attrName>
                                        </p:attrNameLst>
                                      </p:cBhvr>
                                      <p:tavLst>
                                        <p:tav tm="0">
                                          <p:val>
                                            <p:fltVal val="90"/>
                                          </p:val>
                                        </p:tav>
                                        <p:tav tm="100000">
                                          <p:val>
                                            <p:fltVal val="0"/>
                                          </p:val>
                                        </p:tav>
                                      </p:tavLst>
                                    </p:anim>
                                    <p:animEffect transition="in" filter="fade">
                                      <p:cBhvr>
                                        <p:cTn id="40" dur="1000"/>
                                        <p:tgtEl>
                                          <p:spTgt spid="73730">
                                            <p:txEl>
                                              <p:pRg st="11" end="11"/>
                                            </p:txEl>
                                          </p:spTgt>
                                        </p:tgtEl>
                                      </p:cBhvr>
                                    </p:animEffect>
                                  </p:childTnLst>
                                </p:cTn>
                              </p:par>
                              <p:par>
                                <p:cTn id="41" presetID="31" presetClass="entr" presetSubtype="0" fill="hold" nodeType="withEffect">
                                  <p:stCondLst>
                                    <p:cond delay="0"/>
                                  </p:stCondLst>
                                  <p:childTnLst>
                                    <p:set>
                                      <p:cBhvr>
                                        <p:cTn id="42" dur="1" fill="hold">
                                          <p:stCondLst>
                                            <p:cond delay="0"/>
                                          </p:stCondLst>
                                        </p:cTn>
                                        <p:tgtEl>
                                          <p:spTgt spid="73732"/>
                                        </p:tgtEl>
                                        <p:attrNameLst>
                                          <p:attrName>style.visibility</p:attrName>
                                        </p:attrNameLst>
                                      </p:cBhvr>
                                      <p:to>
                                        <p:strVal val="visible"/>
                                      </p:to>
                                    </p:set>
                                    <p:anim calcmode="lin" valueType="num">
                                      <p:cBhvr>
                                        <p:cTn id="43" dur="1000" fill="hold"/>
                                        <p:tgtEl>
                                          <p:spTgt spid="73732"/>
                                        </p:tgtEl>
                                        <p:attrNameLst>
                                          <p:attrName>ppt_w</p:attrName>
                                        </p:attrNameLst>
                                      </p:cBhvr>
                                      <p:tavLst>
                                        <p:tav tm="0">
                                          <p:val>
                                            <p:fltVal val="0"/>
                                          </p:val>
                                        </p:tav>
                                        <p:tav tm="100000">
                                          <p:val>
                                            <p:strVal val="#ppt_w"/>
                                          </p:val>
                                        </p:tav>
                                      </p:tavLst>
                                    </p:anim>
                                    <p:anim calcmode="lin" valueType="num">
                                      <p:cBhvr>
                                        <p:cTn id="44" dur="1000" fill="hold"/>
                                        <p:tgtEl>
                                          <p:spTgt spid="73732"/>
                                        </p:tgtEl>
                                        <p:attrNameLst>
                                          <p:attrName>ppt_h</p:attrName>
                                        </p:attrNameLst>
                                      </p:cBhvr>
                                      <p:tavLst>
                                        <p:tav tm="0">
                                          <p:val>
                                            <p:fltVal val="0"/>
                                          </p:val>
                                        </p:tav>
                                        <p:tav tm="100000">
                                          <p:val>
                                            <p:strVal val="#ppt_h"/>
                                          </p:val>
                                        </p:tav>
                                      </p:tavLst>
                                    </p:anim>
                                    <p:anim calcmode="lin" valueType="num">
                                      <p:cBhvr>
                                        <p:cTn id="45" dur="1000" fill="hold"/>
                                        <p:tgtEl>
                                          <p:spTgt spid="73732"/>
                                        </p:tgtEl>
                                        <p:attrNameLst>
                                          <p:attrName>style.rotation</p:attrName>
                                        </p:attrNameLst>
                                      </p:cBhvr>
                                      <p:tavLst>
                                        <p:tav tm="0">
                                          <p:val>
                                            <p:fltVal val="90"/>
                                          </p:val>
                                        </p:tav>
                                        <p:tav tm="100000">
                                          <p:val>
                                            <p:fltVal val="0"/>
                                          </p:val>
                                        </p:tav>
                                      </p:tavLst>
                                    </p:anim>
                                    <p:animEffect transition="in" filter="fade">
                                      <p:cBhvr>
                                        <p:cTn id="46" dur="1000"/>
                                        <p:tgtEl>
                                          <p:spTgt spid="73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3.4.1  </a:t>
            </a:r>
            <a:r>
              <a:rPr lang="zh-CN" altLang="en-US" sz="3600"/>
              <a:t>单表查询 </a:t>
            </a:r>
          </a:p>
        </p:txBody>
      </p:sp>
      <p:sp>
        <p:nvSpPr>
          <p:cNvPr id="84995" name="Rectangle 3"/>
          <p:cNvSpPr>
            <a:spLocks noGrp="1" noChangeArrowheads="1"/>
          </p:cNvSpPr>
          <p:nvPr>
            <p:ph idx="1"/>
          </p:nvPr>
        </p:nvSpPr>
        <p:spPr>
          <a:xfrm>
            <a:off x="958850" y="1339850"/>
            <a:ext cx="8150225" cy="4854575"/>
          </a:xfrm>
        </p:spPr>
        <p:txBody>
          <a:bodyPr/>
          <a:lstStyle/>
          <a:p>
            <a:pPr algn="just" eaLnBrk="1" hangingPunct="1">
              <a:lnSpc>
                <a:spcPct val="130000"/>
              </a:lnSpc>
            </a:pPr>
            <a:r>
              <a:rPr lang="zh-CN" altLang="en-US"/>
              <a:t>查询仅涉及一个表</a:t>
            </a:r>
            <a:r>
              <a:rPr lang="zh-CN" altLang="en-US" sz="2400"/>
              <a:t>：</a:t>
            </a:r>
          </a:p>
          <a:p>
            <a:pPr lvl="1" algn="just" eaLnBrk="1" hangingPunct="1">
              <a:lnSpc>
                <a:spcPct val="160000"/>
              </a:lnSpc>
              <a:buFont typeface="Wingdings" panose="05000000000000000000" pitchFamily="2" charset="2"/>
              <a:buNone/>
            </a:pPr>
            <a:r>
              <a:rPr lang="en-US" altLang="zh-CN"/>
              <a:t>1.</a:t>
            </a:r>
            <a:r>
              <a:rPr lang="zh-CN" altLang="en-US"/>
              <a:t>选择表中的若干列</a:t>
            </a:r>
          </a:p>
          <a:p>
            <a:pPr lvl="1" algn="just" eaLnBrk="1" hangingPunct="1">
              <a:lnSpc>
                <a:spcPct val="160000"/>
              </a:lnSpc>
              <a:buFont typeface="Wingdings" panose="05000000000000000000" pitchFamily="2" charset="2"/>
              <a:buNone/>
            </a:pPr>
            <a:r>
              <a:rPr lang="en-US" altLang="zh-CN">
                <a:solidFill>
                  <a:srgbClr val="7030A0"/>
                </a:solidFill>
              </a:rPr>
              <a:t>2.</a:t>
            </a:r>
            <a:r>
              <a:rPr lang="zh-CN" altLang="en-US">
                <a:solidFill>
                  <a:srgbClr val="7030A0"/>
                </a:solidFill>
              </a:rPr>
              <a:t>选择表中的若干元组</a:t>
            </a:r>
          </a:p>
          <a:p>
            <a:pPr lvl="1" algn="just" eaLnBrk="1" hangingPunct="1">
              <a:lnSpc>
                <a:spcPct val="160000"/>
              </a:lnSpc>
              <a:buFont typeface="Wingdings" panose="05000000000000000000" pitchFamily="2" charset="2"/>
              <a:buNone/>
            </a:pPr>
            <a:r>
              <a:rPr lang="en-US" altLang="zh-CN"/>
              <a:t>3.ORDER BY</a:t>
            </a:r>
            <a:r>
              <a:rPr lang="zh-CN" altLang="en-US"/>
              <a:t>子句</a:t>
            </a:r>
          </a:p>
          <a:p>
            <a:pPr lvl="1" algn="just" eaLnBrk="1" hangingPunct="1">
              <a:lnSpc>
                <a:spcPct val="160000"/>
              </a:lnSpc>
              <a:buFont typeface="Wingdings" panose="05000000000000000000" pitchFamily="2" charset="2"/>
              <a:buNone/>
            </a:pPr>
            <a:r>
              <a:rPr lang="en-US" altLang="zh-CN"/>
              <a:t>4.</a:t>
            </a:r>
            <a:r>
              <a:rPr lang="zh-CN" altLang="en-US"/>
              <a:t>聚集函数</a:t>
            </a:r>
          </a:p>
          <a:p>
            <a:pPr lvl="1" algn="just" eaLnBrk="1" hangingPunct="1">
              <a:lnSpc>
                <a:spcPct val="160000"/>
              </a:lnSpc>
              <a:buFont typeface="Wingdings" panose="05000000000000000000" pitchFamily="2" charset="2"/>
              <a:buNone/>
            </a:pPr>
            <a:r>
              <a:rPr lang="en-US" altLang="zh-CN"/>
              <a:t>5.GROUP BY</a:t>
            </a:r>
            <a:r>
              <a:rPr lang="zh-CN" altLang="en-US"/>
              <a:t>子句</a:t>
            </a:r>
            <a:endParaRPr lang="zh-CN" altLang="en-US" sz="2000"/>
          </a:p>
        </p:txBody>
      </p:sp>
      <p:sp>
        <p:nvSpPr>
          <p:cNvPr id="8499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1691C8CE-797F-4AE1-BAF0-830DC33412E9}"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dirty="0"/>
              <a:t>2. </a:t>
            </a:r>
            <a:r>
              <a:rPr lang="zh-CN" altLang="en-US" sz="3600" dirty="0"/>
              <a:t>选择表中的若干元组</a:t>
            </a:r>
          </a:p>
        </p:txBody>
      </p:sp>
      <p:sp>
        <p:nvSpPr>
          <p:cNvPr id="75778" name="Rectangle 3"/>
          <p:cNvSpPr>
            <a:spLocks noGrp="1" noChangeArrowheads="1"/>
          </p:cNvSpPr>
          <p:nvPr>
            <p:ph idx="1"/>
          </p:nvPr>
        </p:nvSpPr>
        <p:spPr>
          <a:xfrm>
            <a:off x="958850" y="981075"/>
            <a:ext cx="8150225" cy="5543550"/>
          </a:xfrm>
        </p:spPr>
        <p:txBody>
          <a:bodyPr/>
          <a:lstStyle/>
          <a:p>
            <a:pPr eaLnBrk="1" hangingPunct="1"/>
            <a:r>
              <a:rPr lang="zh-CN" altLang="en-US">
                <a:solidFill>
                  <a:srgbClr val="002060"/>
                </a:solidFill>
              </a:rPr>
              <a:t>消除取值重复的行</a:t>
            </a:r>
          </a:p>
          <a:p>
            <a:pPr eaLnBrk="1" hangingPunct="1">
              <a:buFont typeface="Wingdings" panose="05000000000000000000" pitchFamily="2" charset="2"/>
              <a:buNone/>
            </a:pPr>
            <a:r>
              <a:rPr lang="zh-CN" altLang="en-US" sz="2400"/>
              <a:t>	 </a:t>
            </a:r>
            <a:r>
              <a:rPr lang="zh-CN" altLang="en-US" sz="2400">
                <a:solidFill>
                  <a:srgbClr val="C00000"/>
                </a:solidFill>
              </a:rPr>
              <a:t>如果没有指定</a:t>
            </a:r>
            <a:r>
              <a:rPr lang="en-US" altLang="zh-CN" sz="2400">
                <a:solidFill>
                  <a:srgbClr val="C00000"/>
                </a:solidFill>
              </a:rPr>
              <a:t>DISTINCT</a:t>
            </a:r>
            <a:r>
              <a:rPr lang="zh-CN" altLang="en-US" sz="2400">
                <a:solidFill>
                  <a:srgbClr val="C00000"/>
                </a:solidFill>
              </a:rPr>
              <a:t>关键词，则缺省为</a:t>
            </a:r>
            <a:r>
              <a:rPr lang="en-US" altLang="zh-CN" sz="2400">
                <a:solidFill>
                  <a:srgbClr val="C00000"/>
                </a:solidFill>
              </a:rPr>
              <a:t>ALL </a:t>
            </a:r>
          </a:p>
          <a:p>
            <a:pPr lvl="1" eaLnBrk="1" hangingPunct="1">
              <a:buFont typeface="Wingdings" panose="05000000000000000000" pitchFamily="2" charset="2"/>
              <a:buNone/>
            </a:pPr>
            <a:r>
              <a:rPr lang="en-US" altLang="zh-CN"/>
              <a:t>[</a:t>
            </a:r>
            <a:r>
              <a:rPr lang="zh-CN" altLang="en-US"/>
              <a:t>例</a:t>
            </a:r>
            <a:r>
              <a:rPr lang="en-US" altLang="zh-CN"/>
              <a:t>3.21]  </a:t>
            </a:r>
            <a:r>
              <a:rPr lang="zh-CN" altLang="en-US"/>
              <a:t>查询选修了课程的学生学号。</a:t>
            </a:r>
          </a:p>
          <a:p>
            <a:pPr lvl="1" eaLnBrk="1" hangingPunct="1">
              <a:buFont typeface="Wingdings" panose="05000000000000000000" pitchFamily="2" charset="2"/>
              <a:buNone/>
            </a:pPr>
            <a:r>
              <a:rPr lang="zh-CN" altLang="en-US"/>
              <a:t>    </a:t>
            </a:r>
            <a:r>
              <a:rPr lang="en-US" altLang="zh-CN"/>
              <a:t>SELECT Sno   FROM SC</a:t>
            </a:r>
            <a:r>
              <a:rPr lang="zh-CN" altLang="en-US"/>
              <a:t>;</a:t>
            </a:r>
          </a:p>
          <a:p>
            <a:pPr lvl="1" eaLnBrk="1" hangingPunct="1">
              <a:buFont typeface="Wingdings" panose="05000000000000000000" pitchFamily="2" charset="2"/>
              <a:buNone/>
            </a:pPr>
            <a:r>
              <a:rPr lang="zh-CN" altLang="en-US"/>
              <a:t>	等价于：</a:t>
            </a:r>
          </a:p>
          <a:p>
            <a:pPr lvl="1" eaLnBrk="1" hangingPunct="1">
              <a:buFont typeface="Wingdings" panose="05000000000000000000" pitchFamily="2" charset="2"/>
              <a:buNone/>
            </a:pPr>
            <a:r>
              <a:rPr lang="zh-CN" altLang="en-US"/>
              <a:t>	</a:t>
            </a:r>
            <a:r>
              <a:rPr lang="en-US" altLang="zh-CN"/>
              <a:t>SELECT ALL  Sno  FROM SC</a:t>
            </a:r>
            <a:r>
              <a:rPr lang="zh-CN" altLang="en-US"/>
              <a:t>;</a:t>
            </a:r>
          </a:p>
          <a:p>
            <a:pPr lvl="1" eaLnBrk="1" hangingPunct="1">
              <a:buFont typeface="Wingdings" panose="05000000000000000000" pitchFamily="2" charset="2"/>
              <a:buNone/>
            </a:pPr>
            <a:r>
              <a:rPr lang="zh-CN" altLang="en-US"/>
              <a:t>	执行上面的</a:t>
            </a:r>
            <a:r>
              <a:rPr lang="en-US" altLang="zh-CN"/>
              <a:t>SELECT</a:t>
            </a:r>
            <a:r>
              <a:rPr lang="zh-CN" altLang="en-US"/>
              <a:t>语句后，结果为： </a:t>
            </a:r>
          </a:p>
          <a:p>
            <a:pPr lvl="1" eaLnBrk="1" hangingPunct="1">
              <a:lnSpc>
                <a:spcPct val="80000"/>
              </a:lnSpc>
              <a:buFont typeface="Wingdings" panose="05000000000000000000" pitchFamily="2" charset="2"/>
              <a:buNone/>
            </a:pPr>
            <a:r>
              <a:rPr lang="zh-CN" altLang="en-US" sz="2000"/>
              <a:t>					    </a:t>
            </a:r>
            <a:r>
              <a:rPr lang="en-US" altLang="zh-CN" sz="2000"/>
              <a:t>Sno</a:t>
            </a:r>
          </a:p>
          <a:p>
            <a:pPr lvl="1" eaLnBrk="1" hangingPunct="1">
              <a:lnSpc>
                <a:spcPct val="80000"/>
              </a:lnSpc>
              <a:buFont typeface="Wingdings" panose="05000000000000000000" pitchFamily="2" charset="2"/>
              <a:buNone/>
            </a:pPr>
            <a:endParaRPr lang="en-US" altLang="zh-CN" sz="2000"/>
          </a:p>
          <a:p>
            <a:pPr lvl="1" eaLnBrk="1" hangingPunct="1">
              <a:lnSpc>
                <a:spcPct val="80000"/>
              </a:lnSpc>
              <a:buFont typeface="Wingdings" panose="05000000000000000000" pitchFamily="2" charset="2"/>
              <a:buNone/>
            </a:pPr>
            <a:r>
              <a:rPr lang="en-US" altLang="zh-CN" sz="2000"/>
              <a:t>					201215121</a:t>
            </a:r>
          </a:p>
          <a:p>
            <a:pPr lvl="1" eaLnBrk="1" hangingPunct="1">
              <a:lnSpc>
                <a:spcPct val="80000"/>
              </a:lnSpc>
              <a:buFont typeface="Wingdings" panose="05000000000000000000" pitchFamily="2" charset="2"/>
              <a:buNone/>
            </a:pPr>
            <a:r>
              <a:rPr lang="en-US" altLang="zh-CN" sz="2000"/>
              <a:t>					201215121</a:t>
            </a:r>
          </a:p>
          <a:p>
            <a:pPr lvl="1" eaLnBrk="1" hangingPunct="1">
              <a:lnSpc>
                <a:spcPct val="80000"/>
              </a:lnSpc>
              <a:buFont typeface="Wingdings" panose="05000000000000000000" pitchFamily="2" charset="2"/>
              <a:buNone/>
            </a:pPr>
            <a:r>
              <a:rPr lang="en-US" altLang="zh-CN" sz="2000"/>
              <a:t>					201215121</a:t>
            </a:r>
          </a:p>
          <a:p>
            <a:pPr lvl="1" eaLnBrk="1" hangingPunct="1">
              <a:lnSpc>
                <a:spcPct val="80000"/>
              </a:lnSpc>
              <a:buFont typeface="Wingdings" panose="05000000000000000000" pitchFamily="2" charset="2"/>
              <a:buNone/>
            </a:pPr>
            <a:r>
              <a:rPr lang="en-US" altLang="zh-CN" sz="2000"/>
              <a:t>					201215122</a:t>
            </a:r>
          </a:p>
          <a:p>
            <a:pPr lvl="1" eaLnBrk="1" hangingPunct="1">
              <a:lnSpc>
                <a:spcPct val="80000"/>
              </a:lnSpc>
              <a:buFont typeface="Wingdings" panose="05000000000000000000" pitchFamily="2" charset="2"/>
              <a:buNone/>
            </a:pPr>
            <a:r>
              <a:rPr lang="en-US" altLang="zh-CN" sz="2000"/>
              <a:t>					201215122</a:t>
            </a:r>
          </a:p>
        </p:txBody>
      </p:sp>
      <p:sp>
        <p:nvSpPr>
          <p:cNvPr id="75780" name="Line 4"/>
          <p:cNvSpPr>
            <a:spLocks noChangeShapeType="1"/>
          </p:cNvSpPr>
          <p:nvPr/>
        </p:nvSpPr>
        <p:spPr bwMode="auto">
          <a:xfrm>
            <a:off x="4284663" y="4510088"/>
            <a:ext cx="20161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21"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DE2F1E03-8907-4082-9B81-CEC9DAC3A106}"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75778">
                                            <p:txEl>
                                              <p:pRg st="7" end="7"/>
                                            </p:txEl>
                                          </p:spTgt>
                                        </p:tgtEl>
                                        <p:attrNameLst>
                                          <p:attrName>style.visibility</p:attrName>
                                        </p:attrNameLst>
                                      </p:cBhvr>
                                      <p:to>
                                        <p:strVal val="visible"/>
                                      </p:to>
                                    </p:set>
                                    <p:anim calcmode="lin" valueType="num">
                                      <p:cBhvr>
                                        <p:cTn id="7" dur="1000" fill="hold"/>
                                        <p:tgtEl>
                                          <p:spTgt spid="75778">
                                            <p:txEl>
                                              <p:pRg st="7" end="7"/>
                                            </p:txEl>
                                          </p:spTgt>
                                        </p:tgtEl>
                                        <p:attrNameLst>
                                          <p:attrName>ppt_w</p:attrName>
                                        </p:attrNameLst>
                                      </p:cBhvr>
                                      <p:tavLst>
                                        <p:tav tm="0">
                                          <p:val>
                                            <p:fltVal val="0"/>
                                          </p:val>
                                        </p:tav>
                                        <p:tav tm="100000">
                                          <p:val>
                                            <p:strVal val="#ppt_w"/>
                                          </p:val>
                                        </p:tav>
                                      </p:tavLst>
                                    </p:anim>
                                    <p:anim calcmode="lin" valueType="num">
                                      <p:cBhvr>
                                        <p:cTn id="8" dur="1000" fill="hold"/>
                                        <p:tgtEl>
                                          <p:spTgt spid="75778">
                                            <p:txEl>
                                              <p:pRg st="7" end="7"/>
                                            </p:txEl>
                                          </p:spTgt>
                                        </p:tgtEl>
                                        <p:attrNameLst>
                                          <p:attrName>ppt_h</p:attrName>
                                        </p:attrNameLst>
                                      </p:cBhvr>
                                      <p:tavLst>
                                        <p:tav tm="0">
                                          <p:val>
                                            <p:fltVal val="0"/>
                                          </p:val>
                                        </p:tav>
                                        <p:tav tm="100000">
                                          <p:val>
                                            <p:strVal val="#ppt_h"/>
                                          </p:val>
                                        </p:tav>
                                      </p:tavLst>
                                    </p:anim>
                                    <p:anim calcmode="lin" valueType="num">
                                      <p:cBhvr>
                                        <p:cTn id="9" dur="1000" fill="hold"/>
                                        <p:tgtEl>
                                          <p:spTgt spid="75778">
                                            <p:txEl>
                                              <p:pRg st="7" end="7"/>
                                            </p:txEl>
                                          </p:spTgt>
                                        </p:tgtEl>
                                        <p:attrNameLst>
                                          <p:attrName>style.rotation</p:attrName>
                                        </p:attrNameLst>
                                      </p:cBhvr>
                                      <p:tavLst>
                                        <p:tav tm="0">
                                          <p:val>
                                            <p:fltVal val="90"/>
                                          </p:val>
                                        </p:tav>
                                        <p:tav tm="100000">
                                          <p:val>
                                            <p:fltVal val="0"/>
                                          </p:val>
                                        </p:tav>
                                      </p:tavLst>
                                    </p:anim>
                                    <p:animEffect transition="in" filter="fade">
                                      <p:cBhvr>
                                        <p:cTn id="10" dur="1000"/>
                                        <p:tgtEl>
                                          <p:spTgt spid="75778">
                                            <p:txEl>
                                              <p:pRg st="7" end="7"/>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75778">
                                            <p:txEl>
                                              <p:pRg st="9" end="9"/>
                                            </p:txEl>
                                          </p:spTgt>
                                        </p:tgtEl>
                                        <p:attrNameLst>
                                          <p:attrName>style.visibility</p:attrName>
                                        </p:attrNameLst>
                                      </p:cBhvr>
                                      <p:to>
                                        <p:strVal val="visible"/>
                                      </p:to>
                                    </p:set>
                                    <p:anim calcmode="lin" valueType="num">
                                      <p:cBhvr>
                                        <p:cTn id="13" dur="1000" fill="hold"/>
                                        <p:tgtEl>
                                          <p:spTgt spid="75778">
                                            <p:txEl>
                                              <p:pRg st="9" end="9"/>
                                            </p:txEl>
                                          </p:spTgt>
                                        </p:tgtEl>
                                        <p:attrNameLst>
                                          <p:attrName>ppt_w</p:attrName>
                                        </p:attrNameLst>
                                      </p:cBhvr>
                                      <p:tavLst>
                                        <p:tav tm="0">
                                          <p:val>
                                            <p:fltVal val="0"/>
                                          </p:val>
                                        </p:tav>
                                        <p:tav tm="100000">
                                          <p:val>
                                            <p:strVal val="#ppt_w"/>
                                          </p:val>
                                        </p:tav>
                                      </p:tavLst>
                                    </p:anim>
                                    <p:anim calcmode="lin" valueType="num">
                                      <p:cBhvr>
                                        <p:cTn id="14" dur="1000" fill="hold"/>
                                        <p:tgtEl>
                                          <p:spTgt spid="75778">
                                            <p:txEl>
                                              <p:pRg st="9" end="9"/>
                                            </p:txEl>
                                          </p:spTgt>
                                        </p:tgtEl>
                                        <p:attrNameLst>
                                          <p:attrName>ppt_h</p:attrName>
                                        </p:attrNameLst>
                                      </p:cBhvr>
                                      <p:tavLst>
                                        <p:tav tm="0">
                                          <p:val>
                                            <p:fltVal val="0"/>
                                          </p:val>
                                        </p:tav>
                                        <p:tav tm="100000">
                                          <p:val>
                                            <p:strVal val="#ppt_h"/>
                                          </p:val>
                                        </p:tav>
                                      </p:tavLst>
                                    </p:anim>
                                    <p:anim calcmode="lin" valueType="num">
                                      <p:cBhvr>
                                        <p:cTn id="15" dur="1000" fill="hold"/>
                                        <p:tgtEl>
                                          <p:spTgt spid="75778">
                                            <p:txEl>
                                              <p:pRg st="9" end="9"/>
                                            </p:txEl>
                                          </p:spTgt>
                                        </p:tgtEl>
                                        <p:attrNameLst>
                                          <p:attrName>style.rotation</p:attrName>
                                        </p:attrNameLst>
                                      </p:cBhvr>
                                      <p:tavLst>
                                        <p:tav tm="0">
                                          <p:val>
                                            <p:fltVal val="90"/>
                                          </p:val>
                                        </p:tav>
                                        <p:tav tm="100000">
                                          <p:val>
                                            <p:fltVal val="0"/>
                                          </p:val>
                                        </p:tav>
                                      </p:tavLst>
                                    </p:anim>
                                    <p:animEffect transition="in" filter="fade">
                                      <p:cBhvr>
                                        <p:cTn id="16" dur="1000"/>
                                        <p:tgtEl>
                                          <p:spTgt spid="75778">
                                            <p:txEl>
                                              <p:pRg st="9" end="9"/>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75778">
                                            <p:txEl>
                                              <p:pRg st="10" end="10"/>
                                            </p:txEl>
                                          </p:spTgt>
                                        </p:tgtEl>
                                        <p:attrNameLst>
                                          <p:attrName>style.visibility</p:attrName>
                                        </p:attrNameLst>
                                      </p:cBhvr>
                                      <p:to>
                                        <p:strVal val="visible"/>
                                      </p:to>
                                    </p:set>
                                    <p:anim calcmode="lin" valueType="num">
                                      <p:cBhvr>
                                        <p:cTn id="19" dur="1000" fill="hold"/>
                                        <p:tgtEl>
                                          <p:spTgt spid="75778">
                                            <p:txEl>
                                              <p:pRg st="10" end="10"/>
                                            </p:txEl>
                                          </p:spTgt>
                                        </p:tgtEl>
                                        <p:attrNameLst>
                                          <p:attrName>ppt_w</p:attrName>
                                        </p:attrNameLst>
                                      </p:cBhvr>
                                      <p:tavLst>
                                        <p:tav tm="0">
                                          <p:val>
                                            <p:fltVal val="0"/>
                                          </p:val>
                                        </p:tav>
                                        <p:tav tm="100000">
                                          <p:val>
                                            <p:strVal val="#ppt_w"/>
                                          </p:val>
                                        </p:tav>
                                      </p:tavLst>
                                    </p:anim>
                                    <p:anim calcmode="lin" valueType="num">
                                      <p:cBhvr>
                                        <p:cTn id="20" dur="1000" fill="hold"/>
                                        <p:tgtEl>
                                          <p:spTgt spid="75778">
                                            <p:txEl>
                                              <p:pRg st="10" end="10"/>
                                            </p:txEl>
                                          </p:spTgt>
                                        </p:tgtEl>
                                        <p:attrNameLst>
                                          <p:attrName>ppt_h</p:attrName>
                                        </p:attrNameLst>
                                      </p:cBhvr>
                                      <p:tavLst>
                                        <p:tav tm="0">
                                          <p:val>
                                            <p:fltVal val="0"/>
                                          </p:val>
                                        </p:tav>
                                        <p:tav tm="100000">
                                          <p:val>
                                            <p:strVal val="#ppt_h"/>
                                          </p:val>
                                        </p:tav>
                                      </p:tavLst>
                                    </p:anim>
                                    <p:anim calcmode="lin" valueType="num">
                                      <p:cBhvr>
                                        <p:cTn id="21" dur="1000" fill="hold"/>
                                        <p:tgtEl>
                                          <p:spTgt spid="75778">
                                            <p:txEl>
                                              <p:pRg st="10" end="10"/>
                                            </p:txEl>
                                          </p:spTgt>
                                        </p:tgtEl>
                                        <p:attrNameLst>
                                          <p:attrName>style.rotation</p:attrName>
                                        </p:attrNameLst>
                                      </p:cBhvr>
                                      <p:tavLst>
                                        <p:tav tm="0">
                                          <p:val>
                                            <p:fltVal val="90"/>
                                          </p:val>
                                        </p:tav>
                                        <p:tav tm="100000">
                                          <p:val>
                                            <p:fltVal val="0"/>
                                          </p:val>
                                        </p:tav>
                                      </p:tavLst>
                                    </p:anim>
                                    <p:animEffect transition="in" filter="fade">
                                      <p:cBhvr>
                                        <p:cTn id="22" dur="1000"/>
                                        <p:tgtEl>
                                          <p:spTgt spid="75778">
                                            <p:txEl>
                                              <p:pRg st="10" end="10"/>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75778">
                                            <p:txEl>
                                              <p:pRg st="11" end="11"/>
                                            </p:txEl>
                                          </p:spTgt>
                                        </p:tgtEl>
                                        <p:attrNameLst>
                                          <p:attrName>style.visibility</p:attrName>
                                        </p:attrNameLst>
                                      </p:cBhvr>
                                      <p:to>
                                        <p:strVal val="visible"/>
                                      </p:to>
                                    </p:set>
                                    <p:anim calcmode="lin" valueType="num">
                                      <p:cBhvr>
                                        <p:cTn id="25" dur="1000" fill="hold"/>
                                        <p:tgtEl>
                                          <p:spTgt spid="75778">
                                            <p:txEl>
                                              <p:pRg st="11" end="11"/>
                                            </p:txEl>
                                          </p:spTgt>
                                        </p:tgtEl>
                                        <p:attrNameLst>
                                          <p:attrName>ppt_w</p:attrName>
                                        </p:attrNameLst>
                                      </p:cBhvr>
                                      <p:tavLst>
                                        <p:tav tm="0">
                                          <p:val>
                                            <p:fltVal val="0"/>
                                          </p:val>
                                        </p:tav>
                                        <p:tav tm="100000">
                                          <p:val>
                                            <p:strVal val="#ppt_w"/>
                                          </p:val>
                                        </p:tav>
                                      </p:tavLst>
                                    </p:anim>
                                    <p:anim calcmode="lin" valueType="num">
                                      <p:cBhvr>
                                        <p:cTn id="26" dur="1000" fill="hold"/>
                                        <p:tgtEl>
                                          <p:spTgt spid="75778">
                                            <p:txEl>
                                              <p:pRg st="11" end="11"/>
                                            </p:txEl>
                                          </p:spTgt>
                                        </p:tgtEl>
                                        <p:attrNameLst>
                                          <p:attrName>ppt_h</p:attrName>
                                        </p:attrNameLst>
                                      </p:cBhvr>
                                      <p:tavLst>
                                        <p:tav tm="0">
                                          <p:val>
                                            <p:fltVal val="0"/>
                                          </p:val>
                                        </p:tav>
                                        <p:tav tm="100000">
                                          <p:val>
                                            <p:strVal val="#ppt_h"/>
                                          </p:val>
                                        </p:tav>
                                      </p:tavLst>
                                    </p:anim>
                                    <p:anim calcmode="lin" valueType="num">
                                      <p:cBhvr>
                                        <p:cTn id="27" dur="1000" fill="hold"/>
                                        <p:tgtEl>
                                          <p:spTgt spid="75778">
                                            <p:txEl>
                                              <p:pRg st="11" end="11"/>
                                            </p:txEl>
                                          </p:spTgt>
                                        </p:tgtEl>
                                        <p:attrNameLst>
                                          <p:attrName>style.rotation</p:attrName>
                                        </p:attrNameLst>
                                      </p:cBhvr>
                                      <p:tavLst>
                                        <p:tav tm="0">
                                          <p:val>
                                            <p:fltVal val="90"/>
                                          </p:val>
                                        </p:tav>
                                        <p:tav tm="100000">
                                          <p:val>
                                            <p:fltVal val="0"/>
                                          </p:val>
                                        </p:tav>
                                      </p:tavLst>
                                    </p:anim>
                                    <p:animEffect transition="in" filter="fade">
                                      <p:cBhvr>
                                        <p:cTn id="28" dur="1000"/>
                                        <p:tgtEl>
                                          <p:spTgt spid="75778">
                                            <p:txEl>
                                              <p:pRg st="11" end="11"/>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75778">
                                            <p:txEl>
                                              <p:pRg st="12" end="12"/>
                                            </p:txEl>
                                          </p:spTgt>
                                        </p:tgtEl>
                                        <p:attrNameLst>
                                          <p:attrName>style.visibility</p:attrName>
                                        </p:attrNameLst>
                                      </p:cBhvr>
                                      <p:to>
                                        <p:strVal val="visible"/>
                                      </p:to>
                                    </p:set>
                                    <p:anim calcmode="lin" valueType="num">
                                      <p:cBhvr>
                                        <p:cTn id="31" dur="1000" fill="hold"/>
                                        <p:tgtEl>
                                          <p:spTgt spid="75778">
                                            <p:txEl>
                                              <p:pRg st="12" end="12"/>
                                            </p:txEl>
                                          </p:spTgt>
                                        </p:tgtEl>
                                        <p:attrNameLst>
                                          <p:attrName>ppt_w</p:attrName>
                                        </p:attrNameLst>
                                      </p:cBhvr>
                                      <p:tavLst>
                                        <p:tav tm="0">
                                          <p:val>
                                            <p:fltVal val="0"/>
                                          </p:val>
                                        </p:tav>
                                        <p:tav tm="100000">
                                          <p:val>
                                            <p:strVal val="#ppt_w"/>
                                          </p:val>
                                        </p:tav>
                                      </p:tavLst>
                                    </p:anim>
                                    <p:anim calcmode="lin" valueType="num">
                                      <p:cBhvr>
                                        <p:cTn id="32" dur="1000" fill="hold"/>
                                        <p:tgtEl>
                                          <p:spTgt spid="75778">
                                            <p:txEl>
                                              <p:pRg st="12" end="12"/>
                                            </p:txEl>
                                          </p:spTgt>
                                        </p:tgtEl>
                                        <p:attrNameLst>
                                          <p:attrName>ppt_h</p:attrName>
                                        </p:attrNameLst>
                                      </p:cBhvr>
                                      <p:tavLst>
                                        <p:tav tm="0">
                                          <p:val>
                                            <p:fltVal val="0"/>
                                          </p:val>
                                        </p:tav>
                                        <p:tav tm="100000">
                                          <p:val>
                                            <p:strVal val="#ppt_h"/>
                                          </p:val>
                                        </p:tav>
                                      </p:tavLst>
                                    </p:anim>
                                    <p:anim calcmode="lin" valueType="num">
                                      <p:cBhvr>
                                        <p:cTn id="33" dur="1000" fill="hold"/>
                                        <p:tgtEl>
                                          <p:spTgt spid="75778">
                                            <p:txEl>
                                              <p:pRg st="12" end="12"/>
                                            </p:txEl>
                                          </p:spTgt>
                                        </p:tgtEl>
                                        <p:attrNameLst>
                                          <p:attrName>style.rotation</p:attrName>
                                        </p:attrNameLst>
                                      </p:cBhvr>
                                      <p:tavLst>
                                        <p:tav tm="0">
                                          <p:val>
                                            <p:fltVal val="90"/>
                                          </p:val>
                                        </p:tav>
                                        <p:tav tm="100000">
                                          <p:val>
                                            <p:fltVal val="0"/>
                                          </p:val>
                                        </p:tav>
                                      </p:tavLst>
                                    </p:anim>
                                    <p:animEffect transition="in" filter="fade">
                                      <p:cBhvr>
                                        <p:cTn id="34" dur="1000"/>
                                        <p:tgtEl>
                                          <p:spTgt spid="75778">
                                            <p:txEl>
                                              <p:pRg st="12" end="12"/>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75778">
                                            <p:txEl>
                                              <p:pRg st="13" end="13"/>
                                            </p:txEl>
                                          </p:spTgt>
                                        </p:tgtEl>
                                        <p:attrNameLst>
                                          <p:attrName>style.visibility</p:attrName>
                                        </p:attrNameLst>
                                      </p:cBhvr>
                                      <p:to>
                                        <p:strVal val="visible"/>
                                      </p:to>
                                    </p:set>
                                    <p:anim calcmode="lin" valueType="num">
                                      <p:cBhvr>
                                        <p:cTn id="37" dur="1000" fill="hold"/>
                                        <p:tgtEl>
                                          <p:spTgt spid="75778">
                                            <p:txEl>
                                              <p:pRg st="13" end="13"/>
                                            </p:txEl>
                                          </p:spTgt>
                                        </p:tgtEl>
                                        <p:attrNameLst>
                                          <p:attrName>ppt_w</p:attrName>
                                        </p:attrNameLst>
                                      </p:cBhvr>
                                      <p:tavLst>
                                        <p:tav tm="0">
                                          <p:val>
                                            <p:fltVal val="0"/>
                                          </p:val>
                                        </p:tav>
                                        <p:tav tm="100000">
                                          <p:val>
                                            <p:strVal val="#ppt_w"/>
                                          </p:val>
                                        </p:tav>
                                      </p:tavLst>
                                    </p:anim>
                                    <p:anim calcmode="lin" valueType="num">
                                      <p:cBhvr>
                                        <p:cTn id="38" dur="1000" fill="hold"/>
                                        <p:tgtEl>
                                          <p:spTgt spid="75778">
                                            <p:txEl>
                                              <p:pRg st="13" end="13"/>
                                            </p:txEl>
                                          </p:spTgt>
                                        </p:tgtEl>
                                        <p:attrNameLst>
                                          <p:attrName>ppt_h</p:attrName>
                                        </p:attrNameLst>
                                      </p:cBhvr>
                                      <p:tavLst>
                                        <p:tav tm="0">
                                          <p:val>
                                            <p:fltVal val="0"/>
                                          </p:val>
                                        </p:tav>
                                        <p:tav tm="100000">
                                          <p:val>
                                            <p:strVal val="#ppt_h"/>
                                          </p:val>
                                        </p:tav>
                                      </p:tavLst>
                                    </p:anim>
                                    <p:anim calcmode="lin" valueType="num">
                                      <p:cBhvr>
                                        <p:cTn id="39" dur="1000" fill="hold"/>
                                        <p:tgtEl>
                                          <p:spTgt spid="75778">
                                            <p:txEl>
                                              <p:pRg st="13" end="13"/>
                                            </p:txEl>
                                          </p:spTgt>
                                        </p:tgtEl>
                                        <p:attrNameLst>
                                          <p:attrName>style.rotation</p:attrName>
                                        </p:attrNameLst>
                                      </p:cBhvr>
                                      <p:tavLst>
                                        <p:tav tm="0">
                                          <p:val>
                                            <p:fltVal val="90"/>
                                          </p:val>
                                        </p:tav>
                                        <p:tav tm="100000">
                                          <p:val>
                                            <p:fltVal val="0"/>
                                          </p:val>
                                        </p:tav>
                                      </p:tavLst>
                                    </p:anim>
                                    <p:animEffect transition="in" filter="fade">
                                      <p:cBhvr>
                                        <p:cTn id="40" dur="1000"/>
                                        <p:tgtEl>
                                          <p:spTgt spid="75778">
                                            <p:txEl>
                                              <p:pRg st="13" end="13"/>
                                            </p:txEl>
                                          </p:spTgt>
                                        </p:tgtEl>
                                      </p:cBhvr>
                                    </p:animEffect>
                                  </p:childTnLst>
                                </p:cTn>
                              </p:par>
                              <p:par>
                                <p:cTn id="41" presetID="31" presetClass="entr" presetSubtype="0" fill="hold" nodeType="withEffect">
                                  <p:stCondLst>
                                    <p:cond delay="0"/>
                                  </p:stCondLst>
                                  <p:childTnLst>
                                    <p:set>
                                      <p:cBhvr>
                                        <p:cTn id="42" dur="1" fill="hold">
                                          <p:stCondLst>
                                            <p:cond delay="0"/>
                                          </p:stCondLst>
                                        </p:cTn>
                                        <p:tgtEl>
                                          <p:spTgt spid="75780"/>
                                        </p:tgtEl>
                                        <p:attrNameLst>
                                          <p:attrName>style.visibility</p:attrName>
                                        </p:attrNameLst>
                                      </p:cBhvr>
                                      <p:to>
                                        <p:strVal val="visible"/>
                                      </p:to>
                                    </p:set>
                                    <p:anim calcmode="lin" valueType="num">
                                      <p:cBhvr>
                                        <p:cTn id="43" dur="1000" fill="hold"/>
                                        <p:tgtEl>
                                          <p:spTgt spid="75780"/>
                                        </p:tgtEl>
                                        <p:attrNameLst>
                                          <p:attrName>ppt_w</p:attrName>
                                        </p:attrNameLst>
                                      </p:cBhvr>
                                      <p:tavLst>
                                        <p:tav tm="0">
                                          <p:val>
                                            <p:fltVal val="0"/>
                                          </p:val>
                                        </p:tav>
                                        <p:tav tm="100000">
                                          <p:val>
                                            <p:strVal val="#ppt_w"/>
                                          </p:val>
                                        </p:tav>
                                      </p:tavLst>
                                    </p:anim>
                                    <p:anim calcmode="lin" valueType="num">
                                      <p:cBhvr>
                                        <p:cTn id="44" dur="1000" fill="hold"/>
                                        <p:tgtEl>
                                          <p:spTgt spid="75780"/>
                                        </p:tgtEl>
                                        <p:attrNameLst>
                                          <p:attrName>ppt_h</p:attrName>
                                        </p:attrNameLst>
                                      </p:cBhvr>
                                      <p:tavLst>
                                        <p:tav tm="0">
                                          <p:val>
                                            <p:fltVal val="0"/>
                                          </p:val>
                                        </p:tav>
                                        <p:tav tm="100000">
                                          <p:val>
                                            <p:strVal val="#ppt_h"/>
                                          </p:val>
                                        </p:tav>
                                      </p:tavLst>
                                    </p:anim>
                                    <p:anim calcmode="lin" valueType="num">
                                      <p:cBhvr>
                                        <p:cTn id="45" dur="1000" fill="hold"/>
                                        <p:tgtEl>
                                          <p:spTgt spid="75780"/>
                                        </p:tgtEl>
                                        <p:attrNameLst>
                                          <p:attrName>style.rotation</p:attrName>
                                        </p:attrNameLst>
                                      </p:cBhvr>
                                      <p:tavLst>
                                        <p:tav tm="0">
                                          <p:val>
                                            <p:fltVal val="90"/>
                                          </p:val>
                                        </p:tav>
                                        <p:tav tm="100000">
                                          <p:val>
                                            <p:fltVal val="0"/>
                                          </p:val>
                                        </p:tav>
                                      </p:tavLst>
                                    </p:anim>
                                    <p:animEffect transition="in" filter="fade">
                                      <p:cBhvr>
                                        <p:cTn id="46" dur="1000"/>
                                        <p:tgtEl>
                                          <p:spTgt spid="75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消除取值重复的行（续）</a:t>
            </a:r>
          </a:p>
        </p:txBody>
      </p:sp>
      <p:sp>
        <p:nvSpPr>
          <p:cNvPr id="76803" name="Rectangle 3"/>
          <p:cNvSpPr>
            <a:spLocks noGrp="1" noChangeArrowheads="1"/>
          </p:cNvSpPr>
          <p:nvPr>
            <p:ph idx="1"/>
          </p:nvPr>
        </p:nvSpPr>
        <p:spPr>
          <a:xfrm>
            <a:off x="958850" y="1339850"/>
            <a:ext cx="8150225" cy="4854575"/>
          </a:xfrm>
        </p:spPr>
        <p:txBody>
          <a:bodyPr/>
          <a:lstStyle/>
          <a:p>
            <a:pPr eaLnBrk="1" hangingPunct="1">
              <a:lnSpc>
                <a:spcPct val="80000"/>
              </a:lnSpc>
            </a:pPr>
            <a:r>
              <a:rPr lang="zh-CN" altLang="en-US"/>
              <a:t>指定</a:t>
            </a:r>
            <a:r>
              <a:rPr lang="en-US" altLang="zh-CN"/>
              <a:t>DISTINCT</a:t>
            </a:r>
            <a:r>
              <a:rPr lang="zh-CN" altLang="en-US"/>
              <a:t>关键词，去掉表中重复的行 </a:t>
            </a:r>
          </a:p>
          <a:p>
            <a:pPr eaLnBrk="1" hangingPunct="1">
              <a:lnSpc>
                <a:spcPct val="80000"/>
              </a:lnSpc>
              <a:buFont typeface="Wingdings" panose="05000000000000000000" pitchFamily="2" charset="2"/>
              <a:buNone/>
            </a:pPr>
            <a:r>
              <a:rPr lang="zh-CN" altLang="en-US"/>
              <a:t>   </a:t>
            </a:r>
          </a:p>
          <a:p>
            <a:pPr eaLnBrk="1" hangingPunct="1">
              <a:lnSpc>
                <a:spcPct val="80000"/>
              </a:lnSpc>
              <a:buFont typeface="Wingdings" panose="05000000000000000000" pitchFamily="2" charset="2"/>
              <a:buNone/>
            </a:pPr>
            <a:r>
              <a:rPr lang="zh-CN" altLang="en-US"/>
              <a:t>   </a:t>
            </a:r>
            <a:r>
              <a:rPr lang="en-US" altLang="zh-CN" sz="2400"/>
              <a:t>SELECT</a:t>
            </a:r>
            <a:r>
              <a:rPr lang="en-US" altLang="zh-CN" sz="2400">
                <a:solidFill>
                  <a:srgbClr val="FF00FF"/>
                </a:solidFill>
              </a:rPr>
              <a:t> DISTINCT </a:t>
            </a:r>
            <a:r>
              <a:rPr lang="en-US" altLang="zh-CN" sz="2400"/>
              <a:t>Sno</a:t>
            </a:r>
          </a:p>
          <a:p>
            <a:pPr eaLnBrk="1" hangingPunct="1">
              <a:lnSpc>
                <a:spcPct val="80000"/>
              </a:lnSpc>
              <a:buFont typeface="Wingdings" panose="05000000000000000000" pitchFamily="2" charset="2"/>
              <a:buNone/>
            </a:pPr>
            <a:r>
              <a:rPr lang="en-US" altLang="zh-CN" sz="2400"/>
              <a:t>    FROM SC</a:t>
            </a:r>
            <a:r>
              <a:rPr lang="zh-CN" altLang="en-US" sz="2400"/>
              <a:t>; </a:t>
            </a:r>
          </a:p>
          <a:p>
            <a:pPr eaLnBrk="1" hangingPunct="1">
              <a:lnSpc>
                <a:spcPct val="80000"/>
              </a:lnSpc>
              <a:buFont typeface="Wingdings" panose="05000000000000000000" pitchFamily="2" charset="2"/>
              <a:buNone/>
            </a:pPr>
            <a:endParaRPr lang="zh-CN" altLang="en-US" sz="2400"/>
          </a:p>
          <a:p>
            <a:pPr eaLnBrk="1" hangingPunct="1">
              <a:lnSpc>
                <a:spcPct val="80000"/>
              </a:lnSpc>
              <a:buFont typeface="Wingdings" panose="05000000000000000000" pitchFamily="2" charset="2"/>
              <a:buNone/>
            </a:pPr>
            <a:r>
              <a:rPr lang="zh-CN" altLang="en-US" sz="2400"/>
              <a:t>    执行结果：</a:t>
            </a:r>
          </a:p>
          <a:p>
            <a:pPr eaLnBrk="1" hangingPunct="1">
              <a:lnSpc>
                <a:spcPct val="80000"/>
              </a:lnSpc>
              <a:buFont typeface="Wingdings" panose="05000000000000000000" pitchFamily="2" charset="2"/>
              <a:buNone/>
            </a:pPr>
            <a:r>
              <a:rPr lang="zh-CN" altLang="en-US" sz="2400"/>
              <a:t>					    </a:t>
            </a:r>
            <a:r>
              <a:rPr lang="en-US" altLang="zh-CN" sz="2400"/>
              <a:t>Sno</a:t>
            </a:r>
          </a:p>
          <a:p>
            <a:pPr eaLnBrk="1" hangingPunct="1">
              <a:lnSpc>
                <a:spcPct val="80000"/>
              </a:lnSpc>
              <a:buFont typeface="Wingdings" panose="05000000000000000000" pitchFamily="2" charset="2"/>
              <a:buNone/>
            </a:pPr>
            <a:endParaRPr lang="en-US" altLang="zh-CN" sz="2400"/>
          </a:p>
          <a:p>
            <a:pPr eaLnBrk="1" hangingPunct="1">
              <a:lnSpc>
                <a:spcPct val="80000"/>
              </a:lnSpc>
              <a:buFont typeface="Wingdings" panose="05000000000000000000" pitchFamily="2" charset="2"/>
              <a:buNone/>
            </a:pPr>
            <a:r>
              <a:rPr lang="en-US" altLang="zh-CN" sz="2400"/>
              <a:t>					201215121</a:t>
            </a:r>
          </a:p>
          <a:p>
            <a:pPr eaLnBrk="1" hangingPunct="1">
              <a:lnSpc>
                <a:spcPct val="80000"/>
              </a:lnSpc>
              <a:buFont typeface="Wingdings" panose="05000000000000000000" pitchFamily="2" charset="2"/>
              <a:buNone/>
            </a:pPr>
            <a:r>
              <a:rPr lang="en-US" altLang="zh-CN" sz="2400"/>
              <a:t>					201215122</a:t>
            </a:r>
          </a:p>
        </p:txBody>
      </p:sp>
      <p:sp>
        <p:nvSpPr>
          <p:cNvPr id="76804" name="Line 4"/>
          <p:cNvSpPr>
            <a:spLocks noChangeShapeType="1"/>
          </p:cNvSpPr>
          <p:nvPr/>
        </p:nvSpPr>
        <p:spPr bwMode="auto">
          <a:xfrm>
            <a:off x="4319588" y="4149725"/>
            <a:ext cx="22320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45"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08218F5D-9FE1-4746-BEA6-FCBFCE08C22A}"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76803">
                                            <p:txEl>
                                              <p:pRg st="6" end="6"/>
                                            </p:txEl>
                                          </p:spTgt>
                                        </p:tgtEl>
                                        <p:attrNameLst>
                                          <p:attrName>style.visibility</p:attrName>
                                        </p:attrNameLst>
                                      </p:cBhvr>
                                      <p:to>
                                        <p:strVal val="visible"/>
                                      </p:to>
                                    </p:set>
                                    <p:anim calcmode="lin" valueType="num">
                                      <p:cBhvr>
                                        <p:cTn id="7" dur="1000" fill="hold"/>
                                        <p:tgtEl>
                                          <p:spTgt spid="76803">
                                            <p:txEl>
                                              <p:pRg st="6" end="6"/>
                                            </p:txEl>
                                          </p:spTgt>
                                        </p:tgtEl>
                                        <p:attrNameLst>
                                          <p:attrName>ppt_w</p:attrName>
                                        </p:attrNameLst>
                                      </p:cBhvr>
                                      <p:tavLst>
                                        <p:tav tm="0">
                                          <p:val>
                                            <p:fltVal val="0"/>
                                          </p:val>
                                        </p:tav>
                                        <p:tav tm="100000">
                                          <p:val>
                                            <p:strVal val="#ppt_w"/>
                                          </p:val>
                                        </p:tav>
                                      </p:tavLst>
                                    </p:anim>
                                    <p:anim calcmode="lin" valueType="num">
                                      <p:cBhvr>
                                        <p:cTn id="8" dur="1000" fill="hold"/>
                                        <p:tgtEl>
                                          <p:spTgt spid="76803">
                                            <p:txEl>
                                              <p:pRg st="6" end="6"/>
                                            </p:txEl>
                                          </p:spTgt>
                                        </p:tgtEl>
                                        <p:attrNameLst>
                                          <p:attrName>ppt_h</p:attrName>
                                        </p:attrNameLst>
                                      </p:cBhvr>
                                      <p:tavLst>
                                        <p:tav tm="0">
                                          <p:val>
                                            <p:fltVal val="0"/>
                                          </p:val>
                                        </p:tav>
                                        <p:tav tm="100000">
                                          <p:val>
                                            <p:strVal val="#ppt_h"/>
                                          </p:val>
                                        </p:tav>
                                      </p:tavLst>
                                    </p:anim>
                                    <p:anim calcmode="lin" valueType="num">
                                      <p:cBhvr>
                                        <p:cTn id="9" dur="1000" fill="hold"/>
                                        <p:tgtEl>
                                          <p:spTgt spid="76803">
                                            <p:txEl>
                                              <p:pRg st="6" end="6"/>
                                            </p:txEl>
                                          </p:spTgt>
                                        </p:tgtEl>
                                        <p:attrNameLst>
                                          <p:attrName>style.rotation</p:attrName>
                                        </p:attrNameLst>
                                      </p:cBhvr>
                                      <p:tavLst>
                                        <p:tav tm="0">
                                          <p:val>
                                            <p:fltVal val="90"/>
                                          </p:val>
                                        </p:tav>
                                        <p:tav tm="100000">
                                          <p:val>
                                            <p:fltVal val="0"/>
                                          </p:val>
                                        </p:tav>
                                      </p:tavLst>
                                    </p:anim>
                                    <p:animEffect transition="in" filter="fade">
                                      <p:cBhvr>
                                        <p:cTn id="10" dur="1000"/>
                                        <p:tgtEl>
                                          <p:spTgt spid="76803">
                                            <p:txEl>
                                              <p:pRg st="6" end="6"/>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76803">
                                            <p:txEl>
                                              <p:pRg st="8" end="8"/>
                                            </p:txEl>
                                          </p:spTgt>
                                        </p:tgtEl>
                                        <p:attrNameLst>
                                          <p:attrName>style.visibility</p:attrName>
                                        </p:attrNameLst>
                                      </p:cBhvr>
                                      <p:to>
                                        <p:strVal val="visible"/>
                                      </p:to>
                                    </p:set>
                                    <p:anim calcmode="lin" valueType="num">
                                      <p:cBhvr>
                                        <p:cTn id="13" dur="1000" fill="hold"/>
                                        <p:tgtEl>
                                          <p:spTgt spid="76803">
                                            <p:txEl>
                                              <p:pRg st="8" end="8"/>
                                            </p:txEl>
                                          </p:spTgt>
                                        </p:tgtEl>
                                        <p:attrNameLst>
                                          <p:attrName>ppt_w</p:attrName>
                                        </p:attrNameLst>
                                      </p:cBhvr>
                                      <p:tavLst>
                                        <p:tav tm="0">
                                          <p:val>
                                            <p:fltVal val="0"/>
                                          </p:val>
                                        </p:tav>
                                        <p:tav tm="100000">
                                          <p:val>
                                            <p:strVal val="#ppt_w"/>
                                          </p:val>
                                        </p:tav>
                                      </p:tavLst>
                                    </p:anim>
                                    <p:anim calcmode="lin" valueType="num">
                                      <p:cBhvr>
                                        <p:cTn id="14" dur="1000" fill="hold"/>
                                        <p:tgtEl>
                                          <p:spTgt spid="76803">
                                            <p:txEl>
                                              <p:pRg st="8" end="8"/>
                                            </p:txEl>
                                          </p:spTgt>
                                        </p:tgtEl>
                                        <p:attrNameLst>
                                          <p:attrName>ppt_h</p:attrName>
                                        </p:attrNameLst>
                                      </p:cBhvr>
                                      <p:tavLst>
                                        <p:tav tm="0">
                                          <p:val>
                                            <p:fltVal val="0"/>
                                          </p:val>
                                        </p:tav>
                                        <p:tav tm="100000">
                                          <p:val>
                                            <p:strVal val="#ppt_h"/>
                                          </p:val>
                                        </p:tav>
                                      </p:tavLst>
                                    </p:anim>
                                    <p:anim calcmode="lin" valueType="num">
                                      <p:cBhvr>
                                        <p:cTn id="15" dur="1000" fill="hold"/>
                                        <p:tgtEl>
                                          <p:spTgt spid="76803">
                                            <p:txEl>
                                              <p:pRg st="8" end="8"/>
                                            </p:txEl>
                                          </p:spTgt>
                                        </p:tgtEl>
                                        <p:attrNameLst>
                                          <p:attrName>style.rotation</p:attrName>
                                        </p:attrNameLst>
                                      </p:cBhvr>
                                      <p:tavLst>
                                        <p:tav tm="0">
                                          <p:val>
                                            <p:fltVal val="90"/>
                                          </p:val>
                                        </p:tav>
                                        <p:tav tm="100000">
                                          <p:val>
                                            <p:fltVal val="0"/>
                                          </p:val>
                                        </p:tav>
                                      </p:tavLst>
                                    </p:anim>
                                    <p:animEffect transition="in" filter="fade">
                                      <p:cBhvr>
                                        <p:cTn id="16" dur="1000"/>
                                        <p:tgtEl>
                                          <p:spTgt spid="76803">
                                            <p:txEl>
                                              <p:pRg st="8" end="8"/>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76803">
                                            <p:txEl>
                                              <p:pRg st="9" end="9"/>
                                            </p:txEl>
                                          </p:spTgt>
                                        </p:tgtEl>
                                        <p:attrNameLst>
                                          <p:attrName>style.visibility</p:attrName>
                                        </p:attrNameLst>
                                      </p:cBhvr>
                                      <p:to>
                                        <p:strVal val="visible"/>
                                      </p:to>
                                    </p:set>
                                    <p:anim calcmode="lin" valueType="num">
                                      <p:cBhvr>
                                        <p:cTn id="19" dur="1000" fill="hold"/>
                                        <p:tgtEl>
                                          <p:spTgt spid="76803">
                                            <p:txEl>
                                              <p:pRg st="9" end="9"/>
                                            </p:txEl>
                                          </p:spTgt>
                                        </p:tgtEl>
                                        <p:attrNameLst>
                                          <p:attrName>ppt_w</p:attrName>
                                        </p:attrNameLst>
                                      </p:cBhvr>
                                      <p:tavLst>
                                        <p:tav tm="0">
                                          <p:val>
                                            <p:fltVal val="0"/>
                                          </p:val>
                                        </p:tav>
                                        <p:tav tm="100000">
                                          <p:val>
                                            <p:strVal val="#ppt_w"/>
                                          </p:val>
                                        </p:tav>
                                      </p:tavLst>
                                    </p:anim>
                                    <p:anim calcmode="lin" valueType="num">
                                      <p:cBhvr>
                                        <p:cTn id="20" dur="1000" fill="hold"/>
                                        <p:tgtEl>
                                          <p:spTgt spid="76803">
                                            <p:txEl>
                                              <p:pRg st="9" end="9"/>
                                            </p:txEl>
                                          </p:spTgt>
                                        </p:tgtEl>
                                        <p:attrNameLst>
                                          <p:attrName>ppt_h</p:attrName>
                                        </p:attrNameLst>
                                      </p:cBhvr>
                                      <p:tavLst>
                                        <p:tav tm="0">
                                          <p:val>
                                            <p:fltVal val="0"/>
                                          </p:val>
                                        </p:tav>
                                        <p:tav tm="100000">
                                          <p:val>
                                            <p:strVal val="#ppt_h"/>
                                          </p:val>
                                        </p:tav>
                                      </p:tavLst>
                                    </p:anim>
                                    <p:anim calcmode="lin" valueType="num">
                                      <p:cBhvr>
                                        <p:cTn id="21" dur="1000" fill="hold"/>
                                        <p:tgtEl>
                                          <p:spTgt spid="76803">
                                            <p:txEl>
                                              <p:pRg st="9" end="9"/>
                                            </p:txEl>
                                          </p:spTgt>
                                        </p:tgtEl>
                                        <p:attrNameLst>
                                          <p:attrName>style.rotation</p:attrName>
                                        </p:attrNameLst>
                                      </p:cBhvr>
                                      <p:tavLst>
                                        <p:tav tm="0">
                                          <p:val>
                                            <p:fltVal val="90"/>
                                          </p:val>
                                        </p:tav>
                                        <p:tav tm="100000">
                                          <p:val>
                                            <p:fltVal val="0"/>
                                          </p:val>
                                        </p:tav>
                                      </p:tavLst>
                                    </p:anim>
                                    <p:animEffect transition="in" filter="fade">
                                      <p:cBhvr>
                                        <p:cTn id="22" dur="1000"/>
                                        <p:tgtEl>
                                          <p:spTgt spid="76803">
                                            <p:txEl>
                                              <p:pRg st="9" end="9"/>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76804"/>
                                        </p:tgtEl>
                                        <p:attrNameLst>
                                          <p:attrName>style.visibility</p:attrName>
                                        </p:attrNameLst>
                                      </p:cBhvr>
                                      <p:to>
                                        <p:strVal val="visible"/>
                                      </p:to>
                                    </p:set>
                                    <p:anim calcmode="lin" valueType="num">
                                      <p:cBhvr>
                                        <p:cTn id="25" dur="1000" fill="hold"/>
                                        <p:tgtEl>
                                          <p:spTgt spid="76804"/>
                                        </p:tgtEl>
                                        <p:attrNameLst>
                                          <p:attrName>ppt_w</p:attrName>
                                        </p:attrNameLst>
                                      </p:cBhvr>
                                      <p:tavLst>
                                        <p:tav tm="0">
                                          <p:val>
                                            <p:fltVal val="0"/>
                                          </p:val>
                                        </p:tav>
                                        <p:tav tm="100000">
                                          <p:val>
                                            <p:strVal val="#ppt_w"/>
                                          </p:val>
                                        </p:tav>
                                      </p:tavLst>
                                    </p:anim>
                                    <p:anim calcmode="lin" valueType="num">
                                      <p:cBhvr>
                                        <p:cTn id="26" dur="1000" fill="hold"/>
                                        <p:tgtEl>
                                          <p:spTgt spid="76804"/>
                                        </p:tgtEl>
                                        <p:attrNameLst>
                                          <p:attrName>ppt_h</p:attrName>
                                        </p:attrNameLst>
                                      </p:cBhvr>
                                      <p:tavLst>
                                        <p:tav tm="0">
                                          <p:val>
                                            <p:fltVal val="0"/>
                                          </p:val>
                                        </p:tav>
                                        <p:tav tm="100000">
                                          <p:val>
                                            <p:strVal val="#ppt_h"/>
                                          </p:val>
                                        </p:tav>
                                      </p:tavLst>
                                    </p:anim>
                                    <p:anim calcmode="lin" valueType="num">
                                      <p:cBhvr>
                                        <p:cTn id="27" dur="1000" fill="hold"/>
                                        <p:tgtEl>
                                          <p:spTgt spid="76804"/>
                                        </p:tgtEl>
                                        <p:attrNameLst>
                                          <p:attrName>style.rotation</p:attrName>
                                        </p:attrNameLst>
                                      </p:cBhvr>
                                      <p:tavLst>
                                        <p:tav tm="0">
                                          <p:val>
                                            <p:fltVal val="90"/>
                                          </p:val>
                                        </p:tav>
                                        <p:tav tm="100000">
                                          <p:val>
                                            <p:fltVal val="0"/>
                                          </p:val>
                                        </p:tav>
                                      </p:tavLst>
                                    </p:anim>
                                    <p:animEffect transition="in" filter="fade">
                                      <p:cBhvr>
                                        <p:cTn id="28" dur="1000"/>
                                        <p:tgtEl>
                                          <p:spTgt spid="76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（2）查询满足条件的元组</a:t>
            </a:r>
          </a:p>
        </p:txBody>
      </p:sp>
      <p:graphicFrame>
        <p:nvGraphicFramePr>
          <p:cNvPr id="75781" name="Group 5"/>
          <p:cNvGraphicFramePr>
            <a:graphicFrameLocks noGrp="1"/>
          </p:cNvGraphicFramePr>
          <p:nvPr>
            <p:ph idx="1"/>
          </p:nvPr>
        </p:nvGraphicFramePr>
        <p:xfrm>
          <a:off x="960438" y="2071688"/>
          <a:ext cx="8150225" cy="3260723"/>
        </p:xfrm>
        <a:graphic>
          <a:graphicData uri="http://schemas.openxmlformats.org/drawingml/2006/table">
            <a:tbl>
              <a:tblPr/>
              <a:tblGrid>
                <a:gridCol w="2174192">
                  <a:extLst>
                    <a:ext uri="{9D8B030D-6E8A-4147-A177-3AD203B41FA5}">
                      <a16:colId xmlns:a16="http://schemas.microsoft.com/office/drawing/2014/main" val="20000"/>
                    </a:ext>
                  </a:extLst>
                </a:gridCol>
                <a:gridCol w="5976033">
                  <a:extLst>
                    <a:ext uri="{9D8B030D-6E8A-4147-A177-3AD203B41FA5}">
                      <a16:colId xmlns:a16="http://schemas.microsoft.com/office/drawing/2014/main" val="20001"/>
                    </a:ext>
                  </a:extLst>
                </a:gridCol>
              </a:tblGrid>
              <a:tr h="48278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1" i="0" u="none" strike="noStrike" cap="none" normalizeH="0" baseline="0" dirty="0">
                          <a:ln>
                            <a:noFill/>
                          </a:ln>
                          <a:solidFill>
                            <a:schemeClr val="tx1"/>
                          </a:solidFill>
                          <a:effectLst/>
                          <a:latin typeface="+mn-lt"/>
                          <a:ea typeface="宋体" pitchFamily="2" charset="-122"/>
                          <a:cs typeface="Times New Roman" pitchFamily="18" charset="0"/>
                        </a:rPr>
                        <a:t>查 询 条 件</a:t>
                      </a:r>
                      <a:endParaRPr kumimoji="0" lang="zh-CN" altLang="en-US" sz="2400" b="1" i="0" u="none" strike="noStrike" cap="none" normalizeH="0" baseline="0" dirty="0">
                        <a:ln>
                          <a:noFill/>
                        </a:ln>
                        <a:solidFill>
                          <a:schemeClr val="tx1"/>
                        </a:solidFill>
                        <a:effectLst/>
                        <a:latin typeface="+mn-lt"/>
                        <a:ea typeface="宋体" pitchFamily="2" charset="-122"/>
                        <a:cs typeface="Times New Roman" pitchFamily="18" charset="0"/>
                      </a:endParaRPr>
                    </a:p>
                  </a:txBody>
                  <a:tcPr marL="86249" marR="86249"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1" i="0" u="none" strike="noStrike" cap="none" normalizeH="0" baseline="0" dirty="0">
                          <a:ln>
                            <a:noFill/>
                          </a:ln>
                          <a:solidFill>
                            <a:schemeClr val="tx1"/>
                          </a:solidFill>
                          <a:effectLst/>
                          <a:latin typeface="+mn-lt"/>
                          <a:ea typeface="宋体" pitchFamily="2" charset="-122"/>
                          <a:cs typeface="Times New Roman" pitchFamily="18" charset="0"/>
                        </a:rPr>
                        <a:t>谓    词</a:t>
                      </a:r>
                      <a:endParaRPr kumimoji="0" lang="zh-CN" altLang="en-US" sz="2400" b="1" i="0" u="none" strike="noStrike" cap="none" normalizeH="0" baseline="0" dirty="0">
                        <a:ln>
                          <a:noFill/>
                        </a:ln>
                        <a:solidFill>
                          <a:schemeClr val="tx1"/>
                        </a:solidFill>
                        <a:effectLst/>
                        <a:latin typeface="+mn-lt"/>
                        <a:ea typeface="宋体" pitchFamily="2" charset="-122"/>
                        <a:cs typeface="Times New Roman" pitchFamily="18" charset="0"/>
                      </a:endParaRPr>
                    </a:p>
                  </a:txBody>
                  <a:tcPr marL="86249" marR="86249"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14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1" i="0" u="none" strike="noStrike" cap="none" normalizeH="0" baseline="0">
                          <a:ln>
                            <a:noFill/>
                          </a:ln>
                          <a:solidFill>
                            <a:schemeClr val="tx1"/>
                          </a:solidFill>
                          <a:effectLst/>
                          <a:latin typeface="+mn-lt"/>
                          <a:ea typeface="宋体" pitchFamily="2" charset="-122"/>
                          <a:cs typeface="Times New Roman" pitchFamily="18" charset="0"/>
                        </a:rPr>
                        <a:t>比    较</a:t>
                      </a:r>
                      <a:endParaRPr kumimoji="0" lang="zh-CN" altLang="en-US" sz="2400" b="1" i="0" u="none" strike="noStrike" cap="none" normalizeH="0" baseline="0">
                        <a:ln>
                          <a:noFill/>
                        </a:ln>
                        <a:solidFill>
                          <a:schemeClr val="tx1"/>
                        </a:solidFill>
                        <a:effectLst/>
                        <a:latin typeface="+mn-lt"/>
                        <a:ea typeface="宋体" pitchFamily="2" charset="-122"/>
                        <a:cs typeface="Times New Roman" pitchFamily="18" charset="0"/>
                      </a:endParaRPr>
                    </a:p>
                  </a:txBody>
                  <a:tcPr marL="86249" marR="86249"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dirty="0">
                          <a:ln>
                            <a:noFill/>
                          </a:ln>
                          <a:solidFill>
                            <a:schemeClr val="tx1"/>
                          </a:solidFill>
                          <a:effectLst/>
                          <a:latin typeface="+mn-lt"/>
                          <a:ea typeface="宋体" pitchFamily="2" charset="-122"/>
                          <a:cs typeface="Times New Roman" pitchFamily="18" charset="0"/>
                        </a:rPr>
                        <a:t>=</a:t>
                      </a:r>
                      <a:r>
                        <a:rPr kumimoji="0" lang="zh-CN" altLang="en-US" sz="1800" b="1" i="0" u="none" strike="noStrike" cap="none" normalizeH="0" baseline="0" dirty="0">
                          <a:ln>
                            <a:noFill/>
                          </a:ln>
                          <a:solidFill>
                            <a:schemeClr val="tx1"/>
                          </a:solidFill>
                          <a:effectLst/>
                          <a:latin typeface="+mn-lt"/>
                          <a:ea typeface="宋体" pitchFamily="2" charset="-122"/>
                          <a:cs typeface="Times New Roman" pitchFamily="18" charset="0"/>
                        </a:rPr>
                        <a:t>, </a:t>
                      </a:r>
                      <a:r>
                        <a:rPr kumimoji="0" lang="en-US" sz="1800" b="1" i="0" u="none" strike="noStrike" cap="none" normalizeH="0" baseline="0" dirty="0">
                          <a:ln>
                            <a:noFill/>
                          </a:ln>
                          <a:solidFill>
                            <a:schemeClr val="tx1"/>
                          </a:solidFill>
                          <a:effectLst/>
                          <a:latin typeface="+mn-lt"/>
                          <a:ea typeface="宋体" pitchFamily="2" charset="-122"/>
                          <a:cs typeface="Times New Roman" pitchFamily="18" charset="0"/>
                        </a:rPr>
                        <a:t>&gt;</a:t>
                      </a:r>
                      <a:r>
                        <a:rPr kumimoji="0" lang="zh-CN" altLang="en-US" sz="1800" b="1" i="0" u="none" strike="noStrike" cap="none" normalizeH="0" baseline="0" dirty="0">
                          <a:ln>
                            <a:noFill/>
                          </a:ln>
                          <a:solidFill>
                            <a:schemeClr val="tx1"/>
                          </a:solidFill>
                          <a:effectLst/>
                          <a:latin typeface="+mn-lt"/>
                          <a:ea typeface="宋体" pitchFamily="2" charset="-122"/>
                        </a:rPr>
                        <a:t>, </a:t>
                      </a:r>
                      <a:r>
                        <a:rPr kumimoji="0" lang="en-US" sz="1800" b="1" i="0" u="none" strike="noStrike" cap="none" normalizeH="0" baseline="0" dirty="0">
                          <a:ln>
                            <a:noFill/>
                          </a:ln>
                          <a:solidFill>
                            <a:schemeClr val="tx1"/>
                          </a:solidFill>
                          <a:effectLst/>
                          <a:latin typeface="+mn-lt"/>
                          <a:ea typeface="宋体" pitchFamily="2" charset="-122"/>
                          <a:cs typeface="Times New Roman" pitchFamily="18" charset="0"/>
                        </a:rPr>
                        <a:t>&lt;</a:t>
                      </a:r>
                      <a:r>
                        <a:rPr kumimoji="0" lang="zh-CN" altLang="en-US" sz="1800" b="1" i="0" u="none" strike="noStrike" cap="none" normalizeH="0" baseline="0" dirty="0">
                          <a:ln>
                            <a:noFill/>
                          </a:ln>
                          <a:solidFill>
                            <a:schemeClr val="tx1"/>
                          </a:solidFill>
                          <a:effectLst/>
                          <a:latin typeface="+mn-lt"/>
                          <a:ea typeface="宋体" pitchFamily="2" charset="-122"/>
                          <a:cs typeface="Times New Roman" pitchFamily="18" charset="0"/>
                        </a:rPr>
                        <a:t>, </a:t>
                      </a:r>
                      <a:r>
                        <a:rPr kumimoji="0" lang="en-US" sz="1800" b="1" i="0" u="none" strike="noStrike" cap="none" normalizeH="0" baseline="0" dirty="0">
                          <a:ln>
                            <a:noFill/>
                          </a:ln>
                          <a:solidFill>
                            <a:schemeClr val="tx1"/>
                          </a:solidFill>
                          <a:effectLst/>
                          <a:latin typeface="+mn-lt"/>
                          <a:ea typeface="宋体" pitchFamily="2" charset="-122"/>
                          <a:cs typeface="Times New Roman" pitchFamily="18" charset="0"/>
                        </a:rPr>
                        <a:t>&gt;=</a:t>
                      </a:r>
                      <a:r>
                        <a:rPr kumimoji="0" lang="zh-CN" altLang="en-US" sz="1800" b="1" i="0" u="none" strike="noStrike" cap="none" normalizeH="0" baseline="0" dirty="0">
                          <a:ln>
                            <a:noFill/>
                          </a:ln>
                          <a:solidFill>
                            <a:schemeClr val="tx1"/>
                          </a:solidFill>
                          <a:effectLst/>
                          <a:latin typeface="+mn-lt"/>
                          <a:ea typeface="宋体" pitchFamily="2" charset="-122"/>
                          <a:cs typeface="Times New Roman" pitchFamily="18" charset="0"/>
                        </a:rPr>
                        <a:t>, </a:t>
                      </a:r>
                      <a:r>
                        <a:rPr kumimoji="0" lang="en-US" sz="1800" b="1" i="0" u="none" strike="noStrike" cap="none" normalizeH="0" baseline="0" dirty="0">
                          <a:ln>
                            <a:noFill/>
                          </a:ln>
                          <a:solidFill>
                            <a:schemeClr val="tx1"/>
                          </a:solidFill>
                          <a:effectLst/>
                          <a:latin typeface="+mn-lt"/>
                          <a:ea typeface="宋体" pitchFamily="2" charset="-122"/>
                          <a:cs typeface="Times New Roman" pitchFamily="18" charset="0"/>
                        </a:rPr>
                        <a:t>&lt;=</a:t>
                      </a:r>
                      <a:r>
                        <a:rPr kumimoji="0" lang="zh-CN" altLang="en-US" sz="1800" b="1" i="0" u="none" strike="noStrike" cap="none" normalizeH="0" baseline="0" dirty="0">
                          <a:ln>
                            <a:noFill/>
                          </a:ln>
                          <a:solidFill>
                            <a:schemeClr val="tx1"/>
                          </a:solidFill>
                          <a:effectLst/>
                          <a:latin typeface="+mn-lt"/>
                          <a:ea typeface="宋体" pitchFamily="2" charset="-122"/>
                          <a:cs typeface="Times New Roman" pitchFamily="18" charset="0"/>
                        </a:rPr>
                        <a:t>, </a:t>
                      </a:r>
                      <a:r>
                        <a:rPr kumimoji="0" lang="en-US" sz="1800" b="1" i="0" u="none" strike="noStrike" cap="none" normalizeH="0" baseline="0" dirty="0">
                          <a:ln>
                            <a:noFill/>
                          </a:ln>
                          <a:solidFill>
                            <a:schemeClr val="tx1"/>
                          </a:solidFill>
                          <a:effectLst/>
                          <a:latin typeface="+mn-lt"/>
                          <a:ea typeface="宋体" pitchFamily="2" charset="-122"/>
                          <a:cs typeface="Times New Roman" pitchFamily="18" charset="0"/>
                        </a:rPr>
                        <a:t>!=</a:t>
                      </a:r>
                      <a:r>
                        <a:rPr kumimoji="0" lang="zh-CN" altLang="en-US" sz="1800" b="1" i="0" u="none" strike="noStrike" cap="none" normalizeH="0" baseline="0" dirty="0">
                          <a:ln>
                            <a:noFill/>
                          </a:ln>
                          <a:solidFill>
                            <a:schemeClr val="tx1"/>
                          </a:solidFill>
                          <a:effectLst/>
                          <a:latin typeface="+mn-lt"/>
                          <a:ea typeface="宋体" pitchFamily="2" charset="-122"/>
                          <a:cs typeface="Times New Roman" pitchFamily="18" charset="0"/>
                        </a:rPr>
                        <a:t>, </a:t>
                      </a:r>
                      <a:r>
                        <a:rPr kumimoji="0" lang="en-US" sz="1800" b="1" i="0" u="none" strike="noStrike" cap="none" normalizeH="0" baseline="0" dirty="0">
                          <a:ln>
                            <a:noFill/>
                          </a:ln>
                          <a:solidFill>
                            <a:schemeClr val="tx1"/>
                          </a:solidFill>
                          <a:effectLst/>
                          <a:latin typeface="+mn-lt"/>
                          <a:ea typeface="宋体" pitchFamily="2" charset="-122"/>
                          <a:cs typeface="Times New Roman" pitchFamily="18" charset="0"/>
                        </a:rPr>
                        <a:t>&lt;&gt;</a:t>
                      </a:r>
                      <a:r>
                        <a:rPr kumimoji="0" lang="zh-CN" altLang="en-US" sz="1800" b="1" i="0" u="none" strike="noStrike" cap="none" normalizeH="0" baseline="0" dirty="0">
                          <a:ln>
                            <a:noFill/>
                          </a:ln>
                          <a:solidFill>
                            <a:schemeClr val="tx1"/>
                          </a:solidFill>
                          <a:effectLst/>
                          <a:latin typeface="+mn-lt"/>
                          <a:ea typeface="宋体" pitchFamily="2" charset="-122"/>
                        </a:rPr>
                        <a:t>, </a:t>
                      </a:r>
                      <a:r>
                        <a:rPr kumimoji="0" lang="en-US" sz="1800" b="1" i="0" u="none" strike="noStrike" cap="none" normalizeH="0" baseline="0" dirty="0">
                          <a:ln>
                            <a:noFill/>
                          </a:ln>
                          <a:solidFill>
                            <a:schemeClr val="tx1"/>
                          </a:solidFill>
                          <a:effectLst/>
                          <a:latin typeface="+mn-lt"/>
                          <a:ea typeface="宋体" pitchFamily="2" charset="-122"/>
                          <a:cs typeface="Times New Roman" pitchFamily="18" charset="0"/>
                        </a:rPr>
                        <a:t>!&gt;</a:t>
                      </a:r>
                      <a:r>
                        <a:rPr kumimoji="0" lang="zh-CN" altLang="en-US" sz="1800" b="1" i="0" u="none" strike="noStrike" cap="none" normalizeH="0" baseline="0" dirty="0">
                          <a:ln>
                            <a:noFill/>
                          </a:ln>
                          <a:solidFill>
                            <a:schemeClr val="tx1"/>
                          </a:solidFill>
                          <a:effectLst/>
                          <a:latin typeface="+mn-lt"/>
                          <a:ea typeface="宋体" pitchFamily="2" charset="-122"/>
                          <a:cs typeface="Times New Roman" pitchFamily="18" charset="0"/>
                        </a:rPr>
                        <a:t>, </a:t>
                      </a:r>
                      <a:r>
                        <a:rPr kumimoji="0" lang="en-US" sz="1800" b="1" i="0" u="none" strike="noStrike" cap="none" normalizeH="0" baseline="0" dirty="0">
                          <a:ln>
                            <a:noFill/>
                          </a:ln>
                          <a:solidFill>
                            <a:schemeClr val="tx1"/>
                          </a:solidFill>
                          <a:effectLst/>
                          <a:latin typeface="+mn-lt"/>
                          <a:ea typeface="宋体" pitchFamily="2" charset="-122"/>
                          <a:cs typeface="Times New Roman" pitchFamily="18" charset="0"/>
                        </a:rPr>
                        <a:t>!&lt;</a:t>
                      </a:r>
                      <a:r>
                        <a:rPr kumimoji="0" lang="zh-CN" altLang="en-US" sz="1800" b="1" i="0" u="none" strike="noStrike" cap="none" normalizeH="0" baseline="0" dirty="0">
                          <a:ln>
                            <a:noFill/>
                          </a:ln>
                          <a:solidFill>
                            <a:schemeClr val="tx1"/>
                          </a:solidFill>
                          <a:effectLst/>
                          <a:latin typeface="+mn-lt"/>
                          <a:ea typeface="宋体" pitchFamily="2" charset="-122"/>
                          <a:cs typeface="Times New Roman" pitchFamily="18" charset="0"/>
                        </a:rPr>
                        <a:t>; </a:t>
                      </a:r>
                      <a:r>
                        <a:rPr kumimoji="0" lang="en-US" sz="1800" b="1" i="0" u="none" strike="noStrike" cap="none" normalizeH="0" baseline="0" dirty="0">
                          <a:ln>
                            <a:noFill/>
                          </a:ln>
                          <a:solidFill>
                            <a:schemeClr val="tx1"/>
                          </a:solidFill>
                          <a:effectLst/>
                          <a:latin typeface="+mn-lt"/>
                          <a:ea typeface="宋体" pitchFamily="2" charset="-122"/>
                          <a:cs typeface="Times New Roman" pitchFamily="18" charset="0"/>
                        </a:rPr>
                        <a:t>NOT+</a:t>
                      </a:r>
                      <a:r>
                        <a:rPr kumimoji="0" lang="zh-CN" altLang="en-US" sz="1800" b="1" i="0" u="none" strike="noStrike" cap="none" normalizeH="0" baseline="0" dirty="0">
                          <a:ln>
                            <a:noFill/>
                          </a:ln>
                          <a:solidFill>
                            <a:schemeClr val="tx1"/>
                          </a:solidFill>
                          <a:effectLst/>
                          <a:latin typeface="+mn-lt"/>
                          <a:ea typeface="宋体" pitchFamily="2" charset="-122"/>
                          <a:cs typeface="Times New Roman" pitchFamily="18" charset="0"/>
                        </a:rPr>
                        <a:t>上述比较运算符</a:t>
                      </a:r>
                      <a:endParaRPr kumimoji="0" lang="zh-CN" altLang="en-US" sz="2400" b="1" i="0" u="none" strike="noStrike" cap="none" normalizeH="0" baseline="0" dirty="0">
                        <a:ln>
                          <a:noFill/>
                        </a:ln>
                        <a:solidFill>
                          <a:schemeClr val="tx1"/>
                        </a:solidFill>
                        <a:effectLst/>
                        <a:latin typeface="+mn-lt"/>
                        <a:ea typeface="宋体" pitchFamily="2" charset="-122"/>
                        <a:cs typeface="Times New Roman" pitchFamily="18" charset="0"/>
                      </a:endParaRPr>
                    </a:p>
                  </a:txBody>
                  <a:tcPr marL="86249" marR="86249"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055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1" i="0" u="none" strike="noStrike" cap="none" normalizeH="0" baseline="0">
                          <a:ln>
                            <a:noFill/>
                          </a:ln>
                          <a:solidFill>
                            <a:schemeClr val="tx1"/>
                          </a:solidFill>
                          <a:effectLst/>
                          <a:latin typeface="+mn-lt"/>
                          <a:ea typeface="宋体" pitchFamily="2" charset="-122"/>
                          <a:cs typeface="Times New Roman" pitchFamily="18" charset="0"/>
                        </a:rPr>
                        <a:t>确定范围</a:t>
                      </a:r>
                      <a:endParaRPr kumimoji="0" lang="zh-CN" altLang="en-US" sz="2400" b="1" i="0" u="none" strike="noStrike" cap="none" normalizeH="0" baseline="0">
                        <a:ln>
                          <a:noFill/>
                        </a:ln>
                        <a:solidFill>
                          <a:schemeClr val="tx1"/>
                        </a:solidFill>
                        <a:effectLst/>
                        <a:latin typeface="+mn-lt"/>
                        <a:ea typeface="宋体" pitchFamily="2" charset="-122"/>
                        <a:cs typeface="Times New Roman" pitchFamily="18" charset="0"/>
                      </a:endParaRPr>
                    </a:p>
                  </a:txBody>
                  <a:tcPr marL="86249" marR="86249"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a:ln>
                            <a:noFill/>
                          </a:ln>
                          <a:solidFill>
                            <a:schemeClr val="tx1"/>
                          </a:solidFill>
                          <a:effectLst/>
                          <a:latin typeface="+mn-lt"/>
                          <a:ea typeface="宋体" pitchFamily="2" charset="-122"/>
                          <a:cs typeface="Times New Roman" pitchFamily="18" charset="0"/>
                        </a:rPr>
                        <a:t>BETWEEN AND</a:t>
                      </a:r>
                      <a:r>
                        <a:rPr kumimoji="0" lang="zh-CN" altLang="en-US" sz="1800" b="1" i="0" u="none" strike="noStrike" cap="none" normalizeH="0" baseline="0">
                          <a:ln>
                            <a:noFill/>
                          </a:ln>
                          <a:solidFill>
                            <a:schemeClr val="tx1"/>
                          </a:solidFill>
                          <a:effectLst/>
                          <a:latin typeface="+mn-lt"/>
                          <a:ea typeface="宋体" pitchFamily="2" charset="-122"/>
                          <a:cs typeface="Times New Roman" pitchFamily="18" charset="0"/>
                        </a:rPr>
                        <a:t>, </a:t>
                      </a:r>
                      <a:r>
                        <a:rPr kumimoji="0" lang="en-US" sz="1800" b="1" i="0" u="none" strike="noStrike" cap="none" normalizeH="0" baseline="0">
                          <a:ln>
                            <a:noFill/>
                          </a:ln>
                          <a:solidFill>
                            <a:schemeClr val="tx1"/>
                          </a:solidFill>
                          <a:effectLst/>
                          <a:latin typeface="+mn-lt"/>
                          <a:ea typeface="宋体" pitchFamily="2" charset="-122"/>
                          <a:cs typeface="Times New Roman" pitchFamily="18" charset="0"/>
                        </a:rPr>
                        <a:t>NOT BETWEEN AND</a:t>
                      </a:r>
                      <a:endParaRPr kumimoji="0" lang="en-US" sz="2400" b="1" i="0" u="none" strike="noStrike" cap="none" normalizeH="0" baseline="0">
                        <a:ln>
                          <a:noFill/>
                        </a:ln>
                        <a:solidFill>
                          <a:schemeClr val="tx1"/>
                        </a:solidFill>
                        <a:effectLst/>
                        <a:latin typeface="+mn-lt"/>
                        <a:ea typeface="宋体" pitchFamily="2" charset="-122"/>
                        <a:cs typeface="Times New Roman" pitchFamily="18" charset="0"/>
                      </a:endParaRPr>
                    </a:p>
                  </a:txBody>
                  <a:tcPr marL="86249" marR="86249"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96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1" i="0" u="none" strike="noStrike" cap="none" normalizeH="0" baseline="0">
                          <a:ln>
                            <a:noFill/>
                          </a:ln>
                          <a:solidFill>
                            <a:schemeClr val="tx1"/>
                          </a:solidFill>
                          <a:effectLst/>
                          <a:latin typeface="+mn-lt"/>
                          <a:ea typeface="宋体" pitchFamily="2" charset="-122"/>
                          <a:cs typeface="Times New Roman" pitchFamily="18" charset="0"/>
                        </a:rPr>
                        <a:t>确定集合</a:t>
                      </a:r>
                      <a:endParaRPr kumimoji="0" lang="zh-CN" altLang="en-US" sz="2400" b="1" i="0" u="none" strike="noStrike" cap="none" normalizeH="0" baseline="0">
                        <a:ln>
                          <a:noFill/>
                        </a:ln>
                        <a:solidFill>
                          <a:schemeClr val="tx1"/>
                        </a:solidFill>
                        <a:effectLst/>
                        <a:latin typeface="+mn-lt"/>
                        <a:ea typeface="宋体" pitchFamily="2" charset="-122"/>
                        <a:cs typeface="Times New Roman" pitchFamily="18" charset="0"/>
                      </a:endParaRPr>
                    </a:p>
                  </a:txBody>
                  <a:tcPr marL="86249" marR="86249"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dirty="0">
                          <a:ln>
                            <a:noFill/>
                          </a:ln>
                          <a:solidFill>
                            <a:schemeClr val="tx1"/>
                          </a:solidFill>
                          <a:effectLst/>
                          <a:latin typeface="+mn-lt"/>
                          <a:ea typeface="宋体" pitchFamily="2" charset="-122"/>
                          <a:cs typeface="Times New Roman" pitchFamily="18" charset="0"/>
                        </a:rPr>
                        <a:t>IN</a:t>
                      </a:r>
                      <a:r>
                        <a:rPr kumimoji="0" lang="zh-CN" altLang="en-US" sz="1800" b="1" i="0" u="none" strike="noStrike" cap="none" normalizeH="0" baseline="0" dirty="0">
                          <a:ln>
                            <a:noFill/>
                          </a:ln>
                          <a:solidFill>
                            <a:schemeClr val="tx1"/>
                          </a:solidFill>
                          <a:effectLst/>
                          <a:latin typeface="+mn-lt"/>
                          <a:ea typeface="宋体" pitchFamily="2" charset="-122"/>
                          <a:cs typeface="Times New Roman" pitchFamily="18" charset="0"/>
                        </a:rPr>
                        <a:t>, </a:t>
                      </a:r>
                      <a:r>
                        <a:rPr kumimoji="0" lang="en-US" sz="1800" b="1" i="0" u="none" strike="noStrike" cap="none" normalizeH="0" baseline="0" dirty="0">
                          <a:ln>
                            <a:noFill/>
                          </a:ln>
                          <a:solidFill>
                            <a:schemeClr val="tx1"/>
                          </a:solidFill>
                          <a:effectLst/>
                          <a:latin typeface="+mn-lt"/>
                          <a:ea typeface="宋体" pitchFamily="2" charset="-122"/>
                          <a:cs typeface="Times New Roman" pitchFamily="18" charset="0"/>
                        </a:rPr>
                        <a:t>NOT IN</a:t>
                      </a:r>
                      <a:endParaRPr kumimoji="0" lang="en-US" sz="2400" b="1" i="0" u="none" strike="noStrike" cap="none" normalizeH="0" baseline="0" dirty="0">
                        <a:ln>
                          <a:noFill/>
                        </a:ln>
                        <a:solidFill>
                          <a:schemeClr val="tx1"/>
                        </a:solidFill>
                        <a:effectLst/>
                        <a:latin typeface="+mn-lt"/>
                        <a:ea typeface="宋体" pitchFamily="2" charset="-122"/>
                        <a:cs typeface="Times New Roman" pitchFamily="18" charset="0"/>
                      </a:endParaRPr>
                    </a:p>
                  </a:txBody>
                  <a:tcPr marL="86249" marR="86249"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96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1" i="0" u="none" strike="noStrike" cap="none" normalizeH="0" baseline="0">
                          <a:ln>
                            <a:noFill/>
                          </a:ln>
                          <a:solidFill>
                            <a:schemeClr val="tx1"/>
                          </a:solidFill>
                          <a:effectLst/>
                          <a:latin typeface="+mn-lt"/>
                          <a:ea typeface="宋体" pitchFamily="2" charset="-122"/>
                          <a:cs typeface="Times New Roman" pitchFamily="18" charset="0"/>
                        </a:rPr>
                        <a:t>字符匹配</a:t>
                      </a:r>
                      <a:endParaRPr kumimoji="0" lang="zh-CN" altLang="en-US" sz="2400" b="1" i="0" u="none" strike="noStrike" cap="none" normalizeH="0" baseline="0">
                        <a:ln>
                          <a:noFill/>
                        </a:ln>
                        <a:solidFill>
                          <a:schemeClr val="tx1"/>
                        </a:solidFill>
                        <a:effectLst/>
                        <a:latin typeface="+mn-lt"/>
                        <a:ea typeface="宋体" pitchFamily="2" charset="-122"/>
                        <a:cs typeface="Times New Roman" pitchFamily="18" charset="0"/>
                      </a:endParaRPr>
                    </a:p>
                  </a:txBody>
                  <a:tcPr marL="86249" marR="86249"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dirty="0">
                          <a:ln>
                            <a:noFill/>
                          </a:ln>
                          <a:solidFill>
                            <a:schemeClr val="tx1"/>
                          </a:solidFill>
                          <a:effectLst/>
                          <a:latin typeface="+mn-lt"/>
                          <a:ea typeface="宋体" pitchFamily="2" charset="-122"/>
                          <a:cs typeface="Times New Roman" pitchFamily="18" charset="0"/>
                        </a:rPr>
                        <a:t>LIKE</a:t>
                      </a:r>
                      <a:r>
                        <a:rPr kumimoji="0" lang="zh-CN" altLang="en-US" sz="1800" b="1" i="0" u="none" strike="noStrike" cap="none" normalizeH="0" baseline="0" dirty="0">
                          <a:ln>
                            <a:noFill/>
                          </a:ln>
                          <a:solidFill>
                            <a:schemeClr val="tx1"/>
                          </a:solidFill>
                          <a:effectLst/>
                          <a:latin typeface="+mn-lt"/>
                          <a:ea typeface="宋体" pitchFamily="2" charset="-122"/>
                          <a:cs typeface="Times New Roman" pitchFamily="18" charset="0"/>
                        </a:rPr>
                        <a:t>, </a:t>
                      </a:r>
                      <a:r>
                        <a:rPr kumimoji="0" lang="en-US" sz="1800" b="1" i="0" u="none" strike="noStrike" cap="none" normalizeH="0" baseline="0" dirty="0">
                          <a:ln>
                            <a:noFill/>
                          </a:ln>
                          <a:solidFill>
                            <a:schemeClr val="tx1"/>
                          </a:solidFill>
                          <a:effectLst/>
                          <a:latin typeface="+mn-lt"/>
                          <a:ea typeface="宋体" pitchFamily="2" charset="-122"/>
                          <a:cs typeface="Times New Roman" pitchFamily="18" charset="0"/>
                        </a:rPr>
                        <a:t>NOT LIKE</a:t>
                      </a:r>
                      <a:endParaRPr kumimoji="0" lang="en-US" sz="2400" b="1" i="0" u="none" strike="noStrike" cap="none" normalizeH="0" baseline="0" dirty="0">
                        <a:ln>
                          <a:noFill/>
                        </a:ln>
                        <a:solidFill>
                          <a:schemeClr val="tx1"/>
                        </a:solidFill>
                        <a:effectLst/>
                        <a:latin typeface="+mn-lt"/>
                        <a:ea typeface="宋体" pitchFamily="2" charset="-122"/>
                        <a:cs typeface="Times New Roman" pitchFamily="18" charset="0"/>
                      </a:endParaRPr>
                    </a:p>
                  </a:txBody>
                  <a:tcPr marL="86249" marR="86249"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196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1" i="0" u="none" strike="noStrike" cap="none" normalizeH="0" baseline="0">
                          <a:ln>
                            <a:noFill/>
                          </a:ln>
                          <a:solidFill>
                            <a:schemeClr val="tx1"/>
                          </a:solidFill>
                          <a:effectLst/>
                          <a:latin typeface="+mn-lt"/>
                          <a:ea typeface="宋体" pitchFamily="2" charset="-122"/>
                          <a:cs typeface="Times New Roman" pitchFamily="18" charset="0"/>
                        </a:rPr>
                        <a:t>空    值</a:t>
                      </a:r>
                      <a:endParaRPr kumimoji="0" lang="zh-CN" altLang="en-US" sz="2400" b="1" i="0" u="none" strike="noStrike" cap="none" normalizeH="0" baseline="0">
                        <a:ln>
                          <a:noFill/>
                        </a:ln>
                        <a:solidFill>
                          <a:schemeClr val="tx1"/>
                        </a:solidFill>
                        <a:effectLst/>
                        <a:latin typeface="+mn-lt"/>
                        <a:ea typeface="宋体" pitchFamily="2" charset="-122"/>
                        <a:cs typeface="Times New Roman" pitchFamily="18" charset="0"/>
                      </a:endParaRPr>
                    </a:p>
                  </a:txBody>
                  <a:tcPr marL="86249" marR="86249"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a:ln>
                            <a:noFill/>
                          </a:ln>
                          <a:solidFill>
                            <a:schemeClr val="tx1"/>
                          </a:solidFill>
                          <a:effectLst/>
                          <a:latin typeface="+mn-lt"/>
                          <a:ea typeface="宋体" pitchFamily="2" charset="-122"/>
                          <a:cs typeface="Times New Roman" pitchFamily="18" charset="0"/>
                        </a:rPr>
                        <a:t>IS NULL</a:t>
                      </a:r>
                      <a:r>
                        <a:rPr kumimoji="0" lang="zh-CN" altLang="en-US" sz="1800" b="1" i="0" u="none" strike="noStrike" cap="none" normalizeH="0" baseline="0">
                          <a:ln>
                            <a:noFill/>
                          </a:ln>
                          <a:solidFill>
                            <a:schemeClr val="tx1"/>
                          </a:solidFill>
                          <a:effectLst/>
                          <a:latin typeface="+mn-lt"/>
                          <a:ea typeface="宋体" pitchFamily="2" charset="-122"/>
                          <a:cs typeface="Times New Roman" pitchFamily="18" charset="0"/>
                        </a:rPr>
                        <a:t>, </a:t>
                      </a:r>
                      <a:r>
                        <a:rPr kumimoji="0" lang="en-US" sz="1800" b="1" i="0" u="none" strike="noStrike" cap="none" normalizeH="0" baseline="0">
                          <a:ln>
                            <a:noFill/>
                          </a:ln>
                          <a:solidFill>
                            <a:schemeClr val="tx1"/>
                          </a:solidFill>
                          <a:effectLst/>
                          <a:latin typeface="+mn-lt"/>
                          <a:ea typeface="宋体" pitchFamily="2" charset="-122"/>
                          <a:cs typeface="Times New Roman" pitchFamily="18" charset="0"/>
                        </a:rPr>
                        <a:t>IS NOT NULL</a:t>
                      </a:r>
                      <a:endParaRPr kumimoji="0" lang="en-US" sz="2400" b="1" i="0" u="none" strike="noStrike" cap="none" normalizeH="0" baseline="0">
                        <a:ln>
                          <a:noFill/>
                        </a:ln>
                        <a:solidFill>
                          <a:schemeClr val="tx1"/>
                        </a:solidFill>
                        <a:effectLst/>
                        <a:latin typeface="+mn-lt"/>
                        <a:ea typeface="宋体" pitchFamily="2" charset="-122"/>
                        <a:cs typeface="Times New Roman" pitchFamily="18" charset="0"/>
                      </a:endParaRPr>
                    </a:p>
                  </a:txBody>
                  <a:tcPr marL="86249" marR="86249"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40329">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1" i="0" u="none" strike="noStrike" cap="none" normalizeH="0" baseline="0" dirty="0">
                          <a:ln>
                            <a:noFill/>
                          </a:ln>
                          <a:solidFill>
                            <a:schemeClr val="tx1"/>
                          </a:solidFill>
                          <a:effectLst/>
                          <a:latin typeface="+mn-lt"/>
                          <a:ea typeface="宋体" pitchFamily="2" charset="-122"/>
                        </a:rPr>
                        <a:t>多重条件（逻辑运算）</a:t>
                      </a:r>
                      <a:endParaRPr kumimoji="0" lang="zh-CN" altLang="en-US" sz="2400" b="1" i="0" u="none" strike="noStrike" cap="none" normalizeH="0" baseline="0" dirty="0">
                        <a:ln>
                          <a:noFill/>
                        </a:ln>
                        <a:solidFill>
                          <a:schemeClr val="tx1"/>
                        </a:solidFill>
                        <a:effectLst/>
                        <a:latin typeface="+mn-lt"/>
                        <a:ea typeface="宋体" pitchFamily="2" charset="-122"/>
                      </a:endParaRPr>
                    </a:p>
                  </a:txBody>
                  <a:tcPr marL="86249" marR="86249"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dirty="0">
                          <a:ln>
                            <a:noFill/>
                          </a:ln>
                          <a:solidFill>
                            <a:schemeClr val="tx1"/>
                          </a:solidFill>
                          <a:effectLst/>
                          <a:latin typeface="+mn-lt"/>
                          <a:ea typeface="宋体" pitchFamily="2" charset="-122"/>
                        </a:rPr>
                        <a:t>AND</a:t>
                      </a:r>
                      <a:r>
                        <a:rPr kumimoji="0" lang="zh-CN" altLang="en-US" sz="1800" b="1" i="0" u="none" strike="noStrike" cap="none" normalizeH="0" baseline="0" dirty="0">
                          <a:ln>
                            <a:noFill/>
                          </a:ln>
                          <a:solidFill>
                            <a:schemeClr val="tx1"/>
                          </a:solidFill>
                          <a:effectLst/>
                          <a:latin typeface="+mn-lt"/>
                          <a:ea typeface="宋体" pitchFamily="2" charset="-122"/>
                        </a:rPr>
                        <a:t>, </a:t>
                      </a:r>
                      <a:r>
                        <a:rPr kumimoji="0" lang="en-US" sz="1800" b="1" i="0" u="none" strike="noStrike" cap="none" normalizeH="0" baseline="0" dirty="0">
                          <a:ln>
                            <a:noFill/>
                          </a:ln>
                          <a:solidFill>
                            <a:schemeClr val="tx1"/>
                          </a:solidFill>
                          <a:effectLst/>
                          <a:latin typeface="+mn-lt"/>
                          <a:ea typeface="宋体" pitchFamily="2" charset="-122"/>
                        </a:rPr>
                        <a:t>OR</a:t>
                      </a:r>
                      <a:r>
                        <a:rPr kumimoji="0" lang="zh-CN" altLang="en-US" sz="1800" b="1" i="0" u="none" strike="noStrike" cap="none" normalizeH="0" baseline="0" dirty="0">
                          <a:ln>
                            <a:noFill/>
                          </a:ln>
                          <a:solidFill>
                            <a:schemeClr val="tx1"/>
                          </a:solidFill>
                          <a:effectLst/>
                          <a:latin typeface="+mn-lt"/>
                          <a:ea typeface="宋体" pitchFamily="2" charset="-122"/>
                        </a:rPr>
                        <a:t>, </a:t>
                      </a:r>
                      <a:r>
                        <a:rPr kumimoji="0" lang="en-US" sz="1800" b="1" i="0" u="none" strike="noStrike" cap="none" normalizeH="0" baseline="0" dirty="0">
                          <a:ln>
                            <a:noFill/>
                          </a:ln>
                          <a:solidFill>
                            <a:schemeClr val="tx1"/>
                          </a:solidFill>
                          <a:effectLst/>
                          <a:latin typeface="+mn-lt"/>
                          <a:ea typeface="宋体" pitchFamily="2" charset="-122"/>
                        </a:rPr>
                        <a:t>NOT</a:t>
                      </a:r>
                      <a:endParaRPr kumimoji="0" lang="en-US" sz="2400" b="1" i="0" u="none" strike="noStrike" cap="none" normalizeH="0" baseline="0" dirty="0">
                        <a:ln>
                          <a:noFill/>
                        </a:ln>
                        <a:solidFill>
                          <a:schemeClr val="tx1"/>
                        </a:solidFill>
                        <a:effectLst/>
                        <a:latin typeface="+mn-lt"/>
                        <a:ea typeface="宋体" pitchFamily="2" charset="-122"/>
                      </a:endParaRPr>
                    </a:p>
                  </a:txBody>
                  <a:tcPr marL="86249" marR="86249"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88093" name="Rectangle 4"/>
          <p:cNvSpPr>
            <a:spLocks noChangeArrowheads="1"/>
          </p:cNvSpPr>
          <p:nvPr/>
        </p:nvSpPr>
        <p:spPr bwMode="auto">
          <a:xfrm>
            <a:off x="1143000" y="1752600"/>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sp>
        <p:nvSpPr>
          <p:cNvPr id="88094" name="Rectangle 5"/>
          <p:cNvSpPr>
            <a:spLocks noChangeArrowheads="1"/>
          </p:cNvSpPr>
          <p:nvPr/>
        </p:nvSpPr>
        <p:spPr bwMode="auto">
          <a:xfrm>
            <a:off x="1371600" y="1752600"/>
            <a:ext cx="7010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sp>
        <p:nvSpPr>
          <p:cNvPr id="88095" name="Text Box 182"/>
          <p:cNvSpPr txBox="1">
            <a:spLocks noChangeArrowheads="1"/>
          </p:cNvSpPr>
          <p:nvPr/>
        </p:nvSpPr>
        <p:spPr bwMode="auto">
          <a:xfrm>
            <a:off x="2771775" y="1533525"/>
            <a:ext cx="3108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2400">
                <a:latin typeface="Times New Roman" panose="02020603050405020304" pitchFamily="18" charset="0"/>
              </a:rPr>
              <a:t>表</a:t>
            </a:r>
            <a:r>
              <a:rPr lang="en-US" altLang="zh-CN" sz="2400">
                <a:latin typeface="Times New Roman" panose="02020603050405020304" pitchFamily="18" charset="0"/>
              </a:rPr>
              <a:t>3.6 </a:t>
            </a:r>
            <a:r>
              <a:rPr lang="zh-CN" altLang="en-US" sz="2400">
                <a:latin typeface="Times New Roman" panose="02020603050405020304" pitchFamily="18" charset="0"/>
              </a:rPr>
              <a:t>常用的查询条件</a:t>
            </a:r>
          </a:p>
        </p:txBody>
      </p:sp>
      <p:sp>
        <p:nvSpPr>
          <p:cNvPr id="8809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EEB5602B-26C3-4C7F-8E28-6067535684B2}"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dirty="0"/>
              <a:t>3.1.2 SQL</a:t>
            </a:r>
            <a:r>
              <a:rPr lang="zh-CN" altLang="en-US" sz="3600" dirty="0"/>
              <a:t>的特点</a:t>
            </a:r>
          </a:p>
        </p:txBody>
      </p:sp>
      <p:sp>
        <p:nvSpPr>
          <p:cNvPr id="13315" name="Rectangle 3"/>
          <p:cNvSpPr>
            <a:spLocks noGrp="1" noChangeArrowheads="1"/>
          </p:cNvSpPr>
          <p:nvPr>
            <p:ph idx="1"/>
          </p:nvPr>
        </p:nvSpPr>
        <p:spPr>
          <a:xfrm>
            <a:off x="900113" y="765175"/>
            <a:ext cx="8208962" cy="6092825"/>
          </a:xfrm>
        </p:spPr>
        <p:txBody>
          <a:bodyPr/>
          <a:lstStyle/>
          <a:p>
            <a:pPr eaLnBrk="1" hangingPunct="1">
              <a:lnSpc>
                <a:spcPct val="150000"/>
              </a:lnSpc>
              <a:defRPr/>
            </a:pPr>
            <a:r>
              <a:rPr lang="zh-CN" altLang="en-US" sz="2000" dirty="0">
                <a:solidFill>
                  <a:schemeClr val="accent6"/>
                </a:solidFill>
                <a:latin typeface="微软雅黑" panose="020B0503020204020204" pitchFamily="34" charset="-122"/>
                <a:ea typeface="微软雅黑" panose="020B0503020204020204" pitchFamily="34" charset="-122"/>
              </a:rPr>
              <a:t>综合统一</a:t>
            </a:r>
          </a:p>
          <a:p>
            <a:pPr lvl="1" eaLnBrk="1" hangingPunct="1">
              <a:lnSpc>
                <a:spcPct val="150000"/>
              </a:lnSpc>
              <a:defRPr/>
            </a:pPr>
            <a:r>
              <a:rPr lang="zh-CN" altLang="en-US" sz="1800" dirty="0">
                <a:latin typeface="微软雅黑" panose="020B0503020204020204" pitchFamily="34" charset="-122"/>
                <a:ea typeface="微软雅黑" panose="020B0503020204020204" pitchFamily="34" charset="-122"/>
              </a:rPr>
              <a:t>集数据定义语言（</a:t>
            </a:r>
            <a:r>
              <a:rPr lang="en-US" altLang="zh-CN" sz="1800" dirty="0">
                <a:latin typeface="微软雅黑" panose="020B0503020204020204" pitchFamily="34" charset="-122"/>
                <a:ea typeface="微软雅黑" panose="020B0503020204020204" pitchFamily="34" charset="-122"/>
              </a:rPr>
              <a:t>DDL</a:t>
            </a:r>
            <a:r>
              <a:rPr lang="zh-CN" altLang="en-US" sz="1800" dirty="0">
                <a:latin typeface="微软雅黑" panose="020B0503020204020204" pitchFamily="34" charset="-122"/>
                <a:ea typeface="微软雅黑" panose="020B0503020204020204" pitchFamily="34" charset="-122"/>
              </a:rPr>
              <a:t>），数据操纵语言（</a:t>
            </a:r>
            <a:r>
              <a:rPr lang="en-US" altLang="zh-CN" sz="1800" dirty="0">
                <a:latin typeface="微软雅黑" panose="020B0503020204020204" pitchFamily="34" charset="-122"/>
                <a:ea typeface="微软雅黑" panose="020B0503020204020204" pitchFamily="34" charset="-122"/>
              </a:rPr>
              <a:t>DML</a:t>
            </a:r>
            <a:r>
              <a:rPr lang="zh-CN" altLang="en-US" sz="1800" dirty="0">
                <a:latin typeface="微软雅黑" panose="020B0503020204020204" pitchFamily="34" charset="-122"/>
                <a:ea typeface="微软雅黑" panose="020B0503020204020204" pitchFamily="34" charset="-122"/>
              </a:rPr>
              <a:t>），数据控制语言（</a:t>
            </a:r>
            <a:r>
              <a:rPr lang="en-US" altLang="zh-CN" sz="1800" dirty="0">
                <a:latin typeface="微软雅黑" panose="020B0503020204020204" pitchFamily="34" charset="-122"/>
                <a:ea typeface="微软雅黑" panose="020B0503020204020204" pitchFamily="34" charset="-122"/>
              </a:rPr>
              <a:t>DCL</a:t>
            </a:r>
            <a:r>
              <a:rPr lang="zh-CN" altLang="en-US" sz="1800" dirty="0">
                <a:latin typeface="微软雅黑" panose="020B0503020204020204" pitchFamily="34" charset="-122"/>
                <a:ea typeface="微软雅黑" panose="020B0503020204020204" pitchFamily="34" charset="-122"/>
              </a:rPr>
              <a:t>）功能于一体。</a:t>
            </a:r>
          </a:p>
          <a:p>
            <a:pPr lvl="1" eaLnBrk="1" hangingPunct="1">
              <a:lnSpc>
                <a:spcPct val="150000"/>
              </a:lnSpc>
              <a:defRPr/>
            </a:pPr>
            <a:r>
              <a:rPr lang="zh-CN" altLang="en-US" sz="1800" dirty="0">
                <a:latin typeface="微软雅黑" panose="020B0503020204020204" pitchFamily="34" charset="-122"/>
                <a:ea typeface="微软雅黑" panose="020B0503020204020204" pitchFamily="34" charset="-122"/>
              </a:rPr>
              <a:t>可以独立完成数据库生命周期中的全部活动：</a:t>
            </a:r>
          </a:p>
          <a:p>
            <a:pPr lvl="2" eaLnBrk="1" hangingPunct="1">
              <a:lnSpc>
                <a:spcPct val="150000"/>
              </a:lnSpc>
              <a:buSzPct val="87000"/>
              <a:buFont typeface="Wingdings" panose="05000000000000000000" pitchFamily="2" charset="2"/>
              <a:buChar char="l"/>
              <a:defRPr/>
            </a:pPr>
            <a:r>
              <a:rPr lang="zh-CN" altLang="en-US" sz="1800" b="0" dirty="0">
                <a:latin typeface="微软雅黑" panose="020B0503020204020204" pitchFamily="34" charset="-122"/>
                <a:ea typeface="微软雅黑" panose="020B0503020204020204" pitchFamily="34" charset="-122"/>
              </a:rPr>
              <a:t>定义和修改、删除关系模式，定义和删除视图，插入数据，建立数据库;</a:t>
            </a:r>
          </a:p>
          <a:p>
            <a:pPr lvl="2" eaLnBrk="1" hangingPunct="1">
              <a:lnSpc>
                <a:spcPct val="150000"/>
              </a:lnSpc>
              <a:buSzPct val="87000"/>
              <a:buFont typeface="Wingdings" panose="05000000000000000000" pitchFamily="2" charset="2"/>
              <a:buChar char="l"/>
              <a:defRPr/>
            </a:pPr>
            <a:r>
              <a:rPr lang="zh-CN" altLang="en-US" sz="1800" b="0" dirty="0">
                <a:latin typeface="微软雅黑" panose="020B0503020204020204" pitchFamily="34" charset="-122"/>
                <a:ea typeface="微软雅黑" panose="020B0503020204020204" pitchFamily="34" charset="-122"/>
              </a:rPr>
              <a:t> 对数据库中的数据进行查询和更新;</a:t>
            </a:r>
          </a:p>
          <a:p>
            <a:pPr lvl="2" eaLnBrk="1" hangingPunct="1">
              <a:lnSpc>
                <a:spcPct val="150000"/>
              </a:lnSpc>
              <a:buSzPct val="87000"/>
              <a:buFont typeface="Wingdings" panose="05000000000000000000" pitchFamily="2" charset="2"/>
              <a:buChar char="l"/>
              <a:defRPr/>
            </a:pPr>
            <a:r>
              <a:rPr lang="zh-CN" altLang="en-US" sz="1800" b="0" dirty="0">
                <a:latin typeface="微软雅黑" panose="020B0503020204020204" pitchFamily="34" charset="-122"/>
                <a:ea typeface="微软雅黑" panose="020B0503020204020204" pitchFamily="34" charset="-122"/>
              </a:rPr>
              <a:t> 数据库重构和维护</a:t>
            </a:r>
          </a:p>
          <a:p>
            <a:pPr lvl="2" eaLnBrk="1" hangingPunct="1">
              <a:lnSpc>
                <a:spcPct val="150000"/>
              </a:lnSpc>
              <a:buSzPct val="87000"/>
              <a:buFont typeface="Wingdings" panose="05000000000000000000" pitchFamily="2" charset="2"/>
              <a:buChar char="l"/>
              <a:defRPr/>
            </a:pPr>
            <a:r>
              <a:rPr lang="zh-CN" altLang="en-US" sz="1800" b="0" dirty="0">
                <a:latin typeface="微软雅黑" panose="020B0503020204020204" pitchFamily="34" charset="-122"/>
                <a:ea typeface="微软雅黑" panose="020B0503020204020204" pitchFamily="34" charset="-122"/>
              </a:rPr>
              <a:t>数据库安全性、完整性控制，以及事务控制</a:t>
            </a:r>
            <a:endParaRPr lang="en-US" altLang="zh-CN" sz="1800" b="0" dirty="0">
              <a:latin typeface="微软雅黑" panose="020B0503020204020204" pitchFamily="34" charset="-122"/>
              <a:ea typeface="微软雅黑" panose="020B0503020204020204" pitchFamily="34" charset="-122"/>
            </a:endParaRPr>
          </a:p>
          <a:p>
            <a:pPr lvl="2" eaLnBrk="1" hangingPunct="1">
              <a:lnSpc>
                <a:spcPct val="150000"/>
              </a:lnSpc>
              <a:buSzPct val="87000"/>
              <a:buFont typeface="Wingdings" panose="05000000000000000000" pitchFamily="2" charset="2"/>
              <a:buChar char="l"/>
              <a:defRPr/>
            </a:pPr>
            <a:r>
              <a:rPr lang="zh-CN" altLang="en-US" sz="1800" b="0" dirty="0">
                <a:latin typeface="微软雅黑" panose="020B0503020204020204" pitchFamily="34" charset="-122"/>
                <a:ea typeface="微软雅黑" panose="020B0503020204020204" pitchFamily="34" charset="-122"/>
              </a:rPr>
              <a:t>嵌入式</a:t>
            </a:r>
            <a:r>
              <a:rPr lang="en-US" altLang="zh-CN" sz="1800" b="0" dirty="0">
                <a:latin typeface="微软雅黑" panose="020B0503020204020204" pitchFamily="34" charset="-122"/>
                <a:ea typeface="微软雅黑" panose="020B0503020204020204" pitchFamily="34" charset="-122"/>
              </a:rPr>
              <a:t>SQL</a:t>
            </a:r>
            <a:r>
              <a:rPr lang="zh-CN" altLang="en-US" sz="1800" b="0" dirty="0">
                <a:latin typeface="微软雅黑" panose="020B0503020204020204" pitchFamily="34" charset="-122"/>
                <a:ea typeface="微软雅黑" panose="020B0503020204020204" pitchFamily="34" charset="-122"/>
              </a:rPr>
              <a:t>和动态</a:t>
            </a:r>
            <a:r>
              <a:rPr lang="en-US" altLang="zh-CN" sz="1800" b="0" dirty="0">
                <a:latin typeface="微软雅黑" panose="020B0503020204020204" pitchFamily="34" charset="-122"/>
                <a:ea typeface="微软雅黑" panose="020B0503020204020204" pitchFamily="34" charset="-122"/>
              </a:rPr>
              <a:t>SQL</a:t>
            </a:r>
            <a:r>
              <a:rPr lang="zh-CN" altLang="en-US" sz="1800" b="0" dirty="0">
                <a:latin typeface="微软雅黑" panose="020B0503020204020204" pitchFamily="34" charset="-122"/>
                <a:ea typeface="微软雅黑" panose="020B0503020204020204" pitchFamily="34" charset="-122"/>
              </a:rPr>
              <a:t>定义</a:t>
            </a:r>
          </a:p>
          <a:p>
            <a:pPr lvl="1" eaLnBrk="1" hangingPunct="1">
              <a:lnSpc>
                <a:spcPct val="150000"/>
              </a:lnSpc>
              <a:defRPr/>
            </a:pPr>
            <a:r>
              <a:rPr lang="zh-CN" altLang="en-US" sz="1800" dirty="0">
                <a:latin typeface="微软雅黑" panose="020B0503020204020204" pitchFamily="34" charset="-122"/>
                <a:ea typeface="微软雅黑" panose="020B0503020204020204" pitchFamily="34" charset="-122"/>
              </a:rPr>
              <a:t>用户数据库投入运行后，可根据需要随时逐步修改模式，不影响数据库的运行。</a:t>
            </a:r>
          </a:p>
          <a:p>
            <a:pPr lvl="1" eaLnBrk="1" hangingPunct="1">
              <a:lnSpc>
                <a:spcPct val="150000"/>
              </a:lnSpc>
              <a:defRPr/>
            </a:pPr>
            <a:r>
              <a:rPr lang="zh-CN" altLang="en-US" sz="1800" dirty="0">
                <a:latin typeface="微软雅黑" panose="020B0503020204020204" pitchFamily="34" charset="-122"/>
                <a:ea typeface="微软雅黑" panose="020B0503020204020204" pitchFamily="34" charset="-122"/>
              </a:rPr>
              <a:t>数据操作符统一</a:t>
            </a:r>
          </a:p>
        </p:txBody>
      </p:sp>
      <p:sp>
        <p:nvSpPr>
          <p:cNvPr id="21508"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3D84CAB6-3AF9-4187-AB78-831CD131DBB7}"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p:cTn id="7" dur="500" fill="hold"/>
                                        <p:tgtEl>
                                          <p:spTgt spid="1331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331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3315">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13315">
                                            <p:txEl>
                                              <p:pRg st="1" end="1"/>
                                            </p:txEl>
                                          </p:spTgt>
                                        </p:tgtEl>
                                        <p:attrNameLst>
                                          <p:attrName>style.visibility</p:attrName>
                                        </p:attrNameLst>
                                      </p:cBhvr>
                                      <p:to>
                                        <p:strVal val="visible"/>
                                      </p:to>
                                    </p:set>
                                    <p:anim calcmode="lin" valueType="num">
                                      <p:cBhvr>
                                        <p:cTn id="14" dur="500" fill="hold"/>
                                        <p:tgtEl>
                                          <p:spTgt spid="13315">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3315">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3315">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13315">
                                            <p:txEl>
                                              <p:pRg st="2" end="2"/>
                                            </p:txEl>
                                          </p:spTgt>
                                        </p:tgtEl>
                                        <p:attrNameLst>
                                          <p:attrName>style.visibility</p:attrName>
                                        </p:attrNameLst>
                                      </p:cBhvr>
                                      <p:to>
                                        <p:strVal val="visible"/>
                                      </p:to>
                                    </p:set>
                                    <p:anim calcmode="lin" valueType="num">
                                      <p:cBhvr>
                                        <p:cTn id="21" dur="500" fill="hold"/>
                                        <p:tgtEl>
                                          <p:spTgt spid="13315">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3315">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3315">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13315">
                                            <p:txEl>
                                              <p:pRg st="3" end="3"/>
                                            </p:txEl>
                                          </p:spTgt>
                                        </p:tgtEl>
                                        <p:attrNameLst>
                                          <p:attrName>style.visibility</p:attrName>
                                        </p:attrNameLst>
                                      </p:cBhvr>
                                      <p:to>
                                        <p:strVal val="visible"/>
                                      </p:to>
                                    </p:set>
                                    <p:anim calcmode="lin" valueType="num">
                                      <p:cBhvr>
                                        <p:cTn id="28" dur="500" fill="hold"/>
                                        <p:tgtEl>
                                          <p:spTgt spid="13315">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13315">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13315">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nodeType="clickEffect">
                                  <p:stCondLst>
                                    <p:cond delay="0"/>
                                  </p:stCondLst>
                                  <p:childTnLst>
                                    <p:set>
                                      <p:cBhvr>
                                        <p:cTn id="34" dur="1" fill="hold">
                                          <p:stCondLst>
                                            <p:cond delay="0"/>
                                          </p:stCondLst>
                                        </p:cTn>
                                        <p:tgtEl>
                                          <p:spTgt spid="13315">
                                            <p:txEl>
                                              <p:pRg st="4" end="4"/>
                                            </p:txEl>
                                          </p:spTgt>
                                        </p:tgtEl>
                                        <p:attrNameLst>
                                          <p:attrName>style.visibility</p:attrName>
                                        </p:attrNameLst>
                                      </p:cBhvr>
                                      <p:to>
                                        <p:strVal val="visible"/>
                                      </p:to>
                                    </p:set>
                                    <p:anim calcmode="lin" valueType="num">
                                      <p:cBhvr>
                                        <p:cTn id="35" dur="500" fill="hold"/>
                                        <p:tgtEl>
                                          <p:spTgt spid="13315">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13315">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13315">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16" fill="hold" nodeType="clickEffect">
                                  <p:stCondLst>
                                    <p:cond delay="0"/>
                                  </p:stCondLst>
                                  <p:childTnLst>
                                    <p:set>
                                      <p:cBhvr>
                                        <p:cTn id="41" dur="1" fill="hold">
                                          <p:stCondLst>
                                            <p:cond delay="0"/>
                                          </p:stCondLst>
                                        </p:cTn>
                                        <p:tgtEl>
                                          <p:spTgt spid="13315">
                                            <p:txEl>
                                              <p:pRg st="5" end="5"/>
                                            </p:txEl>
                                          </p:spTgt>
                                        </p:tgtEl>
                                        <p:attrNameLst>
                                          <p:attrName>style.visibility</p:attrName>
                                        </p:attrNameLst>
                                      </p:cBhvr>
                                      <p:to>
                                        <p:strVal val="visible"/>
                                      </p:to>
                                    </p:set>
                                    <p:anim calcmode="lin" valueType="num">
                                      <p:cBhvr>
                                        <p:cTn id="42" dur="500" fill="hold"/>
                                        <p:tgtEl>
                                          <p:spTgt spid="13315">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13315">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13315">
                                            <p:txEl>
                                              <p:pRg st="5" end="5"/>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3" presetClass="entr" presetSubtype="16" fill="hold" nodeType="clickEffect">
                                  <p:stCondLst>
                                    <p:cond delay="0"/>
                                  </p:stCondLst>
                                  <p:childTnLst>
                                    <p:set>
                                      <p:cBhvr>
                                        <p:cTn id="48" dur="1" fill="hold">
                                          <p:stCondLst>
                                            <p:cond delay="0"/>
                                          </p:stCondLst>
                                        </p:cTn>
                                        <p:tgtEl>
                                          <p:spTgt spid="13315">
                                            <p:txEl>
                                              <p:pRg st="6" end="6"/>
                                            </p:txEl>
                                          </p:spTgt>
                                        </p:tgtEl>
                                        <p:attrNameLst>
                                          <p:attrName>style.visibility</p:attrName>
                                        </p:attrNameLst>
                                      </p:cBhvr>
                                      <p:to>
                                        <p:strVal val="visible"/>
                                      </p:to>
                                    </p:set>
                                    <p:anim calcmode="lin" valueType="num">
                                      <p:cBhvr>
                                        <p:cTn id="49" dur="500" fill="hold"/>
                                        <p:tgtEl>
                                          <p:spTgt spid="13315">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13315">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13315">
                                            <p:txEl>
                                              <p:pRg st="6" end="6"/>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3" presetClass="entr" presetSubtype="16" fill="hold" nodeType="clickEffect">
                                  <p:stCondLst>
                                    <p:cond delay="0"/>
                                  </p:stCondLst>
                                  <p:childTnLst>
                                    <p:set>
                                      <p:cBhvr>
                                        <p:cTn id="55" dur="1" fill="hold">
                                          <p:stCondLst>
                                            <p:cond delay="0"/>
                                          </p:stCondLst>
                                        </p:cTn>
                                        <p:tgtEl>
                                          <p:spTgt spid="13315">
                                            <p:txEl>
                                              <p:pRg st="7" end="7"/>
                                            </p:txEl>
                                          </p:spTgt>
                                        </p:tgtEl>
                                        <p:attrNameLst>
                                          <p:attrName>style.visibility</p:attrName>
                                        </p:attrNameLst>
                                      </p:cBhvr>
                                      <p:to>
                                        <p:strVal val="visible"/>
                                      </p:to>
                                    </p:set>
                                    <p:anim calcmode="lin" valueType="num">
                                      <p:cBhvr>
                                        <p:cTn id="56" dur="500" fill="hold"/>
                                        <p:tgtEl>
                                          <p:spTgt spid="13315">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13315">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13315">
                                            <p:txEl>
                                              <p:pRg st="7" end="7"/>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53" presetClass="entr" presetSubtype="16" fill="hold" nodeType="clickEffect">
                                  <p:stCondLst>
                                    <p:cond delay="0"/>
                                  </p:stCondLst>
                                  <p:childTnLst>
                                    <p:set>
                                      <p:cBhvr>
                                        <p:cTn id="62" dur="1" fill="hold">
                                          <p:stCondLst>
                                            <p:cond delay="0"/>
                                          </p:stCondLst>
                                        </p:cTn>
                                        <p:tgtEl>
                                          <p:spTgt spid="13315">
                                            <p:txEl>
                                              <p:pRg st="8" end="8"/>
                                            </p:txEl>
                                          </p:spTgt>
                                        </p:tgtEl>
                                        <p:attrNameLst>
                                          <p:attrName>style.visibility</p:attrName>
                                        </p:attrNameLst>
                                      </p:cBhvr>
                                      <p:to>
                                        <p:strVal val="visible"/>
                                      </p:to>
                                    </p:set>
                                    <p:anim calcmode="lin" valueType="num">
                                      <p:cBhvr>
                                        <p:cTn id="63" dur="500" fill="hold"/>
                                        <p:tgtEl>
                                          <p:spTgt spid="13315">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13315">
                                            <p:txEl>
                                              <p:pRg st="8" end="8"/>
                                            </p:txEl>
                                          </p:spTgt>
                                        </p:tgtEl>
                                        <p:attrNameLst>
                                          <p:attrName>ppt_h</p:attrName>
                                        </p:attrNameLst>
                                      </p:cBhvr>
                                      <p:tavLst>
                                        <p:tav tm="0">
                                          <p:val>
                                            <p:fltVal val="0"/>
                                          </p:val>
                                        </p:tav>
                                        <p:tav tm="100000">
                                          <p:val>
                                            <p:strVal val="#ppt_h"/>
                                          </p:val>
                                        </p:tav>
                                      </p:tavLst>
                                    </p:anim>
                                    <p:animEffect transition="in" filter="fade">
                                      <p:cBhvr>
                                        <p:cTn id="65" dur="500"/>
                                        <p:tgtEl>
                                          <p:spTgt spid="13315">
                                            <p:txEl>
                                              <p:pRg st="8" end="8"/>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53" presetClass="entr" presetSubtype="16" fill="hold" nodeType="clickEffect">
                                  <p:stCondLst>
                                    <p:cond delay="0"/>
                                  </p:stCondLst>
                                  <p:childTnLst>
                                    <p:set>
                                      <p:cBhvr>
                                        <p:cTn id="69" dur="1" fill="hold">
                                          <p:stCondLst>
                                            <p:cond delay="0"/>
                                          </p:stCondLst>
                                        </p:cTn>
                                        <p:tgtEl>
                                          <p:spTgt spid="13315">
                                            <p:txEl>
                                              <p:pRg st="9" end="9"/>
                                            </p:txEl>
                                          </p:spTgt>
                                        </p:tgtEl>
                                        <p:attrNameLst>
                                          <p:attrName>style.visibility</p:attrName>
                                        </p:attrNameLst>
                                      </p:cBhvr>
                                      <p:to>
                                        <p:strVal val="visible"/>
                                      </p:to>
                                    </p:set>
                                    <p:anim calcmode="lin" valueType="num">
                                      <p:cBhvr>
                                        <p:cTn id="70" dur="500" fill="hold"/>
                                        <p:tgtEl>
                                          <p:spTgt spid="13315">
                                            <p:txEl>
                                              <p:pRg st="9" end="9"/>
                                            </p:txEl>
                                          </p:spTgt>
                                        </p:tgtEl>
                                        <p:attrNameLst>
                                          <p:attrName>ppt_w</p:attrName>
                                        </p:attrNameLst>
                                      </p:cBhvr>
                                      <p:tavLst>
                                        <p:tav tm="0">
                                          <p:val>
                                            <p:fltVal val="0"/>
                                          </p:val>
                                        </p:tav>
                                        <p:tav tm="100000">
                                          <p:val>
                                            <p:strVal val="#ppt_w"/>
                                          </p:val>
                                        </p:tav>
                                      </p:tavLst>
                                    </p:anim>
                                    <p:anim calcmode="lin" valueType="num">
                                      <p:cBhvr>
                                        <p:cTn id="71" dur="500" fill="hold"/>
                                        <p:tgtEl>
                                          <p:spTgt spid="13315">
                                            <p:txEl>
                                              <p:pRg st="9" end="9"/>
                                            </p:txEl>
                                          </p:spTgt>
                                        </p:tgtEl>
                                        <p:attrNameLst>
                                          <p:attrName>ppt_h</p:attrName>
                                        </p:attrNameLst>
                                      </p:cBhvr>
                                      <p:tavLst>
                                        <p:tav tm="0">
                                          <p:val>
                                            <p:fltVal val="0"/>
                                          </p:val>
                                        </p:tav>
                                        <p:tav tm="100000">
                                          <p:val>
                                            <p:strVal val="#ppt_h"/>
                                          </p:val>
                                        </p:tav>
                                      </p:tavLst>
                                    </p:anim>
                                    <p:animEffect transition="in" filter="fade">
                                      <p:cBhvr>
                                        <p:cTn id="72" dur="500"/>
                                        <p:tgtEl>
                                          <p:spTgt spid="133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①</a:t>
            </a:r>
            <a:r>
              <a:rPr lang="en-US" altLang="zh-CN" sz="3600"/>
              <a:t> </a:t>
            </a:r>
            <a:r>
              <a:rPr lang="zh-CN" altLang="en-US" sz="3600"/>
              <a:t>比较大小</a:t>
            </a:r>
          </a:p>
        </p:txBody>
      </p:sp>
      <p:sp>
        <p:nvSpPr>
          <p:cNvPr id="78851" name="Rectangle 3"/>
          <p:cNvSpPr>
            <a:spLocks noGrp="1" noChangeArrowheads="1"/>
          </p:cNvSpPr>
          <p:nvPr>
            <p:ph idx="1"/>
          </p:nvPr>
        </p:nvSpPr>
        <p:spPr>
          <a:xfrm>
            <a:off x="958850" y="1339850"/>
            <a:ext cx="8150225" cy="4854575"/>
          </a:xfrm>
        </p:spPr>
        <p:txBody>
          <a:bodyPr/>
          <a:lstStyle/>
          <a:p>
            <a:pPr eaLnBrk="1" hangingPunct="1">
              <a:lnSpc>
                <a:spcPct val="90000"/>
              </a:lnSpc>
              <a:buFont typeface="Wingdings" panose="05000000000000000000" pitchFamily="2" charset="2"/>
              <a:buNone/>
            </a:pPr>
            <a:r>
              <a:rPr lang="en-US" altLang="zh-CN" sz="2400"/>
              <a:t>[</a:t>
            </a:r>
            <a:r>
              <a:rPr lang="zh-CN" altLang="en-US" sz="2400"/>
              <a:t>例</a:t>
            </a:r>
            <a:r>
              <a:rPr lang="en-US" altLang="zh-CN" sz="2400"/>
              <a:t>3.22]</a:t>
            </a:r>
            <a:r>
              <a:rPr lang="zh-CN" altLang="en-US" sz="2400"/>
              <a:t> 查询计算机科学系全体学生的名单。</a:t>
            </a:r>
          </a:p>
          <a:p>
            <a:pPr lvl="1" eaLnBrk="1" hangingPunct="1">
              <a:lnSpc>
                <a:spcPct val="90000"/>
              </a:lnSpc>
              <a:buFont typeface="Wingdings" panose="05000000000000000000" pitchFamily="2" charset="2"/>
              <a:buNone/>
            </a:pPr>
            <a:r>
              <a:rPr lang="zh-CN" altLang="en-US"/>
              <a:t>    </a:t>
            </a:r>
            <a:r>
              <a:rPr lang="en-US" altLang="zh-CN"/>
              <a:t>SELECT Sname</a:t>
            </a:r>
          </a:p>
          <a:p>
            <a:pPr lvl="1" eaLnBrk="1" hangingPunct="1">
              <a:lnSpc>
                <a:spcPct val="90000"/>
              </a:lnSpc>
              <a:buFont typeface="Wingdings" panose="05000000000000000000" pitchFamily="2" charset="2"/>
              <a:buNone/>
            </a:pPr>
            <a:r>
              <a:rPr lang="en-US" altLang="zh-CN"/>
              <a:t>    FROM     Student</a:t>
            </a:r>
          </a:p>
          <a:p>
            <a:pPr lvl="1" eaLnBrk="1" hangingPunct="1">
              <a:lnSpc>
                <a:spcPct val="90000"/>
              </a:lnSpc>
              <a:buFont typeface="Wingdings" panose="05000000000000000000" pitchFamily="2" charset="2"/>
              <a:buNone/>
            </a:pPr>
            <a:r>
              <a:rPr lang="en-US" altLang="zh-CN"/>
              <a:t>    WHERE  Sdept=‘CS’</a:t>
            </a:r>
            <a:r>
              <a:rPr lang="zh-CN" altLang="en-US"/>
              <a:t>; </a:t>
            </a:r>
          </a:p>
          <a:p>
            <a:pPr eaLnBrk="1" hangingPunct="1">
              <a:lnSpc>
                <a:spcPct val="90000"/>
              </a:lnSpc>
              <a:buFont typeface="Wingdings" panose="05000000000000000000" pitchFamily="2" charset="2"/>
              <a:buNone/>
            </a:pPr>
            <a:r>
              <a:rPr lang="en-US" altLang="zh-CN" sz="2400"/>
              <a:t>[</a:t>
            </a:r>
            <a:r>
              <a:rPr lang="zh-CN" altLang="en-US" sz="2400"/>
              <a:t>例</a:t>
            </a:r>
            <a:r>
              <a:rPr lang="en-US" altLang="zh-CN" sz="2400"/>
              <a:t>3.23]</a:t>
            </a:r>
            <a:r>
              <a:rPr lang="zh-CN" altLang="en-US" sz="2400"/>
              <a:t>查询所有年龄在</a:t>
            </a:r>
            <a:r>
              <a:rPr lang="en-US" altLang="zh-CN" sz="2400"/>
              <a:t>20</a:t>
            </a:r>
            <a:r>
              <a:rPr lang="zh-CN" altLang="en-US" sz="2400"/>
              <a:t>岁以下的学生姓名及其年龄。</a:t>
            </a:r>
          </a:p>
          <a:p>
            <a:pPr lvl="1" algn="just" eaLnBrk="1" hangingPunct="1">
              <a:lnSpc>
                <a:spcPct val="90000"/>
              </a:lnSpc>
              <a:buFont typeface="Wingdings" panose="05000000000000000000" pitchFamily="2" charset="2"/>
              <a:buNone/>
            </a:pPr>
            <a:r>
              <a:rPr lang="zh-CN" altLang="en-US"/>
              <a:t>     </a:t>
            </a:r>
            <a:r>
              <a:rPr lang="en-US" altLang="zh-CN"/>
              <a:t>SELECT Sname</a:t>
            </a:r>
            <a:r>
              <a:rPr lang="zh-CN" altLang="en-US"/>
              <a:t>,</a:t>
            </a:r>
            <a:r>
              <a:rPr lang="en-US" altLang="zh-CN"/>
              <a:t>Sage </a:t>
            </a:r>
          </a:p>
          <a:p>
            <a:pPr lvl="1" algn="just" eaLnBrk="1" hangingPunct="1">
              <a:lnSpc>
                <a:spcPct val="90000"/>
              </a:lnSpc>
              <a:buFont typeface="Wingdings" panose="05000000000000000000" pitchFamily="2" charset="2"/>
              <a:buNone/>
            </a:pPr>
            <a:r>
              <a:rPr lang="en-US" altLang="zh-CN"/>
              <a:t>     FROM     Student    </a:t>
            </a:r>
          </a:p>
          <a:p>
            <a:pPr lvl="1" algn="just" eaLnBrk="1" hangingPunct="1">
              <a:lnSpc>
                <a:spcPct val="90000"/>
              </a:lnSpc>
              <a:buFont typeface="Wingdings" panose="05000000000000000000" pitchFamily="2" charset="2"/>
              <a:buNone/>
            </a:pPr>
            <a:r>
              <a:rPr lang="en-US" altLang="zh-CN"/>
              <a:t>     WHERE  Sage &lt; 20</a:t>
            </a:r>
            <a:r>
              <a:rPr lang="zh-CN" altLang="en-US"/>
              <a:t>;</a:t>
            </a:r>
          </a:p>
          <a:p>
            <a:pPr eaLnBrk="1" hangingPunct="1">
              <a:lnSpc>
                <a:spcPct val="90000"/>
              </a:lnSpc>
              <a:buFont typeface="Wingdings" panose="05000000000000000000" pitchFamily="2" charset="2"/>
              <a:buNone/>
            </a:pPr>
            <a:r>
              <a:rPr lang="en-US" altLang="zh-CN" sz="2400"/>
              <a:t>[</a:t>
            </a:r>
            <a:r>
              <a:rPr lang="zh-CN" altLang="en-US" sz="2400"/>
              <a:t>例</a:t>
            </a:r>
            <a:r>
              <a:rPr lang="en-US" altLang="zh-CN" sz="2400"/>
              <a:t>3.24]</a:t>
            </a:r>
            <a:r>
              <a:rPr lang="zh-CN" altLang="en-US" sz="2400"/>
              <a:t>查询考试成绩有不及格的学生的学号。</a:t>
            </a:r>
          </a:p>
          <a:p>
            <a:pPr lvl="2" eaLnBrk="1" hangingPunct="1">
              <a:lnSpc>
                <a:spcPct val="90000"/>
              </a:lnSpc>
              <a:buFont typeface="Arial" panose="020B0604020202020204" pitchFamily="34" charset="0"/>
              <a:buNone/>
            </a:pPr>
            <a:r>
              <a:rPr lang="en-US" altLang="zh-CN" sz="2400"/>
              <a:t>SELECT </a:t>
            </a:r>
            <a:r>
              <a:rPr lang="en-US" altLang="zh-CN" sz="2400">
                <a:solidFill>
                  <a:srgbClr val="FF00FF"/>
                </a:solidFill>
              </a:rPr>
              <a:t>DISTINCT</a:t>
            </a:r>
            <a:r>
              <a:rPr lang="en-US" altLang="zh-CN" sz="2400"/>
              <a:t> Sn</a:t>
            </a:r>
          </a:p>
          <a:p>
            <a:pPr lvl="2" eaLnBrk="1" hangingPunct="1">
              <a:lnSpc>
                <a:spcPct val="90000"/>
              </a:lnSpc>
              <a:buFont typeface="Arial" panose="020B0604020202020204" pitchFamily="34" charset="0"/>
              <a:buNone/>
            </a:pPr>
            <a:r>
              <a:rPr lang="en-US" altLang="zh-CN" sz="2400"/>
              <a:t>FROM  SC</a:t>
            </a:r>
          </a:p>
          <a:p>
            <a:pPr lvl="2" eaLnBrk="1" hangingPunct="1">
              <a:lnSpc>
                <a:spcPct val="90000"/>
              </a:lnSpc>
              <a:buFont typeface="Arial" panose="020B0604020202020204" pitchFamily="34" charset="0"/>
              <a:buNone/>
            </a:pPr>
            <a:r>
              <a:rPr lang="en-US" altLang="zh-CN" sz="2400"/>
              <a:t>WHERE Grade&lt;60</a:t>
            </a:r>
            <a:r>
              <a:rPr lang="zh-CN" altLang="en-US" sz="2400"/>
              <a:t>; </a:t>
            </a:r>
          </a:p>
          <a:p>
            <a:pPr lvl="2" eaLnBrk="1" hangingPunct="1">
              <a:lnSpc>
                <a:spcPct val="80000"/>
              </a:lnSpc>
              <a:buFont typeface="Arial" panose="020B0604020202020204" pitchFamily="34" charset="0"/>
              <a:buNone/>
            </a:pPr>
            <a:endParaRPr lang="en-US" altLang="zh-CN" sz="2400"/>
          </a:p>
        </p:txBody>
      </p:sp>
      <p:sp>
        <p:nvSpPr>
          <p:cNvPr id="89092"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9E882939-5E4D-44E2-8634-B41C461B4C13}"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78851">
                                            <p:txEl>
                                              <p:pRg st="1" end="1"/>
                                            </p:txEl>
                                          </p:spTgt>
                                        </p:tgtEl>
                                        <p:attrNameLst>
                                          <p:attrName>style.visibility</p:attrName>
                                        </p:attrNameLst>
                                      </p:cBhvr>
                                      <p:to>
                                        <p:strVal val="visible"/>
                                      </p:to>
                                    </p:set>
                                    <p:anim calcmode="lin" valueType="num">
                                      <p:cBhvr>
                                        <p:cTn id="7" dur="1000" fill="hold"/>
                                        <p:tgtEl>
                                          <p:spTgt spid="78851">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78851">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78851">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78851">
                                            <p:txEl>
                                              <p:pRg st="1" end="1"/>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78851">
                                            <p:txEl>
                                              <p:pRg st="2" end="2"/>
                                            </p:txEl>
                                          </p:spTgt>
                                        </p:tgtEl>
                                        <p:attrNameLst>
                                          <p:attrName>style.visibility</p:attrName>
                                        </p:attrNameLst>
                                      </p:cBhvr>
                                      <p:to>
                                        <p:strVal val="visible"/>
                                      </p:to>
                                    </p:set>
                                    <p:anim calcmode="lin" valueType="num">
                                      <p:cBhvr>
                                        <p:cTn id="13" dur="1000" fill="hold"/>
                                        <p:tgtEl>
                                          <p:spTgt spid="78851">
                                            <p:txEl>
                                              <p:pRg st="2" end="2"/>
                                            </p:txEl>
                                          </p:spTgt>
                                        </p:tgtEl>
                                        <p:attrNameLst>
                                          <p:attrName>ppt_w</p:attrName>
                                        </p:attrNameLst>
                                      </p:cBhvr>
                                      <p:tavLst>
                                        <p:tav tm="0">
                                          <p:val>
                                            <p:fltVal val="0"/>
                                          </p:val>
                                        </p:tav>
                                        <p:tav tm="100000">
                                          <p:val>
                                            <p:strVal val="#ppt_w"/>
                                          </p:val>
                                        </p:tav>
                                      </p:tavLst>
                                    </p:anim>
                                    <p:anim calcmode="lin" valueType="num">
                                      <p:cBhvr>
                                        <p:cTn id="14" dur="1000" fill="hold"/>
                                        <p:tgtEl>
                                          <p:spTgt spid="78851">
                                            <p:txEl>
                                              <p:pRg st="2" end="2"/>
                                            </p:txEl>
                                          </p:spTgt>
                                        </p:tgtEl>
                                        <p:attrNameLst>
                                          <p:attrName>ppt_h</p:attrName>
                                        </p:attrNameLst>
                                      </p:cBhvr>
                                      <p:tavLst>
                                        <p:tav tm="0">
                                          <p:val>
                                            <p:fltVal val="0"/>
                                          </p:val>
                                        </p:tav>
                                        <p:tav tm="100000">
                                          <p:val>
                                            <p:strVal val="#ppt_h"/>
                                          </p:val>
                                        </p:tav>
                                      </p:tavLst>
                                    </p:anim>
                                    <p:anim calcmode="lin" valueType="num">
                                      <p:cBhvr>
                                        <p:cTn id="15" dur="1000" fill="hold"/>
                                        <p:tgtEl>
                                          <p:spTgt spid="78851">
                                            <p:txEl>
                                              <p:pRg st="2" end="2"/>
                                            </p:txEl>
                                          </p:spTgt>
                                        </p:tgtEl>
                                        <p:attrNameLst>
                                          <p:attrName>style.rotation</p:attrName>
                                        </p:attrNameLst>
                                      </p:cBhvr>
                                      <p:tavLst>
                                        <p:tav tm="0">
                                          <p:val>
                                            <p:fltVal val="90"/>
                                          </p:val>
                                        </p:tav>
                                        <p:tav tm="100000">
                                          <p:val>
                                            <p:fltVal val="0"/>
                                          </p:val>
                                        </p:tav>
                                      </p:tavLst>
                                    </p:anim>
                                    <p:animEffect transition="in" filter="fade">
                                      <p:cBhvr>
                                        <p:cTn id="16" dur="1000"/>
                                        <p:tgtEl>
                                          <p:spTgt spid="78851">
                                            <p:txEl>
                                              <p:pRg st="2" end="2"/>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78851">
                                            <p:txEl>
                                              <p:pRg st="3" end="3"/>
                                            </p:txEl>
                                          </p:spTgt>
                                        </p:tgtEl>
                                        <p:attrNameLst>
                                          <p:attrName>style.visibility</p:attrName>
                                        </p:attrNameLst>
                                      </p:cBhvr>
                                      <p:to>
                                        <p:strVal val="visible"/>
                                      </p:to>
                                    </p:set>
                                    <p:anim calcmode="lin" valueType="num">
                                      <p:cBhvr>
                                        <p:cTn id="19" dur="1000" fill="hold"/>
                                        <p:tgtEl>
                                          <p:spTgt spid="78851">
                                            <p:txEl>
                                              <p:pRg st="3" end="3"/>
                                            </p:txEl>
                                          </p:spTgt>
                                        </p:tgtEl>
                                        <p:attrNameLst>
                                          <p:attrName>ppt_w</p:attrName>
                                        </p:attrNameLst>
                                      </p:cBhvr>
                                      <p:tavLst>
                                        <p:tav tm="0">
                                          <p:val>
                                            <p:fltVal val="0"/>
                                          </p:val>
                                        </p:tav>
                                        <p:tav tm="100000">
                                          <p:val>
                                            <p:strVal val="#ppt_w"/>
                                          </p:val>
                                        </p:tav>
                                      </p:tavLst>
                                    </p:anim>
                                    <p:anim calcmode="lin" valueType="num">
                                      <p:cBhvr>
                                        <p:cTn id="20" dur="1000" fill="hold"/>
                                        <p:tgtEl>
                                          <p:spTgt spid="78851">
                                            <p:txEl>
                                              <p:pRg st="3" end="3"/>
                                            </p:txEl>
                                          </p:spTgt>
                                        </p:tgtEl>
                                        <p:attrNameLst>
                                          <p:attrName>ppt_h</p:attrName>
                                        </p:attrNameLst>
                                      </p:cBhvr>
                                      <p:tavLst>
                                        <p:tav tm="0">
                                          <p:val>
                                            <p:fltVal val="0"/>
                                          </p:val>
                                        </p:tav>
                                        <p:tav tm="100000">
                                          <p:val>
                                            <p:strVal val="#ppt_h"/>
                                          </p:val>
                                        </p:tav>
                                      </p:tavLst>
                                    </p:anim>
                                    <p:anim calcmode="lin" valueType="num">
                                      <p:cBhvr>
                                        <p:cTn id="21" dur="1000" fill="hold"/>
                                        <p:tgtEl>
                                          <p:spTgt spid="78851">
                                            <p:txEl>
                                              <p:pRg st="3" end="3"/>
                                            </p:txEl>
                                          </p:spTgt>
                                        </p:tgtEl>
                                        <p:attrNameLst>
                                          <p:attrName>style.rotation</p:attrName>
                                        </p:attrNameLst>
                                      </p:cBhvr>
                                      <p:tavLst>
                                        <p:tav tm="0">
                                          <p:val>
                                            <p:fltVal val="90"/>
                                          </p:val>
                                        </p:tav>
                                        <p:tav tm="100000">
                                          <p:val>
                                            <p:fltVal val="0"/>
                                          </p:val>
                                        </p:tav>
                                      </p:tavLst>
                                    </p:anim>
                                    <p:animEffect transition="in" filter="fade">
                                      <p:cBhvr>
                                        <p:cTn id="22" dur="1000"/>
                                        <p:tgtEl>
                                          <p:spTgt spid="788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1" presetClass="entr" presetSubtype="0" fill="hold" nodeType="clickEffect">
                                  <p:stCondLst>
                                    <p:cond delay="0"/>
                                  </p:stCondLst>
                                  <p:childTnLst>
                                    <p:set>
                                      <p:cBhvr>
                                        <p:cTn id="26" dur="1" fill="hold">
                                          <p:stCondLst>
                                            <p:cond delay="0"/>
                                          </p:stCondLst>
                                        </p:cTn>
                                        <p:tgtEl>
                                          <p:spTgt spid="78851">
                                            <p:txEl>
                                              <p:pRg st="5" end="5"/>
                                            </p:txEl>
                                          </p:spTgt>
                                        </p:tgtEl>
                                        <p:attrNameLst>
                                          <p:attrName>style.visibility</p:attrName>
                                        </p:attrNameLst>
                                      </p:cBhvr>
                                      <p:to>
                                        <p:strVal val="visible"/>
                                      </p:to>
                                    </p:set>
                                    <p:anim calcmode="lin" valueType="num">
                                      <p:cBhvr>
                                        <p:cTn id="27" dur="1000" fill="hold"/>
                                        <p:tgtEl>
                                          <p:spTgt spid="78851">
                                            <p:txEl>
                                              <p:pRg st="5" end="5"/>
                                            </p:txEl>
                                          </p:spTgt>
                                        </p:tgtEl>
                                        <p:attrNameLst>
                                          <p:attrName>ppt_w</p:attrName>
                                        </p:attrNameLst>
                                      </p:cBhvr>
                                      <p:tavLst>
                                        <p:tav tm="0">
                                          <p:val>
                                            <p:fltVal val="0"/>
                                          </p:val>
                                        </p:tav>
                                        <p:tav tm="100000">
                                          <p:val>
                                            <p:strVal val="#ppt_w"/>
                                          </p:val>
                                        </p:tav>
                                      </p:tavLst>
                                    </p:anim>
                                    <p:anim calcmode="lin" valueType="num">
                                      <p:cBhvr>
                                        <p:cTn id="28" dur="1000" fill="hold"/>
                                        <p:tgtEl>
                                          <p:spTgt spid="78851">
                                            <p:txEl>
                                              <p:pRg st="5" end="5"/>
                                            </p:txEl>
                                          </p:spTgt>
                                        </p:tgtEl>
                                        <p:attrNameLst>
                                          <p:attrName>ppt_h</p:attrName>
                                        </p:attrNameLst>
                                      </p:cBhvr>
                                      <p:tavLst>
                                        <p:tav tm="0">
                                          <p:val>
                                            <p:fltVal val="0"/>
                                          </p:val>
                                        </p:tav>
                                        <p:tav tm="100000">
                                          <p:val>
                                            <p:strVal val="#ppt_h"/>
                                          </p:val>
                                        </p:tav>
                                      </p:tavLst>
                                    </p:anim>
                                    <p:anim calcmode="lin" valueType="num">
                                      <p:cBhvr>
                                        <p:cTn id="29" dur="1000" fill="hold"/>
                                        <p:tgtEl>
                                          <p:spTgt spid="78851">
                                            <p:txEl>
                                              <p:pRg st="5" end="5"/>
                                            </p:txEl>
                                          </p:spTgt>
                                        </p:tgtEl>
                                        <p:attrNameLst>
                                          <p:attrName>style.rotation</p:attrName>
                                        </p:attrNameLst>
                                      </p:cBhvr>
                                      <p:tavLst>
                                        <p:tav tm="0">
                                          <p:val>
                                            <p:fltVal val="90"/>
                                          </p:val>
                                        </p:tav>
                                        <p:tav tm="100000">
                                          <p:val>
                                            <p:fltVal val="0"/>
                                          </p:val>
                                        </p:tav>
                                      </p:tavLst>
                                    </p:anim>
                                    <p:animEffect transition="in" filter="fade">
                                      <p:cBhvr>
                                        <p:cTn id="30" dur="1000"/>
                                        <p:tgtEl>
                                          <p:spTgt spid="78851">
                                            <p:txEl>
                                              <p:pRg st="5" end="5"/>
                                            </p:txEl>
                                          </p:spTgt>
                                        </p:tgtEl>
                                      </p:cBhvr>
                                    </p:animEffect>
                                  </p:childTnLst>
                                </p:cTn>
                              </p:par>
                              <p:par>
                                <p:cTn id="31" presetID="31" presetClass="entr" presetSubtype="0" fill="hold" nodeType="withEffect">
                                  <p:stCondLst>
                                    <p:cond delay="0"/>
                                  </p:stCondLst>
                                  <p:childTnLst>
                                    <p:set>
                                      <p:cBhvr>
                                        <p:cTn id="32" dur="1" fill="hold">
                                          <p:stCondLst>
                                            <p:cond delay="0"/>
                                          </p:stCondLst>
                                        </p:cTn>
                                        <p:tgtEl>
                                          <p:spTgt spid="78851">
                                            <p:txEl>
                                              <p:pRg st="6" end="6"/>
                                            </p:txEl>
                                          </p:spTgt>
                                        </p:tgtEl>
                                        <p:attrNameLst>
                                          <p:attrName>style.visibility</p:attrName>
                                        </p:attrNameLst>
                                      </p:cBhvr>
                                      <p:to>
                                        <p:strVal val="visible"/>
                                      </p:to>
                                    </p:set>
                                    <p:anim calcmode="lin" valueType="num">
                                      <p:cBhvr>
                                        <p:cTn id="33" dur="1000" fill="hold"/>
                                        <p:tgtEl>
                                          <p:spTgt spid="78851">
                                            <p:txEl>
                                              <p:pRg st="6" end="6"/>
                                            </p:txEl>
                                          </p:spTgt>
                                        </p:tgtEl>
                                        <p:attrNameLst>
                                          <p:attrName>ppt_w</p:attrName>
                                        </p:attrNameLst>
                                      </p:cBhvr>
                                      <p:tavLst>
                                        <p:tav tm="0">
                                          <p:val>
                                            <p:fltVal val="0"/>
                                          </p:val>
                                        </p:tav>
                                        <p:tav tm="100000">
                                          <p:val>
                                            <p:strVal val="#ppt_w"/>
                                          </p:val>
                                        </p:tav>
                                      </p:tavLst>
                                    </p:anim>
                                    <p:anim calcmode="lin" valueType="num">
                                      <p:cBhvr>
                                        <p:cTn id="34" dur="1000" fill="hold"/>
                                        <p:tgtEl>
                                          <p:spTgt spid="78851">
                                            <p:txEl>
                                              <p:pRg st="6" end="6"/>
                                            </p:txEl>
                                          </p:spTgt>
                                        </p:tgtEl>
                                        <p:attrNameLst>
                                          <p:attrName>ppt_h</p:attrName>
                                        </p:attrNameLst>
                                      </p:cBhvr>
                                      <p:tavLst>
                                        <p:tav tm="0">
                                          <p:val>
                                            <p:fltVal val="0"/>
                                          </p:val>
                                        </p:tav>
                                        <p:tav tm="100000">
                                          <p:val>
                                            <p:strVal val="#ppt_h"/>
                                          </p:val>
                                        </p:tav>
                                      </p:tavLst>
                                    </p:anim>
                                    <p:anim calcmode="lin" valueType="num">
                                      <p:cBhvr>
                                        <p:cTn id="35" dur="1000" fill="hold"/>
                                        <p:tgtEl>
                                          <p:spTgt spid="78851">
                                            <p:txEl>
                                              <p:pRg st="6" end="6"/>
                                            </p:txEl>
                                          </p:spTgt>
                                        </p:tgtEl>
                                        <p:attrNameLst>
                                          <p:attrName>style.rotation</p:attrName>
                                        </p:attrNameLst>
                                      </p:cBhvr>
                                      <p:tavLst>
                                        <p:tav tm="0">
                                          <p:val>
                                            <p:fltVal val="90"/>
                                          </p:val>
                                        </p:tav>
                                        <p:tav tm="100000">
                                          <p:val>
                                            <p:fltVal val="0"/>
                                          </p:val>
                                        </p:tav>
                                      </p:tavLst>
                                    </p:anim>
                                    <p:animEffect transition="in" filter="fade">
                                      <p:cBhvr>
                                        <p:cTn id="36" dur="1000"/>
                                        <p:tgtEl>
                                          <p:spTgt spid="78851">
                                            <p:txEl>
                                              <p:pRg st="6" end="6"/>
                                            </p:txEl>
                                          </p:spTgt>
                                        </p:tgtEl>
                                      </p:cBhvr>
                                    </p:animEffect>
                                  </p:childTnLst>
                                </p:cTn>
                              </p:par>
                              <p:par>
                                <p:cTn id="37" presetID="31" presetClass="entr" presetSubtype="0" fill="hold" nodeType="withEffect">
                                  <p:stCondLst>
                                    <p:cond delay="0"/>
                                  </p:stCondLst>
                                  <p:childTnLst>
                                    <p:set>
                                      <p:cBhvr>
                                        <p:cTn id="38" dur="1" fill="hold">
                                          <p:stCondLst>
                                            <p:cond delay="0"/>
                                          </p:stCondLst>
                                        </p:cTn>
                                        <p:tgtEl>
                                          <p:spTgt spid="78851">
                                            <p:txEl>
                                              <p:pRg st="7" end="7"/>
                                            </p:txEl>
                                          </p:spTgt>
                                        </p:tgtEl>
                                        <p:attrNameLst>
                                          <p:attrName>style.visibility</p:attrName>
                                        </p:attrNameLst>
                                      </p:cBhvr>
                                      <p:to>
                                        <p:strVal val="visible"/>
                                      </p:to>
                                    </p:set>
                                    <p:anim calcmode="lin" valueType="num">
                                      <p:cBhvr>
                                        <p:cTn id="39" dur="1000" fill="hold"/>
                                        <p:tgtEl>
                                          <p:spTgt spid="78851">
                                            <p:txEl>
                                              <p:pRg st="7" end="7"/>
                                            </p:txEl>
                                          </p:spTgt>
                                        </p:tgtEl>
                                        <p:attrNameLst>
                                          <p:attrName>ppt_w</p:attrName>
                                        </p:attrNameLst>
                                      </p:cBhvr>
                                      <p:tavLst>
                                        <p:tav tm="0">
                                          <p:val>
                                            <p:fltVal val="0"/>
                                          </p:val>
                                        </p:tav>
                                        <p:tav tm="100000">
                                          <p:val>
                                            <p:strVal val="#ppt_w"/>
                                          </p:val>
                                        </p:tav>
                                      </p:tavLst>
                                    </p:anim>
                                    <p:anim calcmode="lin" valueType="num">
                                      <p:cBhvr>
                                        <p:cTn id="40" dur="1000" fill="hold"/>
                                        <p:tgtEl>
                                          <p:spTgt spid="78851">
                                            <p:txEl>
                                              <p:pRg st="7" end="7"/>
                                            </p:txEl>
                                          </p:spTgt>
                                        </p:tgtEl>
                                        <p:attrNameLst>
                                          <p:attrName>ppt_h</p:attrName>
                                        </p:attrNameLst>
                                      </p:cBhvr>
                                      <p:tavLst>
                                        <p:tav tm="0">
                                          <p:val>
                                            <p:fltVal val="0"/>
                                          </p:val>
                                        </p:tav>
                                        <p:tav tm="100000">
                                          <p:val>
                                            <p:strVal val="#ppt_h"/>
                                          </p:val>
                                        </p:tav>
                                      </p:tavLst>
                                    </p:anim>
                                    <p:anim calcmode="lin" valueType="num">
                                      <p:cBhvr>
                                        <p:cTn id="41" dur="1000" fill="hold"/>
                                        <p:tgtEl>
                                          <p:spTgt spid="78851">
                                            <p:txEl>
                                              <p:pRg st="7" end="7"/>
                                            </p:txEl>
                                          </p:spTgt>
                                        </p:tgtEl>
                                        <p:attrNameLst>
                                          <p:attrName>style.rotation</p:attrName>
                                        </p:attrNameLst>
                                      </p:cBhvr>
                                      <p:tavLst>
                                        <p:tav tm="0">
                                          <p:val>
                                            <p:fltVal val="90"/>
                                          </p:val>
                                        </p:tav>
                                        <p:tav tm="100000">
                                          <p:val>
                                            <p:fltVal val="0"/>
                                          </p:val>
                                        </p:tav>
                                      </p:tavLst>
                                    </p:anim>
                                    <p:animEffect transition="in" filter="fade">
                                      <p:cBhvr>
                                        <p:cTn id="42" dur="1000"/>
                                        <p:tgtEl>
                                          <p:spTgt spid="7885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3" presetClass="entr" presetSubtype="16" fill="hold" nodeType="clickEffect">
                                  <p:stCondLst>
                                    <p:cond delay="0"/>
                                  </p:stCondLst>
                                  <p:childTnLst>
                                    <p:set>
                                      <p:cBhvr>
                                        <p:cTn id="46" dur="1" fill="hold">
                                          <p:stCondLst>
                                            <p:cond delay="0"/>
                                          </p:stCondLst>
                                        </p:cTn>
                                        <p:tgtEl>
                                          <p:spTgt spid="78851">
                                            <p:txEl>
                                              <p:pRg st="9" end="9"/>
                                            </p:txEl>
                                          </p:spTgt>
                                        </p:tgtEl>
                                        <p:attrNameLst>
                                          <p:attrName>style.visibility</p:attrName>
                                        </p:attrNameLst>
                                      </p:cBhvr>
                                      <p:to>
                                        <p:strVal val="visible"/>
                                      </p:to>
                                    </p:set>
                                    <p:anim calcmode="lin" valueType="num">
                                      <p:cBhvr>
                                        <p:cTn id="47" dur="500" fill="hold"/>
                                        <p:tgtEl>
                                          <p:spTgt spid="78851">
                                            <p:txEl>
                                              <p:pRg st="9" end="9"/>
                                            </p:txEl>
                                          </p:spTgt>
                                        </p:tgtEl>
                                        <p:attrNameLst>
                                          <p:attrName>ppt_w</p:attrName>
                                        </p:attrNameLst>
                                      </p:cBhvr>
                                      <p:tavLst>
                                        <p:tav tm="0">
                                          <p:val>
                                            <p:fltVal val="0"/>
                                          </p:val>
                                        </p:tav>
                                        <p:tav tm="100000">
                                          <p:val>
                                            <p:strVal val="#ppt_w"/>
                                          </p:val>
                                        </p:tav>
                                      </p:tavLst>
                                    </p:anim>
                                    <p:anim calcmode="lin" valueType="num">
                                      <p:cBhvr>
                                        <p:cTn id="48" dur="500" fill="hold"/>
                                        <p:tgtEl>
                                          <p:spTgt spid="78851">
                                            <p:txEl>
                                              <p:pRg st="9" end="9"/>
                                            </p:txEl>
                                          </p:spTgt>
                                        </p:tgtEl>
                                        <p:attrNameLst>
                                          <p:attrName>ppt_h</p:attrName>
                                        </p:attrNameLst>
                                      </p:cBhvr>
                                      <p:tavLst>
                                        <p:tav tm="0">
                                          <p:val>
                                            <p:fltVal val="0"/>
                                          </p:val>
                                        </p:tav>
                                        <p:tav tm="100000">
                                          <p:val>
                                            <p:strVal val="#ppt_h"/>
                                          </p:val>
                                        </p:tav>
                                      </p:tavLst>
                                    </p:anim>
                                    <p:animEffect transition="in" filter="fade">
                                      <p:cBhvr>
                                        <p:cTn id="49" dur="500"/>
                                        <p:tgtEl>
                                          <p:spTgt spid="78851">
                                            <p:txEl>
                                              <p:pRg st="9" end="9"/>
                                            </p:txEl>
                                          </p:spTgt>
                                        </p:tgtEl>
                                      </p:cBhvr>
                                    </p:animEffect>
                                  </p:childTnLst>
                                </p:cTn>
                              </p:par>
                              <p:par>
                                <p:cTn id="50" presetID="53" presetClass="entr" presetSubtype="16" fill="hold" nodeType="withEffect">
                                  <p:stCondLst>
                                    <p:cond delay="0"/>
                                  </p:stCondLst>
                                  <p:childTnLst>
                                    <p:set>
                                      <p:cBhvr>
                                        <p:cTn id="51" dur="1" fill="hold">
                                          <p:stCondLst>
                                            <p:cond delay="0"/>
                                          </p:stCondLst>
                                        </p:cTn>
                                        <p:tgtEl>
                                          <p:spTgt spid="78851">
                                            <p:txEl>
                                              <p:pRg st="10" end="10"/>
                                            </p:txEl>
                                          </p:spTgt>
                                        </p:tgtEl>
                                        <p:attrNameLst>
                                          <p:attrName>style.visibility</p:attrName>
                                        </p:attrNameLst>
                                      </p:cBhvr>
                                      <p:to>
                                        <p:strVal val="visible"/>
                                      </p:to>
                                    </p:set>
                                    <p:anim calcmode="lin" valueType="num">
                                      <p:cBhvr>
                                        <p:cTn id="52" dur="500" fill="hold"/>
                                        <p:tgtEl>
                                          <p:spTgt spid="78851">
                                            <p:txEl>
                                              <p:pRg st="10" end="10"/>
                                            </p:txEl>
                                          </p:spTgt>
                                        </p:tgtEl>
                                        <p:attrNameLst>
                                          <p:attrName>ppt_w</p:attrName>
                                        </p:attrNameLst>
                                      </p:cBhvr>
                                      <p:tavLst>
                                        <p:tav tm="0">
                                          <p:val>
                                            <p:fltVal val="0"/>
                                          </p:val>
                                        </p:tav>
                                        <p:tav tm="100000">
                                          <p:val>
                                            <p:strVal val="#ppt_w"/>
                                          </p:val>
                                        </p:tav>
                                      </p:tavLst>
                                    </p:anim>
                                    <p:anim calcmode="lin" valueType="num">
                                      <p:cBhvr>
                                        <p:cTn id="53" dur="500" fill="hold"/>
                                        <p:tgtEl>
                                          <p:spTgt spid="78851">
                                            <p:txEl>
                                              <p:pRg st="10" end="10"/>
                                            </p:txEl>
                                          </p:spTgt>
                                        </p:tgtEl>
                                        <p:attrNameLst>
                                          <p:attrName>ppt_h</p:attrName>
                                        </p:attrNameLst>
                                      </p:cBhvr>
                                      <p:tavLst>
                                        <p:tav tm="0">
                                          <p:val>
                                            <p:fltVal val="0"/>
                                          </p:val>
                                        </p:tav>
                                        <p:tav tm="100000">
                                          <p:val>
                                            <p:strVal val="#ppt_h"/>
                                          </p:val>
                                        </p:tav>
                                      </p:tavLst>
                                    </p:anim>
                                    <p:animEffect transition="in" filter="fade">
                                      <p:cBhvr>
                                        <p:cTn id="54" dur="500"/>
                                        <p:tgtEl>
                                          <p:spTgt spid="78851">
                                            <p:txEl>
                                              <p:pRg st="10" end="10"/>
                                            </p:txEl>
                                          </p:spTgt>
                                        </p:tgtEl>
                                      </p:cBhvr>
                                    </p:animEffect>
                                  </p:childTnLst>
                                </p:cTn>
                              </p:par>
                              <p:par>
                                <p:cTn id="55" presetID="53" presetClass="entr" presetSubtype="16" fill="hold" nodeType="withEffect">
                                  <p:stCondLst>
                                    <p:cond delay="0"/>
                                  </p:stCondLst>
                                  <p:childTnLst>
                                    <p:set>
                                      <p:cBhvr>
                                        <p:cTn id="56" dur="1" fill="hold">
                                          <p:stCondLst>
                                            <p:cond delay="0"/>
                                          </p:stCondLst>
                                        </p:cTn>
                                        <p:tgtEl>
                                          <p:spTgt spid="78851">
                                            <p:txEl>
                                              <p:pRg st="11" end="11"/>
                                            </p:txEl>
                                          </p:spTgt>
                                        </p:tgtEl>
                                        <p:attrNameLst>
                                          <p:attrName>style.visibility</p:attrName>
                                        </p:attrNameLst>
                                      </p:cBhvr>
                                      <p:to>
                                        <p:strVal val="visible"/>
                                      </p:to>
                                    </p:set>
                                    <p:anim calcmode="lin" valueType="num">
                                      <p:cBhvr>
                                        <p:cTn id="57" dur="500" fill="hold"/>
                                        <p:tgtEl>
                                          <p:spTgt spid="78851">
                                            <p:txEl>
                                              <p:pRg st="11" end="11"/>
                                            </p:txEl>
                                          </p:spTgt>
                                        </p:tgtEl>
                                        <p:attrNameLst>
                                          <p:attrName>ppt_w</p:attrName>
                                        </p:attrNameLst>
                                      </p:cBhvr>
                                      <p:tavLst>
                                        <p:tav tm="0">
                                          <p:val>
                                            <p:fltVal val="0"/>
                                          </p:val>
                                        </p:tav>
                                        <p:tav tm="100000">
                                          <p:val>
                                            <p:strVal val="#ppt_w"/>
                                          </p:val>
                                        </p:tav>
                                      </p:tavLst>
                                    </p:anim>
                                    <p:anim calcmode="lin" valueType="num">
                                      <p:cBhvr>
                                        <p:cTn id="58" dur="500" fill="hold"/>
                                        <p:tgtEl>
                                          <p:spTgt spid="78851">
                                            <p:txEl>
                                              <p:pRg st="11" end="11"/>
                                            </p:txEl>
                                          </p:spTgt>
                                        </p:tgtEl>
                                        <p:attrNameLst>
                                          <p:attrName>ppt_h</p:attrName>
                                        </p:attrNameLst>
                                      </p:cBhvr>
                                      <p:tavLst>
                                        <p:tav tm="0">
                                          <p:val>
                                            <p:fltVal val="0"/>
                                          </p:val>
                                        </p:tav>
                                        <p:tav tm="100000">
                                          <p:val>
                                            <p:strVal val="#ppt_h"/>
                                          </p:val>
                                        </p:tav>
                                      </p:tavLst>
                                    </p:anim>
                                    <p:animEffect transition="in" filter="fade">
                                      <p:cBhvr>
                                        <p:cTn id="59" dur="500"/>
                                        <p:tgtEl>
                                          <p:spTgt spid="7885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② 确定范围</a:t>
            </a:r>
          </a:p>
        </p:txBody>
      </p:sp>
      <p:sp>
        <p:nvSpPr>
          <p:cNvPr id="79875" name="Rectangle 3"/>
          <p:cNvSpPr>
            <a:spLocks noGrp="1" noChangeArrowheads="1"/>
          </p:cNvSpPr>
          <p:nvPr>
            <p:ph idx="1"/>
          </p:nvPr>
        </p:nvSpPr>
        <p:spPr>
          <a:xfrm>
            <a:off x="900113" y="908050"/>
            <a:ext cx="8148637" cy="5761038"/>
          </a:xfrm>
        </p:spPr>
        <p:txBody>
          <a:bodyPr/>
          <a:lstStyle/>
          <a:p>
            <a:pPr eaLnBrk="1" hangingPunct="1">
              <a:lnSpc>
                <a:spcPct val="90000"/>
              </a:lnSpc>
            </a:pPr>
            <a:r>
              <a:rPr lang="zh-CN" altLang="en-US"/>
              <a:t>谓词</a:t>
            </a:r>
            <a:r>
              <a:rPr lang="en-US" altLang="zh-CN"/>
              <a:t>:</a:t>
            </a:r>
            <a:r>
              <a:rPr lang="en-US" altLang="zh-CN" sz="2000"/>
              <a:t>   </a:t>
            </a:r>
            <a:r>
              <a:rPr lang="en-US" altLang="zh-CN" sz="2400"/>
              <a:t>BETWEEN </a:t>
            </a:r>
            <a:r>
              <a:rPr lang="en-US" altLang="zh-CN" sz="2400">
                <a:latin typeface="Courier New" panose="02070309020205020404" pitchFamily="49" charset="0"/>
              </a:rPr>
              <a:t>…</a:t>
            </a:r>
            <a:r>
              <a:rPr lang="en-US" altLang="zh-CN" sz="2400"/>
              <a:t>  AND  </a:t>
            </a:r>
            <a:r>
              <a:rPr lang="en-US" altLang="zh-CN" sz="2400">
                <a:latin typeface="Courier New" panose="02070309020205020404" pitchFamily="49" charset="0"/>
              </a:rPr>
              <a:t>…</a:t>
            </a:r>
            <a:endParaRPr lang="en-US" altLang="zh-CN">
              <a:latin typeface="Courier New" panose="02070309020205020404" pitchFamily="49" charset="0"/>
            </a:endParaRPr>
          </a:p>
          <a:p>
            <a:pPr eaLnBrk="1" hangingPunct="1">
              <a:lnSpc>
                <a:spcPct val="90000"/>
              </a:lnSpc>
              <a:buFont typeface="Wingdings" panose="05000000000000000000" pitchFamily="2" charset="2"/>
              <a:buNone/>
            </a:pPr>
            <a:r>
              <a:rPr lang="en-US" altLang="zh-CN" sz="2400"/>
              <a:t>                 NOT BETWEEN  </a:t>
            </a:r>
            <a:r>
              <a:rPr lang="en-US" altLang="zh-CN" sz="2400">
                <a:latin typeface="Courier New" panose="02070309020205020404" pitchFamily="49" charset="0"/>
              </a:rPr>
              <a:t>…</a:t>
            </a:r>
            <a:r>
              <a:rPr lang="en-US" altLang="zh-CN" sz="2400"/>
              <a:t>  AND  </a:t>
            </a:r>
            <a:r>
              <a:rPr lang="en-US" altLang="zh-CN" sz="2400">
                <a:latin typeface="Courier New" panose="02070309020205020404" pitchFamily="49" charset="0"/>
              </a:rPr>
              <a:t>…</a:t>
            </a:r>
          </a:p>
          <a:p>
            <a:pPr eaLnBrk="1" hangingPunct="1">
              <a:lnSpc>
                <a:spcPct val="90000"/>
              </a:lnSpc>
              <a:buFont typeface="Wingdings" panose="05000000000000000000" pitchFamily="2" charset="2"/>
              <a:buNone/>
            </a:pPr>
            <a:endParaRPr lang="en-US" altLang="zh-CN">
              <a:latin typeface="Courier New" panose="02070309020205020404" pitchFamily="49" charset="0"/>
            </a:endParaRPr>
          </a:p>
          <a:p>
            <a:pPr eaLnBrk="1" hangingPunct="1">
              <a:lnSpc>
                <a:spcPct val="90000"/>
              </a:lnSpc>
              <a:buFont typeface="Wingdings" panose="05000000000000000000" pitchFamily="2" charset="2"/>
              <a:buNone/>
            </a:pPr>
            <a:r>
              <a:rPr lang="en-US" altLang="zh-CN" sz="2400"/>
              <a:t>[</a:t>
            </a:r>
            <a:r>
              <a:rPr lang="zh-CN" altLang="en-US" sz="2400"/>
              <a:t>例</a:t>
            </a:r>
            <a:r>
              <a:rPr lang="en-US" altLang="zh-CN" sz="2400"/>
              <a:t>3.25]</a:t>
            </a:r>
            <a:r>
              <a:rPr lang="en-US" altLang="zh-CN" sz="1800"/>
              <a:t> </a:t>
            </a:r>
            <a:r>
              <a:rPr lang="zh-CN" altLang="en-US" sz="2400"/>
              <a:t>查询年龄在</a:t>
            </a:r>
            <a:r>
              <a:rPr lang="en-US" altLang="zh-CN" sz="2400"/>
              <a:t>20~23</a:t>
            </a:r>
            <a:r>
              <a:rPr lang="zh-CN" altLang="en-US" sz="2400"/>
              <a:t>岁（包括</a:t>
            </a:r>
            <a:r>
              <a:rPr lang="en-US" altLang="zh-CN" sz="2400"/>
              <a:t>20</a:t>
            </a:r>
            <a:r>
              <a:rPr lang="zh-CN" altLang="en-US" sz="2400"/>
              <a:t>岁和</a:t>
            </a:r>
            <a:r>
              <a:rPr lang="en-US" altLang="zh-CN" sz="2400"/>
              <a:t>23</a:t>
            </a:r>
            <a:r>
              <a:rPr lang="zh-CN" altLang="en-US" sz="2400"/>
              <a:t>岁）之间的学生的姓名、系别和年龄</a:t>
            </a:r>
          </a:p>
          <a:p>
            <a:pPr lvl="1" algn="just" eaLnBrk="1" hangingPunct="1">
              <a:lnSpc>
                <a:spcPct val="90000"/>
              </a:lnSpc>
              <a:buFont typeface="Wingdings" panose="05000000000000000000" pitchFamily="2" charset="2"/>
              <a:buNone/>
            </a:pPr>
            <a:r>
              <a:rPr lang="zh-CN" altLang="en-US"/>
              <a:t>     </a:t>
            </a:r>
            <a:r>
              <a:rPr lang="en-US" altLang="zh-CN"/>
              <a:t>SELECT Sname</a:t>
            </a:r>
            <a:r>
              <a:rPr lang="zh-CN" altLang="en-US"/>
              <a:t>, </a:t>
            </a:r>
            <a:r>
              <a:rPr lang="en-US" altLang="zh-CN"/>
              <a:t>Sdept</a:t>
            </a:r>
            <a:r>
              <a:rPr lang="zh-CN" altLang="en-US"/>
              <a:t>, </a:t>
            </a:r>
            <a:r>
              <a:rPr lang="en-US" altLang="zh-CN"/>
              <a:t>Sage</a:t>
            </a:r>
          </a:p>
          <a:p>
            <a:pPr lvl="2" algn="just" eaLnBrk="1" hangingPunct="1">
              <a:lnSpc>
                <a:spcPct val="90000"/>
              </a:lnSpc>
              <a:buFont typeface="Arial" panose="020B0604020202020204" pitchFamily="34" charset="0"/>
              <a:buNone/>
            </a:pPr>
            <a:r>
              <a:rPr lang="en-US" altLang="zh-CN" sz="2400"/>
              <a:t>FROM     Student</a:t>
            </a:r>
          </a:p>
          <a:p>
            <a:pPr lvl="2" eaLnBrk="1" hangingPunct="1">
              <a:lnSpc>
                <a:spcPct val="90000"/>
              </a:lnSpc>
              <a:buFont typeface="Arial" panose="020B0604020202020204" pitchFamily="34" charset="0"/>
              <a:buNone/>
            </a:pPr>
            <a:r>
              <a:rPr lang="en-US" altLang="zh-CN" sz="2400"/>
              <a:t>WHERE   Sage BETWEEN 20 AND 23</a:t>
            </a:r>
            <a:r>
              <a:rPr lang="zh-CN" altLang="en-US" sz="2400"/>
              <a:t>; </a:t>
            </a:r>
          </a:p>
          <a:p>
            <a:pPr lvl="2" eaLnBrk="1" hangingPunct="1">
              <a:lnSpc>
                <a:spcPct val="90000"/>
              </a:lnSpc>
              <a:buFont typeface="Arial" panose="020B0604020202020204" pitchFamily="34" charset="0"/>
              <a:buNone/>
            </a:pPr>
            <a:endParaRPr lang="zh-CN" altLang="en-US" sz="2800"/>
          </a:p>
          <a:p>
            <a:pPr algn="just" eaLnBrk="1" hangingPunct="1">
              <a:lnSpc>
                <a:spcPct val="90000"/>
              </a:lnSpc>
              <a:buFont typeface="Wingdings" panose="05000000000000000000" pitchFamily="2" charset="2"/>
              <a:buNone/>
            </a:pPr>
            <a:r>
              <a:rPr lang="en-US" altLang="zh-CN" sz="2400"/>
              <a:t>[</a:t>
            </a:r>
            <a:r>
              <a:rPr lang="zh-CN" altLang="en-US" sz="2400"/>
              <a:t>例</a:t>
            </a:r>
            <a:r>
              <a:rPr lang="en-US" altLang="zh-CN" sz="2400"/>
              <a:t>3.26]</a:t>
            </a:r>
            <a:r>
              <a:rPr lang="zh-CN" altLang="en-US" sz="2400"/>
              <a:t>查询年龄不在</a:t>
            </a:r>
            <a:r>
              <a:rPr lang="en-US" altLang="zh-CN" sz="2400"/>
              <a:t>20~23</a:t>
            </a:r>
            <a:r>
              <a:rPr lang="zh-CN" altLang="en-US" sz="2400"/>
              <a:t>岁间的学生姓名、系别和年龄</a:t>
            </a:r>
          </a:p>
          <a:p>
            <a:pPr algn="just" eaLnBrk="1" hangingPunct="1">
              <a:lnSpc>
                <a:spcPct val="90000"/>
              </a:lnSpc>
              <a:buFont typeface="Wingdings" panose="05000000000000000000" pitchFamily="2" charset="2"/>
              <a:buNone/>
            </a:pPr>
            <a:r>
              <a:rPr lang="zh-CN" altLang="en-US" sz="2400"/>
              <a:t>	       </a:t>
            </a:r>
            <a:r>
              <a:rPr lang="en-US" altLang="zh-CN" sz="2400"/>
              <a:t>SELECT Sname</a:t>
            </a:r>
            <a:r>
              <a:rPr lang="zh-CN" altLang="en-US" sz="2400"/>
              <a:t>, </a:t>
            </a:r>
            <a:r>
              <a:rPr lang="en-US" altLang="zh-CN" sz="2400"/>
              <a:t>Sdept</a:t>
            </a:r>
            <a:r>
              <a:rPr lang="zh-CN" altLang="en-US" sz="2400"/>
              <a:t>, </a:t>
            </a:r>
            <a:r>
              <a:rPr lang="en-US" altLang="zh-CN" sz="2400"/>
              <a:t>Sage</a:t>
            </a:r>
          </a:p>
          <a:p>
            <a:pPr algn="just" eaLnBrk="1" hangingPunct="1">
              <a:lnSpc>
                <a:spcPct val="90000"/>
              </a:lnSpc>
              <a:buFont typeface="Wingdings" panose="05000000000000000000" pitchFamily="2" charset="2"/>
              <a:buNone/>
            </a:pPr>
            <a:r>
              <a:rPr lang="en-US" altLang="zh-CN" sz="2400"/>
              <a:t>	       FROM    Student</a:t>
            </a:r>
          </a:p>
          <a:p>
            <a:pPr algn="just" eaLnBrk="1" hangingPunct="1">
              <a:lnSpc>
                <a:spcPct val="90000"/>
              </a:lnSpc>
              <a:buFont typeface="Wingdings" panose="05000000000000000000" pitchFamily="2" charset="2"/>
              <a:buNone/>
            </a:pPr>
            <a:r>
              <a:rPr lang="en-US" altLang="zh-CN" sz="2400"/>
              <a:t>	       WHERE Sage NOT BETWEEN 20 AND 23</a:t>
            </a:r>
            <a:r>
              <a:rPr lang="zh-CN" altLang="en-US" sz="2400"/>
              <a:t>; </a:t>
            </a:r>
          </a:p>
        </p:txBody>
      </p:sp>
      <p:sp>
        <p:nvSpPr>
          <p:cNvPr id="9011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3ED67140-1B47-4ADC-8D5C-6051EAED4AB3}"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79875">
                                            <p:txEl>
                                              <p:pRg st="4" end="4"/>
                                            </p:txEl>
                                          </p:spTgt>
                                        </p:tgtEl>
                                        <p:attrNameLst>
                                          <p:attrName>style.visibility</p:attrName>
                                        </p:attrNameLst>
                                      </p:cBhvr>
                                      <p:to>
                                        <p:strVal val="visible"/>
                                      </p:to>
                                    </p:set>
                                    <p:anim calcmode="lin" valueType="num">
                                      <p:cBhvr>
                                        <p:cTn id="7" dur="1000" fill="hold"/>
                                        <p:tgtEl>
                                          <p:spTgt spid="79875">
                                            <p:txEl>
                                              <p:pRg st="4" end="4"/>
                                            </p:txEl>
                                          </p:spTgt>
                                        </p:tgtEl>
                                        <p:attrNameLst>
                                          <p:attrName>ppt_w</p:attrName>
                                        </p:attrNameLst>
                                      </p:cBhvr>
                                      <p:tavLst>
                                        <p:tav tm="0">
                                          <p:val>
                                            <p:fltVal val="0"/>
                                          </p:val>
                                        </p:tav>
                                        <p:tav tm="100000">
                                          <p:val>
                                            <p:strVal val="#ppt_w"/>
                                          </p:val>
                                        </p:tav>
                                      </p:tavLst>
                                    </p:anim>
                                    <p:anim calcmode="lin" valueType="num">
                                      <p:cBhvr>
                                        <p:cTn id="8" dur="1000" fill="hold"/>
                                        <p:tgtEl>
                                          <p:spTgt spid="79875">
                                            <p:txEl>
                                              <p:pRg st="4" end="4"/>
                                            </p:txEl>
                                          </p:spTgt>
                                        </p:tgtEl>
                                        <p:attrNameLst>
                                          <p:attrName>ppt_h</p:attrName>
                                        </p:attrNameLst>
                                      </p:cBhvr>
                                      <p:tavLst>
                                        <p:tav tm="0">
                                          <p:val>
                                            <p:fltVal val="0"/>
                                          </p:val>
                                        </p:tav>
                                        <p:tav tm="100000">
                                          <p:val>
                                            <p:strVal val="#ppt_h"/>
                                          </p:val>
                                        </p:tav>
                                      </p:tavLst>
                                    </p:anim>
                                    <p:anim calcmode="lin" valueType="num">
                                      <p:cBhvr>
                                        <p:cTn id="9" dur="1000" fill="hold"/>
                                        <p:tgtEl>
                                          <p:spTgt spid="79875">
                                            <p:txEl>
                                              <p:pRg st="4" end="4"/>
                                            </p:txEl>
                                          </p:spTgt>
                                        </p:tgtEl>
                                        <p:attrNameLst>
                                          <p:attrName>style.rotation</p:attrName>
                                        </p:attrNameLst>
                                      </p:cBhvr>
                                      <p:tavLst>
                                        <p:tav tm="0">
                                          <p:val>
                                            <p:fltVal val="90"/>
                                          </p:val>
                                        </p:tav>
                                        <p:tav tm="100000">
                                          <p:val>
                                            <p:fltVal val="0"/>
                                          </p:val>
                                        </p:tav>
                                      </p:tavLst>
                                    </p:anim>
                                    <p:animEffect transition="in" filter="fade">
                                      <p:cBhvr>
                                        <p:cTn id="10" dur="1000"/>
                                        <p:tgtEl>
                                          <p:spTgt spid="79875">
                                            <p:txEl>
                                              <p:pRg st="4" end="4"/>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79875">
                                            <p:txEl>
                                              <p:pRg st="5" end="5"/>
                                            </p:txEl>
                                          </p:spTgt>
                                        </p:tgtEl>
                                        <p:attrNameLst>
                                          <p:attrName>style.visibility</p:attrName>
                                        </p:attrNameLst>
                                      </p:cBhvr>
                                      <p:to>
                                        <p:strVal val="visible"/>
                                      </p:to>
                                    </p:set>
                                    <p:anim calcmode="lin" valueType="num">
                                      <p:cBhvr>
                                        <p:cTn id="13" dur="1000" fill="hold"/>
                                        <p:tgtEl>
                                          <p:spTgt spid="79875">
                                            <p:txEl>
                                              <p:pRg st="5" end="5"/>
                                            </p:txEl>
                                          </p:spTgt>
                                        </p:tgtEl>
                                        <p:attrNameLst>
                                          <p:attrName>ppt_w</p:attrName>
                                        </p:attrNameLst>
                                      </p:cBhvr>
                                      <p:tavLst>
                                        <p:tav tm="0">
                                          <p:val>
                                            <p:fltVal val="0"/>
                                          </p:val>
                                        </p:tav>
                                        <p:tav tm="100000">
                                          <p:val>
                                            <p:strVal val="#ppt_w"/>
                                          </p:val>
                                        </p:tav>
                                      </p:tavLst>
                                    </p:anim>
                                    <p:anim calcmode="lin" valueType="num">
                                      <p:cBhvr>
                                        <p:cTn id="14" dur="1000" fill="hold"/>
                                        <p:tgtEl>
                                          <p:spTgt spid="79875">
                                            <p:txEl>
                                              <p:pRg st="5" end="5"/>
                                            </p:txEl>
                                          </p:spTgt>
                                        </p:tgtEl>
                                        <p:attrNameLst>
                                          <p:attrName>ppt_h</p:attrName>
                                        </p:attrNameLst>
                                      </p:cBhvr>
                                      <p:tavLst>
                                        <p:tav tm="0">
                                          <p:val>
                                            <p:fltVal val="0"/>
                                          </p:val>
                                        </p:tav>
                                        <p:tav tm="100000">
                                          <p:val>
                                            <p:strVal val="#ppt_h"/>
                                          </p:val>
                                        </p:tav>
                                      </p:tavLst>
                                    </p:anim>
                                    <p:anim calcmode="lin" valueType="num">
                                      <p:cBhvr>
                                        <p:cTn id="15" dur="1000" fill="hold"/>
                                        <p:tgtEl>
                                          <p:spTgt spid="79875">
                                            <p:txEl>
                                              <p:pRg st="5" end="5"/>
                                            </p:txEl>
                                          </p:spTgt>
                                        </p:tgtEl>
                                        <p:attrNameLst>
                                          <p:attrName>style.rotation</p:attrName>
                                        </p:attrNameLst>
                                      </p:cBhvr>
                                      <p:tavLst>
                                        <p:tav tm="0">
                                          <p:val>
                                            <p:fltVal val="90"/>
                                          </p:val>
                                        </p:tav>
                                        <p:tav tm="100000">
                                          <p:val>
                                            <p:fltVal val="0"/>
                                          </p:val>
                                        </p:tav>
                                      </p:tavLst>
                                    </p:anim>
                                    <p:animEffect transition="in" filter="fade">
                                      <p:cBhvr>
                                        <p:cTn id="16" dur="1000"/>
                                        <p:tgtEl>
                                          <p:spTgt spid="79875">
                                            <p:txEl>
                                              <p:pRg st="5" end="5"/>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79875">
                                            <p:txEl>
                                              <p:pRg st="6" end="6"/>
                                            </p:txEl>
                                          </p:spTgt>
                                        </p:tgtEl>
                                        <p:attrNameLst>
                                          <p:attrName>style.visibility</p:attrName>
                                        </p:attrNameLst>
                                      </p:cBhvr>
                                      <p:to>
                                        <p:strVal val="visible"/>
                                      </p:to>
                                    </p:set>
                                    <p:anim calcmode="lin" valueType="num">
                                      <p:cBhvr>
                                        <p:cTn id="19" dur="1000" fill="hold"/>
                                        <p:tgtEl>
                                          <p:spTgt spid="79875">
                                            <p:txEl>
                                              <p:pRg st="6" end="6"/>
                                            </p:txEl>
                                          </p:spTgt>
                                        </p:tgtEl>
                                        <p:attrNameLst>
                                          <p:attrName>ppt_w</p:attrName>
                                        </p:attrNameLst>
                                      </p:cBhvr>
                                      <p:tavLst>
                                        <p:tav tm="0">
                                          <p:val>
                                            <p:fltVal val="0"/>
                                          </p:val>
                                        </p:tav>
                                        <p:tav tm="100000">
                                          <p:val>
                                            <p:strVal val="#ppt_w"/>
                                          </p:val>
                                        </p:tav>
                                      </p:tavLst>
                                    </p:anim>
                                    <p:anim calcmode="lin" valueType="num">
                                      <p:cBhvr>
                                        <p:cTn id="20" dur="1000" fill="hold"/>
                                        <p:tgtEl>
                                          <p:spTgt spid="79875">
                                            <p:txEl>
                                              <p:pRg st="6" end="6"/>
                                            </p:txEl>
                                          </p:spTgt>
                                        </p:tgtEl>
                                        <p:attrNameLst>
                                          <p:attrName>ppt_h</p:attrName>
                                        </p:attrNameLst>
                                      </p:cBhvr>
                                      <p:tavLst>
                                        <p:tav tm="0">
                                          <p:val>
                                            <p:fltVal val="0"/>
                                          </p:val>
                                        </p:tav>
                                        <p:tav tm="100000">
                                          <p:val>
                                            <p:strVal val="#ppt_h"/>
                                          </p:val>
                                        </p:tav>
                                      </p:tavLst>
                                    </p:anim>
                                    <p:anim calcmode="lin" valueType="num">
                                      <p:cBhvr>
                                        <p:cTn id="21" dur="1000" fill="hold"/>
                                        <p:tgtEl>
                                          <p:spTgt spid="79875">
                                            <p:txEl>
                                              <p:pRg st="6" end="6"/>
                                            </p:txEl>
                                          </p:spTgt>
                                        </p:tgtEl>
                                        <p:attrNameLst>
                                          <p:attrName>style.rotation</p:attrName>
                                        </p:attrNameLst>
                                      </p:cBhvr>
                                      <p:tavLst>
                                        <p:tav tm="0">
                                          <p:val>
                                            <p:fltVal val="90"/>
                                          </p:val>
                                        </p:tav>
                                        <p:tav tm="100000">
                                          <p:val>
                                            <p:fltVal val="0"/>
                                          </p:val>
                                        </p:tav>
                                      </p:tavLst>
                                    </p:anim>
                                    <p:animEffect transition="in" filter="fade">
                                      <p:cBhvr>
                                        <p:cTn id="22" dur="1000"/>
                                        <p:tgtEl>
                                          <p:spTgt spid="79875">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1" presetClass="entr" presetSubtype="0" fill="hold" nodeType="clickEffect">
                                  <p:stCondLst>
                                    <p:cond delay="0"/>
                                  </p:stCondLst>
                                  <p:childTnLst>
                                    <p:set>
                                      <p:cBhvr>
                                        <p:cTn id="26" dur="1" fill="hold">
                                          <p:stCondLst>
                                            <p:cond delay="0"/>
                                          </p:stCondLst>
                                        </p:cTn>
                                        <p:tgtEl>
                                          <p:spTgt spid="79875">
                                            <p:txEl>
                                              <p:pRg st="9" end="9"/>
                                            </p:txEl>
                                          </p:spTgt>
                                        </p:tgtEl>
                                        <p:attrNameLst>
                                          <p:attrName>style.visibility</p:attrName>
                                        </p:attrNameLst>
                                      </p:cBhvr>
                                      <p:to>
                                        <p:strVal val="visible"/>
                                      </p:to>
                                    </p:set>
                                    <p:anim calcmode="lin" valueType="num">
                                      <p:cBhvr>
                                        <p:cTn id="27" dur="1000" fill="hold"/>
                                        <p:tgtEl>
                                          <p:spTgt spid="79875">
                                            <p:txEl>
                                              <p:pRg st="9" end="9"/>
                                            </p:txEl>
                                          </p:spTgt>
                                        </p:tgtEl>
                                        <p:attrNameLst>
                                          <p:attrName>ppt_w</p:attrName>
                                        </p:attrNameLst>
                                      </p:cBhvr>
                                      <p:tavLst>
                                        <p:tav tm="0">
                                          <p:val>
                                            <p:fltVal val="0"/>
                                          </p:val>
                                        </p:tav>
                                        <p:tav tm="100000">
                                          <p:val>
                                            <p:strVal val="#ppt_w"/>
                                          </p:val>
                                        </p:tav>
                                      </p:tavLst>
                                    </p:anim>
                                    <p:anim calcmode="lin" valueType="num">
                                      <p:cBhvr>
                                        <p:cTn id="28" dur="1000" fill="hold"/>
                                        <p:tgtEl>
                                          <p:spTgt spid="79875">
                                            <p:txEl>
                                              <p:pRg st="9" end="9"/>
                                            </p:txEl>
                                          </p:spTgt>
                                        </p:tgtEl>
                                        <p:attrNameLst>
                                          <p:attrName>ppt_h</p:attrName>
                                        </p:attrNameLst>
                                      </p:cBhvr>
                                      <p:tavLst>
                                        <p:tav tm="0">
                                          <p:val>
                                            <p:fltVal val="0"/>
                                          </p:val>
                                        </p:tav>
                                        <p:tav tm="100000">
                                          <p:val>
                                            <p:strVal val="#ppt_h"/>
                                          </p:val>
                                        </p:tav>
                                      </p:tavLst>
                                    </p:anim>
                                    <p:anim calcmode="lin" valueType="num">
                                      <p:cBhvr>
                                        <p:cTn id="29" dur="1000" fill="hold"/>
                                        <p:tgtEl>
                                          <p:spTgt spid="79875">
                                            <p:txEl>
                                              <p:pRg st="9" end="9"/>
                                            </p:txEl>
                                          </p:spTgt>
                                        </p:tgtEl>
                                        <p:attrNameLst>
                                          <p:attrName>style.rotation</p:attrName>
                                        </p:attrNameLst>
                                      </p:cBhvr>
                                      <p:tavLst>
                                        <p:tav tm="0">
                                          <p:val>
                                            <p:fltVal val="90"/>
                                          </p:val>
                                        </p:tav>
                                        <p:tav tm="100000">
                                          <p:val>
                                            <p:fltVal val="0"/>
                                          </p:val>
                                        </p:tav>
                                      </p:tavLst>
                                    </p:anim>
                                    <p:animEffect transition="in" filter="fade">
                                      <p:cBhvr>
                                        <p:cTn id="30" dur="1000"/>
                                        <p:tgtEl>
                                          <p:spTgt spid="79875">
                                            <p:txEl>
                                              <p:pRg st="9" end="9"/>
                                            </p:txEl>
                                          </p:spTgt>
                                        </p:tgtEl>
                                      </p:cBhvr>
                                    </p:animEffect>
                                  </p:childTnLst>
                                </p:cTn>
                              </p:par>
                              <p:par>
                                <p:cTn id="31" presetID="31" presetClass="entr" presetSubtype="0" fill="hold" nodeType="withEffect">
                                  <p:stCondLst>
                                    <p:cond delay="0"/>
                                  </p:stCondLst>
                                  <p:childTnLst>
                                    <p:set>
                                      <p:cBhvr>
                                        <p:cTn id="32" dur="1" fill="hold">
                                          <p:stCondLst>
                                            <p:cond delay="0"/>
                                          </p:stCondLst>
                                        </p:cTn>
                                        <p:tgtEl>
                                          <p:spTgt spid="79875">
                                            <p:txEl>
                                              <p:pRg st="10" end="10"/>
                                            </p:txEl>
                                          </p:spTgt>
                                        </p:tgtEl>
                                        <p:attrNameLst>
                                          <p:attrName>style.visibility</p:attrName>
                                        </p:attrNameLst>
                                      </p:cBhvr>
                                      <p:to>
                                        <p:strVal val="visible"/>
                                      </p:to>
                                    </p:set>
                                    <p:anim calcmode="lin" valueType="num">
                                      <p:cBhvr>
                                        <p:cTn id="33" dur="1000" fill="hold"/>
                                        <p:tgtEl>
                                          <p:spTgt spid="79875">
                                            <p:txEl>
                                              <p:pRg st="10" end="10"/>
                                            </p:txEl>
                                          </p:spTgt>
                                        </p:tgtEl>
                                        <p:attrNameLst>
                                          <p:attrName>ppt_w</p:attrName>
                                        </p:attrNameLst>
                                      </p:cBhvr>
                                      <p:tavLst>
                                        <p:tav tm="0">
                                          <p:val>
                                            <p:fltVal val="0"/>
                                          </p:val>
                                        </p:tav>
                                        <p:tav tm="100000">
                                          <p:val>
                                            <p:strVal val="#ppt_w"/>
                                          </p:val>
                                        </p:tav>
                                      </p:tavLst>
                                    </p:anim>
                                    <p:anim calcmode="lin" valueType="num">
                                      <p:cBhvr>
                                        <p:cTn id="34" dur="1000" fill="hold"/>
                                        <p:tgtEl>
                                          <p:spTgt spid="79875">
                                            <p:txEl>
                                              <p:pRg st="10" end="10"/>
                                            </p:txEl>
                                          </p:spTgt>
                                        </p:tgtEl>
                                        <p:attrNameLst>
                                          <p:attrName>ppt_h</p:attrName>
                                        </p:attrNameLst>
                                      </p:cBhvr>
                                      <p:tavLst>
                                        <p:tav tm="0">
                                          <p:val>
                                            <p:fltVal val="0"/>
                                          </p:val>
                                        </p:tav>
                                        <p:tav tm="100000">
                                          <p:val>
                                            <p:strVal val="#ppt_h"/>
                                          </p:val>
                                        </p:tav>
                                      </p:tavLst>
                                    </p:anim>
                                    <p:anim calcmode="lin" valueType="num">
                                      <p:cBhvr>
                                        <p:cTn id="35" dur="1000" fill="hold"/>
                                        <p:tgtEl>
                                          <p:spTgt spid="79875">
                                            <p:txEl>
                                              <p:pRg st="10" end="10"/>
                                            </p:txEl>
                                          </p:spTgt>
                                        </p:tgtEl>
                                        <p:attrNameLst>
                                          <p:attrName>style.rotation</p:attrName>
                                        </p:attrNameLst>
                                      </p:cBhvr>
                                      <p:tavLst>
                                        <p:tav tm="0">
                                          <p:val>
                                            <p:fltVal val="90"/>
                                          </p:val>
                                        </p:tav>
                                        <p:tav tm="100000">
                                          <p:val>
                                            <p:fltVal val="0"/>
                                          </p:val>
                                        </p:tav>
                                      </p:tavLst>
                                    </p:anim>
                                    <p:animEffect transition="in" filter="fade">
                                      <p:cBhvr>
                                        <p:cTn id="36" dur="1000"/>
                                        <p:tgtEl>
                                          <p:spTgt spid="79875">
                                            <p:txEl>
                                              <p:pRg st="10" end="10"/>
                                            </p:txEl>
                                          </p:spTgt>
                                        </p:tgtEl>
                                      </p:cBhvr>
                                    </p:animEffect>
                                  </p:childTnLst>
                                </p:cTn>
                              </p:par>
                              <p:par>
                                <p:cTn id="37" presetID="31" presetClass="entr" presetSubtype="0" fill="hold" nodeType="withEffect">
                                  <p:stCondLst>
                                    <p:cond delay="0"/>
                                  </p:stCondLst>
                                  <p:childTnLst>
                                    <p:set>
                                      <p:cBhvr>
                                        <p:cTn id="38" dur="1" fill="hold">
                                          <p:stCondLst>
                                            <p:cond delay="0"/>
                                          </p:stCondLst>
                                        </p:cTn>
                                        <p:tgtEl>
                                          <p:spTgt spid="79875">
                                            <p:txEl>
                                              <p:pRg st="11" end="11"/>
                                            </p:txEl>
                                          </p:spTgt>
                                        </p:tgtEl>
                                        <p:attrNameLst>
                                          <p:attrName>style.visibility</p:attrName>
                                        </p:attrNameLst>
                                      </p:cBhvr>
                                      <p:to>
                                        <p:strVal val="visible"/>
                                      </p:to>
                                    </p:set>
                                    <p:anim calcmode="lin" valueType="num">
                                      <p:cBhvr>
                                        <p:cTn id="39" dur="1000" fill="hold"/>
                                        <p:tgtEl>
                                          <p:spTgt spid="79875">
                                            <p:txEl>
                                              <p:pRg st="11" end="11"/>
                                            </p:txEl>
                                          </p:spTgt>
                                        </p:tgtEl>
                                        <p:attrNameLst>
                                          <p:attrName>ppt_w</p:attrName>
                                        </p:attrNameLst>
                                      </p:cBhvr>
                                      <p:tavLst>
                                        <p:tav tm="0">
                                          <p:val>
                                            <p:fltVal val="0"/>
                                          </p:val>
                                        </p:tav>
                                        <p:tav tm="100000">
                                          <p:val>
                                            <p:strVal val="#ppt_w"/>
                                          </p:val>
                                        </p:tav>
                                      </p:tavLst>
                                    </p:anim>
                                    <p:anim calcmode="lin" valueType="num">
                                      <p:cBhvr>
                                        <p:cTn id="40" dur="1000" fill="hold"/>
                                        <p:tgtEl>
                                          <p:spTgt spid="79875">
                                            <p:txEl>
                                              <p:pRg st="11" end="11"/>
                                            </p:txEl>
                                          </p:spTgt>
                                        </p:tgtEl>
                                        <p:attrNameLst>
                                          <p:attrName>ppt_h</p:attrName>
                                        </p:attrNameLst>
                                      </p:cBhvr>
                                      <p:tavLst>
                                        <p:tav tm="0">
                                          <p:val>
                                            <p:fltVal val="0"/>
                                          </p:val>
                                        </p:tav>
                                        <p:tav tm="100000">
                                          <p:val>
                                            <p:strVal val="#ppt_h"/>
                                          </p:val>
                                        </p:tav>
                                      </p:tavLst>
                                    </p:anim>
                                    <p:anim calcmode="lin" valueType="num">
                                      <p:cBhvr>
                                        <p:cTn id="41" dur="1000" fill="hold"/>
                                        <p:tgtEl>
                                          <p:spTgt spid="79875">
                                            <p:txEl>
                                              <p:pRg st="11" end="11"/>
                                            </p:txEl>
                                          </p:spTgt>
                                        </p:tgtEl>
                                        <p:attrNameLst>
                                          <p:attrName>style.rotation</p:attrName>
                                        </p:attrNameLst>
                                      </p:cBhvr>
                                      <p:tavLst>
                                        <p:tav tm="0">
                                          <p:val>
                                            <p:fltVal val="90"/>
                                          </p:val>
                                        </p:tav>
                                        <p:tav tm="100000">
                                          <p:val>
                                            <p:fltVal val="0"/>
                                          </p:val>
                                        </p:tav>
                                      </p:tavLst>
                                    </p:anim>
                                    <p:animEffect transition="in" filter="fade">
                                      <p:cBhvr>
                                        <p:cTn id="42" dur="1000"/>
                                        <p:tgtEl>
                                          <p:spTgt spid="7987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③</a:t>
            </a:r>
            <a:r>
              <a:rPr lang="en-US" altLang="zh-CN" sz="3600"/>
              <a:t> </a:t>
            </a:r>
            <a:r>
              <a:rPr lang="zh-CN" altLang="en-US" sz="3600"/>
              <a:t>确定集合</a:t>
            </a:r>
          </a:p>
        </p:txBody>
      </p:sp>
      <p:sp>
        <p:nvSpPr>
          <p:cNvPr id="80899" name="Rectangle 3"/>
          <p:cNvSpPr>
            <a:spLocks noGrp="1" noChangeArrowheads="1"/>
          </p:cNvSpPr>
          <p:nvPr>
            <p:ph idx="1"/>
          </p:nvPr>
        </p:nvSpPr>
        <p:spPr>
          <a:xfrm>
            <a:off x="923925" y="908050"/>
            <a:ext cx="8148638" cy="5834063"/>
          </a:xfrm>
        </p:spPr>
        <p:txBody>
          <a:bodyPr/>
          <a:lstStyle/>
          <a:p>
            <a:pPr algn="just" eaLnBrk="1" hangingPunct="1">
              <a:lnSpc>
                <a:spcPct val="150000"/>
              </a:lnSpc>
            </a:pPr>
            <a:r>
              <a:rPr lang="zh-CN" altLang="en-US" dirty="0"/>
              <a:t>谓词：</a:t>
            </a:r>
            <a:r>
              <a:rPr lang="en-US" altLang="zh-CN" dirty="0"/>
              <a:t>IN &lt;</a:t>
            </a:r>
            <a:r>
              <a:rPr lang="zh-CN" altLang="en-US" dirty="0"/>
              <a:t>值表</a:t>
            </a:r>
            <a:r>
              <a:rPr lang="en-US" altLang="zh-CN" dirty="0"/>
              <a:t>&gt;,  NOT IN &lt;</a:t>
            </a:r>
            <a:r>
              <a:rPr lang="zh-CN" altLang="en-US" dirty="0"/>
              <a:t>值表</a:t>
            </a:r>
            <a:r>
              <a:rPr lang="en-US" altLang="zh-CN" dirty="0"/>
              <a:t>&gt;  </a:t>
            </a:r>
          </a:p>
          <a:p>
            <a:pPr algn="just" eaLnBrk="1" hangingPunct="1">
              <a:lnSpc>
                <a:spcPct val="150000"/>
              </a:lnSpc>
              <a:buFont typeface="Wingdings" panose="05000000000000000000" pitchFamily="2" charset="2"/>
              <a:buNone/>
            </a:pPr>
            <a:r>
              <a:rPr lang="en-US" altLang="zh-CN" sz="1000" dirty="0"/>
              <a:t>        </a:t>
            </a:r>
          </a:p>
          <a:p>
            <a:pPr eaLnBrk="1" hangingPunct="1">
              <a:buFont typeface="Wingdings" panose="05000000000000000000" pitchFamily="2" charset="2"/>
              <a:buNone/>
            </a:pPr>
            <a:r>
              <a:rPr lang="en-US" altLang="zh-CN" sz="2400" dirty="0"/>
              <a:t>[</a:t>
            </a:r>
            <a:r>
              <a:rPr lang="zh-CN" altLang="en-US" sz="2400" dirty="0">
                <a:ea typeface="黑体" panose="02010609060101010101" pitchFamily="49" charset="-122"/>
              </a:rPr>
              <a:t>例</a:t>
            </a:r>
            <a:r>
              <a:rPr lang="en-US" altLang="zh-CN" sz="2400" dirty="0">
                <a:ea typeface="黑体" panose="02010609060101010101" pitchFamily="49" charset="-122"/>
              </a:rPr>
              <a:t>3.</a:t>
            </a:r>
            <a:r>
              <a:rPr lang="en-US" altLang="zh-CN" sz="2400" dirty="0"/>
              <a:t>27]</a:t>
            </a:r>
            <a:r>
              <a:rPr lang="zh-CN" altLang="en-US" sz="2400" dirty="0"/>
              <a:t>查询计算机科学系（</a:t>
            </a:r>
            <a:r>
              <a:rPr lang="en-US" altLang="zh-CN" sz="2400" dirty="0"/>
              <a:t>CS</a:t>
            </a:r>
            <a:r>
              <a:rPr lang="zh-CN" altLang="en-US" sz="2400" dirty="0"/>
              <a:t>）、数学系（</a:t>
            </a:r>
            <a:r>
              <a:rPr lang="en-US" altLang="zh-CN" sz="2400" dirty="0"/>
              <a:t>MA</a:t>
            </a:r>
            <a:r>
              <a:rPr lang="zh-CN" altLang="en-US" sz="2400" dirty="0"/>
              <a:t>）和信息系（</a:t>
            </a:r>
            <a:r>
              <a:rPr lang="en-US" altLang="zh-CN" sz="2400" dirty="0"/>
              <a:t>IS</a:t>
            </a:r>
            <a:r>
              <a:rPr lang="zh-CN" altLang="en-US" sz="2400" dirty="0"/>
              <a:t>）学生的姓名和性别。</a:t>
            </a:r>
          </a:p>
          <a:p>
            <a:pPr lvl="1" eaLnBrk="1" hangingPunct="1">
              <a:buFont typeface="Wingdings" panose="05000000000000000000" pitchFamily="2" charset="2"/>
              <a:buNone/>
            </a:pPr>
            <a:r>
              <a:rPr lang="en-US" altLang="zh-CN" sz="2000" dirty="0"/>
              <a:t>	SELECT </a:t>
            </a:r>
            <a:r>
              <a:rPr lang="en-US" altLang="zh-CN" sz="2000" dirty="0" err="1"/>
              <a:t>Sname</a:t>
            </a:r>
            <a:r>
              <a:rPr lang="en-US" altLang="zh-CN" sz="2000" dirty="0"/>
              <a:t>, </a:t>
            </a:r>
            <a:r>
              <a:rPr lang="en-US" altLang="zh-CN" sz="2000" dirty="0" err="1"/>
              <a:t>Ssex</a:t>
            </a:r>
            <a:endParaRPr lang="en-US" altLang="zh-CN" sz="2000" dirty="0"/>
          </a:p>
          <a:p>
            <a:pPr lvl="1" eaLnBrk="1" hangingPunct="1">
              <a:buFont typeface="Wingdings" panose="05000000000000000000" pitchFamily="2" charset="2"/>
              <a:buNone/>
            </a:pPr>
            <a:r>
              <a:rPr lang="en-US" altLang="zh-CN" sz="2000" dirty="0"/>
              <a:t>	FROM  Student</a:t>
            </a:r>
          </a:p>
          <a:p>
            <a:pPr lvl="1" eaLnBrk="1" hangingPunct="1">
              <a:buFont typeface="Wingdings" panose="05000000000000000000" pitchFamily="2" charset="2"/>
              <a:buNone/>
            </a:pPr>
            <a:r>
              <a:rPr lang="en-US" altLang="zh-CN" sz="2000" dirty="0"/>
              <a:t>	WHERE </a:t>
            </a:r>
            <a:r>
              <a:rPr lang="en-US" altLang="zh-CN" sz="2000" dirty="0" err="1"/>
              <a:t>Sdept</a:t>
            </a:r>
            <a:r>
              <a:rPr lang="en-US" altLang="zh-CN" sz="2000" dirty="0"/>
              <a:t> IN ('CS','MA','IS' );</a:t>
            </a:r>
          </a:p>
          <a:p>
            <a:pPr algn="just" eaLnBrk="1" hangingPunct="1">
              <a:buFont typeface="Wingdings" panose="05000000000000000000" pitchFamily="2" charset="2"/>
              <a:buNone/>
            </a:pPr>
            <a:r>
              <a:rPr lang="en-US" altLang="zh-CN" sz="2400" dirty="0"/>
              <a:t>[</a:t>
            </a:r>
            <a:r>
              <a:rPr lang="zh-CN" altLang="en-US" sz="2400" dirty="0">
                <a:ea typeface="黑体" panose="02010609060101010101" pitchFamily="49" charset="-122"/>
              </a:rPr>
              <a:t>例</a:t>
            </a:r>
            <a:r>
              <a:rPr lang="en-US" altLang="zh-CN" sz="2400" dirty="0">
                <a:ea typeface="黑体" panose="02010609060101010101" pitchFamily="49" charset="-122"/>
              </a:rPr>
              <a:t>3.</a:t>
            </a:r>
            <a:r>
              <a:rPr lang="en-US" altLang="zh-CN" sz="2400" dirty="0"/>
              <a:t>28]</a:t>
            </a:r>
            <a:r>
              <a:rPr lang="zh-CN" altLang="en-US" sz="2400" dirty="0"/>
              <a:t>查询既不是计算机科学系、数学系，也不是信息系的学生的姓名和性别。</a:t>
            </a:r>
          </a:p>
          <a:p>
            <a:pPr lvl="1" algn="just" eaLnBrk="1" hangingPunct="1">
              <a:buFont typeface="Wingdings" panose="05000000000000000000" pitchFamily="2" charset="2"/>
              <a:buNone/>
            </a:pPr>
            <a:r>
              <a:rPr lang="zh-CN" altLang="en-US" sz="2000" dirty="0"/>
              <a:t>	</a:t>
            </a:r>
            <a:r>
              <a:rPr lang="en-US" altLang="zh-CN" sz="2000" dirty="0"/>
              <a:t>SELECT </a:t>
            </a:r>
            <a:r>
              <a:rPr lang="en-US" altLang="zh-CN" sz="2000" dirty="0" err="1"/>
              <a:t>Sname</a:t>
            </a:r>
            <a:r>
              <a:rPr lang="zh-CN" altLang="en-US" sz="2000" dirty="0"/>
              <a:t>, </a:t>
            </a:r>
            <a:r>
              <a:rPr lang="en-US" altLang="zh-CN" sz="2000" dirty="0" err="1"/>
              <a:t>Ssex</a:t>
            </a:r>
            <a:endParaRPr lang="en-US" altLang="zh-CN" sz="2000" dirty="0"/>
          </a:p>
          <a:p>
            <a:pPr lvl="1" algn="just" eaLnBrk="1" hangingPunct="1">
              <a:buFont typeface="Wingdings" panose="05000000000000000000" pitchFamily="2" charset="2"/>
              <a:buNone/>
            </a:pPr>
            <a:r>
              <a:rPr lang="zh-CN" altLang="en-US" sz="2000" dirty="0"/>
              <a:t>	</a:t>
            </a:r>
            <a:r>
              <a:rPr lang="en-US" altLang="zh-CN" sz="2000" dirty="0"/>
              <a:t>FROM Student</a:t>
            </a:r>
          </a:p>
          <a:p>
            <a:pPr algn="just" eaLnBrk="1" hangingPunct="1">
              <a:buFont typeface="Wingdings" panose="05000000000000000000" pitchFamily="2" charset="2"/>
              <a:buNone/>
            </a:pPr>
            <a:r>
              <a:rPr lang="en-US" altLang="zh-CN" sz="2000" dirty="0"/>
              <a:t>	  </a:t>
            </a:r>
            <a:r>
              <a:rPr lang="zh-CN" altLang="en-US" sz="2000" dirty="0"/>
              <a:t>    </a:t>
            </a:r>
            <a:r>
              <a:rPr lang="en-US" altLang="zh-CN" sz="2000" dirty="0"/>
              <a:t>WHERE </a:t>
            </a:r>
            <a:r>
              <a:rPr lang="en-US" altLang="zh-CN" sz="2000" dirty="0" err="1"/>
              <a:t>Sdept</a:t>
            </a:r>
            <a:r>
              <a:rPr lang="en-US" altLang="zh-CN" sz="2000" dirty="0"/>
              <a:t> NOT IN </a:t>
            </a:r>
            <a:r>
              <a:rPr lang="zh-CN" altLang="en-US" sz="2000" dirty="0"/>
              <a:t>(</a:t>
            </a:r>
            <a:r>
              <a:rPr lang="en-US" altLang="zh-CN" sz="2000" dirty="0"/>
              <a:t>'CS','MA','IS' </a:t>
            </a:r>
            <a:r>
              <a:rPr lang="zh-CN" altLang="en-US" sz="2000" dirty="0"/>
              <a:t>)</a:t>
            </a:r>
            <a:r>
              <a:rPr lang="en-US" altLang="zh-CN" sz="2000" dirty="0"/>
              <a:t>;</a:t>
            </a:r>
          </a:p>
        </p:txBody>
      </p:sp>
      <p:sp>
        <p:nvSpPr>
          <p:cNvPr id="9114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1A576034-ECBA-44E4-9A0E-41E6B703B7FD}"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0899">
                                            <p:txEl>
                                              <p:pRg st="3" end="3"/>
                                            </p:txEl>
                                          </p:spTgt>
                                        </p:tgtEl>
                                        <p:attrNameLst>
                                          <p:attrName>style.visibility</p:attrName>
                                        </p:attrNameLst>
                                      </p:cBhvr>
                                      <p:to>
                                        <p:strVal val="visible"/>
                                      </p:to>
                                    </p:set>
                                    <p:anim calcmode="lin" valueType="num">
                                      <p:cBhvr>
                                        <p:cTn id="7" dur="500" fill="hold"/>
                                        <p:tgtEl>
                                          <p:spTgt spid="80899">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80899">
                                            <p:txEl>
                                              <p:pRg st="3" end="3"/>
                                            </p:txEl>
                                          </p:spTgt>
                                        </p:tgtEl>
                                        <p:attrNameLst>
                                          <p:attrName>ppt_h</p:attrName>
                                        </p:attrNameLst>
                                      </p:cBhvr>
                                      <p:tavLst>
                                        <p:tav tm="0">
                                          <p:val>
                                            <p:fltVal val="0"/>
                                          </p:val>
                                        </p:tav>
                                        <p:tav tm="100000">
                                          <p:val>
                                            <p:strVal val="#ppt_h"/>
                                          </p:val>
                                        </p:tav>
                                      </p:tavLst>
                                    </p:anim>
                                    <p:animEffect transition="in" filter="fade">
                                      <p:cBhvr>
                                        <p:cTn id="9" dur="500"/>
                                        <p:tgtEl>
                                          <p:spTgt spid="80899">
                                            <p:txEl>
                                              <p:pRg st="3" end="3"/>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80899">
                                            <p:txEl>
                                              <p:pRg st="4" end="4"/>
                                            </p:txEl>
                                          </p:spTgt>
                                        </p:tgtEl>
                                        <p:attrNameLst>
                                          <p:attrName>style.visibility</p:attrName>
                                        </p:attrNameLst>
                                      </p:cBhvr>
                                      <p:to>
                                        <p:strVal val="visible"/>
                                      </p:to>
                                    </p:set>
                                    <p:anim calcmode="lin" valueType="num">
                                      <p:cBhvr>
                                        <p:cTn id="12" dur="500" fill="hold"/>
                                        <p:tgtEl>
                                          <p:spTgt spid="80899">
                                            <p:txEl>
                                              <p:pRg st="4" end="4"/>
                                            </p:txEl>
                                          </p:spTgt>
                                        </p:tgtEl>
                                        <p:attrNameLst>
                                          <p:attrName>ppt_w</p:attrName>
                                        </p:attrNameLst>
                                      </p:cBhvr>
                                      <p:tavLst>
                                        <p:tav tm="0">
                                          <p:val>
                                            <p:fltVal val="0"/>
                                          </p:val>
                                        </p:tav>
                                        <p:tav tm="100000">
                                          <p:val>
                                            <p:strVal val="#ppt_w"/>
                                          </p:val>
                                        </p:tav>
                                      </p:tavLst>
                                    </p:anim>
                                    <p:anim calcmode="lin" valueType="num">
                                      <p:cBhvr>
                                        <p:cTn id="13" dur="500" fill="hold"/>
                                        <p:tgtEl>
                                          <p:spTgt spid="80899">
                                            <p:txEl>
                                              <p:pRg st="4" end="4"/>
                                            </p:txEl>
                                          </p:spTgt>
                                        </p:tgtEl>
                                        <p:attrNameLst>
                                          <p:attrName>ppt_h</p:attrName>
                                        </p:attrNameLst>
                                      </p:cBhvr>
                                      <p:tavLst>
                                        <p:tav tm="0">
                                          <p:val>
                                            <p:fltVal val="0"/>
                                          </p:val>
                                        </p:tav>
                                        <p:tav tm="100000">
                                          <p:val>
                                            <p:strVal val="#ppt_h"/>
                                          </p:val>
                                        </p:tav>
                                      </p:tavLst>
                                    </p:anim>
                                    <p:animEffect transition="in" filter="fade">
                                      <p:cBhvr>
                                        <p:cTn id="14" dur="500"/>
                                        <p:tgtEl>
                                          <p:spTgt spid="80899">
                                            <p:txEl>
                                              <p:pRg st="4" end="4"/>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80899">
                                            <p:txEl>
                                              <p:pRg st="5" end="5"/>
                                            </p:txEl>
                                          </p:spTgt>
                                        </p:tgtEl>
                                        <p:attrNameLst>
                                          <p:attrName>style.visibility</p:attrName>
                                        </p:attrNameLst>
                                      </p:cBhvr>
                                      <p:to>
                                        <p:strVal val="visible"/>
                                      </p:to>
                                    </p:set>
                                    <p:anim calcmode="lin" valueType="num">
                                      <p:cBhvr>
                                        <p:cTn id="17" dur="500" fill="hold"/>
                                        <p:tgtEl>
                                          <p:spTgt spid="80899">
                                            <p:txEl>
                                              <p:pRg st="5" end="5"/>
                                            </p:txEl>
                                          </p:spTgt>
                                        </p:tgtEl>
                                        <p:attrNameLst>
                                          <p:attrName>ppt_w</p:attrName>
                                        </p:attrNameLst>
                                      </p:cBhvr>
                                      <p:tavLst>
                                        <p:tav tm="0">
                                          <p:val>
                                            <p:fltVal val="0"/>
                                          </p:val>
                                        </p:tav>
                                        <p:tav tm="100000">
                                          <p:val>
                                            <p:strVal val="#ppt_w"/>
                                          </p:val>
                                        </p:tav>
                                      </p:tavLst>
                                    </p:anim>
                                    <p:anim calcmode="lin" valueType="num">
                                      <p:cBhvr>
                                        <p:cTn id="18" dur="500" fill="hold"/>
                                        <p:tgtEl>
                                          <p:spTgt spid="80899">
                                            <p:txEl>
                                              <p:pRg st="5" end="5"/>
                                            </p:txEl>
                                          </p:spTgt>
                                        </p:tgtEl>
                                        <p:attrNameLst>
                                          <p:attrName>ppt_h</p:attrName>
                                        </p:attrNameLst>
                                      </p:cBhvr>
                                      <p:tavLst>
                                        <p:tav tm="0">
                                          <p:val>
                                            <p:fltVal val="0"/>
                                          </p:val>
                                        </p:tav>
                                        <p:tav tm="100000">
                                          <p:val>
                                            <p:strVal val="#ppt_h"/>
                                          </p:val>
                                        </p:tav>
                                      </p:tavLst>
                                    </p:anim>
                                    <p:animEffect transition="in" filter="fade">
                                      <p:cBhvr>
                                        <p:cTn id="19" dur="500"/>
                                        <p:tgtEl>
                                          <p:spTgt spid="80899">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80899">
                                            <p:txEl>
                                              <p:pRg st="7" end="7"/>
                                            </p:txEl>
                                          </p:spTgt>
                                        </p:tgtEl>
                                        <p:attrNameLst>
                                          <p:attrName>style.visibility</p:attrName>
                                        </p:attrNameLst>
                                      </p:cBhvr>
                                      <p:to>
                                        <p:strVal val="visible"/>
                                      </p:to>
                                    </p:set>
                                    <p:anim calcmode="lin" valueType="num">
                                      <p:cBhvr>
                                        <p:cTn id="24" dur="500" fill="hold"/>
                                        <p:tgtEl>
                                          <p:spTgt spid="80899">
                                            <p:txEl>
                                              <p:pRg st="7" end="7"/>
                                            </p:txEl>
                                          </p:spTgt>
                                        </p:tgtEl>
                                        <p:attrNameLst>
                                          <p:attrName>ppt_w</p:attrName>
                                        </p:attrNameLst>
                                      </p:cBhvr>
                                      <p:tavLst>
                                        <p:tav tm="0">
                                          <p:val>
                                            <p:fltVal val="0"/>
                                          </p:val>
                                        </p:tav>
                                        <p:tav tm="100000">
                                          <p:val>
                                            <p:strVal val="#ppt_w"/>
                                          </p:val>
                                        </p:tav>
                                      </p:tavLst>
                                    </p:anim>
                                    <p:anim calcmode="lin" valueType="num">
                                      <p:cBhvr>
                                        <p:cTn id="25" dur="500" fill="hold"/>
                                        <p:tgtEl>
                                          <p:spTgt spid="80899">
                                            <p:txEl>
                                              <p:pRg st="7" end="7"/>
                                            </p:txEl>
                                          </p:spTgt>
                                        </p:tgtEl>
                                        <p:attrNameLst>
                                          <p:attrName>ppt_h</p:attrName>
                                        </p:attrNameLst>
                                      </p:cBhvr>
                                      <p:tavLst>
                                        <p:tav tm="0">
                                          <p:val>
                                            <p:fltVal val="0"/>
                                          </p:val>
                                        </p:tav>
                                        <p:tav tm="100000">
                                          <p:val>
                                            <p:strVal val="#ppt_h"/>
                                          </p:val>
                                        </p:tav>
                                      </p:tavLst>
                                    </p:anim>
                                    <p:animEffect transition="in" filter="fade">
                                      <p:cBhvr>
                                        <p:cTn id="26" dur="500"/>
                                        <p:tgtEl>
                                          <p:spTgt spid="80899">
                                            <p:txEl>
                                              <p:pRg st="7" end="7"/>
                                            </p:txEl>
                                          </p:spTgt>
                                        </p:tgtEl>
                                      </p:cBhvr>
                                    </p:animEffect>
                                  </p:childTnLst>
                                </p:cTn>
                              </p:par>
                              <p:par>
                                <p:cTn id="27" presetID="53" presetClass="entr" presetSubtype="16" fill="hold" nodeType="withEffect">
                                  <p:stCondLst>
                                    <p:cond delay="0"/>
                                  </p:stCondLst>
                                  <p:childTnLst>
                                    <p:set>
                                      <p:cBhvr>
                                        <p:cTn id="28" dur="1" fill="hold">
                                          <p:stCondLst>
                                            <p:cond delay="0"/>
                                          </p:stCondLst>
                                        </p:cTn>
                                        <p:tgtEl>
                                          <p:spTgt spid="80899">
                                            <p:txEl>
                                              <p:pRg st="8" end="8"/>
                                            </p:txEl>
                                          </p:spTgt>
                                        </p:tgtEl>
                                        <p:attrNameLst>
                                          <p:attrName>style.visibility</p:attrName>
                                        </p:attrNameLst>
                                      </p:cBhvr>
                                      <p:to>
                                        <p:strVal val="visible"/>
                                      </p:to>
                                    </p:set>
                                    <p:anim calcmode="lin" valueType="num">
                                      <p:cBhvr>
                                        <p:cTn id="29" dur="500" fill="hold"/>
                                        <p:tgtEl>
                                          <p:spTgt spid="80899">
                                            <p:txEl>
                                              <p:pRg st="8" end="8"/>
                                            </p:txEl>
                                          </p:spTgt>
                                        </p:tgtEl>
                                        <p:attrNameLst>
                                          <p:attrName>ppt_w</p:attrName>
                                        </p:attrNameLst>
                                      </p:cBhvr>
                                      <p:tavLst>
                                        <p:tav tm="0">
                                          <p:val>
                                            <p:fltVal val="0"/>
                                          </p:val>
                                        </p:tav>
                                        <p:tav tm="100000">
                                          <p:val>
                                            <p:strVal val="#ppt_w"/>
                                          </p:val>
                                        </p:tav>
                                      </p:tavLst>
                                    </p:anim>
                                    <p:anim calcmode="lin" valueType="num">
                                      <p:cBhvr>
                                        <p:cTn id="30" dur="500" fill="hold"/>
                                        <p:tgtEl>
                                          <p:spTgt spid="80899">
                                            <p:txEl>
                                              <p:pRg st="8" end="8"/>
                                            </p:txEl>
                                          </p:spTgt>
                                        </p:tgtEl>
                                        <p:attrNameLst>
                                          <p:attrName>ppt_h</p:attrName>
                                        </p:attrNameLst>
                                      </p:cBhvr>
                                      <p:tavLst>
                                        <p:tav tm="0">
                                          <p:val>
                                            <p:fltVal val="0"/>
                                          </p:val>
                                        </p:tav>
                                        <p:tav tm="100000">
                                          <p:val>
                                            <p:strVal val="#ppt_h"/>
                                          </p:val>
                                        </p:tav>
                                      </p:tavLst>
                                    </p:anim>
                                    <p:animEffect transition="in" filter="fade">
                                      <p:cBhvr>
                                        <p:cTn id="31" dur="500"/>
                                        <p:tgtEl>
                                          <p:spTgt spid="80899">
                                            <p:txEl>
                                              <p:pRg st="8" end="8"/>
                                            </p:txEl>
                                          </p:spTgt>
                                        </p:tgtEl>
                                      </p:cBhvr>
                                    </p:animEffect>
                                  </p:childTnLst>
                                </p:cTn>
                              </p:par>
                              <p:par>
                                <p:cTn id="32" presetID="53" presetClass="entr" presetSubtype="16" fill="hold" nodeType="withEffect">
                                  <p:stCondLst>
                                    <p:cond delay="0"/>
                                  </p:stCondLst>
                                  <p:childTnLst>
                                    <p:set>
                                      <p:cBhvr>
                                        <p:cTn id="33" dur="1" fill="hold">
                                          <p:stCondLst>
                                            <p:cond delay="0"/>
                                          </p:stCondLst>
                                        </p:cTn>
                                        <p:tgtEl>
                                          <p:spTgt spid="80899">
                                            <p:txEl>
                                              <p:pRg st="9" end="9"/>
                                            </p:txEl>
                                          </p:spTgt>
                                        </p:tgtEl>
                                        <p:attrNameLst>
                                          <p:attrName>style.visibility</p:attrName>
                                        </p:attrNameLst>
                                      </p:cBhvr>
                                      <p:to>
                                        <p:strVal val="visible"/>
                                      </p:to>
                                    </p:set>
                                    <p:anim calcmode="lin" valueType="num">
                                      <p:cBhvr>
                                        <p:cTn id="34" dur="500" fill="hold"/>
                                        <p:tgtEl>
                                          <p:spTgt spid="80899">
                                            <p:txEl>
                                              <p:pRg st="9" end="9"/>
                                            </p:txEl>
                                          </p:spTgt>
                                        </p:tgtEl>
                                        <p:attrNameLst>
                                          <p:attrName>ppt_w</p:attrName>
                                        </p:attrNameLst>
                                      </p:cBhvr>
                                      <p:tavLst>
                                        <p:tav tm="0">
                                          <p:val>
                                            <p:fltVal val="0"/>
                                          </p:val>
                                        </p:tav>
                                        <p:tav tm="100000">
                                          <p:val>
                                            <p:strVal val="#ppt_w"/>
                                          </p:val>
                                        </p:tav>
                                      </p:tavLst>
                                    </p:anim>
                                    <p:anim calcmode="lin" valueType="num">
                                      <p:cBhvr>
                                        <p:cTn id="35" dur="500" fill="hold"/>
                                        <p:tgtEl>
                                          <p:spTgt spid="80899">
                                            <p:txEl>
                                              <p:pRg st="9" end="9"/>
                                            </p:txEl>
                                          </p:spTgt>
                                        </p:tgtEl>
                                        <p:attrNameLst>
                                          <p:attrName>ppt_h</p:attrName>
                                        </p:attrNameLst>
                                      </p:cBhvr>
                                      <p:tavLst>
                                        <p:tav tm="0">
                                          <p:val>
                                            <p:fltVal val="0"/>
                                          </p:val>
                                        </p:tav>
                                        <p:tav tm="100000">
                                          <p:val>
                                            <p:strVal val="#ppt_h"/>
                                          </p:val>
                                        </p:tav>
                                      </p:tavLst>
                                    </p:anim>
                                    <p:animEffect transition="in" filter="fade">
                                      <p:cBhvr>
                                        <p:cTn id="36" dur="500"/>
                                        <p:tgtEl>
                                          <p:spTgt spid="8089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④ 字符匹配</a:t>
            </a:r>
          </a:p>
        </p:txBody>
      </p:sp>
      <p:sp>
        <p:nvSpPr>
          <p:cNvPr id="81923" name="Rectangle 3"/>
          <p:cNvSpPr>
            <a:spLocks noGrp="1" noChangeArrowheads="1"/>
          </p:cNvSpPr>
          <p:nvPr>
            <p:ph idx="1"/>
          </p:nvPr>
        </p:nvSpPr>
        <p:spPr>
          <a:xfrm>
            <a:off x="950913" y="908050"/>
            <a:ext cx="8150225" cy="5949950"/>
          </a:xfrm>
        </p:spPr>
        <p:txBody>
          <a:bodyPr/>
          <a:lstStyle/>
          <a:p>
            <a:pPr marL="533400" indent="-533400" algn="just" eaLnBrk="1" hangingPunct="1">
              <a:lnSpc>
                <a:spcPct val="200000"/>
              </a:lnSpc>
              <a:spcBef>
                <a:spcPct val="0"/>
              </a:spcBef>
            </a:pPr>
            <a:r>
              <a:rPr lang="zh-CN" altLang="en-US" sz="2400">
                <a:solidFill>
                  <a:srgbClr val="002060"/>
                </a:solidFill>
                <a:latin typeface="微软雅黑" panose="020B0503020204020204" pitchFamily="34" charset="-122"/>
                <a:ea typeface="微软雅黑" panose="020B0503020204020204" pitchFamily="34" charset="-122"/>
              </a:rPr>
              <a:t>谓词： </a:t>
            </a:r>
            <a:r>
              <a:rPr lang="en-US" altLang="zh-CN" sz="2400">
                <a:solidFill>
                  <a:srgbClr val="002060"/>
                </a:solidFill>
                <a:latin typeface="微软雅黑" panose="020B0503020204020204" pitchFamily="34" charset="-122"/>
                <a:ea typeface="微软雅黑" panose="020B0503020204020204" pitchFamily="34" charset="-122"/>
              </a:rPr>
              <a:t>[NOT] LIKE  ‘&lt;</a:t>
            </a:r>
            <a:r>
              <a:rPr lang="zh-CN" altLang="en-US" sz="2400">
                <a:solidFill>
                  <a:srgbClr val="002060"/>
                </a:solidFill>
                <a:latin typeface="微软雅黑" panose="020B0503020204020204" pitchFamily="34" charset="-122"/>
                <a:ea typeface="微软雅黑" panose="020B0503020204020204" pitchFamily="34" charset="-122"/>
              </a:rPr>
              <a:t>匹配串</a:t>
            </a:r>
            <a:r>
              <a:rPr lang="en-US" altLang="zh-CN" sz="2400">
                <a:solidFill>
                  <a:srgbClr val="002060"/>
                </a:solidFill>
                <a:latin typeface="微软雅黑" panose="020B0503020204020204" pitchFamily="34" charset="-122"/>
                <a:ea typeface="微软雅黑" panose="020B0503020204020204" pitchFamily="34" charset="-122"/>
              </a:rPr>
              <a:t>&gt;’  [ESCAPE ‘ &lt;</a:t>
            </a:r>
            <a:r>
              <a:rPr lang="zh-CN" altLang="en-US" sz="2400">
                <a:solidFill>
                  <a:srgbClr val="002060"/>
                </a:solidFill>
                <a:latin typeface="微软雅黑" panose="020B0503020204020204" pitchFamily="34" charset="-122"/>
                <a:ea typeface="微软雅黑" panose="020B0503020204020204" pitchFamily="34" charset="-122"/>
              </a:rPr>
              <a:t>换码字符</a:t>
            </a:r>
            <a:r>
              <a:rPr lang="en-US" altLang="zh-CN" sz="2400">
                <a:solidFill>
                  <a:srgbClr val="002060"/>
                </a:solidFill>
                <a:latin typeface="微软雅黑" panose="020B0503020204020204" pitchFamily="34" charset="-122"/>
                <a:ea typeface="微软雅黑" panose="020B0503020204020204" pitchFamily="34" charset="-122"/>
              </a:rPr>
              <a:t>&gt;’]</a:t>
            </a:r>
          </a:p>
          <a:p>
            <a:pPr marL="533400" indent="-533400" algn="just" eaLnBrk="1" hangingPunct="1">
              <a:lnSpc>
                <a:spcPct val="200000"/>
              </a:lnSpc>
              <a:spcBef>
                <a:spcPct val="0"/>
              </a:spcBef>
              <a:buFont typeface="Wingdings" panose="05000000000000000000" pitchFamily="2" charset="2"/>
              <a:buNone/>
            </a:pPr>
            <a:r>
              <a:rPr lang="en-US" altLang="zh-CN" sz="2000">
                <a:latin typeface="微软雅黑" panose="020B0503020204020204" pitchFamily="34" charset="-122"/>
                <a:ea typeface="微软雅黑" panose="020B0503020204020204" pitchFamily="34" charset="-122"/>
              </a:rPr>
              <a:t>&lt;</a:t>
            </a:r>
            <a:r>
              <a:rPr lang="zh-CN" altLang="en-US" sz="2000">
                <a:latin typeface="微软雅黑" panose="020B0503020204020204" pitchFamily="34" charset="-122"/>
                <a:ea typeface="微软雅黑" panose="020B0503020204020204" pitchFamily="34" charset="-122"/>
              </a:rPr>
              <a:t>匹配串</a:t>
            </a:r>
            <a:r>
              <a:rPr lang="en-US" altLang="zh-CN" sz="2000">
                <a:latin typeface="微软雅黑" panose="020B0503020204020204" pitchFamily="34" charset="-122"/>
                <a:ea typeface="微软雅黑" panose="020B0503020204020204" pitchFamily="34" charset="-122"/>
              </a:rPr>
              <a:t>&gt;</a:t>
            </a:r>
            <a:r>
              <a:rPr lang="zh-CN" altLang="en-US" sz="2000">
                <a:latin typeface="微软雅黑" panose="020B0503020204020204" pitchFamily="34" charset="-122"/>
                <a:ea typeface="微软雅黑" panose="020B0503020204020204" pitchFamily="34" charset="-122"/>
              </a:rPr>
              <a:t>可以是一个完整的字符串，也可以含有通配符</a:t>
            </a: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 _</a:t>
            </a:r>
          </a:p>
          <a:p>
            <a:pPr marL="803275" lvl="1" indent="-447675" algn="just" eaLnBrk="1" hangingPunct="1">
              <a:lnSpc>
                <a:spcPct val="200000"/>
              </a:lnSpc>
              <a:spcBef>
                <a:spcPct val="0"/>
              </a:spcBef>
            </a:pPr>
            <a:r>
              <a:rPr lang="en-US" altLang="zh-CN" sz="2000">
                <a:solidFill>
                  <a:srgbClr val="C00000"/>
                </a:solidFill>
                <a:latin typeface="微软雅黑" panose="020B0503020204020204" pitchFamily="34" charset="-122"/>
                <a:ea typeface="微软雅黑" panose="020B0503020204020204" pitchFamily="34" charset="-122"/>
              </a:rPr>
              <a:t>% （</a:t>
            </a:r>
            <a:r>
              <a:rPr lang="zh-CN" altLang="en-US" sz="2000">
                <a:solidFill>
                  <a:srgbClr val="C00000"/>
                </a:solidFill>
                <a:latin typeface="微软雅黑" panose="020B0503020204020204" pitchFamily="34" charset="-122"/>
                <a:ea typeface="微软雅黑" panose="020B0503020204020204" pitchFamily="34" charset="-122"/>
              </a:rPr>
              <a:t>百分号</a:t>
            </a:r>
            <a:r>
              <a:rPr lang="en-US" altLang="zh-CN" sz="2000">
                <a:solidFill>
                  <a:srgbClr val="C00000"/>
                </a:solidFill>
                <a:latin typeface="微软雅黑" panose="020B0503020204020204" pitchFamily="34" charset="-122"/>
                <a:ea typeface="微软雅黑" panose="020B0503020204020204" pitchFamily="34" charset="-122"/>
              </a:rPr>
              <a:t>）  </a:t>
            </a:r>
            <a:r>
              <a:rPr lang="zh-CN" altLang="en-US" sz="2000">
                <a:solidFill>
                  <a:srgbClr val="C00000"/>
                </a:solidFill>
                <a:latin typeface="微软雅黑" panose="020B0503020204020204" pitchFamily="34" charset="-122"/>
                <a:ea typeface="微软雅黑" panose="020B0503020204020204" pitchFamily="34" charset="-122"/>
              </a:rPr>
              <a:t>代表任意长度（长度可以为</a:t>
            </a:r>
            <a:r>
              <a:rPr lang="en-US" altLang="zh-CN" sz="2000">
                <a:solidFill>
                  <a:srgbClr val="C00000"/>
                </a:solidFill>
                <a:latin typeface="微软雅黑" panose="020B0503020204020204" pitchFamily="34" charset="-122"/>
                <a:ea typeface="微软雅黑" panose="020B0503020204020204" pitchFamily="34" charset="-122"/>
              </a:rPr>
              <a:t>0</a:t>
            </a:r>
            <a:r>
              <a:rPr lang="zh-CN" altLang="en-US" sz="2000">
                <a:solidFill>
                  <a:srgbClr val="C00000"/>
                </a:solidFill>
                <a:latin typeface="微软雅黑" panose="020B0503020204020204" pitchFamily="34" charset="-122"/>
                <a:ea typeface="微软雅黑" panose="020B0503020204020204" pitchFamily="34" charset="-122"/>
              </a:rPr>
              <a:t>）的字符串</a:t>
            </a:r>
            <a:endParaRPr lang="en-US" altLang="zh-CN" sz="2000">
              <a:solidFill>
                <a:srgbClr val="C00000"/>
              </a:solidFill>
              <a:latin typeface="微软雅黑" panose="020B0503020204020204" pitchFamily="34" charset="-122"/>
              <a:ea typeface="微软雅黑" panose="020B0503020204020204" pitchFamily="34" charset="-122"/>
            </a:endParaRPr>
          </a:p>
          <a:p>
            <a:pPr marL="1203325" lvl="2" indent="-447675" algn="just" eaLnBrk="1" hangingPunct="1">
              <a:lnSpc>
                <a:spcPct val="200000"/>
              </a:lnSpc>
              <a:spcBef>
                <a:spcPct val="0"/>
              </a:spcBef>
              <a:buSzPct val="87000"/>
              <a:buFont typeface="Wingdings" panose="05000000000000000000" pitchFamily="2" charset="2"/>
              <a:buChar char="l"/>
            </a:pPr>
            <a:r>
              <a:rPr lang="zh-CN" altLang="en-US">
                <a:latin typeface="微软雅黑" panose="020B0503020204020204" pitchFamily="34" charset="-122"/>
                <a:ea typeface="微软雅黑" panose="020B0503020204020204" pitchFamily="34" charset="-122"/>
              </a:rPr>
              <a:t>例如</a:t>
            </a:r>
            <a:r>
              <a:rPr lang="en-US" altLang="zh-CN">
                <a:latin typeface="微软雅黑" panose="020B0503020204020204" pitchFamily="34" charset="-122"/>
                <a:ea typeface="微软雅黑" panose="020B0503020204020204" pitchFamily="34" charset="-122"/>
              </a:rPr>
              <a:t>a%b</a:t>
            </a:r>
            <a:r>
              <a:rPr lang="zh-CN" altLang="en-US">
                <a:latin typeface="微软雅黑" panose="020B0503020204020204" pitchFamily="34" charset="-122"/>
                <a:ea typeface="微软雅黑" panose="020B0503020204020204" pitchFamily="34" charset="-122"/>
              </a:rPr>
              <a:t>表示以</a:t>
            </a:r>
            <a:r>
              <a:rPr lang="en-US" altLang="zh-CN">
                <a:latin typeface="微软雅黑" panose="020B0503020204020204" pitchFamily="34" charset="-122"/>
                <a:ea typeface="微软雅黑" panose="020B0503020204020204" pitchFamily="34" charset="-122"/>
              </a:rPr>
              <a:t>a</a:t>
            </a:r>
            <a:r>
              <a:rPr lang="zh-CN" altLang="en-US">
                <a:latin typeface="微软雅黑" panose="020B0503020204020204" pitchFamily="34" charset="-122"/>
                <a:ea typeface="微软雅黑" panose="020B0503020204020204" pitchFamily="34" charset="-122"/>
              </a:rPr>
              <a:t>开头，以</a:t>
            </a:r>
            <a:r>
              <a:rPr lang="en-US" altLang="zh-CN">
                <a:latin typeface="微软雅黑" panose="020B0503020204020204" pitchFamily="34" charset="-122"/>
                <a:ea typeface="微软雅黑" panose="020B0503020204020204" pitchFamily="34" charset="-122"/>
              </a:rPr>
              <a:t>b</a:t>
            </a:r>
            <a:r>
              <a:rPr lang="zh-CN" altLang="en-US">
                <a:latin typeface="微软雅黑" panose="020B0503020204020204" pitchFamily="34" charset="-122"/>
                <a:ea typeface="微软雅黑" panose="020B0503020204020204" pitchFamily="34" charset="-122"/>
              </a:rPr>
              <a:t>结尾的任意长度的字符串</a:t>
            </a:r>
            <a:endParaRPr lang="en-US" altLang="zh-CN">
              <a:latin typeface="微软雅黑" panose="020B0503020204020204" pitchFamily="34" charset="-122"/>
              <a:ea typeface="微软雅黑" panose="020B0503020204020204" pitchFamily="34" charset="-122"/>
            </a:endParaRPr>
          </a:p>
          <a:p>
            <a:pPr marL="803275" lvl="1" indent="-447675" algn="just" eaLnBrk="1" hangingPunct="1">
              <a:lnSpc>
                <a:spcPct val="200000"/>
              </a:lnSpc>
              <a:spcBef>
                <a:spcPct val="0"/>
              </a:spcBef>
            </a:pPr>
            <a:r>
              <a:rPr lang="en-US" altLang="zh-CN" sz="2000">
                <a:solidFill>
                  <a:srgbClr val="C00000"/>
                </a:solidFill>
                <a:latin typeface="微软雅黑" panose="020B0503020204020204" pitchFamily="34" charset="-122"/>
                <a:ea typeface="微软雅黑" panose="020B0503020204020204" pitchFamily="34" charset="-122"/>
              </a:rPr>
              <a:t>_ （</a:t>
            </a:r>
            <a:r>
              <a:rPr lang="zh-CN" altLang="en-US" sz="2000">
                <a:solidFill>
                  <a:srgbClr val="C00000"/>
                </a:solidFill>
                <a:latin typeface="微软雅黑" panose="020B0503020204020204" pitchFamily="34" charset="-122"/>
                <a:ea typeface="微软雅黑" panose="020B0503020204020204" pitchFamily="34" charset="-122"/>
              </a:rPr>
              <a:t>下横线</a:t>
            </a:r>
            <a:r>
              <a:rPr lang="en-US" altLang="zh-CN" sz="2000">
                <a:solidFill>
                  <a:srgbClr val="C00000"/>
                </a:solidFill>
                <a:latin typeface="微软雅黑" panose="020B0503020204020204" pitchFamily="34" charset="-122"/>
                <a:ea typeface="微软雅黑" panose="020B0503020204020204" pitchFamily="34" charset="-122"/>
              </a:rPr>
              <a:t>）  </a:t>
            </a:r>
            <a:r>
              <a:rPr lang="zh-CN" altLang="en-US" sz="2000">
                <a:solidFill>
                  <a:srgbClr val="C00000"/>
                </a:solidFill>
                <a:latin typeface="微软雅黑" panose="020B0503020204020204" pitchFamily="34" charset="-122"/>
                <a:ea typeface="微软雅黑" panose="020B0503020204020204" pitchFamily="34" charset="-122"/>
              </a:rPr>
              <a:t>代表任意单个字符。</a:t>
            </a:r>
            <a:endParaRPr lang="en-US" altLang="zh-CN" sz="2000">
              <a:solidFill>
                <a:srgbClr val="C00000"/>
              </a:solidFill>
              <a:latin typeface="微软雅黑" panose="020B0503020204020204" pitchFamily="34" charset="-122"/>
              <a:ea typeface="微软雅黑" panose="020B0503020204020204" pitchFamily="34" charset="-122"/>
            </a:endParaRPr>
          </a:p>
          <a:p>
            <a:pPr marL="1203325" lvl="2" indent="-447675" algn="just" eaLnBrk="1" hangingPunct="1">
              <a:lnSpc>
                <a:spcPct val="200000"/>
              </a:lnSpc>
              <a:spcBef>
                <a:spcPct val="0"/>
              </a:spcBef>
              <a:buSzPct val="87000"/>
              <a:buFont typeface="Wingdings" panose="05000000000000000000" pitchFamily="2" charset="2"/>
              <a:buChar char="l"/>
            </a:pPr>
            <a:r>
              <a:rPr lang="zh-CN" altLang="en-US">
                <a:latin typeface="微软雅黑" panose="020B0503020204020204" pitchFamily="34" charset="-122"/>
                <a:ea typeface="微软雅黑" panose="020B0503020204020204" pitchFamily="34" charset="-122"/>
              </a:rPr>
              <a:t>例如</a:t>
            </a:r>
            <a:r>
              <a:rPr lang="en-US" altLang="zh-CN">
                <a:latin typeface="微软雅黑" panose="020B0503020204020204" pitchFamily="34" charset="-122"/>
                <a:ea typeface="微软雅黑" panose="020B0503020204020204" pitchFamily="34" charset="-122"/>
              </a:rPr>
              <a:t>a_b</a:t>
            </a:r>
            <a:r>
              <a:rPr lang="zh-CN" altLang="en-US">
                <a:latin typeface="微软雅黑" panose="020B0503020204020204" pitchFamily="34" charset="-122"/>
                <a:ea typeface="微软雅黑" panose="020B0503020204020204" pitchFamily="34" charset="-122"/>
              </a:rPr>
              <a:t>表示以</a:t>
            </a:r>
            <a:r>
              <a:rPr lang="en-US" altLang="zh-CN">
                <a:latin typeface="微软雅黑" panose="020B0503020204020204" pitchFamily="34" charset="-122"/>
                <a:ea typeface="微软雅黑" panose="020B0503020204020204" pitchFamily="34" charset="-122"/>
              </a:rPr>
              <a:t>a</a:t>
            </a:r>
            <a:r>
              <a:rPr lang="zh-CN" altLang="en-US">
                <a:latin typeface="微软雅黑" panose="020B0503020204020204" pitchFamily="34" charset="-122"/>
                <a:ea typeface="微软雅黑" panose="020B0503020204020204" pitchFamily="34" charset="-122"/>
              </a:rPr>
              <a:t>开头，以</a:t>
            </a:r>
            <a:r>
              <a:rPr lang="en-US" altLang="zh-CN">
                <a:latin typeface="微软雅黑" panose="020B0503020204020204" pitchFamily="34" charset="-122"/>
                <a:ea typeface="微软雅黑" panose="020B0503020204020204" pitchFamily="34" charset="-122"/>
              </a:rPr>
              <a:t>b</a:t>
            </a:r>
            <a:r>
              <a:rPr lang="zh-CN" altLang="en-US">
                <a:latin typeface="微软雅黑" panose="020B0503020204020204" pitchFamily="34" charset="-122"/>
                <a:ea typeface="微软雅黑" panose="020B0503020204020204" pitchFamily="34" charset="-122"/>
              </a:rPr>
              <a:t>结尾的长度为</a:t>
            </a:r>
            <a:r>
              <a:rPr lang="en-US" altLang="zh-CN">
                <a:latin typeface="微软雅黑" panose="020B0503020204020204" pitchFamily="34" charset="-122"/>
                <a:ea typeface="微软雅黑" panose="020B0503020204020204" pitchFamily="34" charset="-122"/>
              </a:rPr>
              <a:t>3</a:t>
            </a:r>
            <a:r>
              <a:rPr lang="zh-CN" altLang="en-US">
                <a:latin typeface="微软雅黑" panose="020B0503020204020204" pitchFamily="34" charset="-122"/>
                <a:ea typeface="微软雅黑" panose="020B0503020204020204" pitchFamily="34" charset="-122"/>
              </a:rPr>
              <a:t>的任意字符串</a:t>
            </a:r>
            <a:endParaRPr lang="en-US" altLang="zh-CN">
              <a:latin typeface="微软雅黑" panose="020B0503020204020204" pitchFamily="34" charset="-122"/>
              <a:ea typeface="微软雅黑" panose="020B0503020204020204" pitchFamily="34" charset="-122"/>
            </a:endParaRPr>
          </a:p>
        </p:txBody>
      </p:sp>
      <p:sp>
        <p:nvSpPr>
          <p:cNvPr id="9216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B7B74E9C-0653-492F-B8F6-81B69CC8059E}"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81923">
                                            <p:txEl>
                                              <p:pRg st="1" end="1"/>
                                            </p:txEl>
                                          </p:spTgt>
                                        </p:tgtEl>
                                        <p:attrNameLst>
                                          <p:attrName>style.visibility</p:attrName>
                                        </p:attrNameLst>
                                      </p:cBhvr>
                                      <p:to>
                                        <p:strVal val="visible"/>
                                      </p:to>
                                    </p:set>
                                    <p:anim calcmode="lin" valueType="num">
                                      <p:cBhvr>
                                        <p:cTn id="7" dur="500" fill="hold"/>
                                        <p:tgtEl>
                                          <p:spTgt spid="8192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8192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81923">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81923">
                                            <p:txEl>
                                              <p:pRg st="2" end="2"/>
                                            </p:txEl>
                                          </p:spTgt>
                                        </p:tgtEl>
                                        <p:attrNameLst>
                                          <p:attrName>style.visibility</p:attrName>
                                        </p:attrNameLst>
                                      </p:cBhvr>
                                      <p:to>
                                        <p:strVal val="visible"/>
                                      </p:to>
                                    </p:set>
                                    <p:anim calcmode="lin" valueType="num">
                                      <p:cBhvr>
                                        <p:cTn id="14" dur="500" fill="hold"/>
                                        <p:tgtEl>
                                          <p:spTgt spid="8192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8192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8192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81923">
                                            <p:txEl>
                                              <p:pRg st="3" end="3"/>
                                            </p:txEl>
                                          </p:spTgt>
                                        </p:tgtEl>
                                        <p:attrNameLst>
                                          <p:attrName>style.visibility</p:attrName>
                                        </p:attrNameLst>
                                      </p:cBhvr>
                                      <p:to>
                                        <p:strVal val="visible"/>
                                      </p:to>
                                    </p:set>
                                    <p:anim calcmode="lin" valueType="num">
                                      <p:cBhvr>
                                        <p:cTn id="21" dur="500" fill="hold"/>
                                        <p:tgtEl>
                                          <p:spTgt spid="81923">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81923">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81923">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81923">
                                            <p:txEl>
                                              <p:pRg st="4" end="4"/>
                                            </p:txEl>
                                          </p:spTgt>
                                        </p:tgtEl>
                                        <p:attrNameLst>
                                          <p:attrName>style.visibility</p:attrName>
                                        </p:attrNameLst>
                                      </p:cBhvr>
                                      <p:to>
                                        <p:strVal val="visible"/>
                                      </p:to>
                                    </p:set>
                                    <p:anim calcmode="lin" valueType="num">
                                      <p:cBhvr>
                                        <p:cTn id="28" dur="500" fill="hold"/>
                                        <p:tgtEl>
                                          <p:spTgt spid="81923">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81923">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81923">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nodeType="clickEffect">
                                  <p:stCondLst>
                                    <p:cond delay="0"/>
                                  </p:stCondLst>
                                  <p:childTnLst>
                                    <p:set>
                                      <p:cBhvr>
                                        <p:cTn id="34" dur="1" fill="hold">
                                          <p:stCondLst>
                                            <p:cond delay="0"/>
                                          </p:stCondLst>
                                        </p:cTn>
                                        <p:tgtEl>
                                          <p:spTgt spid="81923">
                                            <p:txEl>
                                              <p:pRg st="5" end="5"/>
                                            </p:txEl>
                                          </p:spTgt>
                                        </p:tgtEl>
                                        <p:attrNameLst>
                                          <p:attrName>style.visibility</p:attrName>
                                        </p:attrNameLst>
                                      </p:cBhvr>
                                      <p:to>
                                        <p:strVal val="visible"/>
                                      </p:to>
                                    </p:set>
                                    <p:anim calcmode="lin" valueType="num">
                                      <p:cBhvr>
                                        <p:cTn id="35" dur="500" fill="hold"/>
                                        <p:tgtEl>
                                          <p:spTgt spid="81923">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81923">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819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a:xfrm>
            <a:off x="958850" y="-39688"/>
            <a:ext cx="8150225" cy="1138238"/>
          </a:xfrm>
        </p:spPr>
        <p:txBody>
          <a:bodyPr/>
          <a:lstStyle/>
          <a:p>
            <a:pPr eaLnBrk="1" hangingPunct="1">
              <a:defRPr/>
            </a:pPr>
            <a:r>
              <a:rPr lang="zh-CN" altLang="en-US" sz="3600"/>
              <a:t>字符匹配（续）</a:t>
            </a:r>
          </a:p>
        </p:txBody>
      </p:sp>
      <p:sp>
        <p:nvSpPr>
          <p:cNvPr id="79875" name="内容占位符 2"/>
          <p:cNvSpPr>
            <a:spLocks noGrp="1"/>
          </p:cNvSpPr>
          <p:nvPr>
            <p:ph idx="1"/>
          </p:nvPr>
        </p:nvSpPr>
        <p:spPr>
          <a:xfrm>
            <a:off x="827088" y="908050"/>
            <a:ext cx="8150225" cy="4854575"/>
          </a:xfrm>
        </p:spPr>
        <p:txBody>
          <a:bodyPr/>
          <a:lstStyle/>
          <a:p>
            <a:pPr marL="803275" lvl="1" indent="-447675" algn="just" eaLnBrk="1" hangingPunct="1">
              <a:lnSpc>
                <a:spcPct val="200000"/>
              </a:lnSpc>
              <a:spcBef>
                <a:spcPct val="0"/>
              </a:spcBef>
              <a:defRPr/>
            </a:pPr>
            <a:r>
              <a:rPr lang="zh-CN" altLang="en-US" dirty="0">
                <a:solidFill>
                  <a:srgbClr val="C00000"/>
                </a:solidFill>
                <a:latin typeface="微软雅黑" panose="020B0503020204020204" pitchFamily="34" charset="-122"/>
                <a:ea typeface="微软雅黑" panose="020B0503020204020204" pitchFamily="34" charset="-122"/>
              </a:rPr>
              <a:t>匹配串为固定字符串</a:t>
            </a:r>
          </a:p>
          <a:p>
            <a:pPr marL="533400" indent="-533400" eaLnBrk="1" hangingPunct="1">
              <a:lnSpc>
                <a:spcPct val="90000"/>
              </a:lnSpc>
              <a:buFont typeface="Wingdings" panose="05000000000000000000" pitchFamily="2" charset="2"/>
              <a:buAutoNum type="arabicParenR"/>
              <a:defRPr/>
            </a:pPr>
            <a:endParaRPr lang="zh-CN" altLang="en-US" sz="2400" dirty="0"/>
          </a:p>
          <a:p>
            <a:pPr marL="914400" lvl="1" indent="-457200" algn="just" eaLnBrk="1" hangingPunct="1">
              <a:lnSpc>
                <a:spcPct val="90000"/>
              </a:lnSpc>
              <a:buFont typeface="Wingdings" panose="05000000000000000000" pitchFamily="2" charset="2"/>
              <a:buNone/>
              <a:defRPr/>
            </a:pPr>
            <a:r>
              <a:rPr lang="en-US" altLang="zh-CN" dirty="0"/>
              <a:t>[</a:t>
            </a:r>
            <a:r>
              <a:rPr lang="zh-CN" altLang="en-US" dirty="0">
                <a:ea typeface="黑体" pitchFamily="2" charset="-122"/>
              </a:rPr>
              <a:t>例</a:t>
            </a:r>
            <a:r>
              <a:rPr lang="en-US" altLang="zh-CN" dirty="0">
                <a:ea typeface="黑体" pitchFamily="2" charset="-122"/>
              </a:rPr>
              <a:t>3.</a:t>
            </a:r>
            <a:r>
              <a:rPr lang="en-US" altLang="zh-CN" dirty="0"/>
              <a:t>29]  </a:t>
            </a:r>
            <a:r>
              <a:rPr lang="zh-CN" altLang="en-US" dirty="0"/>
              <a:t>查询学号为</a:t>
            </a:r>
            <a:r>
              <a:rPr lang="en-US" altLang="zh-CN" dirty="0"/>
              <a:t>201215121</a:t>
            </a:r>
            <a:r>
              <a:rPr lang="zh-CN" altLang="en-US" dirty="0"/>
              <a:t>的学生的详细情况。</a:t>
            </a:r>
          </a:p>
          <a:p>
            <a:pPr marL="1333500" lvl="2" indent="-419100" algn="just" eaLnBrk="1" hangingPunct="1">
              <a:lnSpc>
                <a:spcPct val="90000"/>
              </a:lnSpc>
              <a:buFont typeface="Arial" panose="020B0604020202020204" pitchFamily="34" charset="0"/>
              <a:buNone/>
              <a:defRPr/>
            </a:pPr>
            <a:r>
              <a:rPr lang="zh-CN" altLang="en-US" sz="1800" dirty="0"/>
              <a:t>    </a:t>
            </a:r>
            <a:r>
              <a:rPr lang="zh-CN" altLang="en-US" dirty="0"/>
              <a:t>  </a:t>
            </a:r>
            <a:r>
              <a:rPr lang="en-US" altLang="zh-CN" sz="2400" dirty="0"/>
              <a:t>SELECT *    </a:t>
            </a:r>
          </a:p>
          <a:p>
            <a:pPr marL="1333500" lvl="2" indent="-419100" algn="just" eaLnBrk="1" hangingPunct="1">
              <a:lnSpc>
                <a:spcPct val="90000"/>
              </a:lnSpc>
              <a:buFont typeface="Arial" panose="020B0604020202020204" pitchFamily="34" charset="0"/>
              <a:buNone/>
              <a:defRPr/>
            </a:pPr>
            <a:r>
              <a:rPr lang="en-US" altLang="zh-CN" sz="2400" dirty="0"/>
              <a:t>     FROM  Student  </a:t>
            </a:r>
          </a:p>
          <a:p>
            <a:pPr marL="1333500" lvl="2" indent="-419100" algn="just" eaLnBrk="1" hangingPunct="1">
              <a:lnSpc>
                <a:spcPct val="90000"/>
              </a:lnSpc>
              <a:buFont typeface="Arial" panose="020B0604020202020204" pitchFamily="34" charset="0"/>
              <a:buNone/>
              <a:defRPr/>
            </a:pPr>
            <a:r>
              <a:rPr lang="en-US" altLang="zh-CN" sz="2400" dirty="0"/>
              <a:t>     WHERE  </a:t>
            </a:r>
            <a:r>
              <a:rPr lang="en-US" altLang="zh-CN" sz="2400" dirty="0" err="1"/>
              <a:t>Sno</a:t>
            </a:r>
            <a:r>
              <a:rPr lang="en-US" altLang="zh-CN" sz="2400" dirty="0"/>
              <a:t> </a:t>
            </a:r>
            <a:r>
              <a:rPr lang="en-US" altLang="zh-CN" sz="2400" dirty="0">
                <a:solidFill>
                  <a:srgbClr val="FF00FF"/>
                </a:solidFill>
              </a:rPr>
              <a:t>LIKE </a:t>
            </a:r>
            <a:r>
              <a:rPr lang="en-US" altLang="zh-CN" dirty="0"/>
              <a:t>'</a:t>
            </a:r>
            <a:r>
              <a:rPr lang="en-US" altLang="zh-CN" sz="2400" dirty="0"/>
              <a:t>201215121'</a:t>
            </a:r>
            <a:r>
              <a:rPr lang="zh-CN" altLang="en-US" sz="2400" dirty="0"/>
              <a:t>;</a:t>
            </a:r>
          </a:p>
          <a:p>
            <a:pPr marL="1333500" lvl="2" indent="-419100" algn="just" eaLnBrk="1" hangingPunct="1">
              <a:lnSpc>
                <a:spcPct val="90000"/>
              </a:lnSpc>
              <a:buFont typeface="Arial" panose="020B0604020202020204" pitchFamily="34" charset="0"/>
              <a:buNone/>
              <a:defRPr/>
            </a:pPr>
            <a:endParaRPr lang="zh-CN" altLang="en-US" sz="2400" dirty="0"/>
          </a:p>
          <a:p>
            <a:pPr marL="914400" lvl="1" indent="-457200" algn="just" eaLnBrk="1" hangingPunct="1">
              <a:lnSpc>
                <a:spcPct val="90000"/>
              </a:lnSpc>
              <a:buFont typeface="Wingdings" panose="05000000000000000000" pitchFamily="2" charset="2"/>
              <a:buNone/>
              <a:defRPr/>
            </a:pPr>
            <a:r>
              <a:rPr lang="zh-CN" altLang="en-US" dirty="0"/>
              <a:t>等价于：</a:t>
            </a:r>
            <a:r>
              <a:rPr lang="zh-CN" altLang="en-US" sz="2000" dirty="0"/>
              <a:t> </a:t>
            </a:r>
          </a:p>
          <a:p>
            <a:pPr marL="1333500" lvl="2" indent="-419100" eaLnBrk="1" hangingPunct="1">
              <a:lnSpc>
                <a:spcPct val="90000"/>
              </a:lnSpc>
              <a:buFont typeface="Arial" panose="020B0604020202020204" pitchFamily="34" charset="0"/>
              <a:buNone/>
              <a:defRPr/>
            </a:pPr>
            <a:r>
              <a:rPr lang="zh-CN" altLang="en-US" dirty="0"/>
              <a:t>       </a:t>
            </a:r>
            <a:r>
              <a:rPr lang="en-US" altLang="zh-CN" sz="2400" dirty="0"/>
              <a:t>SELECT  * </a:t>
            </a:r>
          </a:p>
          <a:p>
            <a:pPr marL="1333500" lvl="2" indent="-419100" eaLnBrk="1" hangingPunct="1">
              <a:lnSpc>
                <a:spcPct val="90000"/>
              </a:lnSpc>
              <a:buFont typeface="Arial" panose="020B0604020202020204" pitchFamily="34" charset="0"/>
              <a:buNone/>
              <a:defRPr/>
            </a:pPr>
            <a:r>
              <a:rPr lang="en-US" sz="2400" dirty="0"/>
              <a:t>      </a:t>
            </a:r>
            <a:r>
              <a:rPr lang="en-US" altLang="zh-CN" sz="2400" dirty="0"/>
              <a:t>FROM  Student </a:t>
            </a:r>
          </a:p>
          <a:p>
            <a:pPr marL="1333500" lvl="2" indent="-419100" eaLnBrk="1" hangingPunct="1">
              <a:lnSpc>
                <a:spcPct val="90000"/>
              </a:lnSpc>
              <a:buFont typeface="Arial" panose="020B0604020202020204" pitchFamily="34" charset="0"/>
              <a:buNone/>
              <a:defRPr/>
            </a:pPr>
            <a:r>
              <a:rPr lang="en-US" sz="2400" dirty="0"/>
              <a:t>      </a:t>
            </a:r>
            <a:r>
              <a:rPr lang="en-US" altLang="zh-CN" sz="2400" dirty="0"/>
              <a:t>WHERE </a:t>
            </a:r>
            <a:r>
              <a:rPr lang="en-US" altLang="zh-CN" sz="2400" dirty="0" err="1"/>
              <a:t>Sno</a:t>
            </a:r>
            <a:r>
              <a:rPr lang="en-US" altLang="zh-CN" sz="2400" dirty="0"/>
              <a:t> = '201215121'</a:t>
            </a:r>
            <a:r>
              <a:rPr lang="zh-CN" altLang="en-US" sz="2400" dirty="0"/>
              <a:t>;</a:t>
            </a:r>
          </a:p>
        </p:txBody>
      </p:sp>
      <p:sp>
        <p:nvSpPr>
          <p:cNvPr id="93188"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D2CF4E73-E4DD-4760-8606-064138FF0A46}"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79875">
                                            <p:txEl>
                                              <p:pRg st="3" end="3"/>
                                            </p:txEl>
                                          </p:spTgt>
                                        </p:tgtEl>
                                        <p:attrNameLst>
                                          <p:attrName>style.visibility</p:attrName>
                                        </p:attrNameLst>
                                      </p:cBhvr>
                                      <p:to>
                                        <p:strVal val="visible"/>
                                      </p:to>
                                    </p:set>
                                    <p:anim calcmode="lin" valueType="num">
                                      <p:cBhvr>
                                        <p:cTn id="7" dur="1000" fill="hold"/>
                                        <p:tgtEl>
                                          <p:spTgt spid="79875">
                                            <p:txEl>
                                              <p:pRg st="3" end="3"/>
                                            </p:txEl>
                                          </p:spTgt>
                                        </p:tgtEl>
                                        <p:attrNameLst>
                                          <p:attrName>ppt_w</p:attrName>
                                        </p:attrNameLst>
                                      </p:cBhvr>
                                      <p:tavLst>
                                        <p:tav tm="0">
                                          <p:val>
                                            <p:fltVal val="0"/>
                                          </p:val>
                                        </p:tav>
                                        <p:tav tm="100000">
                                          <p:val>
                                            <p:strVal val="#ppt_w"/>
                                          </p:val>
                                        </p:tav>
                                      </p:tavLst>
                                    </p:anim>
                                    <p:anim calcmode="lin" valueType="num">
                                      <p:cBhvr>
                                        <p:cTn id="8" dur="1000" fill="hold"/>
                                        <p:tgtEl>
                                          <p:spTgt spid="79875">
                                            <p:txEl>
                                              <p:pRg st="3" end="3"/>
                                            </p:txEl>
                                          </p:spTgt>
                                        </p:tgtEl>
                                        <p:attrNameLst>
                                          <p:attrName>ppt_h</p:attrName>
                                        </p:attrNameLst>
                                      </p:cBhvr>
                                      <p:tavLst>
                                        <p:tav tm="0">
                                          <p:val>
                                            <p:fltVal val="0"/>
                                          </p:val>
                                        </p:tav>
                                        <p:tav tm="100000">
                                          <p:val>
                                            <p:strVal val="#ppt_h"/>
                                          </p:val>
                                        </p:tav>
                                      </p:tavLst>
                                    </p:anim>
                                    <p:anim calcmode="lin" valueType="num">
                                      <p:cBhvr>
                                        <p:cTn id="9" dur="1000" fill="hold"/>
                                        <p:tgtEl>
                                          <p:spTgt spid="79875">
                                            <p:txEl>
                                              <p:pRg st="3" end="3"/>
                                            </p:txEl>
                                          </p:spTgt>
                                        </p:tgtEl>
                                        <p:attrNameLst>
                                          <p:attrName>style.rotation</p:attrName>
                                        </p:attrNameLst>
                                      </p:cBhvr>
                                      <p:tavLst>
                                        <p:tav tm="0">
                                          <p:val>
                                            <p:fltVal val="90"/>
                                          </p:val>
                                        </p:tav>
                                        <p:tav tm="100000">
                                          <p:val>
                                            <p:fltVal val="0"/>
                                          </p:val>
                                        </p:tav>
                                      </p:tavLst>
                                    </p:anim>
                                    <p:animEffect transition="in" filter="fade">
                                      <p:cBhvr>
                                        <p:cTn id="10" dur="1000"/>
                                        <p:tgtEl>
                                          <p:spTgt spid="79875">
                                            <p:txEl>
                                              <p:pRg st="3" end="3"/>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79875">
                                            <p:txEl>
                                              <p:pRg st="4" end="4"/>
                                            </p:txEl>
                                          </p:spTgt>
                                        </p:tgtEl>
                                        <p:attrNameLst>
                                          <p:attrName>style.visibility</p:attrName>
                                        </p:attrNameLst>
                                      </p:cBhvr>
                                      <p:to>
                                        <p:strVal val="visible"/>
                                      </p:to>
                                    </p:set>
                                    <p:anim calcmode="lin" valueType="num">
                                      <p:cBhvr>
                                        <p:cTn id="13" dur="1000" fill="hold"/>
                                        <p:tgtEl>
                                          <p:spTgt spid="79875">
                                            <p:txEl>
                                              <p:pRg st="4" end="4"/>
                                            </p:txEl>
                                          </p:spTgt>
                                        </p:tgtEl>
                                        <p:attrNameLst>
                                          <p:attrName>ppt_w</p:attrName>
                                        </p:attrNameLst>
                                      </p:cBhvr>
                                      <p:tavLst>
                                        <p:tav tm="0">
                                          <p:val>
                                            <p:fltVal val="0"/>
                                          </p:val>
                                        </p:tav>
                                        <p:tav tm="100000">
                                          <p:val>
                                            <p:strVal val="#ppt_w"/>
                                          </p:val>
                                        </p:tav>
                                      </p:tavLst>
                                    </p:anim>
                                    <p:anim calcmode="lin" valueType="num">
                                      <p:cBhvr>
                                        <p:cTn id="14" dur="1000" fill="hold"/>
                                        <p:tgtEl>
                                          <p:spTgt spid="79875">
                                            <p:txEl>
                                              <p:pRg st="4" end="4"/>
                                            </p:txEl>
                                          </p:spTgt>
                                        </p:tgtEl>
                                        <p:attrNameLst>
                                          <p:attrName>ppt_h</p:attrName>
                                        </p:attrNameLst>
                                      </p:cBhvr>
                                      <p:tavLst>
                                        <p:tav tm="0">
                                          <p:val>
                                            <p:fltVal val="0"/>
                                          </p:val>
                                        </p:tav>
                                        <p:tav tm="100000">
                                          <p:val>
                                            <p:strVal val="#ppt_h"/>
                                          </p:val>
                                        </p:tav>
                                      </p:tavLst>
                                    </p:anim>
                                    <p:anim calcmode="lin" valueType="num">
                                      <p:cBhvr>
                                        <p:cTn id="15" dur="1000" fill="hold"/>
                                        <p:tgtEl>
                                          <p:spTgt spid="79875">
                                            <p:txEl>
                                              <p:pRg st="4" end="4"/>
                                            </p:txEl>
                                          </p:spTgt>
                                        </p:tgtEl>
                                        <p:attrNameLst>
                                          <p:attrName>style.rotation</p:attrName>
                                        </p:attrNameLst>
                                      </p:cBhvr>
                                      <p:tavLst>
                                        <p:tav tm="0">
                                          <p:val>
                                            <p:fltVal val="90"/>
                                          </p:val>
                                        </p:tav>
                                        <p:tav tm="100000">
                                          <p:val>
                                            <p:fltVal val="0"/>
                                          </p:val>
                                        </p:tav>
                                      </p:tavLst>
                                    </p:anim>
                                    <p:animEffect transition="in" filter="fade">
                                      <p:cBhvr>
                                        <p:cTn id="16" dur="1000"/>
                                        <p:tgtEl>
                                          <p:spTgt spid="79875">
                                            <p:txEl>
                                              <p:pRg st="4" end="4"/>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79875">
                                            <p:txEl>
                                              <p:pRg st="5" end="5"/>
                                            </p:txEl>
                                          </p:spTgt>
                                        </p:tgtEl>
                                        <p:attrNameLst>
                                          <p:attrName>style.visibility</p:attrName>
                                        </p:attrNameLst>
                                      </p:cBhvr>
                                      <p:to>
                                        <p:strVal val="visible"/>
                                      </p:to>
                                    </p:set>
                                    <p:anim calcmode="lin" valueType="num">
                                      <p:cBhvr>
                                        <p:cTn id="19" dur="1000" fill="hold"/>
                                        <p:tgtEl>
                                          <p:spTgt spid="79875">
                                            <p:txEl>
                                              <p:pRg st="5" end="5"/>
                                            </p:txEl>
                                          </p:spTgt>
                                        </p:tgtEl>
                                        <p:attrNameLst>
                                          <p:attrName>ppt_w</p:attrName>
                                        </p:attrNameLst>
                                      </p:cBhvr>
                                      <p:tavLst>
                                        <p:tav tm="0">
                                          <p:val>
                                            <p:fltVal val="0"/>
                                          </p:val>
                                        </p:tav>
                                        <p:tav tm="100000">
                                          <p:val>
                                            <p:strVal val="#ppt_w"/>
                                          </p:val>
                                        </p:tav>
                                      </p:tavLst>
                                    </p:anim>
                                    <p:anim calcmode="lin" valueType="num">
                                      <p:cBhvr>
                                        <p:cTn id="20" dur="1000" fill="hold"/>
                                        <p:tgtEl>
                                          <p:spTgt spid="79875">
                                            <p:txEl>
                                              <p:pRg st="5" end="5"/>
                                            </p:txEl>
                                          </p:spTgt>
                                        </p:tgtEl>
                                        <p:attrNameLst>
                                          <p:attrName>ppt_h</p:attrName>
                                        </p:attrNameLst>
                                      </p:cBhvr>
                                      <p:tavLst>
                                        <p:tav tm="0">
                                          <p:val>
                                            <p:fltVal val="0"/>
                                          </p:val>
                                        </p:tav>
                                        <p:tav tm="100000">
                                          <p:val>
                                            <p:strVal val="#ppt_h"/>
                                          </p:val>
                                        </p:tav>
                                      </p:tavLst>
                                    </p:anim>
                                    <p:anim calcmode="lin" valueType="num">
                                      <p:cBhvr>
                                        <p:cTn id="21" dur="1000" fill="hold"/>
                                        <p:tgtEl>
                                          <p:spTgt spid="79875">
                                            <p:txEl>
                                              <p:pRg st="5" end="5"/>
                                            </p:txEl>
                                          </p:spTgt>
                                        </p:tgtEl>
                                        <p:attrNameLst>
                                          <p:attrName>style.rotation</p:attrName>
                                        </p:attrNameLst>
                                      </p:cBhvr>
                                      <p:tavLst>
                                        <p:tav tm="0">
                                          <p:val>
                                            <p:fltVal val="90"/>
                                          </p:val>
                                        </p:tav>
                                        <p:tav tm="100000">
                                          <p:val>
                                            <p:fltVal val="0"/>
                                          </p:val>
                                        </p:tav>
                                      </p:tavLst>
                                    </p:anim>
                                    <p:animEffect transition="in" filter="fade">
                                      <p:cBhvr>
                                        <p:cTn id="22" dur="1000"/>
                                        <p:tgtEl>
                                          <p:spTgt spid="79875">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1" presetClass="entr" presetSubtype="0" fill="hold" nodeType="clickEffect">
                                  <p:stCondLst>
                                    <p:cond delay="0"/>
                                  </p:stCondLst>
                                  <p:childTnLst>
                                    <p:set>
                                      <p:cBhvr>
                                        <p:cTn id="26" dur="1" fill="hold">
                                          <p:stCondLst>
                                            <p:cond delay="0"/>
                                          </p:stCondLst>
                                        </p:cTn>
                                        <p:tgtEl>
                                          <p:spTgt spid="79875">
                                            <p:txEl>
                                              <p:pRg st="7" end="7"/>
                                            </p:txEl>
                                          </p:spTgt>
                                        </p:tgtEl>
                                        <p:attrNameLst>
                                          <p:attrName>style.visibility</p:attrName>
                                        </p:attrNameLst>
                                      </p:cBhvr>
                                      <p:to>
                                        <p:strVal val="visible"/>
                                      </p:to>
                                    </p:set>
                                    <p:anim calcmode="lin" valueType="num">
                                      <p:cBhvr>
                                        <p:cTn id="27" dur="1000" fill="hold"/>
                                        <p:tgtEl>
                                          <p:spTgt spid="79875">
                                            <p:txEl>
                                              <p:pRg st="7" end="7"/>
                                            </p:txEl>
                                          </p:spTgt>
                                        </p:tgtEl>
                                        <p:attrNameLst>
                                          <p:attrName>ppt_w</p:attrName>
                                        </p:attrNameLst>
                                      </p:cBhvr>
                                      <p:tavLst>
                                        <p:tav tm="0">
                                          <p:val>
                                            <p:fltVal val="0"/>
                                          </p:val>
                                        </p:tav>
                                        <p:tav tm="100000">
                                          <p:val>
                                            <p:strVal val="#ppt_w"/>
                                          </p:val>
                                        </p:tav>
                                      </p:tavLst>
                                    </p:anim>
                                    <p:anim calcmode="lin" valueType="num">
                                      <p:cBhvr>
                                        <p:cTn id="28" dur="1000" fill="hold"/>
                                        <p:tgtEl>
                                          <p:spTgt spid="79875">
                                            <p:txEl>
                                              <p:pRg st="7" end="7"/>
                                            </p:txEl>
                                          </p:spTgt>
                                        </p:tgtEl>
                                        <p:attrNameLst>
                                          <p:attrName>ppt_h</p:attrName>
                                        </p:attrNameLst>
                                      </p:cBhvr>
                                      <p:tavLst>
                                        <p:tav tm="0">
                                          <p:val>
                                            <p:fltVal val="0"/>
                                          </p:val>
                                        </p:tav>
                                        <p:tav tm="100000">
                                          <p:val>
                                            <p:strVal val="#ppt_h"/>
                                          </p:val>
                                        </p:tav>
                                      </p:tavLst>
                                    </p:anim>
                                    <p:anim calcmode="lin" valueType="num">
                                      <p:cBhvr>
                                        <p:cTn id="29" dur="1000" fill="hold"/>
                                        <p:tgtEl>
                                          <p:spTgt spid="79875">
                                            <p:txEl>
                                              <p:pRg st="7" end="7"/>
                                            </p:txEl>
                                          </p:spTgt>
                                        </p:tgtEl>
                                        <p:attrNameLst>
                                          <p:attrName>style.rotation</p:attrName>
                                        </p:attrNameLst>
                                      </p:cBhvr>
                                      <p:tavLst>
                                        <p:tav tm="0">
                                          <p:val>
                                            <p:fltVal val="90"/>
                                          </p:val>
                                        </p:tav>
                                        <p:tav tm="100000">
                                          <p:val>
                                            <p:fltVal val="0"/>
                                          </p:val>
                                        </p:tav>
                                      </p:tavLst>
                                    </p:anim>
                                    <p:animEffect transition="in" filter="fade">
                                      <p:cBhvr>
                                        <p:cTn id="30" dur="1000"/>
                                        <p:tgtEl>
                                          <p:spTgt spid="79875">
                                            <p:txEl>
                                              <p:pRg st="7" end="7"/>
                                            </p:txEl>
                                          </p:spTgt>
                                        </p:tgtEl>
                                      </p:cBhvr>
                                    </p:animEffect>
                                  </p:childTnLst>
                                </p:cTn>
                              </p:par>
                              <p:par>
                                <p:cTn id="31" presetID="31" presetClass="entr" presetSubtype="0" fill="hold" nodeType="withEffect">
                                  <p:stCondLst>
                                    <p:cond delay="0"/>
                                  </p:stCondLst>
                                  <p:childTnLst>
                                    <p:set>
                                      <p:cBhvr>
                                        <p:cTn id="32" dur="1" fill="hold">
                                          <p:stCondLst>
                                            <p:cond delay="0"/>
                                          </p:stCondLst>
                                        </p:cTn>
                                        <p:tgtEl>
                                          <p:spTgt spid="79875">
                                            <p:txEl>
                                              <p:pRg st="8" end="8"/>
                                            </p:txEl>
                                          </p:spTgt>
                                        </p:tgtEl>
                                        <p:attrNameLst>
                                          <p:attrName>style.visibility</p:attrName>
                                        </p:attrNameLst>
                                      </p:cBhvr>
                                      <p:to>
                                        <p:strVal val="visible"/>
                                      </p:to>
                                    </p:set>
                                    <p:anim calcmode="lin" valueType="num">
                                      <p:cBhvr>
                                        <p:cTn id="33" dur="1000" fill="hold"/>
                                        <p:tgtEl>
                                          <p:spTgt spid="79875">
                                            <p:txEl>
                                              <p:pRg st="8" end="8"/>
                                            </p:txEl>
                                          </p:spTgt>
                                        </p:tgtEl>
                                        <p:attrNameLst>
                                          <p:attrName>ppt_w</p:attrName>
                                        </p:attrNameLst>
                                      </p:cBhvr>
                                      <p:tavLst>
                                        <p:tav tm="0">
                                          <p:val>
                                            <p:fltVal val="0"/>
                                          </p:val>
                                        </p:tav>
                                        <p:tav tm="100000">
                                          <p:val>
                                            <p:strVal val="#ppt_w"/>
                                          </p:val>
                                        </p:tav>
                                      </p:tavLst>
                                    </p:anim>
                                    <p:anim calcmode="lin" valueType="num">
                                      <p:cBhvr>
                                        <p:cTn id="34" dur="1000" fill="hold"/>
                                        <p:tgtEl>
                                          <p:spTgt spid="79875">
                                            <p:txEl>
                                              <p:pRg st="8" end="8"/>
                                            </p:txEl>
                                          </p:spTgt>
                                        </p:tgtEl>
                                        <p:attrNameLst>
                                          <p:attrName>ppt_h</p:attrName>
                                        </p:attrNameLst>
                                      </p:cBhvr>
                                      <p:tavLst>
                                        <p:tav tm="0">
                                          <p:val>
                                            <p:fltVal val="0"/>
                                          </p:val>
                                        </p:tav>
                                        <p:tav tm="100000">
                                          <p:val>
                                            <p:strVal val="#ppt_h"/>
                                          </p:val>
                                        </p:tav>
                                      </p:tavLst>
                                    </p:anim>
                                    <p:anim calcmode="lin" valueType="num">
                                      <p:cBhvr>
                                        <p:cTn id="35" dur="1000" fill="hold"/>
                                        <p:tgtEl>
                                          <p:spTgt spid="79875">
                                            <p:txEl>
                                              <p:pRg st="8" end="8"/>
                                            </p:txEl>
                                          </p:spTgt>
                                        </p:tgtEl>
                                        <p:attrNameLst>
                                          <p:attrName>style.rotation</p:attrName>
                                        </p:attrNameLst>
                                      </p:cBhvr>
                                      <p:tavLst>
                                        <p:tav tm="0">
                                          <p:val>
                                            <p:fltVal val="90"/>
                                          </p:val>
                                        </p:tav>
                                        <p:tav tm="100000">
                                          <p:val>
                                            <p:fltVal val="0"/>
                                          </p:val>
                                        </p:tav>
                                      </p:tavLst>
                                    </p:anim>
                                    <p:animEffect transition="in" filter="fade">
                                      <p:cBhvr>
                                        <p:cTn id="36" dur="1000"/>
                                        <p:tgtEl>
                                          <p:spTgt spid="79875">
                                            <p:txEl>
                                              <p:pRg st="8" end="8"/>
                                            </p:txEl>
                                          </p:spTgt>
                                        </p:tgtEl>
                                      </p:cBhvr>
                                    </p:animEffect>
                                  </p:childTnLst>
                                </p:cTn>
                              </p:par>
                              <p:par>
                                <p:cTn id="37" presetID="31" presetClass="entr" presetSubtype="0" fill="hold" nodeType="withEffect">
                                  <p:stCondLst>
                                    <p:cond delay="0"/>
                                  </p:stCondLst>
                                  <p:childTnLst>
                                    <p:set>
                                      <p:cBhvr>
                                        <p:cTn id="38" dur="1" fill="hold">
                                          <p:stCondLst>
                                            <p:cond delay="0"/>
                                          </p:stCondLst>
                                        </p:cTn>
                                        <p:tgtEl>
                                          <p:spTgt spid="79875">
                                            <p:txEl>
                                              <p:pRg st="9" end="9"/>
                                            </p:txEl>
                                          </p:spTgt>
                                        </p:tgtEl>
                                        <p:attrNameLst>
                                          <p:attrName>style.visibility</p:attrName>
                                        </p:attrNameLst>
                                      </p:cBhvr>
                                      <p:to>
                                        <p:strVal val="visible"/>
                                      </p:to>
                                    </p:set>
                                    <p:anim calcmode="lin" valueType="num">
                                      <p:cBhvr>
                                        <p:cTn id="39" dur="1000" fill="hold"/>
                                        <p:tgtEl>
                                          <p:spTgt spid="79875">
                                            <p:txEl>
                                              <p:pRg st="9" end="9"/>
                                            </p:txEl>
                                          </p:spTgt>
                                        </p:tgtEl>
                                        <p:attrNameLst>
                                          <p:attrName>ppt_w</p:attrName>
                                        </p:attrNameLst>
                                      </p:cBhvr>
                                      <p:tavLst>
                                        <p:tav tm="0">
                                          <p:val>
                                            <p:fltVal val="0"/>
                                          </p:val>
                                        </p:tav>
                                        <p:tav tm="100000">
                                          <p:val>
                                            <p:strVal val="#ppt_w"/>
                                          </p:val>
                                        </p:tav>
                                      </p:tavLst>
                                    </p:anim>
                                    <p:anim calcmode="lin" valueType="num">
                                      <p:cBhvr>
                                        <p:cTn id="40" dur="1000" fill="hold"/>
                                        <p:tgtEl>
                                          <p:spTgt spid="79875">
                                            <p:txEl>
                                              <p:pRg st="9" end="9"/>
                                            </p:txEl>
                                          </p:spTgt>
                                        </p:tgtEl>
                                        <p:attrNameLst>
                                          <p:attrName>ppt_h</p:attrName>
                                        </p:attrNameLst>
                                      </p:cBhvr>
                                      <p:tavLst>
                                        <p:tav tm="0">
                                          <p:val>
                                            <p:fltVal val="0"/>
                                          </p:val>
                                        </p:tav>
                                        <p:tav tm="100000">
                                          <p:val>
                                            <p:strVal val="#ppt_h"/>
                                          </p:val>
                                        </p:tav>
                                      </p:tavLst>
                                    </p:anim>
                                    <p:anim calcmode="lin" valueType="num">
                                      <p:cBhvr>
                                        <p:cTn id="41" dur="1000" fill="hold"/>
                                        <p:tgtEl>
                                          <p:spTgt spid="79875">
                                            <p:txEl>
                                              <p:pRg st="9" end="9"/>
                                            </p:txEl>
                                          </p:spTgt>
                                        </p:tgtEl>
                                        <p:attrNameLst>
                                          <p:attrName>style.rotation</p:attrName>
                                        </p:attrNameLst>
                                      </p:cBhvr>
                                      <p:tavLst>
                                        <p:tav tm="0">
                                          <p:val>
                                            <p:fltVal val="90"/>
                                          </p:val>
                                        </p:tav>
                                        <p:tav tm="100000">
                                          <p:val>
                                            <p:fltVal val="0"/>
                                          </p:val>
                                        </p:tav>
                                      </p:tavLst>
                                    </p:anim>
                                    <p:animEffect transition="in" filter="fade">
                                      <p:cBhvr>
                                        <p:cTn id="42" dur="1000"/>
                                        <p:tgtEl>
                                          <p:spTgt spid="79875">
                                            <p:txEl>
                                              <p:pRg st="9" end="9"/>
                                            </p:txEl>
                                          </p:spTgt>
                                        </p:tgtEl>
                                      </p:cBhvr>
                                    </p:animEffect>
                                  </p:childTnLst>
                                </p:cTn>
                              </p:par>
                              <p:par>
                                <p:cTn id="43" presetID="31" presetClass="entr" presetSubtype="0" fill="hold" nodeType="withEffect">
                                  <p:stCondLst>
                                    <p:cond delay="0"/>
                                  </p:stCondLst>
                                  <p:childTnLst>
                                    <p:set>
                                      <p:cBhvr>
                                        <p:cTn id="44" dur="1" fill="hold">
                                          <p:stCondLst>
                                            <p:cond delay="0"/>
                                          </p:stCondLst>
                                        </p:cTn>
                                        <p:tgtEl>
                                          <p:spTgt spid="79875">
                                            <p:txEl>
                                              <p:pRg st="10" end="10"/>
                                            </p:txEl>
                                          </p:spTgt>
                                        </p:tgtEl>
                                        <p:attrNameLst>
                                          <p:attrName>style.visibility</p:attrName>
                                        </p:attrNameLst>
                                      </p:cBhvr>
                                      <p:to>
                                        <p:strVal val="visible"/>
                                      </p:to>
                                    </p:set>
                                    <p:anim calcmode="lin" valueType="num">
                                      <p:cBhvr>
                                        <p:cTn id="45" dur="1000" fill="hold"/>
                                        <p:tgtEl>
                                          <p:spTgt spid="79875">
                                            <p:txEl>
                                              <p:pRg st="10" end="10"/>
                                            </p:txEl>
                                          </p:spTgt>
                                        </p:tgtEl>
                                        <p:attrNameLst>
                                          <p:attrName>ppt_w</p:attrName>
                                        </p:attrNameLst>
                                      </p:cBhvr>
                                      <p:tavLst>
                                        <p:tav tm="0">
                                          <p:val>
                                            <p:fltVal val="0"/>
                                          </p:val>
                                        </p:tav>
                                        <p:tav tm="100000">
                                          <p:val>
                                            <p:strVal val="#ppt_w"/>
                                          </p:val>
                                        </p:tav>
                                      </p:tavLst>
                                    </p:anim>
                                    <p:anim calcmode="lin" valueType="num">
                                      <p:cBhvr>
                                        <p:cTn id="46" dur="1000" fill="hold"/>
                                        <p:tgtEl>
                                          <p:spTgt spid="79875">
                                            <p:txEl>
                                              <p:pRg st="10" end="10"/>
                                            </p:txEl>
                                          </p:spTgt>
                                        </p:tgtEl>
                                        <p:attrNameLst>
                                          <p:attrName>ppt_h</p:attrName>
                                        </p:attrNameLst>
                                      </p:cBhvr>
                                      <p:tavLst>
                                        <p:tav tm="0">
                                          <p:val>
                                            <p:fltVal val="0"/>
                                          </p:val>
                                        </p:tav>
                                        <p:tav tm="100000">
                                          <p:val>
                                            <p:strVal val="#ppt_h"/>
                                          </p:val>
                                        </p:tav>
                                      </p:tavLst>
                                    </p:anim>
                                    <p:anim calcmode="lin" valueType="num">
                                      <p:cBhvr>
                                        <p:cTn id="47" dur="1000" fill="hold"/>
                                        <p:tgtEl>
                                          <p:spTgt spid="79875">
                                            <p:txEl>
                                              <p:pRg st="10" end="10"/>
                                            </p:txEl>
                                          </p:spTgt>
                                        </p:tgtEl>
                                        <p:attrNameLst>
                                          <p:attrName>style.rotation</p:attrName>
                                        </p:attrNameLst>
                                      </p:cBhvr>
                                      <p:tavLst>
                                        <p:tav tm="0">
                                          <p:val>
                                            <p:fltVal val="90"/>
                                          </p:val>
                                        </p:tav>
                                        <p:tav tm="100000">
                                          <p:val>
                                            <p:fltVal val="0"/>
                                          </p:val>
                                        </p:tav>
                                      </p:tavLst>
                                    </p:anim>
                                    <p:animEffect transition="in" filter="fade">
                                      <p:cBhvr>
                                        <p:cTn id="48" dur="1000"/>
                                        <p:tgtEl>
                                          <p:spTgt spid="7987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字符匹配（续）</a:t>
            </a:r>
          </a:p>
        </p:txBody>
      </p:sp>
      <p:sp>
        <p:nvSpPr>
          <p:cNvPr id="83971" name="Rectangle 3"/>
          <p:cNvSpPr>
            <a:spLocks noGrp="1" noChangeArrowheads="1"/>
          </p:cNvSpPr>
          <p:nvPr>
            <p:ph idx="1"/>
          </p:nvPr>
        </p:nvSpPr>
        <p:spPr>
          <a:xfrm>
            <a:off x="827088" y="765175"/>
            <a:ext cx="8150225" cy="4854575"/>
          </a:xfrm>
        </p:spPr>
        <p:txBody>
          <a:bodyPr/>
          <a:lstStyle/>
          <a:p>
            <a:pPr marL="803275" lvl="1" indent="-447675" algn="just" eaLnBrk="1" hangingPunct="1">
              <a:lnSpc>
                <a:spcPct val="200000"/>
              </a:lnSpc>
              <a:spcBef>
                <a:spcPct val="0"/>
              </a:spcBef>
              <a:defRPr/>
            </a:pPr>
            <a:r>
              <a:rPr lang="zh-CN" altLang="en-US" dirty="0">
                <a:solidFill>
                  <a:srgbClr val="C00000"/>
                </a:solidFill>
                <a:latin typeface="微软雅黑" panose="020B0503020204020204" pitchFamily="34" charset="-122"/>
                <a:ea typeface="微软雅黑" panose="020B0503020204020204" pitchFamily="34" charset="-122"/>
              </a:rPr>
              <a:t>匹配串为含通配符的字符串</a:t>
            </a:r>
          </a:p>
          <a:p>
            <a:pPr eaLnBrk="1" hangingPunct="1">
              <a:buFont typeface="Wingdings" panose="05000000000000000000" pitchFamily="2" charset="2"/>
              <a:buNone/>
              <a:defRPr/>
            </a:pPr>
            <a:r>
              <a:rPr lang="en-US" altLang="zh-CN" sz="3200" dirty="0"/>
              <a:t>[</a:t>
            </a:r>
            <a:r>
              <a:rPr lang="zh-CN" altLang="en-US" sz="2400" dirty="0"/>
              <a:t>例</a:t>
            </a:r>
            <a:r>
              <a:rPr lang="en-US" altLang="zh-CN" sz="2400" dirty="0"/>
              <a:t>3.30]  </a:t>
            </a:r>
            <a:r>
              <a:rPr lang="zh-CN" altLang="en-US" sz="2400" dirty="0"/>
              <a:t>查询所有姓刘学生的姓名、学号和性别。</a:t>
            </a:r>
          </a:p>
          <a:p>
            <a:pPr lvl="1" eaLnBrk="1" hangingPunct="1">
              <a:buFont typeface="Wingdings" panose="05000000000000000000" pitchFamily="2" charset="2"/>
              <a:buNone/>
              <a:defRPr/>
            </a:pPr>
            <a:r>
              <a:rPr lang="zh-CN" altLang="en-US" sz="2000" dirty="0"/>
              <a:t>       </a:t>
            </a:r>
            <a:r>
              <a:rPr lang="en-US" altLang="zh-CN" dirty="0"/>
              <a:t>SELECT </a:t>
            </a:r>
            <a:r>
              <a:rPr lang="en-US" altLang="zh-CN" dirty="0" err="1"/>
              <a:t>Sname</a:t>
            </a:r>
            <a:r>
              <a:rPr lang="zh-CN" altLang="en-US" dirty="0"/>
              <a:t>, </a:t>
            </a:r>
            <a:r>
              <a:rPr lang="en-US" altLang="zh-CN" dirty="0" err="1"/>
              <a:t>Sno</a:t>
            </a:r>
            <a:r>
              <a:rPr lang="zh-CN" altLang="en-US" dirty="0"/>
              <a:t>, </a:t>
            </a:r>
            <a:r>
              <a:rPr lang="en-US" altLang="zh-CN" dirty="0" err="1"/>
              <a:t>Ssex</a:t>
            </a:r>
            <a:endParaRPr lang="en-US" altLang="zh-CN" dirty="0"/>
          </a:p>
          <a:p>
            <a:pPr lvl="1" eaLnBrk="1" hangingPunct="1">
              <a:buFont typeface="Wingdings" panose="05000000000000000000" pitchFamily="2" charset="2"/>
              <a:buNone/>
              <a:defRPr/>
            </a:pPr>
            <a:r>
              <a:rPr lang="en-US" altLang="zh-CN" dirty="0"/>
              <a:t>      FROM Student</a:t>
            </a:r>
          </a:p>
          <a:p>
            <a:pPr lvl="1" eaLnBrk="1" hangingPunct="1">
              <a:buFont typeface="Wingdings" panose="05000000000000000000" pitchFamily="2" charset="2"/>
              <a:buNone/>
              <a:defRPr/>
            </a:pPr>
            <a:r>
              <a:rPr lang="en-US" altLang="zh-CN" dirty="0"/>
              <a:t>      WHERE  </a:t>
            </a:r>
            <a:r>
              <a:rPr lang="en-US" altLang="zh-CN" dirty="0" err="1"/>
              <a:t>Sname</a:t>
            </a:r>
            <a:r>
              <a:rPr lang="en-US" altLang="zh-CN" dirty="0"/>
              <a:t> </a:t>
            </a:r>
            <a:r>
              <a:rPr lang="en-US" altLang="zh-CN" dirty="0">
                <a:solidFill>
                  <a:srgbClr val="FF00FF"/>
                </a:solidFill>
              </a:rPr>
              <a:t>LIKE </a:t>
            </a:r>
            <a:r>
              <a:rPr lang="zh-CN" altLang="en-US" dirty="0">
                <a:solidFill>
                  <a:srgbClr val="FF00FF"/>
                </a:solidFill>
              </a:rPr>
              <a:t>'刘</a:t>
            </a:r>
            <a:r>
              <a:rPr lang="en-US" altLang="zh-CN" dirty="0">
                <a:solidFill>
                  <a:srgbClr val="FF00FF"/>
                </a:solidFill>
              </a:rPr>
              <a:t>%</a:t>
            </a:r>
            <a:r>
              <a:rPr lang="zh-CN" altLang="en-US" dirty="0">
                <a:solidFill>
                  <a:srgbClr val="FF00FF"/>
                </a:solidFill>
              </a:rPr>
              <a:t>'</a:t>
            </a:r>
            <a:r>
              <a:rPr lang="zh-CN" altLang="en-US" dirty="0"/>
              <a:t>;</a:t>
            </a:r>
          </a:p>
          <a:p>
            <a:pPr lvl="1" eaLnBrk="1" hangingPunct="1">
              <a:buFont typeface="Wingdings" panose="05000000000000000000" pitchFamily="2" charset="2"/>
              <a:buNone/>
              <a:defRPr/>
            </a:pPr>
            <a:endParaRPr lang="zh-CN" altLang="en-US" dirty="0"/>
          </a:p>
          <a:p>
            <a:pPr eaLnBrk="1" hangingPunct="1">
              <a:buFont typeface="Wingdings" panose="05000000000000000000" pitchFamily="2" charset="2"/>
              <a:buNone/>
              <a:defRPr/>
            </a:pPr>
            <a:r>
              <a:rPr lang="en-US" altLang="zh-CN" sz="2400" dirty="0"/>
              <a:t>[</a:t>
            </a:r>
            <a:r>
              <a:rPr lang="zh-CN" altLang="en-US" sz="2400" dirty="0"/>
              <a:t>例</a:t>
            </a:r>
            <a:r>
              <a:rPr lang="en-US" altLang="zh-CN" sz="2400" dirty="0"/>
              <a:t>3.31]  </a:t>
            </a:r>
            <a:r>
              <a:rPr lang="zh-CN" altLang="en-US" sz="2400" dirty="0"/>
              <a:t>查询姓</a:t>
            </a:r>
            <a:r>
              <a:rPr lang="en-US" altLang="zh-CN" sz="2400" dirty="0"/>
              <a:t>"</a:t>
            </a:r>
            <a:r>
              <a:rPr lang="zh-CN" altLang="en-US" sz="2400" dirty="0"/>
              <a:t>欧阳</a:t>
            </a:r>
            <a:r>
              <a:rPr lang="en-US" altLang="zh-CN" sz="2400" dirty="0"/>
              <a:t>"</a:t>
            </a:r>
            <a:r>
              <a:rPr lang="zh-CN" altLang="en-US" sz="2400" dirty="0"/>
              <a:t>且全名为三个汉字的学生的姓名。</a:t>
            </a:r>
          </a:p>
          <a:p>
            <a:pPr lvl="1" eaLnBrk="1" hangingPunct="1">
              <a:buFont typeface="Wingdings" panose="05000000000000000000" pitchFamily="2" charset="2"/>
              <a:buNone/>
              <a:defRPr/>
            </a:pPr>
            <a:r>
              <a:rPr lang="zh-CN" altLang="en-US" sz="2000" dirty="0"/>
              <a:t>     </a:t>
            </a:r>
            <a:r>
              <a:rPr lang="zh-CN" altLang="en-US" dirty="0"/>
              <a:t>  </a:t>
            </a:r>
            <a:r>
              <a:rPr lang="en-US" altLang="zh-CN" dirty="0"/>
              <a:t>SELECT </a:t>
            </a:r>
            <a:r>
              <a:rPr lang="en-US" altLang="zh-CN" dirty="0" err="1"/>
              <a:t>Sname</a:t>
            </a:r>
            <a:endParaRPr lang="en-US" altLang="zh-CN" dirty="0"/>
          </a:p>
          <a:p>
            <a:pPr lvl="1" eaLnBrk="1" hangingPunct="1">
              <a:buFont typeface="Wingdings" panose="05000000000000000000" pitchFamily="2" charset="2"/>
              <a:buNone/>
              <a:defRPr/>
            </a:pPr>
            <a:r>
              <a:rPr lang="en-US" altLang="zh-CN" dirty="0"/>
              <a:t>      FROM   Student</a:t>
            </a:r>
          </a:p>
          <a:p>
            <a:pPr lvl="1" eaLnBrk="1" hangingPunct="1">
              <a:buFont typeface="Wingdings" panose="05000000000000000000" pitchFamily="2" charset="2"/>
              <a:buNone/>
              <a:defRPr/>
            </a:pPr>
            <a:r>
              <a:rPr lang="en-US" altLang="zh-CN" dirty="0"/>
              <a:t>      WHERE  </a:t>
            </a:r>
            <a:r>
              <a:rPr lang="en-US" altLang="zh-CN" dirty="0" err="1"/>
              <a:t>Sname</a:t>
            </a:r>
            <a:r>
              <a:rPr lang="en-US" altLang="zh-CN" dirty="0"/>
              <a:t> </a:t>
            </a:r>
            <a:r>
              <a:rPr lang="en-US" altLang="zh-CN" dirty="0">
                <a:solidFill>
                  <a:srgbClr val="FF00FF"/>
                </a:solidFill>
              </a:rPr>
              <a:t>LIKE '</a:t>
            </a:r>
            <a:r>
              <a:rPr lang="zh-CN" altLang="en-US" dirty="0">
                <a:solidFill>
                  <a:srgbClr val="FF00FF"/>
                </a:solidFill>
              </a:rPr>
              <a:t>欧阳</a:t>
            </a:r>
            <a:r>
              <a:rPr lang="en-US" altLang="zh-CN" dirty="0">
                <a:solidFill>
                  <a:srgbClr val="FF00FF"/>
                </a:solidFill>
              </a:rPr>
              <a:t>__'</a:t>
            </a:r>
            <a:r>
              <a:rPr lang="zh-CN" altLang="en-US" dirty="0"/>
              <a:t>;</a:t>
            </a:r>
          </a:p>
        </p:txBody>
      </p:sp>
      <p:sp>
        <p:nvSpPr>
          <p:cNvPr id="94212"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FCA836CA-30B2-4DD2-9340-EB78BB475298}"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83971">
                                            <p:txEl>
                                              <p:pRg st="2" end="2"/>
                                            </p:txEl>
                                          </p:spTgt>
                                        </p:tgtEl>
                                        <p:attrNameLst>
                                          <p:attrName>style.visibility</p:attrName>
                                        </p:attrNameLst>
                                      </p:cBhvr>
                                      <p:to>
                                        <p:strVal val="visible"/>
                                      </p:to>
                                    </p:set>
                                    <p:anim calcmode="lin" valueType="num">
                                      <p:cBhvr>
                                        <p:cTn id="7" dur="1000" fill="hold"/>
                                        <p:tgtEl>
                                          <p:spTgt spid="83971">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83971">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83971">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83971">
                                            <p:txEl>
                                              <p:pRg st="2" end="2"/>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83971">
                                            <p:txEl>
                                              <p:pRg st="3" end="3"/>
                                            </p:txEl>
                                          </p:spTgt>
                                        </p:tgtEl>
                                        <p:attrNameLst>
                                          <p:attrName>style.visibility</p:attrName>
                                        </p:attrNameLst>
                                      </p:cBhvr>
                                      <p:to>
                                        <p:strVal val="visible"/>
                                      </p:to>
                                    </p:set>
                                    <p:anim calcmode="lin" valueType="num">
                                      <p:cBhvr>
                                        <p:cTn id="13" dur="1000" fill="hold"/>
                                        <p:tgtEl>
                                          <p:spTgt spid="83971">
                                            <p:txEl>
                                              <p:pRg st="3" end="3"/>
                                            </p:txEl>
                                          </p:spTgt>
                                        </p:tgtEl>
                                        <p:attrNameLst>
                                          <p:attrName>ppt_w</p:attrName>
                                        </p:attrNameLst>
                                      </p:cBhvr>
                                      <p:tavLst>
                                        <p:tav tm="0">
                                          <p:val>
                                            <p:fltVal val="0"/>
                                          </p:val>
                                        </p:tav>
                                        <p:tav tm="100000">
                                          <p:val>
                                            <p:strVal val="#ppt_w"/>
                                          </p:val>
                                        </p:tav>
                                      </p:tavLst>
                                    </p:anim>
                                    <p:anim calcmode="lin" valueType="num">
                                      <p:cBhvr>
                                        <p:cTn id="14" dur="1000" fill="hold"/>
                                        <p:tgtEl>
                                          <p:spTgt spid="83971">
                                            <p:txEl>
                                              <p:pRg st="3" end="3"/>
                                            </p:txEl>
                                          </p:spTgt>
                                        </p:tgtEl>
                                        <p:attrNameLst>
                                          <p:attrName>ppt_h</p:attrName>
                                        </p:attrNameLst>
                                      </p:cBhvr>
                                      <p:tavLst>
                                        <p:tav tm="0">
                                          <p:val>
                                            <p:fltVal val="0"/>
                                          </p:val>
                                        </p:tav>
                                        <p:tav tm="100000">
                                          <p:val>
                                            <p:strVal val="#ppt_h"/>
                                          </p:val>
                                        </p:tav>
                                      </p:tavLst>
                                    </p:anim>
                                    <p:anim calcmode="lin" valueType="num">
                                      <p:cBhvr>
                                        <p:cTn id="15" dur="1000" fill="hold"/>
                                        <p:tgtEl>
                                          <p:spTgt spid="83971">
                                            <p:txEl>
                                              <p:pRg st="3" end="3"/>
                                            </p:txEl>
                                          </p:spTgt>
                                        </p:tgtEl>
                                        <p:attrNameLst>
                                          <p:attrName>style.rotation</p:attrName>
                                        </p:attrNameLst>
                                      </p:cBhvr>
                                      <p:tavLst>
                                        <p:tav tm="0">
                                          <p:val>
                                            <p:fltVal val="90"/>
                                          </p:val>
                                        </p:tav>
                                        <p:tav tm="100000">
                                          <p:val>
                                            <p:fltVal val="0"/>
                                          </p:val>
                                        </p:tav>
                                      </p:tavLst>
                                    </p:anim>
                                    <p:animEffect transition="in" filter="fade">
                                      <p:cBhvr>
                                        <p:cTn id="16" dur="1000"/>
                                        <p:tgtEl>
                                          <p:spTgt spid="83971">
                                            <p:txEl>
                                              <p:pRg st="3" end="3"/>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83971">
                                            <p:txEl>
                                              <p:pRg st="4" end="4"/>
                                            </p:txEl>
                                          </p:spTgt>
                                        </p:tgtEl>
                                        <p:attrNameLst>
                                          <p:attrName>style.visibility</p:attrName>
                                        </p:attrNameLst>
                                      </p:cBhvr>
                                      <p:to>
                                        <p:strVal val="visible"/>
                                      </p:to>
                                    </p:set>
                                    <p:anim calcmode="lin" valueType="num">
                                      <p:cBhvr>
                                        <p:cTn id="19" dur="1000" fill="hold"/>
                                        <p:tgtEl>
                                          <p:spTgt spid="83971">
                                            <p:txEl>
                                              <p:pRg st="4" end="4"/>
                                            </p:txEl>
                                          </p:spTgt>
                                        </p:tgtEl>
                                        <p:attrNameLst>
                                          <p:attrName>ppt_w</p:attrName>
                                        </p:attrNameLst>
                                      </p:cBhvr>
                                      <p:tavLst>
                                        <p:tav tm="0">
                                          <p:val>
                                            <p:fltVal val="0"/>
                                          </p:val>
                                        </p:tav>
                                        <p:tav tm="100000">
                                          <p:val>
                                            <p:strVal val="#ppt_w"/>
                                          </p:val>
                                        </p:tav>
                                      </p:tavLst>
                                    </p:anim>
                                    <p:anim calcmode="lin" valueType="num">
                                      <p:cBhvr>
                                        <p:cTn id="20" dur="1000" fill="hold"/>
                                        <p:tgtEl>
                                          <p:spTgt spid="83971">
                                            <p:txEl>
                                              <p:pRg st="4" end="4"/>
                                            </p:txEl>
                                          </p:spTgt>
                                        </p:tgtEl>
                                        <p:attrNameLst>
                                          <p:attrName>ppt_h</p:attrName>
                                        </p:attrNameLst>
                                      </p:cBhvr>
                                      <p:tavLst>
                                        <p:tav tm="0">
                                          <p:val>
                                            <p:fltVal val="0"/>
                                          </p:val>
                                        </p:tav>
                                        <p:tav tm="100000">
                                          <p:val>
                                            <p:strVal val="#ppt_h"/>
                                          </p:val>
                                        </p:tav>
                                      </p:tavLst>
                                    </p:anim>
                                    <p:anim calcmode="lin" valueType="num">
                                      <p:cBhvr>
                                        <p:cTn id="21" dur="1000" fill="hold"/>
                                        <p:tgtEl>
                                          <p:spTgt spid="83971">
                                            <p:txEl>
                                              <p:pRg st="4" end="4"/>
                                            </p:txEl>
                                          </p:spTgt>
                                        </p:tgtEl>
                                        <p:attrNameLst>
                                          <p:attrName>style.rotation</p:attrName>
                                        </p:attrNameLst>
                                      </p:cBhvr>
                                      <p:tavLst>
                                        <p:tav tm="0">
                                          <p:val>
                                            <p:fltVal val="90"/>
                                          </p:val>
                                        </p:tav>
                                        <p:tav tm="100000">
                                          <p:val>
                                            <p:fltVal val="0"/>
                                          </p:val>
                                        </p:tav>
                                      </p:tavLst>
                                    </p:anim>
                                    <p:animEffect transition="in" filter="fade">
                                      <p:cBhvr>
                                        <p:cTn id="22" dur="1000"/>
                                        <p:tgtEl>
                                          <p:spTgt spid="8397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3" presetClass="entr" presetSubtype="16" fill="hold" nodeType="clickEffect">
                                  <p:stCondLst>
                                    <p:cond delay="0"/>
                                  </p:stCondLst>
                                  <p:childTnLst>
                                    <p:set>
                                      <p:cBhvr>
                                        <p:cTn id="26" dur="1" fill="hold">
                                          <p:stCondLst>
                                            <p:cond delay="0"/>
                                          </p:stCondLst>
                                        </p:cTn>
                                        <p:tgtEl>
                                          <p:spTgt spid="83971">
                                            <p:txEl>
                                              <p:pRg st="7" end="7"/>
                                            </p:txEl>
                                          </p:spTgt>
                                        </p:tgtEl>
                                        <p:attrNameLst>
                                          <p:attrName>style.visibility</p:attrName>
                                        </p:attrNameLst>
                                      </p:cBhvr>
                                      <p:to>
                                        <p:strVal val="visible"/>
                                      </p:to>
                                    </p:set>
                                    <p:anim calcmode="lin" valueType="num">
                                      <p:cBhvr>
                                        <p:cTn id="27" dur="500" fill="hold"/>
                                        <p:tgtEl>
                                          <p:spTgt spid="83971">
                                            <p:txEl>
                                              <p:pRg st="7" end="7"/>
                                            </p:txEl>
                                          </p:spTgt>
                                        </p:tgtEl>
                                        <p:attrNameLst>
                                          <p:attrName>ppt_w</p:attrName>
                                        </p:attrNameLst>
                                      </p:cBhvr>
                                      <p:tavLst>
                                        <p:tav tm="0">
                                          <p:val>
                                            <p:fltVal val="0"/>
                                          </p:val>
                                        </p:tav>
                                        <p:tav tm="100000">
                                          <p:val>
                                            <p:strVal val="#ppt_w"/>
                                          </p:val>
                                        </p:tav>
                                      </p:tavLst>
                                    </p:anim>
                                    <p:anim calcmode="lin" valueType="num">
                                      <p:cBhvr>
                                        <p:cTn id="28" dur="500" fill="hold"/>
                                        <p:tgtEl>
                                          <p:spTgt spid="83971">
                                            <p:txEl>
                                              <p:pRg st="7" end="7"/>
                                            </p:txEl>
                                          </p:spTgt>
                                        </p:tgtEl>
                                        <p:attrNameLst>
                                          <p:attrName>ppt_h</p:attrName>
                                        </p:attrNameLst>
                                      </p:cBhvr>
                                      <p:tavLst>
                                        <p:tav tm="0">
                                          <p:val>
                                            <p:fltVal val="0"/>
                                          </p:val>
                                        </p:tav>
                                        <p:tav tm="100000">
                                          <p:val>
                                            <p:strVal val="#ppt_h"/>
                                          </p:val>
                                        </p:tav>
                                      </p:tavLst>
                                    </p:anim>
                                    <p:animEffect transition="in" filter="fade">
                                      <p:cBhvr>
                                        <p:cTn id="29" dur="500"/>
                                        <p:tgtEl>
                                          <p:spTgt spid="83971">
                                            <p:txEl>
                                              <p:pRg st="7" end="7"/>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83971">
                                            <p:txEl>
                                              <p:pRg st="8" end="8"/>
                                            </p:txEl>
                                          </p:spTgt>
                                        </p:tgtEl>
                                        <p:attrNameLst>
                                          <p:attrName>style.visibility</p:attrName>
                                        </p:attrNameLst>
                                      </p:cBhvr>
                                      <p:to>
                                        <p:strVal val="visible"/>
                                      </p:to>
                                    </p:set>
                                    <p:anim calcmode="lin" valueType="num">
                                      <p:cBhvr>
                                        <p:cTn id="32" dur="500" fill="hold"/>
                                        <p:tgtEl>
                                          <p:spTgt spid="83971">
                                            <p:txEl>
                                              <p:pRg st="8" end="8"/>
                                            </p:txEl>
                                          </p:spTgt>
                                        </p:tgtEl>
                                        <p:attrNameLst>
                                          <p:attrName>ppt_w</p:attrName>
                                        </p:attrNameLst>
                                      </p:cBhvr>
                                      <p:tavLst>
                                        <p:tav tm="0">
                                          <p:val>
                                            <p:fltVal val="0"/>
                                          </p:val>
                                        </p:tav>
                                        <p:tav tm="100000">
                                          <p:val>
                                            <p:strVal val="#ppt_w"/>
                                          </p:val>
                                        </p:tav>
                                      </p:tavLst>
                                    </p:anim>
                                    <p:anim calcmode="lin" valueType="num">
                                      <p:cBhvr>
                                        <p:cTn id="33" dur="500" fill="hold"/>
                                        <p:tgtEl>
                                          <p:spTgt spid="83971">
                                            <p:txEl>
                                              <p:pRg st="8" end="8"/>
                                            </p:txEl>
                                          </p:spTgt>
                                        </p:tgtEl>
                                        <p:attrNameLst>
                                          <p:attrName>ppt_h</p:attrName>
                                        </p:attrNameLst>
                                      </p:cBhvr>
                                      <p:tavLst>
                                        <p:tav tm="0">
                                          <p:val>
                                            <p:fltVal val="0"/>
                                          </p:val>
                                        </p:tav>
                                        <p:tav tm="100000">
                                          <p:val>
                                            <p:strVal val="#ppt_h"/>
                                          </p:val>
                                        </p:tav>
                                      </p:tavLst>
                                    </p:anim>
                                    <p:animEffect transition="in" filter="fade">
                                      <p:cBhvr>
                                        <p:cTn id="34" dur="500"/>
                                        <p:tgtEl>
                                          <p:spTgt spid="83971">
                                            <p:txEl>
                                              <p:pRg st="8" end="8"/>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83971">
                                            <p:txEl>
                                              <p:pRg st="9" end="9"/>
                                            </p:txEl>
                                          </p:spTgt>
                                        </p:tgtEl>
                                        <p:attrNameLst>
                                          <p:attrName>style.visibility</p:attrName>
                                        </p:attrNameLst>
                                      </p:cBhvr>
                                      <p:to>
                                        <p:strVal val="visible"/>
                                      </p:to>
                                    </p:set>
                                    <p:anim calcmode="lin" valueType="num">
                                      <p:cBhvr>
                                        <p:cTn id="37" dur="500" fill="hold"/>
                                        <p:tgtEl>
                                          <p:spTgt spid="83971">
                                            <p:txEl>
                                              <p:pRg st="9" end="9"/>
                                            </p:txEl>
                                          </p:spTgt>
                                        </p:tgtEl>
                                        <p:attrNameLst>
                                          <p:attrName>ppt_w</p:attrName>
                                        </p:attrNameLst>
                                      </p:cBhvr>
                                      <p:tavLst>
                                        <p:tav tm="0">
                                          <p:val>
                                            <p:fltVal val="0"/>
                                          </p:val>
                                        </p:tav>
                                        <p:tav tm="100000">
                                          <p:val>
                                            <p:strVal val="#ppt_w"/>
                                          </p:val>
                                        </p:tav>
                                      </p:tavLst>
                                    </p:anim>
                                    <p:anim calcmode="lin" valueType="num">
                                      <p:cBhvr>
                                        <p:cTn id="38" dur="500" fill="hold"/>
                                        <p:tgtEl>
                                          <p:spTgt spid="83971">
                                            <p:txEl>
                                              <p:pRg st="9" end="9"/>
                                            </p:txEl>
                                          </p:spTgt>
                                        </p:tgtEl>
                                        <p:attrNameLst>
                                          <p:attrName>ppt_h</p:attrName>
                                        </p:attrNameLst>
                                      </p:cBhvr>
                                      <p:tavLst>
                                        <p:tav tm="0">
                                          <p:val>
                                            <p:fltVal val="0"/>
                                          </p:val>
                                        </p:tav>
                                        <p:tav tm="100000">
                                          <p:val>
                                            <p:strVal val="#ppt_h"/>
                                          </p:val>
                                        </p:tav>
                                      </p:tavLst>
                                    </p:anim>
                                    <p:animEffect transition="in" filter="fade">
                                      <p:cBhvr>
                                        <p:cTn id="39" dur="500"/>
                                        <p:tgtEl>
                                          <p:spTgt spid="839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字符匹配（续）</a:t>
            </a:r>
          </a:p>
        </p:txBody>
      </p:sp>
      <p:sp>
        <p:nvSpPr>
          <p:cNvPr id="84995" name="Rectangle 3"/>
          <p:cNvSpPr>
            <a:spLocks noGrp="1" noChangeArrowheads="1"/>
          </p:cNvSpPr>
          <p:nvPr>
            <p:ph idx="1"/>
          </p:nvPr>
        </p:nvSpPr>
        <p:spPr>
          <a:xfrm>
            <a:off x="958850" y="1339850"/>
            <a:ext cx="8150225" cy="4854575"/>
          </a:xfrm>
        </p:spPr>
        <p:txBody>
          <a:bodyPr/>
          <a:lstStyle/>
          <a:p>
            <a:pPr eaLnBrk="1" hangingPunct="1">
              <a:buFont typeface="Wingdings" panose="05000000000000000000" pitchFamily="2" charset="2"/>
              <a:buNone/>
            </a:pPr>
            <a:r>
              <a:rPr lang="en-US" altLang="zh-CN" sz="2400"/>
              <a:t>[</a:t>
            </a:r>
            <a:r>
              <a:rPr lang="zh-CN" altLang="en-US" sz="2400"/>
              <a:t>例</a:t>
            </a:r>
            <a:r>
              <a:rPr lang="en-US" altLang="zh-CN" sz="2400"/>
              <a:t>3.32]  </a:t>
            </a:r>
            <a:r>
              <a:rPr lang="zh-CN" altLang="en-US" sz="2400"/>
              <a:t>查询名字中第</a:t>
            </a:r>
            <a:r>
              <a:rPr lang="en-US" altLang="zh-CN" sz="2400"/>
              <a:t>2</a:t>
            </a:r>
            <a:r>
              <a:rPr lang="zh-CN" altLang="en-US" sz="2400"/>
              <a:t>个字为</a:t>
            </a:r>
            <a:r>
              <a:rPr lang="en-US" altLang="zh-CN" sz="2400"/>
              <a:t>"</a:t>
            </a:r>
            <a:r>
              <a:rPr lang="zh-CN" altLang="en-US" sz="2400"/>
              <a:t>阳</a:t>
            </a:r>
            <a:r>
              <a:rPr lang="en-US" altLang="zh-CN" sz="2400"/>
              <a:t>"</a:t>
            </a:r>
            <a:r>
              <a:rPr lang="zh-CN" altLang="en-US" sz="2400"/>
              <a:t>字的学生的姓名和学号。</a:t>
            </a:r>
          </a:p>
          <a:p>
            <a:pPr lvl="1" eaLnBrk="1" hangingPunct="1">
              <a:buFont typeface="Wingdings" panose="05000000000000000000" pitchFamily="2" charset="2"/>
              <a:buNone/>
            </a:pPr>
            <a:r>
              <a:rPr lang="zh-CN" altLang="en-US" sz="2000"/>
              <a:t>     </a:t>
            </a:r>
            <a:r>
              <a:rPr lang="zh-CN" altLang="en-US"/>
              <a:t> </a:t>
            </a:r>
            <a:r>
              <a:rPr lang="en-US" altLang="zh-CN"/>
              <a:t>SELECT Sname</a:t>
            </a:r>
            <a:r>
              <a:rPr lang="zh-CN" altLang="en-US"/>
              <a:t>，</a:t>
            </a:r>
            <a:r>
              <a:rPr lang="en-US" altLang="zh-CN"/>
              <a:t>Sno</a:t>
            </a:r>
          </a:p>
          <a:p>
            <a:pPr lvl="1" eaLnBrk="1" hangingPunct="1">
              <a:buFont typeface="Wingdings" panose="05000000000000000000" pitchFamily="2" charset="2"/>
              <a:buNone/>
            </a:pPr>
            <a:r>
              <a:rPr lang="en-US" altLang="zh-CN"/>
              <a:t>      FROM     Student</a:t>
            </a:r>
          </a:p>
          <a:p>
            <a:pPr lvl="1" eaLnBrk="1" hangingPunct="1">
              <a:buFont typeface="Wingdings" panose="05000000000000000000" pitchFamily="2" charset="2"/>
              <a:buNone/>
            </a:pPr>
            <a:r>
              <a:rPr lang="en-US" altLang="zh-CN"/>
              <a:t>      WHERE  Sname </a:t>
            </a:r>
            <a:r>
              <a:rPr lang="en-US" altLang="zh-CN">
                <a:solidFill>
                  <a:srgbClr val="FF00FF"/>
                </a:solidFill>
              </a:rPr>
              <a:t>LIKE </a:t>
            </a:r>
            <a:r>
              <a:rPr lang="zh-CN" altLang="en-US">
                <a:solidFill>
                  <a:srgbClr val="FF00FF"/>
                </a:solidFill>
              </a:rPr>
              <a:t>'</a:t>
            </a:r>
            <a:r>
              <a:rPr lang="en-US" altLang="zh-CN">
                <a:solidFill>
                  <a:srgbClr val="FF00FF"/>
                </a:solidFill>
              </a:rPr>
              <a:t>__</a:t>
            </a:r>
            <a:r>
              <a:rPr lang="zh-CN" altLang="en-US">
                <a:solidFill>
                  <a:srgbClr val="FF00FF"/>
                </a:solidFill>
              </a:rPr>
              <a:t>阳</a:t>
            </a:r>
            <a:r>
              <a:rPr lang="en-US" altLang="zh-CN">
                <a:solidFill>
                  <a:srgbClr val="FF00FF"/>
                </a:solidFill>
              </a:rPr>
              <a:t>%</a:t>
            </a:r>
            <a:r>
              <a:rPr lang="zh-CN" altLang="en-US">
                <a:solidFill>
                  <a:srgbClr val="FF00FF"/>
                </a:solidFill>
              </a:rPr>
              <a:t>'</a:t>
            </a:r>
            <a:r>
              <a:rPr lang="zh-CN" altLang="en-US"/>
              <a:t>;</a:t>
            </a:r>
          </a:p>
          <a:p>
            <a:pPr lvl="1" eaLnBrk="1" hangingPunct="1">
              <a:buFont typeface="Wingdings" panose="05000000000000000000" pitchFamily="2" charset="2"/>
              <a:buNone/>
            </a:pPr>
            <a:endParaRPr lang="zh-CN" altLang="en-US"/>
          </a:p>
          <a:p>
            <a:pPr eaLnBrk="1" hangingPunct="1">
              <a:buFont typeface="Wingdings" panose="05000000000000000000" pitchFamily="2" charset="2"/>
              <a:buNone/>
            </a:pPr>
            <a:r>
              <a:rPr lang="en-US" altLang="zh-CN" sz="2400"/>
              <a:t>[</a:t>
            </a:r>
            <a:r>
              <a:rPr lang="zh-CN" altLang="en-US" sz="2400"/>
              <a:t>例</a:t>
            </a:r>
            <a:r>
              <a:rPr lang="en-US" altLang="zh-CN" sz="2400"/>
              <a:t>3.33]  </a:t>
            </a:r>
            <a:r>
              <a:rPr lang="zh-CN" altLang="en-US" sz="2400"/>
              <a:t>查询所有不姓刘的学生姓名、学号和性别。</a:t>
            </a:r>
          </a:p>
          <a:p>
            <a:pPr lvl="1" eaLnBrk="1" hangingPunct="1">
              <a:buFont typeface="Wingdings" panose="05000000000000000000" pitchFamily="2" charset="2"/>
              <a:buNone/>
            </a:pPr>
            <a:r>
              <a:rPr lang="zh-CN" altLang="en-US" sz="2000"/>
              <a:t>      </a:t>
            </a:r>
            <a:r>
              <a:rPr lang="en-US" altLang="zh-CN"/>
              <a:t>SELECT Sname</a:t>
            </a:r>
            <a:r>
              <a:rPr lang="zh-CN" altLang="en-US"/>
              <a:t>, </a:t>
            </a:r>
            <a:r>
              <a:rPr lang="en-US" altLang="zh-CN"/>
              <a:t>Sno</a:t>
            </a:r>
            <a:r>
              <a:rPr lang="zh-CN" altLang="en-US"/>
              <a:t>, </a:t>
            </a:r>
            <a:r>
              <a:rPr lang="en-US" altLang="zh-CN"/>
              <a:t>Ssex</a:t>
            </a:r>
          </a:p>
          <a:p>
            <a:pPr lvl="1" eaLnBrk="1" hangingPunct="1">
              <a:buFont typeface="Wingdings" panose="05000000000000000000" pitchFamily="2" charset="2"/>
              <a:buNone/>
            </a:pPr>
            <a:r>
              <a:rPr lang="en-US" altLang="zh-CN"/>
              <a:t>      FROM     Student</a:t>
            </a:r>
          </a:p>
          <a:p>
            <a:pPr lvl="1" eaLnBrk="1" hangingPunct="1">
              <a:buFont typeface="Wingdings" panose="05000000000000000000" pitchFamily="2" charset="2"/>
              <a:buNone/>
            </a:pPr>
            <a:r>
              <a:rPr lang="en-US" altLang="zh-CN"/>
              <a:t>      WHERE  Sname </a:t>
            </a:r>
            <a:r>
              <a:rPr lang="en-US" altLang="zh-CN">
                <a:solidFill>
                  <a:srgbClr val="FF00FF"/>
                </a:solidFill>
              </a:rPr>
              <a:t>NOT LIKE '</a:t>
            </a:r>
            <a:r>
              <a:rPr lang="zh-CN" altLang="en-US">
                <a:solidFill>
                  <a:srgbClr val="FF00FF"/>
                </a:solidFill>
              </a:rPr>
              <a:t>刘</a:t>
            </a:r>
            <a:r>
              <a:rPr lang="en-US" altLang="zh-CN">
                <a:solidFill>
                  <a:srgbClr val="FF00FF"/>
                </a:solidFill>
              </a:rPr>
              <a:t>%'</a:t>
            </a:r>
            <a:r>
              <a:rPr lang="zh-CN" altLang="en-US"/>
              <a:t>;</a:t>
            </a:r>
          </a:p>
          <a:p>
            <a:pPr eaLnBrk="1" hangingPunct="1">
              <a:buFont typeface="Wingdings" panose="05000000000000000000" pitchFamily="2" charset="2"/>
              <a:buNone/>
            </a:pPr>
            <a:endParaRPr lang="zh-CN" altLang="en-US"/>
          </a:p>
        </p:txBody>
      </p:sp>
      <p:sp>
        <p:nvSpPr>
          <p:cNvPr id="9523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59725CC5-55F8-42FC-8434-A87B455C7E60}"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84995">
                                            <p:txEl>
                                              <p:pRg st="1" end="1"/>
                                            </p:txEl>
                                          </p:spTgt>
                                        </p:tgtEl>
                                        <p:attrNameLst>
                                          <p:attrName>style.visibility</p:attrName>
                                        </p:attrNameLst>
                                      </p:cBhvr>
                                      <p:to>
                                        <p:strVal val="visible"/>
                                      </p:to>
                                    </p:set>
                                    <p:anim calcmode="lin" valueType="num">
                                      <p:cBhvr>
                                        <p:cTn id="7" dur="1000" fill="hold"/>
                                        <p:tgtEl>
                                          <p:spTgt spid="84995">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84995">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84995">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84995">
                                            <p:txEl>
                                              <p:pRg st="1" end="1"/>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84995">
                                            <p:txEl>
                                              <p:pRg st="2" end="2"/>
                                            </p:txEl>
                                          </p:spTgt>
                                        </p:tgtEl>
                                        <p:attrNameLst>
                                          <p:attrName>style.visibility</p:attrName>
                                        </p:attrNameLst>
                                      </p:cBhvr>
                                      <p:to>
                                        <p:strVal val="visible"/>
                                      </p:to>
                                    </p:set>
                                    <p:anim calcmode="lin" valueType="num">
                                      <p:cBhvr>
                                        <p:cTn id="13" dur="1000" fill="hold"/>
                                        <p:tgtEl>
                                          <p:spTgt spid="84995">
                                            <p:txEl>
                                              <p:pRg st="2" end="2"/>
                                            </p:txEl>
                                          </p:spTgt>
                                        </p:tgtEl>
                                        <p:attrNameLst>
                                          <p:attrName>ppt_w</p:attrName>
                                        </p:attrNameLst>
                                      </p:cBhvr>
                                      <p:tavLst>
                                        <p:tav tm="0">
                                          <p:val>
                                            <p:fltVal val="0"/>
                                          </p:val>
                                        </p:tav>
                                        <p:tav tm="100000">
                                          <p:val>
                                            <p:strVal val="#ppt_w"/>
                                          </p:val>
                                        </p:tav>
                                      </p:tavLst>
                                    </p:anim>
                                    <p:anim calcmode="lin" valueType="num">
                                      <p:cBhvr>
                                        <p:cTn id="14" dur="1000" fill="hold"/>
                                        <p:tgtEl>
                                          <p:spTgt spid="84995">
                                            <p:txEl>
                                              <p:pRg st="2" end="2"/>
                                            </p:txEl>
                                          </p:spTgt>
                                        </p:tgtEl>
                                        <p:attrNameLst>
                                          <p:attrName>ppt_h</p:attrName>
                                        </p:attrNameLst>
                                      </p:cBhvr>
                                      <p:tavLst>
                                        <p:tav tm="0">
                                          <p:val>
                                            <p:fltVal val="0"/>
                                          </p:val>
                                        </p:tav>
                                        <p:tav tm="100000">
                                          <p:val>
                                            <p:strVal val="#ppt_h"/>
                                          </p:val>
                                        </p:tav>
                                      </p:tavLst>
                                    </p:anim>
                                    <p:anim calcmode="lin" valueType="num">
                                      <p:cBhvr>
                                        <p:cTn id="15" dur="1000" fill="hold"/>
                                        <p:tgtEl>
                                          <p:spTgt spid="84995">
                                            <p:txEl>
                                              <p:pRg st="2" end="2"/>
                                            </p:txEl>
                                          </p:spTgt>
                                        </p:tgtEl>
                                        <p:attrNameLst>
                                          <p:attrName>style.rotation</p:attrName>
                                        </p:attrNameLst>
                                      </p:cBhvr>
                                      <p:tavLst>
                                        <p:tav tm="0">
                                          <p:val>
                                            <p:fltVal val="90"/>
                                          </p:val>
                                        </p:tav>
                                        <p:tav tm="100000">
                                          <p:val>
                                            <p:fltVal val="0"/>
                                          </p:val>
                                        </p:tav>
                                      </p:tavLst>
                                    </p:anim>
                                    <p:animEffect transition="in" filter="fade">
                                      <p:cBhvr>
                                        <p:cTn id="16" dur="1000"/>
                                        <p:tgtEl>
                                          <p:spTgt spid="84995">
                                            <p:txEl>
                                              <p:pRg st="2" end="2"/>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84995">
                                            <p:txEl>
                                              <p:pRg st="3" end="3"/>
                                            </p:txEl>
                                          </p:spTgt>
                                        </p:tgtEl>
                                        <p:attrNameLst>
                                          <p:attrName>style.visibility</p:attrName>
                                        </p:attrNameLst>
                                      </p:cBhvr>
                                      <p:to>
                                        <p:strVal val="visible"/>
                                      </p:to>
                                    </p:set>
                                    <p:anim calcmode="lin" valueType="num">
                                      <p:cBhvr>
                                        <p:cTn id="19" dur="1000" fill="hold"/>
                                        <p:tgtEl>
                                          <p:spTgt spid="84995">
                                            <p:txEl>
                                              <p:pRg st="3" end="3"/>
                                            </p:txEl>
                                          </p:spTgt>
                                        </p:tgtEl>
                                        <p:attrNameLst>
                                          <p:attrName>ppt_w</p:attrName>
                                        </p:attrNameLst>
                                      </p:cBhvr>
                                      <p:tavLst>
                                        <p:tav tm="0">
                                          <p:val>
                                            <p:fltVal val="0"/>
                                          </p:val>
                                        </p:tav>
                                        <p:tav tm="100000">
                                          <p:val>
                                            <p:strVal val="#ppt_w"/>
                                          </p:val>
                                        </p:tav>
                                      </p:tavLst>
                                    </p:anim>
                                    <p:anim calcmode="lin" valueType="num">
                                      <p:cBhvr>
                                        <p:cTn id="20" dur="1000" fill="hold"/>
                                        <p:tgtEl>
                                          <p:spTgt spid="84995">
                                            <p:txEl>
                                              <p:pRg st="3" end="3"/>
                                            </p:txEl>
                                          </p:spTgt>
                                        </p:tgtEl>
                                        <p:attrNameLst>
                                          <p:attrName>ppt_h</p:attrName>
                                        </p:attrNameLst>
                                      </p:cBhvr>
                                      <p:tavLst>
                                        <p:tav tm="0">
                                          <p:val>
                                            <p:fltVal val="0"/>
                                          </p:val>
                                        </p:tav>
                                        <p:tav tm="100000">
                                          <p:val>
                                            <p:strVal val="#ppt_h"/>
                                          </p:val>
                                        </p:tav>
                                      </p:tavLst>
                                    </p:anim>
                                    <p:anim calcmode="lin" valueType="num">
                                      <p:cBhvr>
                                        <p:cTn id="21" dur="1000" fill="hold"/>
                                        <p:tgtEl>
                                          <p:spTgt spid="84995">
                                            <p:txEl>
                                              <p:pRg st="3" end="3"/>
                                            </p:txEl>
                                          </p:spTgt>
                                        </p:tgtEl>
                                        <p:attrNameLst>
                                          <p:attrName>style.rotation</p:attrName>
                                        </p:attrNameLst>
                                      </p:cBhvr>
                                      <p:tavLst>
                                        <p:tav tm="0">
                                          <p:val>
                                            <p:fltVal val="90"/>
                                          </p:val>
                                        </p:tav>
                                        <p:tav tm="100000">
                                          <p:val>
                                            <p:fltVal val="0"/>
                                          </p:val>
                                        </p:tav>
                                      </p:tavLst>
                                    </p:anim>
                                    <p:animEffect transition="in" filter="fade">
                                      <p:cBhvr>
                                        <p:cTn id="22" dur="1000"/>
                                        <p:tgtEl>
                                          <p:spTgt spid="849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3" presetClass="entr" presetSubtype="16" fill="hold" nodeType="clickEffect">
                                  <p:stCondLst>
                                    <p:cond delay="0"/>
                                  </p:stCondLst>
                                  <p:childTnLst>
                                    <p:set>
                                      <p:cBhvr>
                                        <p:cTn id="26" dur="1" fill="hold">
                                          <p:stCondLst>
                                            <p:cond delay="0"/>
                                          </p:stCondLst>
                                        </p:cTn>
                                        <p:tgtEl>
                                          <p:spTgt spid="84995">
                                            <p:txEl>
                                              <p:pRg st="6" end="6"/>
                                            </p:txEl>
                                          </p:spTgt>
                                        </p:tgtEl>
                                        <p:attrNameLst>
                                          <p:attrName>style.visibility</p:attrName>
                                        </p:attrNameLst>
                                      </p:cBhvr>
                                      <p:to>
                                        <p:strVal val="visible"/>
                                      </p:to>
                                    </p:set>
                                    <p:anim calcmode="lin" valueType="num">
                                      <p:cBhvr>
                                        <p:cTn id="27" dur="500" fill="hold"/>
                                        <p:tgtEl>
                                          <p:spTgt spid="84995">
                                            <p:txEl>
                                              <p:pRg st="6" end="6"/>
                                            </p:txEl>
                                          </p:spTgt>
                                        </p:tgtEl>
                                        <p:attrNameLst>
                                          <p:attrName>ppt_w</p:attrName>
                                        </p:attrNameLst>
                                      </p:cBhvr>
                                      <p:tavLst>
                                        <p:tav tm="0">
                                          <p:val>
                                            <p:fltVal val="0"/>
                                          </p:val>
                                        </p:tav>
                                        <p:tav tm="100000">
                                          <p:val>
                                            <p:strVal val="#ppt_w"/>
                                          </p:val>
                                        </p:tav>
                                      </p:tavLst>
                                    </p:anim>
                                    <p:anim calcmode="lin" valueType="num">
                                      <p:cBhvr>
                                        <p:cTn id="28" dur="500" fill="hold"/>
                                        <p:tgtEl>
                                          <p:spTgt spid="84995">
                                            <p:txEl>
                                              <p:pRg st="6" end="6"/>
                                            </p:txEl>
                                          </p:spTgt>
                                        </p:tgtEl>
                                        <p:attrNameLst>
                                          <p:attrName>ppt_h</p:attrName>
                                        </p:attrNameLst>
                                      </p:cBhvr>
                                      <p:tavLst>
                                        <p:tav tm="0">
                                          <p:val>
                                            <p:fltVal val="0"/>
                                          </p:val>
                                        </p:tav>
                                        <p:tav tm="100000">
                                          <p:val>
                                            <p:strVal val="#ppt_h"/>
                                          </p:val>
                                        </p:tav>
                                      </p:tavLst>
                                    </p:anim>
                                    <p:animEffect transition="in" filter="fade">
                                      <p:cBhvr>
                                        <p:cTn id="29" dur="500"/>
                                        <p:tgtEl>
                                          <p:spTgt spid="84995">
                                            <p:txEl>
                                              <p:pRg st="6" end="6"/>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84995">
                                            <p:txEl>
                                              <p:pRg st="7" end="7"/>
                                            </p:txEl>
                                          </p:spTgt>
                                        </p:tgtEl>
                                        <p:attrNameLst>
                                          <p:attrName>style.visibility</p:attrName>
                                        </p:attrNameLst>
                                      </p:cBhvr>
                                      <p:to>
                                        <p:strVal val="visible"/>
                                      </p:to>
                                    </p:set>
                                    <p:anim calcmode="lin" valueType="num">
                                      <p:cBhvr>
                                        <p:cTn id="32" dur="500" fill="hold"/>
                                        <p:tgtEl>
                                          <p:spTgt spid="84995">
                                            <p:txEl>
                                              <p:pRg st="7" end="7"/>
                                            </p:txEl>
                                          </p:spTgt>
                                        </p:tgtEl>
                                        <p:attrNameLst>
                                          <p:attrName>ppt_w</p:attrName>
                                        </p:attrNameLst>
                                      </p:cBhvr>
                                      <p:tavLst>
                                        <p:tav tm="0">
                                          <p:val>
                                            <p:fltVal val="0"/>
                                          </p:val>
                                        </p:tav>
                                        <p:tav tm="100000">
                                          <p:val>
                                            <p:strVal val="#ppt_w"/>
                                          </p:val>
                                        </p:tav>
                                      </p:tavLst>
                                    </p:anim>
                                    <p:anim calcmode="lin" valueType="num">
                                      <p:cBhvr>
                                        <p:cTn id="33" dur="500" fill="hold"/>
                                        <p:tgtEl>
                                          <p:spTgt spid="84995">
                                            <p:txEl>
                                              <p:pRg st="7" end="7"/>
                                            </p:txEl>
                                          </p:spTgt>
                                        </p:tgtEl>
                                        <p:attrNameLst>
                                          <p:attrName>ppt_h</p:attrName>
                                        </p:attrNameLst>
                                      </p:cBhvr>
                                      <p:tavLst>
                                        <p:tav tm="0">
                                          <p:val>
                                            <p:fltVal val="0"/>
                                          </p:val>
                                        </p:tav>
                                        <p:tav tm="100000">
                                          <p:val>
                                            <p:strVal val="#ppt_h"/>
                                          </p:val>
                                        </p:tav>
                                      </p:tavLst>
                                    </p:anim>
                                    <p:animEffect transition="in" filter="fade">
                                      <p:cBhvr>
                                        <p:cTn id="34" dur="500"/>
                                        <p:tgtEl>
                                          <p:spTgt spid="84995">
                                            <p:txEl>
                                              <p:pRg st="7" end="7"/>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84995">
                                            <p:txEl>
                                              <p:pRg st="8" end="8"/>
                                            </p:txEl>
                                          </p:spTgt>
                                        </p:tgtEl>
                                        <p:attrNameLst>
                                          <p:attrName>style.visibility</p:attrName>
                                        </p:attrNameLst>
                                      </p:cBhvr>
                                      <p:to>
                                        <p:strVal val="visible"/>
                                      </p:to>
                                    </p:set>
                                    <p:anim calcmode="lin" valueType="num">
                                      <p:cBhvr>
                                        <p:cTn id="37" dur="500" fill="hold"/>
                                        <p:tgtEl>
                                          <p:spTgt spid="84995">
                                            <p:txEl>
                                              <p:pRg st="8" end="8"/>
                                            </p:txEl>
                                          </p:spTgt>
                                        </p:tgtEl>
                                        <p:attrNameLst>
                                          <p:attrName>ppt_w</p:attrName>
                                        </p:attrNameLst>
                                      </p:cBhvr>
                                      <p:tavLst>
                                        <p:tav tm="0">
                                          <p:val>
                                            <p:fltVal val="0"/>
                                          </p:val>
                                        </p:tav>
                                        <p:tav tm="100000">
                                          <p:val>
                                            <p:strVal val="#ppt_w"/>
                                          </p:val>
                                        </p:tav>
                                      </p:tavLst>
                                    </p:anim>
                                    <p:anim calcmode="lin" valueType="num">
                                      <p:cBhvr>
                                        <p:cTn id="38" dur="500" fill="hold"/>
                                        <p:tgtEl>
                                          <p:spTgt spid="84995">
                                            <p:txEl>
                                              <p:pRg st="8" end="8"/>
                                            </p:txEl>
                                          </p:spTgt>
                                        </p:tgtEl>
                                        <p:attrNameLst>
                                          <p:attrName>ppt_h</p:attrName>
                                        </p:attrNameLst>
                                      </p:cBhvr>
                                      <p:tavLst>
                                        <p:tav tm="0">
                                          <p:val>
                                            <p:fltVal val="0"/>
                                          </p:val>
                                        </p:tav>
                                        <p:tav tm="100000">
                                          <p:val>
                                            <p:strVal val="#ppt_h"/>
                                          </p:val>
                                        </p:tav>
                                      </p:tavLst>
                                    </p:anim>
                                    <p:animEffect transition="in" filter="fade">
                                      <p:cBhvr>
                                        <p:cTn id="39" dur="500"/>
                                        <p:tgtEl>
                                          <p:spTgt spid="849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字符匹配（续）</a:t>
            </a:r>
          </a:p>
        </p:txBody>
      </p:sp>
      <p:sp>
        <p:nvSpPr>
          <p:cNvPr id="86019" name="Rectangle 3"/>
          <p:cNvSpPr>
            <a:spLocks noGrp="1" noChangeArrowheads="1"/>
          </p:cNvSpPr>
          <p:nvPr>
            <p:ph idx="1"/>
          </p:nvPr>
        </p:nvSpPr>
        <p:spPr>
          <a:xfrm>
            <a:off x="827088" y="908050"/>
            <a:ext cx="8281987" cy="5834063"/>
          </a:xfrm>
        </p:spPr>
        <p:txBody>
          <a:bodyPr/>
          <a:lstStyle/>
          <a:p>
            <a:pPr marL="803275" lvl="1" indent="-447675" algn="just" eaLnBrk="1" hangingPunct="1">
              <a:lnSpc>
                <a:spcPct val="200000"/>
              </a:lnSpc>
              <a:spcBef>
                <a:spcPct val="0"/>
              </a:spcBef>
            </a:pPr>
            <a:r>
              <a:rPr lang="en-US" altLang="zh-CN">
                <a:solidFill>
                  <a:srgbClr val="C00000"/>
                </a:solidFill>
                <a:latin typeface="微软雅黑" panose="020B0503020204020204" pitchFamily="34" charset="-122"/>
                <a:ea typeface="微软雅黑" panose="020B0503020204020204" pitchFamily="34" charset="-122"/>
              </a:rPr>
              <a:t> </a:t>
            </a:r>
            <a:r>
              <a:rPr lang="zh-CN" altLang="en-US">
                <a:solidFill>
                  <a:srgbClr val="C00000"/>
                </a:solidFill>
                <a:latin typeface="微软雅黑" panose="020B0503020204020204" pitchFamily="34" charset="-122"/>
                <a:ea typeface="微软雅黑" panose="020B0503020204020204" pitchFamily="34" charset="-122"/>
              </a:rPr>
              <a:t>使用换码字符将通配符转义为普通字符</a:t>
            </a:r>
          </a:p>
          <a:p>
            <a:pPr eaLnBrk="1" hangingPunct="1">
              <a:lnSpc>
                <a:spcPct val="80000"/>
              </a:lnSpc>
              <a:buFont typeface="Wingdings" panose="05000000000000000000" pitchFamily="2" charset="2"/>
              <a:buNone/>
            </a:pPr>
            <a:r>
              <a:rPr lang="zh-CN" altLang="en-US" sz="1600"/>
              <a:t> </a:t>
            </a:r>
            <a:r>
              <a:rPr lang="zh-CN" altLang="en-US" sz="2400"/>
              <a:t> </a:t>
            </a:r>
            <a:r>
              <a:rPr lang="en-US" altLang="zh-CN" sz="2000"/>
              <a:t>[</a:t>
            </a:r>
            <a:r>
              <a:rPr lang="zh-CN" altLang="en-US" sz="2000"/>
              <a:t>例</a:t>
            </a:r>
            <a:r>
              <a:rPr lang="en-US" altLang="zh-CN" sz="2000"/>
              <a:t>3.34] </a:t>
            </a:r>
            <a:r>
              <a:rPr lang="en-US" altLang="zh-CN" sz="1800"/>
              <a:t> </a:t>
            </a:r>
            <a:r>
              <a:rPr lang="zh-CN" altLang="en-US" sz="2000"/>
              <a:t>查询</a:t>
            </a:r>
            <a:r>
              <a:rPr lang="en-US" altLang="zh-CN" sz="2000"/>
              <a:t>DB_Design</a:t>
            </a:r>
            <a:r>
              <a:rPr lang="zh-CN" altLang="en-US" sz="2000"/>
              <a:t>课程的课程号和学分。</a:t>
            </a:r>
          </a:p>
          <a:p>
            <a:pPr eaLnBrk="1" hangingPunct="1">
              <a:lnSpc>
                <a:spcPct val="150000"/>
              </a:lnSpc>
              <a:buFont typeface="Wingdings" panose="05000000000000000000" pitchFamily="2" charset="2"/>
              <a:buNone/>
            </a:pPr>
            <a:r>
              <a:rPr lang="zh-CN" altLang="en-US" sz="2000"/>
              <a:t>      </a:t>
            </a:r>
            <a:r>
              <a:rPr lang="en-US" altLang="zh-CN" sz="2000"/>
              <a:t>SELECT Cno,Ccredit</a:t>
            </a:r>
          </a:p>
          <a:p>
            <a:pPr eaLnBrk="1" hangingPunct="1">
              <a:lnSpc>
                <a:spcPct val="150000"/>
              </a:lnSpc>
              <a:buFont typeface="Wingdings" panose="05000000000000000000" pitchFamily="2" charset="2"/>
              <a:buNone/>
            </a:pPr>
            <a:r>
              <a:rPr lang="en-US" altLang="zh-CN" sz="2000"/>
              <a:t>      FROM     Course</a:t>
            </a:r>
          </a:p>
          <a:p>
            <a:pPr eaLnBrk="1" hangingPunct="1">
              <a:lnSpc>
                <a:spcPct val="150000"/>
              </a:lnSpc>
              <a:buFont typeface="Wingdings" panose="05000000000000000000" pitchFamily="2" charset="2"/>
              <a:buNone/>
            </a:pPr>
            <a:r>
              <a:rPr lang="en-US" altLang="zh-CN" sz="2000"/>
              <a:t>      WHERE  Cname LIKE 'DB</a:t>
            </a:r>
            <a:r>
              <a:rPr lang="en-US" altLang="zh-CN" sz="2000">
                <a:solidFill>
                  <a:srgbClr val="852121"/>
                </a:solidFill>
              </a:rPr>
              <a:t>\</a:t>
            </a:r>
            <a:r>
              <a:rPr lang="en-US" altLang="zh-CN" sz="2000"/>
              <a:t>_Design' </a:t>
            </a:r>
            <a:r>
              <a:rPr lang="en-US" altLang="zh-CN" sz="2000">
                <a:solidFill>
                  <a:srgbClr val="FF00FF"/>
                </a:solidFill>
              </a:rPr>
              <a:t>ESCAPE '\ ' </a:t>
            </a:r>
            <a:r>
              <a:rPr lang="zh-CN" altLang="en-US" sz="2000"/>
              <a:t>;</a:t>
            </a:r>
          </a:p>
          <a:p>
            <a:pPr eaLnBrk="1" hangingPunct="1">
              <a:lnSpc>
                <a:spcPct val="150000"/>
              </a:lnSpc>
              <a:buFont typeface="Wingdings" panose="05000000000000000000" pitchFamily="2" charset="2"/>
              <a:buNone/>
            </a:pPr>
            <a:r>
              <a:rPr lang="en-US" altLang="zh-CN" sz="2000"/>
              <a:t>[</a:t>
            </a:r>
            <a:r>
              <a:rPr lang="zh-CN" altLang="en-US" sz="2000"/>
              <a:t>例</a:t>
            </a:r>
            <a:r>
              <a:rPr lang="en-US" altLang="zh-CN" sz="2000"/>
              <a:t>3.35]  </a:t>
            </a:r>
            <a:r>
              <a:rPr lang="zh-CN" altLang="en-US" sz="2000"/>
              <a:t>查询以</a:t>
            </a:r>
            <a:r>
              <a:rPr lang="en-US" altLang="zh-CN" sz="2000"/>
              <a:t>"DB_"</a:t>
            </a:r>
            <a:r>
              <a:rPr lang="zh-CN" altLang="en-US" sz="2000"/>
              <a:t>开头，且倒数第</a:t>
            </a:r>
            <a:r>
              <a:rPr lang="en-US" altLang="zh-CN" sz="2000"/>
              <a:t>3</a:t>
            </a:r>
            <a:r>
              <a:rPr lang="zh-CN" altLang="en-US" sz="2000"/>
              <a:t>个字符为 </a:t>
            </a:r>
            <a:r>
              <a:rPr lang="en-US" altLang="zh-CN" sz="2000"/>
              <a:t>i</a:t>
            </a:r>
            <a:r>
              <a:rPr lang="zh-CN" altLang="en-US" sz="2000"/>
              <a:t>的课程的详细情况。</a:t>
            </a:r>
          </a:p>
          <a:p>
            <a:pPr eaLnBrk="1" hangingPunct="1">
              <a:lnSpc>
                <a:spcPct val="150000"/>
              </a:lnSpc>
              <a:buFont typeface="Wingdings" panose="05000000000000000000" pitchFamily="2" charset="2"/>
              <a:buNone/>
            </a:pPr>
            <a:r>
              <a:rPr lang="zh-CN" altLang="en-US" sz="2000"/>
              <a:t>      </a:t>
            </a:r>
            <a:r>
              <a:rPr lang="en-US" altLang="zh-CN" sz="2000"/>
              <a:t>SELECT  *</a:t>
            </a:r>
          </a:p>
          <a:p>
            <a:pPr eaLnBrk="1" hangingPunct="1">
              <a:lnSpc>
                <a:spcPct val="150000"/>
              </a:lnSpc>
              <a:buFont typeface="Wingdings" panose="05000000000000000000" pitchFamily="2" charset="2"/>
              <a:buNone/>
            </a:pPr>
            <a:r>
              <a:rPr lang="en-US" altLang="zh-CN" sz="2000"/>
              <a:t>      FROM    Course</a:t>
            </a:r>
          </a:p>
          <a:p>
            <a:pPr eaLnBrk="1" hangingPunct="1">
              <a:lnSpc>
                <a:spcPct val="150000"/>
              </a:lnSpc>
              <a:buFont typeface="Wingdings" panose="05000000000000000000" pitchFamily="2" charset="2"/>
              <a:buNone/>
            </a:pPr>
            <a:r>
              <a:rPr lang="en-US" altLang="zh-CN" sz="2000"/>
              <a:t>      WHERE  Cname LIKE  </a:t>
            </a:r>
            <a:r>
              <a:rPr lang="zh-CN" altLang="en-US" sz="2000"/>
              <a:t>'</a:t>
            </a:r>
            <a:r>
              <a:rPr lang="en-US" altLang="zh-CN" sz="2000"/>
              <a:t>DB</a:t>
            </a:r>
            <a:r>
              <a:rPr lang="en-US" altLang="zh-CN" sz="2000">
                <a:solidFill>
                  <a:srgbClr val="852121"/>
                </a:solidFill>
              </a:rPr>
              <a:t>\</a:t>
            </a:r>
            <a:r>
              <a:rPr lang="en-US" altLang="zh-CN" sz="2000"/>
              <a:t>_%i_ _</a:t>
            </a:r>
            <a:r>
              <a:rPr lang="zh-CN" altLang="en-US" sz="2000"/>
              <a:t>'</a:t>
            </a:r>
            <a:r>
              <a:rPr lang="en-US" altLang="zh-CN" sz="2000"/>
              <a:t> </a:t>
            </a:r>
            <a:r>
              <a:rPr lang="en-US" altLang="zh-CN" sz="2000">
                <a:solidFill>
                  <a:srgbClr val="FF00FF"/>
                </a:solidFill>
              </a:rPr>
              <a:t>ESCAPE '\ ' </a:t>
            </a:r>
            <a:r>
              <a:rPr lang="zh-CN" altLang="en-US" sz="2000"/>
              <a:t>;</a:t>
            </a:r>
          </a:p>
          <a:p>
            <a:pPr eaLnBrk="1" hangingPunct="1">
              <a:lnSpc>
                <a:spcPct val="80000"/>
              </a:lnSpc>
              <a:buFont typeface="Wingdings" panose="05000000000000000000" pitchFamily="2" charset="2"/>
              <a:buNone/>
            </a:pPr>
            <a:r>
              <a:rPr lang="zh-CN" altLang="en-US" sz="2000">
                <a:solidFill>
                  <a:srgbClr val="009999"/>
                </a:solidFill>
              </a:rPr>
              <a:t>	</a:t>
            </a:r>
          </a:p>
          <a:p>
            <a:pPr eaLnBrk="1" hangingPunct="1">
              <a:lnSpc>
                <a:spcPct val="80000"/>
              </a:lnSpc>
              <a:buFont typeface="Wingdings" panose="05000000000000000000" pitchFamily="2" charset="2"/>
              <a:buNone/>
            </a:pPr>
            <a:r>
              <a:rPr lang="zh-CN" altLang="en-US" sz="2000">
                <a:solidFill>
                  <a:srgbClr val="009999"/>
                </a:solidFill>
              </a:rPr>
              <a:t>	</a:t>
            </a:r>
            <a:r>
              <a:rPr lang="zh-CN" altLang="en-US" sz="2400">
                <a:solidFill>
                  <a:srgbClr val="C00000"/>
                </a:solidFill>
                <a:latin typeface="微软雅黑" panose="020B0503020204020204" pitchFamily="34" charset="-122"/>
                <a:ea typeface="微软雅黑" panose="020B0503020204020204" pitchFamily="34" charset="-122"/>
              </a:rPr>
              <a:t>ESCAPE '＼' 表示“ ＼” 为换码字符</a:t>
            </a:r>
            <a:endParaRPr lang="zh-CN" altLang="en-US" sz="2000">
              <a:solidFill>
                <a:srgbClr val="C00000"/>
              </a:solidFill>
              <a:latin typeface="微软雅黑" panose="020B0503020204020204" pitchFamily="34" charset="-122"/>
              <a:ea typeface="微软雅黑" panose="020B0503020204020204" pitchFamily="34" charset="-122"/>
            </a:endParaRPr>
          </a:p>
          <a:p>
            <a:pPr eaLnBrk="1" hangingPunct="1">
              <a:lnSpc>
                <a:spcPct val="80000"/>
              </a:lnSpc>
              <a:buFont typeface="Wingdings" panose="05000000000000000000" pitchFamily="2" charset="2"/>
              <a:buNone/>
            </a:pPr>
            <a:endParaRPr lang="zh-CN" altLang="en-US" sz="3200">
              <a:solidFill>
                <a:srgbClr val="852121"/>
              </a:solidFill>
            </a:endParaRPr>
          </a:p>
          <a:p>
            <a:pPr eaLnBrk="1" hangingPunct="1">
              <a:lnSpc>
                <a:spcPct val="80000"/>
              </a:lnSpc>
              <a:buFont typeface="Wingdings" panose="05000000000000000000" pitchFamily="2" charset="2"/>
              <a:buNone/>
            </a:pPr>
            <a:r>
              <a:rPr lang="zh-CN" altLang="en-US" sz="2400"/>
              <a:t> </a:t>
            </a:r>
            <a:r>
              <a:rPr lang="zh-CN" altLang="en-US" sz="2400">
                <a:solidFill>
                  <a:srgbClr val="009999"/>
                </a:solidFill>
              </a:rPr>
              <a:t> </a:t>
            </a:r>
          </a:p>
        </p:txBody>
      </p:sp>
      <p:sp>
        <p:nvSpPr>
          <p:cNvPr id="9626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DB45EF4E-A88A-4D04-A05E-0726219407EE}"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86019">
                                            <p:txEl>
                                              <p:pRg st="2" end="2"/>
                                            </p:txEl>
                                          </p:spTgt>
                                        </p:tgtEl>
                                        <p:attrNameLst>
                                          <p:attrName>style.visibility</p:attrName>
                                        </p:attrNameLst>
                                      </p:cBhvr>
                                      <p:to>
                                        <p:strVal val="visible"/>
                                      </p:to>
                                    </p:set>
                                    <p:anim calcmode="lin" valueType="num">
                                      <p:cBhvr>
                                        <p:cTn id="7" dur="1000" fill="hold"/>
                                        <p:tgtEl>
                                          <p:spTgt spid="86019">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86019">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86019">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86019">
                                            <p:txEl>
                                              <p:pRg st="2" end="2"/>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86019">
                                            <p:txEl>
                                              <p:pRg st="3" end="3"/>
                                            </p:txEl>
                                          </p:spTgt>
                                        </p:tgtEl>
                                        <p:attrNameLst>
                                          <p:attrName>style.visibility</p:attrName>
                                        </p:attrNameLst>
                                      </p:cBhvr>
                                      <p:to>
                                        <p:strVal val="visible"/>
                                      </p:to>
                                    </p:set>
                                    <p:anim calcmode="lin" valueType="num">
                                      <p:cBhvr>
                                        <p:cTn id="13" dur="1000" fill="hold"/>
                                        <p:tgtEl>
                                          <p:spTgt spid="86019">
                                            <p:txEl>
                                              <p:pRg st="3" end="3"/>
                                            </p:txEl>
                                          </p:spTgt>
                                        </p:tgtEl>
                                        <p:attrNameLst>
                                          <p:attrName>ppt_w</p:attrName>
                                        </p:attrNameLst>
                                      </p:cBhvr>
                                      <p:tavLst>
                                        <p:tav tm="0">
                                          <p:val>
                                            <p:fltVal val="0"/>
                                          </p:val>
                                        </p:tav>
                                        <p:tav tm="100000">
                                          <p:val>
                                            <p:strVal val="#ppt_w"/>
                                          </p:val>
                                        </p:tav>
                                      </p:tavLst>
                                    </p:anim>
                                    <p:anim calcmode="lin" valueType="num">
                                      <p:cBhvr>
                                        <p:cTn id="14" dur="1000" fill="hold"/>
                                        <p:tgtEl>
                                          <p:spTgt spid="86019">
                                            <p:txEl>
                                              <p:pRg st="3" end="3"/>
                                            </p:txEl>
                                          </p:spTgt>
                                        </p:tgtEl>
                                        <p:attrNameLst>
                                          <p:attrName>ppt_h</p:attrName>
                                        </p:attrNameLst>
                                      </p:cBhvr>
                                      <p:tavLst>
                                        <p:tav tm="0">
                                          <p:val>
                                            <p:fltVal val="0"/>
                                          </p:val>
                                        </p:tav>
                                        <p:tav tm="100000">
                                          <p:val>
                                            <p:strVal val="#ppt_h"/>
                                          </p:val>
                                        </p:tav>
                                      </p:tavLst>
                                    </p:anim>
                                    <p:anim calcmode="lin" valueType="num">
                                      <p:cBhvr>
                                        <p:cTn id="15" dur="1000" fill="hold"/>
                                        <p:tgtEl>
                                          <p:spTgt spid="86019">
                                            <p:txEl>
                                              <p:pRg st="3" end="3"/>
                                            </p:txEl>
                                          </p:spTgt>
                                        </p:tgtEl>
                                        <p:attrNameLst>
                                          <p:attrName>style.rotation</p:attrName>
                                        </p:attrNameLst>
                                      </p:cBhvr>
                                      <p:tavLst>
                                        <p:tav tm="0">
                                          <p:val>
                                            <p:fltVal val="90"/>
                                          </p:val>
                                        </p:tav>
                                        <p:tav tm="100000">
                                          <p:val>
                                            <p:fltVal val="0"/>
                                          </p:val>
                                        </p:tav>
                                      </p:tavLst>
                                    </p:anim>
                                    <p:animEffect transition="in" filter="fade">
                                      <p:cBhvr>
                                        <p:cTn id="16" dur="1000"/>
                                        <p:tgtEl>
                                          <p:spTgt spid="86019">
                                            <p:txEl>
                                              <p:pRg st="3" end="3"/>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86019">
                                            <p:txEl>
                                              <p:pRg st="4" end="4"/>
                                            </p:txEl>
                                          </p:spTgt>
                                        </p:tgtEl>
                                        <p:attrNameLst>
                                          <p:attrName>style.visibility</p:attrName>
                                        </p:attrNameLst>
                                      </p:cBhvr>
                                      <p:to>
                                        <p:strVal val="visible"/>
                                      </p:to>
                                    </p:set>
                                    <p:anim calcmode="lin" valueType="num">
                                      <p:cBhvr>
                                        <p:cTn id="19" dur="1000" fill="hold"/>
                                        <p:tgtEl>
                                          <p:spTgt spid="86019">
                                            <p:txEl>
                                              <p:pRg st="4" end="4"/>
                                            </p:txEl>
                                          </p:spTgt>
                                        </p:tgtEl>
                                        <p:attrNameLst>
                                          <p:attrName>ppt_w</p:attrName>
                                        </p:attrNameLst>
                                      </p:cBhvr>
                                      <p:tavLst>
                                        <p:tav tm="0">
                                          <p:val>
                                            <p:fltVal val="0"/>
                                          </p:val>
                                        </p:tav>
                                        <p:tav tm="100000">
                                          <p:val>
                                            <p:strVal val="#ppt_w"/>
                                          </p:val>
                                        </p:tav>
                                      </p:tavLst>
                                    </p:anim>
                                    <p:anim calcmode="lin" valueType="num">
                                      <p:cBhvr>
                                        <p:cTn id="20" dur="1000" fill="hold"/>
                                        <p:tgtEl>
                                          <p:spTgt spid="86019">
                                            <p:txEl>
                                              <p:pRg st="4" end="4"/>
                                            </p:txEl>
                                          </p:spTgt>
                                        </p:tgtEl>
                                        <p:attrNameLst>
                                          <p:attrName>ppt_h</p:attrName>
                                        </p:attrNameLst>
                                      </p:cBhvr>
                                      <p:tavLst>
                                        <p:tav tm="0">
                                          <p:val>
                                            <p:fltVal val="0"/>
                                          </p:val>
                                        </p:tav>
                                        <p:tav tm="100000">
                                          <p:val>
                                            <p:strVal val="#ppt_h"/>
                                          </p:val>
                                        </p:tav>
                                      </p:tavLst>
                                    </p:anim>
                                    <p:anim calcmode="lin" valueType="num">
                                      <p:cBhvr>
                                        <p:cTn id="21" dur="1000" fill="hold"/>
                                        <p:tgtEl>
                                          <p:spTgt spid="86019">
                                            <p:txEl>
                                              <p:pRg st="4" end="4"/>
                                            </p:txEl>
                                          </p:spTgt>
                                        </p:tgtEl>
                                        <p:attrNameLst>
                                          <p:attrName>style.rotation</p:attrName>
                                        </p:attrNameLst>
                                      </p:cBhvr>
                                      <p:tavLst>
                                        <p:tav tm="0">
                                          <p:val>
                                            <p:fltVal val="90"/>
                                          </p:val>
                                        </p:tav>
                                        <p:tav tm="100000">
                                          <p:val>
                                            <p:fltVal val="0"/>
                                          </p:val>
                                        </p:tav>
                                      </p:tavLst>
                                    </p:anim>
                                    <p:animEffect transition="in" filter="fade">
                                      <p:cBhvr>
                                        <p:cTn id="22" dur="1000"/>
                                        <p:tgtEl>
                                          <p:spTgt spid="8601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3" presetClass="entr" presetSubtype="16" fill="hold" nodeType="clickEffect">
                                  <p:stCondLst>
                                    <p:cond delay="0"/>
                                  </p:stCondLst>
                                  <p:childTnLst>
                                    <p:set>
                                      <p:cBhvr>
                                        <p:cTn id="26" dur="1" fill="hold">
                                          <p:stCondLst>
                                            <p:cond delay="0"/>
                                          </p:stCondLst>
                                        </p:cTn>
                                        <p:tgtEl>
                                          <p:spTgt spid="86019">
                                            <p:txEl>
                                              <p:pRg st="6" end="6"/>
                                            </p:txEl>
                                          </p:spTgt>
                                        </p:tgtEl>
                                        <p:attrNameLst>
                                          <p:attrName>style.visibility</p:attrName>
                                        </p:attrNameLst>
                                      </p:cBhvr>
                                      <p:to>
                                        <p:strVal val="visible"/>
                                      </p:to>
                                    </p:set>
                                    <p:anim calcmode="lin" valueType="num">
                                      <p:cBhvr>
                                        <p:cTn id="27" dur="500" fill="hold"/>
                                        <p:tgtEl>
                                          <p:spTgt spid="86019">
                                            <p:txEl>
                                              <p:pRg st="6" end="6"/>
                                            </p:txEl>
                                          </p:spTgt>
                                        </p:tgtEl>
                                        <p:attrNameLst>
                                          <p:attrName>ppt_w</p:attrName>
                                        </p:attrNameLst>
                                      </p:cBhvr>
                                      <p:tavLst>
                                        <p:tav tm="0">
                                          <p:val>
                                            <p:fltVal val="0"/>
                                          </p:val>
                                        </p:tav>
                                        <p:tav tm="100000">
                                          <p:val>
                                            <p:strVal val="#ppt_w"/>
                                          </p:val>
                                        </p:tav>
                                      </p:tavLst>
                                    </p:anim>
                                    <p:anim calcmode="lin" valueType="num">
                                      <p:cBhvr>
                                        <p:cTn id="28" dur="500" fill="hold"/>
                                        <p:tgtEl>
                                          <p:spTgt spid="86019">
                                            <p:txEl>
                                              <p:pRg st="6" end="6"/>
                                            </p:txEl>
                                          </p:spTgt>
                                        </p:tgtEl>
                                        <p:attrNameLst>
                                          <p:attrName>ppt_h</p:attrName>
                                        </p:attrNameLst>
                                      </p:cBhvr>
                                      <p:tavLst>
                                        <p:tav tm="0">
                                          <p:val>
                                            <p:fltVal val="0"/>
                                          </p:val>
                                        </p:tav>
                                        <p:tav tm="100000">
                                          <p:val>
                                            <p:strVal val="#ppt_h"/>
                                          </p:val>
                                        </p:tav>
                                      </p:tavLst>
                                    </p:anim>
                                    <p:animEffect transition="in" filter="fade">
                                      <p:cBhvr>
                                        <p:cTn id="29" dur="500"/>
                                        <p:tgtEl>
                                          <p:spTgt spid="86019">
                                            <p:txEl>
                                              <p:pRg st="6" end="6"/>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86019">
                                            <p:txEl>
                                              <p:pRg st="7" end="7"/>
                                            </p:txEl>
                                          </p:spTgt>
                                        </p:tgtEl>
                                        <p:attrNameLst>
                                          <p:attrName>style.visibility</p:attrName>
                                        </p:attrNameLst>
                                      </p:cBhvr>
                                      <p:to>
                                        <p:strVal val="visible"/>
                                      </p:to>
                                    </p:set>
                                    <p:anim calcmode="lin" valueType="num">
                                      <p:cBhvr>
                                        <p:cTn id="32" dur="500" fill="hold"/>
                                        <p:tgtEl>
                                          <p:spTgt spid="86019">
                                            <p:txEl>
                                              <p:pRg st="7" end="7"/>
                                            </p:txEl>
                                          </p:spTgt>
                                        </p:tgtEl>
                                        <p:attrNameLst>
                                          <p:attrName>ppt_w</p:attrName>
                                        </p:attrNameLst>
                                      </p:cBhvr>
                                      <p:tavLst>
                                        <p:tav tm="0">
                                          <p:val>
                                            <p:fltVal val="0"/>
                                          </p:val>
                                        </p:tav>
                                        <p:tav tm="100000">
                                          <p:val>
                                            <p:strVal val="#ppt_w"/>
                                          </p:val>
                                        </p:tav>
                                      </p:tavLst>
                                    </p:anim>
                                    <p:anim calcmode="lin" valueType="num">
                                      <p:cBhvr>
                                        <p:cTn id="33" dur="500" fill="hold"/>
                                        <p:tgtEl>
                                          <p:spTgt spid="86019">
                                            <p:txEl>
                                              <p:pRg st="7" end="7"/>
                                            </p:txEl>
                                          </p:spTgt>
                                        </p:tgtEl>
                                        <p:attrNameLst>
                                          <p:attrName>ppt_h</p:attrName>
                                        </p:attrNameLst>
                                      </p:cBhvr>
                                      <p:tavLst>
                                        <p:tav tm="0">
                                          <p:val>
                                            <p:fltVal val="0"/>
                                          </p:val>
                                        </p:tav>
                                        <p:tav tm="100000">
                                          <p:val>
                                            <p:strVal val="#ppt_h"/>
                                          </p:val>
                                        </p:tav>
                                      </p:tavLst>
                                    </p:anim>
                                    <p:animEffect transition="in" filter="fade">
                                      <p:cBhvr>
                                        <p:cTn id="34" dur="500"/>
                                        <p:tgtEl>
                                          <p:spTgt spid="86019">
                                            <p:txEl>
                                              <p:pRg st="7" end="7"/>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86019">
                                            <p:txEl>
                                              <p:pRg st="8" end="8"/>
                                            </p:txEl>
                                          </p:spTgt>
                                        </p:tgtEl>
                                        <p:attrNameLst>
                                          <p:attrName>style.visibility</p:attrName>
                                        </p:attrNameLst>
                                      </p:cBhvr>
                                      <p:to>
                                        <p:strVal val="visible"/>
                                      </p:to>
                                    </p:set>
                                    <p:anim calcmode="lin" valueType="num">
                                      <p:cBhvr>
                                        <p:cTn id="37" dur="500" fill="hold"/>
                                        <p:tgtEl>
                                          <p:spTgt spid="86019">
                                            <p:txEl>
                                              <p:pRg st="8" end="8"/>
                                            </p:txEl>
                                          </p:spTgt>
                                        </p:tgtEl>
                                        <p:attrNameLst>
                                          <p:attrName>ppt_w</p:attrName>
                                        </p:attrNameLst>
                                      </p:cBhvr>
                                      <p:tavLst>
                                        <p:tav tm="0">
                                          <p:val>
                                            <p:fltVal val="0"/>
                                          </p:val>
                                        </p:tav>
                                        <p:tav tm="100000">
                                          <p:val>
                                            <p:strVal val="#ppt_w"/>
                                          </p:val>
                                        </p:tav>
                                      </p:tavLst>
                                    </p:anim>
                                    <p:anim calcmode="lin" valueType="num">
                                      <p:cBhvr>
                                        <p:cTn id="38" dur="500" fill="hold"/>
                                        <p:tgtEl>
                                          <p:spTgt spid="86019">
                                            <p:txEl>
                                              <p:pRg st="8" end="8"/>
                                            </p:txEl>
                                          </p:spTgt>
                                        </p:tgtEl>
                                        <p:attrNameLst>
                                          <p:attrName>ppt_h</p:attrName>
                                        </p:attrNameLst>
                                      </p:cBhvr>
                                      <p:tavLst>
                                        <p:tav tm="0">
                                          <p:val>
                                            <p:fltVal val="0"/>
                                          </p:val>
                                        </p:tav>
                                        <p:tav tm="100000">
                                          <p:val>
                                            <p:strVal val="#ppt_h"/>
                                          </p:val>
                                        </p:tav>
                                      </p:tavLst>
                                    </p:anim>
                                    <p:animEffect transition="in" filter="fade">
                                      <p:cBhvr>
                                        <p:cTn id="39" dur="500"/>
                                        <p:tgtEl>
                                          <p:spTgt spid="86019">
                                            <p:txEl>
                                              <p:pRg st="8" end="8"/>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4" presetClass="entr" presetSubtype="10" fill="hold" nodeType="clickEffect">
                                  <p:stCondLst>
                                    <p:cond delay="0"/>
                                  </p:stCondLst>
                                  <p:childTnLst>
                                    <p:set>
                                      <p:cBhvr>
                                        <p:cTn id="43" dur="1" fill="hold">
                                          <p:stCondLst>
                                            <p:cond delay="0"/>
                                          </p:stCondLst>
                                        </p:cTn>
                                        <p:tgtEl>
                                          <p:spTgt spid="86019">
                                            <p:txEl>
                                              <p:pRg st="10" end="10"/>
                                            </p:txEl>
                                          </p:spTgt>
                                        </p:tgtEl>
                                        <p:attrNameLst>
                                          <p:attrName>style.visibility</p:attrName>
                                        </p:attrNameLst>
                                      </p:cBhvr>
                                      <p:to>
                                        <p:strVal val="visible"/>
                                      </p:to>
                                    </p:set>
                                    <p:animEffect transition="in" filter="randombar(horizontal)">
                                      <p:cBhvr>
                                        <p:cTn id="44" dur="500"/>
                                        <p:tgtEl>
                                          <p:spTgt spid="8601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⑤</a:t>
            </a:r>
            <a:r>
              <a:rPr lang="en-US" altLang="zh-CN" sz="3600"/>
              <a:t> </a:t>
            </a:r>
            <a:r>
              <a:rPr lang="zh-CN" altLang="en-US" sz="3600"/>
              <a:t>涉及空值的查询</a:t>
            </a:r>
          </a:p>
        </p:txBody>
      </p:sp>
      <p:sp>
        <p:nvSpPr>
          <p:cNvPr id="87043" name="Rectangle 3"/>
          <p:cNvSpPr>
            <a:spLocks noGrp="1" noChangeArrowheads="1"/>
          </p:cNvSpPr>
          <p:nvPr>
            <p:ph idx="1"/>
          </p:nvPr>
        </p:nvSpPr>
        <p:spPr>
          <a:xfrm>
            <a:off x="927100" y="908050"/>
            <a:ext cx="8216900" cy="5689600"/>
          </a:xfrm>
        </p:spPr>
        <p:txBody>
          <a:bodyPr/>
          <a:lstStyle/>
          <a:p>
            <a:pPr lvl="1" eaLnBrk="1" hangingPunct="1">
              <a:lnSpc>
                <a:spcPct val="120000"/>
              </a:lnSpc>
              <a:spcBef>
                <a:spcPct val="0"/>
              </a:spcBef>
              <a:buFont typeface="Wingdings" panose="05000000000000000000" pitchFamily="2" charset="2"/>
              <a:buChar char="v"/>
            </a:pPr>
            <a:r>
              <a:rPr lang="zh-CN" altLang="en-US" sz="2800">
                <a:solidFill>
                  <a:srgbClr val="C00000"/>
                </a:solidFill>
                <a:latin typeface="微软雅黑" panose="020B0503020204020204" pitchFamily="34" charset="-122"/>
                <a:ea typeface="微软雅黑" panose="020B0503020204020204" pitchFamily="34" charset="-122"/>
              </a:rPr>
              <a:t>谓词： </a:t>
            </a:r>
            <a:r>
              <a:rPr lang="en-US" altLang="zh-CN" sz="2800">
                <a:solidFill>
                  <a:srgbClr val="C00000"/>
                </a:solidFill>
                <a:latin typeface="微软雅黑" panose="020B0503020204020204" pitchFamily="34" charset="-122"/>
                <a:ea typeface="微软雅黑" panose="020B0503020204020204" pitchFamily="34" charset="-122"/>
              </a:rPr>
              <a:t>IS NULL </a:t>
            </a:r>
            <a:r>
              <a:rPr lang="zh-CN" altLang="en-US" sz="2800">
                <a:solidFill>
                  <a:srgbClr val="C00000"/>
                </a:solidFill>
                <a:latin typeface="微软雅黑" panose="020B0503020204020204" pitchFamily="34" charset="-122"/>
                <a:ea typeface="微软雅黑" panose="020B0503020204020204" pitchFamily="34" charset="-122"/>
              </a:rPr>
              <a:t>或 </a:t>
            </a:r>
            <a:r>
              <a:rPr lang="en-US" altLang="zh-CN" sz="2800">
                <a:solidFill>
                  <a:srgbClr val="C00000"/>
                </a:solidFill>
                <a:latin typeface="微软雅黑" panose="020B0503020204020204" pitchFamily="34" charset="-122"/>
                <a:ea typeface="微软雅黑" panose="020B0503020204020204" pitchFamily="34" charset="-122"/>
              </a:rPr>
              <a:t>IS NOT NULL</a:t>
            </a:r>
          </a:p>
          <a:p>
            <a:pPr lvl="2" eaLnBrk="1" hangingPunct="1">
              <a:lnSpc>
                <a:spcPct val="120000"/>
              </a:lnSpc>
              <a:spcBef>
                <a:spcPct val="0"/>
              </a:spcBef>
              <a:buFont typeface="Wingdings" panose="05000000000000000000" pitchFamily="2" charset="2"/>
              <a:buChar char="n"/>
            </a:pPr>
            <a:r>
              <a:rPr lang="en-US" altLang="zh-CN" sz="2400">
                <a:solidFill>
                  <a:srgbClr val="7030A0"/>
                </a:solidFill>
                <a:latin typeface="微软雅黑" panose="020B0503020204020204" pitchFamily="34" charset="-122"/>
                <a:ea typeface="微软雅黑" panose="020B0503020204020204" pitchFamily="34" charset="-122"/>
              </a:rPr>
              <a:t> “IS” </a:t>
            </a:r>
            <a:r>
              <a:rPr lang="zh-CN" altLang="en-US" sz="2400">
                <a:solidFill>
                  <a:srgbClr val="7030A0"/>
                </a:solidFill>
                <a:latin typeface="微软雅黑" panose="020B0503020204020204" pitchFamily="34" charset="-122"/>
                <a:ea typeface="微软雅黑" panose="020B0503020204020204" pitchFamily="34" charset="-122"/>
              </a:rPr>
              <a:t>不能用 “</a:t>
            </a:r>
            <a:r>
              <a:rPr lang="en-US" altLang="zh-CN" sz="2400">
                <a:solidFill>
                  <a:srgbClr val="7030A0"/>
                </a:solidFill>
                <a:latin typeface="微软雅黑" panose="020B0503020204020204" pitchFamily="34" charset="-122"/>
                <a:ea typeface="微软雅黑" panose="020B0503020204020204" pitchFamily="34" charset="-122"/>
              </a:rPr>
              <a:t>=” </a:t>
            </a:r>
            <a:r>
              <a:rPr lang="zh-CN" altLang="en-US" sz="2400">
                <a:solidFill>
                  <a:srgbClr val="7030A0"/>
                </a:solidFill>
                <a:latin typeface="微软雅黑" panose="020B0503020204020204" pitchFamily="34" charset="-122"/>
                <a:ea typeface="微软雅黑" panose="020B0503020204020204" pitchFamily="34" charset="-122"/>
              </a:rPr>
              <a:t>代替</a:t>
            </a:r>
          </a:p>
          <a:p>
            <a:pPr eaLnBrk="1" hangingPunct="1">
              <a:lnSpc>
                <a:spcPct val="120000"/>
              </a:lnSpc>
              <a:spcBef>
                <a:spcPct val="0"/>
              </a:spcBef>
              <a:buFont typeface="Wingdings" panose="05000000000000000000" pitchFamily="2" charset="2"/>
              <a:buNone/>
            </a:pPr>
            <a:r>
              <a:rPr lang="zh-CN" altLang="en-US" sz="2400"/>
              <a:t>	</a:t>
            </a:r>
            <a:r>
              <a:rPr lang="en-US" altLang="zh-CN" sz="2400"/>
              <a:t>[</a:t>
            </a:r>
            <a:r>
              <a:rPr lang="zh-CN" altLang="en-US" sz="2400"/>
              <a:t>例</a:t>
            </a:r>
            <a:r>
              <a:rPr lang="en-US" altLang="zh-CN" sz="2400"/>
              <a:t>3.36]  </a:t>
            </a:r>
            <a:r>
              <a:rPr lang="zh-CN" altLang="en-US" sz="2400"/>
              <a:t>某些学生选修课程后没有参加考试，所以有选课记录，但没 有考试成绩。查询缺少成绩的学生的学号和相应的课程号。</a:t>
            </a:r>
          </a:p>
          <a:p>
            <a:pPr lvl="1" eaLnBrk="1" hangingPunct="1">
              <a:lnSpc>
                <a:spcPct val="120000"/>
              </a:lnSpc>
              <a:spcBef>
                <a:spcPct val="0"/>
              </a:spcBef>
              <a:buFont typeface="Wingdings" panose="05000000000000000000" pitchFamily="2" charset="2"/>
              <a:buNone/>
            </a:pPr>
            <a:r>
              <a:rPr lang="zh-CN" altLang="en-US"/>
              <a:t>	  </a:t>
            </a:r>
            <a:r>
              <a:rPr lang="en-US" altLang="zh-CN"/>
              <a:t>SELECT Sno,Cno</a:t>
            </a:r>
          </a:p>
          <a:p>
            <a:pPr lvl="1" eaLnBrk="1" hangingPunct="1">
              <a:lnSpc>
                <a:spcPct val="120000"/>
              </a:lnSpc>
              <a:spcBef>
                <a:spcPct val="0"/>
              </a:spcBef>
              <a:buFont typeface="Wingdings" panose="05000000000000000000" pitchFamily="2" charset="2"/>
              <a:buNone/>
            </a:pPr>
            <a:r>
              <a:rPr lang="en-US" altLang="zh-CN"/>
              <a:t>      FROM    SC</a:t>
            </a:r>
          </a:p>
          <a:p>
            <a:pPr lvl="1" eaLnBrk="1" hangingPunct="1">
              <a:lnSpc>
                <a:spcPct val="120000"/>
              </a:lnSpc>
              <a:spcBef>
                <a:spcPct val="0"/>
              </a:spcBef>
              <a:buFont typeface="Wingdings" panose="05000000000000000000" pitchFamily="2" charset="2"/>
              <a:buNone/>
            </a:pPr>
            <a:r>
              <a:rPr lang="en-US" altLang="zh-CN"/>
              <a:t>      WHERE  Grade IS NULL</a:t>
            </a:r>
          </a:p>
          <a:p>
            <a:pPr lvl="1" eaLnBrk="1" hangingPunct="1">
              <a:lnSpc>
                <a:spcPct val="120000"/>
              </a:lnSpc>
              <a:spcBef>
                <a:spcPct val="0"/>
              </a:spcBef>
              <a:buFont typeface="Wingdings" panose="05000000000000000000" pitchFamily="2" charset="2"/>
              <a:buNone/>
            </a:pPr>
            <a:r>
              <a:rPr lang="en-US" altLang="zh-CN"/>
              <a:t>[</a:t>
            </a:r>
            <a:r>
              <a:rPr lang="zh-CN" altLang="en-US"/>
              <a:t>例</a:t>
            </a:r>
            <a:r>
              <a:rPr lang="en-US" altLang="zh-CN"/>
              <a:t>3.37]  </a:t>
            </a:r>
            <a:r>
              <a:rPr lang="zh-CN" altLang="en-US"/>
              <a:t>查所有有成绩的学生学号和课程号。</a:t>
            </a:r>
          </a:p>
          <a:p>
            <a:pPr lvl="1" eaLnBrk="1" hangingPunct="1">
              <a:lnSpc>
                <a:spcPct val="120000"/>
              </a:lnSpc>
              <a:spcBef>
                <a:spcPct val="0"/>
              </a:spcBef>
              <a:buFont typeface="Wingdings" panose="05000000000000000000" pitchFamily="2" charset="2"/>
              <a:buNone/>
            </a:pPr>
            <a:r>
              <a:rPr lang="zh-CN" altLang="en-US"/>
              <a:t>      </a:t>
            </a:r>
            <a:r>
              <a:rPr lang="en-US" altLang="zh-CN"/>
              <a:t>SELECT Sno,Cno</a:t>
            </a:r>
          </a:p>
          <a:p>
            <a:pPr lvl="1" eaLnBrk="1" hangingPunct="1">
              <a:lnSpc>
                <a:spcPct val="120000"/>
              </a:lnSpc>
              <a:spcBef>
                <a:spcPct val="0"/>
              </a:spcBef>
              <a:buFont typeface="Wingdings" panose="05000000000000000000" pitchFamily="2" charset="2"/>
              <a:buNone/>
            </a:pPr>
            <a:r>
              <a:rPr lang="en-US" altLang="zh-CN"/>
              <a:t>      FROM     SC</a:t>
            </a:r>
          </a:p>
          <a:p>
            <a:pPr lvl="1" eaLnBrk="1" hangingPunct="1">
              <a:lnSpc>
                <a:spcPct val="120000"/>
              </a:lnSpc>
              <a:spcBef>
                <a:spcPct val="0"/>
              </a:spcBef>
              <a:buFont typeface="Wingdings" panose="05000000000000000000" pitchFamily="2" charset="2"/>
              <a:buNone/>
            </a:pPr>
            <a:r>
              <a:rPr lang="en-US" altLang="zh-CN"/>
              <a:t>      WHERE  Grade IS NOT NULL</a:t>
            </a:r>
            <a:r>
              <a:rPr lang="zh-CN" altLang="en-US"/>
              <a:t>;</a:t>
            </a:r>
          </a:p>
        </p:txBody>
      </p:sp>
      <p:sp>
        <p:nvSpPr>
          <p:cNvPr id="9728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84D46D74-7769-44F5-8B58-23AB618ED8AE}"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87043">
                                            <p:txEl>
                                              <p:pRg st="3" end="3"/>
                                            </p:txEl>
                                          </p:spTgt>
                                        </p:tgtEl>
                                        <p:attrNameLst>
                                          <p:attrName>style.visibility</p:attrName>
                                        </p:attrNameLst>
                                      </p:cBhvr>
                                      <p:to>
                                        <p:strVal val="visible"/>
                                      </p:to>
                                    </p:set>
                                    <p:anim calcmode="lin" valueType="num">
                                      <p:cBhvr>
                                        <p:cTn id="7" dur="1000" fill="hold"/>
                                        <p:tgtEl>
                                          <p:spTgt spid="87043">
                                            <p:txEl>
                                              <p:pRg st="3" end="3"/>
                                            </p:txEl>
                                          </p:spTgt>
                                        </p:tgtEl>
                                        <p:attrNameLst>
                                          <p:attrName>ppt_w</p:attrName>
                                        </p:attrNameLst>
                                      </p:cBhvr>
                                      <p:tavLst>
                                        <p:tav tm="0">
                                          <p:val>
                                            <p:fltVal val="0"/>
                                          </p:val>
                                        </p:tav>
                                        <p:tav tm="100000">
                                          <p:val>
                                            <p:strVal val="#ppt_w"/>
                                          </p:val>
                                        </p:tav>
                                      </p:tavLst>
                                    </p:anim>
                                    <p:anim calcmode="lin" valueType="num">
                                      <p:cBhvr>
                                        <p:cTn id="8" dur="1000" fill="hold"/>
                                        <p:tgtEl>
                                          <p:spTgt spid="87043">
                                            <p:txEl>
                                              <p:pRg st="3" end="3"/>
                                            </p:txEl>
                                          </p:spTgt>
                                        </p:tgtEl>
                                        <p:attrNameLst>
                                          <p:attrName>ppt_h</p:attrName>
                                        </p:attrNameLst>
                                      </p:cBhvr>
                                      <p:tavLst>
                                        <p:tav tm="0">
                                          <p:val>
                                            <p:fltVal val="0"/>
                                          </p:val>
                                        </p:tav>
                                        <p:tav tm="100000">
                                          <p:val>
                                            <p:strVal val="#ppt_h"/>
                                          </p:val>
                                        </p:tav>
                                      </p:tavLst>
                                    </p:anim>
                                    <p:anim calcmode="lin" valueType="num">
                                      <p:cBhvr>
                                        <p:cTn id="9" dur="1000" fill="hold"/>
                                        <p:tgtEl>
                                          <p:spTgt spid="87043">
                                            <p:txEl>
                                              <p:pRg st="3" end="3"/>
                                            </p:txEl>
                                          </p:spTgt>
                                        </p:tgtEl>
                                        <p:attrNameLst>
                                          <p:attrName>style.rotation</p:attrName>
                                        </p:attrNameLst>
                                      </p:cBhvr>
                                      <p:tavLst>
                                        <p:tav tm="0">
                                          <p:val>
                                            <p:fltVal val="90"/>
                                          </p:val>
                                        </p:tav>
                                        <p:tav tm="100000">
                                          <p:val>
                                            <p:fltVal val="0"/>
                                          </p:val>
                                        </p:tav>
                                      </p:tavLst>
                                    </p:anim>
                                    <p:animEffect transition="in" filter="fade">
                                      <p:cBhvr>
                                        <p:cTn id="10" dur="1000"/>
                                        <p:tgtEl>
                                          <p:spTgt spid="87043">
                                            <p:txEl>
                                              <p:pRg st="3" end="3"/>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87043">
                                            <p:txEl>
                                              <p:pRg st="4" end="4"/>
                                            </p:txEl>
                                          </p:spTgt>
                                        </p:tgtEl>
                                        <p:attrNameLst>
                                          <p:attrName>style.visibility</p:attrName>
                                        </p:attrNameLst>
                                      </p:cBhvr>
                                      <p:to>
                                        <p:strVal val="visible"/>
                                      </p:to>
                                    </p:set>
                                    <p:anim calcmode="lin" valueType="num">
                                      <p:cBhvr>
                                        <p:cTn id="13" dur="1000" fill="hold"/>
                                        <p:tgtEl>
                                          <p:spTgt spid="87043">
                                            <p:txEl>
                                              <p:pRg st="4" end="4"/>
                                            </p:txEl>
                                          </p:spTgt>
                                        </p:tgtEl>
                                        <p:attrNameLst>
                                          <p:attrName>ppt_w</p:attrName>
                                        </p:attrNameLst>
                                      </p:cBhvr>
                                      <p:tavLst>
                                        <p:tav tm="0">
                                          <p:val>
                                            <p:fltVal val="0"/>
                                          </p:val>
                                        </p:tav>
                                        <p:tav tm="100000">
                                          <p:val>
                                            <p:strVal val="#ppt_w"/>
                                          </p:val>
                                        </p:tav>
                                      </p:tavLst>
                                    </p:anim>
                                    <p:anim calcmode="lin" valueType="num">
                                      <p:cBhvr>
                                        <p:cTn id="14" dur="1000" fill="hold"/>
                                        <p:tgtEl>
                                          <p:spTgt spid="87043">
                                            <p:txEl>
                                              <p:pRg st="4" end="4"/>
                                            </p:txEl>
                                          </p:spTgt>
                                        </p:tgtEl>
                                        <p:attrNameLst>
                                          <p:attrName>ppt_h</p:attrName>
                                        </p:attrNameLst>
                                      </p:cBhvr>
                                      <p:tavLst>
                                        <p:tav tm="0">
                                          <p:val>
                                            <p:fltVal val="0"/>
                                          </p:val>
                                        </p:tav>
                                        <p:tav tm="100000">
                                          <p:val>
                                            <p:strVal val="#ppt_h"/>
                                          </p:val>
                                        </p:tav>
                                      </p:tavLst>
                                    </p:anim>
                                    <p:anim calcmode="lin" valueType="num">
                                      <p:cBhvr>
                                        <p:cTn id="15" dur="1000" fill="hold"/>
                                        <p:tgtEl>
                                          <p:spTgt spid="87043">
                                            <p:txEl>
                                              <p:pRg st="4" end="4"/>
                                            </p:txEl>
                                          </p:spTgt>
                                        </p:tgtEl>
                                        <p:attrNameLst>
                                          <p:attrName>style.rotation</p:attrName>
                                        </p:attrNameLst>
                                      </p:cBhvr>
                                      <p:tavLst>
                                        <p:tav tm="0">
                                          <p:val>
                                            <p:fltVal val="90"/>
                                          </p:val>
                                        </p:tav>
                                        <p:tav tm="100000">
                                          <p:val>
                                            <p:fltVal val="0"/>
                                          </p:val>
                                        </p:tav>
                                      </p:tavLst>
                                    </p:anim>
                                    <p:animEffect transition="in" filter="fade">
                                      <p:cBhvr>
                                        <p:cTn id="16" dur="1000"/>
                                        <p:tgtEl>
                                          <p:spTgt spid="87043">
                                            <p:txEl>
                                              <p:pRg st="4" end="4"/>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87043">
                                            <p:txEl>
                                              <p:pRg st="5" end="5"/>
                                            </p:txEl>
                                          </p:spTgt>
                                        </p:tgtEl>
                                        <p:attrNameLst>
                                          <p:attrName>style.visibility</p:attrName>
                                        </p:attrNameLst>
                                      </p:cBhvr>
                                      <p:to>
                                        <p:strVal val="visible"/>
                                      </p:to>
                                    </p:set>
                                    <p:anim calcmode="lin" valueType="num">
                                      <p:cBhvr>
                                        <p:cTn id="19" dur="1000" fill="hold"/>
                                        <p:tgtEl>
                                          <p:spTgt spid="87043">
                                            <p:txEl>
                                              <p:pRg st="5" end="5"/>
                                            </p:txEl>
                                          </p:spTgt>
                                        </p:tgtEl>
                                        <p:attrNameLst>
                                          <p:attrName>ppt_w</p:attrName>
                                        </p:attrNameLst>
                                      </p:cBhvr>
                                      <p:tavLst>
                                        <p:tav tm="0">
                                          <p:val>
                                            <p:fltVal val="0"/>
                                          </p:val>
                                        </p:tav>
                                        <p:tav tm="100000">
                                          <p:val>
                                            <p:strVal val="#ppt_w"/>
                                          </p:val>
                                        </p:tav>
                                      </p:tavLst>
                                    </p:anim>
                                    <p:anim calcmode="lin" valueType="num">
                                      <p:cBhvr>
                                        <p:cTn id="20" dur="1000" fill="hold"/>
                                        <p:tgtEl>
                                          <p:spTgt spid="87043">
                                            <p:txEl>
                                              <p:pRg st="5" end="5"/>
                                            </p:txEl>
                                          </p:spTgt>
                                        </p:tgtEl>
                                        <p:attrNameLst>
                                          <p:attrName>ppt_h</p:attrName>
                                        </p:attrNameLst>
                                      </p:cBhvr>
                                      <p:tavLst>
                                        <p:tav tm="0">
                                          <p:val>
                                            <p:fltVal val="0"/>
                                          </p:val>
                                        </p:tav>
                                        <p:tav tm="100000">
                                          <p:val>
                                            <p:strVal val="#ppt_h"/>
                                          </p:val>
                                        </p:tav>
                                      </p:tavLst>
                                    </p:anim>
                                    <p:anim calcmode="lin" valueType="num">
                                      <p:cBhvr>
                                        <p:cTn id="21" dur="1000" fill="hold"/>
                                        <p:tgtEl>
                                          <p:spTgt spid="87043">
                                            <p:txEl>
                                              <p:pRg st="5" end="5"/>
                                            </p:txEl>
                                          </p:spTgt>
                                        </p:tgtEl>
                                        <p:attrNameLst>
                                          <p:attrName>style.rotation</p:attrName>
                                        </p:attrNameLst>
                                      </p:cBhvr>
                                      <p:tavLst>
                                        <p:tav tm="0">
                                          <p:val>
                                            <p:fltVal val="90"/>
                                          </p:val>
                                        </p:tav>
                                        <p:tav tm="100000">
                                          <p:val>
                                            <p:fltVal val="0"/>
                                          </p:val>
                                        </p:tav>
                                      </p:tavLst>
                                    </p:anim>
                                    <p:animEffect transition="in" filter="fade">
                                      <p:cBhvr>
                                        <p:cTn id="22" dur="1000"/>
                                        <p:tgtEl>
                                          <p:spTgt spid="8704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nodeType="clickEffect">
                                  <p:stCondLst>
                                    <p:cond delay="0"/>
                                  </p:stCondLst>
                                  <p:childTnLst>
                                    <p:set>
                                      <p:cBhvr>
                                        <p:cTn id="26" dur="1" fill="hold">
                                          <p:stCondLst>
                                            <p:cond delay="0"/>
                                          </p:stCondLst>
                                        </p:cTn>
                                        <p:tgtEl>
                                          <p:spTgt spid="87043">
                                            <p:txEl>
                                              <p:pRg st="7" end="7"/>
                                            </p:txEl>
                                          </p:spTgt>
                                        </p:tgtEl>
                                        <p:attrNameLst>
                                          <p:attrName>style.visibility</p:attrName>
                                        </p:attrNameLst>
                                      </p:cBhvr>
                                      <p:to>
                                        <p:strVal val="visible"/>
                                      </p:to>
                                    </p:set>
                                    <p:animEffect transition="in" filter="randombar(horizontal)">
                                      <p:cBhvr>
                                        <p:cTn id="27" dur="500"/>
                                        <p:tgtEl>
                                          <p:spTgt spid="87043">
                                            <p:txEl>
                                              <p:pRg st="7" end="7"/>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87043">
                                            <p:txEl>
                                              <p:pRg st="8" end="8"/>
                                            </p:txEl>
                                          </p:spTgt>
                                        </p:tgtEl>
                                        <p:attrNameLst>
                                          <p:attrName>style.visibility</p:attrName>
                                        </p:attrNameLst>
                                      </p:cBhvr>
                                      <p:to>
                                        <p:strVal val="visible"/>
                                      </p:to>
                                    </p:set>
                                    <p:animEffect transition="in" filter="randombar(horizontal)">
                                      <p:cBhvr>
                                        <p:cTn id="30" dur="500"/>
                                        <p:tgtEl>
                                          <p:spTgt spid="87043">
                                            <p:txEl>
                                              <p:pRg st="8" end="8"/>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87043">
                                            <p:txEl>
                                              <p:pRg st="9" end="9"/>
                                            </p:txEl>
                                          </p:spTgt>
                                        </p:tgtEl>
                                        <p:attrNameLst>
                                          <p:attrName>style.visibility</p:attrName>
                                        </p:attrNameLst>
                                      </p:cBhvr>
                                      <p:to>
                                        <p:strVal val="visible"/>
                                      </p:to>
                                    </p:set>
                                    <p:animEffect transition="in" filter="randombar(horizontal)">
                                      <p:cBhvr>
                                        <p:cTn id="33" dur="500"/>
                                        <p:tgtEl>
                                          <p:spTgt spid="870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⑥多重条件查询</a:t>
            </a:r>
          </a:p>
        </p:txBody>
      </p:sp>
      <p:sp>
        <p:nvSpPr>
          <p:cNvPr id="88067" name="Rectangle 3"/>
          <p:cNvSpPr>
            <a:spLocks noGrp="1" noChangeArrowheads="1"/>
          </p:cNvSpPr>
          <p:nvPr>
            <p:ph idx="1"/>
          </p:nvPr>
        </p:nvSpPr>
        <p:spPr>
          <a:xfrm>
            <a:off x="900113" y="908050"/>
            <a:ext cx="8148637" cy="4854575"/>
          </a:xfrm>
        </p:spPr>
        <p:txBody>
          <a:bodyPr/>
          <a:lstStyle/>
          <a:p>
            <a:pPr eaLnBrk="1" hangingPunct="1">
              <a:lnSpc>
                <a:spcPct val="140000"/>
              </a:lnSpc>
            </a:pPr>
            <a:r>
              <a:rPr lang="zh-CN" altLang="en-US">
                <a:solidFill>
                  <a:srgbClr val="C00000"/>
                </a:solidFill>
                <a:latin typeface="微软雅黑" panose="020B0503020204020204" pitchFamily="34" charset="-122"/>
                <a:ea typeface="微软雅黑" panose="020B0503020204020204" pitchFamily="34" charset="-122"/>
              </a:rPr>
              <a:t>逻辑运算符：</a:t>
            </a:r>
            <a:r>
              <a:rPr lang="en-US" altLang="zh-CN">
                <a:solidFill>
                  <a:srgbClr val="C00000"/>
                </a:solidFill>
                <a:latin typeface="微软雅黑" panose="020B0503020204020204" pitchFamily="34" charset="-122"/>
                <a:ea typeface="微软雅黑" panose="020B0503020204020204" pitchFamily="34" charset="-122"/>
              </a:rPr>
              <a:t>AND</a:t>
            </a:r>
            <a:r>
              <a:rPr lang="zh-CN" altLang="en-US">
                <a:solidFill>
                  <a:srgbClr val="C00000"/>
                </a:solidFill>
                <a:latin typeface="微软雅黑" panose="020B0503020204020204" pitchFamily="34" charset="-122"/>
                <a:ea typeface="微软雅黑" panose="020B0503020204020204" pitchFamily="34" charset="-122"/>
              </a:rPr>
              <a:t>和 </a:t>
            </a:r>
            <a:r>
              <a:rPr lang="en-US" altLang="zh-CN">
                <a:solidFill>
                  <a:srgbClr val="C00000"/>
                </a:solidFill>
                <a:latin typeface="微软雅黑" panose="020B0503020204020204" pitchFamily="34" charset="-122"/>
                <a:ea typeface="微软雅黑" panose="020B0503020204020204" pitchFamily="34" charset="-122"/>
              </a:rPr>
              <a:t>OR</a:t>
            </a:r>
            <a:r>
              <a:rPr lang="zh-CN" altLang="en-US">
                <a:solidFill>
                  <a:srgbClr val="C00000"/>
                </a:solidFill>
                <a:latin typeface="微软雅黑" panose="020B0503020204020204" pitchFamily="34" charset="-122"/>
                <a:ea typeface="微软雅黑" panose="020B0503020204020204" pitchFamily="34" charset="-122"/>
              </a:rPr>
              <a:t>来连接多个查询条件</a:t>
            </a:r>
          </a:p>
          <a:p>
            <a:pPr lvl="2" eaLnBrk="1" hangingPunct="1">
              <a:lnSpc>
                <a:spcPct val="140000"/>
              </a:lnSpc>
              <a:buFont typeface="Wingdings" panose="05000000000000000000" pitchFamily="2" charset="2"/>
              <a:buChar char="n"/>
            </a:pPr>
            <a:r>
              <a:rPr lang="zh-CN" altLang="en-US" sz="2400">
                <a:solidFill>
                  <a:srgbClr val="7030A0"/>
                </a:solidFill>
                <a:latin typeface="微软雅黑" panose="020B0503020204020204" pitchFamily="34" charset="-122"/>
                <a:ea typeface="微软雅黑" panose="020B0503020204020204" pitchFamily="34" charset="-122"/>
              </a:rPr>
              <a:t> </a:t>
            </a:r>
            <a:r>
              <a:rPr lang="en-US" altLang="zh-CN" sz="2400">
                <a:solidFill>
                  <a:srgbClr val="7030A0"/>
                </a:solidFill>
                <a:latin typeface="微软雅黑" panose="020B0503020204020204" pitchFamily="34" charset="-122"/>
                <a:ea typeface="微软雅黑" panose="020B0503020204020204" pitchFamily="34" charset="-122"/>
              </a:rPr>
              <a:t>AND</a:t>
            </a:r>
            <a:r>
              <a:rPr lang="zh-CN" altLang="en-US" sz="2400">
                <a:solidFill>
                  <a:srgbClr val="7030A0"/>
                </a:solidFill>
                <a:latin typeface="微软雅黑" panose="020B0503020204020204" pitchFamily="34" charset="-122"/>
                <a:ea typeface="微软雅黑" panose="020B0503020204020204" pitchFamily="34" charset="-122"/>
              </a:rPr>
              <a:t>的优先级高于</a:t>
            </a:r>
            <a:r>
              <a:rPr lang="en-US" altLang="zh-CN" sz="2400">
                <a:solidFill>
                  <a:srgbClr val="7030A0"/>
                </a:solidFill>
                <a:latin typeface="微软雅黑" panose="020B0503020204020204" pitchFamily="34" charset="-122"/>
                <a:ea typeface="微软雅黑" panose="020B0503020204020204" pitchFamily="34" charset="-122"/>
              </a:rPr>
              <a:t>OR</a:t>
            </a:r>
          </a:p>
          <a:p>
            <a:pPr lvl="2" eaLnBrk="1" hangingPunct="1">
              <a:lnSpc>
                <a:spcPct val="140000"/>
              </a:lnSpc>
              <a:buFont typeface="Wingdings" panose="05000000000000000000" pitchFamily="2" charset="2"/>
              <a:buChar char="n"/>
            </a:pPr>
            <a:r>
              <a:rPr lang="en-US" altLang="zh-CN" sz="2400">
                <a:solidFill>
                  <a:srgbClr val="7030A0"/>
                </a:solidFill>
                <a:latin typeface="微软雅黑" panose="020B0503020204020204" pitchFamily="34" charset="-122"/>
                <a:ea typeface="微软雅黑" panose="020B0503020204020204" pitchFamily="34" charset="-122"/>
              </a:rPr>
              <a:t> </a:t>
            </a:r>
            <a:r>
              <a:rPr lang="zh-CN" altLang="en-US" sz="2400">
                <a:solidFill>
                  <a:srgbClr val="7030A0"/>
                </a:solidFill>
                <a:latin typeface="微软雅黑" panose="020B0503020204020204" pitchFamily="34" charset="-122"/>
                <a:ea typeface="微软雅黑" panose="020B0503020204020204" pitchFamily="34" charset="-122"/>
              </a:rPr>
              <a:t>可以用括号改变优先级</a:t>
            </a:r>
          </a:p>
          <a:p>
            <a:pPr lvl="2" eaLnBrk="1" hangingPunct="1">
              <a:lnSpc>
                <a:spcPct val="140000"/>
              </a:lnSpc>
              <a:buFont typeface="Wingdings" panose="05000000000000000000" pitchFamily="2" charset="2"/>
              <a:buChar char="n"/>
            </a:pPr>
            <a:endParaRPr lang="zh-CN" altLang="en-US" sz="2400"/>
          </a:p>
          <a:p>
            <a:pPr eaLnBrk="1" hangingPunct="1">
              <a:buFont typeface="Wingdings" panose="05000000000000000000" pitchFamily="2" charset="2"/>
              <a:buNone/>
            </a:pPr>
            <a:r>
              <a:rPr lang="en-US" altLang="zh-CN" sz="2400"/>
              <a:t>[</a:t>
            </a:r>
            <a:r>
              <a:rPr lang="zh-CN" altLang="en-US" sz="2400"/>
              <a:t>例</a:t>
            </a:r>
            <a:r>
              <a:rPr lang="en-US" altLang="zh-CN" sz="2400"/>
              <a:t>3.38]  </a:t>
            </a:r>
            <a:r>
              <a:rPr lang="zh-CN" altLang="en-US" sz="2400"/>
              <a:t>查询计算机系年龄在</a:t>
            </a:r>
            <a:r>
              <a:rPr lang="en-US" altLang="zh-CN" sz="2400"/>
              <a:t>20</a:t>
            </a:r>
            <a:r>
              <a:rPr lang="zh-CN" altLang="en-US" sz="2400"/>
              <a:t>岁以下的学生姓名。</a:t>
            </a:r>
            <a:endParaRPr lang="zh-CN" altLang="en-US"/>
          </a:p>
          <a:p>
            <a:pPr eaLnBrk="1" hangingPunct="1">
              <a:buFont typeface="Wingdings" panose="05000000000000000000" pitchFamily="2" charset="2"/>
              <a:buNone/>
            </a:pPr>
            <a:r>
              <a:rPr lang="zh-CN" altLang="en-US"/>
              <a:t>    </a:t>
            </a:r>
            <a:r>
              <a:rPr lang="zh-CN" altLang="en-US" sz="3200"/>
              <a:t>  </a:t>
            </a:r>
            <a:r>
              <a:rPr lang="en-US" altLang="zh-CN" sz="2400"/>
              <a:t>SELECT Sname</a:t>
            </a:r>
          </a:p>
          <a:p>
            <a:pPr eaLnBrk="1" hangingPunct="1">
              <a:buFont typeface="Wingdings" panose="05000000000000000000" pitchFamily="2" charset="2"/>
              <a:buNone/>
            </a:pPr>
            <a:r>
              <a:rPr lang="en-US" altLang="zh-CN" sz="2400"/>
              <a:t>       FROM  Student</a:t>
            </a:r>
          </a:p>
          <a:p>
            <a:pPr eaLnBrk="1" hangingPunct="1">
              <a:buFont typeface="Wingdings" panose="05000000000000000000" pitchFamily="2" charset="2"/>
              <a:buNone/>
            </a:pPr>
            <a:r>
              <a:rPr lang="en-US" altLang="zh-CN" sz="2400"/>
              <a:t>       WHERE Sdept= 'CS' AND Sage&lt;20</a:t>
            </a:r>
            <a:r>
              <a:rPr lang="zh-CN" altLang="en-US" sz="2400"/>
              <a:t>;</a:t>
            </a:r>
          </a:p>
          <a:p>
            <a:pPr lvl="2" eaLnBrk="1" hangingPunct="1">
              <a:lnSpc>
                <a:spcPct val="140000"/>
              </a:lnSpc>
            </a:pPr>
            <a:endParaRPr lang="zh-CN" altLang="en-US"/>
          </a:p>
        </p:txBody>
      </p:sp>
      <p:sp>
        <p:nvSpPr>
          <p:cNvPr id="98308"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A49FAA3D-2523-4758-90C7-6F2810A285FC}"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88067">
                                            <p:txEl>
                                              <p:pRg st="5" end="5"/>
                                            </p:txEl>
                                          </p:spTgt>
                                        </p:tgtEl>
                                        <p:attrNameLst>
                                          <p:attrName>style.visibility</p:attrName>
                                        </p:attrNameLst>
                                      </p:cBhvr>
                                      <p:to>
                                        <p:strVal val="visible"/>
                                      </p:to>
                                    </p:set>
                                    <p:anim calcmode="lin" valueType="num">
                                      <p:cBhvr>
                                        <p:cTn id="7" dur="1000" fill="hold"/>
                                        <p:tgtEl>
                                          <p:spTgt spid="88067">
                                            <p:txEl>
                                              <p:pRg st="5" end="5"/>
                                            </p:txEl>
                                          </p:spTgt>
                                        </p:tgtEl>
                                        <p:attrNameLst>
                                          <p:attrName>ppt_w</p:attrName>
                                        </p:attrNameLst>
                                      </p:cBhvr>
                                      <p:tavLst>
                                        <p:tav tm="0">
                                          <p:val>
                                            <p:fltVal val="0"/>
                                          </p:val>
                                        </p:tav>
                                        <p:tav tm="100000">
                                          <p:val>
                                            <p:strVal val="#ppt_w"/>
                                          </p:val>
                                        </p:tav>
                                      </p:tavLst>
                                    </p:anim>
                                    <p:anim calcmode="lin" valueType="num">
                                      <p:cBhvr>
                                        <p:cTn id="8" dur="1000" fill="hold"/>
                                        <p:tgtEl>
                                          <p:spTgt spid="88067">
                                            <p:txEl>
                                              <p:pRg st="5" end="5"/>
                                            </p:txEl>
                                          </p:spTgt>
                                        </p:tgtEl>
                                        <p:attrNameLst>
                                          <p:attrName>ppt_h</p:attrName>
                                        </p:attrNameLst>
                                      </p:cBhvr>
                                      <p:tavLst>
                                        <p:tav tm="0">
                                          <p:val>
                                            <p:fltVal val="0"/>
                                          </p:val>
                                        </p:tav>
                                        <p:tav tm="100000">
                                          <p:val>
                                            <p:strVal val="#ppt_h"/>
                                          </p:val>
                                        </p:tav>
                                      </p:tavLst>
                                    </p:anim>
                                    <p:anim calcmode="lin" valueType="num">
                                      <p:cBhvr>
                                        <p:cTn id="9" dur="1000" fill="hold"/>
                                        <p:tgtEl>
                                          <p:spTgt spid="88067">
                                            <p:txEl>
                                              <p:pRg st="5" end="5"/>
                                            </p:txEl>
                                          </p:spTgt>
                                        </p:tgtEl>
                                        <p:attrNameLst>
                                          <p:attrName>style.rotation</p:attrName>
                                        </p:attrNameLst>
                                      </p:cBhvr>
                                      <p:tavLst>
                                        <p:tav tm="0">
                                          <p:val>
                                            <p:fltVal val="90"/>
                                          </p:val>
                                        </p:tav>
                                        <p:tav tm="100000">
                                          <p:val>
                                            <p:fltVal val="0"/>
                                          </p:val>
                                        </p:tav>
                                      </p:tavLst>
                                    </p:anim>
                                    <p:animEffect transition="in" filter="fade">
                                      <p:cBhvr>
                                        <p:cTn id="10" dur="1000"/>
                                        <p:tgtEl>
                                          <p:spTgt spid="88067">
                                            <p:txEl>
                                              <p:pRg st="5" end="5"/>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88067">
                                            <p:txEl>
                                              <p:pRg st="6" end="6"/>
                                            </p:txEl>
                                          </p:spTgt>
                                        </p:tgtEl>
                                        <p:attrNameLst>
                                          <p:attrName>style.visibility</p:attrName>
                                        </p:attrNameLst>
                                      </p:cBhvr>
                                      <p:to>
                                        <p:strVal val="visible"/>
                                      </p:to>
                                    </p:set>
                                    <p:anim calcmode="lin" valueType="num">
                                      <p:cBhvr>
                                        <p:cTn id="13" dur="1000" fill="hold"/>
                                        <p:tgtEl>
                                          <p:spTgt spid="88067">
                                            <p:txEl>
                                              <p:pRg st="6" end="6"/>
                                            </p:txEl>
                                          </p:spTgt>
                                        </p:tgtEl>
                                        <p:attrNameLst>
                                          <p:attrName>ppt_w</p:attrName>
                                        </p:attrNameLst>
                                      </p:cBhvr>
                                      <p:tavLst>
                                        <p:tav tm="0">
                                          <p:val>
                                            <p:fltVal val="0"/>
                                          </p:val>
                                        </p:tav>
                                        <p:tav tm="100000">
                                          <p:val>
                                            <p:strVal val="#ppt_w"/>
                                          </p:val>
                                        </p:tav>
                                      </p:tavLst>
                                    </p:anim>
                                    <p:anim calcmode="lin" valueType="num">
                                      <p:cBhvr>
                                        <p:cTn id="14" dur="1000" fill="hold"/>
                                        <p:tgtEl>
                                          <p:spTgt spid="88067">
                                            <p:txEl>
                                              <p:pRg st="6" end="6"/>
                                            </p:txEl>
                                          </p:spTgt>
                                        </p:tgtEl>
                                        <p:attrNameLst>
                                          <p:attrName>ppt_h</p:attrName>
                                        </p:attrNameLst>
                                      </p:cBhvr>
                                      <p:tavLst>
                                        <p:tav tm="0">
                                          <p:val>
                                            <p:fltVal val="0"/>
                                          </p:val>
                                        </p:tav>
                                        <p:tav tm="100000">
                                          <p:val>
                                            <p:strVal val="#ppt_h"/>
                                          </p:val>
                                        </p:tav>
                                      </p:tavLst>
                                    </p:anim>
                                    <p:anim calcmode="lin" valueType="num">
                                      <p:cBhvr>
                                        <p:cTn id="15" dur="1000" fill="hold"/>
                                        <p:tgtEl>
                                          <p:spTgt spid="88067">
                                            <p:txEl>
                                              <p:pRg st="6" end="6"/>
                                            </p:txEl>
                                          </p:spTgt>
                                        </p:tgtEl>
                                        <p:attrNameLst>
                                          <p:attrName>style.rotation</p:attrName>
                                        </p:attrNameLst>
                                      </p:cBhvr>
                                      <p:tavLst>
                                        <p:tav tm="0">
                                          <p:val>
                                            <p:fltVal val="90"/>
                                          </p:val>
                                        </p:tav>
                                        <p:tav tm="100000">
                                          <p:val>
                                            <p:fltVal val="0"/>
                                          </p:val>
                                        </p:tav>
                                      </p:tavLst>
                                    </p:anim>
                                    <p:animEffect transition="in" filter="fade">
                                      <p:cBhvr>
                                        <p:cTn id="16" dur="1000"/>
                                        <p:tgtEl>
                                          <p:spTgt spid="88067">
                                            <p:txEl>
                                              <p:pRg st="6" end="6"/>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88067">
                                            <p:txEl>
                                              <p:pRg st="7" end="7"/>
                                            </p:txEl>
                                          </p:spTgt>
                                        </p:tgtEl>
                                        <p:attrNameLst>
                                          <p:attrName>style.visibility</p:attrName>
                                        </p:attrNameLst>
                                      </p:cBhvr>
                                      <p:to>
                                        <p:strVal val="visible"/>
                                      </p:to>
                                    </p:set>
                                    <p:anim calcmode="lin" valueType="num">
                                      <p:cBhvr>
                                        <p:cTn id="19" dur="1000" fill="hold"/>
                                        <p:tgtEl>
                                          <p:spTgt spid="88067">
                                            <p:txEl>
                                              <p:pRg st="7" end="7"/>
                                            </p:txEl>
                                          </p:spTgt>
                                        </p:tgtEl>
                                        <p:attrNameLst>
                                          <p:attrName>ppt_w</p:attrName>
                                        </p:attrNameLst>
                                      </p:cBhvr>
                                      <p:tavLst>
                                        <p:tav tm="0">
                                          <p:val>
                                            <p:fltVal val="0"/>
                                          </p:val>
                                        </p:tav>
                                        <p:tav tm="100000">
                                          <p:val>
                                            <p:strVal val="#ppt_w"/>
                                          </p:val>
                                        </p:tav>
                                      </p:tavLst>
                                    </p:anim>
                                    <p:anim calcmode="lin" valueType="num">
                                      <p:cBhvr>
                                        <p:cTn id="20" dur="1000" fill="hold"/>
                                        <p:tgtEl>
                                          <p:spTgt spid="88067">
                                            <p:txEl>
                                              <p:pRg st="7" end="7"/>
                                            </p:txEl>
                                          </p:spTgt>
                                        </p:tgtEl>
                                        <p:attrNameLst>
                                          <p:attrName>ppt_h</p:attrName>
                                        </p:attrNameLst>
                                      </p:cBhvr>
                                      <p:tavLst>
                                        <p:tav tm="0">
                                          <p:val>
                                            <p:fltVal val="0"/>
                                          </p:val>
                                        </p:tav>
                                        <p:tav tm="100000">
                                          <p:val>
                                            <p:strVal val="#ppt_h"/>
                                          </p:val>
                                        </p:tav>
                                      </p:tavLst>
                                    </p:anim>
                                    <p:anim calcmode="lin" valueType="num">
                                      <p:cBhvr>
                                        <p:cTn id="21" dur="1000" fill="hold"/>
                                        <p:tgtEl>
                                          <p:spTgt spid="88067">
                                            <p:txEl>
                                              <p:pRg st="7" end="7"/>
                                            </p:txEl>
                                          </p:spTgt>
                                        </p:tgtEl>
                                        <p:attrNameLst>
                                          <p:attrName>style.rotation</p:attrName>
                                        </p:attrNameLst>
                                      </p:cBhvr>
                                      <p:tavLst>
                                        <p:tav tm="0">
                                          <p:val>
                                            <p:fltVal val="90"/>
                                          </p:val>
                                        </p:tav>
                                        <p:tav tm="100000">
                                          <p:val>
                                            <p:fltVal val="0"/>
                                          </p:val>
                                        </p:tav>
                                      </p:tavLst>
                                    </p:anim>
                                    <p:animEffect transition="in" filter="fade">
                                      <p:cBhvr>
                                        <p:cTn id="22" dur="1000"/>
                                        <p:tgtEl>
                                          <p:spTgt spid="880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2. </a:t>
            </a:r>
            <a:r>
              <a:rPr lang="zh-CN" altLang="en-US" sz="3600"/>
              <a:t>高度非过程化</a:t>
            </a:r>
          </a:p>
        </p:txBody>
      </p:sp>
      <p:sp>
        <p:nvSpPr>
          <p:cNvPr id="22531" name="Rectangle 3"/>
          <p:cNvSpPr>
            <a:spLocks noGrp="1" noChangeArrowheads="1"/>
          </p:cNvSpPr>
          <p:nvPr>
            <p:ph idx="1"/>
          </p:nvPr>
        </p:nvSpPr>
        <p:spPr>
          <a:xfrm>
            <a:off x="827088" y="908050"/>
            <a:ext cx="8150225" cy="4854575"/>
          </a:xfrm>
        </p:spPr>
        <p:txBody>
          <a:bodyPr/>
          <a:lstStyle/>
          <a:p>
            <a:pPr eaLnBrk="1" hangingPunct="1">
              <a:lnSpc>
                <a:spcPct val="200000"/>
              </a:lnSpc>
            </a:pPr>
            <a:r>
              <a:rPr lang="zh-CN" altLang="en-US">
                <a:latin typeface="微软雅黑" panose="020B0503020204020204" pitchFamily="34" charset="-122"/>
                <a:ea typeface="微软雅黑" panose="020B0503020204020204" pitchFamily="34" charset="-122"/>
              </a:rPr>
              <a:t>非关系数据模型的数据操纵语言“</a:t>
            </a:r>
            <a:r>
              <a:rPr lang="zh-CN" altLang="en-US">
                <a:solidFill>
                  <a:srgbClr val="FF00FF"/>
                </a:solidFill>
                <a:latin typeface="微软雅黑" panose="020B0503020204020204" pitchFamily="34" charset="-122"/>
                <a:ea typeface="微软雅黑" panose="020B0503020204020204" pitchFamily="34" charset="-122"/>
              </a:rPr>
              <a:t>面向过程</a:t>
            </a:r>
            <a:r>
              <a:rPr lang="zh-CN" altLang="en-US">
                <a:latin typeface="微软雅黑" panose="020B0503020204020204" pitchFamily="34" charset="-122"/>
                <a:ea typeface="微软雅黑" panose="020B0503020204020204" pitchFamily="34" charset="-122"/>
              </a:rPr>
              <a:t>”，必须指定存取路径。</a:t>
            </a:r>
          </a:p>
          <a:p>
            <a:pPr eaLnBrk="1" hangingPunct="1">
              <a:lnSpc>
                <a:spcPct val="200000"/>
              </a:lnSpc>
            </a:pPr>
            <a:r>
              <a:rPr lang="en-US" altLang="zh-CN">
                <a:latin typeface="微软雅黑" panose="020B0503020204020204" pitchFamily="34" charset="-122"/>
                <a:ea typeface="微软雅黑" panose="020B0503020204020204" pitchFamily="34" charset="-122"/>
              </a:rPr>
              <a:t>SQL</a:t>
            </a:r>
            <a:r>
              <a:rPr lang="zh-CN" altLang="en-US">
                <a:latin typeface="微软雅黑" panose="020B0503020204020204" pitchFamily="34" charset="-122"/>
                <a:ea typeface="微软雅黑" panose="020B0503020204020204" pitchFamily="34" charset="-122"/>
              </a:rPr>
              <a:t>只要提出“做什么”，无须了解存取路径。</a:t>
            </a:r>
          </a:p>
          <a:p>
            <a:pPr eaLnBrk="1" hangingPunct="1">
              <a:lnSpc>
                <a:spcPct val="200000"/>
              </a:lnSpc>
            </a:pPr>
            <a:r>
              <a:rPr lang="zh-CN" altLang="en-US">
                <a:latin typeface="微软雅黑" panose="020B0503020204020204" pitchFamily="34" charset="-122"/>
                <a:ea typeface="微软雅黑" panose="020B0503020204020204" pitchFamily="34" charset="-122"/>
              </a:rPr>
              <a:t> 存取路径的选择以及</a:t>
            </a:r>
            <a:r>
              <a:rPr lang="en-US" altLang="zh-CN">
                <a:latin typeface="微软雅黑" panose="020B0503020204020204" pitchFamily="34" charset="-122"/>
                <a:ea typeface="微软雅黑" panose="020B0503020204020204" pitchFamily="34" charset="-122"/>
              </a:rPr>
              <a:t>SQL</a:t>
            </a:r>
            <a:r>
              <a:rPr lang="zh-CN" altLang="en-US">
                <a:latin typeface="微软雅黑" panose="020B0503020204020204" pitchFamily="34" charset="-122"/>
                <a:ea typeface="微软雅黑" panose="020B0503020204020204" pitchFamily="34" charset="-122"/>
              </a:rPr>
              <a:t>的操作过程由系统自动完成。</a:t>
            </a:r>
          </a:p>
        </p:txBody>
      </p:sp>
      <p:sp>
        <p:nvSpPr>
          <p:cNvPr id="22532"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B109AD95-448D-4369-9D7E-BA07EAEE77A4}"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多重条件查询（续）</a:t>
            </a:r>
          </a:p>
        </p:txBody>
      </p:sp>
      <p:sp>
        <p:nvSpPr>
          <p:cNvPr id="89091" name="Rectangle 3"/>
          <p:cNvSpPr>
            <a:spLocks noGrp="1" noChangeArrowheads="1"/>
          </p:cNvSpPr>
          <p:nvPr>
            <p:ph idx="1"/>
          </p:nvPr>
        </p:nvSpPr>
        <p:spPr>
          <a:xfrm>
            <a:off x="958850" y="1339850"/>
            <a:ext cx="8150225" cy="4854575"/>
          </a:xfrm>
        </p:spPr>
        <p:txBody>
          <a:bodyPr/>
          <a:lstStyle/>
          <a:p>
            <a:pPr eaLnBrk="1" hangingPunct="1">
              <a:lnSpc>
                <a:spcPct val="90000"/>
              </a:lnSpc>
            </a:pPr>
            <a:r>
              <a:rPr lang="zh-CN" altLang="en-US"/>
              <a:t>改写</a:t>
            </a:r>
            <a:r>
              <a:rPr lang="en-US" altLang="zh-CN"/>
              <a:t>[</a:t>
            </a:r>
            <a:r>
              <a:rPr lang="zh-CN" altLang="en-US"/>
              <a:t>例</a:t>
            </a:r>
            <a:r>
              <a:rPr lang="en-US" altLang="zh-CN"/>
              <a:t>3.27]</a:t>
            </a:r>
          </a:p>
          <a:p>
            <a:pPr eaLnBrk="1" hangingPunct="1">
              <a:lnSpc>
                <a:spcPct val="90000"/>
              </a:lnSpc>
              <a:buFont typeface="Wingdings" panose="05000000000000000000" pitchFamily="2" charset="2"/>
              <a:buNone/>
            </a:pPr>
            <a:r>
              <a:rPr lang="en-US" altLang="zh-CN" sz="2400"/>
              <a:t>[</a:t>
            </a:r>
            <a:r>
              <a:rPr lang="zh-CN" altLang="en-US" sz="2400"/>
              <a:t>例</a:t>
            </a:r>
            <a:r>
              <a:rPr lang="en-US" altLang="zh-CN" sz="2400"/>
              <a:t>3.27]  </a:t>
            </a:r>
            <a:r>
              <a:rPr lang="zh-CN" altLang="en-US" sz="2400"/>
              <a:t>查询计算机科学系（</a:t>
            </a:r>
            <a:r>
              <a:rPr lang="en-US" altLang="zh-CN" sz="2400"/>
              <a:t>CS</a:t>
            </a:r>
            <a:r>
              <a:rPr lang="zh-CN" altLang="en-US" sz="2400"/>
              <a:t>）、数学系（</a:t>
            </a:r>
            <a:r>
              <a:rPr lang="en-US" altLang="zh-CN" sz="2400"/>
              <a:t>MA</a:t>
            </a:r>
            <a:r>
              <a:rPr lang="zh-CN" altLang="en-US" sz="2400"/>
              <a:t>）和信息系（</a:t>
            </a:r>
            <a:r>
              <a:rPr lang="en-US" altLang="zh-CN" sz="2400"/>
              <a:t>IS</a:t>
            </a:r>
            <a:r>
              <a:rPr lang="zh-CN" altLang="en-US" sz="2400"/>
              <a:t>）学生的姓名和性别。</a:t>
            </a:r>
          </a:p>
          <a:p>
            <a:pPr lvl="2" eaLnBrk="1" hangingPunct="1">
              <a:lnSpc>
                <a:spcPct val="90000"/>
              </a:lnSpc>
              <a:buFont typeface="Arial" panose="020B0604020202020204" pitchFamily="34" charset="0"/>
              <a:buNone/>
            </a:pPr>
            <a:r>
              <a:rPr lang="en-US" altLang="zh-CN" sz="2400"/>
              <a:t>SELECT Sname</a:t>
            </a:r>
            <a:r>
              <a:rPr lang="zh-CN" altLang="en-US" sz="2400"/>
              <a:t>, </a:t>
            </a:r>
            <a:r>
              <a:rPr lang="en-US" altLang="zh-CN" sz="2400"/>
              <a:t>Ssex</a:t>
            </a:r>
          </a:p>
          <a:p>
            <a:pPr lvl="2" eaLnBrk="1" hangingPunct="1">
              <a:lnSpc>
                <a:spcPct val="90000"/>
              </a:lnSpc>
              <a:buFont typeface="Arial" panose="020B0604020202020204" pitchFamily="34" charset="0"/>
              <a:buNone/>
            </a:pPr>
            <a:r>
              <a:rPr lang="en-US" altLang="zh-CN" sz="2400"/>
              <a:t>FROM     Student</a:t>
            </a:r>
          </a:p>
          <a:p>
            <a:pPr lvl="2" eaLnBrk="1" hangingPunct="1">
              <a:lnSpc>
                <a:spcPct val="90000"/>
              </a:lnSpc>
              <a:buFont typeface="Arial" panose="020B0604020202020204" pitchFamily="34" charset="0"/>
              <a:buNone/>
            </a:pPr>
            <a:r>
              <a:rPr lang="en-US" altLang="zh-CN" sz="2400"/>
              <a:t>WHERE  Sdept IN </a:t>
            </a:r>
            <a:r>
              <a:rPr lang="zh-CN" altLang="en-US" sz="2400"/>
              <a:t>(</a:t>
            </a:r>
            <a:r>
              <a:rPr lang="en-US" altLang="zh-CN" sz="2400"/>
              <a:t>'CS ','MA ','IS'</a:t>
            </a:r>
            <a:r>
              <a:rPr lang="zh-CN" altLang="en-US" sz="2400"/>
              <a:t>)</a:t>
            </a:r>
          </a:p>
          <a:p>
            <a:pPr eaLnBrk="1" hangingPunct="1">
              <a:lnSpc>
                <a:spcPct val="140000"/>
              </a:lnSpc>
              <a:buFont typeface="Wingdings" panose="05000000000000000000" pitchFamily="2" charset="2"/>
              <a:buNone/>
            </a:pPr>
            <a:r>
              <a:rPr lang="zh-CN" altLang="en-US" sz="2400"/>
              <a:t>可改写为：</a:t>
            </a:r>
          </a:p>
          <a:p>
            <a:pPr lvl="2" eaLnBrk="1" hangingPunct="1">
              <a:lnSpc>
                <a:spcPct val="90000"/>
              </a:lnSpc>
              <a:buFont typeface="Arial" panose="020B0604020202020204" pitchFamily="34" charset="0"/>
              <a:buNone/>
            </a:pPr>
            <a:r>
              <a:rPr lang="en-US" altLang="zh-CN" sz="2400"/>
              <a:t>SELECT Sname</a:t>
            </a:r>
            <a:r>
              <a:rPr lang="zh-CN" altLang="en-US" sz="2400"/>
              <a:t>, </a:t>
            </a:r>
            <a:r>
              <a:rPr lang="en-US" altLang="zh-CN" sz="2400"/>
              <a:t>Ssex</a:t>
            </a:r>
          </a:p>
          <a:p>
            <a:pPr lvl="2" eaLnBrk="1" hangingPunct="1">
              <a:lnSpc>
                <a:spcPct val="90000"/>
              </a:lnSpc>
              <a:buFont typeface="Arial" panose="020B0604020202020204" pitchFamily="34" charset="0"/>
              <a:buNone/>
            </a:pPr>
            <a:r>
              <a:rPr lang="en-US" altLang="zh-CN" sz="2400"/>
              <a:t>FROM     Student</a:t>
            </a:r>
          </a:p>
          <a:p>
            <a:pPr lvl="2" eaLnBrk="1" hangingPunct="1">
              <a:lnSpc>
                <a:spcPct val="90000"/>
              </a:lnSpc>
              <a:buFont typeface="Arial" panose="020B0604020202020204" pitchFamily="34" charset="0"/>
              <a:buNone/>
            </a:pPr>
            <a:r>
              <a:rPr lang="en-US" altLang="zh-CN" sz="2400"/>
              <a:t>WHERE  Sdept= ' CS' OR Sdept= ' MA' OR Sdept= 'IS '</a:t>
            </a:r>
            <a:r>
              <a:rPr lang="zh-CN" altLang="en-US" sz="2400"/>
              <a:t>;</a:t>
            </a:r>
          </a:p>
          <a:p>
            <a:pPr lvl="1" eaLnBrk="1" hangingPunct="1">
              <a:lnSpc>
                <a:spcPct val="90000"/>
              </a:lnSpc>
              <a:buFont typeface="Wingdings" panose="05000000000000000000" pitchFamily="2" charset="2"/>
              <a:buNone/>
            </a:pPr>
            <a:endParaRPr lang="zh-CN" altLang="en-US"/>
          </a:p>
        </p:txBody>
      </p:sp>
      <p:sp>
        <p:nvSpPr>
          <p:cNvPr id="99332"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7577A588-05D0-4BF6-BC8E-561A26CC7E9B}"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89091">
                                            <p:txEl>
                                              <p:pRg st="6" end="6"/>
                                            </p:txEl>
                                          </p:spTgt>
                                        </p:tgtEl>
                                        <p:attrNameLst>
                                          <p:attrName>style.visibility</p:attrName>
                                        </p:attrNameLst>
                                      </p:cBhvr>
                                      <p:to>
                                        <p:strVal val="visible"/>
                                      </p:to>
                                    </p:set>
                                    <p:anim calcmode="lin" valueType="num">
                                      <p:cBhvr>
                                        <p:cTn id="7" dur="1000" fill="hold"/>
                                        <p:tgtEl>
                                          <p:spTgt spid="89091">
                                            <p:txEl>
                                              <p:pRg st="6" end="6"/>
                                            </p:txEl>
                                          </p:spTgt>
                                        </p:tgtEl>
                                        <p:attrNameLst>
                                          <p:attrName>ppt_w</p:attrName>
                                        </p:attrNameLst>
                                      </p:cBhvr>
                                      <p:tavLst>
                                        <p:tav tm="0">
                                          <p:val>
                                            <p:fltVal val="0"/>
                                          </p:val>
                                        </p:tav>
                                        <p:tav tm="100000">
                                          <p:val>
                                            <p:strVal val="#ppt_w"/>
                                          </p:val>
                                        </p:tav>
                                      </p:tavLst>
                                    </p:anim>
                                    <p:anim calcmode="lin" valueType="num">
                                      <p:cBhvr>
                                        <p:cTn id="8" dur="1000" fill="hold"/>
                                        <p:tgtEl>
                                          <p:spTgt spid="89091">
                                            <p:txEl>
                                              <p:pRg st="6" end="6"/>
                                            </p:txEl>
                                          </p:spTgt>
                                        </p:tgtEl>
                                        <p:attrNameLst>
                                          <p:attrName>ppt_h</p:attrName>
                                        </p:attrNameLst>
                                      </p:cBhvr>
                                      <p:tavLst>
                                        <p:tav tm="0">
                                          <p:val>
                                            <p:fltVal val="0"/>
                                          </p:val>
                                        </p:tav>
                                        <p:tav tm="100000">
                                          <p:val>
                                            <p:strVal val="#ppt_h"/>
                                          </p:val>
                                        </p:tav>
                                      </p:tavLst>
                                    </p:anim>
                                    <p:anim calcmode="lin" valueType="num">
                                      <p:cBhvr>
                                        <p:cTn id="9" dur="1000" fill="hold"/>
                                        <p:tgtEl>
                                          <p:spTgt spid="89091">
                                            <p:txEl>
                                              <p:pRg st="6" end="6"/>
                                            </p:txEl>
                                          </p:spTgt>
                                        </p:tgtEl>
                                        <p:attrNameLst>
                                          <p:attrName>style.rotation</p:attrName>
                                        </p:attrNameLst>
                                      </p:cBhvr>
                                      <p:tavLst>
                                        <p:tav tm="0">
                                          <p:val>
                                            <p:fltVal val="90"/>
                                          </p:val>
                                        </p:tav>
                                        <p:tav tm="100000">
                                          <p:val>
                                            <p:fltVal val="0"/>
                                          </p:val>
                                        </p:tav>
                                      </p:tavLst>
                                    </p:anim>
                                    <p:animEffect transition="in" filter="fade">
                                      <p:cBhvr>
                                        <p:cTn id="10" dur="1000"/>
                                        <p:tgtEl>
                                          <p:spTgt spid="89091">
                                            <p:txEl>
                                              <p:pRg st="6" end="6"/>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89091">
                                            <p:txEl>
                                              <p:pRg st="7" end="7"/>
                                            </p:txEl>
                                          </p:spTgt>
                                        </p:tgtEl>
                                        <p:attrNameLst>
                                          <p:attrName>style.visibility</p:attrName>
                                        </p:attrNameLst>
                                      </p:cBhvr>
                                      <p:to>
                                        <p:strVal val="visible"/>
                                      </p:to>
                                    </p:set>
                                    <p:anim calcmode="lin" valueType="num">
                                      <p:cBhvr>
                                        <p:cTn id="13" dur="1000" fill="hold"/>
                                        <p:tgtEl>
                                          <p:spTgt spid="89091">
                                            <p:txEl>
                                              <p:pRg st="7" end="7"/>
                                            </p:txEl>
                                          </p:spTgt>
                                        </p:tgtEl>
                                        <p:attrNameLst>
                                          <p:attrName>ppt_w</p:attrName>
                                        </p:attrNameLst>
                                      </p:cBhvr>
                                      <p:tavLst>
                                        <p:tav tm="0">
                                          <p:val>
                                            <p:fltVal val="0"/>
                                          </p:val>
                                        </p:tav>
                                        <p:tav tm="100000">
                                          <p:val>
                                            <p:strVal val="#ppt_w"/>
                                          </p:val>
                                        </p:tav>
                                      </p:tavLst>
                                    </p:anim>
                                    <p:anim calcmode="lin" valueType="num">
                                      <p:cBhvr>
                                        <p:cTn id="14" dur="1000" fill="hold"/>
                                        <p:tgtEl>
                                          <p:spTgt spid="89091">
                                            <p:txEl>
                                              <p:pRg st="7" end="7"/>
                                            </p:txEl>
                                          </p:spTgt>
                                        </p:tgtEl>
                                        <p:attrNameLst>
                                          <p:attrName>ppt_h</p:attrName>
                                        </p:attrNameLst>
                                      </p:cBhvr>
                                      <p:tavLst>
                                        <p:tav tm="0">
                                          <p:val>
                                            <p:fltVal val="0"/>
                                          </p:val>
                                        </p:tav>
                                        <p:tav tm="100000">
                                          <p:val>
                                            <p:strVal val="#ppt_h"/>
                                          </p:val>
                                        </p:tav>
                                      </p:tavLst>
                                    </p:anim>
                                    <p:anim calcmode="lin" valueType="num">
                                      <p:cBhvr>
                                        <p:cTn id="15" dur="1000" fill="hold"/>
                                        <p:tgtEl>
                                          <p:spTgt spid="89091">
                                            <p:txEl>
                                              <p:pRg st="7" end="7"/>
                                            </p:txEl>
                                          </p:spTgt>
                                        </p:tgtEl>
                                        <p:attrNameLst>
                                          <p:attrName>style.rotation</p:attrName>
                                        </p:attrNameLst>
                                      </p:cBhvr>
                                      <p:tavLst>
                                        <p:tav tm="0">
                                          <p:val>
                                            <p:fltVal val="90"/>
                                          </p:val>
                                        </p:tav>
                                        <p:tav tm="100000">
                                          <p:val>
                                            <p:fltVal val="0"/>
                                          </p:val>
                                        </p:tav>
                                      </p:tavLst>
                                    </p:anim>
                                    <p:animEffect transition="in" filter="fade">
                                      <p:cBhvr>
                                        <p:cTn id="16" dur="1000"/>
                                        <p:tgtEl>
                                          <p:spTgt spid="89091">
                                            <p:txEl>
                                              <p:pRg st="7" end="7"/>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89091">
                                            <p:txEl>
                                              <p:pRg st="8" end="8"/>
                                            </p:txEl>
                                          </p:spTgt>
                                        </p:tgtEl>
                                        <p:attrNameLst>
                                          <p:attrName>style.visibility</p:attrName>
                                        </p:attrNameLst>
                                      </p:cBhvr>
                                      <p:to>
                                        <p:strVal val="visible"/>
                                      </p:to>
                                    </p:set>
                                    <p:anim calcmode="lin" valueType="num">
                                      <p:cBhvr>
                                        <p:cTn id="19" dur="1000" fill="hold"/>
                                        <p:tgtEl>
                                          <p:spTgt spid="89091">
                                            <p:txEl>
                                              <p:pRg st="8" end="8"/>
                                            </p:txEl>
                                          </p:spTgt>
                                        </p:tgtEl>
                                        <p:attrNameLst>
                                          <p:attrName>ppt_w</p:attrName>
                                        </p:attrNameLst>
                                      </p:cBhvr>
                                      <p:tavLst>
                                        <p:tav tm="0">
                                          <p:val>
                                            <p:fltVal val="0"/>
                                          </p:val>
                                        </p:tav>
                                        <p:tav tm="100000">
                                          <p:val>
                                            <p:strVal val="#ppt_w"/>
                                          </p:val>
                                        </p:tav>
                                      </p:tavLst>
                                    </p:anim>
                                    <p:anim calcmode="lin" valueType="num">
                                      <p:cBhvr>
                                        <p:cTn id="20" dur="1000" fill="hold"/>
                                        <p:tgtEl>
                                          <p:spTgt spid="89091">
                                            <p:txEl>
                                              <p:pRg st="8" end="8"/>
                                            </p:txEl>
                                          </p:spTgt>
                                        </p:tgtEl>
                                        <p:attrNameLst>
                                          <p:attrName>ppt_h</p:attrName>
                                        </p:attrNameLst>
                                      </p:cBhvr>
                                      <p:tavLst>
                                        <p:tav tm="0">
                                          <p:val>
                                            <p:fltVal val="0"/>
                                          </p:val>
                                        </p:tav>
                                        <p:tav tm="100000">
                                          <p:val>
                                            <p:strVal val="#ppt_h"/>
                                          </p:val>
                                        </p:tav>
                                      </p:tavLst>
                                    </p:anim>
                                    <p:anim calcmode="lin" valueType="num">
                                      <p:cBhvr>
                                        <p:cTn id="21" dur="1000" fill="hold"/>
                                        <p:tgtEl>
                                          <p:spTgt spid="89091">
                                            <p:txEl>
                                              <p:pRg st="8" end="8"/>
                                            </p:txEl>
                                          </p:spTgt>
                                        </p:tgtEl>
                                        <p:attrNameLst>
                                          <p:attrName>style.rotation</p:attrName>
                                        </p:attrNameLst>
                                      </p:cBhvr>
                                      <p:tavLst>
                                        <p:tav tm="0">
                                          <p:val>
                                            <p:fltVal val="90"/>
                                          </p:val>
                                        </p:tav>
                                        <p:tav tm="100000">
                                          <p:val>
                                            <p:fltVal val="0"/>
                                          </p:val>
                                        </p:tav>
                                      </p:tavLst>
                                    </p:anim>
                                    <p:animEffect transition="in" filter="fade">
                                      <p:cBhvr>
                                        <p:cTn id="22" dur="1000"/>
                                        <p:tgtEl>
                                          <p:spTgt spid="890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3.4.1  </a:t>
            </a:r>
            <a:r>
              <a:rPr lang="zh-CN" altLang="en-US" sz="3600"/>
              <a:t>单表查询 </a:t>
            </a:r>
          </a:p>
        </p:txBody>
      </p:sp>
      <p:sp>
        <p:nvSpPr>
          <p:cNvPr id="100355" name="Rectangle 3"/>
          <p:cNvSpPr>
            <a:spLocks noGrp="1" noChangeArrowheads="1"/>
          </p:cNvSpPr>
          <p:nvPr>
            <p:ph idx="1"/>
          </p:nvPr>
        </p:nvSpPr>
        <p:spPr>
          <a:xfrm>
            <a:off x="900113" y="908050"/>
            <a:ext cx="8148637" cy="4854575"/>
          </a:xfrm>
        </p:spPr>
        <p:txBody>
          <a:bodyPr/>
          <a:lstStyle/>
          <a:p>
            <a:pPr algn="just" eaLnBrk="1" hangingPunct="1">
              <a:lnSpc>
                <a:spcPct val="130000"/>
              </a:lnSpc>
            </a:pPr>
            <a:r>
              <a:rPr lang="zh-CN" altLang="en-US"/>
              <a:t>查询仅涉及一个表：</a:t>
            </a:r>
          </a:p>
          <a:p>
            <a:pPr lvl="1" algn="just" eaLnBrk="1" hangingPunct="1">
              <a:lnSpc>
                <a:spcPct val="160000"/>
              </a:lnSpc>
              <a:buFont typeface="Wingdings" panose="05000000000000000000" pitchFamily="2" charset="2"/>
              <a:buNone/>
            </a:pPr>
            <a:r>
              <a:rPr lang="en-US" altLang="zh-CN"/>
              <a:t>1.</a:t>
            </a:r>
            <a:r>
              <a:rPr lang="zh-CN" altLang="en-US"/>
              <a:t>选择表中的若干列</a:t>
            </a:r>
          </a:p>
          <a:p>
            <a:pPr lvl="1" algn="just" eaLnBrk="1" hangingPunct="1">
              <a:lnSpc>
                <a:spcPct val="160000"/>
              </a:lnSpc>
              <a:buFont typeface="Wingdings" panose="05000000000000000000" pitchFamily="2" charset="2"/>
              <a:buNone/>
            </a:pPr>
            <a:r>
              <a:rPr lang="en-US" altLang="zh-CN"/>
              <a:t>2.</a:t>
            </a:r>
            <a:r>
              <a:rPr lang="zh-CN" altLang="en-US"/>
              <a:t>选择表中的若干元组</a:t>
            </a:r>
          </a:p>
          <a:p>
            <a:pPr lvl="1" algn="just" eaLnBrk="1" hangingPunct="1">
              <a:lnSpc>
                <a:spcPct val="160000"/>
              </a:lnSpc>
              <a:buFont typeface="Wingdings" panose="05000000000000000000" pitchFamily="2" charset="2"/>
              <a:buNone/>
            </a:pPr>
            <a:r>
              <a:rPr lang="en-US" altLang="zh-CN">
                <a:solidFill>
                  <a:srgbClr val="7030A0"/>
                </a:solidFill>
              </a:rPr>
              <a:t>3.ORDER BY</a:t>
            </a:r>
            <a:r>
              <a:rPr lang="zh-CN" altLang="en-US">
                <a:solidFill>
                  <a:srgbClr val="7030A0"/>
                </a:solidFill>
              </a:rPr>
              <a:t>子句</a:t>
            </a:r>
          </a:p>
          <a:p>
            <a:pPr lvl="1" algn="just" eaLnBrk="1" hangingPunct="1">
              <a:lnSpc>
                <a:spcPct val="160000"/>
              </a:lnSpc>
              <a:buFont typeface="Wingdings" panose="05000000000000000000" pitchFamily="2" charset="2"/>
              <a:buNone/>
            </a:pPr>
            <a:r>
              <a:rPr lang="en-US" altLang="zh-CN"/>
              <a:t>4.</a:t>
            </a:r>
            <a:r>
              <a:rPr lang="zh-CN" altLang="en-US"/>
              <a:t>聚集函数</a:t>
            </a:r>
          </a:p>
          <a:p>
            <a:pPr lvl="1" algn="just" eaLnBrk="1" hangingPunct="1">
              <a:lnSpc>
                <a:spcPct val="160000"/>
              </a:lnSpc>
              <a:buFont typeface="Wingdings" panose="05000000000000000000" pitchFamily="2" charset="2"/>
              <a:buNone/>
            </a:pPr>
            <a:r>
              <a:rPr lang="en-US" altLang="zh-CN"/>
              <a:t>5.GROUP BY</a:t>
            </a:r>
            <a:r>
              <a:rPr lang="zh-CN" altLang="en-US"/>
              <a:t>子句</a:t>
            </a:r>
            <a:endParaRPr lang="zh-CN" altLang="en-US" sz="2000"/>
          </a:p>
        </p:txBody>
      </p:sp>
      <p:sp>
        <p:nvSpPr>
          <p:cNvPr id="10035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9C660A1C-0DBA-4B59-A5C3-F0E5E9D8E1CC}"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3.ORDER BY</a:t>
            </a:r>
            <a:r>
              <a:rPr lang="zh-CN" altLang="en-US" sz="3600"/>
              <a:t>子句 </a:t>
            </a:r>
          </a:p>
        </p:txBody>
      </p:sp>
      <p:sp>
        <p:nvSpPr>
          <p:cNvPr id="101379" name="Rectangle 3"/>
          <p:cNvSpPr>
            <a:spLocks noGrp="1" noChangeArrowheads="1"/>
          </p:cNvSpPr>
          <p:nvPr>
            <p:ph idx="1"/>
          </p:nvPr>
        </p:nvSpPr>
        <p:spPr>
          <a:xfrm>
            <a:off x="900113" y="908050"/>
            <a:ext cx="8148637" cy="4854575"/>
          </a:xfrm>
        </p:spPr>
        <p:txBody>
          <a:bodyPr/>
          <a:lstStyle/>
          <a:p>
            <a:pPr algn="just" eaLnBrk="1" hangingPunct="1">
              <a:lnSpc>
                <a:spcPct val="200000"/>
              </a:lnSpc>
            </a:pPr>
            <a:r>
              <a:rPr lang="en-US" altLang="zh-CN" sz="3200">
                <a:solidFill>
                  <a:srgbClr val="C00000"/>
                </a:solidFill>
              </a:rPr>
              <a:t>ORDER BY</a:t>
            </a:r>
            <a:r>
              <a:rPr lang="zh-CN" altLang="en-US" sz="3200">
                <a:solidFill>
                  <a:srgbClr val="C00000"/>
                </a:solidFill>
              </a:rPr>
              <a:t>子句</a:t>
            </a:r>
          </a:p>
          <a:p>
            <a:pPr lvl="1" algn="just" eaLnBrk="1" hangingPunct="1">
              <a:lnSpc>
                <a:spcPct val="200000"/>
              </a:lnSpc>
            </a:pPr>
            <a:r>
              <a:rPr lang="zh-CN" altLang="en-US">
                <a:solidFill>
                  <a:srgbClr val="7030A0"/>
                </a:solidFill>
                <a:latin typeface="微软雅黑" panose="020B0503020204020204" pitchFamily="34" charset="-122"/>
                <a:ea typeface="微软雅黑" panose="020B0503020204020204" pitchFamily="34" charset="-122"/>
              </a:rPr>
              <a:t>可以按一个或多个属性列排序</a:t>
            </a:r>
          </a:p>
          <a:p>
            <a:pPr lvl="1" algn="just" eaLnBrk="1" hangingPunct="1">
              <a:lnSpc>
                <a:spcPct val="200000"/>
              </a:lnSpc>
            </a:pPr>
            <a:r>
              <a:rPr lang="zh-CN" altLang="en-US">
                <a:solidFill>
                  <a:srgbClr val="7030A0"/>
                </a:solidFill>
                <a:latin typeface="微软雅黑" panose="020B0503020204020204" pitchFamily="34" charset="-122"/>
                <a:ea typeface="微软雅黑" panose="020B0503020204020204" pitchFamily="34" charset="-122"/>
              </a:rPr>
              <a:t>升序：</a:t>
            </a:r>
            <a:r>
              <a:rPr lang="en-US" altLang="zh-CN">
                <a:solidFill>
                  <a:srgbClr val="7030A0"/>
                </a:solidFill>
                <a:latin typeface="微软雅黑" panose="020B0503020204020204" pitchFamily="34" charset="-122"/>
                <a:ea typeface="微软雅黑" panose="020B0503020204020204" pitchFamily="34" charset="-122"/>
              </a:rPr>
              <a:t>ASC</a:t>
            </a:r>
            <a:r>
              <a:rPr lang="zh-CN" altLang="en-US">
                <a:solidFill>
                  <a:srgbClr val="7030A0"/>
                </a:solidFill>
                <a:latin typeface="微软雅黑" panose="020B0503020204020204" pitchFamily="34" charset="-122"/>
                <a:ea typeface="微软雅黑" panose="020B0503020204020204" pitchFamily="34" charset="-122"/>
              </a:rPr>
              <a:t>;降序：</a:t>
            </a:r>
            <a:r>
              <a:rPr lang="en-US" altLang="zh-CN">
                <a:solidFill>
                  <a:srgbClr val="7030A0"/>
                </a:solidFill>
                <a:latin typeface="微软雅黑" panose="020B0503020204020204" pitchFamily="34" charset="-122"/>
                <a:ea typeface="微软雅黑" panose="020B0503020204020204" pitchFamily="34" charset="-122"/>
              </a:rPr>
              <a:t>DESC</a:t>
            </a:r>
            <a:r>
              <a:rPr lang="zh-CN" altLang="en-US">
                <a:solidFill>
                  <a:srgbClr val="7030A0"/>
                </a:solidFill>
                <a:latin typeface="微软雅黑" panose="020B0503020204020204" pitchFamily="34" charset="-122"/>
                <a:ea typeface="微软雅黑" panose="020B0503020204020204" pitchFamily="34" charset="-122"/>
              </a:rPr>
              <a:t>;缺省值为升序</a:t>
            </a:r>
          </a:p>
          <a:p>
            <a:pPr algn="just" eaLnBrk="1" hangingPunct="1">
              <a:lnSpc>
                <a:spcPct val="200000"/>
              </a:lnSpc>
            </a:pPr>
            <a:r>
              <a:rPr lang="zh-CN" altLang="en-US">
                <a:solidFill>
                  <a:srgbClr val="C00000"/>
                </a:solidFill>
                <a:latin typeface="微软雅黑" panose="020B0503020204020204" pitchFamily="34" charset="-122"/>
                <a:ea typeface="微软雅黑" panose="020B0503020204020204" pitchFamily="34" charset="-122"/>
              </a:rPr>
              <a:t>对于空值，排序时显示的次序由具体系统实现来决定</a:t>
            </a:r>
          </a:p>
        </p:txBody>
      </p:sp>
      <p:sp>
        <p:nvSpPr>
          <p:cNvPr id="10138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024B5532-35CF-4F4F-8113-EF23D7826AA0}"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ORDER BY</a:t>
            </a:r>
            <a:r>
              <a:rPr lang="zh-CN" altLang="en-US" sz="3600"/>
              <a:t>子句 （续） </a:t>
            </a:r>
          </a:p>
        </p:txBody>
      </p:sp>
      <p:sp>
        <p:nvSpPr>
          <p:cNvPr id="92163" name="Rectangle 3"/>
          <p:cNvSpPr>
            <a:spLocks noGrp="1" noChangeArrowheads="1"/>
          </p:cNvSpPr>
          <p:nvPr>
            <p:ph idx="1"/>
          </p:nvPr>
        </p:nvSpPr>
        <p:spPr>
          <a:xfrm>
            <a:off x="900113" y="908050"/>
            <a:ext cx="8208962" cy="5545138"/>
          </a:xfrm>
        </p:spPr>
        <p:txBody>
          <a:bodyPr/>
          <a:lstStyle/>
          <a:p>
            <a:pPr algn="just" eaLnBrk="1" hangingPunct="1">
              <a:buFont typeface="Wingdings" panose="05000000000000000000" pitchFamily="2" charset="2"/>
              <a:buNone/>
            </a:pPr>
            <a:r>
              <a:rPr lang="en-US" altLang="zh-CN" sz="2400"/>
              <a:t>[</a:t>
            </a:r>
            <a:r>
              <a:rPr lang="zh-CN" altLang="en-US" sz="2400"/>
              <a:t>例</a:t>
            </a:r>
            <a:r>
              <a:rPr lang="en-US" altLang="zh-CN" sz="2400"/>
              <a:t>3.39]</a:t>
            </a:r>
            <a:r>
              <a:rPr lang="zh-CN" altLang="en-US" sz="2400"/>
              <a:t>查询选修了</a:t>
            </a:r>
            <a:r>
              <a:rPr lang="en-US" altLang="zh-CN" sz="2400"/>
              <a:t>3</a:t>
            </a:r>
            <a:r>
              <a:rPr lang="zh-CN" altLang="en-US" sz="2400"/>
              <a:t>号课程的学生的学号及其成绩，查询结果按分数降序排列。</a:t>
            </a:r>
          </a:p>
          <a:p>
            <a:pPr algn="just" eaLnBrk="1" hangingPunct="1">
              <a:buFont typeface="Wingdings" panose="05000000000000000000" pitchFamily="2" charset="2"/>
              <a:buNone/>
            </a:pPr>
            <a:r>
              <a:rPr lang="zh-CN" altLang="en-US" sz="2400"/>
              <a:t>        </a:t>
            </a:r>
            <a:r>
              <a:rPr lang="en-US" altLang="zh-CN" sz="2400"/>
              <a:t>SELECT Sno</a:t>
            </a:r>
            <a:r>
              <a:rPr lang="zh-CN" altLang="en-US" sz="2400"/>
              <a:t>, </a:t>
            </a:r>
            <a:r>
              <a:rPr lang="en-US" altLang="zh-CN" sz="2400"/>
              <a:t>Grade</a:t>
            </a:r>
          </a:p>
          <a:p>
            <a:pPr algn="just" eaLnBrk="1" hangingPunct="1">
              <a:buFont typeface="Wingdings" panose="05000000000000000000" pitchFamily="2" charset="2"/>
              <a:buNone/>
            </a:pPr>
            <a:r>
              <a:rPr lang="en-US" altLang="zh-CN" sz="2400"/>
              <a:t>        FROM    SC</a:t>
            </a:r>
          </a:p>
          <a:p>
            <a:pPr algn="just" eaLnBrk="1" hangingPunct="1">
              <a:buFont typeface="Wingdings" panose="05000000000000000000" pitchFamily="2" charset="2"/>
              <a:buNone/>
            </a:pPr>
            <a:r>
              <a:rPr lang="en-US" altLang="zh-CN" sz="2400"/>
              <a:t>        WHERE  Cno= '3'</a:t>
            </a:r>
          </a:p>
          <a:p>
            <a:pPr algn="just" eaLnBrk="1" hangingPunct="1">
              <a:buFont typeface="Wingdings" panose="05000000000000000000" pitchFamily="2" charset="2"/>
              <a:buNone/>
            </a:pPr>
            <a:r>
              <a:rPr lang="en-US" altLang="zh-CN" sz="2400"/>
              <a:t>        ORDER BY Grade DESC</a:t>
            </a:r>
            <a:r>
              <a:rPr lang="zh-CN" altLang="en-US" sz="2400"/>
              <a:t>;</a:t>
            </a:r>
          </a:p>
          <a:p>
            <a:pPr algn="just" eaLnBrk="1" hangingPunct="1">
              <a:buFont typeface="Wingdings" panose="05000000000000000000" pitchFamily="2" charset="2"/>
              <a:buNone/>
            </a:pPr>
            <a:endParaRPr lang="zh-CN" altLang="en-US" sz="2400"/>
          </a:p>
          <a:p>
            <a:pPr eaLnBrk="1" hangingPunct="1">
              <a:buFont typeface="Wingdings" panose="05000000000000000000" pitchFamily="2" charset="2"/>
              <a:buNone/>
            </a:pPr>
            <a:r>
              <a:rPr lang="en-US" altLang="zh-CN" sz="2400"/>
              <a:t>[</a:t>
            </a:r>
            <a:r>
              <a:rPr lang="zh-CN" altLang="en-US" sz="2400"/>
              <a:t>例</a:t>
            </a:r>
            <a:r>
              <a:rPr lang="en-US" altLang="zh-CN" sz="2400"/>
              <a:t>3.40]</a:t>
            </a:r>
            <a:r>
              <a:rPr lang="zh-CN" altLang="en-US" sz="2400"/>
              <a:t>查询全体学生情况，查询结果按所在系的系号升序排列，同一系中的学生按年龄降序排列。</a:t>
            </a:r>
          </a:p>
          <a:p>
            <a:pPr eaLnBrk="1" hangingPunct="1">
              <a:buFont typeface="Wingdings" panose="05000000000000000000" pitchFamily="2" charset="2"/>
              <a:buNone/>
            </a:pPr>
            <a:r>
              <a:rPr lang="zh-CN" altLang="en-US" sz="2400"/>
              <a:t>        </a:t>
            </a:r>
            <a:r>
              <a:rPr lang="en-US" altLang="zh-CN" sz="2400"/>
              <a:t>SELECT  *</a:t>
            </a:r>
          </a:p>
          <a:p>
            <a:pPr eaLnBrk="1" hangingPunct="1">
              <a:buFont typeface="Wingdings" panose="05000000000000000000" pitchFamily="2" charset="2"/>
              <a:buNone/>
            </a:pPr>
            <a:r>
              <a:rPr lang="en-US" altLang="zh-CN" sz="2400"/>
              <a:t>        FROM  Student</a:t>
            </a:r>
          </a:p>
          <a:p>
            <a:pPr eaLnBrk="1" hangingPunct="1">
              <a:buFont typeface="Wingdings" panose="05000000000000000000" pitchFamily="2" charset="2"/>
              <a:buNone/>
            </a:pPr>
            <a:r>
              <a:rPr lang="en-US" altLang="zh-CN" sz="2400"/>
              <a:t>        ORDER BY Sdept</a:t>
            </a:r>
            <a:r>
              <a:rPr lang="zh-CN" altLang="en-US" sz="2400"/>
              <a:t>, </a:t>
            </a:r>
            <a:r>
              <a:rPr lang="en-US" altLang="zh-CN" sz="2400"/>
              <a:t>Sage DESC</a:t>
            </a:r>
            <a:r>
              <a:rPr lang="zh-CN" altLang="en-US" sz="2400"/>
              <a:t>;  </a:t>
            </a:r>
          </a:p>
        </p:txBody>
      </p:sp>
      <p:sp>
        <p:nvSpPr>
          <p:cNvPr id="10240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ECC5E640-EB87-45AE-A387-A8FA195FA56F}"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92163">
                                            <p:txEl>
                                              <p:pRg st="1" end="1"/>
                                            </p:txEl>
                                          </p:spTgt>
                                        </p:tgtEl>
                                        <p:attrNameLst>
                                          <p:attrName>style.visibility</p:attrName>
                                        </p:attrNameLst>
                                      </p:cBhvr>
                                      <p:to>
                                        <p:strVal val="visible"/>
                                      </p:to>
                                    </p:set>
                                    <p:anim calcmode="lin" valueType="num">
                                      <p:cBhvr>
                                        <p:cTn id="7" dur="1000" fill="hold"/>
                                        <p:tgtEl>
                                          <p:spTgt spid="92163">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92163">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92163">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92163">
                                            <p:txEl>
                                              <p:pRg st="1" end="1"/>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92163">
                                            <p:txEl>
                                              <p:pRg st="2" end="2"/>
                                            </p:txEl>
                                          </p:spTgt>
                                        </p:tgtEl>
                                        <p:attrNameLst>
                                          <p:attrName>style.visibility</p:attrName>
                                        </p:attrNameLst>
                                      </p:cBhvr>
                                      <p:to>
                                        <p:strVal val="visible"/>
                                      </p:to>
                                    </p:set>
                                    <p:anim calcmode="lin" valueType="num">
                                      <p:cBhvr>
                                        <p:cTn id="13" dur="1000" fill="hold"/>
                                        <p:tgtEl>
                                          <p:spTgt spid="92163">
                                            <p:txEl>
                                              <p:pRg st="2" end="2"/>
                                            </p:txEl>
                                          </p:spTgt>
                                        </p:tgtEl>
                                        <p:attrNameLst>
                                          <p:attrName>ppt_w</p:attrName>
                                        </p:attrNameLst>
                                      </p:cBhvr>
                                      <p:tavLst>
                                        <p:tav tm="0">
                                          <p:val>
                                            <p:fltVal val="0"/>
                                          </p:val>
                                        </p:tav>
                                        <p:tav tm="100000">
                                          <p:val>
                                            <p:strVal val="#ppt_w"/>
                                          </p:val>
                                        </p:tav>
                                      </p:tavLst>
                                    </p:anim>
                                    <p:anim calcmode="lin" valueType="num">
                                      <p:cBhvr>
                                        <p:cTn id="14" dur="1000" fill="hold"/>
                                        <p:tgtEl>
                                          <p:spTgt spid="92163">
                                            <p:txEl>
                                              <p:pRg st="2" end="2"/>
                                            </p:txEl>
                                          </p:spTgt>
                                        </p:tgtEl>
                                        <p:attrNameLst>
                                          <p:attrName>ppt_h</p:attrName>
                                        </p:attrNameLst>
                                      </p:cBhvr>
                                      <p:tavLst>
                                        <p:tav tm="0">
                                          <p:val>
                                            <p:fltVal val="0"/>
                                          </p:val>
                                        </p:tav>
                                        <p:tav tm="100000">
                                          <p:val>
                                            <p:strVal val="#ppt_h"/>
                                          </p:val>
                                        </p:tav>
                                      </p:tavLst>
                                    </p:anim>
                                    <p:anim calcmode="lin" valueType="num">
                                      <p:cBhvr>
                                        <p:cTn id="15" dur="1000" fill="hold"/>
                                        <p:tgtEl>
                                          <p:spTgt spid="92163">
                                            <p:txEl>
                                              <p:pRg st="2" end="2"/>
                                            </p:txEl>
                                          </p:spTgt>
                                        </p:tgtEl>
                                        <p:attrNameLst>
                                          <p:attrName>style.rotation</p:attrName>
                                        </p:attrNameLst>
                                      </p:cBhvr>
                                      <p:tavLst>
                                        <p:tav tm="0">
                                          <p:val>
                                            <p:fltVal val="90"/>
                                          </p:val>
                                        </p:tav>
                                        <p:tav tm="100000">
                                          <p:val>
                                            <p:fltVal val="0"/>
                                          </p:val>
                                        </p:tav>
                                      </p:tavLst>
                                    </p:anim>
                                    <p:animEffect transition="in" filter="fade">
                                      <p:cBhvr>
                                        <p:cTn id="16" dur="1000"/>
                                        <p:tgtEl>
                                          <p:spTgt spid="92163">
                                            <p:txEl>
                                              <p:pRg st="2" end="2"/>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92163">
                                            <p:txEl>
                                              <p:pRg st="3" end="3"/>
                                            </p:txEl>
                                          </p:spTgt>
                                        </p:tgtEl>
                                        <p:attrNameLst>
                                          <p:attrName>style.visibility</p:attrName>
                                        </p:attrNameLst>
                                      </p:cBhvr>
                                      <p:to>
                                        <p:strVal val="visible"/>
                                      </p:to>
                                    </p:set>
                                    <p:anim calcmode="lin" valueType="num">
                                      <p:cBhvr>
                                        <p:cTn id="19" dur="1000" fill="hold"/>
                                        <p:tgtEl>
                                          <p:spTgt spid="92163">
                                            <p:txEl>
                                              <p:pRg st="3" end="3"/>
                                            </p:txEl>
                                          </p:spTgt>
                                        </p:tgtEl>
                                        <p:attrNameLst>
                                          <p:attrName>ppt_w</p:attrName>
                                        </p:attrNameLst>
                                      </p:cBhvr>
                                      <p:tavLst>
                                        <p:tav tm="0">
                                          <p:val>
                                            <p:fltVal val="0"/>
                                          </p:val>
                                        </p:tav>
                                        <p:tav tm="100000">
                                          <p:val>
                                            <p:strVal val="#ppt_w"/>
                                          </p:val>
                                        </p:tav>
                                      </p:tavLst>
                                    </p:anim>
                                    <p:anim calcmode="lin" valueType="num">
                                      <p:cBhvr>
                                        <p:cTn id="20" dur="1000" fill="hold"/>
                                        <p:tgtEl>
                                          <p:spTgt spid="92163">
                                            <p:txEl>
                                              <p:pRg st="3" end="3"/>
                                            </p:txEl>
                                          </p:spTgt>
                                        </p:tgtEl>
                                        <p:attrNameLst>
                                          <p:attrName>ppt_h</p:attrName>
                                        </p:attrNameLst>
                                      </p:cBhvr>
                                      <p:tavLst>
                                        <p:tav tm="0">
                                          <p:val>
                                            <p:fltVal val="0"/>
                                          </p:val>
                                        </p:tav>
                                        <p:tav tm="100000">
                                          <p:val>
                                            <p:strVal val="#ppt_h"/>
                                          </p:val>
                                        </p:tav>
                                      </p:tavLst>
                                    </p:anim>
                                    <p:anim calcmode="lin" valueType="num">
                                      <p:cBhvr>
                                        <p:cTn id="21" dur="1000" fill="hold"/>
                                        <p:tgtEl>
                                          <p:spTgt spid="92163">
                                            <p:txEl>
                                              <p:pRg st="3" end="3"/>
                                            </p:txEl>
                                          </p:spTgt>
                                        </p:tgtEl>
                                        <p:attrNameLst>
                                          <p:attrName>style.rotation</p:attrName>
                                        </p:attrNameLst>
                                      </p:cBhvr>
                                      <p:tavLst>
                                        <p:tav tm="0">
                                          <p:val>
                                            <p:fltVal val="90"/>
                                          </p:val>
                                        </p:tav>
                                        <p:tav tm="100000">
                                          <p:val>
                                            <p:fltVal val="0"/>
                                          </p:val>
                                        </p:tav>
                                      </p:tavLst>
                                    </p:anim>
                                    <p:animEffect transition="in" filter="fade">
                                      <p:cBhvr>
                                        <p:cTn id="22" dur="1000"/>
                                        <p:tgtEl>
                                          <p:spTgt spid="92163">
                                            <p:txEl>
                                              <p:pRg st="3" end="3"/>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92163">
                                            <p:txEl>
                                              <p:pRg st="4" end="4"/>
                                            </p:txEl>
                                          </p:spTgt>
                                        </p:tgtEl>
                                        <p:attrNameLst>
                                          <p:attrName>style.visibility</p:attrName>
                                        </p:attrNameLst>
                                      </p:cBhvr>
                                      <p:to>
                                        <p:strVal val="visible"/>
                                      </p:to>
                                    </p:set>
                                    <p:anim calcmode="lin" valueType="num">
                                      <p:cBhvr>
                                        <p:cTn id="25" dur="1000" fill="hold"/>
                                        <p:tgtEl>
                                          <p:spTgt spid="92163">
                                            <p:txEl>
                                              <p:pRg st="4" end="4"/>
                                            </p:txEl>
                                          </p:spTgt>
                                        </p:tgtEl>
                                        <p:attrNameLst>
                                          <p:attrName>ppt_w</p:attrName>
                                        </p:attrNameLst>
                                      </p:cBhvr>
                                      <p:tavLst>
                                        <p:tav tm="0">
                                          <p:val>
                                            <p:fltVal val="0"/>
                                          </p:val>
                                        </p:tav>
                                        <p:tav tm="100000">
                                          <p:val>
                                            <p:strVal val="#ppt_w"/>
                                          </p:val>
                                        </p:tav>
                                      </p:tavLst>
                                    </p:anim>
                                    <p:anim calcmode="lin" valueType="num">
                                      <p:cBhvr>
                                        <p:cTn id="26" dur="1000" fill="hold"/>
                                        <p:tgtEl>
                                          <p:spTgt spid="92163">
                                            <p:txEl>
                                              <p:pRg st="4" end="4"/>
                                            </p:txEl>
                                          </p:spTgt>
                                        </p:tgtEl>
                                        <p:attrNameLst>
                                          <p:attrName>ppt_h</p:attrName>
                                        </p:attrNameLst>
                                      </p:cBhvr>
                                      <p:tavLst>
                                        <p:tav tm="0">
                                          <p:val>
                                            <p:fltVal val="0"/>
                                          </p:val>
                                        </p:tav>
                                        <p:tav tm="100000">
                                          <p:val>
                                            <p:strVal val="#ppt_h"/>
                                          </p:val>
                                        </p:tav>
                                      </p:tavLst>
                                    </p:anim>
                                    <p:anim calcmode="lin" valueType="num">
                                      <p:cBhvr>
                                        <p:cTn id="27" dur="1000" fill="hold"/>
                                        <p:tgtEl>
                                          <p:spTgt spid="92163">
                                            <p:txEl>
                                              <p:pRg st="4" end="4"/>
                                            </p:txEl>
                                          </p:spTgt>
                                        </p:tgtEl>
                                        <p:attrNameLst>
                                          <p:attrName>style.rotation</p:attrName>
                                        </p:attrNameLst>
                                      </p:cBhvr>
                                      <p:tavLst>
                                        <p:tav tm="0">
                                          <p:val>
                                            <p:fltVal val="90"/>
                                          </p:val>
                                        </p:tav>
                                        <p:tav tm="100000">
                                          <p:val>
                                            <p:fltVal val="0"/>
                                          </p:val>
                                        </p:tav>
                                      </p:tavLst>
                                    </p:anim>
                                    <p:animEffect transition="in" filter="fade">
                                      <p:cBhvr>
                                        <p:cTn id="28" dur="1000"/>
                                        <p:tgtEl>
                                          <p:spTgt spid="92163">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4" presetClass="entr" presetSubtype="10" fill="hold" nodeType="clickEffect">
                                  <p:stCondLst>
                                    <p:cond delay="0"/>
                                  </p:stCondLst>
                                  <p:childTnLst>
                                    <p:set>
                                      <p:cBhvr>
                                        <p:cTn id="32" dur="1" fill="hold">
                                          <p:stCondLst>
                                            <p:cond delay="0"/>
                                          </p:stCondLst>
                                        </p:cTn>
                                        <p:tgtEl>
                                          <p:spTgt spid="92163">
                                            <p:txEl>
                                              <p:pRg st="7" end="7"/>
                                            </p:txEl>
                                          </p:spTgt>
                                        </p:tgtEl>
                                        <p:attrNameLst>
                                          <p:attrName>style.visibility</p:attrName>
                                        </p:attrNameLst>
                                      </p:cBhvr>
                                      <p:to>
                                        <p:strVal val="visible"/>
                                      </p:to>
                                    </p:set>
                                    <p:animEffect transition="in" filter="randombar(horizontal)">
                                      <p:cBhvr>
                                        <p:cTn id="33" dur="500"/>
                                        <p:tgtEl>
                                          <p:spTgt spid="92163">
                                            <p:txEl>
                                              <p:pRg st="7" end="7"/>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92163">
                                            <p:txEl>
                                              <p:pRg st="8" end="8"/>
                                            </p:txEl>
                                          </p:spTgt>
                                        </p:tgtEl>
                                        <p:attrNameLst>
                                          <p:attrName>style.visibility</p:attrName>
                                        </p:attrNameLst>
                                      </p:cBhvr>
                                      <p:to>
                                        <p:strVal val="visible"/>
                                      </p:to>
                                    </p:set>
                                    <p:animEffect transition="in" filter="randombar(horizontal)">
                                      <p:cBhvr>
                                        <p:cTn id="36" dur="500"/>
                                        <p:tgtEl>
                                          <p:spTgt spid="92163">
                                            <p:txEl>
                                              <p:pRg st="8" end="8"/>
                                            </p:txEl>
                                          </p:spTgt>
                                        </p:tgtEl>
                                      </p:cBhvr>
                                    </p:animEffect>
                                  </p:childTnLst>
                                </p:cTn>
                              </p:par>
                              <p:par>
                                <p:cTn id="37" presetID="14" presetClass="entr" presetSubtype="10" fill="hold" nodeType="withEffect">
                                  <p:stCondLst>
                                    <p:cond delay="0"/>
                                  </p:stCondLst>
                                  <p:childTnLst>
                                    <p:set>
                                      <p:cBhvr>
                                        <p:cTn id="38" dur="1" fill="hold">
                                          <p:stCondLst>
                                            <p:cond delay="0"/>
                                          </p:stCondLst>
                                        </p:cTn>
                                        <p:tgtEl>
                                          <p:spTgt spid="92163">
                                            <p:txEl>
                                              <p:pRg st="9" end="9"/>
                                            </p:txEl>
                                          </p:spTgt>
                                        </p:tgtEl>
                                        <p:attrNameLst>
                                          <p:attrName>style.visibility</p:attrName>
                                        </p:attrNameLst>
                                      </p:cBhvr>
                                      <p:to>
                                        <p:strVal val="visible"/>
                                      </p:to>
                                    </p:set>
                                    <p:animEffect transition="in" filter="randombar(horizontal)">
                                      <p:cBhvr>
                                        <p:cTn id="39" dur="500"/>
                                        <p:tgtEl>
                                          <p:spTgt spid="921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3.4.1  </a:t>
            </a:r>
            <a:r>
              <a:rPr lang="zh-CN" altLang="en-US" sz="3600"/>
              <a:t>单表查询 </a:t>
            </a:r>
          </a:p>
        </p:txBody>
      </p:sp>
      <p:sp>
        <p:nvSpPr>
          <p:cNvPr id="103427" name="Rectangle 3"/>
          <p:cNvSpPr>
            <a:spLocks noGrp="1" noChangeArrowheads="1"/>
          </p:cNvSpPr>
          <p:nvPr>
            <p:ph idx="1"/>
          </p:nvPr>
        </p:nvSpPr>
        <p:spPr>
          <a:xfrm>
            <a:off x="942975" y="981075"/>
            <a:ext cx="8150225" cy="4854575"/>
          </a:xfrm>
        </p:spPr>
        <p:txBody>
          <a:bodyPr/>
          <a:lstStyle/>
          <a:p>
            <a:pPr algn="just" eaLnBrk="1" hangingPunct="1">
              <a:lnSpc>
                <a:spcPct val="130000"/>
              </a:lnSpc>
            </a:pPr>
            <a:r>
              <a:rPr lang="zh-CN" altLang="en-US"/>
              <a:t>查询仅涉及一个表：</a:t>
            </a:r>
          </a:p>
          <a:p>
            <a:pPr lvl="1" algn="just" eaLnBrk="1" hangingPunct="1">
              <a:lnSpc>
                <a:spcPct val="160000"/>
              </a:lnSpc>
              <a:buFont typeface="Wingdings" panose="05000000000000000000" pitchFamily="2" charset="2"/>
              <a:buNone/>
            </a:pPr>
            <a:r>
              <a:rPr lang="en-US" altLang="zh-CN"/>
              <a:t>1.</a:t>
            </a:r>
            <a:r>
              <a:rPr lang="zh-CN" altLang="en-US"/>
              <a:t>选择表中的若干列</a:t>
            </a:r>
          </a:p>
          <a:p>
            <a:pPr lvl="1" algn="just" eaLnBrk="1" hangingPunct="1">
              <a:lnSpc>
                <a:spcPct val="160000"/>
              </a:lnSpc>
              <a:buFont typeface="Wingdings" panose="05000000000000000000" pitchFamily="2" charset="2"/>
              <a:buNone/>
            </a:pPr>
            <a:r>
              <a:rPr lang="en-US" altLang="zh-CN"/>
              <a:t>2.</a:t>
            </a:r>
            <a:r>
              <a:rPr lang="zh-CN" altLang="en-US"/>
              <a:t>选择表中的若干元组</a:t>
            </a:r>
          </a:p>
          <a:p>
            <a:pPr lvl="1" algn="just" eaLnBrk="1" hangingPunct="1">
              <a:lnSpc>
                <a:spcPct val="160000"/>
              </a:lnSpc>
              <a:buFont typeface="Wingdings" panose="05000000000000000000" pitchFamily="2" charset="2"/>
              <a:buNone/>
            </a:pPr>
            <a:r>
              <a:rPr lang="en-US" altLang="zh-CN"/>
              <a:t>3.ORDER BY</a:t>
            </a:r>
            <a:r>
              <a:rPr lang="zh-CN" altLang="en-US"/>
              <a:t>子句</a:t>
            </a:r>
          </a:p>
          <a:p>
            <a:pPr lvl="1" algn="just" eaLnBrk="1" hangingPunct="1">
              <a:lnSpc>
                <a:spcPct val="160000"/>
              </a:lnSpc>
              <a:buFont typeface="Wingdings" panose="05000000000000000000" pitchFamily="2" charset="2"/>
              <a:buNone/>
            </a:pPr>
            <a:r>
              <a:rPr lang="en-US" altLang="zh-CN">
                <a:solidFill>
                  <a:srgbClr val="7030A0"/>
                </a:solidFill>
              </a:rPr>
              <a:t>4.</a:t>
            </a:r>
            <a:r>
              <a:rPr lang="zh-CN" altLang="en-US">
                <a:solidFill>
                  <a:srgbClr val="7030A0"/>
                </a:solidFill>
              </a:rPr>
              <a:t>聚集函数</a:t>
            </a:r>
          </a:p>
          <a:p>
            <a:pPr lvl="1" algn="just" eaLnBrk="1" hangingPunct="1">
              <a:lnSpc>
                <a:spcPct val="160000"/>
              </a:lnSpc>
              <a:buFont typeface="Wingdings" panose="05000000000000000000" pitchFamily="2" charset="2"/>
              <a:buNone/>
            </a:pPr>
            <a:r>
              <a:rPr lang="en-US" altLang="zh-CN"/>
              <a:t>5.GROUP BY</a:t>
            </a:r>
            <a:r>
              <a:rPr lang="zh-CN" altLang="en-US"/>
              <a:t>子句</a:t>
            </a:r>
            <a:endParaRPr lang="zh-CN" altLang="en-US" sz="2000"/>
          </a:p>
        </p:txBody>
      </p:sp>
      <p:sp>
        <p:nvSpPr>
          <p:cNvPr id="103428"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AED742AD-8B1F-4252-BEC5-DDD65B5E8153}"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4. </a:t>
            </a:r>
            <a:r>
              <a:rPr lang="zh-CN" altLang="en-US" sz="3600"/>
              <a:t>聚集函数 </a:t>
            </a:r>
          </a:p>
        </p:txBody>
      </p:sp>
      <p:sp>
        <p:nvSpPr>
          <p:cNvPr id="104451" name="Rectangle 3"/>
          <p:cNvSpPr>
            <a:spLocks noGrp="1" noChangeArrowheads="1"/>
          </p:cNvSpPr>
          <p:nvPr>
            <p:ph idx="1"/>
          </p:nvPr>
        </p:nvSpPr>
        <p:spPr>
          <a:xfrm>
            <a:off x="958850" y="981075"/>
            <a:ext cx="8150225" cy="5876925"/>
          </a:xfrm>
        </p:spPr>
        <p:txBody>
          <a:bodyPr/>
          <a:lstStyle/>
          <a:p>
            <a:pPr algn="just" eaLnBrk="1" hangingPunct="1"/>
            <a:r>
              <a:rPr lang="zh-CN" altLang="en-US">
                <a:solidFill>
                  <a:srgbClr val="C00000"/>
                </a:solidFill>
                <a:latin typeface="微软雅黑" panose="020B0503020204020204" pitchFamily="34" charset="-122"/>
                <a:ea typeface="微软雅黑" panose="020B0503020204020204" pitchFamily="34" charset="-122"/>
              </a:rPr>
              <a:t>聚集函数：</a:t>
            </a:r>
          </a:p>
          <a:p>
            <a:pPr lvl="1" algn="just" eaLnBrk="1" hangingPunct="1">
              <a:lnSpc>
                <a:spcPct val="110000"/>
              </a:lnSpc>
            </a:pPr>
            <a:r>
              <a:rPr lang="zh-CN" altLang="en-US">
                <a:solidFill>
                  <a:srgbClr val="002060"/>
                </a:solidFill>
              </a:rPr>
              <a:t>统计元组个数</a:t>
            </a:r>
            <a:endParaRPr lang="zh-CN" altLang="en-US" sz="2800">
              <a:solidFill>
                <a:srgbClr val="002060"/>
              </a:solidFill>
            </a:endParaRPr>
          </a:p>
          <a:p>
            <a:pPr lvl="1" algn="just" eaLnBrk="1" hangingPunct="1">
              <a:lnSpc>
                <a:spcPct val="110000"/>
              </a:lnSpc>
              <a:buFont typeface="Wingdings" panose="05000000000000000000" pitchFamily="2" charset="2"/>
              <a:buNone/>
            </a:pPr>
            <a:r>
              <a:rPr lang="en-US" altLang="zh-CN">
                <a:solidFill>
                  <a:srgbClr val="002060"/>
                </a:solidFill>
              </a:rPr>
              <a:t> </a:t>
            </a:r>
            <a:r>
              <a:rPr lang="en-US" altLang="zh-CN" sz="2000">
                <a:solidFill>
                  <a:srgbClr val="002060"/>
                </a:solidFill>
              </a:rPr>
              <a:t>    COUNT</a:t>
            </a:r>
            <a:r>
              <a:rPr lang="zh-CN" altLang="en-US" sz="2000">
                <a:solidFill>
                  <a:srgbClr val="002060"/>
                </a:solidFill>
              </a:rPr>
              <a:t>(</a:t>
            </a:r>
            <a:r>
              <a:rPr lang="en-US" altLang="zh-CN" sz="2000">
                <a:solidFill>
                  <a:srgbClr val="002060"/>
                </a:solidFill>
              </a:rPr>
              <a:t>*</a:t>
            </a:r>
            <a:r>
              <a:rPr lang="zh-CN" altLang="en-US" sz="2000">
                <a:solidFill>
                  <a:srgbClr val="002060"/>
                </a:solidFill>
              </a:rPr>
              <a:t>)</a:t>
            </a:r>
            <a:endParaRPr lang="zh-CN" altLang="en-US">
              <a:solidFill>
                <a:srgbClr val="002060"/>
              </a:solidFill>
            </a:endParaRPr>
          </a:p>
          <a:p>
            <a:pPr lvl="1" algn="just" eaLnBrk="1" hangingPunct="1">
              <a:lnSpc>
                <a:spcPct val="110000"/>
              </a:lnSpc>
            </a:pPr>
            <a:r>
              <a:rPr lang="zh-CN" altLang="en-US">
                <a:solidFill>
                  <a:srgbClr val="002060"/>
                </a:solidFill>
              </a:rPr>
              <a:t>统计一列中值的个数</a:t>
            </a:r>
            <a:endParaRPr lang="zh-CN" altLang="en-US" sz="2800">
              <a:solidFill>
                <a:srgbClr val="002060"/>
              </a:solidFill>
            </a:endParaRPr>
          </a:p>
          <a:p>
            <a:pPr lvl="1" algn="just" eaLnBrk="1" hangingPunct="1">
              <a:lnSpc>
                <a:spcPct val="110000"/>
              </a:lnSpc>
              <a:buFont typeface="Wingdings" panose="05000000000000000000" pitchFamily="2" charset="2"/>
              <a:buNone/>
            </a:pPr>
            <a:r>
              <a:rPr lang="en-US" altLang="zh-CN">
                <a:solidFill>
                  <a:srgbClr val="002060"/>
                </a:solidFill>
              </a:rPr>
              <a:t>  </a:t>
            </a:r>
            <a:r>
              <a:rPr lang="en-US" altLang="zh-CN" sz="2000">
                <a:solidFill>
                  <a:srgbClr val="002060"/>
                </a:solidFill>
              </a:rPr>
              <a:t>   COUNT</a:t>
            </a:r>
            <a:r>
              <a:rPr lang="zh-CN" altLang="en-US" sz="2000">
                <a:solidFill>
                  <a:srgbClr val="002060"/>
                </a:solidFill>
              </a:rPr>
              <a:t>(</a:t>
            </a:r>
            <a:r>
              <a:rPr lang="en-US" altLang="zh-CN" sz="2000">
                <a:solidFill>
                  <a:srgbClr val="002060"/>
                </a:solidFill>
              </a:rPr>
              <a:t>[DISTINCT|</a:t>
            </a:r>
            <a:r>
              <a:rPr lang="en-US" altLang="zh-CN" sz="2000" u="sng">
                <a:solidFill>
                  <a:srgbClr val="002060"/>
                </a:solidFill>
              </a:rPr>
              <a:t>ALL</a:t>
            </a:r>
            <a:r>
              <a:rPr lang="en-US" altLang="zh-CN" sz="2000">
                <a:solidFill>
                  <a:srgbClr val="002060"/>
                </a:solidFill>
              </a:rPr>
              <a:t>] &lt;</a:t>
            </a:r>
            <a:r>
              <a:rPr lang="zh-CN" altLang="en-US" sz="2000">
                <a:solidFill>
                  <a:srgbClr val="002060"/>
                </a:solidFill>
              </a:rPr>
              <a:t>列名</a:t>
            </a:r>
            <a:r>
              <a:rPr lang="en-US" altLang="zh-CN" sz="2000">
                <a:solidFill>
                  <a:srgbClr val="002060"/>
                </a:solidFill>
              </a:rPr>
              <a:t>&gt;</a:t>
            </a:r>
            <a:r>
              <a:rPr lang="zh-CN" altLang="en-US" sz="2000">
                <a:solidFill>
                  <a:srgbClr val="002060"/>
                </a:solidFill>
              </a:rPr>
              <a:t>)</a:t>
            </a:r>
            <a:endParaRPr lang="zh-CN" altLang="en-US">
              <a:solidFill>
                <a:srgbClr val="002060"/>
              </a:solidFill>
            </a:endParaRPr>
          </a:p>
          <a:p>
            <a:pPr lvl="1" algn="just" eaLnBrk="1" hangingPunct="1">
              <a:lnSpc>
                <a:spcPct val="110000"/>
              </a:lnSpc>
            </a:pPr>
            <a:r>
              <a:rPr lang="zh-CN" altLang="en-US">
                <a:solidFill>
                  <a:srgbClr val="002060"/>
                </a:solidFill>
              </a:rPr>
              <a:t>计算一列值的总和（此列必须为数值型）</a:t>
            </a:r>
            <a:endParaRPr lang="zh-CN" altLang="en-US" sz="2800">
              <a:solidFill>
                <a:srgbClr val="002060"/>
              </a:solidFill>
            </a:endParaRPr>
          </a:p>
          <a:p>
            <a:pPr lvl="2" algn="just" eaLnBrk="1" hangingPunct="1">
              <a:lnSpc>
                <a:spcPct val="110000"/>
              </a:lnSpc>
              <a:buFont typeface="Arial" panose="020B0604020202020204" pitchFamily="34" charset="0"/>
              <a:buNone/>
            </a:pPr>
            <a:r>
              <a:rPr lang="en-US" altLang="zh-CN">
                <a:solidFill>
                  <a:srgbClr val="002060"/>
                </a:solidFill>
              </a:rPr>
              <a:t>SUM</a:t>
            </a:r>
            <a:r>
              <a:rPr lang="zh-CN" altLang="en-US">
                <a:solidFill>
                  <a:srgbClr val="002060"/>
                </a:solidFill>
              </a:rPr>
              <a:t>(</a:t>
            </a:r>
            <a:r>
              <a:rPr lang="en-US" altLang="zh-CN">
                <a:solidFill>
                  <a:srgbClr val="002060"/>
                </a:solidFill>
              </a:rPr>
              <a:t>[DISTINCT|</a:t>
            </a:r>
            <a:r>
              <a:rPr lang="en-US" altLang="zh-CN" u="sng">
                <a:solidFill>
                  <a:srgbClr val="002060"/>
                </a:solidFill>
              </a:rPr>
              <a:t>ALL</a:t>
            </a:r>
            <a:r>
              <a:rPr lang="en-US" altLang="zh-CN">
                <a:solidFill>
                  <a:srgbClr val="002060"/>
                </a:solidFill>
              </a:rPr>
              <a:t>] &lt;</a:t>
            </a:r>
            <a:r>
              <a:rPr lang="zh-CN" altLang="en-US">
                <a:solidFill>
                  <a:srgbClr val="002060"/>
                </a:solidFill>
              </a:rPr>
              <a:t>列名</a:t>
            </a:r>
            <a:r>
              <a:rPr lang="en-US" altLang="zh-CN">
                <a:solidFill>
                  <a:srgbClr val="002060"/>
                </a:solidFill>
              </a:rPr>
              <a:t>&gt;</a:t>
            </a:r>
            <a:r>
              <a:rPr lang="zh-CN" altLang="en-US">
                <a:solidFill>
                  <a:srgbClr val="002060"/>
                </a:solidFill>
              </a:rPr>
              <a:t>)</a:t>
            </a:r>
            <a:r>
              <a:rPr lang="zh-CN" altLang="en-US" sz="2400">
                <a:solidFill>
                  <a:srgbClr val="002060"/>
                </a:solidFill>
              </a:rPr>
              <a:t>	</a:t>
            </a:r>
          </a:p>
          <a:p>
            <a:pPr lvl="1" algn="just" eaLnBrk="1" hangingPunct="1">
              <a:lnSpc>
                <a:spcPct val="110000"/>
              </a:lnSpc>
            </a:pPr>
            <a:r>
              <a:rPr lang="zh-CN" altLang="en-US">
                <a:solidFill>
                  <a:srgbClr val="002060"/>
                </a:solidFill>
              </a:rPr>
              <a:t>计算一列值的平均值（此列必须为数值型）</a:t>
            </a:r>
            <a:endParaRPr lang="zh-CN" altLang="en-US" sz="2800">
              <a:solidFill>
                <a:srgbClr val="002060"/>
              </a:solidFill>
            </a:endParaRPr>
          </a:p>
          <a:p>
            <a:pPr lvl="2" algn="just" eaLnBrk="1" hangingPunct="1">
              <a:lnSpc>
                <a:spcPct val="110000"/>
              </a:lnSpc>
              <a:buFont typeface="Arial" panose="020B0604020202020204" pitchFamily="34" charset="0"/>
              <a:buNone/>
            </a:pPr>
            <a:r>
              <a:rPr lang="en-US" altLang="zh-CN">
                <a:solidFill>
                  <a:srgbClr val="002060"/>
                </a:solidFill>
              </a:rPr>
              <a:t>AVG</a:t>
            </a:r>
            <a:r>
              <a:rPr lang="zh-CN" altLang="en-US">
                <a:solidFill>
                  <a:srgbClr val="002060"/>
                </a:solidFill>
              </a:rPr>
              <a:t>(</a:t>
            </a:r>
            <a:r>
              <a:rPr lang="en-US" altLang="zh-CN">
                <a:solidFill>
                  <a:srgbClr val="002060"/>
                </a:solidFill>
              </a:rPr>
              <a:t>[DISTINCT|</a:t>
            </a:r>
            <a:r>
              <a:rPr lang="en-US" altLang="zh-CN" u="sng">
                <a:solidFill>
                  <a:srgbClr val="002060"/>
                </a:solidFill>
              </a:rPr>
              <a:t>ALL</a:t>
            </a:r>
            <a:r>
              <a:rPr lang="en-US" altLang="zh-CN">
                <a:solidFill>
                  <a:srgbClr val="002060"/>
                </a:solidFill>
              </a:rPr>
              <a:t>] &lt;</a:t>
            </a:r>
            <a:r>
              <a:rPr lang="zh-CN" altLang="en-US">
                <a:solidFill>
                  <a:srgbClr val="002060"/>
                </a:solidFill>
              </a:rPr>
              <a:t>列名</a:t>
            </a:r>
            <a:r>
              <a:rPr lang="en-US" altLang="zh-CN">
                <a:solidFill>
                  <a:srgbClr val="002060"/>
                </a:solidFill>
              </a:rPr>
              <a:t>&gt;</a:t>
            </a:r>
            <a:r>
              <a:rPr lang="zh-CN" altLang="en-US">
                <a:solidFill>
                  <a:srgbClr val="002060"/>
                </a:solidFill>
              </a:rPr>
              <a:t>)</a:t>
            </a:r>
            <a:endParaRPr lang="zh-CN" altLang="en-US" sz="2400">
              <a:solidFill>
                <a:srgbClr val="002060"/>
              </a:solidFill>
            </a:endParaRPr>
          </a:p>
          <a:p>
            <a:pPr lvl="1" algn="just" eaLnBrk="1" hangingPunct="1">
              <a:lnSpc>
                <a:spcPct val="110000"/>
              </a:lnSpc>
            </a:pPr>
            <a:r>
              <a:rPr lang="zh-CN" altLang="en-US">
                <a:solidFill>
                  <a:srgbClr val="002060"/>
                </a:solidFill>
              </a:rPr>
              <a:t>求一列中的最大值和最小值</a:t>
            </a:r>
          </a:p>
          <a:p>
            <a:pPr lvl="1" algn="just" eaLnBrk="1" hangingPunct="1">
              <a:lnSpc>
                <a:spcPct val="110000"/>
              </a:lnSpc>
              <a:buFont typeface="Wingdings" panose="05000000000000000000" pitchFamily="2" charset="2"/>
              <a:buNone/>
            </a:pPr>
            <a:r>
              <a:rPr lang="zh-CN" altLang="en-US">
                <a:solidFill>
                  <a:srgbClr val="002060"/>
                </a:solidFill>
              </a:rPr>
              <a:t> 	</a:t>
            </a:r>
            <a:r>
              <a:rPr lang="zh-CN" altLang="en-US" sz="2000">
                <a:solidFill>
                  <a:srgbClr val="002060"/>
                </a:solidFill>
              </a:rPr>
              <a:t> </a:t>
            </a:r>
            <a:r>
              <a:rPr lang="en-US" altLang="zh-CN" sz="2000">
                <a:solidFill>
                  <a:srgbClr val="002060"/>
                </a:solidFill>
              </a:rPr>
              <a:t>MAX</a:t>
            </a:r>
            <a:r>
              <a:rPr lang="zh-CN" altLang="en-US" sz="2000">
                <a:solidFill>
                  <a:srgbClr val="002060"/>
                </a:solidFill>
              </a:rPr>
              <a:t>(</a:t>
            </a:r>
            <a:r>
              <a:rPr lang="en-US" altLang="zh-CN" sz="2000">
                <a:solidFill>
                  <a:srgbClr val="002060"/>
                </a:solidFill>
              </a:rPr>
              <a:t>[DISTINCT|</a:t>
            </a:r>
            <a:r>
              <a:rPr lang="en-US" altLang="zh-CN" sz="2000" u="sng">
                <a:solidFill>
                  <a:srgbClr val="002060"/>
                </a:solidFill>
              </a:rPr>
              <a:t>ALL</a:t>
            </a:r>
            <a:r>
              <a:rPr lang="en-US" altLang="zh-CN" sz="2000">
                <a:solidFill>
                  <a:srgbClr val="002060"/>
                </a:solidFill>
              </a:rPr>
              <a:t>] &lt;</a:t>
            </a:r>
            <a:r>
              <a:rPr lang="zh-CN" altLang="en-US" sz="2000">
                <a:solidFill>
                  <a:srgbClr val="002060"/>
                </a:solidFill>
              </a:rPr>
              <a:t>列名</a:t>
            </a:r>
            <a:r>
              <a:rPr lang="en-US" altLang="zh-CN" sz="2000">
                <a:solidFill>
                  <a:srgbClr val="002060"/>
                </a:solidFill>
              </a:rPr>
              <a:t>&gt;</a:t>
            </a:r>
            <a:r>
              <a:rPr lang="zh-CN" altLang="en-US" sz="2000">
                <a:solidFill>
                  <a:srgbClr val="002060"/>
                </a:solidFill>
              </a:rPr>
              <a:t>)</a:t>
            </a:r>
            <a:endParaRPr lang="zh-CN" altLang="en-US">
              <a:solidFill>
                <a:srgbClr val="002060"/>
              </a:solidFill>
            </a:endParaRPr>
          </a:p>
          <a:p>
            <a:pPr lvl="1" algn="just" eaLnBrk="1" hangingPunct="1">
              <a:lnSpc>
                <a:spcPct val="110000"/>
              </a:lnSpc>
              <a:buFont typeface="Wingdings" panose="05000000000000000000" pitchFamily="2" charset="2"/>
              <a:buNone/>
            </a:pPr>
            <a:r>
              <a:rPr lang="zh-CN" altLang="en-US" sz="2000">
                <a:solidFill>
                  <a:srgbClr val="002060"/>
                </a:solidFill>
              </a:rPr>
              <a:t>	 </a:t>
            </a:r>
            <a:r>
              <a:rPr lang="en-US" altLang="zh-CN" sz="2000">
                <a:solidFill>
                  <a:srgbClr val="002060"/>
                </a:solidFill>
              </a:rPr>
              <a:t>MIN</a:t>
            </a:r>
            <a:r>
              <a:rPr lang="zh-CN" altLang="en-US" sz="2000">
                <a:solidFill>
                  <a:srgbClr val="002060"/>
                </a:solidFill>
              </a:rPr>
              <a:t>(</a:t>
            </a:r>
            <a:r>
              <a:rPr lang="en-US" altLang="zh-CN" sz="2000">
                <a:solidFill>
                  <a:srgbClr val="002060"/>
                </a:solidFill>
              </a:rPr>
              <a:t>[DISTINCT|</a:t>
            </a:r>
            <a:r>
              <a:rPr lang="en-US" altLang="zh-CN" sz="2000" u="sng">
                <a:solidFill>
                  <a:srgbClr val="002060"/>
                </a:solidFill>
              </a:rPr>
              <a:t>ALL</a:t>
            </a:r>
            <a:r>
              <a:rPr lang="en-US" altLang="zh-CN" sz="2000">
                <a:solidFill>
                  <a:srgbClr val="002060"/>
                </a:solidFill>
              </a:rPr>
              <a:t>] &lt;</a:t>
            </a:r>
            <a:r>
              <a:rPr lang="zh-CN" altLang="en-US" sz="2000">
                <a:solidFill>
                  <a:srgbClr val="002060"/>
                </a:solidFill>
              </a:rPr>
              <a:t>列名</a:t>
            </a:r>
            <a:r>
              <a:rPr lang="en-US" altLang="zh-CN" sz="2000">
                <a:solidFill>
                  <a:srgbClr val="002060"/>
                </a:solidFill>
              </a:rPr>
              <a:t>&gt;</a:t>
            </a:r>
            <a:r>
              <a:rPr lang="zh-CN" altLang="en-US" sz="2000">
                <a:solidFill>
                  <a:srgbClr val="002060"/>
                </a:solidFill>
              </a:rPr>
              <a:t>)</a:t>
            </a:r>
          </a:p>
        </p:txBody>
      </p:sp>
      <p:sp>
        <p:nvSpPr>
          <p:cNvPr id="104452"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E0DB27F7-5F2B-4025-A63C-E1F64AC3B0AD}"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聚集函数（续）</a:t>
            </a:r>
          </a:p>
        </p:txBody>
      </p:sp>
      <p:sp>
        <p:nvSpPr>
          <p:cNvPr id="95235" name="Rectangle 3"/>
          <p:cNvSpPr>
            <a:spLocks noGrp="1" noChangeArrowheads="1"/>
          </p:cNvSpPr>
          <p:nvPr>
            <p:ph idx="1"/>
          </p:nvPr>
        </p:nvSpPr>
        <p:spPr>
          <a:xfrm>
            <a:off x="958850" y="1339850"/>
            <a:ext cx="8150225" cy="4854575"/>
          </a:xfrm>
        </p:spPr>
        <p:txBody>
          <a:bodyPr/>
          <a:lstStyle/>
          <a:p>
            <a:pPr algn="just" eaLnBrk="1" hangingPunct="1">
              <a:lnSpc>
                <a:spcPct val="110000"/>
              </a:lnSpc>
              <a:buFont typeface="Wingdings" panose="05000000000000000000" pitchFamily="2" charset="2"/>
              <a:buNone/>
            </a:pPr>
            <a:r>
              <a:rPr lang="en-US" altLang="zh-CN" sz="2000"/>
              <a:t>   </a:t>
            </a:r>
            <a:r>
              <a:rPr lang="en-US" altLang="zh-CN" sz="2400"/>
              <a:t> [</a:t>
            </a:r>
            <a:r>
              <a:rPr lang="zh-CN" altLang="en-US" sz="2400"/>
              <a:t>例</a:t>
            </a:r>
            <a:r>
              <a:rPr lang="en-US" altLang="zh-CN" sz="2400"/>
              <a:t>3.41]  </a:t>
            </a:r>
            <a:r>
              <a:rPr lang="zh-CN" altLang="en-US" sz="2400"/>
              <a:t>查询学生总人数。</a:t>
            </a:r>
          </a:p>
          <a:p>
            <a:pPr lvl="2" algn="just" eaLnBrk="1" hangingPunct="1">
              <a:lnSpc>
                <a:spcPct val="110000"/>
              </a:lnSpc>
              <a:buFont typeface="Arial" panose="020B0604020202020204" pitchFamily="34" charset="0"/>
              <a:buNone/>
            </a:pPr>
            <a:r>
              <a:rPr lang="zh-CN" altLang="en-US" sz="2600"/>
              <a:t>    </a:t>
            </a:r>
            <a:r>
              <a:rPr lang="en-US" altLang="zh-CN" sz="2400"/>
              <a:t>SELECT</a:t>
            </a:r>
            <a:r>
              <a:rPr lang="en-US" altLang="zh-CN" sz="2400">
                <a:solidFill>
                  <a:srgbClr val="FF00FF"/>
                </a:solidFill>
              </a:rPr>
              <a:t> COUNT</a:t>
            </a:r>
            <a:r>
              <a:rPr lang="zh-CN" altLang="en-US" sz="2400"/>
              <a:t>(</a:t>
            </a:r>
            <a:r>
              <a:rPr lang="en-US" altLang="zh-CN" sz="2400"/>
              <a:t>*</a:t>
            </a:r>
            <a:r>
              <a:rPr lang="zh-CN" altLang="en-US" sz="2400"/>
              <a:t>)</a:t>
            </a:r>
            <a:endParaRPr lang="zh-CN" altLang="en-US" sz="2800"/>
          </a:p>
          <a:p>
            <a:pPr lvl="2" algn="just" eaLnBrk="1" hangingPunct="1">
              <a:lnSpc>
                <a:spcPct val="110000"/>
              </a:lnSpc>
              <a:buFont typeface="Arial" panose="020B0604020202020204" pitchFamily="34" charset="0"/>
              <a:buNone/>
            </a:pPr>
            <a:r>
              <a:rPr lang="en-US" altLang="zh-CN" sz="2400"/>
              <a:t>    FROM  Student</a:t>
            </a:r>
            <a:r>
              <a:rPr lang="zh-CN" altLang="en-US" sz="2400"/>
              <a:t>;</a:t>
            </a:r>
            <a:r>
              <a:rPr lang="zh-CN" altLang="en-US" sz="2600">
                <a:latin typeface="Courier New" panose="02070309020205020404" pitchFamily="49" charset="0"/>
              </a:rPr>
              <a:t> </a:t>
            </a:r>
            <a:endParaRPr lang="zh-CN" altLang="en-US" sz="3000">
              <a:latin typeface="Courier New" panose="02070309020205020404" pitchFamily="49" charset="0"/>
            </a:endParaRPr>
          </a:p>
          <a:p>
            <a:pPr algn="just" eaLnBrk="1" hangingPunct="1">
              <a:lnSpc>
                <a:spcPct val="110000"/>
              </a:lnSpc>
              <a:buFont typeface="Wingdings" panose="05000000000000000000" pitchFamily="2" charset="2"/>
              <a:buNone/>
            </a:pPr>
            <a:r>
              <a:rPr lang="zh-CN" altLang="en-US" sz="2000"/>
              <a:t>     </a:t>
            </a:r>
            <a:r>
              <a:rPr lang="en-US" altLang="zh-CN" sz="2400"/>
              <a:t>[</a:t>
            </a:r>
            <a:r>
              <a:rPr lang="zh-CN" altLang="en-US" sz="2400"/>
              <a:t>例</a:t>
            </a:r>
            <a:r>
              <a:rPr lang="en-US" altLang="zh-CN" sz="2400"/>
              <a:t>3.42]  </a:t>
            </a:r>
            <a:r>
              <a:rPr lang="zh-CN" altLang="en-US" sz="2400"/>
              <a:t>查询选修了课程的学生人数。</a:t>
            </a:r>
          </a:p>
          <a:p>
            <a:pPr lvl="2" algn="just" eaLnBrk="1" hangingPunct="1">
              <a:lnSpc>
                <a:spcPct val="110000"/>
              </a:lnSpc>
              <a:buFont typeface="Arial" panose="020B0604020202020204" pitchFamily="34" charset="0"/>
              <a:buNone/>
            </a:pPr>
            <a:r>
              <a:rPr lang="zh-CN" altLang="en-US" sz="2400"/>
              <a:t>     </a:t>
            </a:r>
            <a:r>
              <a:rPr lang="en-US" altLang="zh-CN" sz="2400"/>
              <a:t>SELECT COUNT</a:t>
            </a:r>
            <a:r>
              <a:rPr lang="zh-CN" altLang="en-US" sz="2400"/>
              <a:t>(</a:t>
            </a:r>
            <a:r>
              <a:rPr lang="en-US" altLang="zh-CN" sz="2400">
                <a:solidFill>
                  <a:srgbClr val="FF00FF"/>
                </a:solidFill>
              </a:rPr>
              <a:t>DISTINCT</a:t>
            </a:r>
            <a:r>
              <a:rPr lang="en-US" altLang="zh-CN" sz="2400"/>
              <a:t> Sno</a:t>
            </a:r>
            <a:r>
              <a:rPr lang="zh-CN" altLang="en-US" sz="2400"/>
              <a:t>)</a:t>
            </a:r>
            <a:endParaRPr lang="zh-CN" altLang="en-US" sz="2800"/>
          </a:p>
          <a:p>
            <a:pPr lvl="2" algn="just" eaLnBrk="1" hangingPunct="1">
              <a:lnSpc>
                <a:spcPct val="110000"/>
              </a:lnSpc>
              <a:buFont typeface="Arial" panose="020B0604020202020204" pitchFamily="34" charset="0"/>
              <a:buNone/>
            </a:pPr>
            <a:r>
              <a:rPr lang="en-US" altLang="zh-CN" sz="2400"/>
              <a:t>     FROM SC</a:t>
            </a:r>
            <a:r>
              <a:rPr lang="zh-CN" altLang="en-US" sz="2400"/>
              <a:t>;</a:t>
            </a:r>
          </a:p>
          <a:p>
            <a:pPr algn="just" eaLnBrk="1" hangingPunct="1">
              <a:lnSpc>
                <a:spcPct val="110000"/>
              </a:lnSpc>
              <a:buFont typeface="Wingdings" panose="05000000000000000000" pitchFamily="2" charset="2"/>
              <a:buNone/>
            </a:pPr>
            <a:r>
              <a:rPr lang="zh-CN" altLang="en-US" sz="2000"/>
              <a:t>   </a:t>
            </a:r>
            <a:r>
              <a:rPr lang="zh-CN" altLang="en-US" sz="2400"/>
              <a:t>  </a:t>
            </a:r>
            <a:r>
              <a:rPr lang="en-US" altLang="zh-CN" sz="2400"/>
              <a:t>[</a:t>
            </a:r>
            <a:r>
              <a:rPr lang="zh-CN" altLang="en-US" sz="2400"/>
              <a:t>例</a:t>
            </a:r>
            <a:r>
              <a:rPr lang="en-US" altLang="zh-CN" sz="2400"/>
              <a:t>3.43]  </a:t>
            </a:r>
            <a:r>
              <a:rPr lang="zh-CN" altLang="en-US" sz="2400"/>
              <a:t>计算</a:t>
            </a:r>
            <a:r>
              <a:rPr lang="en-US" altLang="zh-CN" sz="2400"/>
              <a:t>1</a:t>
            </a:r>
            <a:r>
              <a:rPr lang="zh-CN" altLang="en-US" sz="2400"/>
              <a:t>号课程的学生平均成绩。</a:t>
            </a:r>
          </a:p>
          <a:p>
            <a:pPr lvl="1" algn="just" eaLnBrk="1" hangingPunct="1">
              <a:lnSpc>
                <a:spcPct val="110000"/>
              </a:lnSpc>
              <a:buFont typeface="Wingdings" panose="05000000000000000000" pitchFamily="2" charset="2"/>
              <a:buNone/>
            </a:pPr>
            <a:r>
              <a:rPr lang="zh-CN" altLang="en-US" sz="2000"/>
              <a:t>          </a:t>
            </a:r>
            <a:r>
              <a:rPr lang="en-US" altLang="zh-CN"/>
              <a:t>SELECT </a:t>
            </a:r>
            <a:r>
              <a:rPr lang="en-US" altLang="zh-CN">
                <a:solidFill>
                  <a:srgbClr val="FF00FF"/>
                </a:solidFill>
              </a:rPr>
              <a:t>AVG</a:t>
            </a:r>
            <a:r>
              <a:rPr lang="zh-CN" altLang="en-US"/>
              <a:t>(</a:t>
            </a:r>
            <a:r>
              <a:rPr lang="en-US" altLang="zh-CN"/>
              <a:t>Grade</a:t>
            </a:r>
            <a:r>
              <a:rPr lang="zh-CN" altLang="en-US"/>
              <a:t>)</a:t>
            </a:r>
            <a:endParaRPr lang="zh-CN" altLang="en-US" sz="2800"/>
          </a:p>
          <a:p>
            <a:pPr lvl="1" algn="just" eaLnBrk="1" hangingPunct="1">
              <a:lnSpc>
                <a:spcPct val="110000"/>
              </a:lnSpc>
              <a:buFont typeface="Wingdings" panose="05000000000000000000" pitchFamily="2" charset="2"/>
              <a:buNone/>
            </a:pPr>
            <a:r>
              <a:rPr lang="en-US" altLang="zh-CN"/>
              <a:t>          FROM    SC</a:t>
            </a:r>
          </a:p>
          <a:p>
            <a:pPr lvl="1" algn="just" eaLnBrk="1" hangingPunct="1">
              <a:lnSpc>
                <a:spcPct val="110000"/>
              </a:lnSpc>
              <a:buFont typeface="Wingdings" panose="05000000000000000000" pitchFamily="2" charset="2"/>
              <a:buNone/>
            </a:pPr>
            <a:r>
              <a:rPr lang="en-US" altLang="zh-CN"/>
              <a:t>          WHERE Cno= '1'</a:t>
            </a:r>
            <a:r>
              <a:rPr lang="zh-CN" altLang="en-US"/>
              <a:t>;</a:t>
            </a:r>
          </a:p>
        </p:txBody>
      </p:sp>
      <p:sp>
        <p:nvSpPr>
          <p:cNvPr id="10547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7B9CC50C-D20A-4956-970B-CEF80BA317A3}"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95235">
                                            <p:txEl>
                                              <p:pRg st="1" end="1"/>
                                            </p:txEl>
                                          </p:spTgt>
                                        </p:tgtEl>
                                        <p:attrNameLst>
                                          <p:attrName>style.visibility</p:attrName>
                                        </p:attrNameLst>
                                      </p:cBhvr>
                                      <p:to>
                                        <p:strVal val="visible"/>
                                      </p:to>
                                    </p:set>
                                    <p:anim calcmode="lin" valueType="num">
                                      <p:cBhvr>
                                        <p:cTn id="7" dur="500" fill="hold"/>
                                        <p:tgtEl>
                                          <p:spTgt spid="95235">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95235">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95235">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95235">
                                            <p:txEl>
                                              <p:pRg st="2" end="2"/>
                                            </p:txEl>
                                          </p:spTgt>
                                        </p:tgtEl>
                                        <p:attrNameLst>
                                          <p:attrName>style.visibility</p:attrName>
                                        </p:attrNameLst>
                                      </p:cBhvr>
                                      <p:to>
                                        <p:strVal val="visible"/>
                                      </p:to>
                                    </p:set>
                                    <p:anim calcmode="lin" valueType="num">
                                      <p:cBhvr>
                                        <p:cTn id="12" dur="500" fill="hold"/>
                                        <p:tgtEl>
                                          <p:spTgt spid="95235">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95235">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95235">
                                            <p:txEl>
                                              <p:pRg st="2" end="2"/>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4" presetClass="entr" presetSubtype="10" fill="hold" nodeType="clickEffect">
                                  <p:stCondLst>
                                    <p:cond delay="0"/>
                                  </p:stCondLst>
                                  <p:childTnLst>
                                    <p:set>
                                      <p:cBhvr>
                                        <p:cTn id="18" dur="1" fill="hold">
                                          <p:stCondLst>
                                            <p:cond delay="0"/>
                                          </p:stCondLst>
                                        </p:cTn>
                                        <p:tgtEl>
                                          <p:spTgt spid="95235">
                                            <p:txEl>
                                              <p:pRg st="4" end="4"/>
                                            </p:txEl>
                                          </p:spTgt>
                                        </p:tgtEl>
                                        <p:attrNameLst>
                                          <p:attrName>style.visibility</p:attrName>
                                        </p:attrNameLst>
                                      </p:cBhvr>
                                      <p:to>
                                        <p:strVal val="visible"/>
                                      </p:to>
                                    </p:set>
                                    <p:animEffect transition="in" filter="randombar(horizontal)">
                                      <p:cBhvr>
                                        <p:cTn id="19" dur="500"/>
                                        <p:tgtEl>
                                          <p:spTgt spid="95235">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95235">
                                            <p:txEl>
                                              <p:pRg st="5" end="5"/>
                                            </p:txEl>
                                          </p:spTgt>
                                        </p:tgtEl>
                                        <p:attrNameLst>
                                          <p:attrName>style.visibility</p:attrName>
                                        </p:attrNameLst>
                                      </p:cBhvr>
                                      <p:to>
                                        <p:strVal val="visible"/>
                                      </p:to>
                                    </p:set>
                                    <p:animEffect transition="in" filter="randombar(horizontal)">
                                      <p:cBhvr>
                                        <p:cTn id="22" dur="500"/>
                                        <p:tgtEl>
                                          <p:spTgt spid="95235">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nodeType="clickEffect">
                                  <p:stCondLst>
                                    <p:cond delay="0"/>
                                  </p:stCondLst>
                                  <p:childTnLst>
                                    <p:set>
                                      <p:cBhvr>
                                        <p:cTn id="26" dur="1" fill="hold">
                                          <p:stCondLst>
                                            <p:cond delay="0"/>
                                          </p:stCondLst>
                                        </p:cTn>
                                        <p:tgtEl>
                                          <p:spTgt spid="95235">
                                            <p:txEl>
                                              <p:pRg st="7" end="7"/>
                                            </p:txEl>
                                          </p:spTgt>
                                        </p:tgtEl>
                                        <p:attrNameLst>
                                          <p:attrName>style.visibility</p:attrName>
                                        </p:attrNameLst>
                                      </p:cBhvr>
                                      <p:to>
                                        <p:strVal val="visible"/>
                                      </p:to>
                                    </p:set>
                                    <p:animEffect transition="in" filter="randombar(horizontal)">
                                      <p:cBhvr>
                                        <p:cTn id="27" dur="500"/>
                                        <p:tgtEl>
                                          <p:spTgt spid="95235">
                                            <p:txEl>
                                              <p:pRg st="7" end="7"/>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95235">
                                            <p:txEl>
                                              <p:pRg st="8" end="8"/>
                                            </p:txEl>
                                          </p:spTgt>
                                        </p:tgtEl>
                                        <p:attrNameLst>
                                          <p:attrName>style.visibility</p:attrName>
                                        </p:attrNameLst>
                                      </p:cBhvr>
                                      <p:to>
                                        <p:strVal val="visible"/>
                                      </p:to>
                                    </p:set>
                                    <p:animEffect transition="in" filter="randombar(horizontal)">
                                      <p:cBhvr>
                                        <p:cTn id="30" dur="500"/>
                                        <p:tgtEl>
                                          <p:spTgt spid="95235">
                                            <p:txEl>
                                              <p:pRg st="8" end="8"/>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95235">
                                            <p:txEl>
                                              <p:pRg st="9" end="9"/>
                                            </p:txEl>
                                          </p:spTgt>
                                        </p:tgtEl>
                                        <p:attrNameLst>
                                          <p:attrName>style.visibility</p:attrName>
                                        </p:attrNameLst>
                                      </p:cBhvr>
                                      <p:to>
                                        <p:strVal val="visible"/>
                                      </p:to>
                                    </p:set>
                                    <p:animEffect transition="in" filter="randombar(horizontal)">
                                      <p:cBhvr>
                                        <p:cTn id="33" dur="500"/>
                                        <p:tgtEl>
                                          <p:spTgt spid="952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a:t>聚集函数 （续）</a:t>
            </a:r>
          </a:p>
        </p:txBody>
      </p:sp>
      <p:sp>
        <p:nvSpPr>
          <p:cNvPr id="96259" name="Rectangle 3"/>
          <p:cNvSpPr>
            <a:spLocks noGrp="1" noChangeArrowheads="1"/>
          </p:cNvSpPr>
          <p:nvPr>
            <p:ph idx="1"/>
          </p:nvPr>
        </p:nvSpPr>
        <p:spPr>
          <a:xfrm>
            <a:off x="958850" y="1339850"/>
            <a:ext cx="8150225" cy="4854575"/>
          </a:xfrm>
        </p:spPr>
        <p:txBody>
          <a:bodyPr/>
          <a:lstStyle/>
          <a:p>
            <a:pPr algn="just" eaLnBrk="1" hangingPunct="1">
              <a:buFont typeface="Wingdings" panose="05000000000000000000" pitchFamily="2" charset="2"/>
              <a:buNone/>
            </a:pPr>
            <a:r>
              <a:rPr lang="en-US" altLang="zh-CN" sz="2400"/>
              <a:t>  [</a:t>
            </a:r>
            <a:r>
              <a:rPr lang="zh-CN" altLang="en-US" sz="2400"/>
              <a:t>例</a:t>
            </a:r>
            <a:r>
              <a:rPr lang="en-US" altLang="zh-CN" sz="2400"/>
              <a:t>3.44]  </a:t>
            </a:r>
            <a:r>
              <a:rPr lang="zh-CN" altLang="en-US" sz="2400"/>
              <a:t>查询选修</a:t>
            </a:r>
            <a:r>
              <a:rPr lang="en-US" altLang="zh-CN" sz="2400"/>
              <a:t>1</a:t>
            </a:r>
            <a:r>
              <a:rPr lang="zh-CN" altLang="en-US" sz="2400"/>
              <a:t>号课程的学生最高分数。</a:t>
            </a:r>
          </a:p>
          <a:p>
            <a:pPr lvl="2" algn="just" eaLnBrk="1" hangingPunct="1">
              <a:buFont typeface="Arial" panose="020B0604020202020204" pitchFamily="34" charset="0"/>
              <a:buNone/>
            </a:pPr>
            <a:r>
              <a:rPr lang="zh-CN" altLang="en-US" sz="2400"/>
              <a:t>   </a:t>
            </a:r>
            <a:r>
              <a:rPr lang="en-US" altLang="zh-CN" sz="2400"/>
              <a:t>SELECT </a:t>
            </a:r>
            <a:r>
              <a:rPr lang="en-US" altLang="zh-CN" sz="2400">
                <a:solidFill>
                  <a:srgbClr val="FF00FF"/>
                </a:solidFill>
              </a:rPr>
              <a:t>MAX</a:t>
            </a:r>
            <a:r>
              <a:rPr lang="zh-CN" altLang="en-US" sz="2400"/>
              <a:t>(</a:t>
            </a:r>
            <a:r>
              <a:rPr lang="en-US" altLang="zh-CN" sz="2400"/>
              <a:t>Grade</a:t>
            </a:r>
            <a:r>
              <a:rPr lang="zh-CN" altLang="en-US" sz="2400"/>
              <a:t>)</a:t>
            </a:r>
          </a:p>
          <a:p>
            <a:pPr lvl="2" algn="just" eaLnBrk="1" hangingPunct="1">
              <a:buFont typeface="Arial" panose="020B0604020202020204" pitchFamily="34" charset="0"/>
              <a:buNone/>
            </a:pPr>
            <a:r>
              <a:rPr lang="en-US" altLang="zh-CN" sz="2400"/>
              <a:t>   FROM SC</a:t>
            </a:r>
          </a:p>
          <a:p>
            <a:pPr lvl="2" algn="just" eaLnBrk="1" hangingPunct="1">
              <a:buFont typeface="Arial" panose="020B0604020202020204" pitchFamily="34" charset="0"/>
              <a:buNone/>
            </a:pPr>
            <a:r>
              <a:rPr lang="en-US" altLang="zh-CN" sz="2400"/>
              <a:t>   WHERE Cno='1'</a:t>
            </a:r>
            <a:r>
              <a:rPr lang="zh-CN" altLang="en-US" sz="2400"/>
              <a:t>;</a:t>
            </a:r>
          </a:p>
          <a:p>
            <a:pPr lvl="1" algn="just" eaLnBrk="1" hangingPunct="1">
              <a:buFont typeface="Wingdings" panose="05000000000000000000" pitchFamily="2" charset="2"/>
              <a:buNone/>
            </a:pPr>
            <a:endParaRPr lang="zh-CN" altLang="en-US" sz="2000"/>
          </a:p>
          <a:p>
            <a:pPr eaLnBrk="1" hangingPunct="1">
              <a:buFont typeface="Wingdings" panose="05000000000000000000" pitchFamily="2" charset="2"/>
              <a:buNone/>
            </a:pPr>
            <a:r>
              <a:rPr lang="zh-CN" altLang="en-US" sz="2400"/>
              <a:t> </a:t>
            </a:r>
            <a:r>
              <a:rPr lang="en-US" altLang="zh-CN" sz="2400"/>
              <a:t> [</a:t>
            </a:r>
            <a:r>
              <a:rPr lang="zh-CN" altLang="en-US" sz="2400"/>
              <a:t>例</a:t>
            </a:r>
            <a:r>
              <a:rPr lang="en-US" altLang="zh-CN" sz="2400"/>
              <a:t>3.45 ] </a:t>
            </a:r>
            <a:r>
              <a:rPr lang="zh-CN" altLang="en-US" sz="2400"/>
              <a:t>查询学生</a:t>
            </a:r>
            <a:r>
              <a:rPr lang="en-US" altLang="zh-CN" sz="2400"/>
              <a:t>201215121</a:t>
            </a:r>
            <a:r>
              <a:rPr lang="zh-CN" altLang="en-US" sz="2400"/>
              <a:t>选修课程的总学分数。</a:t>
            </a:r>
          </a:p>
          <a:p>
            <a:pPr eaLnBrk="1" hangingPunct="1">
              <a:buFont typeface="Wingdings" panose="05000000000000000000" pitchFamily="2" charset="2"/>
              <a:buNone/>
            </a:pPr>
            <a:r>
              <a:rPr lang="zh-CN" altLang="en-US" sz="2200"/>
              <a:t>    		  </a:t>
            </a:r>
            <a:r>
              <a:rPr lang="en-US" altLang="zh-CN" sz="2400"/>
              <a:t>SELECT</a:t>
            </a:r>
            <a:r>
              <a:rPr lang="en-US" altLang="zh-CN" sz="2400">
                <a:solidFill>
                  <a:srgbClr val="FF00FF"/>
                </a:solidFill>
              </a:rPr>
              <a:t> SUM</a:t>
            </a:r>
            <a:r>
              <a:rPr lang="zh-CN" altLang="en-US" sz="2400"/>
              <a:t>(</a:t>
            </a:r>
            <a:r>
              <a:rPr lang="en-US" altLang="zh-CN" sz="2400"/>
              <a:t>Ccredit</a:t>
            </a:r>
            <a:r>
              <a:rPr lang="zh-CN" altLang="en-US" sz="2400"/>
              <a:t>)</a:t>
            </a:r>
          </a:p>
          <a:p>
            <a:pPr eaLnBrk="1" hangingPunct="1">
              <a:buFont typeface="Wingdings" panose="05000000000000000000" pitchFamily="2" charset="2"/>
              <a:buNone/>
            </a:pPr>
            <a:r>
              <a:rPr lang="en-US" altLang="zh-CN" sz="2400"/>
              <a:t>              FROM  SC,Course</a:t>
            </a:r>
          </a:p>
          <a:p>
            <a:pPr eaLnBrk="1" hangingPunct="1">
              <a:buFont typeface="Wingdings" panose="05000000000000000000" pitchFamily="2" charset="2"/>
              <a:buNone/>
            </a:pPr>
            <a:r>
              <a:rPr lang="en-US" altLang="zh-CN" sz="2400"/>
              <a:t>              WHERE Sno='201215121' AND</a:t>
            </a:r>
            <a:r>
              <a:rPr lang="zh-CN" altLang="en-US" sz="2400"/>
              <a:t> </a:t>
            </a:r>
            <a:r>
              <a:rPr lang="en-US" altLang="zh-CN" sz="2400"/>
              <a:t>SC.Cno=Course.Cno; </a:t>
            </a:r>
          </a:p>
        </p:txBody>
      </p:sp>
      <p:sp>
        <p:nvSpPr>
          <p:cNvPr id="10650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11EF5E72-3299-45AC-B06C-EA8BB0C80B75}"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96259">
                                            <p:txEl>
                                              <p:pRg st="1" end="1"/>
                                            </p:txEl>
                                          </p:spTgt>
                                        </p:tgtEl>
                                        <p:attrNameLst>
                                          <p:attrName>style.visibility</p:attrName>
                                        </p:attrNameLst>
                                      </p:cBhvr>
                                      <p:to>
                                        <p:strVal val="visible"/>
                                      </p:to>
                                    </p:set>
                                    <p:animEffect transition="in" filter="randombar(horizontal)">
                                      <p:cBhvr>
                                        <p:cTn id="7" dur="500"/>
                                        <p:tgtEl>
                                          <p:spTgt spid="96259">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96259">
                                            <p:txEl>
                                              <p:pRg st="2" end="2"/>
                                            </p:txEl>
                                          </p:spTgt>
                                        </p:tgtEl>
                                        <p:attrNameLst>
                                          <p:attrName>style.visibility</p:attrName>
                                        </p:attrNameLst>
                                      </p:cBhvr>
                                      <p:to>
                                        <p:strVal val="visible"/>
                                      </p:to>
                                    </p:set>
                                    <p:animEffect transition="in" filter="randombar(horizontal)">
                                      <p:cBhvr>
                                        <p:cTn id="10" dur="500"/>
                                        <p:tgtEl>
                                          <p:spTgt spid="96259">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96259">
                                            <p:txEl>
                                              <p:pRg st="3" end="3"/>
                                            </p:txEl>
                                          </p:spTgt>
                                        </p:tgtEl>
                                        <p:attrNameLst>
                                          <p:attrName>style.visibility</p:attrName>
                                        </p:attrNameLst>
                                      </p:cBhvr>
                                      <p:to>
                                        <p:strVal val="visible"/>
                                      </p:to>
                                    </p:set>
                                    <p:animEffect transition="in" filter="randombar(horizontal)">
                                      <p:cBhvr>
                                        <p:cTn id="13" dur="500"/>
                                        <p:tgtEl>
                                          <p:spTgt spid="96259">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nodeType="clickEffect">
                                  <p:stCondLst>
                                    <p:cond delay="0"/>
                                  </p:stCondLst>
                                  <p:childTnLst>
                                    <p:set>
                                      <p:cBhvr>
                                        <p:cTn id="17" dur="1" fill="hold">
                                          <p:stCondLst>
                                            <p:cond delay="0"/>
                                          </p:stCondLst>
                                        </p:cTn>
                                        <p:tgtEl>
                                          <p:spTgt spid="96259">
                                            <p:txEl>
                                              <p:pRg st="6" end="6"/>
                                            </p:txEl>
                                          </p:spTgt>
                                        </p:tgtEl>
                                        <p:attrNameLst>
                                          <p:attrName>style.visibility</p:attrName>
                                        </p:attrNameLst>
                                      </p:cBhvr>
                                      <p:to>
                                        <p:strVal val="visible"/>
                                      </p:to>
                                    </p:set>
                                    <p:anim calcmode="lin" valueType="num">
                                      <p:cBhvr>
                                        <p:cTn id="18" dur="500" fill="hold"/>
                                        <p:tgtEl>
                                          <p:spTgt spid="96259">
                                            <p:txEl>
                                              <p:pRg st="6" end="6"/>
                                            </p:txEl>
                                          </p:spTgt>
                                        </p:tgtEl>
                                        <p:attrNameLst>
                                          <p:attrName>ppt_w</p:attrName>
                                        </p:attrNameLst>
                                      </p:cBhvr>
                                      <p:tavLst>
                                        <p:tav tm="0">
                                          <p:val>
                                            <p:fltVal val="0"/>
                                          </p:val>
                                        </p:tav>
                                        <p:tav tm="100000">
                                          <p:val>
                                            <p:strVal val="#ppt_w"/>
                                          </p:val>
                                        </p:tav>
                                      </p:tavLst>
                                    </p:anim>
                                    <p:anim calcmode="lin" valueType="num">
                                      <p:cBhvr>
                                        <p:cTn id="19" dur="500" fill="hold"/>
                                        <p:tgtEl>
                                          <p:spTgt spid="96259">
                                            <p:txEl>
                                              <p:pRg st="6" end="6"/>
                                            </p:txEl>
                                          </p:spTgt>
                                        </p:tgtEl>
                                        <p:attrNameLst>
                                          <p:attrName>ppt_h</p:attrName>
                                        </p:attrNameLst>
                                      </p:cBhvr>
                                      <p:tavLst>
                                        <p:tav tm="0">
                                          <p:val>
                                            <p:fltVal val="0"/>
                                          </p:val>
                                        </p:tav>
                                        <p:tav tm="100000">
                                          <p:val>
                                            <p:strVal val="#ppt_h"/>
                                          </p:val>
                                        </p:tav>
                                      </p:tavLst>
                                    </p:anim>
                                    <p:animEffect transition="in" filter="fade">
                                      <p:cBhvr>
                                        <p:cTn id="20" dur="500"/>
                                        <p:tgtEl>
                                          <p:spTgt spid="96259">
                                            <p:txEl>
                                              <p:pRg st="6" end="6"/>
                                            </p:txEl>
                                          </p:spTgt>
                                        </p:tgtEl>
                                      </p:cBhvr>
                                    </p:animEffect>
                                  </p:childTnLst>
                                </p:cTn>
                              </p:par>
                              <p:par>
                                <p:cTn id="21" presetID="53" presetClass="entr" presetSubtype="16" fill="hold" nodeType="withEffect">
                                  <p:stCondLst>
                                    <p:cond delay="0"/>
                                  </p:stCondLst>
                                  <p:childTnLst>
                                    <p:set>
                                      <p:cBhvr>
                                        <p:cTn id="22" dur="1" fill="hold">
                                          <p:stCondLst>
                                            <p:cond delay="0"/>
                                          </p:stCondLst>
                                        </p:cTn>
                                        <p:tgtEl>
                                          <p:spTgt spid="96259">
                                            <p:txEl>
                                              <p:pRg st="7" end="7"/>
                                            </p:txEl>
                                          </p:spTgt>
                                        </p:tgtEl>
                                        <p:attrNameLst>
                                          <p:attrName>style.visibility</p:attrName>
                                        </p:attrNameLst>
                                      </p:cBhvr>
                                      <p:to>
                                        <p:strVal val="visible"/>
                                      </p:to>
                                    </p:set>
                                    <p:anim calcmode="lin" valueType="num">
                                      <p:cBhvr>
                                        <p:cTn id="23" dur="500" fill="hold"/>
                                        <p:tgtEl>
                                          <p:spTgt spid="96259">
                                            <p:txEl>
                                              <p:pRg st="7" end="7"/>
                                            </p:txEl>
                                          </p:spTgt>
                                        </p:tgtEl>
                                        <p:attrNameLst>
                                          <p:attrName>ppt_w</p:attrName>
                                        </p:attrNameLst>
                                      </p:cBhvr>
                                      <p:tavLst>
                                        <p:tav tm="0">
                                          <p:val>
                                            <p:fltVal val="0"/>
                                          </p:val>
                                        </p:tav>
                                        <p:tav tm="100000">
                                          <p:val>
                                            <p:strVal val="#ppt_w"/>
                                          </p:val>
                                        </p:tav>
                                      </p:tavLst>
                                    </p:anim>
                                    <p:anim calcmode="lin" valueType="num">
                                      <p:cBhvr>
                                        <p:cTn id="24" dur="500" fill="hold"/>
                                        <p:tgtEl>
                                          <p:spTgt spid="96259">
                                            <p:txEl>
                                              <p:pRg st="7" end="7"/>
                                            </p:txEl>
                                          </p:spTgt>
                                        </p:tgtEl>
                                        <p:attrNameLst>
                                          <p:attrName>ppt_h</p:attrName>
                                        </p:attrNameLst>
                                      </p:cBhvr>
                                      <p:tavLst>
                                        <p:tav tm="0">
                                          <p:val>
                                            <p:fltVal val="0"/>
                                          </p:val>
                                        </p:tav>
                                        <p:tav tm="100000">
                                          <p:val>
                                            <p:strVal val="#ppt_h"/>
                                          </p:val>
                                        </p:tav>
                                      </p:tavLst>
                                    </p:anim>
                                    <p:animEffect transition="in" filter="fade">
                                      <p:cBhvr>
                                        <p:cTn id="25" dur="500"/>
                                        <p:tgtEl>
                                          <p:spTgt spid="96259">
                                            <p:txEl>
                                              <p:pRg st="7" end="7"/>
                                            </p:txEl>
                                          </p:spTgt>
                                        </p:tgtEl>
                                      </p:cBhvr>
                                    </p:animEffect>
                                  </p:childTnLst>
                                </p:cTn>
                              </p:par>
                              <p:par>
                                <p:cTn id="26" presetID="53" presetClass="entr" presetSubtype="16" fill="hold" nodeType="withEffect">
                                  <p:stCondLst>
                                    <p:cond delay="0"/>
                                  </p:stCondLst>
                                  <p:childTnLst>
                                    <p:set>
                                      <p:cBhvr>
                                        <p:cTn id="27" dur="1" fill="hold">
                                          <p:stCondLst>
                                            <p:cond delay="0"/>
                                          </p:stCondLst>
                                        </p:cTn>
                                        <p:tgtEl>
                                          <p:spTgt spid="96259">
                                            <p:txEl>
                                              <p:pRg st="8" end="8"/>
                                            </p:txEl>
                                          </p:spTgt>
                                        </p:tgtEl>
                                        <p:attrNameLst>
                                          <p:attrName>style.visibility</p:attrName>
                                        </p:attrNameLst>
                                      </p:cBhvr>
                                      <p:to>
                                        <p:strVal val="visible"/>
                                      </p:to>
                                    </p:set>
                                    <p:anim calcmode="lin" valueType="num">
                                      <p:cBhvr>
                                        <p:cTn id="28" dur="500" fill="hold"/>
                                        <p:tgtEl>
                                          <p:spTgt spid="96259">
                                            <p:txEl>
                                              <p:pRg st="8" end="8"/>
                                            </p:txEl>
                                          </p:spTgt>
                                        </p:tgtEl>
                                        <p:attrNameLst>
                                          <p:attrName>ppt_w</p:attrName>
                                        </p:attrNameLst>
                                      </p:cBhvr>
                                      <p:tavLst>
                                        <p:tav tm="0">
                                          <p:val>
                                            <p:fltVal val="0"/>
                                          </p:val>
                                        </p:tav>
                                        <p:tav tm="100000">
                                          <p:val>
                                            <p:strVal val="#ppt_w"/>
                                          </p:val>
                                        </p:tav>
                                      </p:tavLst>
                                    </p:anim>
                                    <p:anim calcmode="lin" valueType="num">
                                      <p:cBhvr>
                                        <p:cTn id="29" dur="500" fill="hold"/>
                                        <p:tgtEl>
                                          <p:spTgt spid="96259">
                                            <p:txEl>
                                              <p:pRg st="8" end="8"/>
                                            </p:txEl>
                                          </p:spTgt>
                                        </p:tgtEl>
                                        <p:attrNameLst>
                                          <p:attrName>ppt_h</p:attrName>
                                        </p:attrNameLst>
                                      </p:cBhvr>
                                      <p:tavLst>
                                        <p:tav tm="0">
                                          <p:val>
                                            <p:fltVal val="0"/>
                                          </p:val>
                                        </p:tav>
                                        <p:tav tm="100000">
                                          <p:val>
                                            <p:strVal val="#ppt_h"/>
                                          </p:val>
                                        </p:tav>
                                      </p:tavLst>
                                    </p:anim>
                                    <p:animEffect transition="in" filter="fade">
                                      <p:cBhvr>
                                        <p:cTn id="30" dur="500"/>
                                        <p:tgtEl>
                                          <p:spTgt spid="962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3.4.1  </a:t>
            </a:r>
            <a:r>
              <a:rPr lang="zh-CN" altLang="en-US" sz="3600"/>
              <a:t>单表查询 </a:t>
            </a:r>
          </a:p>
        </p:txBody>
      </p:sp>
      <p:sp>
        <p:nvSpPr>
          <p:cNvPr id="107523" name="Rectangle 3"/>
          <p:cNvSpPr>
            <a:spLocks noGrp="1" noChangeArrowheads="1"/>
          </p:cNvSpPr>
          <p:nvPr>
            <p:ph idx="1"/>
          </p:nvPr>
        </p:nvSpPr>
        <p:spPr>
          <a:xfrm>
            <a:off x="958850" y="1339850"/>
            <a:ext cx="8150225" cy="4854575"/>
          </a:xfrm>
        </p:spPr>
        <p:txBody>
          <a:bodyPr/>
          <a:lstStyle/>
          <a:p>
            <a:pPr algn="just" eaLnBrk="1" hangingPunct="1">
              <a:lnSpc>
                <a:spcPct val="130000"/>
              </a:lnSpc>
            </a:pPr>
            <a:r>
              <a:rPr lang="zh-CN" altLang="en-US"/>
              <a:t>查询仅涉及一个表：</a:t>
            </a:r>
          </a:p>
          <a:p>
            <a:pPr lvl="1" algn="just" eaLnBrk="1" hangingPunct="1">
              <a:lnSpc>
                <a:spcPct val="160000"/>
              </a:lnSpc>
              <a:buFont typeface="Wingdings" panose="05000000000000000000" pitchFamily="2" charset="2"/>
              <a:buNone/>
            </a:pPr>
            <a:r>
              <a:rPr lang="en-US" altLang="zh-CN"/>
              <a:t>1.</a:t>
            </a:r>
            <a:r>
              <a:rPr lang="zh-CN" altLang="en-US"/>
              <a:t>选择表中的若干列</a:t>
            </a:r>
          </a:p>
          <a:p>
            <a:pPr lvl="1" algn="just" eaLnBrk="1" hangingPunct="1">
              <a:lnSpc>
                <a:spcPct val="160000"/>
              </a:lnSpc>
              <a:buFont typeface="Wingdings" panose="05000000000000000000" pitchFamily="2" charset="2"/>
              <a:buNone/>
            </a:pPr>
            <a:r>
              <a:rPr lang="en-US" altLang="zh-CN"/>
              <a:t>2.</a:t>
            </a:r>
            <a:r>
              <a:rPr lang="zh-CN" altLang="en-US"/>
              <a:t>选择表中的若干元组</a:t>
            </a:r>
          </a:p>
          <a:p>
            <a:pPr lvl="1" algn="just" eaLnBrk="1" hangingPunct="1">
              <a:lnSpc>
                <a:spcPct val="160000"/>
              </a:lnSpc>
              <a:buFont typeface="Wingdings" panose="05000000000000000000" pitchFamily="2" charset="2"/>
              <a:buNone/>
            </a:pPr>
            <a:r>
              <a:rPr lang="en-US" altLang="zh-CN"/>
              <a:t>3.ORDER BY</a:t>
            </a:r>
            <a:r>
              <a:rPr lang="zh-CN" altLang="en-US"/>
              <a:t>子句</a:t>
            </a:r>
          </a:p>
          <a:p>
            <a:pPr lvl="1" algn="just" eaLnBrk="1" hangingPunct="1">
              <a:lnSpc>
                <a:spcPct val="160000"/>
              </a:lnSpc>
              <a:buFont typeface="Wingdings" panose="05000000000000000000" pitchFamily="2" charset="2"/>
              <a:buNone/>
            </a:pPr>
            <a:r>
              <a:rPr lang="en-US" altLang="zh-CN"/>
              <a:t>4.</a:t>
            </a:r>
            <a:r>
              <a:rPr lang="zh-CN" altLang="en-US"/>
              <a:t>聚集函数</a:t>
            </a:r>
          </a:p>
          <a:p>
            <a:pPr lvl="1" algn="just" eaLnBrk="1" hangingPunct="1">
              <a:lnSpc>
                <a:spcPct val="160000"/>
              </a:lnSpc>
              <a:buFont typeface="Wingdings" panose="05000000000000000000" pitchFamily="2" charset="2"/>
              <a:buNone/>
            </a:pPr>
            <a:r>
              <a:rPr lang="en-US" altLang="zh-CN">
                <a:solidFill>
                  <a:srgbClr val="7030A0"/>
                </a:solidFill>
              </a:rPr>
              <a:t>5.GROUP BY</a:t>
            </a:r>
            <a:r>
              <a:rPr lang="zh-CN" altLang="en-US">
                <a:solidFill>
                  <a:srgbClr val="7030A0"/>
                </a:solidFill>
              </a:rPr>
              <a:t>子句</a:t>
            </a:r>
          </a:p>
        </p:txBody>
      </p:sp>
      <p:sp>
        <p:nvSpPr>
          <p:cNvPr id="10752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B48EB5D0-83BC-4F03-9B09-2F8950CDE0D1}"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5. GROUP BY</a:t>
            </a:r>
            <a:r>
              <a:rPr lang="zh-CN" altLang="en-US" sz="3600"/>
              <a:t>子句 </a:t>
            </a:r>
          </a:p>
        </p:txBody>
      </p:sp>
      <p:sp>
        <p:nvSpPr>
          <p:cNvPr id="108547" name="Rectangle 3"/>
          <p:cNvSpPr>
            <a:spLocks noGrp="1" noChangeArrowheads="1"/>
          </p:cNvSpPr>
          <p:nvPr>
            <p:ph idx="1"/>
          </p:nvPr>
        </p:nvSpPr>
        <p:spPr>
          <a:xfrm>
            <a:off x="900113" y="908050"/>
            <a:ext cx="8148637" cy="4854575"/>
          </a:xfrm>
        </p:spPr>
        <p:txBody>
          <a:bodyPr/>
          <a:lstStyle/>
          <a:p>
            <a:pPr algn="just" eaLnBrk="1" hangingPunct="1">
              <a:lnSpc>
                <a:spcPct val="140000"/>
              </a:lnSpc>
            </a:pPr>
            <a:r>
              <a:rPr lang="en-US" altLang="zh-CN">
                <a:solidFill>
                  <a:srgbClr val="C00000"/>
                </a:solidFill>
                <a:latin typeface="微软雅黑" panose="020B0503020204020204" pitchFamily="34" charset="-122"/>
                <a:ea typeface="微软雅黑" panose="020B0503020204020204" pitchFamily="34" charset="-122"/>
              </a:rPr>
              <a:t>GROUP BY</a:t>
            </a:r>
            <a:r>
              <a:rPr lang="zh-CN" altLang="en-US">
                <a:solidFill>
                  <a:srgbClr val="C00000"/>
                </a:solidFill>
                <a:latin typeface="微软雅黑" panose="020B0503020204020204" pitchFamily="34" charset="-122"/>
                <a:ea typeface="微软雅黑" panose="020B0503020204020204" pitchFamily="34" charset="-122"/>
              </a:rPr>
              <a:t>子句分组：</a:t>
            </a:r>
          </a:p>
          <a:p>
            <a:pPr algn="just" eaLnBrk="1" hangingPunct="1">
              <a:lnSpc>
                <a:spcPct val="200000"/>
              </a:lnSpc>
              <a:buFont typeface="Wingdings" panose="05000000000000000000" pitchFamily="2" charset="2"/>
              <a:buNone/>
            </a:pPr>
            <a:r>
              <a:rPr lang="zh-CN" altLang="en-US" sz="2400"/>
              <a:t>     </a:t>
            </a:r>
            <a:r>
              <a:rPr lang="zh-CN" altLang="en-US" sz="2000">
                <a:solidFill>
                  <a:srgbClr val="002060"/>
                </a:solidFill>
                <a:latin typeface="微软雅黑" panose="020B0503020204020204" pitchFamily="34" charset="-122"/>
                <a:ea typeface="微软雅黑" panose="020B0503020204020204" pitchFamily="34" charset="-122"/>
              </a:rPr>
              <a:t>细化聚集函数的作用对象</a:t>
            </a:r>
          </a:p>
          <a:p>
            <a:pPr lvl="1" algn="just" eaLnBrk="1" hangingPunct="1">
              <a:lnSpc>
                <a:spcPct val="200000"/>
              </a:lnSpc>
            </a:pPr>
            <a:r>
              <a:rPr lang="zh-CN" altLang="en-US" sz="2000">
                <a:solidFill>
                  <a:srgbClr val="002060"/>
                </a:solidFill>
                <a:latin typeface="微软雅黑" panose="020B0503020204020204" pitchFamily="34" charset="-122"/>
                <a:ea typeface="微软雅黑" panose="020B0503020204020204" pitchFamily="34" charset="-122"/>
              </a:rPr>
              <a:t> 如果未对查询结果分组，聚集函数将作用于整个查询结果</a:t>
            </a:r>
          </a:p>
          <a:p>
            <a:pPr lvl="1" eaLnBrk="1" hangingPunct="1">
              <a:lnSpc>
                <a:spcPct val="200000"/>
              </a:lnSpc>
            </a:pPr>
            <a:r>
              <a:rPr lang="zh-CN" altLang="en-US" sz="2000">
                <a:solidFill>
                  <a:srgbClr val="002060"/>
                </a:solidFill>
                <a:latin typeface="微软雅黑" panose="020B0503020204020204" pitchFamily="34" charset="-122"/>
                <a:ea typeface="微软雅黑" panose="020B0503020204020204" pitchFamily="34" charset="-122"/>
              </a:rPr>
              <a:t> 对查询结果分组后，聚集函数将分别作用于每个组 </a:t>
            </a:r>
          </a:p>
          <a:p>
            <a:pPr lvl="1" eaLnBrk="1" hangingPunct="1">
              <a:lnSpc>
                <a:spcPct val="200000"/>
              </a:lnSpc>
            </a:pPr>
            <a:r>
              <a:rPr lang="zh-CN" altLang="en-US" sz="2000">
                <a:solidFill>
                  <a:srgbClr val="002060"/>
                </a:solidFill>
                <a:latin typeface="微软雅黑" panose="020B0503020204020204" pitchFamily="34" charset="-122"/>
                <a:ea typeface="微软雅黑" panose="020B0503020204020204" pitchFamily="34" charset="-122"/>
              </a:rPr>
              <a:t>按指定的一列或多列值分组，值相等的为一组</a:t>
            </a:r>
          </a:p>
        </p:txBody>
      </p:sp>
      <p:sp>
        <p:nvSpPr>
          <p:cNvPr id="108548"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F5242C52-B42B-4B5D-81CD-6063218D5443}"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a:xfrm>
            <a:off x="958850" y="-39688"/>
            <a:ext cx="8150225" cy="1138238"/>
          </a:xfrm>
        </p:spPr>
        <p:txBody>
          <a:bodyPr/>
          <a:lstStyle/>
          <a:p>
            <a:pPr eaLnBrk="1" hangingPunct="1">
              <a:defRPr/>
            </a:pPr>
            <a:r>
              <a:rPr lang="en-US" altLang="zh-CN" sz="3600"/>
              <a:t>3. </a:t>
            </a:r>
            <a:r>
              <a:rPr lang="zh-CN" altLang="en-US" sz="3600"/>
              <a:t>面向集合的操作方式</a:t>
            </a:r>
          </a:p>
        </p:txBody>
      </p:sp>
      <p:sp>
        <p:nvSpPr>
          <p:cNvPr id="23555" name="Rectangle 1027"/>
          <p:cNvSpPr>
            <a:spLocks noGrp="1" noChangeArrowheads="1"/>
          </p:cNvSpPr>
          <p:nvPr>
            <p:ph idx="1"/>
          </p:nvPr>
        </p:nvSpPr>
        <p:spPr>
          <a:xfrm>
            <a:off x="827088" y="908050"/>
            <a:ext cx="8150225" cy="4854575"/>
          </a:xfrm>
        </p:spPr>
        <p:txBody>
          <a:bodyPr/>
          <a:lstStyle/>
          <a:p>
            <a:pPr eaLnBrk="1" hangingPunct="1">
              <a:lnSpc>
                <a:spcPct val="140000"/>
              </a:lnSpc>
            </a:pPr>
            <a:r>
              <a:rPr lang="zh-CN" altLang="en-US">
                <a:latin typeface="微软雅黑" panose="020B0503020204020204" pitchFamily="34" charset="-122"/>
                <a:ea typeface="微软雅黑" panose="020B0503020204020204" pitchFamily="34" charset="-122"/>
              </a:rPr>
              <a:t>非关系数据模型采用面向记录的操作方式，操作对象是一条记录</a:t>
            </a:r>
          </a:p>
          <a:p>
            <a:pPr eaLnBrk="1" hangingPunct="1">
              <a:lnSpc>
                <a:spcPct val="140000"/>
              </a:lnSpc>
            </a:pPr>
            <a:r>
              <a:rPr lang="en-US" altLang="zh-CN">
                <a:latin typeface="微软雅黑" panose="020B0503020204020204" pitchFamily="34" charset="-122"/>
                <a:ea typeface="微软雅黑" panose="020B0503020204020204" pitchFamily="34" charset="-122"/>
              </a:rPr>
              <a:t>SQL</a:t>
            </a:r>
            <a:r>
              <a:rPr lang="zh-CN" altLang="en-US">
                <a:latin typeface="微软雅黑" panose="020B0503020204020204" pitchFamily="34" charset="-122"/>
                <a:ea typeface="微软雅黑" panose="020B0503020204020204" pitchFamily="34" charset="-122"/>
              </a:rPr>
              <a:t>采用集合操作方式</a:t>
            </a:r>
          </a:p>
          <a:p>
            <a:pPr lvl="1" eaLnBrk="1" hangingPunct="1">
              <a:lnSpc>
                <a:spcPct val="140000"/>
              </a:lnSpc>
            </a:pPr>
            <a:r>
              <a:rPr lang="zh-CN" altLang="en-US">
                <a:latin typeface="微软雅黑" panose="020B0503020204020204" pitchFamily="34" charset="-122"/>
                <a:ea typeface="微软雅黑" panose="020B0503020204020204" pitchFamily="34" charset="-122"/>
              </a:rPr>
              <a:t> 操作对象、查找结果可以是元组的集合</a:t>
            </a:r>
          </a:p>
          <a:p>
            <a:pPr lvl="1" eaLnBrk="1" hangingPunct="1">
              <a:lnSpc>
                <a:spcPct val="140000"/>
              </a:lnSpc>
            </a:pPr>
            <a:r>
              <a:rPr lang="zh-CN" altLang="en-US">
                <a:latin typeface="微软雅黑" panose="020B0503020204020204" pitchFamily="34" charset="-122"/>
                <a:ea typeface="微软雅黑" panose="020B0503020204020204" pitchFamily="34" charset="-122"/>
              </a:rPr>
              <a:t> 一次插入、删除、更新操作的对象可以是元组的集合</a:t>
            </a:r>
          </a:p>
        </p:txBody>
      </p:sp>
      <p:sp>
        <p:nvSpPr>
          <p:cNvPr id="2355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A1B29F83-0ADF-4F36-BA83-316CA750AF6B}"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GROUP BY</a:t>
            </a:r>
            <a:r>
              <a:rPr lang="zh-CN" altLang="en-US" sz="3600"/>
              <a:t>子句（续）</a:t>
            </a:r>
          </a:p>
        </p:txBody>
      </p:sp>
      <p:sp>
        <p:nvSpPr>
          <p:cNvPr id="99331" name="Rectangle 3"/>
          <p:cNvSpPr>
            <a:spLocks noGrp="1" noChangeArrowheads="1"/>
          </p:cNvSpPr>
          <p:nvPr>
            <p:ph idx="1"/>
          </p:nvPr>
        </p:nvSpPr>
        <p:spPr>
          <a:xfrm>
            <a:off x="958850" y="1339850"/>
            <a:ext cx="8150225" cy="4854575"/>
          </a:xfrm>
        </p:spPr>
        <p:txBody>
          <a:bodyPr/>
          <a:lstStyle/>
          <a:p>
            <a:pPr algn="just" eaLnBrk="1" hangingPunct="1">
              <a:lnSpc>
                <a:spcPct val="90000"/>
              </a:lnSpc>
              <a:buFont typeface="Wingdings" panose="05000000000000000000" pitchFamily="2" charset="2"/>
              <a:buNone/>
            </a:pPr>
            <a:r>
              <a:rPr lang="en-US" altLang="zh-CN"/>
              <a:t>[</a:t>
            </a:r>
            <a:r>
              <a:rPr lang="zh-CN" altLang="en-US" sz="2400">
                <a:ea typeface="黑体" panose="02010609060101010101" pitchFamily="49" charset="-122"/>
              </a:rPr>
              <a:t>例</a:t>
            </a:r>
            <a:r>
              <a:rPr lang="en-US" altLang="zh-CN" sz="2400">
                <a:ea typeface="黑体" panose="02010609060101010101" pitchFamily="49" charset="-122"/>
              </a:rPr>
              <a:t>3.</a:t>
            </a:r>
            <a:r>
              <a:rPr lang="en-US" altLang="zh-CN" sz="2400"/>
              <a:t>46]  </a:t>
            </a:r>
            <a:r>
              <a:rPr lang="zh-CN" altLang="en-US" sz="2400"/>
              <a:t>求各个课程号及相应的选课人数。</a:t>
            </a:r>
          </a:p>
          <a:p>
            <a:pPr algn="just" eaLnBrk="1" hangingPunct="1">
              <a:lnSpc>
                <a:spcPct val="90000"/>
              </a:lnSpc>
              <a:buFont typeface="Wingdings" panose="05000000000000000000" pitchFamily="2" charset="2"/>
              <a:buNone/>
            </a:pPr>
            <a:r>
              <a:rPr lang="zh-CN" altLang="en-US" sz="2400"/>
              <a:t>     </a:t>
            </a:r>
            <a:r>
              <a:rPr lang="en-US" altLang="zh-CN" sz="2400"/>
              <a:t>SELECT Cno</a:t>
            </a:r>
            <a:r>
              <a:rPr lang="zh-CN" altLang="en-US" sz="2400"/>
              <a:t>，</a:t>
            </a:r>
            <a:r>
              <a:rPr lang="en-US" altLang="zh-CN" sz="2400">
                <a:solidFill>
                  <a:srgbClr val="FF00FF"/>
                </a:solidFill>
              </a:rPr>
              <a:t>COUNT</a:t>
            </a:r>
            <a:r>
              <a:rPr lang="zh-CN" altLang="en-US" sz="2400">
                <a:solidFill>
                  <a:srgbClr val="FF00FF"/>
                </a:solidFill>
              </a:rPr>
              <a:t>(</a:t>
            </a:r>
            <a:r>
              <a:rPr lang="en-US" altLang="zh-CN" sz="2400">
                <a:solidFill>
                  <a:srgbClr val="FF00FF"/>
                </a:solidFill>
              </a:rPr>
              <a:t>Sno</a:t>
            </a:r>
            <a:r>
              <a:rPr lang="zh-CN" altLang="en-US" sz="2400">
                <a:solidFill>
                  <a:srgbClr val="FF00FF"/>
                </a:solidFill>
              </a:rPr>
              <a:t>)</a:t>
            </a:r>
            <a:endParaRPr lang="zh-CN" altLang="en-US">
              <a:solidFill>
                <a:srgbClr val="FF00FF"/>
              </a:solidFill>
            </a:endParaRPr>
          </a:p>
          <a:p>
            <a:pPr algn="just" eaLnBrk="1" hangingPunct="1">
              <a:lnSpc>
                <a:spcPct val="90000"/>
              </a:lnSpc>
              <a:buFont typeface="Wingdings" panose="05000000000000000000" pitchFamily="2" charset="2"/>
              <a:buNone/>
            </a:pPr>
            <a:r>
              <a:rPr lang="en-US" altLang="zh-CN" sz="2400"/>
              <a:t>     FROM    SC</a:t>
            </a:r>
          </a:p>
          <a:p>
            <a:pPr algn="just" eaLnBrk="1" hangingPunct="1">
              <a:lnSpc>
                <a:spcPct val="90000"/>
              </a:lnSpc>
              <a:buFont typeface="Wingdings" panose="05000000000000000000" pitchFamily="2" charset="2"/>
              <a:buNone/>
            </a:pPr>
            <a:r>
              <a:rPr lang="en-US" altLang="zh-CN" sz="2400"/>
              <a:t>     GROUP BY Cno</a:t>
            </a:r>
            <a:r>
              <a:rPr lang="zh-CN" altLang="en-US" sz="2400"/>
              <a:t>; </a:t>
            </a:r>
          </a:p>
          <a:p>
            <a:pPr eaLnBrk="1" hangingPunct="1">
              <a:lnSpc>
                <a:spcPct val="90000"/>
              </a:lnSpc>
              <a:buFont typeface="Wingdings" panose="05000000000000000000" pitchFamily="2" charset="2"/>
              <a:buNone/>
            </a:pPr>
            <a:r>
              <a:rPr lang="zh-CN" altLang="en-US" sz="2400"/>
              <a:t>     查询结果可能为：</a:t>
            </a:r>
          </a:p>
          <a:p>
            <a:pPr eaLnBrk="1" hangingPunct="1">
              <a:lnSpc>
                <a:spcPct val="90000"/>
              </a:lnSpc>
              <a:buFont typeface="Wingdings" panose="05000000000000000000" pitchFamily="2" charset="2"/>
              <a:buNone/>
            </a:pPr>
            <a:r>
              <a:rPr lang="zh-CN" altLang="en-US" sz="2400"/>
              <a:t>                    </a:t>
            </a:r>
            <a:r>
              <a:rPr lang="en-US" altLang="zh-CN" sz="2400"/>
              <a:t>Cno     COUNT</a:t>
            </a:r>
            <a:r>
              <a:rPr lang="zh-CN" altLang="en-US" sz="2400"/>
              <a:t>(</a:t>
            </a:r>
            <a:r>
              <a:rPr lang="en-US" altLang="zh-CN" sz="2400"/>
              <a:t>Sno</a:t>
            </a:r>
            <a:r>
              <a:rPr lang="zh-CN" altLang="en-US" sz="2400"/>
              <a:t>)</a:t>
            </a:r>
            <a:endParaRPr lang="zh-CN" altLang="en-US"/>
          </a:p>
          <a:p>
            <a:pPr eaLnBrk="1" hangingPunct="1">
              <a:lnSpc>
                <a:spcPct val="90000"/>
              </a:lnSpc>
              <a:buFont typeface="Wingdings" panose="05000000000000000000" pitchFamily="2" charset="2"/>
              <a:buNone/>
            </a:pPr>
            <a:r>
              <a:rPr lang="en-US" altLang="zh-CN"/>
              <a:t> 			</a:t>
            </a:r>
            <a:r>
              <a:rPr lang="en-US" altLang="zh-CN" sz="2400"/>
              <a:t>1             22</a:t>
            </a:r>
          </a:p>
          <a:p>
            <a:pPr algn="just" eaLnBrk="1" hangingPunct="1">
              <a:lnSpc>
                <a:spcPct val="90000"/>
              </a:lnSpc>
              <a:buFont typeface="Wingdings" panose="05000000000000000000" pitchFamily="2" charset="2"/>
              <a:buNone/>
            </a:pPr>
            <a:r>
              <a:rPr lang="en-US" altLang="zh-CN" sz="2400"/>
              <a:t>    </a:t>
            </a:r>
            <a:r>
              <a:rPr lang="en-US" altLang="zh-CN"/>
              <a:t>			</a:t>
            </a:r>
            <a:r>
              <a:rPr lang="en-US" altLang="zh-CN" sz="2400"/>
              <a:t>2             34</a:t>
            </a:r>
          </a:p>
          <a:p>
            <a:pPr algn="just" eaLnBrk="1" hangingPunct="1">
              <a:lnSpc>
                <a:spcPct val="90000"/>
              </a:lnSpc>
              <a:buFont typeface="Wingdings" panose="05000000000000000000" pitchFamily="2" charset="2"/>
              <a:buNone/>
            </a:pPr>
            <a:r>
              <a:rPr lang="en-US" altLang="zh-CN" sz="2400"/>
              <a:t>     		3             44</a:t>
            </a:r>
          </a:p>
          <a:p>
            <a:pPr algn="just" eaLnBrk="1" hangingPunct="1">
              <a:lnSpc>
                <a:spcPct val="90000"/>
              </a:lnSpc>
              <a:buFont typeface="Wingdings" panose="05000000000000000000" pitchFamily="2" charset="2"/>
              <a:buNone/>
            </a:pPr>
            <a:r>
              <a:rPr lang="en-US" altLang="zh-CN" sz="2400"/>
              <a:t>  			4             33</a:t>
            </a:r>
          </a:p>
          <a:p>
            <a:pPr algn="just" eaLnBrk="1" hangingPunct="1">
              <a:lnSpc>
                <a:spcPct val="90000"/>
              </a:lnSpc>
              <a:buFont typeface="Wingdings" panose="05000000000000000000" pitchFamily="2" charset="2"/>
              <a:buNone/>
            </a:pPr>
            <a:r>
              <a:rPr lang="en-US" altLang="zh-CN" sz="2400"/>
              <a:t>       		5             48</a:t>
            </a:r>
          </a:p>
        </p:txBody>
      </p:sp>
      <p:sp>
        <p:nvSpPr>
          <p:cNvPr id="99332" name="Line 4"/>
          <p:cNvSpPr>
            <a:spLocks noChangeShapeType="1"/>
          </p:cNvSpPr>
          <p:nvPr/>
        </p:nvSpPr>
        <p:spPr bwMode="auto">
          <a:xfrm>
            <a:off x="2511425" y="3787775"/>
            <a:ext cx="256381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73"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1E9097FD-BA8D-4643-AD67-18BBFE742EF3}"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99331">
                                            <p:txEl>
                                              <p:pRg st="1" end="1"/>
                                            </p:txEl>
                                          </p:spTgt>
                                        </p:tgtEl>
                                        <p:attrNameLst>
                                          <p:attrName>style.visibility</p:attrName>
                                        </p:attrNameLst>
                                      </p:cBhvr>
                                      <p:to>
                                        <p:strVal val="visible"/>
                                      </p:to>
                                    </p:set>
                                    <p:anim calcmode="lin" valueType="num">
                                      <p:cBhvr>
                                        <p:cTn id="7" dur="500" fill="hold"/>
                                        <p:tgtEl>
                                          <p:spTgt spid="99331">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99331">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99331">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99331">
                                            <p:txEl>
                                              <p:pRg st="2" end="2"/>
                                            </p:txEl>
                                          </p:spTgt>
                                        </p:tgtEl>
                                        <p:attrNameLst>
                                          <p:attrName>style.visibility</p:attrName>
                                        </p:attrNameLst>
                                      </p:cBhvr>
                                      <p:to>
                                        <p:strVal val="visible"/>
                                      </p:to>
                                    </p:set>
                                    <p:anim calcmode="lin" valueType="num">
                                      <p:cBhvr>
                                        <p:cTn id="12" dur="500" fill="hold"/>
                                        <p:tgtEl>
                                          <p:spTgt spid="99331">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99331">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99331">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99331">
                                            <p:txEl>
                                              <p:pRg st="3" end="3"/>
                                            </p:txEl>
                                          </p:spTgt>
                                        </p:tgtEl>
                                        <p:attrNameLst>
                                          <p:attrName>style.visibility</p:attrName>
                                        </p:attrNameLst>
                                      </p:cBhvr>
                                      <p:to>
                                        <p:strVal val="visible"/>
                                      </p:to>
                                    </p:set>
                                    <p:anim calcmode="lin" valueType="num">
                                      <p:cBhvr>
                                        <p:cTn id="17" dur="500" fill="hold"/>
                                        <p:tgtEl>
                                          <p:spTgt spid="99331">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99331">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99331">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1" presetClass="entr" presetSubtype="0" fill="hold" nodeType="clickEffect">
                                  <p:stCondLst>
                                    <p:cond delay="0"/>
                                  </p:stCondLst>
                                  <p:childTnLst>
                                    <p:set>
                                      <p:cBhvr>
                                        <p:cTn id="23" dur="1" fill="hold">
                                          <p:stCondLst>
                                            <p:cond delay="0"/>
                                          </p:stCondLst>
                                        </p:cTn>
                                        <p:tgtEl>
                                          <p:spTgt spid="99331">
                                            <p:txEl>
                                              <p:pRg st="4" end="4"/>
                                            </p:txEl>
                                          </p:spTgt>
                                        </p:tgtEl>
                                        <p:attrNameLst>
                                          <p:attrName>style.visibility</p:attrName>
                                        </p:attrNameLst>
                                      </p:cBhvr>
                                      <p:to>
                                        <p:strVal val="visible"/>
                                      </p:to>
                                    </p:set>
                                    <p:anim calcmode="lin" valueType="num">
                                      <p:cBhvr>
                                        <p:cTn id="24" dur="1000" fill="hold"/>
                                        <p:tgtEl>
                                          <p:spTgt spid="99331">
                                            <p:txEl>
                                              <p:pRg st="4" end="4"/>
                                            </p:txEl>
                                          </p:spTgt>
                                        </p:tgtEl>
                                        <p:attrNameLst>
                                          <p:attrName>ppt_w</p:attrName>
                                        </p:attrNameLst>
                                      </p:cBhvr>
                                      <p:tavLst>
                                        <p:tav tm="0">
                                          <p:val>
                                            <p:fltVal val="0"/>
                                          </p:val>
                                        </p:tav>
                                        <p:tav tm="100000">
                                          <p:val>
                                            <p:strVal val="#ppt_w"/>
                                          </p:val>
                                        </p:tav>
                                      </p:tavLst>
                                    </p:anim>
                                    <p:anim calcmode="lin" valueType="num">
                                      <p:cBhvr>
                                        <p:cTn id="25" dur="1000" fill="hold"/>
                                        <p:tgtEl>
                                          <p:spTgt spid="99331">
                                            <p:txEl>
                                              <p:pRg st="4" end="4"/>
                                            </p:txEl>
                                          </p:spTgt>
                                        </p:tgtEl>
                                        <p:attrNameLst>
                                          <p:attrName>ppt_h</p:attrName>
                                        </p:attrNameLst>
                                      </p:cBhvr>
                                      <p:tavLst>
                                        <p:tav tm="0">
                                          <p:val>
                                            <p:fltVal val="0"/>
                                          </p:val>
                                        </p:tav>
                                        <p:tav tm="100000">
                                          <p:val>
                                            <p:strVal val="#ppt_h"/>
                                          </p:val>
                                        </p:tav>
                                      </p:tavLst>
                                    </p:anim>
                                    <p:anim calcmode="lin" valueType="num">
                                      <p:cBhvr>
                                        <p:cTn id="26" dur="1000" fill="hold"/>
                                        <p:tgtEl>
                                          <p:spTgt spid="99331">
                                            <p:txEl>
                                              <p:pRg st="4" end="4"/>
                                            </p:txEl>
                                          </p:spTgt>
                                        </p:tgtEl>
                                        <p:attrNameLst>
                                          <p:attrName>style.rotation</p:attrName>
                                        </p:attrNameLst>
                                      </p:cBhvr>
                                      <p:tavLst>
                                        <p:tav tm="0">
                                          <p:val>
                                            <p:fltVal val="90"/>
                                          </p:val>
                                        </p:tav>
                                        <p:tav tm="100000">
                                          <p:val>
                                            <p:fltVal val="0"/>
                                          </p:val>
                                        </p:tav>
                                      </p:tavLst>
                                    </p:anim>
                                    <p:animEffect transition="in" filter="fade">
                                      <p:cBhvr>
                                        <p:cTn id="27" dur="1000"/>
                                        <p:tgtEl>
                                          <p:spTgt spid="99331">
                                            <p:txEl>
                                              <p:pRg st="4" end="4"/>
                                            </p:txEl>
                                          </p:spTgt>
                                        </p:tgtEl>
                                      </p:cBhvr>
                                    </p:animEffect>
                                  </p:childTnLst>
                                </p:cTn>
                              </p:par>
                              <p:par>
                                <p:cTn id="28" presetID="31" presetClass="entr" presetSubtype="0" fill="hold" nodeType="withEffect">
                                  <p:stCondLst>
                                    <p:cond delay="0"/>
                                  </p:stCondLst>
                                  <p:childTnLst>
                                    <p:set>
                                      <p:cBhvr>
                                        <p:cTn id="29" dur="1" fill="hold">
                                          <p:stCondLst>
                                            <p:cond delay="0"/>
                                          </p:stCondLst>
                                        </p:cTn>
                                        <p:tgtEl>
                                          <p:spTgt spid="99331">
                                            <p:txEl>
                                              <p:pRg st="5" end="5"/>
                                            </p:txEl>
                                          </p:spTgt>
                                        </p:tgtEl>
                                        <p:attrNameLst>
                                          <p:attrName>style.visibility</p:attrName>
                                        </p:attrNameLst>
                                      </p:cBhvr>
                                      <p:to>
                                        <p:strVal val="visible"/>
                                      </p:to>
                                    </p:set>
                                    <p:anim calcmode="lin" valueType="num">
                                      <p:cBhvr>
                                        <p:cTn id="30" dur="1000" fill="hold"/>
                                        <p:tgtEl>
                                          <p:spTgt spid="99331">
                                            <p:txEl>
                                              <p:pRg st="5" end="5"/>
                                            </p:txEl>
                                          </p:spTgt>
                                        </p:tgtEl>
                                        <p:attrNameLst>
                                          <p:attrName>ppt_w</p:attrName>
                                        </p:attrNameLst>
                                      </p:cBhvr>
                                      <p:tavLst>
                                        <p:tav tm="0">
                                          <p:val>
                                            <p:fltVal val="0"/>
                                          </p:val>
                                        </p:tav>
                                        <p:tav tm="100000">
                                          <p:val>
                                            <p:strVal val="#ppt_w"/>
                                          </p:val>
                                        </p:tav>
                                      </p:tavLst>
                                    </p:anim>
                                    <p:anim calcmode="lin" valueType="num">
                                      <p:cBhvr>
                                        <p:cTn id="31" dur="1000" fill="hold"/>
                                        <p:tgtEl>
                                          <p:spTgt spid="99331">
                                            <p:txEl>
                                              <p:pRg st="5" end="5"/>
                                            </p:txEl>
                                          </p:spTgt>
                                        </p:tgtEl>
                                        <p:attrNameLst>
                                          <p:attrName>ppt_h</p:attrName>
                                        </p:attrNameLst>
                                      </p:cBhvr>
                                      <p:tavLst>
                                        <p:tav tm="0">
                                          <p:val>
                                            <p:fltVal val="0"/>
                                          </p:val>
                                        </p:tav>
                                        <p:tav tm="100000">
                                          <p:val>
                                            <p:strVal val="#ppt_h"/>
                                          </p:val>
                                        </p:tav>
                                      </p:tavLst>
                                    </p:anim>
                                    <p:anim calcmode="lin" valueType="num">
                                      <p:cBhvr>
                                        <p:cTn id="32" dur="1000" fill="hold"/>
                                        <p:tgtEl>
                                          <p:spTgt spid="99331">
                                            <p:txEl>
                                              <p:pRg st="5" end="5"/>
                                            </p:txEl>
                                          </p:spTgt>
                                        </p:tgtEl>
                                        <p:attrNameLst>
                                          <p:attrName>style.rotation</p:attrName>
                                        </p:attrNameLst>
                                      </p:cBhvr>
                                      <p:tavLst>
                                        <p:tav tm="0">
                                          <p:val>
                                            <p:fltVal val="90"/>
                                          </p:val>
                                        </p:tav>
                                        <p:tav tm="100000">
                                          <p:val>
                                            <p:fltVal val="0"/>
                                          </p:val>
                                        </p:tav>
                                      </p:tavLst>
                                    </p:anim>
                                    <p:animEffect transition="in" filter="fade">
                                      <p:cBhvr>
                                        <p:cTn id="33" dur="1000"/>
                                        <p:tgtEl>
                                          <p:spTgt spid="99331">
                                            <p:txEl>
                                              <p:pRg st="5" end="5"/>
                                            </p:txEl>
                                          </p:spTgt>
                                        </p:tgtEl>
                                      </p:cBhvr>
                                    </p:animEffect>
                                  </p:childTnLst>
                                </p:cTn>
                              </p:par>
                              <p:par>
                                <p:cTn id="34" presetID="31" presetClass="entr" presetSubtype="0" fill="hold" nodeType="withEffect">
                                  <p:stCondLst>
                                    <p:cond delay="0"/>
                                  </p:stCondLst>
                                  <p:childTnLst>
                                    <p:set>
                                      <p:cBhvr>
                                        <p:cTn id="35" dur="1" fill="hold">
                                          <p:stCondLst>
                                            <p:cond delay="0"/>
                                          </p:stCondLst>
                                        </p:cTn>
                                        <p:tgtEl>
                                          <p:spTgt spid="99331">
                                            <p:txEl>
                                              <p:pRg st="6" end="6"/>
                                            </p:txEl>
                                          </p:spTgt>
                                        </p:tgtEl>
                                        <p:attrNameLst>
                                          <p:attrName>style.visibility</p:attrName>
                                        </p:attrNameLst>
                                      </p:cBhvr>
                                      <p:to>
                                        <p:strVal val="visible"/>
                                      </p:to>
                                    </p:set>
                                    <p:anim calcmode="lin" valueType="num">
                                      <p:cBhvr>
                                        <p:cTn id="36" dur="1000" fill="hold"/>
                                        <p:tgtEl>
                                          <p:spTgt spid="99331">
                                            <p:txEl>
                                              <p:pRg st="6" end="6"/>
                                            </p:txEl>
                                          </p:spTgt>
                                        </p:tgtEl>
                                        <p:attrNameLst>
                                          <p:attrName>ppt_w</p:attrName>
                                        </p:attrNameLst>
                                      </p:cBhvr>
                                      <p:tavLst>
                                        <p:tav tm="0">
                                          <p:val>
                                            <p:fltVal val="0"/>
                                          </p:val>
                                        </p:tav>
                                        <p:tav tm="100000">
                                          <p:val>
                                            <p:strVal val="#ppt_w"/>
                                          </p:val>
                                        </p:tav>
                                      </p:tavLst>
                                    </p:anim>
                                    <p:anim calcmode="lin" valueType="num">
                                      <p:cBhvr>
                                        <p:cTn id="37" dur="1000" fill="hold"/>
                                        <p:tgtEl>
                                          <p:spTgt spid="99331">
                                            <p:txEl>
                                              <p:pRg st="6" end="6"/>
                                            </p:txEl>
                                          </p:spTgt>
                                        </p:tgtEl>
                                        <p:attrNameLst>
                                          <p:attrName>ppt_h</p:attrName>
                                        </p:attrNameLst>
                                      </p:cBhvr>
                                      <p:tavLst>
                                        <p:tav tm="0">
                                          <p:val>
                                            <p:fltVal val="0"/>
                                          </p:val>
                                        </p:tav>
                                        <p:tav tm="100000">
                                          <p:val>
                                            <p:strVal val="#ppt_h"/>
                                          </p:val>
                                        </p:tav>
                                      </p:tavLst>
                                    </p:anim>
                                    <p:anim calcmode="lin" valueType="num">
                                      <p:cBhvr>
                                        <p:cTn id="38" dur="1000" fill="hold"/>
                                        <p:tgtEl>
                                          <p:spTgt spid="99331">
                                            <p:txEl>
                                              <p:pRg st="6" end="6"/>
                                            </p:txEl>
                                          </p:spTgt>
                                        </p:tgtEl>
                                        <p:attrNameLst>
                                          <p:attrName>style.rotation</p:attrName>
                                        </p:attrNameLst>
                                      </p:cBhvr>
                                      <p:tavLst>
                                        <p:tav tm="0">
                                          <p:val>
                                            <p:fltVal val="90"/>
                                          </p:val>
                                        </p:tav>
                                        <p:tav tm="100000">
                                          <p:val>
                                            <p:fltVal val="0"/>
                                          </p:val>
                                        </p:tav>
                                      </p:tavLst>
                                    </p:anim>
                                    <p:animEffect transition="in" filter="fade">
                                      <p:cBhvr>
                                        <p:cTn id="39" dur="1000"/>
                                        <p:tgtEl>
                                          <p:spTgt spid="99331">
                                            <p:txEl>
                                              <p:pRg st="6" end="6"/>
                                            </p:txEl>
                                          </p:spTgt>
                                        </p:tgtEl>
                                      </p:cBhvr>
                                    </p:animEffect>
                                  </p:childTnLst>
                                </p:cTn>
                              </p:par>
                              <p:par>
                                <p:cTn id="40" presetID="31" presetClass="entr" presetSubtype="0" fill="hold" nodeType="withEffect">
                                  <p:stCondLst>
                                    <p:cond delay="0"/>
                                  </p:stCondLst>
                                  <p:childTnLst>
                                    <p:set>
                                      <p:cBhvr>
                                        <p:cTn id="41" dur="1" fill="hold">
                                          <p:stCondLst>
                                            <p:cond delay="0"/>
                                          </p:stCondLst>
                                        </p:cTn>
                                        <p:tgtEl>
                                          <p:spTgt spid="99331">
                                            <p:txEl>
                                              <p:pRg st="7" end="7"/>
                                            </p:txEl>
                                          </p:spTgt>
                                        </p:tgtEl>
                                        <p:attrNameLst>
                                          <p:attrName>style.visibility</p:attrName>
                                        </p:attrNameLst>
                                      </p:cBhvr>
                                      <p:to>
                                        <p:strVal val="visible"/>
                                      </p:to>
                                    </p:set>
                                    <p:anim calcmode="lin" valueType="num">
                                      <p:cBhvr>
                                        <p:cTn id="42" dur="1000" fill="hold"/>
                                        <p:tgtEl>
                                          <p:spTgt spid="99331">
                                            <p:txEl>
                                              <p:pRg st="7" end="7"/>
                                            </p:txEl>
                                          </p:spTgt>
                                        </p:tgtEl>
                                        <p:attrNameLst>
                                          <p:attrName>ppt_w</p:attrName>
                                        </p:attrNameLst>
                                      </p:cBhvr>
                                      <p:tavLst>
                                        <p:tav tm="0">
                                          <p:val>
                                            <p:fltVal val="0"/>
                                          </p:val>
                                        </p:tav>
                                        <p:tav tm="100000">
                                          <p:val>
                                            <p:strVal val="#ppt_w"/>
                                          </p:val>
                                        </p:tav>
                                      </p:tavLst>
                                    </p:anim>
                                    <p:anim calcmode="lin" valueType="num">
                                      <p:cBhvr>
                                        <p:cTn id="43" dur="1000" fill="hold"/>
                                        <p:tgtEl>
                                          <p:spTgt spid="99331">
                                            <p:txEl>
                                              <p:pRg st="7" end="7"/>
                                            </p:txEl>
                                          </p:spTgt>
                                        </p:tgtEl>
                                        <p:attrNameLst>
                                          <p:attrName>ppt_h</p:attrName>
                                        </p:attrNameLst>
                                      </p:cBhvr>
                                      <p:tavLst>
                                        <p:tav tm="0">
                                          <p:val>
                                            <p:fltVal val="0"/>
                                          </p:val>
                                        </p:tav>
                                        <p:tav tm="100000">
                                          <p:val>
                                            <p:strVal val="#ppt_h"/>
                                          </p:val>
                                        </p:tav>
                                      </p:tavLst>
                                    </p:anim>
                                    <p:anim calcmode="lin" valueType="num">
                                      <p:cBhvr>
                                        <p:cTn id="44" dur="1000" fill="hold"/>
                                        <p:tgtEl>
                                          <p:spTgt spid="99331">
                                            <p:txEl>
                                              <p:pRg st="7" end="7"/>
                                            </p:txEl>
                                          </p:spTgt>
                                        </p:tgtEl>
                                        <p:attrNameLst>
                                          <p:attrName>style.rotation</p:attrName>
                                        </p:attrNameLst>
                                      </p:cBhvr>
                                      <p:tavLst>
                                        <p:tav tm="0">
                                          <p:val>
                                            <p:fltVal val="90"/>
                                          </p:val>
                                        </p:tav>
                                        <p:tav tm="100000">
                                          <p:val>
                                            <p:fltVal val="0"/>
                                          </p:val>
                                        </p:tav>
                                      </p:tavLst>
                                    </p:anim>
                                    <p:animEffect transition="in" filter="fade">
                                      <p:cBhvr>
                                        <p:cTn id="45" dur="1000"/>
                                        <p:tgtEl>
                                          <p:spTgt spid="99331">
                                            <p:txEl>
                                              <p:pRg st="7" end="7"/>
                                            </p:txEl>
                                          </p:spTgt>
                                        </p:tgtEl>
                                      </p:cBhvr>
                                    </p:animEffect>
                                  </p:childTnLst>
                                </p:cTn>
                              </p:par>
                              <p:par>
                                <p:cTn id="46" presetID="31" presetClass="entr" presetSubtype="0" fill="hold" nodeType="withEffect">
                                  <p:stCondLst>
                                    <p:cond delay="0"/>
                                  </p:stCondLst>
                                  <p:childTnLst>
                                    <p:set>
                                      <p:cBhvr>
                                        <p:cTn id="47" dur="1" fill="hold">
                                          <p:stCondLst>
                                            <p:cond delay="0"/>
                                          </p:stCondLst>
                                        </p:cTn>
                                        <p:tgtEl>
                                          <p:spTgt spid="99331">
                                            <p:txEl>
                                              <p:pRg st="8" end="8"/>
                                            </p:txEl>
                                          </p:spTgt>
                                        </p:tgtEl>
                                        <p:attrNameLst>
                                          <p:attrName>style.visibility</p:attrName>
                                        </p:attrNameLst>
                                      </p:cBhvr>
                                      <p:to>
                                        <p:strVal val="visible"/>
                                      </p:to>
                                    </p:set>
                                    <p:anim calcmode="lin" valueType="num">
                                      <p:cBhvr>
                                        <p:cTn id="48" dur="1000" fill="hold"/>
                                        <p:tgtEl>
                                          <p:spTgt spid="99331">
                                            <p:txEl>
                                              <p:pRg st="8" end="8"/>
                                            </p:txEl>
                                          </p:spTgt>
                                        </p:tgtEl>
                                        <p:attrNameLst>
                                          <p:attrName>ppt_w</p:attrName>
                                        </p:attrNameLst>
                                      </p:cBhvr>
                                      <p:tavLst>
                                        <p:tav tm="0">
                                          <p:val>
                                            <p:fltVal val="0"/>
                                          </p:val>
                                        </p:tav>
                                        <p:tav tm="100000">
                                          <p:val>
                                            <p:strVal val="#ppt_w"/>
                                          </p:val>
                                        </p:tav>
                                      </p:tavLst>
                                    </p:anim>
                                    <p:anim calcmode="lin" valueType="num">
                                      <p:cBhvr>
                                        <p:cTn id="49" dur="1000" fill="hold"/>
                                        <p:tgtEl>
                                          <p:spTgt spid="99331">
                                            <p:txEl>
                                              <p:pRg st="8" end="8"/>
                                            </p:txEl>
                                          </p:spTgt>
                                        </p:tgtEl>
                                        <p:attrNameLst>
                                          <p:attrName>ppt_h</p:attrName>
                                        </p:attrNameLst>
                                      </p:cBhvr>
                                      <p:tavLst>
                                        <p:tav tm="0">
                                          <p:val>
                                            <p:fltVal val="0"/>
                                          </p:val>
                                        </p:tav>
                                        <p:tav tm="100000">
                                          <p:val>
                                            <p:strVal val="#ppt_h"/>
                                          </p:val>
                                        </p:tav>
                                      </p:tavLst>
                                    </p:anim>
                                    <p:anim calcmode="lin" valueType="num">
                                      <p:cBhvr>
                                        <p:cTn id="50" dur="1000" fill="hold"/>
                                        <p:tgtEl>
                                          <p:spTgt spid="99331">
                                            <p:txEl>
                                              <p:pRg st="8" end="8"/>
                                            </p:txEl>
                                          </p:spTgt>
                                        </p:tgtEl>
                                        <p:attrNameLst>
                                          <p:attrName>style.rotation</p:attrName>
                                        </p:attrNameLst>
                                      </p:cBhvr>
                                      <p:tavLst>
                                        <p:tav tm="0">
                                          <p:val>
                                            <p:fltVal val="90"/>
                                          </p:val>
                                        </p:tav>
                                        <p:tav tm="100000">
                                          <p:val>
                                            <p:fltVal val="0"/>
                                          </p:val>
                                        </p:tav>
                                      </p:tavLst>
                                    </p:anim>
                                    <p:animEffect transition="in" filter="fade">
                                      <p:cBhvr>
                                        <p:cTn id="51" dur="1000"/>
                                        <p:tgtEl>
                                          <p:spTgt spid="99331">
                                            <p:txEl>
                                              <p:pRg st="8" end="8"/>
                                            </p:txEl>
                                          </p:spTgt>
                                        </p:tgtEl>
                                      </p:cBhvr>
                                    </p:animEffect>
                                  </p:childTnLst>
                                </p:cTn>
                              </p:par>
                              <p:par>
                                <p:cTn id="52" presetID="31" presetClass="entr" presetSubtype="0" fill="hold" nodeType="withEffect">
                                  <p:stCondLst>
                                    <p:cond delay="0"/>
                                  </p:stCondLst>
                                  <p:childTnLst>
                                    <p:set>
                                      <p:cBhvr>
                                        <p:cTn id="53" dur="1" fill="hold">
                                          <p:stCondLst>
                                            <p:cond delay="0"/>
                                          </p:stCondLst>
                                        </p:cTn>
                                        <p:tgtEl>
                                          <p:spTgt spid="99331">
                                            <p:txEl>
                                              <p:pRg st="9" end="9"/>
                                            </p:txEl>
                                          </p:spTgt>
                                        </p:tgtEl>
                                        <p:attrNameLst>
                                          <p:attrName>style.visibility</p:attrName>
                                        </p:attrNameLst>
                                      </p:cBhvr>
                                      <p:to>
                                        <p:strVal val="visible"/>
                                      </p:to>
                                    </p:set>
                                    <p:anim calcmode="lin" valueType="num">
                                      <p:cBhvr>
                                        <p:cTn id="54" dur="1000" fill="hold"/>
                                        <p:tgtEl>
                                          <p:spTgt spid="99331">
                                            <p:txEl>
                                              <p:pRg st="9" end="9"/>
                                            </p:txEl>
                                          </p:spTgt>
                                        </p:tgtEl>
                                        <p:attrNameLst>
                                          <p:attrName>ppt_w</p:attrName>
                                        </p:attrNameLst>
                                      </p:cBhvr>
                                      <p:tavLst>
                                        <p:tav tm="0">
                                          <p:val>
                                            <p:fltVal val="0"/>
                                          </p:val>
                                        </p:tav>
                                        <p:tav tm="100000">
                                          <p:val>
                                            <p:strVal val="#ppt_w"/>
                                          </p:val>
                                        </p:tav>
                                      </p:tavLst>
                                    </p:anim>
                                    <p:anim calcmode="lin" valueType="num">
                                      <p:cBhvr>
                                        <p:cTn id="55" dur="1000" fill="hold"/>
                                        <p:tgtEl>
                                          <p:spTgt spid="99331">
                                            <p:txEl>
                                              <p:pRg st="9" end="9"/>
                                            </p:txEl>
                                          </p:spTgt>
                                        </p:tgtEl>
                                        <p:attrNameLst>
                                          <p:attrName>ppt_h</p:attrName>
                                        </p:attrNameLst>
                                      </p:cBhvr>
                                      <p:tavLst>
                                        <p:tav tm="0">
                                          <p:val>
                                            <p:fltVal val="0"/>
                                          </p:val>
                                        </p:tav>
                                        <p:tav tm="100000">
                                          <p:val>
                                            <p:strVal val="#ppt_h"/>
                                          </p:val>
                                        </p:tav>
                                      </p:tavLst>
                                    </p:anim>
                                    <p:anim calcmode="lin" valueType="num">
                                      <p:cBhvr>
                                        <p:cTn id="56" dur="1000" fill="hold"/>
                                        <p:tgtEl>
                                          <p:spTgt spid="99331">
                                            <p:txEl>
                                              <p:pRg st="9" end="9"/>
                                            </p:txEl>
                                          </p:spTgt>
                                        </p:tgtEl>
                                        <p:attrNameLst>
                                          <p:attrName>style.rotation</p:attrName>
                                        </p:attrNameLst>
                                      </p:cBhvr>
                                      <p:tavLst>
                                        <p:tav tm="0">
                                          <p:val>
                                            <p:fltVal val="90"/>
                                          </p:val>
                                        </p:tav>
                                        <p:tav tm="100000">
                                          <p:val>
                                            <p:fltVal val="0"/>
                                          </p:val>
                                        </p:tav>
                                      </p:tavLst>
                                    </p:anim>
                                    <p:animEffect transition="in" filter="fade">
                                      <p:cBhvr>
                                        <p:cTn id="57" dur="1000"/>
                                        <p:tgtEl>
                                          <p:spTgt spid="99331">
                                            <p:txEl>
                                              <p:pRg st="9" end="9"/>
                                            </p:txEl>
                                          </p:spTgt>
                                        </p:tgtEl>
                                      </p:cBhvr>
                                    </p:animEffect>
                                  </p:childTnLst>
                                </p:cTn>
                              </p:par>
                              <p:par>
                                <p:cTn id="58" presetID="31" presetClass="entr" presetSubtype="0" fill="hold" nodeType="withEffect">
                                  <p:stCondLst>
                                    <p:cond delay="0"/>
                                  </p:stCondLst>
                                  <p:childTnLst>
                                    <p:set>
                                      <p:cBhvr>
                                        <p:cTn id="59" dur="1" fill="hold">
                                          <p:stCondLst>
                                            <p:cond delay="0"/>
                                          </p:stCondLst>
                                        </p:cTn>
                                        <p:tgtEl>
                                          <p:spTgt spid="99331">
                                            <p:txEl>
                                              <p:pRg st="10" end="10"/>
                                            </p:txEl>
                                          </p:spTgt>
                                        </p:tgtEl>
                                        <p:attrNameLst>
                                          <p:attrName>style.visibility</p:attrName>
                                        </p:attrNameLst>
                                      </p:cBhvr>
                                      <p:to>
                                        <p:strVal val="visible"/>
                                      </p:to>
                                    </p:set>
                                    <p:anim calcmode="lin" valueType="num">
                                      <p:cBhvr>
                                        <p:cTn id="60" dur="1000" fill="hold"/>
                                        <p:tgtEl>
                                          <p:spTgt spid="99331">
                                            <p:txEl>
                                              <p:pRg st="10" end="10"/>
                                            </p:txEl>
                                          </p:spTgt>
                                        </p:tgtEl>
                                        <p:attrNameLst>
                                          <p:attrName>ppt_w</p:attrName>
                                        </p:attrNameLst>
                                      </p:cBhvr>
                                      <p:tavLst>
                                        <p:tav tm="0">
                                          <p:val>
                                            <p:fltVal val="0"/>
                                          </p:val>
                                        </p:tav>
                                        <p:tav tm="100000">
                                          <p:val>
                                            <p:strVal val="#ppt_w"/>
                                          </p:val>
                                        </p:tav>
                                      </p:tavLst>
                                    </p:anim>
                                    <p:anim calcmode="lin" valueType="num">
                                      <p:cBhvr>
                                        <p:cTn id="61" dur="1000" fill="hold"/>
                                        <p:tgtEl>
                                          <p:spTgt spid="99331">
                                            <p:txEl>
                                              <p:pRg st="10" end="10"/>
                                            </p:txEl>
                                          </p:spTgt>
                                        </p:tgtEl>
                                        <p:attrNameLst>
                                          <p:attrName>ppt_h</p:attrName>
                                        </p:attrNameLst>
                                      </p:cBhvr>
                                      <p:tavLst>
                                        <p:tav tm="0">
                                          <p:val>
                                            <p:fltVal val="0"/>
                                          </p:val>
                                        </p:tav>
                                        <p:tav tm="100000">
                                          <p:val>
                                            <p:strVal val="#ppt_h"/>
                                          </p:val>
                                        </p:tav>
                                      </p:tavLst>
                                    </p:anim>
                                    <p:anim calcmode="lin" valueType="num">
                                      <p:cBhvr>
                                        <p:cTn id="62" dur="1000" fill="hold"/>
                                        <p:tgtEl>
                                          <p:spTgt spid="99331">
                                            <p:txEl>
                                              <p:pRg st="10" end="10"/>
                                            </p:txEl>
                                          </p:spTgt>
                                        </p:tgtEl>
                                        <p:attrNameLst>
                                          <p:attrName>style.rotation</p:attrName>
                                        </p:attrNameLst>
                                      </p:cBhvr>
                                      <p:tavLst>
                                        <p:tav tm="0">
                                          <p:val>
                                            <p:fltVal val="90"/>
                                          </p:val>
                                        </p:tav>
                                        <p:tav tm="100000">
                                          <p:val>
                                            <p:fltVal val="0"/>
                                          </p:val>
                                        </p:tav>
                                      </p:tavLst>
                                    </p:anim>
                                    <p:animEffect transition="in" filter="fade">
                                      <p:cBhvr>
                                        <p:cTn id="63" dur="1000"/>
                                        <p:tgtEl>
                                          <p:spTgt spid="99331">
                                            <p:txEl>
                                              <p:pRg st="10" end="10"/>
                                            </p:txEl>
                                          </p:spTgt>
                                        </p:tgtEl>
                                      </p:cBhvr>
                                    </p:animEffect>
                                  </p:childTnLst>
                                </p:cTn>
                              </p:par>
                              <p:par>
                                <p:cTn id="64" presetID="31" presetClass="entr" presetSubtype="0" fill="hold" nodeType="withEffect">
                                  <p:stCondLst>
                                    <p:cond delay="0"/>
                                  </p:stCondLst>
                                  <p:childTnLst>
                                    <p:set>
                                      <p:cBhvr>
                                        <p:cTn id="65" dur="1" fill="hold">
                                          <p:stCondLst>
                                            <p:cond delay="0"/>
                                          </p:stCondLst>
                                        </p:cTn>
                                        <p:tgtEl>
                                          <p:spTgt spid="99332"/>
                                        </p:tgtEl>
                                        <p:attrNameLst>
                                          <p:attrName>style.visibility</p:attrName>
                                        </p:attrNameLst>
                                      </p:cBhvr>
                                      <p:to>
                                        <p:strVal val="visible"/>
                                      </p:to>
                                    </p:set>
                                    <p:anim calcmode="lin" valueType="num">
                                      <p:cBhvr>
                                        <p:cTn id="66" dur="1000" fill="hold"/>
                                        <p:tgtEl>
                                          <p:spTgt spid="99332"/>
                                        </p:tgtEl>
                                        <p:attrNameLst>
                                          <p:attrName>ppt_w</p:attrName>
                                        </p:attrNameLst>
                                      </p:cBhvr>
                                      <p:tavLst>
                                        <p:tav tm="0">
                                          <p:val>
                                            <p:fltVal val="0"/>
                                          </p:val>
                                        </p:tav>
                                        <p:tav tm="100000">
                                          <p:val>
                                            <p:strVal val="#ppt_w"/>
                                          </p:val>
                                        </p:tav>
                                      </p:tavLst>
                                    </p:anim>
                                    <p:anim calcmode="lin" valueType="num">
                                      <p:cBhvr>
                                        <p:cTn id="67" dur="1000" fill="hold"/>
                                        <p:tgtEl>
                                          <p:spTgt spid="99332"/>
                                        </p:tgtEl>
                                        <p:attrNameLst>
                                          <p:attrName>ppt_h</p:attrName>
                                        </p:attrNameLst>
                                      </p:cBhvr>
                                      <p:tavLst>
                                        <p:tav tm="0">
                                          <p:val>
                                            <p:fltVal val="0"/>
                                          </p:val>
                                        </p:tav>
                                        <p:tav tm="100000">
                                          <p:val>
                                            <p:strVal val="#ppt_h"/>
                                          </p:val>
                                        </p:tav>
                                      </p:tavLst>
                                    </p:anim>
                                    <p:anim calcmode="lin" valueType="num">
                                      <p:cBhvr>
                                        <p:cTn id="68" dur="1000" fill="hold"/>
                                        <p:tgtEl>
                                          <p:spTgt spid="99332"/>
                                        </p:tgtEl>
                                        <p:attrNameLst>
                                          <p:attrName>style.rotation</p:attrName>
                                        </p:attrNameLst>
                                      </p:cBhvr>
                                      <p:tavLst>
                                        <p:tav tm="0">
                                          <p:val>
                                            <p:fltVal val="90"/>
                                          </p:val>
                                        </p:tav>
                                        <p:tav tm="100000">
                                          <p:val>
                                            <p:fltVal val="0"/>
                                          </p:val>
                                        </p:tav>
                                      </p:tavLst>
                                    </p:anim>
                                    <p:animEffect transition="in" filter="fade">
                                      <p:cBhvr>
                                        <p:cTn id="69" dur="1000"/>
                                        <p:tgtEl>
                                          <p:spTgt spid="99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GROUP BY</a:t>
            </a:r>
            <a:r>
              <a:rPr lang="zh-CN" altLang="en-US" sz="3600"/>
              <a:t>子句（续）</a:t>
            </a:r>
          </a:p>
        </p:txBody>
      </p:sp>
      <p:sp>
        <p:nvSpPr>
          <p:cNvPr id="100355" name="Rectangle 3"/>
          <p:cNvSpPr>
            <a:spLocks noGrp="1" noChangeArrowheads="1"/>
          </p:cNvSpPr>
          <p:nvPr>
            <p:ph idx="1"/>
          </p:nvPr>
        </p:nvSpPr>
        <p:spPr>
          <a:xfrm>
            <a:off x="958850" y="1339850"/>
            <a:ext cx="8150225" cy="4854575"/>
          </a:xfrm>
        </p:spPr>
        <p:txBody>
          <a:bodyPr/>
          <a:lstStyle/>
          <a:p>
            <a:pPr algn="just" eaLnBrk="1" hangingPunct="1">
              <a:lnSpc>
                <a:spcPct val="130000"/>
              </a:lnSpc>
              <a:buFont typeface="Wingdings" panose="05000000000000000000" pitchFamily="2" charset="2"/>
              <a:buNone/>
            </a:pPr>
            <a:r>
              <a:rPr lang="en-US" altLang="zh-CN" sz="2400">
                <a:ea typeface="黑体" panose="02010609060101010101" pitchFamily="49" charset="-122"/>
              </a:rPr>
              <a:t>[</a:t>
            </a:r>
            <a:r>
              <a:rPr lang="zh-CN" altLang="en-US" sz="2400">
                <a:ea typeface="黑体" panose="02010609060101010101" pitchFamily="49" charset="-122"/>
              </a:rPr>
              <a:t>例</a:t>
            </a:r>
            <a:r>
              <a:rPr lang="en-US" altLang="zh-CN" sz="2400">
                <a:ea typeface="黑体" panose="02010609060101010101" pitchFamily="49" charset="-122"/>
              </a:rPr>
              <a:t>3.</a:t>
            </a:r>
            <a:r>
              <a:rPr lang="en-US" altLang="zh-CN" sz="2400"/>
              <a:t>47]  </a:t>
            </a:r>
            <a:r>
              <a:rPr lang="zh-CN" altLang="en-US" sz="2400"/>
              <a:t>查询选修了</a:t>
            </a:r>
            <a:r>
              <a:rPr lang="en-US" altLang="zh-CN" sz="2400"/>
              <a:t>3</a:t>
            </a:r>
            <a:r>
              <a:rPr lang="zh-CN" altLang="en-US" sz="2400"/>
              <a:t>门以上课程的学生学号。</a:t>
            </a:r>
          </a:p>
          <a:p>
            <a:pPr lvl="1" algn="just" eaLnBrk="1" hangingPunct="1">
              <a:lnSpc>
                <a:spcPct val="180000"/>
              </a:lnSpc>
              <a:buFont typeface="Wingdings" panose="05000000000000000000" pitchFamily="2" charset="2"/>
              <a:buNone/>
            </a:pPr>
            <a:r>
              <a:rPr lang="zh-CN" altLang="en-US" sz="2000"/>
              <a:t>      </a:t>
            </a:r>
            <a:r>
              <a:rPr lang="en-US" altLang="zh-CN"/>
              <a:t>SELECT Sno</a:t>
            </a:r>
          </a:p>
          <a:p>
            <a:pPr lvl="1" algn="just" eaLnBrk="1" hangingPunct="1">
              <a:buFont typeface="Wingdings" panose="05000000000000000000" pitchFamily="2" charset="2"/>
              <a:buNone/>
            </a:pPr>
            <a:r>
              <a:rPr lang="en-US" altLang="zh-CN"/>
              <a:t>     FROM  SC</a:t>
            </a:r>
          </a:p>
          <a:p>
            <a:pPr lvl="1" algn="just" eaLnBrk="1" hangingPunct="1">
              <a:buFont typeface="Wingdings" panose="05000000000000000000" pitchFamily="2" charset="2"/>
              <a:buNone/>
            </a:pPr>
            <a:r>
              <a:rPr lang="en-US" altLang="zh-CN"/>
              <a:t>     GROUP BY Sno</a:t>
            </a:r>
          </a:p>
          <a:p>
            <a:pPr lvl="1" algn="just" eaLnBrk="1" hangingPunct="1">
              <a:buFont typeface="Wingdings" panose="05000000000000000000" pitchFamily="2" charset="2"/>
              <a:buNone/>
            </a:pPr>
            <a:r>
              <a:rPr lang="en-US" altLang="zh-CN"/>
              <a:t>     HAVING  COUNT</a:t>
            </a:r>
            <a:r>
              <a:rPr lang="zh-CN" altLang="en-US"/>
              <a:t>(</a:t>
            </a:r>
            <a:r>
              <a:rPr lang="en-US" altLang="zh-CN"/>
              <a:t>*</a:t>
            </a:r>
            <a:r>
              <a:rPr lang="zh-CN" altLang="en-US"/>
              <a:t>)</a:t>
            </a:r>
            <a:r>
              <a:rPr lang="en-US" altLang="zh-CN"/>
              <a:t> &gt;3</a:t>
            </a:r>
            <a:r>
              <a:rPr lang="zh-CN" altLang="en-US"/>
              <a:t>;       </a:t>
            </a:r>
          </a:p>
          <a:p>
            <a:pPr algn="just" eaLnBrk="1" hangingPunct="1">
              <a:buFont typeface="Wingdings" panose="05000000000000000000" pitchFamily="2" charset="2"/>
              <a:buNone/>
            </a:pPr>
            <a:r>
              <a:rPr lang="zh-CN" altLang="en-US" sz="2400"/>
              <a:t> </a:t>
            </a:r>
          </a:p>
        </p:txBody>
      </p:sp>
      <p:sp>
        <p:nvSpPr>
          <p:cNvPr id="11059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45A96E50-1F17-4EB4-A3A6-D66A41C8D361}"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00355">
                                            <p:txEl>
                                              <p:pRg st="1" end="1"/>
                                            </p:txEl>
                                          </p:spTgt>
                                        </p:tgtEl>
                                        <p:attrNameLst>
                                          <p:attrName>style.visibility</p:attrName>
                                        </p:attrNameLst>
                                      </p:cBhvr>
                                      <p:to>
                                        <p:strVal val="visible"/>
                                      </p:to>
                                    </p:set>
                                    <p:animEffect transition="in" filter="randombar(horizontal)">
                                      <p:cBhvr>
                                        <p:cTn id="7" dur="500"/>
                                        <p:tgtEl>
                                          <p:spTgt spid="100355">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00355">
                                            <p:txEl>
                                              <p:pRg st="2" end="2"/>
                                            </p:txEl>
                                          </p:spTgt>
                                        </p:tgtEl>
                                        <p:attrNameLst>
                                          <p:attrName>style.visibility</p:attrName>
                                        </p:attrNameLst>
                                      </p:cBhvr>
                                      <p:to>
                                        <p:strVal val="visible"/>
                                      </p:to>
                                    </p:set>
                                    <p:animEffect transition="in" filter="randombar(horizontal)">
                                      <p:cBhvr>
                                        <p:cTn id="10" dur="500"/>
                                        <p:tgtEl>
                                          <p:spTgt spid="100355">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00355">
                                            <p:txEl>
                                              <p:pRg st="3" end="3"/>
                                            </p:txEl>
                                          </p:spTgt>
                                        </p:tgtEl>
                                        <p:attrNameLst>
                                          <p:attrName>style.visibility</p:attrName>
                                        </p:attrNameLst>
                                      </p:cBhvr>
                                      <p:to>
                                        <p:strVal val="visible"/>
                                      </p:to>
                                    </p:set>
                                    <p:animEffect transition="in" filter="randombar(horizontal)">
                                      <p:cBhvr>
                                        <p:cTn id="13" dur="500"/>
                                        <p:tgtEl>
                                          <p:spTgt spid="100355">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100355">
                                            <p:txEl>
                                              <p:pRg st="4" end="4"/>
                                            </p:txEl>
                                          </p:spTgt>
                                        </p:tgtEl>
                                        <p:attrNameLst>
                                          <p:attrName>style.visibility</p:attrName>
                                        </p:attrNameLst>
                                      </p:cBhvr>
                                      <p:to>
                                        <p:strVal val="visible"/>
                                      </p:to>
                                    </p:set>
                                    <p:animEffect transition="in" filter="randombar(horizontal)">
                                      <p:cBhvr>
                                        <p:cTn id="16" dur="500"/>
                                        <p:tgtEl>
                                          <p:spTgt spid="1003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a:xfrm>
            <a:off x="958850" y="-39688"/>
            <a:ext cx="8150225" cy="1138238"/>
          </a:xfrm>
        </p:spPr>
        <p:txBody>
          <a:bodyPr/>
          <a:lstStyle/>
          <a:p>
            <a:pPr eaLnBrk="1" hangingPunct="1">
              <a:defRPr/>
            </a:pPr>
            <a:r>
              <a:rPr lang="en-US" altLang="zh-CN" sz="3600"/>
              <a:t>GROUP BY</a:t>
            </a:r>
            <a:r>
              <a:rPr lang="zh-CN" altLang="en-US" sz="3600"/>
              <a:t>子句（续）</a:t>
            </a:r>
          </a:p>
        </p:txBody>
      </p:sp>
      <p:sp>
        <p:nvSpPr>
          <p:cNvPr id="101379" name="内容占位符 2"/>
          <p:cNvSpPr>
            <a:spLocks noGrp="1"/>
          </p:cNvSpPr>
          <p:nvPr>
            <p:ph idx="1"/>
          </p:nvPr>
        </p:nvSpPr>
        <p:spPr>
          <a:xfrm>
            <a:off x="958850" y="981075"/>
            <a:ext cx="8150225" cy="5400675"/>
          </a:xfrm>
        </p:spPr>
        <p:txBody>
          <a:bodyPr/>
          <a:lstStyle/>
          <a:p>
            <a:pPr marL="0" indent="0" eaLnBrk="1" hangingPunct="1">
              <a:buFont typeface="Wingdings" panose="05000000000000000000" pitchFamily="2" charset="2"/>
              <a:buNone/>
            </a:pPr>
            <a:r>
              <a:rPr lang="en-US" altLang="zh-CN" sz="2400"/>
              <a:t>[</a:t>
            </a:r>
            <a:r>
              <a:rPr lang="zh-CN" altLang="en-US" sz="2400"/>
              <a:t>例</a:t>
            </a:r>
            <a:r>
              <a:rPr lang="en-US" altLang="zh-CN" sz="2400"/>
              <a:t>3.48 ]</a:t>
            </a:r>
            <a:r>
              <a:rPr lang="zh-CN" altLang="en-US" sz="2400"/>
              <a:t>查询平均成绩大于等于</a:t>
            </a:r>
            <a:r>
              <a:rPr lang="en-US" altLang="zh-CN" sz="2400"/>
              <a:t>90</a:t>
            </a:r>
            <a:r>
              <a:rPr lang="zh-CN" altLang="en-US" sz="2400"/>
              <a:t>分的学生学号和平均成绩</a:t>
            </a:r>
          </a:p>
          <a:p>
            <a:pPr marL="0" indent="0" eaLnBrk="1" hangingPunct="1">
              <a:buFont typeface="Wingdings" panose="05000000000000000000" pitchFamily="2" charset="2"/>
              <a:buNone/>
            </a:pPr>
            <a:r>
              <a:rPr lang="zh-CN" altLang="en-US" sz="2400"/>
              <a:t>下面的语句是不对的：</a:t>
            </a:r>
          </a:p>
          <a:p>
            <a:pPr marL="0" indent="0" eaLnBrk="1" hangingPunct="1">
              <a:buFont typeface="Wingdings" panose="05000000000000000000" pitchFamily="2" charset="2"/>
              <a:buNone/>
            </a:pPr>
            <a:r>
              <a:rPr lang="zh-CN" altLang="en-US" sz="2000"/>
              <a:t>    </a:t>
            </a:r>
            <a:r>
              <a:rPr lang="en-US" altLang="zh-CN" sz="2000"/>
              <a:t>SELECT Sno</a:t>
            </a:r>
            <a:r>
              <a:rPr lang="zh-CN" altLang="en-US" sz="2000"/>
              <a:t>, </a:t>
            </a:r>
            <a:r>
              <a:rPr lang="en-US" altLang="zh-CN" sz="2000"/>
              <a:t>AVG</a:t>
            </a:r>
            <a:r>
              <a:rPr lang="zh-CN" altLang="en-US" sz="2000"/>
              <a:t>(</a:t>
            </a:r>
            <a:r>
              <a:rPr lang="en-US" altLang="zh-CN" sz="2000"/>
              <a:t>Grade</a:t>
            </a:r>
            <a:r>
              <a:rPr lang="zh-CN" altLang="en-US" sz="2000"/>
              <a:t>)</a:t>
            </a:r>
          </a:p>
          <a:p>
            <a:pPr marL="0" indent="0" eaLnBrk="1" hangingPunct="1">
              <a:buFont typeface="Wingdings" panose="05000000000000000000" pitchFamily="2" charset="2"/>
              <a:buNone/>
            </a:pPr>
            <a:r>
              <a:rPr lang="en-US" altLang="zh-CN" sz="2000"/>
              <a:t>    FROM  SC</a:t>
            </a:r>
          </a:p>
          <a:p>
            <a:pPr marL="0" indent="0" eaLnBrk="1" hangingPunct="1">
              <a:buFont typeface="Wingdings" panose="05000000000000000000" pitchFamily="2" charset="2"/>
              <a:buNone/>
            </a:pPr>
            <a:r>
              <a:rPr lang="en-US" altLang="zh-CN" sz="2000"/>
              <a:t>    WHERE AVG</a:t>
            </a:r>
            <a:r>
              <a:rPr lang="zh-CN" altLang="en-US" sz="2000"/>
              <a:t>(</a:t>
            </a:r>
            <a:r>
              <a:rPr lang="en-US" altLang="zh-CN" sz="2000"/>
              <a:t>Grade</a:t>
            </a:r>
            <a:r>
              <a:rPr lang="zh-CN" altLang="en-US" sz="2000"/>
              <a:t>)</a:t>
            </a:r>
            <a:r>
              <a:rPr lang="en-US" altLang="zh-CN" sz="2000"/>
              <a:t>&gt;=90</a:t>
            </a:r>
          </a:p>
          <a:p>
            <a:pPr marL="0" indent="0" eaLnBrk="1" hangingPunct="1">
              <a:buFont typeface="Wingdings" panose="05000000000000000000" pitchFamily="2" charset="2"/>
              <a:buNone/>
            </a:pPr>
            <a:r>
              <a:rPr lang="en-US" altLang="zh-CN" sz="2000"/>
              <a:t>    GROUP BY Sno</a:t>
            </a:r>
            <a:r>
              <a:rPr lang="zh-CN" altLang="en-US" sz="2000"/>
              <a:t>;</a:t>
            </a:r>
            <a:endParaRPr lang="zh-CN" altLang="en-US" sz="2400"/>
          </a:p>
          <a:p>
            <a:pPr marL="0" indent="0" eaLnBrk="1" hangingPunct="1">
              <a:buFont typeface="Wingdings" panose="05000000000000000000" pitchFamily="2" charset="2"/>
              <a:buNone/>
            </a:pPr>
            <a:endParaRPr lang="zh-CN" altLang="en-US"/>
          </a:p>
          <a:p>
            <a:pPr marL="0" indent="0" eaLnBrk="1" hangingPunct="1">
              <a:buFont typeface="Wingdings" panose="05000000000000000000" pitchFamily="2" charset="2"/>
              <a:buNone/>
            </a:pPr>
            <a:r>
              <a:rPr lang="zh-CN" altLang="en-US" sz="2400"/>
              <a:t>因为</a:t>
            </a:r>
            <a:r>
              <a:rPr lang="en-US" altLang="zh-CN" sz="2400">
                <a:solidFill>
                  <a:srgbClr val="FF00FF"/>
                </a:solidFill>
              </a:rPr>
              <a:t>WHERE</a:t>
            </a:r>
            <a:r>
              <a:rPr lang="zh-CN" altLang="en-US" sz="2400">
                <a:solidFill>
                  <a:srgbClr val="FF00FF"/>
                </a:solidFill>
              </a:rPr>
              <a:t>子句中是不能用聚集函数作为条件表达式</a:t>
            </a:r>
            <a:endParaRPr lang="zh-CN" altLang="en-US">
              <a:solidFill>
                <a:srgbClr val="FF00FF"/>
              </a:solidFill>
            </a:endParaRPr>
          </a:p>
          <a:p>
            <a:pPr marL="0" indent="0" eaLnBrk="1" hangingPunct="1">
              <a:buFont typeface="Wingdings" panose="05000000000000000000" pitchFamily="2" charset="2"/>
              <a:buNone/>
            </a:pPr>
            <a:r>
              <a:rPr lang="zh-CN" altLang="en-US" sz="2400"/>
              <a:t>正确的查询语句应该是：</a:t>
            </a:r>
          </a:p>
          <a:p>
            <a:pPr marL="0" indent="0" eaLnBrk="1" hangingPunct="1">
              <a:buFont typeface="Wingdings" panose="05000000000000000000" pitchFamily="2" charset="2"/>
              <a:buNone/>
            </a:pPr>
            <a:r>
              <a:rPr lang="zh-CN" altLang="en-US" sz="2000"/>
              <a:t>    </a:t>
            </a:r>
            <a:r>
              <a:rPr lang="en-US" altLang="zh-CN" sz="2000"/>
              <a:t>SELECT  Sno</a:t>
            </a:r>
            <a:r>
              <a:rPr lang="zh-CN" altLang="en-US" sz="2000"/>
              <a:t>, </a:t>
            </a:r>
            <a:r>
              <a:rPr lang="en-US" altLang="zh-CN" sz="2000"/>
              <a:t>AVG</a:t>
            </a:r>
            <a:r>
              <a:rPr lang="zh-CN" altLang="en-US" sz="2000"/>
              <a:t>(</a:t>
            </a:r>
            <a:r>
              <a:rPr lang="en-US" altLang="zh-CN" sz="2000"/>
              <a:t>Grade</a:t>
            </a:r>
            <a:r>
              <a:rPr lang="zh-CN" altLang="en-US" sz="2000"/>
              <a:t>)</a:t>
            </a:r>
          </a:p>
          <a:p>
            <a:pPr marL="0" indent="0" eaLnBrk="1" hangingPunct="1">
              <a:buFont typeface="Wingdings" panose="05000000000000000000" pitchFamily="2" charset="2"/>
              <a:buNone/>
            </a:pPr>
            <a:r>
              <a:rPr lang="en-US" altLang="zh-CN" sz="2000"/>
              <a:t>    FROM  SC</a:t>
            </a:r>
          </a:p>
          <a:p>
            <a:pPr marL="0" indent="0" eaLnBrk="1" hangingPunct="1">
              <a:buFont typeface="Wingdings" panose="05000000000000000000" pitchFamily="2" charset="2"/>
              <a:buNone/>
            </a:pPr>
            <a:r>
              <a:rPr lang="en-US" altLang="zh-CN" sz="2000"/>
              <a:t>    GROUP BY Sno</a:t>
            </a:r>
          </a:p>
          <a:p>
            <a:pPr marL="0" indent="0" eaLnBrk="1" hangingPunct="1">
              <a:buFont typeface="Wingdings" panose="05000000000000000000" pitchFamily="2" charset="2"/>
              <a:buNone/>
            </a:pPr>
            <a:r>
              <a:rPr lang="en-US" altLang="zh-CN" sz="2000"/>
              <a:t>    HAVING AVG</a:t>
            </a:r>
            <a:r>
              <a:rPr lang="zh-CN" altLang="en-US" sz="2000"/>
              <a:t>(</a:t>
            </a:r>
            <a:r>
              <a:rPr lang="en-US" altLang="zh-CN" sz="2000"/>
              <a:t>Grade</a:t>
            </a:r>
            <a:r>
              <a:rPr lang="zh-CN" altLang="en-US" sz="2000"/>
              <a:t>)</a:t>
            </a:r>
            <a:r>
              <a:rPr lang="en-US" altLang="zh-CN" sz="2000"/>
              <a:t>&gt;=90</a:t>
            </a:r>
            <a:r>
              <a:rPr lang="zh-CN" altLang="en-US" sz="2000"/>
              <a:t>;</a:t>
            </a:r>
          </a:p>
          <a:p>
            <a:pPr marL="0" indent="0" eaLnBrk="1" hangingPunct="1">
              <a:buFont typeface="Wingdings" panose="05000000000000000000" pitchFamily="2" charset="2"/>
              <a:buNone/>
            </a:pPr>
            <a:endParaRPr lang="zh-CN" altLang="en-US" sz="2000"/>
          </a:p>
        </p:txBody>
      </p:sp>
      <p:sp>
        <p:nvSpPr>
          <p:cNvPr id="11162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F9089212-19FA-407E-A146-ED5A8A0C20F6}"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01379">
                                            <p:txEl>
                                              <p:pRg st="2" end="2"/>
                                            </p:txEl>
                                          </p:spTgt>
                                        </p:tgtEl>
                                        <p:attrNameLst>
                                          <p:attrName>style.visibility</p:attrName>
                                        </p:attrNameLst>
                                      </p:cBhvr>
                                      <p:to>
                                        <p:strVal val="visible"/>
                                      </p:to>
                                    </p:set>
                                    <p:animEffect transition="in" filter="randombar(horizontal)">
                                      <p:cBhvr>
                                        <p:cTn id="7" dur="500"/>
                                        <p:tgtEl>
                                          <p:spTgt spid="101379">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01379">
                                            <p:txEl>
                                              <p:pRg st="3" end="3"/>
                                            </p:txEl>
                                          </p:spTgt>
                                        </p:tgtEl>
                                        <p:attrNameLst>
                                          <p:attrName>style.visibility</p:attrName>
                                        </p:attrNameLst>
                                      </p:cBhvr>
                                      <p:to>
                                        <p:strVal val="visible"/>
                                      </p:to>
                                    </p:set>
                                    <p:animEffect transition="in" filter="randombar(horizontal)">
                                      <p:cBhvr>
                                        <p:cTn id="10" dur="500"/>
                                        <p:tgtEl>
                                          <p:spTgt spid="101379">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01379">
                                            <p:txEl>
                                              <p:pRg st="4" end="4"/>
                                            </p:txEl>
                                          </p:spTgt>
                                        </p:tgtEl>
                                        <p:attrNameLst>
                                          <p:attrName>style.visibility</p:attrName>
                                        </p:attrNameLst>
                                      </p:cBhvr>
                                      <p:to>
                                        <p:strVal val="visible"/>
                                      </p:to>
                                    </p:set>
                                    <p:animEffect transition="in" filter="randombar(horizontal)">
                                      <p:cBhvr>
                                        <p:cTn id="13" dur="500"/>
                                        <p:tgtEl>
                                          <p:spTgt spid="101379">
                                            <p:txEl>
                                              <p:pRg st="4" end="4"/>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101379">
                                            <p:txEl>
                                              <p:pRg st="5" end="5"/>
                                            </p:txEl>
                                          </p:spTgt>
                                        </p:tgtEl>
                                        <p:attrNameLst>
                                          <p:attrName>style.visibility</p:attrName>
                                        </p:attrNameLst>
                                      </p:cBhvr>
                                      <p:to>
                                        <p:strVal val="visible"/>
                                      </p:to>
                                    </p:set>
                                    <p:animEffect transition="in" filter="randombar(horizontal)">
                                      <p:cBhvr>
                                        <p:cTn id="16" dur="500"/>
                                        <p:tgtEl>
                                          <p:spTgt spid="101379">
                                            <p:txEl>
                                              <p:pRg st="5" end="5"/>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101379">
                                            <p:txEl>
                                              <p:pRg st="7" end="7"/>
                                            </p:txEl>
                                          </p:spTgt>
                                        </p:tgtEl>
                                        <p:attrNameLst>
                                          <p:attrName>style.visibility</p:attrName>
                                        </p:attrNameLst>
                                      </p:cBhvr>
                                      <p:to>
                                        <p:strVal val="visible"/>
                                      </p:to>
                                    </p:set>
                                    <p:anim calcmode="lin" valueType="num">
                                      <p:cBhvr>
                                        <p:cTn id="21" dur="500" fill="hold"/>
                                        <p:tgtEl>
                                          <p:spTgt spid="101379">
                                            <p:txEl>
                                              <p:pRg st="7" end="7"/>
                                            </p:txEl>
                                          </p:spTgt>
                                        </p:tgtEl>
                                        <p:attrNameLst>
                                          <p:attrName>ppt_w</p:attrName>
                                        </p:attrNameLst>
                                      </p:cBhvr>
                                      <p:tavLst>
                                        <p:tav tm="0">
                                          <p:val>
                                            <p:fltVal val="0"/>
                                          </p:val>
                                        </p:tav>
                                        <p:tav tm="100000">
                                          <p:val>
                                            <p:strVal val="#ppt_w"/>
                                          </p:val>
                                        </p:tav>
                                      </p:tavLst>
                                    </p:anim>
                                    <p:anim calcmode="lin" valueType="num">
                                      <p:cBhvr>
                                        <p:cTn id="22" dur="500" fill="hold"/>
                                        <p:tgtEl>
                                          <p:spTgt spid="101379">
                                            <p:txEl>
                                              <p:pRg st="7" end="7"/>
                                            </p:txEl>
                                          </p:spTgt>
                                        </p:tgtEl>
                                        <p:attrNameLst>
                                          <p:attrName>ppt_h</p:attrName>
                                        </p:attrNameLst>
                                      </p:cBhvr>
                                      <p:tavLst>
                                        <p:tav tm="0">
                                          <p:val>
                                            <p:fltVal val="0"/>
                                          </p:val>
                                        </p:tav>
                                        <p:tav tm="100000">
                                          <p:val>
                                            <p:strVal val="#ppt_h"/>
                                          </p:val>
                                        </p:tav>
                                      </p:tavLst>
                                    </p:anim>
                                    <p:animEffect transition="in" filter="fade">
                                      <p:cBhvr>
                                        <p:cTn id="23" dur="500"/>
                                        <p:tgtEl>
                                          <p:spTgt spid="101379">
                                            <p:txEl>
                                              <p:pRg st="7" end="7"/>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101379">
                                            <p:txEl>
                                              <p:pRg st="8" end="8"/>
                                            </p:txEl>
                                          </p:spTgt>
                                        </p:tgtEl>
                                        <p:attrNameLst>
                                          <p:attrName>style.visibility</p:attrName>
                                        </p:attrNameLst>
                                      </p:cBhvr>
                                      <p:to>
                                        <p:strVal val="visible"/>
                                      </p:to>
                                    </p:set>
                                    <p:anim calcmode="lin" valueType="num">
                                      <p:cBhvr>
                                        <p:cTn id="28" dur="500" fill="hold"/>
                                        <p:tgtEl>
                                          <p:spTgt spid="101379">
                                            <p:txEl>
                                              <p:pRg st="8" end="8"/>
                                            </p:txEl>
                                          </p:spTgt>
                                        </p:tgtEl>
                                        <p:attrNameLst>
                                          <p:attrName>ppt_w</p:attrName>
                                        </p:attrNameLst>
                                      </p:cBhvr>
                                      <p:tavLst>
                                        <p:tav tm="0">
                                          <p:val>
                                            <p:fltVal val="0"/>
                                          </p:val>
                                        </p:tav>
                                        <p:tav tm="100000">
                                          <p:val>
                                            <p:strVal val="#ppt_w"/>
                                          </p:val>
                                        </p:tav>
                                      </p:tavLst>
                                    </p:anim>
                                    <p:anim calcmode="lin" valueType="num">
                                      <p:cBhvr>
                                        <p:cTn id="29" dur="500" fill="hold"/>
                                        <p:tgtEl>
                                          <p:spTgt spid="101379">
                                            <p:txEl>
                                              <p:pRg st="8" end="8"/>
                                            </p:txEl>
                                          </p:spTgt>
                                        </p:tgtEl>
                                        <p:attrNameLst>
                                          <p:attrName>ppt_h</p:attrName>
                                        </p:attrNameLst>
                                      </p:cBhvr>
                                      <p:tavLst>
                                        <p:tav tm="0">
                                          <p:val>
                                            <p:fltVal val="0"/>
                                          </p:val>
                                        </p:tav>
                                        <p:tav tm="100000">
                                          <p:val>
                                            <p:strVal val="#ppt_h"/>
                                          </p:val>
                                        </p:tav>
                                      </p:tavLst>
                                    </p:anim>
                                    <p:animEffect transition="in" filter="fade">
                                      <p:cBhvr>
                                        <p:cTn id="30" dur="500"/>
                                        <p:tgtEl>
                                          <p:spTgt spid="101379">
                                            <p:txEl>
                                              <p:pRg st="8" end="8"/>
                                            </p:txEl>
                                          </p:spTgt>
                                        </p:tgtEl>
                                      </p:cBhvr>
                                    </p:animEffect>
                                  </p:childTnLst>
                                </p:cTn>
                              </p:par>
                              <p:par>
                                <p:cTn id="31" presetID="53" presetClass="entr" presetSubtype="16" fill="hold" nodeType="withEffect">
                                  <p:stCondLst>
                                    <p:cond delay="0"/>
                                  </p:stCondLst>
                                  <p:childTnLst>
                                    <p:set>
                                      <p:cBhvr>
                                        <p:cTn id="32" dur="1" fill="hold">
                                          <p:stCondLst>
                                            <p:cond delay="0"/>
                                          </p:stCondLst>
                                        </p:cTn>
                                        <p:tgtEl>
                                          <p:spTgt spid="101379">
                                            <p:txEl>
                                              <p:pRg st="9" end="9"/>
                                            </p:txEl>
                                          </p:spTgt>
                                        </p:tgtEl>
                                        <p:attrNameLst>
                                          <p:attrName>style.visibility</p:attrName>
                                        </p:attrNameLst>
                                      </p:cBhvr>
                                      <p:to>
                                        <p:strVal val="visible"/>
                                      </p:to>
                                    </p:set>
                                    <p:anim calcmode="lin" valueType="num">
                                      <p:cBhvr>
                                        <p:cTn id="33" dur="500" fill="hold"/>
                                        <p:tgtEl>
                                          <p:spTgt spid="101379">
                                            <p:txEl>
                                              <p:pRg st="9" end="9"/>
                                            </p:txEl>
                                          </p:spTgt>
                                        </p:tgtEl>
                                        <p:attrNameLst>
                                          <p:attrName>ppt_w</p:attrName>
                                        </p:attrNameLst>
                                      </p:cBhvr>
                                      <p:tavLst>
                                        <p:tav tm="0">
                                          <p:val>
                                            <p:fltVal val="0"/>
                                          </p:val>
                                        </p:tav>
                                        <p:tav tm="100000">
                                          <p:val>
                                            <p:strVal val="#ppt_w"/>
                                          </p:val>
                                        </p:tav>
                                      </p:tavLst>
                                    </p:anim>
                                    <p:anim calcmode="lin" valueType="num">
                                      <p:cBhvr>
                                        <p:cTn id="34" dur="500" fill="hold"/>
                                        <p:tgtEl>
                                          <p:spTgt spid="101379">
                                            <p:txEl>
                                              <p:pRg st="9" end="9"/>
                                            </p:txEl>
                                          </p:spTgt>
                                        </p:tgtEl>
                                        <p:attrNameLst>
                                          <p:attrName>ppt_h</p:attrName>
                                        </p:attrNameLst>
                                      </p:cBhvr>
                                      <p:tavLst>
                                        <p:tav tm="0">
                                          <p:val>
                                            <p:fltVal val="0"/>
                                          </p:val>
                                        </p:tav>
                                        <p:tav tm="100000">
                                          <p:val>
                                            <p:strVal val="#ppt_h"/>
                                          </p:val>
                                        </p:tav>
                                      </p:tavLst>
                                    </p:anim>
                                    <p:animEffect transition="in" filter="fade">
                                      <p:cBhvr>
                                        <p:cTn id="35" dur="500"/>
                                        <p:tgtEl>
                                          <p:spTgt spid="101379">
                                            <p:txEl>
                                              <p:pRg st="9" end="9"/>
                                            </p:txEl>
                                          </p:spTgt>
                                        </p:tgtEl>
                                      </p:cBhvr>
                                    </p:animEffect>
                                  </p:childTnLst>
                                </p:cTn>
                              </p:par>
                              <p:par>
                                <p:cTn id="36" presetID="53" presetClass="entr" presetSubtype="16" fill="hold" nodeType="withEffect">
                                  <p:stCondLst>
                                    <p:cond delay="0"/>
                                  </p:stCondLst>
                                  <p:childTnLst>
                                    <p:set>
                                      <p:cBhvr>
                                        <p:cTn id="37" dur="1" fill="hold">
                                          <p:stCondLst>
                                            <p:cond delay="0"/>
                                          </p:stCondLst>
                                        </p:cTn>
                                        <p:tgtEl>
                                          <p:spTgt spid="101379">
                                            <p:txEl>
                                              <p:pRg st="10" end="10"/>
                                            </p:txEl>
                                          </p:spTgt>
                                        </p:tgtEl>
                                        <p:attrNameLst>
                                          <p:attrName>style.visibility</p:attrName>
                                        </p:attrNameLst>
                                      </p:cBhvr>
                                      <p:to>
                                        <p:strVal val="visible"/>
                                      </p:to>
                                    </p:set>
                                    <p:anim calcmode="lin" valueType="num">
                                      <p:cBhvr>
                                        <p:cTn id="38" dur="500" fill="hold"/>
                                        <p:tgtEl>
                                          <p:spTgt spid="101379">
                                            <p:txEl>
                                              <p:pRg st="10" end="10"/>
                                            </p:txEl>
                                          </p:spTgt>
                                        </p:tgtEl>
                                        <p:attrNameLst>
                                          <p:attrName>ppt_w</p:attrName>
                                        </p:attrNameLst>
                                      </p:cBhvr>
                                      <p:tavLst>
                                        <p:tav tm="0">
                                          <p:val>
                                            <p:fltVal val="0"/>
                                          </p:val>
                                        </p:tav>
                                        <p:tav tm="100000">
                                          <p:val>
                                            <p:strVal val="#ppt_w"/>
                                          </p:val>
                                        </p:tav>
                                      </p:tavLst>
                                    </p:anim>
                                    <p:anim calcmode="lin" valueType="num">
                                      <p:cBhvr>
                                        <p:cTn id="39" dur="500" fill="hold"/>
                                        <p:tgtEl>
                                          <p:spTgt spid="101379">
                                            <p:txEl>
                                              <p:pRg st="10" end="10"/>
                                            </p:txEl>
                                          </p:spTgt>
                                        </p:tgtEl>
                                        <p:attrNameLst>
                                          <p:attrName>ppt_h</p:attrName>
                                        </p:attrNameLst>
                                      </p:cBhvr>
                                      <p:tavLst>
                                        <p:tav tm="0">
                                          <p:val>
                                            <p:fltVal val="0"/>
                                          </p:val>
                                        </p:tav>
                                        <p:tav tm="100000">
                                          <p:val>
                                            <p:strVal val="#ppt_h"/>
                                          </p:val>
                                        </p:tav>
                                      </p:tavLst>
                                    </p:anim>
                                    <p:animEffect transition="in" filter="fade">
                                      <p:cBhvr>
                                        <p:cTn id="40" dur="500"/>
                                        <p:tgtEl>
                                          <p:spTgt spid="101379">
                                            <p:txEl>
                                              <p:pRg st="10" end="10"/>
                                            </p:txEl>
                                          </p:spTgt>
                                        </p:tgtEl>
                                      </p:cBhvr>
                                    </p:animEffect>
                                  </p:childTnLst>
                                </p:cTn>
                              </p:par>
                              <p:par>
                                <p:cTn id="41" presetID="53" presetClass="entr" presetSubtype="16" fill="hold" nodeType="withEffect">
                                  <p:stCondLst>
                                    <p:cond delay="0"/>
                                  </p:stCondLst>
                                  <p:childTnLst>
                                    <p:set>
                                      <p:cBhvr>
                                        <p:cTn id="42" dur="1" fill="hold">
                                          <p:stCondLst>
                                            <p:cond delay="0"/>
                                          </p:stCondLst>
                                        </p:cTn>
                                        <p:tgtEl>
                                          <p:spTgt spid="101379">
                                            <p:txEl>
                                              <p:pRg st="11" end="11"/>
                                            </p:txEl>
                                          </p:spTgt>
                                        </p:tgtEl>
                                        <p:attrNameLst>
                                          <p:attrName>style.visibility</p:attrName>
                                        </p:attrNameLst>
                                      </p:cBhvr>
                                      <p:to>
                                        <p:strVal val="visible"/>
                                      </p:to>
                                    </p:set>
                                    <p:anim calcmode="lin" valueType="num">
                                      <p:cBhvr>
                                        <p:cTn id="43" dur="500" fill="hold"/>
                                        <p:tgtEl>
                                          <p:spTgt spid="101379">
                                            <p:txEl>
                                              <p:pRg st="11" end="11"/>
                                            </p:txEl>
                                          </p:spTgt>
                                        </p:tgtEl>
                                        <p:attrNameLst>
                                          <p:attrName>ppt_w</p:attrName>
                                        </p:attrNameLst>
                                      </p:cBhvr>
                                      <p:tavLst>
                                        <p:tav tm="0">
                                          <p:val>
                                            <p:fltVal val="0"/>
                                          </p:val>
                                        </p:tav>
                                        <p:tav tm="100000">
                                          <p:val>
                                            <p:strVal val="#ppt_w"/>
                                          </p:val>
                                        </p:tav>
                                      </p:tavLst>
                                    </p:anim>
                                    <p:anim calcmode="lin" valueType="num">
                                      <p:cBhvr>
                                        <p:cTn id="44" dur="500" fill="hold"/>
                                        <p:tgtEl>
                                          <p:spTgt spid="101379">
                                            <p:txEl>
                                              <p:pRg st="11" end="11"/>
                                            </p:txEl>
                                          </p:spTgt>
                                        </p:tgtEl>
                                        <p:attrNameLst>
                                          <p:attrName>ppt_h</p:attrName>
                                        </p:attrNameLst>
                                      </p:cBhvr>
                                      <p:tavLst>
                                        <p:tav tm="0">
                                          <p:val>
                                            <p:fltVal val="0"/>
                                          </p:val>
                                        </p:tav>
                                        <p:tav tm="100000">
                                          <p:val>
                                            <p:strVal val="#ppt_h"/>
                                          </p:val>
                                        </p:tav>
                                      </p:tavLst>
                                    </p:anim>
                                    <p:animEffect transition="in" filter="fade">
                                      <p:cBhvr>
                                        <p:cTn id="45" dur="500"/>
                                        <p:tgtEl>
                                          <p:spTgt spid="101379">
                                            <p:txEl>
                                              <p:pRg st="11" end="11"/>
                                            </p:txEl>
                                          </p:spTgt>
                                        </p:tgtEl>
                                      </p:cBhvr>
                                    </p:animEffect>
                                  </p:childTnLst>
                                </p:cTn>
                              </p:par>
                              <p:par>
                                <p:cTn id="46" presetID="53" presetClass="entr" presetSubtype="16" fill="hold" nodeType="withEffect">
                                  <p:stCondLst>
                                    <p:cond delay="0"/>
                                  </p:stCondLst>
                                  <p:childTnLst>
                                    <p:set>
                                      <p:cBhvr>
                                        <p:cTn id="47" dur="1" fill="hold">
                                          <p:stCondLst>
                                            <p:cond delay="0"/>
                                          </p:stCondLst>
                                        </p:cTn>
                                        <p:tgtEl>
                                          <p:spTgt spid="101379">
                                            <p:txEl>
                                              <p:pRg st="12" end="12"/>
                                            </p:txEl>
                                          </p:spTgt>
                                        </p:tgtEl>
                                        <p:attrNameLst>
                                          <p:attrName>style.visibility</p:attrName>
                                        </p:attrNameLst>
                                      </p:cBhvr>
                                      <p:to>
                                        <p:strVal val="visible"/>
                                      </p:to>
                                    </p:set>
                                    <p:anim calcmode="lin" valueType="num">
                                      <p:cBhvr>
                                        <p:cTn id="48" dur="500" fill="hold"/>
                                        <p:tgtEl>
                                          <p:spTgt spid="101379">
                                            <p:txEl>
                                              <p:pRg st="12" end="12"/>
                                            </p:txEl>
                                          </p:spTgt>
                                        </p:tgtEl>
                                        <p:attrNameLst>
                                          <p:attrName>ppt_w</p:attrName>
                                        </p:attrNameLst>
                                      </p:cBhvr>
                                      <p:tavLst>
                                        <p:tav tm="0">
                                          <p:val>
                                            <p:fltVal val="0"/>
                                          </p:val>
                                        </p:tav>
                                        <p:tav tm="100000">
                                          <p:val>
                                            <p:strVal val="#ppt_w"/>
                                          </p:val>
                                        </p:tav>
                                      </p:tavLst>
                                    </p:anim>
                                    <p:anim calcmode="lin" valueType="num">
                                      <p:cBhvr>
                                        <p:cTn id="49" dur="500" fill="hold"/>
                                        <p:tgtEl>
                                          <p:spTgt spid="101379">
                                            <p:txEl>
                                              <p:pRg st="12" end="12"/>
                                            </p:txEl>
                                          </p:spTgt>
                                        </p:tgtEl>
                                        <p:attrNameLst>
                                          <p:attrName>ppt_h</p:attrName>
                                        </p:attrNameLst>
                                      </p:cBhvr>
                                      <p:tavLst>
                                        <p:tav tm="0">
                                          <p:val>
                                            <p:fltVal val="0"/>
                                          </p:val>
                                        </p:tav>
                                        <p:tav tm="100000">
                                          <p:val>
                                            <p:strVal val="#ppt_h"/>
                                          </p:val>
                                        </p:tav>
                                      </p:tavLst>
                                    </p:anim>
                                    <p:animEffect transition="in" filter="fade">
                                      <p:cBhvr>
                                        <p:cTn id="50" dur="500"/>
                                        <p:tgtEl>
                                          <p:spTgt spid="10137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GROUP BY</a:t>
            </a:r>
            <a:r>
              <a:rPr lang="zh-CN" altLang="en-US" sz="3600"/>
              <a:t>子句（续）</a:t>
            </a:r>
          </a:p>
        </p:txBody>
      </p:sp>
      <p:sp>
        <p:nvSpPr>
          <p:cNvPr id="102403" name="Rectangle 3"/>
          <p:cNvSpPr>
            <a:spLocks noGrp="1" noChangeArrowheads="1"/>
          </p:cNvSpPr>
          <p:nvPr>
            <p:ph idx="1"/>
          </p:nvPr>
        </p:nvSpPr>
        <p:spPr>
          <a:xfrm>
            <a:off x="947738" y="981075"/>
            <a:ext cx="8150225" cy="4854575"/>
          </a:xfrm>
        </p:spPr>
        <p:txBody>
          <a:bodyPr/>
          <a:lstStyle/>
          <a:p>
            <a:pPr algn="just" eaLnBrk="1" hangingPunct="1">
              <a:lnSpc>
                <a:spcPct val="150000"/>
              </a:lnSpc>
              <a:spcBef>
                <a:spcPct val="0"/>
              </a:spcBef>
            </a:pPr>
            <a:r>
              <a:rPr lang="en-US" altLang="zh-CN">
                <a:solidFill>
                  <a:srgbClr val="FF00FF"/>
                </a:solidFill>
                <a:latin typeface="微软雅黑" panose="020B0503020204020204" pitchFamily="34" charset="-122"/>
                <a:ea typeface="微软雅黑" panose="020B0503020204020204" pitchFamily="34" charset="-122"/>
              </a:rPr>
              <a:t>HAVING</a:t>
            </a:r>
            <a:r>
              <a:rPr lang="zh-CN" altLang="en-US">
                <a:latin typeface="微软雅黑" panose="020B0503020204020204" pitchFamily="34" charset="-122"/>
                <a:ea typeface="微软雅黑" panose="020B0503020204020204" pitchFamily="34" charset="-122"/>
              </a:rPr>
              <a:t>短语与</a:t>
            </a:r>
            <a:r>
              <a:rPr lang="en-US" altLang="zh-CN">
                <a:latin typeface="微软雅黑" panose="020B0503020204020204" pitchFamily="34" charset="-122"/>
                <a:ea typeface="微软雅黑" panose="020B0503020204020204" pitchFamily="34" charset="-122"/>
              </a:rPr>
              <a:t>WHERE</a:t>
            </a:r>
            <a:r>
              <a:rPr lang="zh-CN" altLang="en-US">
                <a:latin typeface="微软雅黑" panose="020B0503020204020204" pitchFamily="34" charset="-122"/>
                <a:ea typeface="微软雅黑" panose="020B0503020204020204" pitchFamily="34" charset="-122"/>
              </a:rPr>
              <a:t>子句的区别：</a:t>
            </a:r>
          </a:p>
          <a:p>
            <a:pPr lvl="1" algn="just" eaLnBrk="1" hangingPunct="1">
              <a:lnSpc>
                <a:spcPct val="150000"/>
              </a:lnSpc>
              <a:spcBef>
                <a:spcPct val="0"/>
              </a:spcBef>
            </a:pPr>
            <a:r>
              <a:rPr lang="zh-CN" altLang="en-US">
                <a:latin typeface="微软雅黑" panose="020B0503020204020204" pitchFamily="34" charset="-122"/>
                <a:ea typeface="微软雅黑" panose="020B0503020204020204" pitchFamily="34" charset="-122"/>
              </a:rPr>
              <a:t>作用对象不同</a:t>
            </a:r>
          </a:p>
          <a:p>
            <a:pPr lvl="1" algn="just" eaLnBrk="1" hangingPunct="1">
              <a:lnSpc>
                <a:spcPct val="150000"/>
              </a:lnSpc>
              <a:spcBef>
                <a:spcPct val="0"/>
              </a:spcBef>
            </a:pPr>
            <a:r>
              <a:rPr lang="en-US" altLang="zh-CN">
                <a:latin typeface="微软雅黑" panose="020B0503020204020204" pitchFamily="34" charset="-122"/>
                <a:ea typeface="微软雅黑" panose="020B0503020204020204" pitchFamily="34" charset="-122"/>
              </a:rPr>
              <a:t>WHERE</a:t>
            </a:r>
            <a:r>
              <a:rPr lang="zh-CN" altLang="en-US">
                <a:latin typeface="微软雅黑" panose="020B0503020204020204" pitchFamily="34" charset="-122"/>
                <a:ea typeface="微软雅黑" panose="020B0503020204020204" pitchFamily="34" charset="-122"/>
              </a:rPr>
              <a:t>子句作用于基表或视图，从中选择满足条件的元组</a:t>
            </a:r>
          </a:p>
          <a:p>
            <a:pPr lvl="1" algn="just" eaLnBrk="1" hangingPunct="1">
              <a:lnSpc>
                <a:spcPct val="150000"/>
              </a:lnSpc>
              <a:spcBef>
                <a:spcPct val="0"/>
              </a:spcBef>
            </a:pPr>
            <a:r>
              <a:rPr lang="en-US" altLang="zh-CN">
                <a:latin typeface="微软雅黑" panose="020B0503020204020204" pitchFamily="34" charset="-122"/>
                <a:ea typeface="微软雅黑" panose="020B0503020204020204" pitchFamily="34" charset="-122"/>
              </a:rPr>
              <a:t>HAVING</a:t>
            </a:r>
            <a:r>
              <a:rPr lang="zh-CN" altLang="en-US">
                <a:latin typeface="微软雅黑" panose="020B0503020204020204" pitchFamily="34" charset="-122"/>
                <a:ea typeface="微软雅黑" panose="020B0503020204020204" pitchFamily="34" charset="-122"/>
              </a:rPr>
              <a:t>短语作用于组，从中选择满足条件的组。</a:t>
            </a:r>
            <a:endParaRPr lang="en-US" altLang="zh-CN">
              <a:latin typeface="微软雅黑" panose="020B0503020204020204" pitchFamily="34" charset="-122"/>
              <a:ea typeface="微软雅黑" panose="020B0503020204020204" pitchFamily="34" charset="-122"/>
            </a:endParaRPr>
          </a:p>
        </p:txBody>
      </p:sp>
      <p:sp>
        <p:nvSpPr>
          <p:cNvPr id="11264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FD22FD81-3843-4744-96AC-366098765D26}"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02403">
                                            <p:txEl>
                                              <p:pRg st="1" end="1"/>
                                            </p:txEl>
                                          </p:spTgt>
                                        </p:tgtEl>
                                        <p:attrNameLst>
                                          <p:attrName>style.visibility</p:attrName>
                                        </p:attrNameLst>
                                      </p:cBhvr>
                                      <p:to>
                                        <p:strVal val="visible"/>
                                      </p:to>
                                    </p:set>
                                    <p:animEffect transition="in" filter="randombar(horizontal)">
                                      <p:cBhvr>
                                        <p:cTn id="7" dur="500"/>
                                        <p:tgtEl>
                                          <p:spTgt spid="1024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102403">
                                            <p:txEl>
                                              <p:pRg st="2" end="2"/>
                                            </p:txEl>
                                          </p:spTgt>
                                        </p:tgtEl>
                                        <p:attrNameLst>
                                          <p:attrName>style.visibility</p:attrName>
                                        </p:attrNameLst>
                                      </p:cBhvr>
                                      <p:to>
                                        <p:strVal val="visible"/>
                                      </p:to>
                                    </p:set>
                                    <p:animEffect transition="in" filter="randombar(horizontal)">
                                      <p:cBhvr>
                                        <p:cTn id="12" dur="500"/>
                                        <p:tgtEl>
                                          <p:spTgt spid="10240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102403">
                                            <p:txEl>
                                              <p:pRg st="3" end="3"/>
                                            </p:txEl>
                                          </p:spTgt>
                                        </p:tgtEl>
                                        <p:attrNameLst>
                                          <p:attrName>style.visibility</p:attrName>
                                        </p:attrNameLst>
                                      </p:cBhvr>
                                      <p:to>
                                        <p:strVal val="visible"/>
                                      </p:to>
                                    </p:set>
                                    <p:animEffect transition="in" filter="randombar(horizontal)">
                                      <p:cBhvr>
                                        <p:cTn id="17" dur="500"/>
                                        <p:tgtEl>
                                          <p:spTgt spid="1024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39688"/>
            <a:ext cx="8150225" cy="1138238"/>
          </a:xfrm>
        </p:spPr>
        <p:txBody>
          <a:bodyPr/>
          <a:lstStyle/>
          <a:p>
            <a:pPr algn="l">
              <a:defRPr/>
            </a:pPr>
            <a:r>
              <a:rPr lang="zh-CN" altLang="en-US" dirty="0">
                <a:latin typeface="微软雅黑" panose="020B0503020204020204" pitchFamily="34" charset="-122"/>
                <a:ea typeface="微软雅黑" panose="020B0503020204020204" pitchFamily="34" charset="-122"/>
              </a:rPr>
              <a:t>复习与回顾</a:t>
            </a:r>
            <a:r>
              <a:rPr lang="en-US" altLang="zh-CN" sz="2400" dirty="0">
                <a:solidFill>
                  <a:srgbClr val="7030A0"/>
                </a:solidFill>
                <a:latin typeface="微软雅黑" panose="020B0503020204020204" pitchFamily="34" charset="-122"/>
                <a:ea typeface="微软雅黑" panose="020B0503020204020204" pitchFamily="34" charset="-122"/>
              </a:rPr>
              <a:t>(P130 </a:t>
            </a:r>
            <a:r>
              <a:rPr lang="zh-CN" altLang="en-US" sz="2400" dirty="0">
                <a:solidFill>
                  <a:srgbClr val="7030A0"/>
                </a:solidFill>
                <a:latin typeface="微软雅黑" panose="020B0503020204020204" pitchFamily="34" charset="-122"/>
                <a:ea typeface="微软雅黑" panose="020B0503020204020204" pitchFamily="34" charset="-122"/>
              </a:rPr>
              <a:t>习题</a:t>
            </a:r>
            <a:r>
              <a:rPr lang="en-US" altLang="zh-CN" sz="2400" dirty="0">
                <a:solidFill>
                  <a:srgbClr val="7030A0"/>
                </a:solidFill>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113667"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E9834E81-32A7-4122-AE67-5A9CE31C7A5B}"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
        <p:nvSpPr>
          <p:cNvPr id="6" name="文本框 5"/>
          <p:cNvSpPr txBox="1"/>
          <p:nvPr/>
        </p:nvSpPr>
        <p:spPr>
          <a:xfrm>
            <a:off x="1042988" y="981075"/>
            <a:ext cx="5761037" cy="4862513"/>
          </a:xfrm>
          <a:prstGeom prst="rect">
            <a:avLst/>
          </a:prstGeom>
          <a:noFill/>
        </p:spPr>
        <p:txBody>
          <a:bodyPr>
            <a:spAutoFit/>
          </a:bodyPr>
          <a:lstStyle/>
          <a:p>
            <a:pPr marL="514350" indent="-514350" eaLnBrk="1" hangingPunct="1">
              <a:lnSpc>
                <a:spcPct val="200000"/>
              </a:lnSpc>
              <a:buClr>
                <a:srgbClr val="C00000"/>
              </a:buClr>
              <a:buFont typeface="+mj-lt"/>
              <a:buAutoNum type="arabicPeriod"/>
              <a:defRPr/>
            </a:pPr>
            <a:r>
              <a:rPr lang="zh-CN" altLang="zh-CN" sz="3200" b="1" dirty="0">
                <a:solidFill>
                  <a:srgbClr val="7030A0"/>
                </a:solidFill>
                <a:latin typeface="微软雅黑" panose="020B0503020204020204" pitchFamily="34" charset="-122"/>
                <a:ea typeface="微软雅黑" panose="020B0503020204020204" pitchFamily="34" charset="-122"/>
              </a:rPr>
              <a:t> </a:t>
            </a:r>
            <a:r>
              <a:rPr lang="zh-CN" altLang="zh-CN" sz="3200" b="1" dirty="0">
                <a:solidFill>
                  <a:srgbClr val="C00000"/>
                </a:solidFill>
              </a:rPr>
              <a:t>σ</a:t>
            </a:r>
            <a:r>
              <a:rPr lang="en-US" altLang="zh-CN" sz="3200" b="1" baseline="-25000" dirty="0">
                <a:solidFill>
                  <a:srgbClr val="C00000"/>
                </a:solidFill>
              </a:rPr>
              <a:t>A=10</a:t>
            </a:r>
            <a:r>
              <a:rPr lang="en-US" altLang="zh-CN" sz="3200" b="1" dirty="0">
                <a:solidFill>
                  <a:srgbClr val="C00000"/>
                </a:solidFill>
              </a:rPr>
              <a:t>(S)</a:t>
            </a:r>
          </a:p>
          <a:p>
            <a:pPr eaLnBrk="1" hangingPunct="1">
              <a:lnSpc>
                <a:spcPct val="150000"/>
              </a:lnSpc>
              <a:buFont typeface="Arial" panose="020B0604020202020204" pitchFamily="34" charset="0"/>
              <a:buNone/>
              <a:defRPr/>
            </a:pPr>
            <a:r>
              <a:rPr lang="en-US" altLang="zh-CN" sz="2000" b="1" dirty="0">
                <a:solidFill>
                  <a:srgbClr val="0000FF"/>
                </a:solidFill>
                <a:latin typeface="微软雅黑" panose="020B0503020204020204" pitchFamily="34" charset="-122"/>
                <a:ea typeface="微软雅黑" panose="020B0503020204020204" pitchFamily="34" charset="-122"/>
              </a:rPr>
              <a:t>SELECT</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b="1" dirty="0">
                <a:solidFill>
                  <a:srgbClr val="808080"/>
                </a:solidFill>
                <a:latin typeface="微软雅黑" panose="020B0503020204020204" pitchFamily="34" charset="-122"/>
                <a:ea typeface="微软雅黑" panose="020B0503020204020204" pitchFamily="34" charset="-122"/>
              </a:rPr>
              <a:t>*</a:t>
            </a:r>
            <a:endParaRPr lang="en-US" altLang="zh-CN" sz="2000" b="1" dirty="0">
              <a:solidFill>
                <a:prstClr val="black"/>
              </a:solidFill>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buNone/>
              <a:defRPr/>
            </a:pPr>
            <a:r>
              <a:rPr lang="en-US" altLang="zh-CN" sz="2000" b="1" dirty="0">
                <a:solidFill>
                  <a:srgbClr val="0000FF"/>
                </a:solidFill>
                <a:latin typeface="微软雅黑" panose="020B0503020204020204" pitchFamily="34" charset="-122"/>
                <a:ea typeface="微软雅黑" panose="020B0503020204020204" pitchFamily="34" charset="-122"/>
              </a:rPr>
              <a:t>FROM</a:t>
            </a:r>
            <a:r>
              <a:rPr lang="en-US" altLang="zh-CN" sz="2000" b="1" dirty="0">
                <a:solidFill>
                  <a:prstClr val="black"/>
                </a:solidFill>
                <a:latin typeface="微软雅黑" panose="020B0503020204020204" pitchFamily="34" charset="-122"/>
                <a:ea typeface="微软雅黑" panose="020B0503020204020204" pitchFamily="34" charset="-122"/>
              </a:rPr>
              <a:t> S</a:t>
            </a:r>
            <a:r>
              <a:rPr lang="en-US" altLang="zh-CN" sz="2000" b="1" dirty="0">
                <a:solidFill>
                  <a:srgbClr val="808080"/>
                </a:solidFill>
                <a:latin typeface="微软雅黑" panose="020B0503020204020204" pitchFamily="34" charset="-122"/>
                <a:ea typeface="微软雅黑" panose="020B0503020204020204" pitchFamily="34" charset="-122"/>
              </a:rPr>
              <a:t>;</a:t>
            </a:r>
            <a:endParaRPr lang="en-US" altLang="zh-CN" sz="2000" b="1" dirty="0">
              <a:solidFill>
                <a:prstClr val="black"/>
              </a:solidFill>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buNone/>
              <a:defRPr/>
            </a:pPr>
            <a:r>
              <a:rPr lang="en-US" altLang="zh-CN" sz="2000" b="1" dirty="0">
                <a:solidFill>
                  <a:srgbClr val="0000FF"/>
                </a:solidFill>
                <a:latin typeface="微软雅黑" panose="020B0503020204020204" pitchFamily="34" charset="-122"/>
                <a:ea typeface="微软雅黑" panose="020B0503020204020204" pitchFamily="34" charset="-122"/>
              </a:rPr>
              <a:t>WHERE</a:t>
            </a:r>
            <a:r>
              <a:rPr lang="en-US" altLang="zh-CN" sz="2000" b="1" dirty="0">
                <a:solidFill>
                  <a:prstClr val="black"/>
                </a:solidFill>
                <a:latin typeface="微软雅黑" panose="020B0503020204020204" pitchFamily="34" charset="-122"/>
                <a:ea typeface="微软雅黑" panose="020B0503020204020204" pitchFamily="34" charset="-122"/>
              </a:rPr>
              <a:t> A</a:t>
            </a:r>
            <a:r>
              <a:rPr lang="en-US" altLang="zh-CN" sz="2000" b="1" dirty="0">
                <a:solidFill>
                  <a:srgbClr val="808080"/>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10</a:t>
            </a:r>
          </a:p>
          <a:p>
            <a:pPr marL="514350" indent="-514350" eaLnBrk="1" hangingPunct="1">
              <a:lnSpc>
                <a:spcPct val="200000"/>
              </a:lnSpc>
              <a:buFont typeface="+mj-lt"/>
              <a:buAutoNum type="arabicPeriod" startAt="2"/>
              <a:defRPr/>
            </a:pPr>
            <a:r>
              <a:rPr lang="zh-CN" altLang="zh-CN" sz="3200" b="1" dirty="0">
                <a:solidFill>
                  <a:srgbClr val="C00000"/>
                </a:solidFill>
              </a:rPr>
              <a:t>∏</a:t>
            </a:r>
            <a:r>
              <a:rPr lang="en-US" altLang="zh-CN" sz="3200" b="1" baseline="-25000" dirty="0">
                <a:solidFill>
                  <a:srgbClr val="C00000"/>
                </a:solidFill>
              </a:rPr>
              <a:t>A,B</a:t>
            </a:r>
            <a:r>
              <a:rPr lang="en-US" altLang="zh-CN" sz="3200" b="1" dirty="0">
                <a:solidFill>
                  <a:srgbClr val="C00000"/>
                </a:solidFill>
              </a:rPr>
              <a:t>(S) </a:t>
            </a:r>
          </a:p>
          <a:p>
            <a:pPr eaLnBrk="1" hangingPunct="1">
              <a:lnSpc>
                <a:spcPct val="150000"/>
              </a:lnSpc>
              <a:buFont typeface="Arial" panose="020B0604020202020204" pitchFamily="34" charset="0"/>
              <a:buNone/>
              <a:defRPr/>
            </a:pPr>
            <a:r>
              <a:rPr lang="en-US" altLang="zh-CN" sz="2000" b="1" dirty="0">
                <a:solidFill>
                  <a:srgbClr val="0000FF"/>
                </a:solidFill>
                <a:latin typeface="微软雅黑" panose="020B0503020204020204" pitchFamily="34" charset="-122"/>
                <a:ea typeface="微软雅黑" panose="020B0503020204020204" pitchFamily="34" charset="-122"/>
              </a:rPr>
              <a:t>SELECT DISTINCT A,B</a:t>
            </a:r>
          </a:p>
          <a:p>
            <a:pPr eaLnBrk="1" hangingPunct="1">
              <a:lnSpc>
                <a:spcPct val="150000"/>
              </a:lnSpc>
              <a:buFont typeface="Arial" panose="020B0604020202020204" pitchFamily="34" charset="0"/>
              <a:buNone/>
              <a:defRPr/>
            </a:pPr>
            <a:r>
              <a:rPr lang="en-US" altLang="zh-CN" sz="2000" b="1" dirty="0">
                <a:solidFill>
                  <a:srgbClr val="0000FF"/>
                </a:solidFill>
                <a:latin typeface="微软雅黑" panose="020B0503020204020204" pitchFamily="34" charset="-122"/>
                <a:ea typeface="微软雅黑" panose="020B0503020204020204" pitchFamily="34" charset="-122"/>
              </a:rPr>
              <a:t>FROM S;</a:t>
            </a:r>
          </a:p>
          <a:p>
            <a:pPr marL="514350" indent="-514350" eaLnBrk="1" hangingPunct="1">
              <a:buFont typeface="+mj-lt"/>
              <a:buAutoNum type="arabicPeriod"/>
              <a:defRPr/>
            </a:pP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p:cTn id="7"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6">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 calcmode="lin" valueType="num">
                                      <p:cBhvr>
                                        <p:cTn id="12"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6">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 calcmode="lin" valueType="num">
                                      <p:cBhvr>
                                        <p:cTn id="17"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6">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6">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16" fill="hold" nodeType="click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 calcmode="lin" valueType="num">
                                      <p:cBhvr>
                                        <p:cTn id="24" dur="500" fill="hold"/>
                                        <p:tgtEl>
                                          <p:spTgt spid="6">
                                            <p:txEl>
                                              <p:pRg st="5" end="5"/>
                                            </p:txEl>
                                          </p:spTgt>
                                        </p:tgtEl>
                                        <p:attrNameLst>
                                          <p:attrName>ppt_w</p:attrName>
                                        </p:attrNameLst>
                                      </p:cBhvr>
                                      <p:tavLst>
                                        <p:tav tm="0">
                                          <p:val>
                                            <p:fltVal val="0"/>
                                          </p:val>
                                        </p:tav>
                                        <p:tav tm="100000">
                                          <p:val>
                                            <p:strVal val="#ppt_w"/>
                                          </p:val>
                                        </p:tav>
                                      </p:tavLst>
                                    </p:anim>
                                    <p:anim calcmode="lin" valueType="num">
                                      <p:cBhvr>
                                        <p:cTn id="25" dur="500" fill="hold"/>
                                        <p:tgtEl>
                                          <p:spTgt spid="6">
                                            <p:txEl>
                                              <p:pRg st="5" end="5"/>
                                            </p:txEl>
                                          </p:spTgt>
                                        </p:tgtEl>
                                        <p:attrNameLst>
                                          <p:attrName>ppt_h</p:attrName>
                                        </p:attrNameLst>
                                      </p:cBhvr>
                                      <p:tavLst>
                                        <p:tav tm="0">
                                          <p:val>
                                            <p:fltVal val="0"/>
                                          </p:val>
                                        </p:tav>
                                        <p:tav tm="100000">
                                          <p:val>
                                            <p:strVal val="#ppt_h"/>
                                          </p:val>
                                        </p:tav>
                                      </p:tavLst>
                                    </p:anim>
                                    <p:animEffect transition="in" filter="fade">
                                      <p:cBhvr>
                                        <p:cTn id="26" dur="500"/>
                                        <p:tgtEl>
                                          <p:spTgt spid="6">
                                            <p:txEl>
                                              <p:pRg st="5" end="5"/>
                                            </p:txEl>
                                          </p:spTgt>
                                        </p:tgtEl>
                                      </p:cBhvr>
                                    </p:animEffect>
                                  </p:childTnLst>
                                </p:cTn>
                              </p:par>
                              <p:par>
                                <p:cTn id="27" presetID="53" presetClass="entr" presetSubtype="16"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 calcmode="lin" valueType="num">
                                      <p:cBhvr>
                                        <p:cTn id="29" dur="500" fill="hold"/>
                                        <p:tgtEl>
                                          <p:spTgt spid="6">
                                            <p:txEl>
                                              <p:pRg st="6" end="6"/>
                                            </p:txEl>
                                          </p:spTgt>
                                        </p:tgtEl>
                                        <p:attrNameLst>
                                          <p:attrName>ppt_w</p:attrName>
                                        </p:attrNameLst>
                                      </p:cBhvr>
                                      <p:tavLst>
                                        <p:tav tm="0">
                                          <p:val>
                                            <p:fltVal val="0"/>
                                          </p:val>
                                        </p:tav>
                                        <p:tav tm="100000">
                                          <p:val>
                                            <p:strVal val="#ppt_w"/>
                                          </p:val>
                                        </p:tav>
                                      </p:tavLst>
                                    </p:anim>
                                    <p:anim calcmode="lin" valueType="num">
                                      <p:cBhvr>
                                        <p:cTn id="30" dur="500" fill="hold"/>
                                        <p:tgtEl>
                                          <p:spTgt spid="6">
                                            <p:txEl>
                                              <p:pRg st="6" end="6"/>
                                            </p:txEl>
                                          </p:spTgt>
                                        </p:tgtEl>
                                        <p:attrNameLst>
                                          <p:attrName>ppt_h</p:attrName>
                                        </p:attrNameLst>
                                      </p:cBhvr>
                                      <p:tavLst>
                                        <p:tav tm="0">
                                          <p:val>
                                            <p:fltVal val="0"/>
                                          </p:val>
                                        </p:tav>
                                        <p:tav tm="100000">
                                          <p:val>
                                            <p:strVal val="#ppt_h"/>
                                          </p:val>
                                        </p:tav>
                                      </p:tavLst>
                                    </p:anim>
                                    <p:animEffect transition="in" filter="fade">
                                      <p:cBhvr>
                                        <p:cTn id="31"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4CBCED4E-5585-4FFE-B29E-2791FE1E20C2}"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
        <p:nvSpPr>
          <p:cNvPr id="7" name="标题 1"/>
          <p:cNvSpPr>
            <a:spLocks noGrp="1"/>
          </p:cNvSpPr>
          <p:nvPr>
            <p:ph type="title"/>
          </p:nvPr>
        </p:nvSpPr>
        <p:spPr>
          <a:xfrm>
            <a:off x="827088" y="-39688"/>
            <a:ext cx="8150225" cy="1138238"/>
          </a:xfrm>
        </p:spPr>
        <p:txBody>
          <a:bodyPr/>
          <a:lstStyle/>
          <a:p>
            <a:pPr algn="l">
              <a:defRPr/>
            </a:pPr>
            <a:r>
              <a:rPr lang="zh-CN" altLang="en-US" dirty="0">
                <a:latin typeface="微软雅黑" panose="020B0503020204020204" pitchFamily="34" charset="-122"/>
                <a:ea typeface="微软雅黑" panose="020B0503020204020204" pitchFamily="34" charset="-122"/>
              </a:rPr>
              <a:t>复习与回顾</a:t>
            </a:r>
            <a:r>
              <a:rPr lang="en-US" altLang="zh-CN" sz="2400" dirty="0">
                <a:solidFill>
                  <a:srgbClr val="7030A0"/>
                </a:solidFill>
                <a:latin typeface="微软雅黑" panose="020B0503020204020204" pitchFamily="34" charset="-122"/>
                <a:ea typeface="微软雅黑" panose="020B0503020204020204" pitchFamily="34" charset="-122"/>
              </a:rPr>
              <a:t>(P130 </a:t>
            </a:r>
            <a:r>
              <a:rPr lang="zh-CN" altLang="en-US" sz="2400" dirty="0">
                <a:solidFill>
                  <a:srgbClr val="7030A0"/>
                </a:solidFill>
                <a:latin typeface="微软雅黑" panose="020B0503020204020204" pitchFamily="34" charset="-122"/>
                <a:ea typeface="微软雅黑" panose="020B0503020204020204" pitchFamily="34" charset="-122"/>
              </a:rPr>
              <a:t>习题</a:t>
            </a:r>
            <a:r>
              <a:rPr lang="en-US" altLang="zh-CN" sz="2400" dirty="0">
                <a:solidFill>
                  <a:srgbClr val="7030A0"/>
                </a:solidFill>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a:xfrm>
            <a:off x="827088" y="933450"/>
            <a:ext cx="8150225" cy="6186488"/>
          </a:xfrm>
          <a:prstGeom prst="rect">
            <a:avLst/>
          </a:prstGeom>
        </p:spPr>
        <p:txBody>
          <a:bodyPr>
            <a:spAutoFit/>
          </a:bodyPr>
          <a:lstStyle/>
          <a:p>
            <a:pPr eaLnBrk="1" hangingPunct="1">
              <a:lnSpc>
                <a:spcPct val="150000"/>
              </a:lnSpc>
              <a:buFont typeface="Arial" panose="020B0604020202020204" pitchFamily="34" charset="0"/>
              <a:buNone/>
              <a:defRPr/>
            </a:pPr>
            <a:r>
              <a:rPr lang="en-US" altLang="zh-CN" sz="2400" b="1" dirty="0">
                <a:latin typeface="微软雅黑" panose="020B0503020204020204" pitchFamily="34" charset="-122"/>
                <a:ea typeface="微软雅黑" panose="020B0503020204020204" pitchFamily="34" charset="-122"/>
              </a:rPr>
              <a:t>1.</a:t>
            </a:r>
            <a:r>
              <a:rPr lang="zh-CN" altLang="zh-CN" sz="2400" b="1" dirty="0">
                <a:latin typeface="微软雅黑" panose="020B0503020204020204" pitchFamily="34" charset="-122"/>
                <a:ea typeface="微软雅黑" panose="020B0503020204020204" pitchFamily="34" charset="-122"/>
              </a:rPr>
              <a:t>求供应工程</a:t>
            </a:r>
            <a:r>
              <a:rPr lang="en-US" altLang="zh-CN"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Jl</a:t>
            </a:r>
            <a:r>
              <a:rPr lang="en-US" altLang="zh-CN" sz="2400" b="1" dirty="0">
                <a:latin typeface="微软雅黑" panose="020B0503020204020204" pitchFamily="34" charset="-122"/>
                <a:ea typeface="微软雅黑" panose="020B0503020204020204" pitchFamily="34" charset="-122"/>
              </a:rPr>
              <a:t> </a:t>
            </a:r>
            <a:r>
              <a:rPr lang="zh-CN" altLang="zh-CN" sz="2400" b="1" dirty="0">
                <a:latin typeface="微软雅黑" panose="020B0503020204020204" pitchFamily="34" charset="-122"/>
                <a:ea typeface="微软雅黑" panose="020B0503020204020204" pitchFamily="34" charset="-122"/>
              </a:rPr>
              <a:t>零件的供应商号码</a:t>
            </a:r>
            <a:r>
              <a:rPr lang="en-US" altLang="zh-CN" sz="2400" b="1" dirty="0">
                <a:latin typeface="微软雅黑" panose="020B0503020204020204" pitchFamily="34" charset="-122"/>
                <a:ea typeface="微软雅黑" panose="020B0503020204020204" pitchFamily="34" charset="-122"/>
              </a:rPr>
              <a:t> SNO ;</a:t>
            </a:r>
            <a:endParaRPr lang="zh-CN" altLang="zh-CN" sz="24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buNone/>
              <a:defRPr/>
            </a:pPr>
            <a:r>
              <a:rPr lang="el-GR" altLang="zh-CN" sz="3200" b="1" kern="100" dirty="0">
                <a:solidFill>
                  <a:srgbClr val="C00000"/>
                </a:solidFill>
                <a:ea typeface="微软雅黑" panose="020B0503020204020204" pitchFamily="34" charset="-122"/>
              </a:rPr>
              <a:t>π</a:t>
            </a:r>
            <a:r>
              <a:rPr lang="en-US" altLang="zh-CN" sz="2400" b="1" kern="100" baseline="-25000" dirty="0" err="1">
                <a:solidFill>
                  <a:srgbClr val="C00000"/>
                </a:solidFill>
                <a:latin typeface="微软雅黑" panose="020B0503020204020204" pitchFamily="34" charset="-122"/>
                <a:ea typeface="微软雅黑" panose="020B0503020204020204" pitchFamily="34" charset="-122"/>
              </a:rPr>
              <a:t>Sno</a:t>
            </a:r>
            <a:r>
              <a:rPr lang="en-US" altLang="zh-CN" sz="3200" b="1" kern="100" dirty="0">
                <a:solidFill>
                  <a:srgbClr val="C00000"/>
                </a:solidFill>
                <a:latin typeface="微软雅黑" panose="020B0503020204020204" pitchFamily="34" charset="-122"/>
                <a:ea typeface="微软雅黑" panose="020B0503020204020204" pitchFamily="34" charset="-122"/>
              </a:rPr>
              <a:t>(</a:t>
            </a:r>
            <a:r>
              <a:rPr lang="zh-CN" altLang="zh-CN" sz="3200" b="1" kern="100" dirty="0">
                <a:solidFill>
                  <a:srgbClr val="C00000"/>
                </a:solidFill>
                <a:latin typeface="微软雅黑" panose="020B0503020204020204" pitchFamily="34" charset="-122"/>
                <a:ea typeface="微软雅黑" panose="020B0503020204020204" pitchFamily="34" charset="-122"/>
              </a:rPr>
              <a:t>σ</a:t>
            </a:r>
            <a:r>
              <a:rPr lang="en-US" altLang="zh-CN" sz="2400" b="1" kern="100" baseline="-25000" dirty="0" err="1">
                <a:solidFill>
                  <a:srgbClr val="C00000"/>
                </a:solidFill>
                <a:latin typeface="微软雅黑" panose="020B0503020204020204" pitchFamily="34" charset="-122"/>
                <a:ea typeface="微软雅黑" panose="020B0503020204020204" pitchFamily="34" charset="-122"/>
              </a:rPr>
              <a:t>Jno</a:t>
            </a:r>
            <a:r>
              <a:rPr lang="en-US" altLang="zh-CN" sz="2400" b="1" kern="100" baseline="-25000" dirty="0">
                <a:solidFill>
                  <a:srgbClr val="C00000"/>
                </a:solidFill>
                <a:latin typeface="微软雅黑" panose="020B0503020204020204" pitchFamily="34" charset="-122"/>
                <a:ea typeface="微软雅黑" panose="020B0503020204020204" pitchFamily="34" charset="-122"/>
              </a:rPr>
              <a:t>=</a:t>
            </a:r>
            <a:r>
              <a:rPr lang="zh-CN" altLang="zh-CN" sz="2400" b="1" kern="100" baseline="-25000" dirty="0">
                <a:solidFill>
                  <a:srgbClr val="C00000"/>
                </a:solidFill>
                <a:latin typeface="微软雅黑" panose="020B0503020204020204" pitchFamily="34" charset="-122"/>
                <a:ea typeface="微软雅黑" panose="020B0503020204020204" pitchFamily="34" charset="-122"/>
              </a:rPr>
              <a:t>‘</a:t>
            </a:r>
            <a:r>
              <a:rPr lang="en-US" altLang="zh-CN" sz="2400" b="1" kern="100" baseline="-25000" dirty="0">
                <a:solidFill>
                  <a:srgbClr val="C00000"/>
                </a:solidFill>
                <a:latin typeface="微软雅黑" panose="020B0503020204020204" pitchFamily="34" charset="-122"/>
                <a:ea typeface="微软雅黑" panose="020B0503020204020204" pitchFamily="34" charset="-122"/>
              </a:rPr>
              <a:t>J1</a:t>
            </a:r>
            <a:r>
              <a:rPr lang="zh-CN" altLang="zh-CN" sz="2400" b="1" kern="100" baseline="-25000" dirty="0">
                <a:solidFill>
                  <a:srgbClr val="C00000"/>
                </a:solidFill>
                <a:latin typeface="微软雅黑" panose="020B0503020204020204" pitchFamily="34" charset="-122"/>
                <a:ea typeface="微软雅黑" panose="020B0503020204020204" pitchFamily="34" charset="-122"/>
              </a:rPr>
              <a:t>’</a:t>
            </a:r>
            <a:r>
              <a:rPr lang="zh-CN" altLang="zh-CN" sz="3200" b="1" kern="100" dirty="0">
                <a:solidFill>
                  <a:srgbClr val="C00000"/>
                </a:solidFill>
                <a:latin typeface="微软雅黑" panose="020B0503020204020204" pitchFamily="34" charset="-122"/>
                <a:ea typeface="微软雅黑" panose="020B0503020204020204" pitchFamily="34" charset="-122"/>
              </a:rPr>
              <a:t>（</a:t>
            </a:r>
            <a:r>
              <a:rPr lang="en-US" altLang="zh-CN" sz="3200" b="1" kern="100" dirty="0">
                <a:solidFill>
                  <a:srgbClr val="C00000"/>
                </a:solidFill>
                <a:latin typeface="微软雅黑" panose="020B0503020204020204" pitchFamily="34" charset="-122"/>
                <a:ea typeface="微软雅黑" panose="020B0503020204020204" pitchFamily="34" charset="-122"/>
              </a:rPr>
              <a:t>SPJ</a:t>
            </a:r>
            <a:r>
              <a:rPr lang="zh-CN" altLang="zh-CN" sz="3200" b="1" kern="100" dirty="0">
                <a:solidFill>
                  <a:srgbClr val="C00000"/>
                </a:solidFill>
                <a:latin typeface="微软雅黑" panose="020B0503020204020204" pitchFamily="34" charset="-122"/>
                <a:ea typeface="微软雅黑" panose="020B0503020204020204" pitchFamily="34" charset="-122"/>
              </a:rPr>
              <a:t>）</a:t>
            </a:r>
            <a:r>
              <a:rPr lang="en-US" altLang="zh-CN" sz="3200" b="1" kern="100" dirty="0">
                <a:solidFill>
                  <a:srgbClr val="C00000"/>
                </a:solidFill>
                <a:latin typeface="微软雅黑" panose="020B0503020204020204" pitchFamily="34" charset="-122"/>
                <a:ea typeface="微软雅黑" panose="020B0503020204020204" pitchFamily="34" charset="-122"/>
              </a:rPr>
              <a:t>)</a:t>
            </a:r>
            <a:endParaRPr lang="zh-CN" altLang="zh-CN" sz="2000" kern="100" dirty="0">
              <a:solidFill>
                <a:srgbClr val="C00000"/>
              </a:solidFill>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buNone/>
              <a:defRPr/>
            </a:pPr>
            <a:r>
              <a:rPr lang="en-US" altLang="zh-CN" sz="2000" b="1" dirty="0">
                <a:solidFill>
                  <a:srgbClr val="0000FF"/>
                </a:solidFill>
                <a:latin typeface="微软雅黑" panose="020B0503020204020204" pitchFamily="34" charset="-122"/>
                <a:ea typeface="微软雅黑" panose="020B0503020204020204" pitchFamily="34" charset="-122"/>
              </a:rPr>
              <a:t>SELECT</a:t>
            </a:r>
            <a:r>
              <a:rPr lang="en-US" altLang="zh-CN" sz="2000" b="1" dirty="0">
                <a:solidFill>
                  <a:prstClr val="black"/>
                </a:solidFill>
                <a:latin typeface="微软雅黑" panose="020B0503020204020204" pitchFamily="34" charset="-122"/>
                <a:ea typeface="微软雅黑" panose="020B0503020204020204" pitchFamily="34" charset="-122"/>
              </a:rPr>
              <a:t> SNO</a:t>
            </a:r>
          </a:p>
          <a:p>
            <a:pPr eaLnBrk="1" hangingPunct="1">
              <a:lnSpc>
                <a:spcPct val="150000"/>
              </a:lnSpc>
              <a:buFont typeface="Arial" panose="020B0604020202020204" pitchFamily="34" charset="0"/>
              <a:buNone/>
              <a:defRPr/>
            </a:pPr>
            <a:r>
              <a:rPr lang="en-US" altLang="zh-CN" sz="2000" b="1" dirty="0">
                <a:solidFill>
                  <a:srgbClr val="0000FF"/>
                </a:solidFill>
                <a:latin typeface="微软雅黑" panose="020B0503020204020204" pitchFamily="34" charset="-122"/>
                <a:ea typeface="微软雅黑" panose="020B0503020204020204" pitchFamily="34" charset="-122"/>
              </a:rPr>
              <a:t>FROM</a:t>
            </a:r>
            <a:r>
              <a:rPr lang="en-US" altLang="zh-CN" sz="2000" b="1" dirty="0">
                <a:solidFill>
                  <a:prstClr val="black"/>
                </a:solidFill>
                <a:latin typeface="微软雅黑" panose="020B0503020204020204" pitchFamily="34" charset="-122"/>
                <a:ea typeface="微软雅黑" panose="020B0503020204020204" pitchFamily="34" charset="-122"/>
              </a:rPr>
              <a:t> SPJ</a:t>
            </a:r>
          </a:p>
          <a:p>
            <a:pPr eaLnBrk="1" hangingPunct="1">
              <a:lnSpc>
                <a:spcPct val="150000"/>
              </a:lnSpc>
              <a:buFont typeface="Arial" panose="020B0604020202020204" pitchFamily="34" charset="0"/>
              <a:buNone/>
              <a:defRPr/>
            </a:pPr>
            <a:r>
              <a:rPr lang="en-US" altLang="zh-CN" sz="2000" b="1" dirty="0">
                <a:solidFill>
                  <a:srgbClr val="0000FF"/>
                </a:solidFill>
                <a:latin typeface="微软雅黑" panose="020B0503020204020204" pitchFamily="34" charset="-122"/>
                <a:ea typeface="微软雅黑" panose="020B0503020204020204" pitchFamily="34" charset="-122"/>
              </a:rPr>
              <a:t>WHERE</a:t>
            </a:r>
            <a:r>
              <a:rPr lang="en-US" altLang="zh-CN" sz="2000" b="1" dirty="0">
                <a:solidFill>
                  <a:prstClr val="black"/>
                </a:solidFill>
                <a:latin typeface="微软雅黑" panose="020B0503020204020204" pitchFamily="34" charset="-122"/>
                <a:ea typeface="微软雅黑" panose="020B0503020204020204" pitchFamily="34" charset="-122"/>
              </a:rPr>
              <a:t> JNO</a:t>
            </a:r>
            <a:r>
              <a:rPr lang="en-US" altLang="zh-CN" sz="2000" b="1" dirty="0">
                <a:solidFill>
                  <a:srgbClr val="808080"/>
                </a:solidFill>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'J1'</a:t>
            </a:r>
            <a:r>
              <a:rPr lang="en-US" altLang="zh-CN" sz="2000" b="1" dirty="0">
                <a:solidFill>
                  <a:srgbClr val="808080"/>
                </a:solidFill>
                <a:latin typeface="微软雅黑" panose="020B0503020204020204" pitchFamily="34" charset="-122"/>
                <a:ea typeface="微软雅黑" panose="020B0503020204020204" pitchFamily="34" charset="-122"/>
              </a:rPr>
              <a:t>;</a:t>
            </a:r>
          </a:p>
          <a:p>
            <a:pPr eaLnBrk="1" hangingPunct="1">
              <a:buFont typeface="Arial" panose="020B0604020202020204" pitchFamily="34" charset="0"/>
              <a:buNone/>
              <a:defRPr/>
            </a:pPr>
            <a:endParaRPr lang="en-US" altLang="zh-CN" sz="2400" dirty="0">
              <a:solidFill>
                <a:srgbClr val="808080"/>
              </a:solidFill>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buNone/>
              <a:defRPr/>
            </a:pP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求供应工程 </a:t>
            </a:r>
            <a:r>
              <a:rPr lang="en-US" altLang="zh-CN" sz="2400" b="1" dirty="0" err="1">
                <a:latin typeface="微软雅黑" panose="020B0503020204020204" pitchFamily="34" charset="-122"/>
                <a:ea typeface="微软雅黑" panose="020B0503020204020204" pitchFamily="34" charset="-122"/>
              </a:rPr>
              <a:t>Jl</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零件 </a:t>
            </a:r>
            <a:r>
              <a:rPr lang="en-US" altLang="zh-CN" sz="2400" b="1" dirty="0">
                <a:latin typeface="微软雅黑" panose="020B0503020204020204" pitchFamily="34" charset="-122"/>
                <a:ea typeface="微软雅黑" panose="020B0503020204020204" pitchFamily="34" charset="-122"/>
              </a:rPr>
              <a:t>Pl </a:t>
            </a:r>
            <a:r>
              <a:rPr lang="zh-CN" altLang="en-US" sz="2400" b="1" dirty="0">
                <a:latin typeface="微软雅黑" panose="020B0503020204020204" pitchFamily="34" charset="-122"/>
                <a:ea typeface="微软雅黑" panose="020B0503020204020204" pitchFamily="34" charset="-122"/>
              </a:rPr>
              <a:t>的供应商号码 </a:t>
            </a:r>
            <a:r>
              <a:rPr lang="en-US" altLang="zh-CN" sz="2400" b="1" dirty="0">
                <a:latin typeface="微软雅黑" panose="020B0503020204020204" pitchFamily="34" charset="-122"/>
                <a:ea typeface="微软雅黑" panose="020B0503020204020204" pitchFamily="34" charset="-122"/>
              </a:rPr>
              <a:t>SNO ;</a:t>
            </a:r>
          </a:p>
          <a:p>
            <a:pPr eaLnBrk="1" hangingPunct="1">
              <a:lnSpc>
                <a:spcPct val="150000"/>
              </a:lnSpc>
              <a:buFont typeface="Arial" panose="020B0604020202020204" pitchFamily="34" charset="0"/>
              <a:buNone/>
              <a:defRPr/>
            </a:pPr>
            <a:r>
              <a:rPr lang="zh-CN" altLang="zh-CN" sz="3200" b="1" kern="100" dirty="0">
                <a:solidFill>
                  <a:srgbClr val="C00000"/>
                </a:solidFill>
                <a:ea typeface="微软雅黑" panose="020B0503020204020204" pitchFamily="34" charset="-122"/>
              </a:rPr>
              <a:t>π</a:t>
            </a:r>
            <a:r>
              <a:rPr lang="en-US" altLang="zh-CN" sz="2400" b="1" kern="100" baseline="-25000" dirty="0" err="1">
                <a:solidFill>
                  <a:srgbClr val="C00000"/>
                </a:solidFill>
                <a:latin typeface="微软雅黑" panose="020B0503020204020204" pitchFamily="34" charset="-122"/>
                <a:ea typeface="微软雅黑" panose="020B0503020204020204" pitchFamily="34" charset="-122"/>
              </a:rPr>
              <a:t>Sno</a:t>
            </a:r>
            <a:r>
              <a:rPr lang="en-US" altLang="zh-CN" sz="2400" b="1" kern="100" dirty="0">
                <a:solidFill>
                  <a:srgbClr val="C00000"/>
                </a:solidFill>
                <a:latin typeface="微软雅黑" panose="020B0503020204020204" pitchFamily="34" charset="-122"/>
                <a:ea typeface="微软雅黑" panose="020B0503020204020204" pitchFamily="34" charset="-122"/>
              </a:rPr>
              <a:t>(</a:t>
            </a:r>
            <a:r>
              <a:rPr lang="zh-CN" altLang="zh-CN" sz="2400" b="1" kern="100" dirty="0">
                <a:solidFill>
                  <a:srgbClr val="C00000"/>
                </a:solidFill>
                <a:latin typeface="微软雅黑" panose="020B0503020204020204" pitchFamily="34" charset="-122"/>
                <a:ea typeface="微软雅黑" panose="020B0503020204020204" pitchFamily="34" charset="-122"/>
              </a:rPr>
              <a:t>σ</a:t>
            </a:r>
            <a:r>
              <a:rPr lang="en-US" altLang="zh-CN" sz="2400" b="1" kern="100" baseline="-25000" dirty="0" err="1">
                <a:solidFill>
                  <a:srgbClr val="C00000"/>
                </a:solidFill>
                <a:latin typeface="微软雅黑" panose="020B0503020204020204" pitchFamily="34" charset="-122"/>
                <a:ea typeface="微软雅黑" panose="020B0503020204020204" pitchFamily="34" charset="-122"/>
              </a:rPr>
              <a:t>Jno</a:t>
            </a:r>
            <a:r>
              <a:rPr lang="en-US" altLang="zh-CN" sz="2400" b="1" kern="100" baseline="-25000" dirty="0">
                <a:solidFill>
                  <a:srgbClr val="C00000"/>
                </a:solidFill>
                <a:latin typeface="微软雅黑" panose="020B0503020204020204" pitchFamily="34" charset="-122"/>
                <a:ea typeface="微软雅黑" panose="020B0503020204020204" pitchFamily="34" charset="-122"/>
              </a:rPr>
              <a:t>=</a:t>
            </a:r>
            <a:r>
              <a:rPr lang="zh-CN" altLang="zh-CN" sz="2400" b="1" kern="100" baseline="-25000" dirty="0">
                <a:solidFill>
                  <a:srgbClr val="C00000"/>
                </a:solidFill>
                <a:latin typeface="微软雅黑" panose="020B0503020204020204" pitchFamily="34" charset="-122"/>
                <a:ea typeface="微软雅黑" panose="020B0503020204020204" pitchFamily="34" charset="-122"/>
              </a:rPr>
              <a:t>‘</a:t>
            </a:r>
            <a:r>
              <a:rPr lang="en-US" altLang="zh-CN" sz="2400" b="1" kern="100" baseline="-25000" dirty="0">
                <a:solidFill>
                  <a:srgbClr val="C00000"/>
                </a:solidFill>
                <a:latin typeface="微软雅黑" panose="020B0503020204020204" pitchFamily="34" charset="-122"/>
                <a:ea typeface="微软雅黑" panose="020B0503020204020204" pitchFamily="34" charset="-122"/>
              </a:rPr>
              <a:t>J1</a:t>
            </a:r>
            <a:r>
              <a:rPr lang="zh-CN" altLang="zh-CN" sz="2400" b="1" kern="100" baseline="-25000" dirty="0">
                <a:solidFill>
                  <a:srgbClr val="C00000"/>
                </a:solidFill>
                <a:latin typeface="微软雅黑" panose="020B0503020204020204" pitchFamily="34" charset="-122"/>
                <a:ea typeface="微软雅黑" panose="020B0503020204020204" pitchFamily="34" charset="-122"/>
              </a:rPr>
              <a:t>’∧</a:t>
            </a:r>
            <a:r>
              <a:rPr lang="en-US" altLang="zh-CN" sz="2400" b="1" kern="100" baseline="-25000" dirty="0" err="1">
                <a:solidFill>
                  <a:srgbClr val="C00000"/>
                </a:solidFill>
                <a:latin typeface="微软雅黑" panose="020B0503020204020204" pitchFamily="34" charset="-122"/>
                <a:ea typeface="微软雅黑" panose="020B0503020204020204" pitchFamily="34" charset="-122"/>
              </a:rPr>
              <a:t>Pno</a:t>
            </a:r>
            <a:r>
              <a:rPr lang="en-US" altLang="zh-CN" sz="2400" b="1" kern="100" baseline="-25000" dirty="0">
                <a:solidFill>
                  <a:srgbClr val="C00000"/>
                </a:solidFill>
                <a:latin typeface="微软雅黑" panose="020B0503020204020204" pitchFamily="34" charset="-122"/>
                <a:ea typeface="微软雅黑" panose="020B0503020204020204" pitchFamily="34" charset="-122"/>
              </a:rPr>
              <a:t>=</a:t>
            </a:r>
            <a:r>
              <a:rPr lang="zh-CN" altLang="zh-CN" sz="2400" b="1" kern="100" baseline="-25000" dirty="0">
                <a:solidFill>
                  <a:srgbClr val="C00000"/>
                </a:solidFill>
                <a:latin typeface="微软雅黑" panose="020B0503020204020204" pitchFamily="34" charset="-122"/>
                <a:ea typeface="微软雅黑" panose="020B0503020204020204" pitchFamily="34" charset="-122"/>
              </a:rPr>
              <a:t>‘</a:t>
            </a:r>
            <a:r>
              <a:rPr lang="en-US" altLang="zh-CN" sz="2400" b="1" kern="100" baseline="-25000" dirty="0">
                <a:solidFill>
                  <a:srgbClr val="C00000"/>
                </a:solidFill>
                <a:latin typeface="微软雅黑" panose="020B0503020204020204" pitchFamily="34" charset="-122"/>
                <a:ea typeface="微软雅黑" panose="020B0503020204020204" pitchFamily="34" charset="-122"/>
              </a:rPr>
              <a:t>P1</a:t>
            </a:r>
            <a:r>
              <a:rPr lang="zh-CN" altLang="zh-CN" sz="2400" b="1" kern="100" baseline="-25000" dirty="0">
                <a:solidFill>
                  <a:srgbClr val="C00000"/>
                </a:solidFill>
                <a:latin typeface="微软雅黑" panose="020B0503020204020204" pitchFamily="34" charset="-122"/>
                <a:ea typeface="微软雅黑" panose="020B0503020204020204" pitchFamily="34" charset="-122"/>
              </a:rPr>
              <a:t>‘</a:t>
            </a:r>
            <a:r>
              <a:rPr lang="en-US" altLang="zh-CN" sz="2400" b="1" kern="100" dirty="0">
                <a:solidFill>
                  <a:srgbClr val="C00000"/>
                </a:solidFill>
                <a:latin typeface="微软雅黑" panose="020B0503020204020204" pitchFamily="34" charset="-122"/>
                <a:ea typeface="微软雅黑" panose="020B0503020204020204" pitchFamily="34" charset="-122"/>
              </a:rPr>
              <a:t>(SPJ))</a:t>
            </a:r>
            <a:endParaRPr lang="zh-CN" altLang="zh-CN" sz="1600" kern="100" dirty="0">
              <a:solidFill>
                <a:srgbClr val="C00000"/>
              </a:solidFill>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buNone/>
              <a:defRPr/>
            </a:pPr>
            <a:r>
              <a:rPr lang="en-US" altLang="zh-CN" sz="2000" b="1" dirty="0">
                <a:solidFill>
                  <a:srgbClr val="0000FF"/>
                </a:solidFill>
                <a:latin typeface="微软雅黑" panose="020B0503020204020204" pitchFamily="34" charset="-122"/>
                <a:ea typeface="微软雅黑" panose="020B0503020204020204" pitchFamily="34" charset="-122"/>
              </a:rPr>
              <a:t>SELECT</a:t>
            </a:r>
            <a:r>
              <a:rPr lang="en-US" altLang="zh-CN" sz="2000" b="1" dirty="0">
                <a:solidFill>
                  <a:prstClr val="black"/>
                </a:solidFill>
                <a:latin typeface="微软雅黑" panose="020B0503020204020204" pitchFamily="34" charset="-122"/>
                <a:ea typeface="微软雅黑" panose="020B0503020204020204" pitchFamily="34" charset="-122"/>
              </a:rPr>
              <a:t> SNO</a:t>
            </a:r>
          </a:p>
          <a:p>
            <a:pPr eaLnBrk="1" hangingPunct="1">
              <a:lnSpc>
                <a:spcPct val="150000"/>
              </a:lnSpc>
              <a:buFont typeface="Arial" panose="020B0604020202020204" pitchFamily="34" charset="0"/>
              <a:buNone/>
              <a:defRPr/>
            </a:pPr>
            <a:r>
              <a:rPr lang="en-US" altLang="zh-CN" sz="2000" b="1" dirty="0">
                <a:solidFill>
                  <a:srgbClr val="0000FF"/>
                </a:solidFill>
                <a:latin typeface="微软雅黑" panose="020B0503020204020204" pitchFamily="34" charset="-122"/>
                <a:ea typeface="微软雅黑" panose="020B0503020204020204" pitchFamily="34" charset="-122"/>
              </a:rPr>
              <a:t>FROM</a:t>
            </a:r>
            <a:r>
              <a:rPr lang="en-US" altLang="zh-CN" sz="2000" b="1" dirty="0">
                <a:solidFill>
                  <a:prstClr val="black"/>
                </a:solidFill>
                <a:latin typeface="微软雅黑" panose="020B0503020204020204" pitchFamily="34" charset="-122"/>
                <a:ea typeface="微软雅黑" panose="020B0503020204020204" pitchFamily="34" charset="-122"/>
              </a:rPr>
              <a:t> SPJ</a:t>
            </a:r>
          </a:p>
          <a:p>
            <a:pPr eaLnBrk="1" hangingPunct="1">
              <a:lnSpc>
                <a:spcPct val="150000"/>
              </a:lnSpc>
              <a:buFont typeface="Arial" panose="020B0604020202020204" pitchFamily="34" charset="0"/>
              <a:buNone/>
              <a:defRPr/>
            </a:pPr>
            <a:r>
              <a:rPr lang="en-US" altLang="zh-CN" sz="2000" b="1" dirty="0">
                <a:solidFill>
                  <a:srgbClr val="0000FF"/>
                </a:solidFill>
                <a:latin typeface="微软雅黑" panose="020B0503020204020204" pitchFamily="34" charset="-122"/>
                <a:ea typeface="微软雅黑" panose="020B0503020204020204" pitchFamily="34" charset="-122"/>
              </a:rPr>
              <a:t>WHERE</a:t>
            </a:r>
            <a:r>
              <a:rPr lang="en-US" altLang="zh-CN" sz="2000" b="1" dirty="0">
                <a:solidFill>
                  <a:prstClr val="black"/>
                </a:solidFill>
                <a:latin typeface="微软雅黑" panose="020B0503020204020204" pitchFamily="34" charset="-122"/>
                <a:ea typeface="微软雅黑" panose="020B0503020204020204" pitchFamily="34" charset="-122"/>
              </a:rPr>
              <a:t> JNO</a:t>
            </a:r>
            <a:r>
              <a:rPr lang="en-US" altLang="zh-CN" sz="2000" b="1" dirty="0">
                <a:solidFill>
                  <a:srgbClr val="808080"/>
                </a:solidFill>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'J1'</a:t>
            </a: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b="1" dirty="0">
                <a:solidFill>
                  <a:srgbClr val="808080"/>
                </a:solidFill>
                <a:latin typeface="微软雅黑" panose="020B0503020204020204" pitchFamily="34" charset="-122"/>
                <a:ea typeface="微软雅黑" panose="020B0503020204020204" pitchFamily="34" charset="-122"/>
              </a:rPr>
              <a:t>AND</a:t>
            </a:r>
            <a:r>
              <a:rPr lang="en-US" altLang="zh-CN" sz="2000" b="1" dirty="0">
                <a:solidFill>
                  <a:prstClr val="black"/>
                </a:solidFill>
                <a:latin typeface="微软雅黑" panose="020B0503020204020204" pitchFamily="34" charset="-122"/>
                <a:ea typeface="微软雅黑" panose="020B0503020204020204" pitchFamily="34" charset="-122"/>
              </a:rPr>
              <a:t> PNO</a:t>
            </a:r>
            <a:r>
              <a:rPr lang="en-US" altLang="zh-CN" sz="2000" b="1" dirty="0">
                <a:solidFill>
                  <a:srgbClr val="808080"/>
                </a:solidFill>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'P1'</a:t>
            </a:r>
            <a:r>
              <a:rPr lang="en-US" altLang="zh-CN" sz="2000" b="1" dirty="0">
                <a:solidFill>
                  <a:srgbClr val="808080"/>
                </a:solidFill>
                <a:latin typeface="微软雅黑" panose="020B0503020204020204" pitchFamily="34" charset="-122"/>
                <a:ea typeface="微软雅黑" panose="020B0503020204020204" pitchFamily="34" charset="-122"/>
              </a:rPr>
              <a:t>;</a:t>
            </a:r>
          </a:p>
          <a:p>
            <a:pPr eaLnBrk="1" hangingPunct="1">
              <a:buFont typeface="Arial" panose="020B0604020202020204" pitchFamily="34" charset="0"/>
              <a:buNone/>
              <a:defRPr/>
            </a:pPr>
            <a:endParaRPr lang="zh-CN" altLang="en-US" sz="2400" dirty="0">
              <a:solidFill>
                <a:srgbClr val="7030A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p:cTn id="7"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8">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8">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1" presetClass="entr" presetSubtype="0" fill="hold" nodeType="click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anim calcmode="lin" valueType="num">
                                      <p:cBhvr>
                                        <p:cTn id="14" dur="1000" fill="hold"/>
                                        <p:tgtEl>
                                          <p:spTgt spid="8">
                                            <p:txEl>
                                              <p:pRg st="2" end="2"/>
                                            </p:txEl>
                                          </p:spTgt>
                                        </p:tgtEl>
                                        <p:attrNameLst>
                                          <p:attrName>ppt_w</p:attrName>
                                        </p:attrNameLst>
                                      </p:cBhvr>
                                      <p:tavLst>
                                        <p:tav tm="0">
                                          <p:val>
                                            <p:fltVal val="0"/>
                                          </p:val>
                                        </p:tav>
                                        <p:tav tm="100000">
                                          <p:val>
                                            <p:strVal val="#ppt_w"/>
                                          </p:val>
                                        </p:tav>
                                      </p:tavLst>
                                    </p:anim>
                                    <p:anim calcmode="lin" valueType="num">
                                      <p:cBhvr>
                                        <p:cTn id="15" dur="1000" fill="hold"/>
                                        <p:tgtEl>
                                          <p:spTgt spid="8">
                                            <p:txEl>
                                              <p:pRg st="2" end="2"/>
                                            </p:txEl>
                                          </p:spTgt>
                                        </p:tgtEl>
                                        <p:attrNameLst>
                                          <p:attrName>ppt_h</p:attrName>
                                        </p:attrNameLst>
                                      </p:cBhvr>
                                      <p:tavLst>
                                        <p:tav tm="0">
                                          <p:val>
                                            <p:fltVal val="0"/>
                                          </p:val>
                                        </p:tav>
                                        <p:tav tm="100000">
                                          <p:val>
                                            <p:strVal val="#ppt_h"/>
                                          </p:val>
                                        </p:tav>
                                      </p:tavLst>
                                    </p:anim>
                                    <p:anim calcmode="lin" valueType="num">
                                      <p:cBhvr>
                                        <p:cTn id="16" dur="1000" fill="hold"/>
                                        <p:tgtEl>
                                          <p:spTgt spid="8">
                                            <p:txEl>
                                              <p:pRg st="2" end="2"/>
                                            </p:txEl>
                                          </p:spTgt>
                                        </p:tgtEl>
                                        <p:attrNameLst>
                                          <p:attrName>style.rotation</p:attrName>
                                        </p:attrNameLst>
                                      </p:cBhvr>
                                      <p:tavLst>
                                        <p:tav tm="0">
                                          <p:val>
                                            <p:fltVal val="90"/>
                                          </p:val>
                                        </p:tav>
                                        <p:tav tm="100000">
                                          <p:val>
                                            <p:fltVal val="0"/>
                                          </p:val>
                                        </p:tav>
                                      </p:tavLst>
                                    </p:anim>
                                    <p:animEffect transition="in" filter="fade">
                                      <p:cBhvr>
                                        <p:cTn id="17" dur="1000"/>
                                        <p:tgtEl>
                                          <p:spTgt spid="8">
                                            <p:txEl>
                                              <p:pRg st="2" end="2"/>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 calcmode="lin" valueType="num">
                                      <p:cBhvr>
                                        <p:cTn id="20" dur="1000" fill="hold"/>
                                        <p:tgtEl>
                                          <p:spTgt spid="8">
                                            <p:txEl>
                                              <p:pRg st="3" end="3"/>
                                            </p:txEl>
                                          </p:spTgt>
                                        </p:tgtEl>
                                        <p:attrNameLst>
                                          <p:attrName>ppt_w</p:attrName>
                                        </p:attrNameLst>
                                      </p:cBhvr>
                                      <p:tavLst>
                                        <p:tav tm="0">
                                          <p:val>
                                            <p:fltVal val="0"/>
                                          </p:val>
                                        </p:tav>
                                        <p:tav tm="100000">
                                          <p:val>
                                            <p:strVal val="#ppt_w"/>
                                          </p:val>
                                        </p:tav>
                                      </p:tavLst>
                                    </p:anim>
                                    <p:anim calcmode="lin" valueType="num">
                                      <p:cBhvr>
                                        <p:cTn id="21" dur="1000" fill="hold"/>
                                        <p:tgtEl>
                                          <p:spTgt spid="8">
                                            <p:txEl>
                                              <p:pRg st="3" end="3"/>
                                            </p:txEl>
                                          </p:spTgt>
                                        </p:tgtEl>
                                        <p:attrNameLst>
                                          <p:attrName>ppt_h</p:attrName>
                                        </p:attrNameLst>
                                      </p:cBhvr>
                                      <p:tavLst>
                                        <p:tav tm="0">
                                          <p:val>
                                            <p:fltVal val="0"/>
                                          </p:val>
                                        </p:tav>
                                        <p:tav tm="100000">
                                          <p:val>
                                            <p:strVal val="#ppt_h"/>
                                          </p:val>
                                        </p:tav>
                                      </p:tavLst>
                                    </p:anim>
                                    <p:anim calcmode="lin" valueType="num">
                                      <p:cBhvr>
                                        <p:cTn id="22" dur="1000" fill="hold"/>
                                        <p:tgtEl>
                                          <p:spTgt spid="8">
                                            <p:txEl>
                                              <p:pRg st="3" end="3"/>
                                            </p:txEl>
                                          </p:spTgt>
                                        </p:tgtEl>
                                        <p:attrNameLst>
                                          <p:attrName>style.rotation</p:attrName>
                                        </p:attrNameLst>
                                      </p:cBhvr>
                                      <p:tavLst>
                                        <p:tav tm="0">
                                          <p:val>
                                            <p:fltVal val="90"/>
                                          </p:val>
                                        </p:tav>
                                        <p:tav tm="100000">
                                          <p:val>
                                            <p:fltVal val="0"/>
                                          </p:val>
                                        </p:tav>
                                      </p:tavLst>
                                    </p:anim>
                                    <p:animEffect transition="in" filter="fade">
                                      <p:cBhvr>
                                        <p:cTn id="23" dur="1000"/>
                                        <p:tgtEl>
                                          <p:spTgt spid="8">
                                            <p:txEl>
                                              <p:pRg st="3" end="3"/>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8">
                                            <p:txEl>
                                              <p:pRg st="4" end="4"/>
                                            </p:txEl>
                                          </p:spTgt>
                                        </p:tgtEl>
                                        <p:attrNameLst>
                                          <p:attrName>style.visibility</p:attrName>
                                        </p:attrNameLst>
                                      </p:cBhvr>
                                      <p:to>
                                        <p:strVal val="visible"/>
                                      </p:to>
                                    </p:set>
                                    <p:anim calcmode="lin" valueType="num">
                                      <p:cBhvr>
                                        <p:cTn id="26" dur="1000" fill="hold"/>
                                        <p:tgtEl>
                                          <p:spTgt spid="8">
                                            <p:txEl>
                                              <p:pRg st="4" end="4"/>
                                            </p:txEl>
                                          </p:spTgt>
                                        </p:tgtEl>
                                        <p:attrNameLst>
                                          <p:attrName>ppt_w</p:attrName>
                                        </p:attrNameLst>
                                      </p:cBhvr>
                                      <p:tavLst>
                                        <p:tav tm="0">
                                          <p:val>
                                            <p:fltVal val="0"/>
                                          </p:val>
                                        </p:tav>
                                        <p:tav tm="100000">
                                          <p:val>
                                            <p:strVal val="#ppt_w"/>
                                          </p:val>
                                        </p:tav>
                                      </p:tavLst>
                                    </p:anim>
                                    <p:anim calcmode="lin" valueType="num">
                                      <p:cBhvr>
                                        <p:cTn id="27" dur="1000" fill="hold"/>
                                        <p:tgtEl>
                                          <p:spTgt spid="8">
                                            <p:txEl>
                                              <p:pRg st="4" end="4"/>
                                            </p:txEl>
                                          </p:spTgt>
                                        </p:tgtEl>
                                        <p:attrNameLst>
                                          <p:attrName>ppt_h</p:attrName>
                                        </p:attrNameLst>
                                      </p:cBhvr>
                                      <p:tavLst>
                                        <p:tav tm="0">
                                          <p:val>
                                            <p:fltVal val="0"/>
                                          </p:val>
                                        </p:tav>
                                        <p:tav tm="100000">
                                          <p:val>
                                            <p:strVal val="#ppt_h"/>
                                          </p:val>
                                        </p:tav>
                                      </p:tavLst>
                                    </p:anim>
                                    <p:anim calcmode="lin" valueType="num">
                                      <p:cBhvr>
                                        <p:cTn id="28" dur="1000" fill="hold"/>
                                        <p:tgtEl>
                                          <p:spTgt spid="8">
                                            <p:txEl>
                                              <p:pRg st="4" end="4"/>
                                            </p:txEl>
                                          </p:spTgt>
                                        </p:tgtEl>
                                        <p:attrNameLst>
                                          <p:attrName>style.rotation</p:attrName>
                                        </p:attrNameLst>
                                      </p:cBhvr>
                                      <p:tavLst>
                                        <p:tav tm="0">
                                          <p:val>
                                            <p:fltVal val="90"/>
                                          </p:val>
                                        </p:tav>
                                        <p:tav tm="100000">
                                          <p:val>
                                            <p:fltVal val="0"/>
                                          </p:val>
                                        </p:tav>
                                      </p:tavLst>
                                    </p:anim>
                                    <p:animEffect transition="in" filter="fade">
                                      <p:cBhvr>
                                        <p:cTn id="29" dur="1000"/>
                                        <p:tgtEl>
                                          <p:spTgt spid="8">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3" presetClass="entr" presetSubtype="16" fill="hold" nodeType="clickEffect">
                                  <p:stCondLst>
                                    <p:cond delay="0"/>
                                  </p:stCondLst>
                                  <p:childTnLst>
                                    <p:set>
                                      <p:cBhvr>
                                        <p:cTn id="33" dur="1" fill="hold">
                                          <p:stCondLst>
                                            <p:cond delay="0"/>
                                          </p:stCondLst>
                                        </p:cTn>
                                        <p:tgtEl>
                                          <p:spTgt spid="8">
                                            <p:txEl>
                                              <p:pRg st="7" end="7"/>
                                            </p:txEl>
                                          </p:spTgt>
                                        </p:tgtEl>
                                        <p:attrNameLst>
                                          <p:attrName>style.visibility</p:attrName>
                                        </p:attrNameLst>
                                      </p:cBhvr>
                                      <p:to>
                                        <p:strVal val="visible"/>
                                      </p:to>
                                    </p:set>
                                    <p:anim calcmode="lin" valueType="num">
                                      <p:cBhvr>
                                        <p:cTn id="34" dur="500" fill="hold"/>
                                        <p:tgtEl>
                                          <p:spTgt spid="8">
                                            <p:txEl>
                                              <p:pRg st="7" end="7"/>
                                            </p:txEl>
                                          </p:spTgt>
                                        </p:tgtEl>
                                        <p:attrNameLst>
                                          <p:attrName>ppt_w</p:attrName>
                                        </p:attrNameLst>
                                      </p:cBhvr>
                                      <p:tavLst>
                                        <p:tav tm="0">
                                          <p:val>
                                            <p:fltVal val="0"/>
                                          </p:val>
                                        </p:tav>
                                        <p:tav tm="100000">
                                          <p:val>
                                            <p:strVal val="#ppt_w"/>
                                          </p:val>
                                        </p:tav>
                                      </p:tavLst>
                                    </p:anim>
                                    <p:anim calcmode="lin" valueType="num">
                                      <p:cBhvr>
                                        <p:cTn id="35" dur="500" fill="hold"/>
                                        <p:tgtEl>
                                          <p:spTgt spid="8">
                                            <p:txEl>
                                              <p:pRg st="7" end="7"/>
                                            </p:txEl>
                                          </p:spTgt>
                                        </p:tgtEl>
                                        <p:attrNameLst>
                                          <p:attrName>ppt_h</p:attrName>
                                        </p:attrNameLst>
                                      </p:cBhvr>
                                      <p:tavLst>
                                        <p:tav tm="0">
                                          <p:val>
                                            <p:fltVal val="0"/>
                                          </p:val>
                                        </p:tav>
                                        <p:tav tm="100000">
                                          <p:val>
                                            <p:strVal val="#ppt_h"/>
                                          </p:val>
                                        </p:tav>
                                      </p:tavLst>
                                    </p:anim>
                                    <p:animEffect transition="in" filter="fade">
                                      <p:cBhvr>
                                        <p:cTn id="36" dur="500"/>
                                        <p:tgtEl>
                                          <p:spTgt spid="8">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1" presetClass="entr" presetSubtype="0" fill="hold" nodeType="clickEffect">
                                  <p:stCondLst>
                                    <p:cond delay="0"/>
                                  </p:stCondLst>
                                  <p:childTnLst>
                                    <p:set>
                                      <p:cBhvr>
                                        <p:cTn id="40" dur="1" fill="hold">
                                          <p:stCondLst>
                                            <p:cond delay="0"/>
                                          </p:stCondLst>
                                        </p:cTn>
                                        <p:tgtEl>
                                          <p:spTgt spid="8">
                                            <p:txEl>
                                              <p:pRg st="8" end="8"/>
                                            </p:txEl>
                                          </p:spTgt>
                                        </p:tgtEl>
                                        <p:attrNameLst>
                                          <p:attrName>style.visibility</p:attrName>
                                        </p:attrNameLst>
                                      </p:cBhvr>
                                      <p:to>
                                        <p:strVal val="visible"/>
                                      </p:to>
                                    </p:set>
                                    <p:anim calcmode="lin" valueType="num">
                                      <p:cBhvr>
                                        <p:cTn id="41" dur="1000" fill="hold"/>
                                        <p:tgtEl>
                                          <p:spTgt spid="8">
                                            <p:txEl>
                                              <p:pRg st="8" end="8"/>
                                            </p:txEl>
                                          </p:spTgt>
                                        </p:tgtEl>
                                        <p:attrNameLst>
                                          <p:attrName>ppt_w</p:attrName>
                                        </p:attrNameLst>
                                      </p:cBhvr>
                                      <p:tavLst>
                                        <p:tav tm="0">
                                          <p:val>
                                            <p:fltVal val="0"/>
                                          </p:val>
                                        </p:tav>
                                        <p:tav tm="100000">
                                          <p:val>
                                            <p:strVal val="#ppt_w"/>
                                          </p:val>
                                        </p:tav>
                                      </p:tavLst>
                                    </p:anim>
                                    <p:anim calcmode="lin" valueType="num">
                                      <p:cBhvr>
                                        <p:cTn id="42" dur="1000" fill="hold"/>
                                        <p:tgtEl>
                                          <p:spTgt spid="8">
                                            <p:txEl>
                                              <p:pRg st="8" end="8"/>
                                            </p:txEl>
                                          </p:spTgt>
                                        </p:tgtEl>
                                        <p:attrNameLst>
                                          <p:attrName>ppt_h</p:attrName>
                                        </p:attrNameLst>
                                      </p:cBhvr>
                                      <p:tavLst>
                                        <p:tav tm="0">
                                          <p:val>
                                            <p:fltVal val="0"/>
                                          </p:val>
                                        </p:tav>
                                        <p:tav tm="100000">
                                          <p:val>
                                            <p:strVal val="#ppt_h"/>
                                          </p:val>
                                        </p:tav>
                                      </p:tavLst>
                                    </p:anim>
                                    <p:anim calcmode="lin" valueType="num">
                                      <p:cBhvr>
                                        <p:cTn id="43" dur="1000" fill="hold"/>
                                        <p:tgtEl>
                                          <p:spTgt spid="8">
                                            <p:txEl>
                                              <p:pRg st="8" end="8"/>
                                            </p:txEl>
                                          </p:spTgt>
                                        </p:tgtEl>
                                        <p:attrNameLst>
                                          <p:attrName>style.rotation</p:attrName>
                                        </p:attrNameLst>
                                      </p:cBhvr>
                                      <p:tavLst>
                                        <p:tav tm="0">
                                          <p:val>
                                            <p:fltVal val="90"/>
                                          </p:val>
                                        </p:tav>
                                        <p:tav tm="100000">
                                          <p:val>
                                            <p:fltVal val="0"/>
                                          </p:val>
                                        </p:tav>
                                      </p:tavLst>
                                    </p:anim>
                                    <p:animEffect transition="in" filter="fade">
                                      <p:cBhvr>
                                        <p:cTn id="44" dur="1000"/>
                                        <p:tgtEl>
                                          <p:spTgt spid="8">
                                            <p:txEl>
                                              <p:pRg st="8" end="8"/>
                                            </p:txEl>
                                          </p:spTgt>
                                        </p:tgtEl>
                                      </p:cBhvr>
                                    </p:animEffect>
                                  </p:childTnLst>
                                </p:cTn>
                              </p:par>
                              <p:par>
                                <p:cTn id="45" presetID="31" presetClass="entr" presetSubtype="0" fill="hold" nodeType="withEffect">
                                  <p:stCondLst>
                                    <p:cond delay="0"/>
                                  </p:stCondLst>
                                  <p:childTnLst>
                                    <p:set>
                                      <p:cBhvr>
                                        <p:cTn id="46" dur="1" fill="hold">
                                          <p:stCondLst>
                                            <p:cond delay="0"/>
                                          </p:stCondLst>
                                        </p:cTn>
                                        <p:tgtEl>
                                          <p:spTgt spid="8">
                                            <p:txEl>
                                              <p:pRg st="9" end="9"/>
                                            </p:txEl>
                                          </p:spTgt>
                                        </p:tgtEl>
                                        <p:attrNameLst>
                                          <p:attrName>style.visibility</p:attrName>
                                        </p:attrNameLst>
                                      </p:cBhvr>
                                      <p:to>
                                        <p:strVal val="visible"/>
                                      </p:to>
                                    </p:set>
                                    <p:anim calcmode="lin" valueType="num">
                                      <p:cBhvr>
                                        <p:cTn id="47" dur="1000" fill="hold"/>
                                        <p:tgtEl>
                                          <p:spTgt spid="8">
                                            <p:txEl>
                                              <p:pRg st="9" end="9"/>
                                            </p:txEl>
                                          </p:spTgt>
                                        </p:tgtEl>
                                        <p:attrNameLst>
                                          <p:attrName>ppt_w</p:attrName>
                                        </p:attrNameLst>
                                      </p:cBhvr>
                                      <p:tavLst>
                                        <p:tav tm="0">
                                          <p:val>
                                            <p:fltVal val="0"/>
                                          </p:val>
                                        </p:tav>
                                        <p:tav tm="100000">
                                          <p:val>
                                            <p:strVal val="#ppt_w"/>
                                          </p:val>
                                        </p:tav>
                                      </p:tavLst>
                                    </p:anim>
                                    <p:anim calcmode="lin" valueType="num">
                                      <p:cBhvr>
                                        <p:cTn id="48" dur="1000" fill="hold"/>
                                        <p:tgtEl>
                                          <p:spTgt spid="8">
                                            <p:txEl>
                                              <p:pRg st="9" end="9"/>
                                            </p:txEl>
                                          </p:spTgt>
                                        </p:tgtEl>
                                        <p:attrNameLst>
                                          <p:attrName>ppt_h</p:attrName>
                                        </p:attrNameLst>
                                      </p:cBhvr>
                                      <p:tavLst>
                                        <p:tav tm="0">
                                          <p:val>
                                            <p:fltVal val="0"/>
                                          </p:val>
                                        </p:tav>
                                        <p:tav tm="100000">
                                          <p:val>
                                            <p:strVal val="#ppt_h"/>
                                          </p:val>
                                        </p:tav>
                                      </p:tavLst>
                                    </p:anim>
                                    <p:anim calcmode="lin" valueType="num">
                                      <p:cBhvr>
                                        <p:cTn id="49" dur="1000" fill="hold"/>
                                        <p:tgtEl>
                                          <p:spTgt spid="8">
                                            <p:txEl>
                                              <p:pRg st="9" end="9"/>
                                            </p:txEl>
                                          </p:spTgt>
                                        </p:tgtEl>
                                        <p:attrNameLst>
                                          <p:attrName>style.rotation</p:attrName>
                                        </p:attrNameLst>
                                      </p:cBhvr>
                                      <p:tavLst>
                                        <p:tav tm="0">
                                          <p:val>
                                            <p:fltVal val="90"/>
                                          </p:val>
                                        </p:tav>
                                        <p:tav tm="100000">
                                          <p:val>
                                            <p:fltVal val="0"/>
                                          </p:val>
                                        </p:tav>
                                      </p:tavLst>
                                    </p:anim>
                                    <p:animEffect transition="in" filter="fade">
                                      <p:cBhvr>
                                        <p:cTn id="50" dur="1000"/>
                                        <p:tgtEl>
                                          <p:spTgt spid="8">
                                            <p:txEl>
                                              <p:pRg st="9" end="9"/>
                                            </p:txEl>
                                          </p:spTgt>
                                        </p:tgtEl>
                                      </p:cBhvr>
                                    </p:animEffect>
                                  </p:childTnLst>
                                </p:cTn>
                              </p:par>
                              <p:par>
                                <p:cTn id="51" presetID="31" presetClass="entr" presetSubtype="0" fill="hold" nodeType="withEffect">
                                  <p:stCondLst>
                                    <p:cond delay="0"/>
                                  </p:stCondLst>
                                  <p:childTnLst>
                                    <p:set>
                                      <p:cBhvr>
                                        <p:cTn id="52" dur="1" fill="hold">
                                          <p:stCondLst>
                                            <p:cond delay="0"/>
                                          </p:stCondLst>
                                        </p:cTn>
                                        <p:tgtEl>
                                          <p:spTgt spid="8">
                                            <p:txEl>
                                              <p:pRg st="10" end="10"/>
                                            </p:txEl>
                                          </p:spTgt>
                                        </p:tgtEl>
                                        <p:attrNameLst>
                                          <p:attrName>style.visibility</p:attrName>
                                        </p:attrNameLst>
                                      </p:cBhvr>
                                      <p:to>
                                        <p:strVal val="visible"/>
                                      </p:to>
                                    </p:set>
                                    <p:anim calcmode="lin" valueType="num">
                                      <p:cBhvr>
                                        <p:cTn id="53" dur="1000" fill="hold"/>
                                        <p:tgtEl>
                                          <p:spTgt spid="8">
                                            <p:txEl>
                                              <p:pRg st="10" end="10"/>
                                            </p:txEl>
                                          </p:spTgt>
                                        </p:tgtEl>
                                        <p:attrNameLst>
                                          <p:attrName>ppt_w</p:attrName>
                                        </p:attrNameLst>
                                      </p:cBhvr>
                                      <p:tavLst>
                                        <p:tav tm="0">
                                          <p:val>
                                            <p:fltVal val="0"/>
                                          </p:val>
                                        </p:tav>
                                        <p:tav tm="100000">
                                          <p:val>
                                            <p:strVal val="#ppt_w"/>
                                          </p:val>
                                        </p:tav>
                                      </p:tavLst>
                                    </p:anim>
                                    <p:anim calcmode="lin" valueType="num">
                                      <p:cBhvr>
                                        <p:cTn id="54" dur="1000" fill="hold"/>
                                        <p:tgtEl>
                                          <p:spTgt spid="8">
                                            <p:txEl>
                                              <p:pRg st="10" end="10"/>
                                            </p:txEl>
                                          </p:spTgt>
                                        </p:tgtEl>
                                        <p:attrNameLst>
                                          <p:attrName>ppt_h</p:attrName>
                                        </p:attrNameLst>
                                      </p:cBhvr>
                                      <p:tavLst>
                                        <p:tav tm="0">
                                          <p:val>
                                            <p:fltVal val="0"/>
                                          </p:val>
                                        </p:tav>
                                        <p:tav tm="100000">
                                          <p:val>
                                            <p:strVal val="#ppt_h"/>
                                          </p:val>
                                        </p:tav>
                                      </p:tavLst>
                                    </p:anim>
                                    <p:anim calcmode="lin" valueType="num">
                                      <p:cBhvr>
                                        <p:cTn id="55" dur="1000" fill="hold"/>
                                        <p:tgtEl>
                                          <p:spTgt spid="8">
                                            <p:txEl>
                                              <p:pRg st="10" end="10"/>
                                            </p:txEl>
                                          </p:spTgt>
                                        </p:tgtEl>
                                        <p:attrNameLst>
                                          <p:attrName>style.rotation</p:attrName>
                                        </p:attrNameLst>
                                      </p:cBhvr>
                                      <p:tavLst>
                                        <p:tav tm="0">
                                          <p:val>
                                            <p:fltVal val="90"/>
                                          </p:val>
                                        </p:tav>
                                        <p:tav tm="100000">
                                          <p:val>
                                            <p:fltVal val="0"/>
                                          </p:val>
                                        </p:tav>
                                      </p:tavLst>
                                    </p:anim>
                                    <p:animEffect transition="in" filter="fade">
                                      <p:cBhvr>
                                        <p:cTn id="56" dur="10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F3E91732-6945-4653-9AEE-1E6328FFB231}" type="datetime1">
              <a:rPr lang="zh-CN" altLang="en-US" smtClean="0">
                <a:solidFill>
                  <a:srgbClr val="002060"/>
                </a:solidFill>
                <a:latin typeface="Calibri" panose="020F0502020204030204" pitchFamily="34" charset="0"/>
              </a:rPr>
              <a:t>2021/10/28</a:t>
            </a:fld>
            <a:endParaRPr lang="zh-CN" altLang="en-US">
              <a:solidFill>
                <a:srgbClr val="002060"/>
              </a:solidFill>
              <a:latin typeface="Calibri" panose="020F0502020204030204" pitchFamily="34" charset="0"/>
            </a:endParaRPr>
          </a:p>
        </p:txBody>
      </p:sp>
      <p:sp>
        <p:nvSpPr>
          <p:cNvPr id="7" name="标题 1"/>
          <p:cNvSpPr>
            <a:spLocks noGrp="1"/>
          </p:cNvSpPr>
          <p:nvPr>
            <p:ph type="title"/>
          </p:nvPr>
        </p:nvSpPr>
        <p:spPr>
          <a:xfrm>
            <a:off x="827088" y="-39688"/>
            <a:ext cx="8150225" cy="1138238"/>
          </a:xfrm>
        </p:spPr>
        <p:txBody>
          <a:bodyPr/>
          <a:lstStyle/>
          <a:p>
            <a:pPr algn="l">
              <a:defRPr/>
            </a:pPr>
            <a:r>
              <a:rPr lang="zh-CN" altLang="en-US" dirty="0">
                <a:latin typeface="微软雅黑" panose="020B0503020204020204" pitchFamily="34" charset="-122"/>
                <a:ea typeface="微软雅黑" panose="020B0503020204020204" pitchFamily="34" charset="-122"/>
              </a:rPr>
              <a:t>复习与回顾</a:t>
            </a:r>
            <a:r>
              <a:rPr lang="en-US" altLang="zh-CN" sz="2400" dirty="0">
                <a:solidFill>
                  <a:srgbClr val="7030A0"/>
                </a:solidFill>
                <a:latin typeface="微软雅黑" panose="020B0503020204020204" pitchFamily="34" charset="-122"/>
                <a:ea typeface="微软雅黑" panose="020B0503020204020204" pitchFamily="34" charset="-122"/>
              </a:rPr>
              <a:t>(P130 </a:t>
            </a:r>
            <a:r>
              <a:rPr lang="zh-CN" altLang="en-US" sz="2400" dirty="0">
                <a:solidFill>
                  <a:srgbClr val="7030A0"/>
                </a:solidFill>
                <a:latin typeface="微软雅黑" panose="020B0503020204020204" pitchFamily="34" charset="-122"/>
                <a:ea typeface="微软雅黑" panose="020B0503020204020204" pitchFamily="34" charset="-122"/>
              </a:rPr>
              <a:t>习题</a:t>
            </a:r>
            <a:r>
              <a:rPr lang="en-US" altLang="zh-CN" sz="2400" dirty="0">
                <a:solidFill>
                  <a:srgbClr val="7030A0"/>
                </a:solidFill>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a:xfrm>
            <a:off x="827088" y="933450"/>
            <a:ext cx="8150225" cy="6494463"/>
          </a:xfrm>
          <a:prstGeom prst="rect">
            <a:avLst/>
          </a:prstGeom>
        </p:spPr>
        <p:txBody>
          <a:bodyPr>
            <a:spAutoFit/>
          </a:bodyPr>
          <a:lstStyle/>
          <a:p>
            <a:pPr eaLnBrk="1" hangingPunct="1">
              <a:buFont typeface="Arial" panose="020B0604020202020204" pitchFamily="34" charset="0"/>
              <a:buNone/>
              <a:defRPr/>
            </a:pP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找出所有供应商的姓名和所在城市。</a:t>
            </a:r>
            <a:endParaRPr lang="zh-CN" altLang="zh-CN" sz="2400" dirty="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defRPr/>
            </a:pPr>
            <a:r>
              <a:rPr lang="el-GR" altLang="zh-CN" sz="3200" b="1" kern="100" dirty="0">
                <a:solidFill>
                  <a:srgbClr val="C00000"/>
                </a:solidFill>
                <a:ea typeface="微软雅黑" panose="020B0503020204020204" pitchFamily="34" charset="-122"/>
              </a:rPr>
              <a:t>π</a:t>
            </a:r>
            <a:r>
              <a:rPr lang="en-US" altLang="zh-CN" sz="2400" b="1" kern="100" baseline="-25000" dirty="0">
                <a:solidFill>
                  <a:srgbClr val="C00000"/>
                </a:solidFill>
                <a:latin typeface="微软雅黑" panose="020B0503020204020204" pitchFamily="34" charset="-122"/>
                <a:ea typeface="微软雅黑" panose="020B0503020204020204" pitchFamily="34" charset="-122"/>
              </a:rPr>
              <a:t>SNAME,CITY</a:t>
            </a:r>
            <a:r>
              <a:rPr lang="en-US" altLang="zh-CN" sz="3200" b="1" kern="100" dirty="0">
                <a:solidFill>
                  <a:srgbClr val="C00000"/>
                </a:solidFill>
                <a:latin typeface="微软雅黑" panose="020B0503020204020204" pitchFamily="34" charset="-122"/>
                <a:ea typeface="微软雅黑" panose="020B0503020204020204" pitchFamily="34" charset="-122"/>
              </a:rPr>
              <a:t>(S)</a:t>
            </a:r>
            <a:endParaRPr lang="zh-CN" altLang="zh-CN" sz="2000" kern="100" dirty="0">
              <a:solidFill>
                <a:srgbClr val="C00000"/>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defRPr/>
            </a:pPr>
            <a:r>
              <a:rPr lang="en-US" altLang="zh-CN" sz="2000" b="1" dirty="0">
                <a:solidFill>
                  <a:srgbClr val="0000FF"/>
                </a:solidFill>
                <a:latin typeface="微软雅黑" panose="020B0503020204020204" pitchFamily="34" charset="-122"/>
                <a:ea typeface="微软雅黑" panose="020B0503020204020204" pitchFamily="34" charset="-122"/>
              </a:rPr>
              <a:t>SELECT</a:t>
            </a:r>
            <a:r>
              <a:rPr lang="en-US" altLang="zh-CN" sz="2000" b="1" dirty="0">
                <a:solidFill>
                  <a:prstClr val="black"/>
                </a:solidFill>
                <a:latin typeface="微软雅黑" panose="020B0503020204020204" pitchFamily="34" charset="-122"/>
                <a:ea typeface="微软雅黑" panose="020B0503020204020204" pitchFamily="34" charset="-122"/>
              </a:rPr>
              <a:t> SNAME,CITY</a:t>
            </a:r>
          </a:p>
          <a:p>
            <a:pPr eaLnBrk="1" hangingPunct="1">
              <a:buFont typeface="Arial" panose="020B0604020202020204" pitchFamily="34" charset="0"/>
              <a:buNone/>
              <a:defRPr/>
            </a:pPr>
            <a:r>
              <a:rPr lang="en-US" altLang="zh-CN" sz="2000" b="1" dirty="0">
                <a:solidFill>
                  <a:srgbClr val="0000FF"/>
                </a:solidFill>
                <a:latin typeface="微软雅黑" panose="020B0503020204020204" pitchFamily="34" charset="-122"/>
                <a:ea typeface="微软雅黑" panose="020B0503020204020204" pitchFamily="34" charset="-122"/>
              </a:rPr>
              <a:t>FROM</a:t>
            </a:r>
            <a:r>
              <a:rPr lang="en-US" altLang="zh-CN" sz="2000" b="1" dirty="0">
                <a:solidFill>
                  <a:prstClr val="black"/>
                </a:solidFill>
                <a:latin typeface="微软雅黑" panose="020B0503020204020204" pitchFamily="34" charset="-122"/>
                <a:ea typeface="微软雅黑" panose="020B0503020204020204" pitchFamily="34" charset="-122"/>
              </a:rPr>
              <a:t> S</a:t>
            </a:r>
            <a:r>
              <a:rPr lang="en-US" altLang="zh-CN" sz="2000" b="1" dirty="0">
                <a:solidFill>
                  <a:srgbClr val="808080"/>
                </a:solidFill>
                <a:latin typeface="微软雅黑" panose="020B0503020204020204" pitchFamily="34" charset="-122"/>
                <a:ea typeface="微软雅黑" panose="020B0503020204020204" pitchFamily="34" charset="-122"/>
              </a:rPr>
              <a:t>;</a:t>
            </a:r>
          </a:p>
          <a:p>
            <a:pPr eaLnBrk="1" hangingPunct="1">
              <a:buFont typeface="Arial" panose="020B0604020202020204" pitchFamily="34" charset="0"/>
              <a:buNone/>
              <a:defRPr/>
            </a:pPr>
            <a:endParaRPr lang="en-US" altLang="zh-CN" sz="2400" dirty="0">
              <a:solidFill>
                <a:srgbClr val="808080"/>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defRPr/>
            </a:pP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找出所有零件的名称、颜色、重量。</a:t>
            </a:r>
            <a:endParaRPr lang="en-US" altLang="zh-CN" sz="2400" b="1" dirty="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defRPr/>
            </a:pPr>
            <a:r>
              <a:rPr lang="zh-CN" altLang="zh-CN" sz="4000" b="1" kern="100" dirty="0">
                <a:solidFill>
                  <a:srgbClr val="C00000"/>
                </a:solidFill>
                <a:ea typeface="微软雅黑" panose="020B0503020204020204" pitchFamily="34" charset="-122"/>
              </a:rPr>
              <a:t>π</a:t>
            </a:r>
            <a:r>
              <a:rPr lang="en-US" altLang="zh-CN" sz="3200" b="1" kern="100" baseline="-25000" dirty="0">
                <a:solidFill>
                  <a:srgbClr val="C00000"/>
                </a:solidFill>
                <a:latin typeface="微软雅黑" panose="020B0503020204020204" pitchFamily="34" charset="-122"/>
                <a:ea typeface="微软雅黑" panose="020B0503020204020204" pitchFamily="34" charset="-122"/>
              </a:rPr>
              <a:t>PNAME,COLOR,WEIGHT</a:t>
            </a:r>
            <a:r>
              <a:rPr lang="en-US" altLang="zh-CN" sz="3200" b="1" kern="100" dirty="0">
                <a:solidFill>
                  <a:srgbClr val="C00000"/>
                </a:solidFill>
                <a:latin typeface="微软雅黑" panose="020B0503020204020204" pitchFamily="34" charset="-122"/>
                <a:ea typeface="微软雅黑" panose="020B0503020204020204" pitchFamily="34" charset="-122"/>
              </a:rPr>
              <a:t>(P)</a:t>
            </a:r>
            <a:endParaRPr lang="zh-CN" altLang="zh-CN" sz="2000" kern="100" dirty="0">
              <a:solidFill>
                <a:srgbClr val="C00000"/>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defRPr/>
            </a:pPr>
            <a:r>
              <a:rPr lang="en-US" altLang="zh-CN" sz="2000" b="1" dirty="0">
                <a:solidFill>
                  <a:srgbClr val="0000FF"/>
                </a:solidFill>
                <a:latin typeface="微软雅黑" panose="020B0503020204020204" pitchFamily="34" charset="-122"/>
                <a:ea typeface="微软雅黑" panose="020B0503020204020204" pitchFamily="34" charset="-122"/>
              </a:rPr>
              <a:t>SELECT</a:t>
            </a:r>
            <a:r>
              <a:rPr lang="en-US" altLang="zh-CN" sz="2000" b="1" dirty="0">
                <a:solidFill>
                  <a:prstClr val="black"/>
                </a:solidFill>
                <a:latin typeface="微软雅黑" panose="020B0503020204020204" pitchFamily="34" charset="-122"/>
                <a:ea typeface="微软雅黑" panose="020B0503020204020204" pitchFamily="34" charset="-122"/>
              </a:rPr>
              <a:t> PNAME,COLOR,WEIGHT</a:t>
            </a:r>
          </a:p>
          <a:p>
            <a:pPr eaLnBrk="1" hangingPunct="1">
              <a:buFont typeface="Arial" panose="020B0604020202020204" pitchFamily="34" charset="0"/>
              <a:buNone/>
              <a:defRPr/>
            </a:pPr>
            <a:r>
              <a:rPr lang="en-US" altLang="zh-CN" sz="2000" b="1" dirty="0">
                <a:solidFill>
                  <a:srgbClr val="0000FF"/>
                </a:solidFill>
                <a:latin typeface="微软雅黑" panose="020B0503020204020204" pitchFamily="34" charset="-122"/>
                <a:ea typeface="微软雅黑" panose="020B0503020204020204" pitchFamily="34" charset="-122"/>
              </a:rPr>
              <a:t>FROM</a:t>
            </a:r>
            <a:r>
              <a:rPr lang="en-US" altLang="zh-CN" sz="2000" b="1" dirty="0">
                <a:solidFill>
                  <a:prstClr val="black"/>
                </a:solidFill>
                <a:latin typeface="微软雅黑" panose="020B0503020204020204" pitchFamily="34" charset="-122"/>
                <a:ea typeface="微软雅黑" panose="020B0503020204020204" pitchFamily="34" charset="-122"/>
              </a:rPr>
              <a:t> P</a:t>
            </a:r>
            <a:r>
              <a:rPr lang="en-US" altLang="zh-CN" sz="2000" b="1" dirty="0">
                <a:solidFill>
                  <a:srgbClr val="808080"/>
                </a:solidFill>
                <a:latin typeface="微软雅黑" panose="020B0503020204020204" pitchFamily="34" charset="-122"/>
                <a:ea typeface="微软雅黑" panose="020B0503020204020204" pitchFamily="34" charset="-122"/>
              </a:rPr>
              <a:t>;</a:t>
            </a:r>
          </a:p>
          <a:p>
            <a:pPr eaLnBrk="1" hangingPunct="1">
              <a:buFont typeface="Arial" panose="020B0604020202020204" pitchFamily="34" charset="0"/>
              <a:buNone/>
              <a:defRPr/>
            </a:pPr>
            <a:endParaRPr lang="en-US" altLang="zh-CN" sz="2000" b="1" dirty="0">
              <a:solidFill>
                <a:srgbClr val="808080"/>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defRPr/>
            </a:pPr>
            <a:r>
              <a:rPr lang="en-US" altLang="zh-CN" sz="2000" b="1" dirty="0">
                <a:latin typeface="微软雅黑" panose="020B0503020204020204" pitchFamily="34" charset="-122"/>
                <a:ea typeface="微软雅黑" panose="020B0503020204020204" pitchFamily="34" charset="-122"/>
              </a:rPr>
              <a:t>3.</a:t>
            </a:r>
            <a:r>
              <a:rPr lang="zh-CN" altLang="en-US" sz="2000" b="1" dirty="0">
                <a:latin typeface="微软雅黑" panose="020B0503020204020204" pitchFamily="34" charset="-122"/>
                <a:ea typeface="微软雅黑" panose="020B0503020204020204" pitchFamily="34" charset="-122"/>
              </a:rPr>
              <a:t> 找出使用供应商</a:t>
            </a:r>
            <a:r>
              <a:rPr lang="en-US" altLang="zh-CN" sz="2000" b="1" dirty="0">
                <a:latin typeface="微软雅黑" panose="020B0503020204020204" pitchFamily="34" charset="-122"/>
                <a:ea typeface="微软雅黑" panose="020B0503020204020204" pitchFamily="34" charset="-122"/>
              </a:rPr>
              <a:t>S1</a:t>
            </a:r>
            <a:r>
              <a:rPr lang="zh-CN" altLang="en-US" sz="2000" b="1" dirty="0">
                <a:latin typeface="微软雅黑" panose="020B0503020204020204" pitchFamily="34" charset="-122"/>
                <a:ea typeface="微软雅黑" panose="020B0503020204020204" pitchFamily="34" charset="-122"/>
              </a:rPr>
              <a:t>所供应零件的工程号码。</a:t>
            </a:r>
            <a:endParaRPr lang="en-US" altLang="zh-CN" sz="2000" b="1"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buNone/>
              <a:defRPr/>
            </a:pPr>
            <a:r>
              <a:rPr lang="el-GR" altLang="zh-CN" sz="3200" b="1" kern="100" dirty="0">
                <a:solidFill>
                  <a:srgbClr val="C00000"/>
                </a:solidFill>
                <a:ea typeface="微软雅黑" panose="020B0503020204020204" pitchFamily="34" charset="-122"/>
              </a:rPr>
              <a:t>π</a:t>
            </a:r>
            <a:r>
              <a:rPr lang="en-US" altLang="zh-CN" sz="2400" b="1" kern="100" baseline="-25000" dirty="0" err="1">
                <a:solidFill>
                  <a:srgbClr val="C00000"/>
                </a:solidFill>
                <a:latin typeface="微软雅黑" panose="020B0503020204020204" pitchFamily="34" charset="-122"/>
                <a:ea typeface="微软雅黑" panose="020B0503020204020204" pitchFamily="34" charset="-122"/>
              </a:rPr>
              <a:t>Jno</a:t>
            </a:r>
            <a:r>
              <a:rPr lang="en-US" altLang="zh-CN" sz="3200" b="1" kern="100" dirty="0">
                <a:solidFill>
                  <a:srgbClr val="C00000"/>
                </a:solidFill>
                <a:latin typeface="微软雅黑" panose="020B0503020204020204" pitchFamily="34" charset="-122"/>
                <a:ea typeface="微软雅黑" panose="020B0503020204020204" pitchFamily="34" charset="-122"/>
              </a:rPr>
              <a:t>(</a:t>
            </a:r>
            <a:r>
              <a:rPr lang="zh-CN" altLang="zh-CN" sz="3200" b="1" kern="100" dirty="0">
                <a:solidFill>
                  <a:srgbClr val="C00000"/>
                </a:solidFill>
                <a:latin typeface="微软雅黑" panose="020B0503020204020204" pitchFamily="34" charset="-122"/>
                <a:ea typeface="微软雅黑" panose="020B0503020204020204" pitchFamily="34" charset="-122"/>
              </a:rPr>
              <a:t>σ</a:t>
            </a:r>
            <a:r>
              <a:rPr lang="en-US" altLang="zh-CN" sz="2400" b="1" kern="100" baseline="-25000" dirty="0" err="1">
                <a:solidFill>
                  <a:srgbClr val="C00000"/>
                </a:solidFill>
                <a:latin typeface="微软雅黑" panose="020B0503020204020204" pitchFamily="34" charset="-122"/>
                <a:ea typeface="微软雅黑" panose="020B0503020204020204" pitchFamily="34" charset="-122"/>
              </a:rPr>
              <a:t>Sno</a:t>
            </a:r>
            <a:r>
              <a:rPr lang="en-US" altLang="zh-CN" sz="2400" b="1" kern="100" baseline="-25000" dirty="0">
                <a:solidFill>
                  <a:srgbClr val="C00000"/>
                </a:solidFill>
                <a:latin typeface="微软雅黑" panose="020B0503020204020204" pitchFamily="34" charset="-122"/>
                <a:ea typeface="微软雅黑" panose="020B0503020204020204" pitchFamily="34" charset="-122"/>
              </a:rPr>
              <a:t>=</a:t>
            </a:r>
            <a:r>
              <a:rPr lang="zh-CN" altLang="zh-CN" sz="2400" b="1" kern="100" baseline="-25000" dirty="0">
                <a:solidFill>
                  <a:srgbClr val="C00000"/>
                </a:solidFill>
                <a:latin typeface="微软雅黑" panose="020B0503020204020204" pitchFamily="34" charset="-122"/>
                <a:ea typeface="微软雅黑" panose="020B0503020204020204" pitchFamily="34" charset="-122"/>
              </a:rPr>
              <a:t>‘</a:t>
            </a:r>
            <a:r>
              <a:rPr lang="en-US" altLang="zh-CN" sz="2400" b="1" kern="100" baseline="-25000" dirty="0">
                <a:solidFill>
                  <a:srgbClr val="C00000"/>
                </a:solidFill>
                <a:latin typeface="微软雅黑" panose="020B0503020204020204" pitchFamily="34" charset="-122"/>
                <a:ea typeface="微软雅黑" panose="020B0503020204020204" pitchFamily="34" charset="-122"/>
              </a:rPr>
              <a:t>S1</a:t>
            </a:r>
            <a:r>
              <a:rPr lang="zh-CN" altLang="zh-CN" sz="2400" b="1" kern="100" baseline="-25000" dirty="0">
                <a:solidFill>
                  <a:srgbClr val="C00000"/>
                </a:solidFill>
                <a:latin typeface="微软雅黑" panose="020B0503020204020204" pitchFamily="34" charset="-122"/>
                <a:ea typeface="微软雅黑" panose="020B0503020204020204" pitchFamily="34" charset="-122"/>
              </a:rPr>
              <a:t>’</a:t>
            </a:r>
            <a:r>
              <a:rPr lang="zh-CN" altLang="zh-CN" sz="3200" b="1" kern="100" dirty="0">
                <a:solidFill>
                  <a:srgbClr val="C00000"/>
                </a:solidFill>
                <a:latin typeface="微软雅黑" panose="020B0503020204020204" pitchFamily="34" charset="-122"/>
                <a:ea typeface="微软雅黑" panose="020B0503020204020204" pitchFamily="34" charset="-122"/>
              </a:rPr>
              <a:t>（</a:t>
            </a:r>
            <a:r>
              <a:rPr lang="en-US" altLang="zh-CN" sz="3200" b="1" kern="100" dirty="0">
                <a:solidFill>
                  <a:srgbClr val="C00000"/>
                </a:solidFill>
                <a:latin typeface="微软雅黑" panose="020B0503020204020204" pitchFamily="34" charset="-122"/>
                <a:ea typeface="微软雅黑" panose="020B0503020204020204" pitchFamily="34" charset="-122"/>
              </a:rPr>
              <a:t>SPJ</a:t>
            </a:r>
            <a:r>
              <a:rPr lang="zh-CN" altLang="zh-CN" sz="3200" b="1" kern="100" dirty="0">
                <a:solidFill>
                  <a:srgbClr val="C00000"/>
                </a:solidFill>
                <a:latin typeface="微软雅黑" panose="020B0503020204020204" pitchFamily="34" charset="-122"/>
                <a:ea typeface="微软雅黑" panose="020B0503020204020204" pitchFamily="34" charset="-122"/>
              </a:rPr>
              <a:t>）</a:t>
            </a:r>
            <a:r>
              <a:rPr lang="en-US" altLang="zh-CN" sz="3200" b="1" kern="100" dirty="0">
                <a:solidFill>
                  <a:srgbClr val="C00000"/>
                </a:solidFill>
                <a:latin typeface="微软雅黑" panose="020B0503020204020204" pitchFamily="34" charset="-122"/>
                <a:ea typeface="微软雅黑" panose="020B0503020204020204" pitchFamily="34" charset="-122"/>
              </a:rPr>
              <a:t>)</a:t>
            </a:r>
            <a:endParaRPr lang="zh-CN" altLang="zh-CN" sz="2000" kern="100" dirty="0">
              <a:solidFill>
                <a:srgbClr val="C00000"/>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defRPr/>
            </a:pPr>
            <a:r>
              <a:rPr lang="en-US" altLang="zh-CN" b="1" dirty="0">
                <a:solidFill>
                  <a:srgbClr val="0000FF"/>
                </a:solidFill>
                <a:latin typeface="微软雅黑" panose="020B0503020204020204" pitchFamily="34" charset="-122"/>
                <a:ea typeface="微软雅黑" panose="020B0503020204020204" pitchFamily="34" charset="-122"/>
              </a:rPr>
              <a:t>SELECT</a:t>
            </a:r>
            <a:r>
              <a:rPr lang="en-US" altLang="zh-CN" b="1" dirty="0">
                <a:solidFill>
                  <a:prstClr val="black"/>
                </a:solidFill>
                <a:latin typeface="微软雅黑" panose="020B0503020204020204" pitchFamily="34" charset="-122"/>
                <a:ea typeface="微软雅黑" panose="020B0503020204020204" pitchFamily="34" charset="-122"/>
              </a:rPr>
              <a:t> JNO</a:t>
            </a:r>
          </a:p>
          <a:p>
            <a:pPr eaLnBrk="1" hangingPunct="1">
              <a:buFont typeface="Arial" panose="020B0604020202020204" pitchFamily="34" charset="0"/>
              <a:buNone/>
              <a:defRPr/>
            </a:pPr>
            <a:r>
              <a:rPr lang="en-US" altLang="zh-CN" b="1" dirty="0">
                <a:solidFill>
                  <a:srgbClr val="0000FF"/>
                </a:solidFill>
                <a:latin typeface="微软雅黑" panose="020B0503020204020204" pitchFamily="34" charset="-122"/>
                <a:ea typeface="微软雅黑" panose="020B0503020204020204" pitchFamily="34" charset="-122"/>
              </a:rPr>
              <a:t>FROM</a:t>
            </a:r>
            <a:r>
              <a:rPr lang="en-US" altLang="zh-CN" b="1" dirty="0">
                <a:solidFill>
                  <a:prstClr val="black"/>
                </a:solidFill>
                <a:latin typeface="微软雅黑" panose="020B0503020204020204" pitchFamily="34" charset="-122"/>
                <a:ea typeface="微软雅黑" panose="020B0503020204020204" pitchFamily="34" charset="-122"/>
              </a:rPr>
              <a:t> SPJ</a:t>
            </a:r>
            <a:endParaRPr lang="en-US" altLang="zh-CN" b="1" dirty="0">
              <a:solidFill>
                <a:srgbClr val="808080"/>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defRPr/>
            </a:pPr>
            <a:r>
              <a:rPr lang="en-US" altLang="zh-CN" b="1" dirty="0">
                <a:solidFill>
                  <a:srgbClr val="0000FF"/>
                </a:solidFill>
                <a:latin typeface="微软雅黑" panose="020B0503020204020204" pitchFamily="34" charset="-122"/>
                <a:ea typeface="微软雅黑" panose="020B0503020204020204" pitchFamily="34" charset="-122"/>
              </a:rPr>
              <a:t>WHERE</a:t>
            </a:r>
            <a:r>
              <a:rPr lang="en-US" altLang="zh-CN" b="1" dirty="0">
                <a:solidFill>
                  <a:srgbClr val="808080"/>
                </a:solidFill>
                <a:latin typeface="微软雅黑" panose="020B0503020204020204" pitchFamily="34" charset="-122"/>
                <a:ea typeface="微软雅黑" panose="020B0503020204020204" pitchFamily="34" charset="-122"/>
              </a:rPr>
              <a:t> </a:t>
            </a:r>
            <a:r>
              <a:rPr lang="en-US" altLang="zh-CN" b="1" dirty="0" err="1">
                <a:latin typeface="微软雅黑" panose="020B0503020204020204" pitchFamily="34" charset="-122"/>
                <a:ea typeface="微软雅黑" panose="020B0503020204020204" pitchFamily="34" charset="-122"/>
              </a:rPr>
              <a:t>Sno</a:t>
            </a:r>
            <a:r>
              <a:rPr lang="en-US" altLang="zh-CN" b="1" dirty="0">
                <a:latin typeface="微软雅黑" panose="020B0503020204020204" pitchFamily="34" charset="-122"/>
                <a:ea typeface="微软雅黑" panose="020B0503020204020204" pitchFamily="34" charset="-122"/>
              </a:rPr>
              <a:t>=‘S1’</a:t>
            </a:r>
            <a:r>
              <a:rPr lang="en-US" altLang="zh-CN" b="1" dirty="0">
                <a:solidFill>
                  <a:srgbClr val="808080"/>
                </a:solidFill>
                <a:latin typeface="微软雅黑" panose="020B0503020204020204" pitchFamily="34" charset="-122"/>
                <a:ea typeface="微软雅黑" panose="020B0503020204020204" pitchFamily="34" charset="-122"/>
              </a:rPr>
              <a:t>;</a:t>
            </a:r>
          </a:p>
          <a:p>
            <a:pPr eaLnBrk="1" hangingPunct="1">
              <a:buFont typeface="Arial" panose="020B0604020202020204" pitchFamily="34" charset="0"/>
              <a:buNone/>
              <a:defRPr/>
            </a:pPr>
            <a:endParaRPr lang="en-US" altLang="zh-CN" sz="2000" b="1" dirty="0">
              <a:solidFill>
                <a:srgbClr val="808080"/>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defRPr/>
            </a:pPr>
            <a:endParaRPr lang="zh-CN" altLang="en-US" sz="2400" dirty="0">
              <a:solidFill>
                <a:srgbClr val="7030A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p:cTn id="7"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8">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8">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1" presetClass="entr" presetSubtype="0" fill="hold" nodeType="click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anim calcmode="lin" valueType="num">
                                      <p:cBhvr>
                                        <p:cTn id="14" dur="1000" fill="hold"/>
                                        <p:tgtEl>
                                          <p:spTgt spid="8">
                                            <p:txEl>
                                              <p:pRg st="2" end="2"/>
                                            </p:txEl>
                                          </p:spTgt>
                                        </p:tgtEl>
                                        <p:attrNameLst>
                                          <p:attrName>ppt_w</p:attrName>
                                        </p:attrNameLst>
                                      </p:cBhvr>
                                      <p:tavLst>
                                        <p:tav tm="0">
                                          <p:val>
                                            <p:fltVal val="0"/>
                                          </p:val>
                                        </p:tav>
                                        <p:tav tm="100000">
                                          <p:val>
                                            <p:strVal val="#ppt_w"/>
                                          </p:val>
                                        </p:tav>
                                      </p:tavLst>
                                    </p:anim>
                                    <p:anim calcmode="lin" valueType="num">
                                      <p:cBhvr>
                                        <p:cTn id="15" dur="1000" fill="hold"/>
                                        <p:tgtEl>
                                          <p:spTgt spid="8">
                                            <p:txEl>
                                              <p:pRg st="2" end="2"/>
                                            </p:txEl>
                                          </p:spTgt>
                                        </p:tgtEl>
                                        <p:attrNameLst>
                                          <p:attrName>ppt_h</p:attrName>
                                        </p:attrNameLst>
                                      </p:cBhvr>
                                      <p:tavLst>
                                        <p:tav tm="0">
                                          <p:val>
                                            <p:fltVal val="0"/>
                                          </p:val>
                                        </p:tav>
                                        <p:tav tm="100000">
                                          <p:val>
                                            <p:strVal val="#ppt_h"/>
                                          </p:val>
                                        </p:tav>
                                      </p:tavLst>
                                    </p:anim>
                                    <p:anim calcmode="lin" valueType="num">
                                      <p:cBhvr>
                                        <p:cTn id="16" dur="1000" fill="hold"/>
                                        <p:tgtEl>
                                          <p:spTgt spid="8">
                                            <p:txEl>
                                              <p:pRg st="2" end="2"/>
                                            </p:txEl>
                                          </p:spTgt>
                                        </p:tgtEl>
                                        <p:attrNameLst>
                                          <p:attrName>style.rotation</p:attrName>
                                        </p:attrNameLst>
                                      </p:cBhvr>
                                      <p:tavLst>
                                        <p:tav tm="0">
                                          <p:val>
                                            <p:fltVal val="90"/>
                                          </p:val>
                                        </p:tav>
                                        <p:tav tm="100000">
                                          <p:val>
                                            <p:fltVal val="0"/>
                                          </p:val>
                                        </p:tav>
                                      </p:tavLst>
                                    </p:anim>
                                    <p:animEffect transition="in" filter="fade">
                                      <p:cBhvr>
                                        <p:cTn id="17" dur="1000"/>
                                        <p:tgtEl>
                                          <p:spTgt spid="8">
                                            <p:txEl>
                                              <p:pRg st="2" end="2"/>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 calcmode="lin" valueType="num">
                                      <p:cBhvr>
                                        <p:cTn id="20" dur="1000" fill="hold"/>
                                        <p:tgtEl>
                                          <p:spTgt spid="8">
                                            <p:txEl>
                                              <p:pRg st="3" end="3"/>
                                            </p:txEl>
                                          </p:spTgt>
                                        </p:tgtEl>
                                        <p:attrNameLst>
                                          <p:attrName>ppt_w</p:attrName>
                                        </p:attrNameLst>
                                      </p:cBhvr>
                                      <p:tavLst>
                                        <p:tav tm="0">
                                          <p:val>
                                            <p:fltVal val="0"/>
                                          </p:val>
                                        </p:tav>
                                        <p:tav tm="100000">
                                          <p:val>
                                            <p:strVal val="#ppt_w"/>
                                          </p:val>
                                        </p:tav>
                                      </p:tavLst>
                                    </p:anim>
                                    <p:anim calcmode="lin" valueType="num">
                                      <p:cBhvr>
                                        <p:cTn id="21" dur="1000" fill="hold"/>
                                        <p:tgtEl>
                                          <p:spTgt spid="8">
                                            <p:txEl>
                                              <p:pRg st="3" end="3"/>
                                            </p:txEl>
                                          </p:spTgt>
                                        </p:tgtEl>
                                        <p:attrNameLst>
                                          <p:attrName>ppt_h</p:attrName>
                                        </p:attrNameLst>
                                      </p:cBhvr>
                                      <p:tavLst>
                                        <p:tav tm="0">
                                          <p:val>
                                            <p:fltVal val="0"/>
                                          </p:val>
                                        </p:tav>
                                        <p:tav tm="100000">
                                          <p:val>
                                            <p:strVal val="#ppt_h"/>
                                          </p:val>
                                        </p:tav>
                                      </p:tavLst>
                                    </p:anim>
                                    <p:anim calcmode="lin" valueType="num">
                                      <p:cBhvr>
                                        <p:cTn id="22" dur="1000" fill="hold"/>
                                        <p:tgtEl>
                                          <p:spTgt spid="8">
                                            <p:txEl>
                                              <p:pRg st="3" end="3"/>
                                            </p:txEl>
                                          </p:spTgt>
                                        </p:tgtEl>
                                        <p:attrNameLst>
                                          <p:attrName>style.rotation</p:attrName>
                                        </p:attrNameLst>
                                      </p:cBhvr>
                                      <p:tavLst>
                                        <p:tav tm="0">
                                          <p:val>
                                            <p:fltVal val="90"/>
                                          </p:val>
                                        </p:tav>
                                        <p:tav tm="100000">
                                          <p:val>
                                            <p:fltVal val="0"/>
                                          </p:val>
                                        </p:tav>
                                      </p:tavLst>
                                    </p:anim>
                                    <p:animEffect transition="in" filter="fade">
                                      <p:cBhvr>
                                        <p:cTn id="23" dur="1000"/>
                                        <p:tgtEl>
                                          <p:spTgt spid="8">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8">
                                            <p:txEl>
                                              <p:pRg st="6" end="6"/>
                                            </p:txEl>
                                          </p:spTgt>
                                        </p:tgtEl>
                                        <p:attrNameLst>
                                          <p:attrName>style.visibility</p:attrName>
                                        </p:attrNameLst>
                                      </p:cBhvr>
                                      <p:to>
                                        <p:strVal val="visible"/>
                                      </p:to>
                                    </p:set>
                                    <p:anim calcmode="lin" valueType="num">
                                      <p:cBhvr>
                                        <p:cTn id="28" dur="500" fill="hold"/>
                                        <p:tgtEl>
                                          <p:spTgt spid="8">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8">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8">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1" presetClass="entr" presetSubtype="0" fill="hold"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anim calcmode="lin" valueType="num">
                                      <p:cBhvr>
                                        <p:cTn id="35" dur="1000" fill="hold"/>
                                        <p:tgtEl>
                                          <p:spTgt spid="8">
                                            <p:txEl>
                                              <p:pRg st="7" end="7"/>
                                            </p:txEl>
                                          </p:spTgt>
                                        </p:tgtEl>
                                        <p:attrNameLst>
                                          <p:attrName>ppt_w</p:attrName>
                                        </p:attrNameLst>
                                      </p:cBhvr>
                                      <p:tavLst>
                                        <p:tav tm="0">
                                          <p:val>
                                            <p:fltVal val="0"/>
                                          </p:val>
                                        </p:tav>
                                        <p:tav tm="100000">
                                          <p:val>
                                            <p:strVal val="#ppt_w"/>
                                          </p:val>
                                        </p:tav>
                                      </p:tavLst>
                                    </p:anim>
                                    <p:anim calcmode="lin" valueType="num">
                                      <p:cBhvr>
                                        <p:cTn id="36" dur="1000" fill="hold"/>
                                        <p:tgtEl>
                                          <p:spTgt spid="8">
                                            <p:txEl>
                                              <p:pRg st="7" end="7"/>
                                            </p:txEl>
                                          </p:spTgt>
                                        </p:tgtEl>
                                        <p:attrNameLst>
                                          <p:attrName>ppt_h</p:attrName>
                                        </p:attrNameLst>
                                      </p:cBhvr>
                                      <p:tavLst>
                                        <p:tav tm="0">
                                          <p:val>
                                            <p:fltVal val="0"/>
                                          </p:val>
                                        </p:tav>
                                        <p:tav tm="100000">
                                          <p:val>
                                            <p:strVal val="#ppt_h"/>
                                          </p:val>
                                        </p:tav>
                                      </p:tavLst>
                                    </p:anim>
                                    <p:anim calcmode="lin" valueType="num">
                                      <p:cBhvr>
                                        <p:cTn id="37" dur="1000" fill="hold"/>
                                        <p:tgtEl>
                                          <p:spTgt spid="8">
                                            <p:txEl>
                                              <p:pRg st="7" end="7"/>
                                            </p:txEl>
                                          </p:spTgt>
                                        </p:tgtEl>
                                        <p:attrNameLst>
                                          <p:attrName>style.rotation</p:attrName>
                                        </p:attrNameLst>
                                      </p:cBhvr>
                                      <p:tavLst>
                                        <p:tav tm="0">
                                          <p:val>
                                            <p:fltVal val="90"/>
                                          </p:val>
                                        </p:tav>
                                        <p:tav tm="100000">
                                          <p:val>
                                            <p:fltVal val="0"/>
                                          </p:val>
                                        </p:tav>
                                      </p:tavLst>
                                    </p:anim>
                                    <p:animEffect transition="in" filter="fade">
                                      <p:cBhvr>
                                        <p:cTn id="38" dur="1000"/>
                                        <p:tgtEl>
                                          <p:spTgt spid="8">
                                            <p:txEl>
                                              <p:pRg st="7" end="7"/>
                                            </p:txEl>
                                          </p:spTgt>
                                        </p:tgtEl>
                                      </p:cBhvr>
                                    </p:animEffect>
                                  </p:childTnLst>
                                </p:cTn>
                              </p:par>
                              <p:par>
                                <p:cTn id="39" presetID="31" presetClass="entr" presetSubtype="0" fill="hold" nodeType="withEffect">
                                  <p:stCondLst>
                                    <p:cond delay="0"/>
                                  </p:stCondLst>
                                  <p:childTnLst>
                                    <p:set>
                                      <p:cBhvr>
                                        <p:cTn id="40" dur="1" fill="hold">
                                          <p:stCondLst>
                                            <p:cond delay="0"/>
                                          </p:stCondLst>
                                        </p:cTn>
                                        <p:tgtEl>
                                          <p:spTgt spid="8">
                                            <p:txEl>
                                              <p:pRg st="8" end="8"/>
                                            </p:txEl>
                                          </p:spTgt>
                                        </p:tgtEl>
                                        <p:attrNameLst>
                                          <p:attrName>style.visibility</p:attrName>
                                        </p:attrNameLst>
                                      </p:cBhvr>
                                      <p:to>
                                        <p:strVal val="visible"/>
                                      </p:to>
                                    </p:set>
                                    <p:anim calcmode="lin" valueType="num">
                                      <p:cBhvr>
                                        <p:cTn id="41" dur="1000" fill="hold"/>
                                        <p:tgtEl>
                                          <p:spTgt spid="8">
                                            <p:txEl>
                                              <p:pRg st="8" end="8"/>
                                            </p:txEl>
                                          </p:spTgt>
                                        </p:tgtEl>
                                        <p:attrNameLst>
                                          <p:attrName>ppt_w</p:attrName>
                                        </p:attrNameLst>
                                      </p:cBhvr>
                                      <p:tavLst>
                                        <p:tav tm="0">
                                          <p:val>
                                            <p:fltVal val="0"/>
                                          </p:val>
                                        </p:tav>
                                        <p:tav tm="100000">
                                          <p:val>
                                            <p:strVal val="#ppt_w"/>
                                          </p:val>
                                        </p:tav>
                                      </p:tavLst>
                                    </p:anim>
                                    <p:anim calcmode="lin" valueType="num">
                                      <p:cBhvr>
                                        <p:cTn id="42" dur="1000" fill="hold"/>
                                        <p:tgtEl>
                                          <p:spTgt spid="8">
                                            <p:txEl>
                                              <p:pRg st="8" end="8"/>
                                            </p:txEl>
                                          </p:spTgt>
                                        </p:tgtEl>
                                        <p:attrNameLst>
                                          <p:attrName>ppt_h</p:attrName>
                                        </p:attrNameLst>
                                      </p:cBhvr>
                                      <p:tavLst>
                                        <p:tav tm="0">
                                          <p:val>
                                            <p:fltVal val="0"/>
                                          </p:val>
                                        </p:tav>
                                        <p:tav tm="100000">
                                          <p:val>
                                            <p:strVal val="#ppt_h"/>
                                          </p:val>
                                        </p:tav>
                                      </p:tavLst>
                                    </p:anim>
                                    <p:anim calcmode="lin" valueType="num">
                                      <p:cBhvr>
                                        <p:cTn id="43" dur="1000" fill="hold"/>
                                        <p:tgtEl>
                                          <p:spTgt spid="8">
                                            <p:txEl>
                                              <p:pRg st="8" end="8"/>
                                            </p:txEl>
                                          </p:spTgt>
                                        </p:tgtEl>
                                        <p:attrNameLst>
                                          <p:attrName>style.rotation</p:attrName>
                                        </p:attrNameLst>
                                      </p:cBhvr>
                                      <p:tavLst>
                                        <p:tav tm="0">
                                          <p:val>
                                            <p:fltVal val="90"/>
                                          </p:val>
                                        </p:tav>
                                        <p:tav tm="100000">
                                          <p:val>
                                            <p:fltVal val="0"/>
                                          </p:val>
                                        </p:tav>
                                      </p:tavLst>
                                    </p:anim>
                                    <p:animEffect transition="in" filter="fade">
                                      <p:cBhvr>
                                        <p:cTn id="44" dur="1000"/>
                                        <p:tgtEl>
                                          <p:spTgt spid="8">
                                            <p:txEl>
                                              <p:pRg st="8" end="8"/>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3" presetClass="entr" presetSubtype="16" fill="hold" nodeType="clickEffect">
                                  <p:stCondLst>
                                    <p:cond delay="0"/>
                                  </p:stCondLst>
                                  <p:childTnLst>
                                    <p:set>
                                      <p:cBhvr>
                                        <p:cTn id="48" dur="1" fill="hold">
                                          <p:stCondLst>
                                            <p:cond delay="0"/>
                                          </p:stCondLst>
                                        </p:cTn>
                                        <p:tgtEl>
                                          <p:spTgt spid="8">
                                            <p:txEl>
                                              <p:pRg st="11" end="11"/>
                                            </p:txEl>
                                          </p:spTgt>
                                        </p:tgtEl>
                                        <p:attrNameLst>
                                          <p:attrName>style.visibility</p:attrName>
                                        </p:attrNameLst>
                                      </p:cBhvr>
                                      <p:to>
                                        <p:strVal val="visible"/>
                                      </p:to>
                                    </p:set>
                                    <p:anim calcmode="lin" valueType="num">
                                      <p:cBhvr>
                                        <p:cTn id="49" dur="500" fill="hold"/>
                                        <p:tgtEl>
                                          <p:spTgt spid="8">
                                            <p:txEl>
                                              <p:pRg st="11" end="11"/>
                                            </p:txEl>
                                          </p:spTgt>
                                        </p:tgtEl>
                                        <p:attrNameLst>
                                          <p:attrName>ppt_w</p:attrName>
                                        </p:attrNameLst>
                                      </p:cBhvr>
                                      <p:tavLst>
                                        <p:tav tm="0">
                                          <p:val>
                                            <p:fltVal val="0"/>
                                          </p:val>
                                        </p:tav>
                                        <p:tav tm="100000">
                                          <p:val>
                                            <p:strVal val="#ppt_w"/>
                                          </p:val>
                                        </p:tav>
                                      </p:tavLst>
                                    </p:anim>
                                    <p:anim calcmode="lin" valueType="num">
                                      <p:cBhvr>
                                        <p:cTn id="50" dur="500" fill="hold"/>
                                        <p:tgtEl>
                                          <p:spTgt spid="8">
                                            <p:txEl>
                                              <p:pRg st="11" end="11"/>
                                            </p:txEl>
                                          </p:spTgt>
                                        </p:tgtEl>
                                        <p:attrNameLst>
                                          <p:attrName>ppt_h</p:attrName>
                                        </p:attrNameLst>
                                      </p:cBhvr>
                                      <p:tavLst>
                                        <p:tav tm="0">
                                          <p:val>
                                            <p:fltVal val="0"/>
                                          </p:val>
                                        </p:tav>
                                        <p:tav tm="100000">
                                          <p:val>
                                            <p:strVal val="#ppt_h"/>
                                          </p:val>
                                        </p:tav>
                                      </p:tavLst>
                                    </p:anim>
                                    <p:animEffect transition="in" filter="fade">
                                      <p:cBhvr>
                                        <p:cTn id="51" dur="500"/>
                                        <p:tgtEl>
                                          <p:spTgt spid="8">
                                            <p:txEl>
                                              <p:pRg st="11" end="11"/>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1" presetClass="entr" presetSubtype="0" fill="hold" nodeType="clickEffect">
                                  <p:stCondLst>
                                    <p:cond delay="0"/>
                                  </p:stCondLst>
                                  <p:childTnLst>
                                    <p:set>
                                      <p:cBhvr>
                                        <p:cTn id="55" dur="1" fill="hold">
                                          <p:stCondLst>
                                            <p:cond delay="0"/>
                                          </p:stCondLst>
                                        </p:cTn>
                                        <p:tgtEl>
                                          <p:spTgt spid="8">
                                            <p:txEl>
                                              <p:pRg st="12" end="12"/>
                                            </p:txEl>
                                          </p:spTgt>
                                        </p:tgtEl>
                                        <p:attrNameLst>
                                          <p:attrName>style.visibility</p:attrName>
                                        </p:attrNameLst>
                                      </p:cBhvr>
                                      <p:to>
                                        <p:strVal val="visible"/>
                                      </p:to>
                                    </p:set>
                                    <p:anim calcmode="lin" valueType="num">
                                      <p:cBhvr>
                                        <p:cTn id="56" dur="1000" fill="hold"/>
                                        <p:tgtEl>
                                          <p:spTgt spid="8">
                                            <p:txEl>
                                              <p:pRg st="12" end="12"/>
                                            </p:txEl>
                                          </p:spTgt>
                                        </p:tgtEl>
                                        <p:attrNameLst>
                                          <p:attrName>ppt_w</p:attrName>
                                        </p:attrNameLst>
                                      </p:cBhvr>
                                      <p:tavLst>
                                        <p:tav tm="0">
                                          <p:val>
                                            <p:fltVal val="0"/>
                                          </p:val>
                                        </p:tav>
                                        <p:tav tm="100000">
                                          <p:val>
                                            <p:strVal val="#ppt_w"/>
                                          </p:val>
                                        </p:tav>
                                      </p:tavLst>
                                    </p:anim>
                                    <p:anim calcmode="lin" valueType="num">
                                      <p:cBhvr>
                                        <p:cTn id="57" dur="1000" fill="hold"/>
                                        <p:tgtEl>
                                          <p:spTgt spid="8">
                                            <p:txEl>
                                              <p:pRg st="12" end="12"/>
                                            </p:txEl>
                                          </p:spTgt>
                                        </p:tgtEl>
                                        <p:attrNameLst>
                                          <p:attrName>ppt_h</p:attrName>
                                        </p:attrNameLst>
                                      </p:cBhvr>
                                      <p:tavLst>
                                        <p:tav tm="0">
                                          <p:val>
                                            <p:fltVal val="0"/>
                                          </p:val>
                                        </p:tav>
                                        <p:tav tm="100000">
                                          <p:val>
                                            <p:strVal val="#ppt_h"/>
                                          </p:val>
                                        </p:tav>
                                      </p:tavLst>
                                    </p:anim>
                                    <p:anim calcmode="lin" valueType="num">
                                      <p:cBhvr>
                                        <p:cTn id="58" dur="1000" fill="hold"/>
                                        <p:tgtEl>
                                          <p:spTgt spid="8">
                                            <p:txEl>
                                              <p:pRg st="12" end="12"/>
                                            </p:txEl>
                                          </p:spTgt>
                                        </p:tgtEl>
                                        <p:attrNameLst>
                                          <p:attrName>style.rotation</p:attrName>
                                        </p:attrNameLst>
                                      </p:cBhvr>
                                      <p:tavLst>
                                        <p:tav tm="0">
                                          <p:val>
                                            <p:fltVal val="90"/>
                                          </p:val>
                                        </p:tav>
                                        <p:tav tm="100000">
                                          <p:val>
                                            <p:fltVal val="0"/>
                                          </p:val>
                                        </p:tav>
                                      </p:tavLst>
                                    </p:anim>
                                    <p:animEffect transition="in" filter="fade">
                                      <p:cBhvr>
                                        <p:cTn id="59" dur="1000"/>
                                        <p:tgtEl>
                                          <p:spTgt spid="8">
                                            <p:txEl>
                                              <p:pRg st="12" end="12"/>
                                            </p:txEl>
                                          </p:spTgt>
                                        </p:tgtEl>
                                      </p:cBhvr>
                                    </p:animEffect>
                                  </p:childTnLst>
                                </p:cTn>
                              </p:par>
                              <p:par>
                                <p:cTn id="60" presetID="31" presetClass="entr" presetSubtype="0" fill="hold" nodeType="withEffect">
                                  <p:stCondLst>
                                    <p:cond delay="0"/>
                                  </p:stCondLst>
                                  <p:childTnLst>
                                    <p:set>
                                      <p:cBhvr>
                                        <p:cTn id="61" dur="1" fill="hold">
                                          <p:stCondLst>
                                            <p:cond delay="0"/>
                                          </p:stCondLst>
                                        </p:cTn>
                                        <p:tgtEl>
                                          <p:spTgt spid="8">
                                            <p:txEl>
                                              <p:pRg st="13" end="13"/>
                                            </p:txEl>
                                          </p:spTgt>
                                        </p:tgtEl>
                                        <p:attrNameLst>
                                          <p:attrName>style.visibility</p:attrName>
                                        </p:attrNameLst>
                                      </p:cBhvr>
                                      <p:to>
                                        <p:strVal val="visible"/>
                                      </p:to>
                                    </p:set>
                                    <p:anim calcmode="lin" valueType="num">
                                      <p:cBhvr>
                                        <p:cTn id="62" dur="1000" fill="hold"/>
                                        <p:tgtEl>
                                          <p:spTgt spid="8">
                                            <p:txEl>
                                              <p:pRg st="13" end="13"/>
                                            </p:txEl>
                                          </p:spTgt>
                                        </p:tgtEl>
                                        <p:attrNameLst>
                                          <p:attrName>ppt_w</p:attrName>
                                        </p:attrNameLst>
                                      </p:cBhvr>
                                      <p:tavLst>
                                        <p:tav tm="0">
                                          <p:val>
                                            <p:fltVal val="0"/>
                                          </p:val>
                                        </p:tav>
                                        <p:tav tm="100000">
                                          <p:val>
                                            <p:strVal val="#ppt_w"/>
                                          </p:val>
                                        </p:tav>
                                      </p:tavLst>
                                    </p:anim>
                                    <p:anim calcmode="lin" valueType="num">
                                      <p:cBhvr>
                                        <p:cTn id="63" dur="1000" fill="hold"/>
                                        <p:tgtEl>
                                          <p:spTgt spid="8">
                                            <p:txEl>
                                              <p:pRg st="13" end="13"/>
                                            </p:txEl>
                                          </p:spTgt>
                                        </p:tgtEl>
                                        <p:attrNameLst>
                                          <p:attrName>ppt_h</p:attrName>
                                        </p:attrNameLst>
                                      </p:cBhvr>
                                      <p:tavLst>
                                        <p:tav tm="0">
                                          <p:val>
                                            <p:fltVal val="0"/>
                                          </p:val>
                                        </p:tav>
                                        <p:tav tm="100000">
                                          <p:val>
                                            <p:strVal val="#ppt_h"/>
                                          </p:val>
                                        </p:tav>
                                      </p:tavLst>
                                    </p:anim>
                                    <p:anim calcmode="lin" valueType="num">
                                      <p:cBhvr>
                                        <p:cTn id="64" dur="1000" fill="hold"/>
                                        <p:tgtEl>
                                          <p:spTgt spid="8">
                                            <p:txEl>
                                              <p:pRg st="13" end="13"/>
                                            </p:txEl>
                                          </p:spTgt>
                                        </p:tgtEl>
                                        <p:attrNameLst>
                                          <p:attrName>style.rotation</p:attrName>
                                        </p:attrNameLst>
                                      </p:cBhvr>
                                      <p:tavLst>
                                        <p:tav tm="0">
                                          <p:val>
                                            <p:fltVal val="90"/>
                                          </p:val>
                                        </p:tav>
                                        <p:tav tm="100000">
                                          <p:val>
                                            <p:fltVal val="0"/>
                                          </p:val>
                                        </p:tav>
                                      </p:tavLst>
                                    </p:anim>
                                    <p:animEffect transition="in" filter="fade">
                                      <p:cBhvr>
                                        <p:cTn id="65" dur="1000"/>
                                        <p:tgtEl>
                                          <p:spTgt spid="8">
                                            <p:txEl>
                                              <p:pRg st="13" end="13"/>
                                            </p:txEl>
                                          </p:spTgt>
                                        </p:tgtEl>
                                      </p:cBhvr>
                                    </p:animEffect>
                                  </p:childTnLst>
                                </p:cTn>
                              </p:par>
                              <p:par>
                                <p:cTn id="66" presetID="31" presetClass="entr" presetSubtype="0" fill="hold" nodeType="withEffect">
                                  <p:stCondLst>
                                    <p:cond delay="0"/>
                                  </p:stCondLst>
                                  <p:childTnLst>
                                    <p:set>
                                      <p:cBhvr>
                                        <p:cTn id="67" dur="1" fill="hold">
                                          <p:stCondLst>
                                            <p:cond delay="0"/>
                                          </p:stCondLst>
                                        </p:cTn>
                                        <p:tgtEl>
                                          <p:spTgt spid="8">
                                            <p:txEl>
                                              <p:pRg st="14" end="14"/>
                                            </p:txEl>
                                          </p:spTgt>
                                        </p:tgtEl>
                                        <p:attrNameLst>
                                          <p:attrName>style.visibility</p:attrName>
                                        </p:attrNameLst>
                                      </p:cBhvr>
                                      <p:to>
                                        <p:strVal val="visible"/>
                                      </p:to>
                                    </p:set>
                                    <p:anim calcmode="lin" valueType="num">
                                      <p:cBhvr>
                                        <p:cTn id="68" dur="1000" fill="hold"/>
                                        <p:tgtEl>
                                          <p:spTgt spid="8">
                                            <p:txEl>
                                              <p:pRg st="14" end="14"/>
                                            </p:txEl>
                                          </p:spTgt>
                                        </p:tgtEl>
                                        <p:attrNameLst>
                                          <p:attrName>ppt_w</p:attrName>
                                        </p:attrNameLst>
                                      </p:cBhvr>
                                      <p:tavLst>
                                        <p:tav tm="0">
                                          <p:val>
                                            <p:fltVal val="0"/>
                                          </p:val>
                                        </p:tav>
                                        <p:tav tm="100000">
                                          <p:val>
                                            <p:strVal val="#ppt_w"/>
                                          </p:val>
                                        </p:tav>
                                      </p:tavLst>
                                    </p:anim>
                                    <p:anim calcmode="lin" valueType="num">
                                      <p:cBhvr>
                                        <p:cTn id="69" dur="1000" fill="hold"/>
                                        <p:tgtEl>
                                          <p:spTgt spid="8">
                                            <p:txEl>
                                              <p:pRg st="14" end="14"/>
                                            </p:txEl>
                                          </p:spTgt>
                                        </p:tgtEl>
                                        <p:attrNameLst>
                                          <p:attrName>ppt_h</p:attrName>
                                        </p:attrNameLst>
                                      </p:cBhvr>
                                      <p:tavLst>
                                        <p:tav tm="0">
                                          <p:val>
                                            <p:fltVal val="0"/>
                                          </p:val>
                                        </p:tav>
                                        <p:tav tm="100000">
                                          <p:val>
                                            <p:strVal val="#ppt_h"/>
                                          </p:val>
                                        </p:tav>
                                      </p:tavLst>
                                    </p:anim>
                                    <p:anim calcmode="lin" valueType="num">
                                      <p:cBhvr>
                                        <p:cTn id="70" dur="1000" fill="hold"/>
                                        <p:tgtEl>
                                          <p:spTgt spid="8">
                                            <p:txEl>
                                              <p:pRg st="14" end="14"/>
                                            </p:txEl>
                                          </p:spTgt>
                                        </p:tgtEl>
                                        <p:attrNameLst>
                                          <p:attrName>style.rotation</p:attrName>
                                        </p:attrNameLst>
                                      </p:cBhvr>
                                      <p:tavLst>
                                        <p:tav tm="0">
                                          <p:val>
                                            <p:fltVal val="90"/>
                                          </p:val>
                                        </p:tav>
                                        <p:tav tm="100000">
                                          <p:val>
                                            <p:fltVal val="0"/>
                                          </p:val>
                                        </p:tav>
                                      </p:tavLst>
                                    </p:anim>
                                    <p:animEffect transition="in" filter="fade">
                                      <p:cBhvr>
                                        <p:cTn id="71" dur="1000"/>
                                        <p:tgtEl>
                                          <p:spTgt spid="8">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671B491-33E1-48B8-B7CC-0396D7494394}"/>
              </a:ext>
            </a:extLst>
          </p:cNvPr>
          <p:cNvSpPr>
            <a:spLocks noGrp="1"/>
          </p:cNvSpPr>
          <p:nvPr>
            <p:ph type="dt" sz="half" idx="10"/>
          </p:nvPr>
        </p:nvSpPr>
        <p:spPr/>
        <p:txBody>
          <a:bodyPr/>
          <a:lstStyle/>
          <a:p>
            <a:pPr>
              <a:defRPr/>
            </a:pPr>
            <a:fld id="{F65F975B-9A61-462B-8CC3-DB86F22A0FDB}" type="datetime1">
              <a:rPr lang="zh-CN" altLang="en-US" smtClean="0"/>
              <a:t>2021/10/28</a:t>
            </a:fld>
            <a:endParaRPr lang="zh-CN" altLang="en-US" dirty="0"/>
          </a:p>
        </p:txBody>
      </p:sp>
      <p:sp>
        <p:nvSpPr>
          <p:cNvPr id="5" name="矩形 4">
            <a:extLst>
              <a:ext uri="{FF2B5EF4-FFF2-40B4-BE49-F238E27FC236}">
                <a16:creationId xmlns:a16="http://schemas.microsoft.com/office/drawing/2014/main" id="{54F8CF50-155F-40A0-8B7F-64023758FB7A}"/>
              </a:ext>
            </a:extLst>
          </p:cNvPr>
          <p:cNvSpPr/>
          <p:nvPr/>
        </p:nvSpPr>
        <p:spPr>
          <a:xfrm>
            <a:off x="3102491" y="1052736"/>
            <a:ext cx="3971331" cy="326845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just">
              <a:lnSpc>
                <a:spcPct val="150000"/>
              </a:lnSpc>
              <a:spcAft>
                <a:spcPts val="0"/>
              </a:spcAft>
            </a:pPr>
            <a:r>
              <a:rPr lang="zh-CN" altLang="zh-CN" sz="2000" b="1" kern="1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rPr>
              <a:t>设有如下关系表</a:t>
            </a:r>
            <a:r>
              <a:rPr lang="en-US" altLang="zh-CN" sz="2000" b="1" kern="1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rPr>
              <a:t>R</a:t>
            </a:r>
            <a:r>
              <a:rPr lang="zh-CN" altLang="en-US" sz="2000" b="1" kern="1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rPr>
              <a:t>和</a:t>
            </a:r>
            <a:r>
              <a:rPr lang="en-US" altLang="zh-CN" sz="2000" b="1" kern="1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rPr>
              <a:t>S</a:t>
            </a:r>
            <a:r>
              <a:rPr lang="zh-CN" altLang="zh-CN" sz="2000" b="1" kern="1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rPr>
              <a:t>：</a:t>
            </a:r>
          </a:p>
          <a:p>
            <a:pPr algn="just">
              <a:lnSpc>
                <a:spcPct val="150000"/>
              </a:lnSpc>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rPr>
              <a:t>    R(BH</a:t>
            </a:r>
            <a:r>
              <a:rPr lang="zh-CN" altLang="zh-CN" sz="2000" b="1" kern="1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sz="2000" b="1" kern="1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rPr>
              <a:t>XM</a:t>
            </a:r>
            <a:r>
              <a:rPr lang="zh-CN" altLang="zh-CN" sz="2000" b="1" kern="1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sz="2000" b="1" kern="1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rPr>
              <a:t>XB</a:t>
            </a:r>
            <a:r>
              <a:rPr lang="zh-CN" altLang="zh-CN" sz="2000" b="1" kern="1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sz="2000" b="1" kern="1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rPr>
              <a:t>DWH)</a:t>
            </a:r>
            <a:endParaRPr lang="zh-CN" altLang="zh-CN" sz="2000" b="1" kern="1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endParaRPr>
          </a:p>
          <a:p>
            <a:pPr algn="just">
              <a:lnSpc>
                <a:spcPct val="150000"/>
              </a:lnSpc>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rPr>
              <a:t>    S(DWH</a:t>
            </a:r>
            <a:r>
              <a:rPr lang="zh-CN" altLang="zh-CN" sz="2000" b="1" kern="1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sz="2000" b="1" kern="1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rPr>
              <a:t>DWM)</a:t>
            </a:r>
            <a:endParaRPr lang="zh-CN" altLang="zh-CN" sz="2000" b="1" kern="1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endParaRPr>
          </a:p>
          <a:p>
            <a:pPr algn="just">
              <a:lnSpc>
                <a:spcPct val="150000"/>
              </a:lnSpc>
              <a:spcAft>
                <a:spcPts val="0"/>
              </a:spcAft>
            </a:pPr>
            <a:r>
              <a:rPr lang="zh-CN" altLang="en-US" sz="2000" b="1" kern="1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rPr>
              <a:t>试用</a:t>
            </a:r>
            <a:r>
              <a:rPr lang="en-US" altLang="zh-CN" sz="2000" b="1" kern="1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rPr>
              <a:t>SQL</a:t>
            </a:r>
            <a:r>
              <a:rPr lang="zh-CN" altLang="en-US" sz="2000" b="1" kern="1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rPr>
              <a:t>表示如下关系运算：</a:t>
            </a:r>
            <a:endParaRPr lang="zh-CN" altLang="zh-CN" sz="2000" b="1" kern="1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endParaRPr>
          </a:p>
          <a:p>
            <a:pPr algn="just">
              <a:lnSpc>
                <a:spcPct val="150000"/>
              </a:lnSpc>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rPr>
              <a:t>    1.</a:t>
            </a:r>
            <a:r>
              <a:rPr lang="en-US" altLang="zh-CN" sz="2000" b="1" kern="1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sym typeface="Symbol" panose="05050102010706020507" pitchFamily="18" charset="2"/>
              </a:rPr>
              <a:t></a:t>
            </a:r>
            <a:r>
              <a:rPr lang="en-US" altLang="zh-CN" sz="2000" b="1" kern="100" baseline="-250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rPr>
              <a:t>DWH=</a:t>
            </a:r>
            <a:r>
              <a:rPr lang="zh-CN" altLang="zh-CN" sz="2000" b="1" kern="100" baseline="-250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sz="2000" b="1" kern="100" baseline="-250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rPr>
              <a:t>100</a:t>
            </a:r>
            <a:r>
              <a:rPr lang="zh-CN" altLang="zh-CN" sz="2000" b="1" kern="100" baseline="-250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sz="2000" b="1" kern="1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rPr>
              <a:t>(S) </a:t>
            </a:r>
            <a:r>
              <a:rPr lang="zh-CN" altLang="en-US" sz="2000" b="1" kern="1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2000" b="1" kern="1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endParaRPr>
          </a:p>
          <a:p>
            <a:pPr algn="just">
              <a:lnSpc>
                <a:spcPct val="150000"/>
              </a:lnSpc>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rPr>
              <a:t>    2.</a:t>
            </a:r>
            <a:r>
              <a:rPr lang="zh-CN" altLang="zh-CN" sz="2000" b="1" kern="1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sz="2000" b="1" kern="100" baseline="-250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rPr>
              <a:t>XM,XB</a:t>
            </a:r>
            <a:r>
              <a:rPr lang="en-US" altLang="zh-CN" sz="2000" b="1" kern="1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rPr>
              <a:t>(R)</a:t>
            </a:r>
            <a:r>
              <a:rPr lang="en-US" altLang="zh-CN" sz="2000" b="1" u="sng" kern="1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b="1" kern="1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en-US" sz="2000" b="1" kern="1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2000" b="1" kern="1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endParaRPr>
          </a:p>
          <a:p>
            <a:pPr algn="just">
              <a:lnSpc>
                <a:spcPct val="150000"/>
              </a:lnSpc>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rPr>
              <a:t>    3.</a:t>
            </a:r>
            <a:r>
              <a:rPr lang="zh-CN" altLang="zh-CN" sz="2000" b="1" kern="1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sz="2000" b="1" kern="100" baseline="-250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rPr>
              <a:t>XM,DWH</a:t>
            </a:r>
            <a:r>
              <a:rPr lang="zh-CN" altLang="zh-CN" sz="2000" b="1" kern="1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sz="2000" b="1" kern="1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sym typeface="Symbol" panose="05050102010706020507" pitchFamily="18" charset="2"/>
              </a:rPr>
              <a:t></a:t>
            </a:r>
            <a:r>
              <a:rPr lang="en-US" altLang="zh-CN" sz="2000" b="1" kern="100" baseline="-250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rPr>
              <a:t>XB=</a:t>
            </a:r>
            <a:r>
              <a:rPr lang="zh-CN" altLang="zh-CN" sz="2000" b="1" kern="100" baseline="-250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rPr>
              <a:t>‘女’</a:t>
            </a:r>
            <a:r>
              <a:rPr lang="en-US" altLang="zh-CN" sz="2000" b="1" kern="1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rPr>
              <a:t>(R))</a:t>
            </a:r>
            <a:r>
              <a:rPr lang="zh-CN" altLang="en-US" sz="2000" b="1" kern="100" dirty="0">
                <a:solidFill>
                  <a:srgbClr val="002060"/>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2000" b="1" kern="100" dirty="0">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6" name="矩形 5">
            <a:extLst>
              <a:ext uri="{FF2B5EF4-FFF2-40B4-BE49-F238E27FC236}">
                <a16:creationId xmlns:a16="http://schemas.microsoft.com/office/drawing/2014/main" id="{B868D895-81F9-4C39-80D7-F9582B5308E6}"/>
              </a:ext>
            </a:extLst>
          </p:cNvPr>
          <p:cNvSpPr/>
          <p:nvPr/>
        </p:nvSpPr>
        <p:spPr>
          <a:xfrm>
            <a:off x="1835696" y="4869160"/>
            <a:ext cx="6480720" cy="142244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50000"/>
              </a:lnSpc>
              <a:spcAft>
                <a:spcPts val="0"/>
              </a:spcAft>
            </a:pPr>
            <a:r>
              <a:rPr lang="en-US" altLang="zh-CN" sz="2000" b="1" kern="100" dirty="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1.</a:t>
            </a:r>
            <a:r>
              <a:rPr lang="en-US" altLang="zh-CN" sz="2000" b="1" kern="100" dirty="0">
                <a:solidFill>
                  <a:srgbClr val="0066FF"/>
                </a:solidFill>
                <a:latin typeface="微软雅黑" panose="020B0503020204020204" pitchFamily="34" charset="-122"/>
                <a:ea typeface="微软雅黑" panose="020B0503020204020204" pitchFamily="34" charset="-122"/>
                <a:cs typeface="Courier New" panose="02070309020205020404" pitchFamily="49" charset="0"/>
              </a:rPr>
              <a:t>SELECT </a:t>
            </a:r>
            <a:r>
              <a:rPr lang="en-US" altLang="zh-CN" sz="2000" b="1" kern="1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b="1" kern="100" dirty="0">
                <a:solidFill>
                  <a:srgbClr val="0066FF"/>
                </a:solidFill>
                <a:latin typeface="微软雅黑" panose="020B0503020204020204" pitchFamily="34" charset="-122"/>
                <a:ea typeface="微软雅黑" panose="020B0503020204020204" pitchFamily="34" charset="-122"/>
                <a:cs typeface="Courier New" panose="02070309020205020404" pitchFamily="49" charset="0"/>
              </a:rPr>
              <a:t>FROM</a:t>
            </a:r>
            <a:r>
              <a:rPr lang="en-US" altLang="zh-CN" sz="2000" b="1" kern="100" dirty="0">
                <a:latin typeface="微软雅黑" panose="020B0503020204020204" pitchFamily="34" charset="-122"/>
                <a:ea typeface="微软雅黑" panose="020B0503020204020204" pitchFamily="34" charset="-122"/>
                <a:cs typeface="Courier New" panose="02070309020205020404" pitchFamily="49" charset="0"/>
              </a:rPr>
              <a:t> S </a:t>
            </a:r>
            <a:r>
              <a:rPr lang="en-US" altLang="zh-CN" sz="2000" b="1" kern="100" dirty="0">
                <a:solidFill>
                  <a:srgbClr val="0066FF"/>
                </a:solidFill>
                <a:latin typeface="微软雅黑" panose="020B0503020204020204" pitchFamily="34" charset="-122"/>
                <a:ea typeface="微软雅黑" panose="020B0503020204020204" pitchFamily="34" charset="-122"/>
                <a:cs typeface="Courier New" panose="02070309020205020404" pitchFamily="49" charset="0"/>
              </a:rPr>
              <a:t>WHERE</a:t>
            </a:r>
            <a:r>
              <a:rPr lang="en-US" altLang="zh-CN" sz="2000" b="1" kern="100" dirty="0">
                <a:latin typeface="微软雅黑" panose="020B0503020204020204" pitchFamily="34" charset="-122"/>
                <a:ea typeface="微软雅黑" panose="020B0503020204020204" pitchFamily="34" charset="-122"/>
                <a:cs typeface="Courier New" panose="02070309020205020404" pitchFamily="49" charset="0"/>
              </a:rPr>
              <a:t> DWH=</a:t>
            </a:r>
            <a:r>
              <a:rPr lang="zh-CN" altLang="zh-CN" sz="2000" b="1" kern="100" dirty="0">
                <a:latin typeface="微软雅黑" panose="020B0503020204020204" pitchFamily="34" charset="-122"/>
                <a:ea typeface="微软雅黑" panose="020B0503020204020204" pitchFamily="34" charset="-122"/>
                <a:cs typeface="Courier New" panose="02070309020205020404" pitchFamily="49" charset="0"/>
              </a:rPr>
              <a:t>‘</a:t>
            </a:r>
            <a:r>
              <a:rPr lang="en-US" altLang="zh-CN" sz="2000" b="1" kern="100" dirty="0">
                <a:latin typeface="微软雅黑" panose="020B0503020204020204" pitchFamily="34" charset="-122"/>
                <a:ea typeface="微软雅黑" panose="020B0503020204020204" pitchFamily="34" charset="-122"/>
                <a:cs typeface="Courier New" panose="02070309020205020404" pitchFamily="49" charset="0"/>
              </a:rPr>
              <a:t>100</a:t>
            </a:r>
            <a:r>
              <a:rPr lang="zh-CN" altLang="zh-CN" sz="2000" b="1" kern="100" dirty="0">
                <a:latin typeface="微软雅黑" panose="020B0503020204020204" pitchFamily="34" charset="-122"/>
                <a:ea typeface="微软雅黑" panose="020B0503020204020204" pitchFamily="34" charset="-122"/>
                <a:cs typeface="Courier New" panose="02070309020205020404" pitchFamily="49" charset="0"/>
              </a:rPr>
              <a:t>’</a:t>
            </a:r>
          </a:p>
          <a:p>
            <a:pPr algn="just">
              <a:lnSpc>
                <a:spcPct val="150000"/>
              </a:lnSpc>
              <a:spcAft>
                <a:spcPts val="0"/>
              </a:spcAft>
            </a:pPr>
            <a:r>
              <a:rPr lang="en-US" altLang="zh-CN" sz="2000" b="1" kern="100" dirty="0">
                <a:latin typeface="微软雅黑" panose="020B0503020204020204" pitchFamily="34" charset="-122"/>
                <a:ea typeface="微软雅黑" panose="020B0503020204020204" pitchFamily="34" charset="-122"/>
                <a:cs typeface="Courier New" panose="02070309020205020404" pitchFamily="49" charset="0"/>
              </a:rPr>
              <a:t>2.</a:t>
            </a:r>
            <a:r>
              <a:rPr lang="en-US" altLang="zh-CN" sz="2000" b="1" kern="100" dirty="0">
                <a:solidFill>
                  <a:srgbClr val="0066FF"/>
                </a:solidFill>
                <a:latin typeface="微软雅黑" panose="020B0503020204020204" pitchFamily="34" charset="-122"/>
                <a:ea typeface="微软雅黑" panose="020B0503020204020204" pitchFamily="34" charset="-122"/>
                <a:cs typeface="Courier New" panose="02070309020205020404" pitchFamily="49" charset="0"/>
              </a:rPr>
              <a:t>SELECT</a:t>
            </a:r>
            <a:r>
              <a:rPr lang="en-US" altLang="zh-CN" sz="2000" b="1" kern="100" dirty="0">
                <a:latin typeface="微软雅黑" panose="020B0503020204020204" pitchFamily="34" charset="-122"/>
                <a:ea typeface="微软雅黑" panose="020B0503020204020204" pitchFamily="34" charset="-122"/>
                <a:cs typeface="Courier New" panose="02070309020205020404" pitchFamily="49" charset="0"/>
              </a:rPr>
              <a:t> XM</a:t>
            </a:r>
            <a:r>
              <a:rPr lang="zh-CN" altLang="zh-CN" sz="2000" b="1" kern="100" dirty="0">
                <a:latin typeface="微软雅黑" panose="020B0503020204020204" pitchFamily="34" charset="-122"/>
                <a:ea typeface="微软雅黑" panose="020B0503020204020204" pitchFamily="34" charset="-122"/>
                <a:cs typeface="Courier New" panose="02070309020205020404" pitchFamily="49" charset="0"/>
              </a:rPr>
              <a:t>，</a:t>
            </a:r>
            <a:r>
              <a:rPr lang="en-US" altLang="zh-CN" sz="2000" b="1" kern="100" dirty="0">
                <a:latin typeface="微软雅黑" panose="020B0503020204020204" pitchFamily="34" charset="-122"/>
                <a:ea typeface="微软雅黑" panose="020B0503020204020204" pitchFamily="34" charset="-122"/>
                <a:cs typeface="Courier New" panose="02070309020205020404" pitchFamily="49" charset="0"/>
              </a:rPr>
              <a:t>XB </a:t>
            </a:r>
            <a:r>
              <a:rPr lang="en-US" altLang="zh-CN" sz="2000" b="1" kern="100" dirty="0">
                <a:solidFill>
                  <a:srgbClr val="0066FF"/>
                </a:solidFill>
                <a:latin typeface="微软雅黑" panose="020B0503020204020204" pitchFamily="34" charset="-122"/>
                <a:ea typeface="微软雅黑" panose="020B0503020204020204" pitchFamily="34" charset="-122"/>
                <a:cs typeface="Courier New" panose="02070309020205020404" pitchFamily="49" charset="0"/>
              </a:rPr>
              <a:t>FROM</a:t>
            </a:r>
            <a:r>
              <a:rPr lang="en-US" altLang="zh-CN" sz="2000" b="1" kern="100" dirty="0">
                <a:latin typeface="微软雅黑" panose="020B0503020204020204" pitchFamily="34" charset="-122"/>
                <a:ea typeface="微软雅黑" panose="020B0503020204020204" pitchFamily="34" charset="-122"/>
                <a:cs typeface="Courier New" panose="02070309020205020404" pitchFamily="49" charset="0"/>
              </a:rPr>
              <a:t> R</a:t>
            </a:r>
            <a:endParaRPr lang="zh-CN" altLang="zh-CN" sz="2000" b="1" kern="100" dirty="0">
              <a:latin typeface="微软雅黑" panose="020B0503020204020204" pitchFamily="34" charset="-122"/>
              <a:ea typeface="微软雅黑" panose="020B0503020204020204" pitchFamily="34" charset="-122"/>
              <a:cs typeface="Courier New" panose="02070309020205020404" pitchFamily="49" charset="0"/>
            </a:endParaRPr>
          </a:p>
          <a:p>
            <a:pPr algn="just">
              <a:lnSpc>
                <a:spcPct val="150000"/>
              </a:lnSpc>
              <a:spcAft>
                <a:spcPts val="0"/>
              </a:spcAft>
            </a:pPr>
            <a:r>
              <a:rPr lang="en-US" altLang="zh-CN" sz="2000" b="1" kern="100" dirty="0">
                <a:latin typeface="微软雅黑" panose="020B0503020204020204" pitchFamily="34" charset="-122"/>
                <a:ea typeface="微软雅黑" panose="020B0503020204020204" pitchFamily="34" charset="-122"/>
                <a:cs typeface="Courier New" panose="02070309020205020404" pitchFamily="49" charset="0"/>
              </a:rPr>
              <a:t>3.</a:t>
            </a:r>
            <a:r>
              <a:rPr lang="en-US" altLang="zh-CN" sz="2000" b="1" kern="100" dirty="0">
                <a:solidFill>
                  <a:srgbClr val="0066FF"/>
                </a:solidFill>
                <a:latin typeface="微软雅黑" panose="020B0503020204020204" pitchFamily="34" charset="-122"/>
                <a:ea typeface="微软雅黑" panose="020B0503020204020204" pitchFamily="34" charset="-122"/>
                <a:cs typeface="Courier New" panose="02070309020205020404" pitchFamily="49" charset="0"/>
              </a:rPr>
              <a:t>SELECT</a:t>
            </a:r>
            <a:r>
              <a:rPr lang="en-US" altLang="zh-CN" sz="2000" b="1" kern="100" dirty="0">
                <a:latin typeface="微软雅黑" panose="020B0503020204020204" pitchFamily="34" charset="-122"/>
                <a:ea typeface="微软雅黑" panose="020B0503020204020204" pitchFamily="34" charset="-122"/>
                <a:cs typeface="Courier New" panose="02070309020205020404" pitchFamily="49" charset="0"/>
              </a:rPr>
              <a:t> XM</a:t>
            </a:r>
            <a:r>
              <a:rPr lang="zh-CN" altLang="zh-CN" sz="2000" b="1" kern="100" dirty="0">
                <a:latin typeface="微软雅黑" panose="020B0503020204020204" pitchFamily="34" charset="-122"/>
                <a:ea typeface="微软雅黑" panose="020B0503020204020204" pitchFamily="34" charset="-122"/>
                <a:cs typeface="Courier New" panose="02070309020205020404" pitchFamily="49" charset="0"/>
              </a:rPr>
              <a:t>，</a:t>
            </a:r>
            <a:r>
              <a:rPr lang="en-US" altLang="zh-CN" sz="2000" b="1" kern="100" dirty="0">
                <a:latin typeface="微软雅黑" panose="020B0503020204020204" pitchFamily="34" charset="-122"/>
                <a:ea typeface="微软雅黑" panose="020B0503020204020204" pitchFamily="34" charset="-122"/>
                <a:cs typeface="Courier New" panose="02070309020205020404" pitchFamily="49" charset="0"/>
              </a:rPr>
              <a:t>DWH </a:t>
            </a:r>
            <a:r>
              <a:rPr lang="en-US" altLang="zh-CN" sz="2000" b="1" kern="100" dirty="0">
                <a:solidFill>
                  <a:srgbClr val="0066FF"/>
                </a:solidFill>
                <a:latin typeface="微软雅黑" panose="020B0503020204020204" pitchFamily="34" charset="-122"/>
                <a:ea typeface="微软雅黑" panose="020B0503020204020204" pitchFamily="34" charset="-122"/>
                <a:cs typeface="Courier New" panose="02070309020205020404" pitchFamily="49" charset="0"/>
              </a:rPr>
              <a:t>FROM</a:t>
            </a:r>
            <a:r>
              <a:rPr lang="en-US" altLang="zh-CN" sz="2000" b="1" kern="100" dirty="0">
                <a:latin typeface="微软雅黑" panose="020B0503020204020204" pitchFamily="34" charset="-122"/>
                <a:ea typeface="微软雅黑" panose="020B0503020204020204" pitchFamily="34" charset="-122"/>
                <a:cs typeface="Courier New" panose="02070309020205020404" pitchFamily="49" charset="0"/>
              </a:rPr>
              <a:t> R </a:t>
            </a:r>
            <a:r>
              <a:rPr lang="en-US" altLang="zh-CN" sz="2000" b="1" kern="100" dirty="0">
                <a:solidFill>
                  <a:srgbClr val="0066FF"/>
                </a:solidFill>
                <a:latin typeface="微软雅黑" panose="020B0503020204020204" pitchFamily="34" charset="-122"/>
                <a:ea typeface="微软雅黑" panose="020B0503020204020204" pitchFamily="34" charset="-122"/>
                <a:cs typeface="Courier New" panose="02070309020205020404" pitchFamily="49" charset="0"/>
              </a:rPr>
              <a:t>WHERE</a:t>
            </a:r>
            <a:r>
              <a:rPr lang="en-US" altLang="zh-CN" sz="2000" b="1" kern="100" dirty="0">
                <a:latin typeface="微软雅黑" panose="020B0503020204020204" pitchFamily="34" charset="-122"/>
                <a:ea typeface="微软雅黑" panose="020B0503020204020204" pitchFamily="34" charset="-122"/>
                <a:cs typeface="Courier New" panose="02070309020205020404" pitchFamily="49" charset="0"/>
              </a:rPr>
              <a:t> XB=</a:t>
            </a:r>
            <a:r>
              <a:rPr lang="zh-CN" altLang="zh-CN" sz="2000" b="1" kern="100" dirty="0">
                <a:latin typeface="微软雅黑" panose="020B0503020204020204" pitchFamily="34" charset="-122"/>
                <a:ea typeface="微软雅黑" panose="020B0503020204020204" pitchFamily="34" charset="-122"/>
                <a:cs typeface="Courier New" panose="02070309020205020404" pitchFamily="49" charset="0"/>
              </a:rPr>
              <a:t>“女”</a:t>
            </a:r>
            <a:r>
              <a:rPr lang="en-US" altLang="zh-CN" sz="2000" b="1" kern="100" dirty="0">
                <a:latin typeface="微软雅黑" panose="020B0503020204020204" pitchFamily="34" charset="-122"/>
                <a:ea typeface="微软雅黑" panose="020B0503020204020204" pitchFamily="34" charset="-122"/>
                <a:cs typeface="Courier New" panose="02070309020205020404" pitchFamily="49" charset="0"/>
              </a:rPr>
              <a:t>          </a:t>
            </a:r>
            <a:endParaRPr lang="zh-CN" altLang="en-US" sz="2000" dirty="0"/>
          </a:p>
        </p:txBody>
      </p:sp>
      <p:sp>
        <p:nvSpPr>
          <p:cNvPr id="7" name="标题 1">
            <a:extLst>
              <a:ext uri="{FF2B5EF4-FFF2-40B4-BE49-F238E27FC236}">
                <a16:creationId xmlns:a16="http://schemas.microsoft.com/office/drawing/2014/main" id="{7DD8DEE2-C94A-4EBF-834F-D8B4EC92B5D6}"/>
              </a:ext>
            </a:extLst>
          </p:cNvPr>
          <p:cNvSpPr>
            <a:spLocks noGrp="1"/>
          </p:cNvSpPr>
          <p:nvPr>
            <p:ph type="title"/>
          </p:nvPr>
        </p:nvSpPr>
        <p:spPr>
          <a:xfrm>
            <a:off x="827088" y="-39688"/>
            <a:ext cx="8150225" cy="1138238"/>
          </a:xfrm>
        </p:spPr>
        <p:txBody>
          <a:bodyPr/>
          <a:lstStyle/>
          <a:p>
            <a:pPr algn="l">
              <a:defRPr/>
            </a:pPr>
            <a:r>
              <a:rPr lang="zh-CN" altLang="en-US" dirty="0">
                <a:latin typeface="微软雅黑" panose="020B0503020204020204" pitchFamily="34" charset="-122"/>
                <a:ea typeface="微软雅黑" panose="020B0503020204020204" pitchFamily="34" charset="-122"/>
              </a:rPr>
              <a:t>复习与回顾</a:t>
            </a:r>
            <a:r>
              <a:rPr lang="en-US" altLang="zh-CN" sz="2400" dirty="0">
                <a:solidFill>
                  <a:srgbClr val="7030A0"/>
                </a:solidFill>
                <a:latin typeface="微软雅黑" panose="020B0503020204020204" pitchFamily="34" charset="-122"/>
                <a:ea typeface="微软雅黑" panose="020B0503020204020204" pitchFamily="34" charset="-122"/>
              </a:rPr>
              <a:t>(</a:t>
            </a:r>
            <a:r>
              <a:rPr lang="zh-CN" altLang="en-US" sz="2400" dirty="0">
                <a:solidFill>
                  <a:srgbClr val="7030A0"/>
                </a:solidFill>
                <a:latin typeface="微软雅黑" panose="020B0503020204020204" pitchFamily="34" charset="-122"/>
                <a:ea typeface="微软雅黑" panose="020B0503020204020204" pitchFamily="34" charset="-122"/>
              </a:rPr>
              <a:t>练习一</a:t>
            </a:r>
            <a:r>
              <a:rPr lang="en-US" altLang="zh-CN" sz="2400" dirty="0">
                <a:solidFill>
                  <a:srgbClr val="7030A0"/>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7746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5" dur="500"/>
                                        <p:tgtEl>
                                          <p:spTgt spid="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randombar(horizontal)">
                                      <p:cBhvr>
                                        <p:cTn id="20" dur="5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randombar(horizontal)">
                                      <p:cBhvr>
                                        <p:cTn id="2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58850" y="-39688"/>
            <a:ext cx="8150225" cy="1138238"/>
          </a:xfrm>
        </p:spPr>
        <p:txBody>
          <a:bodyPr/>
          <a:lstStyle/>
          <a:p>
            <a:pPr eaLnBrk="1" hangingPunct="1">
              <a:defRPr/>
            </a:pPr>
            <a:r>
              <a:rPr lang="en-US" altLang="zh-CN" sz="3600"/>
              <a:t>3.4.2 </a:t>
            </a:r>
            <a:r>
              <a:rPr lang="zh-CN" altLang="en-US" sz="3600"/>
              <a:t>连接查询 </a:t>
            </a:r>
          </a:p>
        </p:txBody>
      </p:sp>
      <p:sp>
        <p:nvSpPr>
          <p:cNvPr id="7171" name="Rectangle 3"/>
          <p:cNvSpPr>
            <a:spLocks noGrp="1" noChangeArrowheads="1"/>
          </p:cNvSpPr>
          <p:nvPr>
            <p:ph idx="1"/>
          </p:nvPr>
        </p:nvSpPr>
        <p:spPr>
          <a:xfrm>
            <a:off x="958850" y="908050"/>
            <a:ext cx="8185150" cy="5949950"/>
          </a:xfrm>
        </p:spPr>
        <p:txBody>
          <a:bodyPr/>
          <a:lstStyle/>
          <a:p>
            <a:pPr algn="just" eaLnBrk="1" hangingPunct="1">
              <a:lnSpc>
                <a:spcPct val="150000"/>
              </a:lnSpc>
            </a:pPr>
            <a:r>
              <a:rPr lang="zh-CN" altLang="en-US" sz="2400">
                <a:solidFill>
                  <a:srgbClr val="7030A0"/>
                </a:solidFill>
                <a:latin typeface="微软雅黑" panose="020B0503020204020204" pitchFamily="34" charset="-122"/>
                <a:ea typeface="微软雅黑" panose="020B0503020204020204" pitchFamily="34" charset="-122"/>
              </a:rPr>
              <a:t>连接查询：</a:t>
            </a:r>
            <a:r>
              <a:rPr lang="zh-CN" altLang="en-US" sz="2400">
                <a:latin typeface="微软雅黑" panose="020B0503020204020204" pitchFamily="34" charset="-122"/>
                <a:ea typeface="微软雅黑" panose="020B0503020204020204" pitchFamily="34" charset="-122"/>
              </a:rPr>
              <a:t>同时涉及两个以上的表的查询</a:t>
            </a:r>
          </a:p>
          <a:p>
            <a:pPr algn="just" eaLnBrk="1" hangingPunct="1">
              <a:lnSpc>
                <a:spcPct val="150000"/>
              </a:lnSpc>
            </a:pPr>
            <a:r>
              <a:rPr lang="zh-CN" altLang="en-US" sz="2400">
                <a:solidFill>
                  <a:srgbClr val="7030A0"/>
                </a:solidFill>
                <a:latin typeface="微软雅黑" panose="020B0503020204020204" pitchFamily="34" charset="-122"/>
                <a:ea typeface="微软雅黑" panose="020B0503020204020204" pitchFamily="34" charset="-122"/>
              </a:rPr>
              <a:t>连接条件或连接谓词：</a:t>
            </a:r>
            <a:r>
              <a:rPr lang="zh-CN" altLang="en-US" sz="2400">
                <a:latin typeface="微软雅黑" panose="020B0503020204020204" pitchFamily="34" charset="-122"/>
                <a:ea typeface="微软雅黑" panose="020B0503020204020204" pitchFamily="34" charset="-122"/>
              </a:rPr>
              <a:t>用来连接两个表的条件</a:t>
            </a:r>
          </a:p>
          <a:p>
            <a:pPr algn="just" eaLnBrk="1" hangingPunct="1">
              <a:lnSpc>
                <a:spcPct val="150000"/>
              </a:lnSpc>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	 一般格式：</a:t>
            </a:r>
          </a:p>
          <a:p>
            <a:pPr lvl="1" eaLnBrk="1" hangingPunct="1">
              <a:lnSpc>
                <a:spcPct val="150000"/>
              </a:lnSpc>
            </a:pPr>
            <a:r>
              <a:rPr lang="en-US" altLang="zh-CN" sz="2000">
                <a:latin typeface="微软雅黑" panose="020B0503020204020204" pitchFamily="34" charset="-122"/>
                <a:ea typeface="微软雅黑" panose="020B0503020204020204" pitchFamily="34" charset="-122"/>
              </a:rPr>
              <a:t>[&lt;</a:t>
            </a:r>
            <a:r>
              <a:rPr lang="zh-CN" altLang="en-US" sz="2000">
                <a:latin typeface="微软雅黑" panose="020B0503020204020204" pitchFamily="34" charset="-122"/>
                <a:ea typeface="微软雅黑" panose="020B0503020204020204" pitchFamily="34" charset="-122"/>
              </a:rPr>
              <a:t>表名</a:t>
            </a:r>
            <a:r>
              <a:rPr lang="en-US" altLang="zh-CN" sz="2000">
                <a:latin typeface="微软雅黑" panose="020B0503020204020204" pitchFamily="34" charset="-122"/>
                <a:ea typeface="微软雅黑" panose="020B0503020204020204" pitchFamily="34" charset="-122"/>
              </a:rPr>
              <a:t>1&gt;.]&lt;</a:t>
            </a:r>
            <a:r>
              <a:rPr lang="zh-CN" altLang="en-US" sz="2000">
                <a:latin typeface="微软雅黑" panose="020B0503020204020204" pitchFamily="34" charset="-122"/>
                <a:ea typeface="微软雅黑" panose="020B0503020204020204" pitchFamily="34" charset="-122"/>
              </a:rPr>
              <a:t>列名</a:t>
            </a:r>
            <a:r>
              <a:rPr lang="en-US" altLang="zh-CN" sz="2000">
                <a:latin typeface="微软雅黑" panose="020B0503020204020204" pitchFamily="34" charset="-122"/>
                <a:ea typeface="微软雅黑" panose="020B0503020204020204" pitchFamily="34" charset="-122"/>
              </a:rPr>
              <a:t>1&gt;  </a:t>
            </a:r>
            <a:r>
              <a:rPr lang="en-US" altLang="zh-CN" sz="2000">
                <a:solidFill>
                  <a:srgbClr val="D75B5B"/>
                </a:solidFill>
                <a:latin typeface="微软雅黑" panose="020B0503020204020204" pitchFamily="34" charset="-122"/>
                <a:ea typeface="微软雅黑" panose="020B0503020204020204" pitchFamily="34" charset="-122"/>
              </a:rPr>
              <a:t>&lt;</a:t>
            </a:r>
            <a:r>
              <a:rPr lang="zh-CN" altLang="en-US" sz="2000">
                <a:solidFill>
                  <a:srgbClr val="D75B5B"/>
                </a:solidFill>
                <a:latin typeface="微软雅黑" panose="020B0503020204020204" pitchFamily="34" charset="-122"/>
                <a:ea typeface="微软雅黑" panose="020B0503020204020204" pitchFamily="34" charset="-122"/>
              </a:rPr>
              <a:t>比较运算符</a:t>
            </a:r>
            <a:r>
              <a:rPr lang="en-US" altLang="zh-CN" sz="2000">
                <a:solidFill>
                  <a:srgbClr val="D75B5B"/>
                </a:solidFill>
                <a:latin typeface="微软雅黑" panose="020B0503020204020204" pitchFamily="34" charset="-122"/>
                <a:ea typeface="微软雅黑" panose="020B0503020204020204" pitchFamily="34" charset="-122"/>
              </a:rPr>
              <a:t>&gt;</a:t>
            </a:r>
            <a:r>
              <a:rPr lang="en-US" altLang="zh-CN" sz="2000">
                <a:latin typeface="微软雅黑" panose="020B0503020204020204" pitchFamily="34" charset="-122"/>
                <a:ea typeface="微软雅黑" panose="020B0503020204020204" pitchFamily="34" charset="-122"/>
              </a:rPr>
              <a:t>  [&lt;</a:t>
            </a:r>
            <a:r>
              <a:rPr lang="zh-CN" altLang="en-US" sz="2000">
                <a:latin typeface="微软雅黑" panose="020B0503020204020204" pitchFamily="34" charset="-122"/>
                <a:ea typeface="微软雅黑" panose="020B0503020204020204" pitchFamily="34" charset="-122"/>
              </a:rPr>
              <a:t>表名</a:t>
            </a:r>
            <a:r>
              <a:rPr lang="en-US" altLang="zh-CN" sz="2000">
                <a:latin typeface="微软雅黑" panose="020B0503020204020204" pitchFamily="34" charset="-122"/>
                <a:ea typeface="微软雅黑" panose="020B0503020204020204" pitchFamily="34" charset="-122"/>
              </a:rPr>
              <a:t>2&gt;.]&lt;</a:t>
            </a:r>
            <a:r>
              <a:rPr lang="zh-CN" altLang="en-US" sz="2000">
                <a:latin typeface="微软雅黑" panose="020B0503020204020204" pitchFamily="34" charset="-122"/>
                <a:ea typeface="微软雅黑" panose="020B0503020204020204" pitchFamily="34" charset="-122"/>
              </a:rPr>
              <a:t>列名</a:t>
            </a:r>
            <a:r>
              <a:rPr lang="en-US" altLang="zh-CN" sz="2000">
                <a:latin typeface="微软雅黑" panose="020B0503020204020204" pitchFamily="34" charset="-122"/>
                <a:ea typeface="微软雅黑" panose="020B0503020204020204" pitchFamily="34" charset="-122"/>
              </a:rPr>
              <a:t>2&gt;</a:t>
            </a:r>
          </a:p>
          <a:p>
            <a:pPr lvl="1" eaLnBrk="1" hangingPunct="1">
              <a:lnSpc>
                <a:spcPct val="150000"/>
              </a:lnSpc>
            </a:pPr>
            <a:r>
              <a:rPr lang="en-US" altLang="zh-CN" sz="2000">
                <a:latin typeface="微软雅黑" panose="020B0503020204020204" pitchFamily="34" charset="-122"/>
                <a:ea typeface="微软雅黑" panose="020B0503020204020204" pitchFamily="34" charset="-122"/>
              </a:rPr>
              <a:t>[&lt;</a:t>
            </a:r>
            <a:r>
              <a:rPr lang="zh-CN" altLang="en-US" sz="2000">
                <a:latin typeface="微软雅黑" panose="020B0503020204020204" pitchFamily="34" charset="-122"/>
                <a:ea typeface="微软雅黑" panose="020B0503020204020204" pitchFamily="34" charset="-122"/>
              </a:rPr>
              <a:t>表名</a:t>
            </a:r>
            <a:r>
              <a:rPr lang="en-US" altLang="zh-CN" sz="2000">
                <a:latin typeface="微软雅黑" panose="020B0503020204020204" pitchFamily="34" charset="-122"/>
                <a:ea typeface="微软雅黑" panose="020B0503020204020204" pitchFamily="34" charset="-122"/>
              </a:rPr>
              <a:t>1&gt;.]&lt;</a:t>
            </a:r>
            <a:r>
              <a:rPr lang="zh-CN" altLang="en-US" sz="2000">
                <a:latin typeface="微软雅黑" panose="020B0503020204020204" pitchFamily="34" charset="-122"/>
                <a:ea typeface="微软雅黑" panose="020B0503020204020204" pitchFamily="34" charset="-122"/>
              </a:rPr>
              <a:t>列名</a:t>
            </a:r>
            <a:r>
              <a:rPr lang="en-US" altLang="zh-CN" sz="2000">
                <a:latin typeface="微软雅黑" panose="020B0503020204020204" pitchFamily="34" charset="-122"/>
                <a:ea typeface="微软雅黑" panose="020B0503020204020204" pitchFamily="34" charset="-122"/>
              </a:rPr>
              <a:t>1&gt; </a:t>
            </a:r>
            <a:r>
              <a:rPr lang="en-US" altLang="zh-CN" sz="2000">
                <a:solidFill>
                  <a:srgbClr val="D75B5B"/>
                </a:solidFill>
                <a:latin typeface="微软雅黑" panose="020B0503020204020204" pitchFamily="34" charset="-122"/>
                <a:ea typeface="微软雅黑" panose="020B0503020204020204" pitchFamily="34" charset="-122"/>
              </a:rPr>
              <a:t>BETWEEN</a:t>
            </a:r>
            <a:r>
              <a:rPr lang="en-US" altLang="zh-CN" sz="2000">
                <a:latin typeface="微软雅黑" panose="020B0503020204020204" pitchFamily="34" charset="-122"/>
                <a:ea typeface="微软雅黑" panose="020B0503020204020204" pitchFamily="34" charset="-122"/>
              </a:rPr>
              <a:t> [&lt;</a:t>
            </a:r>
            <a:r>
              <a:rPr lang="zh-CN" altLang="en-US" sz="2000">
                <a:latin typeface="微软雅黑" panose="020B0503020204020204" pitchFamily="34" charset="-122"/>
                <a:ea typeface="微软雅黑" panose="020B0503020204020204" pitchFamily="34" charset="-122"/>
              </a:rPr>
              <a:t>表名</a:t>
            </a:r>
            <a:r>
              <a:rPr lang="en-US" altLang="zh-CN" sz="2000">
                <a:latin typeface="微软雅黑" panose="020B0503020204020204" pitchFamily="34" charset="-122"/>
                <a:ea typeface="微软雅黑" panose="020B0503020204020204" pitchFamily="34" charset="-122"/>
              </a:rPr>
              <a:t>2&gt;.]&lt;</a:t>
            </a:r>
            <a:r>
              <a:rPr lang="zh-CN" altLang="en-US" sz="2000">
                <a:latin typeface="微软雅黑" panose="020B0503020204020204" pitchFamily="34" charset="-122"/>
                <a:ea typeface="微软雅黑" panose="020B0503020204020204" pitchFamily="34" charset="-122"/>
              </a:rPr>
              <a:t>列名</a:t>
            </a:r>
            <a:r>
              <a:rPr lang="en-US" altLang="zh-CN" sz="2000">
                <a:latin typeface="微软雅黑" panose="020B0503020204020204" pitchFamily="34" charset="-122"/>
                <a:ea typeface="微软雅黑" panose="020B0503020204020204" pitchFamily="34" charset="-122"/>
              </a:rPr>
              <a:t>2&gt; </a:t>
            </a:r>
            <a:r>
              <a:rPr lang="en-US" altLang="zh-CN" sz="2000">
                <a:solidFill>
                  <a:srgbClr val="D75B5B"/>
                </a:solidFill>
                <a:latin typeface="微软雅黑" panose="020B0503020204020204" pitchFamily="34" charset="-122"/>
                <a:ea typeface="微软雅黑" panose="020B0503020204020204" pitchFamily="34" charset="-122"/>
              </a:rPr>
              <a:t>AND</a:t>
            </a:r>
            <a:r>
              <a:rPr lang="en-US" altLang="zh-CN" sz="2000">
                <a:latin typeface="微软雅黑" panose="020B0503020204020204" pitchFamily="34" charset="-122"/>
                <a:ea typeface="微软雅黑" panose="020B0503020204020204" pitchFamily="34" charset="-122"/>
              </a:rPr>
              <a:t> [&lt;</a:t>
            </a:r>
            <a:r>
              <a:rPr lang="zh-CN" altLang="en-US" sz="2000">
                <a:latin typeface="微软雅黑" panose="020B0503020204020204" pitchFamily="34" charset="-122"/>
                <a:ea typeface="微软雅黑" panose="020B0503020204020204" pitchFamily="34" charset="-122"/>
              </a:rPr>
              <a:t>表名</a:t>
            </a:r>
            <a:r>
              <a:rPr lang="en-US" altLang="zh-CN" sz="2000">
                <a:latin typeface="微软雅黑" panose="020B0503020204020204" pitchFamily="34" charset="-122"/>
                <a:ea typeface="微软雅黑" panose="020B0503020204020204" pitchFamily="34" charset="-122"/>
              </a:rPr>
              <a:t>2&gt;.]&lt;</a:t>
            </a:r>
            <a:r>
              <a:rPr lang="zh-CN" altLang="en-US" sz="2000">
                <a:latin typeface="微软雅黑" panose="020B0503020204020204" pitchFamily="34" charset="-122"/>
                <a:ea typeface="微软雅黑" panose="020B0503020204020204" pitchFamily="34" charset="-122"/>
              </a:rPr>
              <a:t>列名</a:t>
            </a:r>
            <a:r>
              <a:rPr lang="en-US" altLang="zh-CN" sz="2000">
                <a:latin typeface="微软雅黑" panose="020B0503020204020204" pitchFamily="34" charset="-122"/>
                <a:ea typeface="微软雅黑" panose="020B0503020204020204" pitchFamily="34" charset="-122"/>
              </a:rPr>
              <a:t>3&gt;</a:t>
            </a:r>
          </a:p>
          <a:p>
            <a:pPr algn="just" eaLnBrk="1" hangingPunct="1">
              <a:lnSpc>
                <a:spcPct val="150000"/>
              </a:lnSpc>
            </a:pPr>
            <a:r>
              <a:rPr lang="zh-CN" altLang="en-US" sz="2400">
                <a:solidFill>
                  <a:srgbClr val="7030A0"/>
                </a:solidFill>
                <a:latin typeface="微软雅黑" panose="020B0503020204020204" pitchFamily="34" charset="-122"/>
                <a:ea typeface="微软雅黑" panose="020B0503020204020204" pitchFamily="34" charset="-122"/>
              </a:rPr>
              <a:t>连接字段：</a:t>
            </a:r>
            <a:r>
              <a:rPr lang="zh-CN" altLang="en-US" sz="2400">
                <a:latin typeface="微软雅黑" panose="020B0503020204020204" pitchFamily="34" charset="-122"/>
                <a:ea typeface="微软雅黑" panose="020B0503020204020204" pitchFamily="34" charset="-122"/>
              </a:rPr>
              <a:t>连接谓词中的列名称</a:t>
            </a:r>
          </a:p>
          <a:p>
            <a:pPr lvl="1" algn="just" eaLnBrk="1" hangingPunct="1">
              <a:lnSpc>
                <a:spcPct val="150000"/>
              </a:lnSpc>
            </a:pPr>
            <a:r>
              <a:rPr lang="zh-CN" altLang="en-US" sz="2000">
                <a:latin typeface="微软雅黑" panose="020B0503020204020204" pitchFamily="34" charset="-122"/>
                <a:ea typeface="微软雅黑" panose="020B0503020204020204" pitchFamily="34" charset="-122"/>
              </a:rPr>
              <a:t>连接条件中的各连接字段类型必须是可比的，但名字不必相同</a:t>
            </a:r>
          </a:p>
        </p:txBody>
      </p:sp>
      <p:sp>
        <p:nvSpPr>
          <p:cNvPr id="2" name="日期占位符 1">
            <a:extLst>
              <a:ext uri="{FF2B5EF4-FFF2-40B4-BE49-F238E27FC236}">
                <a16:creationId xmlns:a16="http://schemas.microsoft.com/office/drawing/2014/main" id="{75995F29-7096-4FA3-9FD0-48DCA088A2C8}"/>
              </a:ext>
            </a:extLst>
          </p:cNvPr>
          <p:cNvSpPr>
            <a:spLocks noGrp="1"/>
          </p:cNvSpPr>
          <p:nvPr>
            <p:ph type="dt" sz="half" idx="10"/>
          </p:nvPr>
        </p:nvSpPr>
        <p:spPr/>
        <p:txBody>
          <a:bodyPr/>
          <a:lstStyle/>
          <a:p>
            <a:pPr>
              <a:defRPr/>
            </a:pPr>
            <a:fld id="{3221D919-CCBC-48E1-B0B1-81808ACEFADF}" type="datetime1">
              <a:rPr lang="zh-CN" altLang="en-US" smtClean="0"/>
              <a:t>2021/10/28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p:cTn id="7" dur="500" fill="hold"/>
                                        <p:tgtEl>
                                          <p:spTgt spid="717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17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171">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7171">
                                            <p:txEl>
                                              <p:pRg st="1" end="1"/>
                                            </p:txEl>
                                          </p:spTgt>
                                        </p:tgtEl>
                                        <p:attrNameLst>
                                          <p:attrName>style.visibility</p:attrName>
                                        </p:attrNameLst>
                                      </p:cBhvr>
                                      <p:to>
                                        <p:strVal val="visible"/>
                                      </p:to>
                                    </p:set>
                                    <p:anim calcmode="lin" valueType="num">
                                      <p:cBhvr>
                                        <p:cTn id="14" dur="500" fill="hold"/>
                                        <p:tgtEl>
                                          <p:spTgt spid="7171">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7171">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7171">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7171">
                                            <p:txEl>
                                              <p:pRg st="2" end="2"/>
                                            </p:txEl>
                                          </p:spTgt>
                                        </p:tgtEl>
                                        <p:attrNameLst>
                                          <p:attrName>style.visibility</p:attrName>
                                        </p:attrNameLst>
                                      </p:cBhvr>
                                      <p:to>
                                        <p:strVal val="visible"/>
                                      </p:to>
                                    </p:set>
                                    <p:anim calcmode="lin" valueType="num">
                                      <p:cBhvr>
                                        <p:cTn id="21" dur="500" fill="hold"/>
                                        <p:tgtEl>
                                          <p:spTgt spid="7171">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7171">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7171">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7171">
                                            <p:txEl>
                                              <p:pRg st="3" end="3"/>
                                            </p:txEl>
                                          </p:spTgt>
                                        </p:tgtEl>
                                        <p:attrNameLst>
                                          <p:attrName>style.visibility</p:attrName>
                                        </p:attrNameLst>
                                      </p:cBhvr>
                                      <p:to>
                                        <p:strVal val="visible"/>
                                      </p:to>
                                    </p:set>
                                    <p:anim calcmode="lin" valueType="num">
                                      <p:cBhvr>
                                        <p:cTn id="28" dur="500" fill="hold"/>
                                        <p:tgtEl>
                                          <p:spTgt spid="7171">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7171">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7171">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nodeType="clickEffect">
                                  <p:stCondLst>
                                    <p:cond delay="0"/>
                                  </p:stCondLst>
                                  <p:childTnLst>
                                    <p:set>
                                      <p:cBhvr>
                                        <p:cTn id="34" dur="1" fill="hold">
                                          <p:stCondLst>
                                            <p:cond delay="0"/>
                                          </p:stCondLst>
                                        </p:cTn>
                                        <p:tgtEl>
                                          <p:spTgt spid="7171">
                                            <p:txEl>
                                              <p:pRg st="4" end="4"/>
                                            </p:txEl>
                                          </p:spTgt>
                                        </p:tgtEl>
                                        <p:attrNameLst>
                                          <p:attrName>style.visibility</p:attrName>
                                        </p:attrNameLst>
                                      </p:cBhvr>
                                      <p:to>
                                        <p:strVal val="visible"/>
                                      </p:to>
                                    </p:set>
                                    <p:anim calcmode="lin" valueType="num">
                                      <p:cBhvr>
                                        <p:cTn id="35" dur="500" fill="hold"/>
                                        <p:tgtEl>
                                          <p:spTgt spid="7171">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7171">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7171">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16" fill="hold" nodeType="clickEffect">
                                  <p:stCondLst>
                                    <p:cond delay="0"/>
                                  </p:stCondLst>
                                  <p:childTnLst>
                                    <p:set>
                                      <p:cBhvr>
                                        <p:cTn id="41" dur="1" fill="hold">
                                          <p:stCondLst>
                                            <p:cond delay="0"/>
                                          </p:stCondLst>
                                        </p:cTn>
                                        <p:tgtEl>
                                          <p:spTgt spid="7171">
                                            <p:txEl>
                                              <p:pRg st="5" end="5"/>
                                            </p:txEl>
                                          </p:spTgt>
                                        </p:tgtEl>
                                        <p:attrNameLst>
                                          <p:attrName>style.visibility</p:attrName>
                                        </p:attrNameLst>
                                      </p:cBhvr>
                                      <p:to>
                                        <p:strVal val="visible"/>
                                      </p:to>
                                    </p:set>
                                    <p:anim calcmode="lin" valueType="num">
                                      <p:cBhvr>
                                        <p:cTn id="42" dur="500" fill="hold"/>
                                        <p:tgtEl>
                                          <p:spTgt spid="7171">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7171">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7171">
                                            <p:txEl>
                                              <p:pRg st="5" end="5"/>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3" presetClass="entr" presetSubtype="16" fill="hold" nodeType="clickEffect">
                                  <p:stCondLst>
                                    <p:cond delay="0"/>
                                  </p:stCondLst>
                                  <p:childTnLst>
                                    <p:set>
                                      <p:cBhvr>
                                        <p:cTn id="48" dur="1" fill="hold">
                                          <p:stCondLst>
                                            <p:cond delay="0"/>
                                          </p:stCondLst>
                                        </p:cTn>
                                        <p:tgtEl>
                                          <p:spTgt spid="7171">
                                            <p:txEl>
                                              <p:pRg st="6" end="6"/>
                                            </p:txEl>
                                          </p:spTgt>
                                        </p:tgtEl>
                                        <p:attrNameLst>
                                          <p:attrName>style.visibility</p:attrName>
                                        </p:attrNameLst>
                                      </p:cBhvr>
                                      <p:to>
                                        <p:strVal val="visible"/>
                                      </p:to>
                                    </p:set>
                                    <p:anim calcmode="lin" valueType="num">
                                      <p:cBhvr>
                                        <p:cTn id="49" dur="500" fill="hold"/>
                                        <p:tgtEl>
                                          <p:spTgt spid="7171">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7171">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958850" y="-39688"/>
            <a:ext cx="8150225" cy="1138238"/>
          </a:xfrm>
        </p:spPr>
        <p:txBody>
          <a:bodyPr/>
          <a:lstStyle/>
          <a:p>
            <a:pPr eaLnBrk="1" hangingPunct="1">
              <a:defRPr/>
            </a:pPr>
            <a:r>
              <a:rPr lang="zh-CN" altLang="en-US" sz="3600" dirty="0"/>
              <a:t>连接查询（续）</a:t>
            </a:r>
          </a:p>
        </p:txBody>
      </p:sp>
      <p:sp>
        <p:nvSpPr>
          <p:cNvPr id="117763" name="Rectangle 3"/>
          <p:cNvSpPr>
            <a:spLocks noGrp="1" noChangeArrowheads="1"/>
          </p:cNvSpPr>
          <p:nvPr>
            <p:ph idx="1"/>
          </p:nvPr>
        </p:nvSpPr>
        <p:spPr>
          <a:xfrm>
            <a:off x="1116013" y="1196975"/>
            <a:ext cx="5124450" cy="4854575"/>
          </a:xfrm>
        </p:spPr>
        <p:txBody>
          <a:bodyPr/>
          <a:lstStyle/>
          <a:p>
            <a:pPr lvl="1">
              <a:lnSpc>
                <a:spcPct val="200000"/>
              </a:lnSpc>
              <a:buFont typeface="Wingdings" panose="05000000000000000000" pitchFamily="2" charset="2"/>
              <a:buNone/>
            </a:pPr>
            <a:r>
              <a:rPr lang="en-US" altLang="zh-CN" sz="2800">
                <a:solidFill>
                  <a:srgbClr val="7030A0"/>
                </a:solidFill>
                <a:latin typeface="微软雅黑" panose="020B0503020204020204" pitchFamily="34" charset="-122"/>
                <a:ea typeface="微软雅黑" panose="020B0503020204020204" pitchFamily="34" charset="-122"/>
              </a:rPr>
              <a:t>1.</a:t>
            </a:r>
            <a:r>
              <a:rPr lang="zh-CN" altLang="en-US" sz="2800">
                <a:solidFill>
                  <a:srgbClr val="7030A0"/>
                </a:solidFill>
                <a:latin typeface="微软雅黑" panose="020B0503020204020204" pitchFamily="34" charset="-122"/>
                <a:ea typeface="微软雅黑" panose="020B0503020204020204" pitchFamily="34" charset="-122"/>
              </a:rPr>
              <a:t>等值与非等值连接查询 </a:t>
            </a:r>
          </a:p>
          <a:p>
            <a:pPr lvl="1">
              <a:lnSpc>
                <a:spcPct val="200000"/>
              </a:lnSpc>
              <a:buFont typeface="Wingdings" panose="05000000000000000000" pitchFamily="2" charset="2"/>
              <a:buNone/>
            </a:pPr>
            <a:r>
              <a:rPr lang="en-US" altLang="zh-CN" sz="2800">
                <a:latin typeface="微软雅黑" panose="020B0503020204020204" pitchFamily="34" charset="-122"/>
                <a:ea typeface="微软雅黑" panose="020B0503020204020204" pitchFamily="34" charset="-122"/>
              </a:rPr>
              <a:t>2.</a:t>
            </a:r>
            <a:r>
              <a:rPr lang="zh-CN" altLang="en-US" sz="2800">
                <a:latin typeface="微软雅黑" panose="020B0503020204020204" pitchFamily="34" charset="-122"/>
                <a:ea typeface="微软雅黑" panose="020B0503020204020204" pitchFamily="34" charset="-122"/>
              </a:rPr>
              <a:t>自身连接</a:t>
            </a:r>
          </a:p>
          <a:p>
            <a:pPr lvl="1">
              <a:lnSpc>
                <a:spcPct val="200000"/>
              </a:lnSpc>
              <a:buFont typeface="Wingdings" panose="05000000000000000000" pitchFamily="2" charset="2"/>
              <a:buNone/>
            </a:pPr>
            <a:r>
              <a:rPr lang="en-US" altLang="zh-CN" sz="2800">
                <a:latin typeface="微软雅黑" panose="020B0503020204020204" pitchFamily="34" charset="-122"/>
                <a:ea typeface="微软雅黑" panose="020B0503020204020204" pitchFamily="34" charset="-122"/>
              </a:rPr>
              <a:t>3.</a:t>
            </a:r>
            <a:r>
              <a:rPr lang="zh-CN" altLang="en-US" sz="2800">
                <a:latin typeface="微软雅黑" panose="020B0503020204020204" pitchFamily="34" charset="-122"/>
                <a:ea typeface="微软雅黑" panose="020B0503020204020204" pitchFamily="34" charset="-122"/>
              </a:rPr>
              <a:t>外连接</a:t>
            </a:r>
          </a:p>
          <a:p>
            <a:pPr lvl="1">
              <a:lnSpc>
                <a:spcPct val="200000"/>
              </a:lnSpc>
              <a:buFont typeface="Wingdings" panose="05000000000000000000" pitchFamily="2" charset="2"/>
              <a:buNone/>
            </a:pPr>
            <a:r>
              <a:rPr lang="en-US" altLang="zh-CN" sz="2800">
                <a:latin typeface="微软雅黑" panose="020B0503020204020204" pitchFamily="34" charset="-122"/>
                <a:ea typeface="微软雅黑" panose="020B0503020204020204" pitchFamily="34" charset="-122"/>
              </a:rPr>
              <a:t>4.</a:t>
            </a:r>
            <a:r>
              <a:rPr lang="zh-CN" altLang="en-US" sz="2800">
                <a:latin typeface="微软雅黑" panose="020B0503020204020204" pitchFamily="34" charset="-122"/>
                <a:ea typeface="微软雅黑" panose="020B0503020204020204" pitchFamily="34" charset="-122"/>
              </a:rPr>
              <a:t>多表连接</a:t>
            </a:r>
          </a:p>
          <a:p>
            <a:pPr lvl="1">
              <a:lnSpc>
                <a:spcPct val="200000"/>
              </a:lnSpc>
              <a:buFont typeface="Wingdings" panose="05000000000000000000" pitchFamily="2" charset="2"/>
              <a:buNone/>
            </a:pPr>
            <a:endParaRPr lang="en-US" altLang="zh-CN" sz="2800">
              <a:latin typeface="微软雅黑" panose="020B0503020204020204" pitchFamily="34" charset="-122"/>
              <a:ea typeface="微软雅黑" panose="020B0503020204020204" pitchFamily="34" charset="-122"/>
            </a:endParaRPr>
          </a:p>
        </p:txBody>
      </p:sp>
      <p:sp>
        <p:nvSpPr>
          <p:cNvPr id="2" name="日期占位符 1">
            <a:extLst>
              <a:ext uri="{FF2B5EF4-FFF2-40B4-BE49-F238E27FC236}">
                <a16:creationId xmlns:a16="http://schemas.microsoft.com/office/drawing/2014/main" id="{21B8349F-856A-40E0-8C4D-5E30C46FE863}"/>
              </a:ext>
            </a:extLst>
          </p:cNvPr>
          <p:cNvSpPr>
            <a:spLocks noGrp="1"/>
          </p:cNvSpPr>
          <p:nvPr>
            <p:ph type="dt" sz="half" idx="10"/>
          </p:nvPr>
        </p:nvSpPr>
        <p:spPr/>
        <p:txBody>
          <a:bodyPr/>
          <a:lstStyle/>
          <a:p>
            <a:pPr>
              <a:defRPr/>
            </a:pPr>
            <a:fld id="{03FE4F75-D698-414C-BFDC-94D8BD3D8F81}" type="datetime1">
              <a:rPr lang="zh-CN" altLang="en-US" smtClean="0"/>
              <a:t>2021/10/28</a:t>
            </a:fld>
            <a:endParaRPr lang="zh-CN" altLang="en-US" dirty="0"/>
          </a:p>
        </p:txBody>
      </p:sp>
    </p:spTree>
  </p:cSld>
  <p:clrMapOvr>
    <a:masterClrMapping/>
  </p:clrMapOvr>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数据库系统概论">
  <a:themeElements>
    <a:clrScheme name="1_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1_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数据库系统概论">
  <a:themeElements>
    <a:clrScheme name="2_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2_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2_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数据库系统概论">
  <a:themeElements>
    <a:clrScheme name="3_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3_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3_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1438</TotalTime>
  <Pages>0</Pages>
  <Words>20314</Words>
  <Characters>0</Characters>
  <Application>Microsoft Office PowerPoint</Application>
  <DocSecurity>0</DocSecurity>
  <PresentationFormat>全屏显示(4:3)</PresentationFormat>
  <Lines>0</Lines>
  <Paragraphs>3120</Paragraphs>
  <Slides>281</Slides>
  <Notes>14</Notes>
  <HiddenSlides>0</HiddenSlides>
  <MMClips>0</MMClips>
  <ScaleCrop>false</ScaleCrop>
  <HeadingPairs>
    <vt:vector size="8" baseType="variant">
      <vt:variant>
        <vt:lpstr>已用的字体</vt:lpstr>
      </vt:variant>
      <vt:variant>
        <vt:i4>15</vt:i4>
      </vt:variant>
      <vt:variant>
        <vt:lpstr>主题</vt:lpstr>
      </vt:variant>
      <vt:variant>
        <vt:i4>5</vt:i4>
      </vt:variant>
      <vt:variant>
        <vt:lpstr>嵌入 OLE 服务器</vt:lpstr>
      </vt:variant>
      <vt:variant>
        <vt:i4>2</vt:i4>
      </vt:variant>
      <vt:variant>
        <vt:lpstr>幻灯片标题</vt:lpstr>
      </vt:variant>
      <vt:variant>
        <vt:i4>281</vt:i4>
      </vt:variant>
    </vt:vector>
  </HeadingPairs>
  <TitlesOfParts>
    <vt:vector size="303" baseType="lpstr">
      <vt:lpstr>Source Code Pro</vt:lpstr>
      <vt:lpstr>黑体</vt:lpstr>
      <vt:lpstr>华文琥珀</vt:lpstr>
      <vt:lpstr>华文隶书</vt:lpstr>
      <vt:lpstr>隶书</vt:lpstr>
      <vt:lpstr>宋体</vt:lpstr>
      <vt:lpstr>微软雅黑</vt:lpstr>
      <vt:lpstr>Arial</vt:lpstr>
      <vt:lpstr>Calibri</vt:lpstr>
      <vt:lpstr>Courier New</vt:lpstr>
      <vt:lpstr>Franklin Gothic Medium</vt:lpstr>
      <vt:lpstr>Symbol</vt:lpstr>
      <vt:lpstr>Times New Roman</vt:lpstr>
      <vt:lpstr>Verdana</vt:lpstr>
      <vt:lpstr>Wingdings</vt:lpstr>
      <vt:lpstr>数据库系统概论</vt:lpstr>
      <vt:lpstr>1_数据库系统概论</vt:lpstr>
      <vt:lpstr>2_数据库系统概论</vt:lpstr>
      <vt:lpstr>3_数据库系统概论</vt:lpstr>
      <vt:lpstr>4_数据库系统概论</vt:lpstr>
      <vt:lpstr>Microsoft Word 97 - 2003 Document</vt:lpstr>
      <vt:lpstr>Document</vt:lpstr>
      <vt:lpstr>PowerPoint 演示文稿</vt:lpstr>
      <vt:lpstr>PowerPoint 演示文稿</vt:lpstr>
      <vt:lpstr>3.1 SQL概述</vt:lpstr>
      <vt:lpstr>SQL概述（续）</vt:lpstr>
      <vt:lpstr>SQL标准的进展过程</vt:lpstr>
      <vt:lpstr>3.1 SQL概述</vt:lpstr>
      <vt:lpstr>3.1.2 SQL的特点</vt:lpstr>
      <vt:lpstr>2. 高度非过程化</vt:lpstr>
      <vt:lpstr>3. 面向集合的操作方式</vt:lpstr>
      <vt:lpstr>4. 以同一种语法结构提供多种使用方式</vt:lpstr>
      <vt:lpstr>5.语言简洁，易学易用</vt:lpstr>
      <vt:lpstr>3.1 SQL概述</vt:lpstr>
      <vt:lpstr>SQL的基本概念（续）</vt:lpstr>
      <vt:lpstr>SQL的基本概念（续）</vt:lpstr>
      <vt:lpstr>SQL的基本概念（续）</vt:lpstr>
      <vt:lpstr>SQL的基本概念（续）</vt:lpstr>
      <vt:lpstr>PowerPoint 演示文稿</vt:lpstr>
      <vt:lpstr>3.2 学生-课程 数据库</vt:lpstr>
      <vt:lpstr>表结构</vt:lpstr>
      <vt:lpstr>3.3  数据定义 </vt:lpstr>
      <vt:lpstr>模式</vt:lpstr>
      <vt:lpstr>3.3 数据定义</vt:lpstr>
      <vt:lpstr>1. 定义模式</vt:lpstr>
      <vt:lpstr>定义模式（续）</vt:lpstr>
      <vt:lpstr>定义模式（续）</vt:lpstr>
      <vt:lpstr>2. 删除模式</vt:lpstr>
      <vt:lpstr>删除模式（续）</vt:lpstr>
      <vt:lpstr>3.3 数据定义</vt:lpstr>
      <vt:lpstr>3.3.2 基本表的定义、删除与修改</vt:lpstr>
      <vt:lpstr>学生表Student</vt:lpstr>
      <vt:lpstr>课程表Course</vt:lpstr>
      <vt:lpstr>学生选课表SC</vt:lpstr>
      <vt:lpstr>2. 数据类型</vt:lpstr>
      <vt:lpstr>数据类型（续）</vt:lpstr>
      <vt:lpstr>3. 模式与表</vt:lpstr>
      <vt:lpstr>模式与表（续）</vt:lpstr>
      <vt:lpstr>模式与表（续）</vt:lpstr>
      <vt:lpstr>4. 修改基本表</vt:lpstr>
      <vt:lpstr>修改基本表（续）</vt:lpstr>
      <vt:lpstr>修改基本表（续）</vt:lpstr>
      <vt:lpstr>修改基本表（续）</vt:lpstr>
      <vt:lpstr>5. 删除基本表 </vt:lpstr>
      <vt:lpstr>删除基本表（续）</vt:lpstr>
      <vt:lpstr>删除基本表（续）</vt:lpstr>
      <vt:lpstr>删除基本表（续）</vt:lpstr>
      <vt:lpstr>删除基本表（续）</vt:lpstr>
      <vt:lpstr>3.3 数据定义</vt:lpstr>
      <vt:lpstr>3.3.3 索引的建立与删除</vt:lpstr>
      <vt:lpstr>索  引</vt:lpstr>
      <vt:lpstr>1. 建立索引 </vt:lpstr>
      <vt:lpstr>建立索引（续）</vt:lpstr>
      <vt:lpstr>2. 修改索引</vt:lpstr>
      <vt:lpstr>3. 删除索引 </vt:lpstr>
      <vt:lpstr>3.3 数据定义</vt:lpstr>
      <vt:lpstr>数据字典</vt:lpstr>
      <vt:lpstr>PowerPoint 演示文稿</vt:lpstr>
      <vt:lpstr>数据查询</vt:lpstr>
      <vt:lpstr>数据查询</vt:lpstr>
      <vt:lpstr>3.4  数据查询 </vt:lpstr>
      <vt:lpstr>3.4.1  单表查询 </vt:lpstr>
      <vt:lpstr>1.选择表中的若干列</vt:lpstr>
      <vt:lpstr>选择表中的若干列（续）</vt:lpstr>
      <vt:lpstr>查询经过计算的值（续）</vt:lpstr>
      <vt:lpstr>查询经过计算的值（续）</vt:lpstr>
      <vt:lpstr>查询经过计算的值（续）</vt:lpstr>
      <vt:lpstr>3.4.1  单表查询 </vt:lpstr>
      <vt:lpstr>2. 选择表中的若干元组</vt:lpstr>
      <vt:lpstr>消除取值重复的行（续）</vt:lpstr>
      <vt:lpstr>（2）查询满足条件的元组</vt:lpstr>
      <vt:lpstr>① 比较大小</vt:lpstr>
      <vt:lpstr>② 确定范围</vt:lpstr>
      <vt:lpstr>③ 确定集合</vt:lpstr>
      <vt:lpstr>④ 字符匹配</vt:lpstr>
      <vt:lpstr>字符匹配（续）</vt:lpstr>
      <vt:lpstr>字符匹配（续）</vt:lpstr>
      <vt:lpstr>字符匹配（续）</vt:lpstr>
      <vt:lpstr>字符匹配（续）</vt:lpstr>
      <vt:lpstr>⑤ 涉及空值的查询</vt:lpstr>
      <vt:lpstr>⑥多重条件查询</vt:lpstr>
      <vt:lpstr>多重条件查询（续）</vt:lpstr>
      <vt:lpstr>3.4.1  单表查询 </vt:lpstr>
      <vt:lpstr>3.ORDER BY子句 </vt:lpstr>
      <vt:lpstr>ORDER BY子句 （续） </vt:lpstr>
      <vt:lpstr>3.4.1  单表查询 </vt:lpstr>
      <vt:lpstr>4. 聚集函数 </vt:lpstr>
      <vt:lpstr>聚集函数（续）</vt:lpstr>
      <vt:lpstr>聚集函数 （续）</vt:lpstr>
      <vt:lpstr>3.4.1  单表查询 </vt:lpstr>
      <vt:lpstr>5. GROUP BY子句 </vt:lpstr>
      <vt:lpstr>GROUP BY子句（续）</vt:lpstr>
      <vt:lpstr>GROUP BY子句（续）</vt:lpstr>
      <vt:lpstr>GROUP BY子句（续）</vt:lpstr>
      <vt:lpstr>GROUP BY子句（续）</vt:lpstr>
      <vt:lpstr>复习与回顾(P130 习题3)</vt:lpstr>
      <vt:lpstr>复习与回顾(P130 习题4)</vt:lpstr>
      <vt:lpstr>复习与回顾(P130 习题5)</vt:lpstr>
      <vt:lpstr>复习与回顾(练习一)</vt:lpstr>
      <vt:lpstr>3.4.2 连接查询 </vt:lpstr>
      <vt:lpstr>连接查询（续）</vt:lpstr>
      <vt:lpstr>1. 等值与非等值连接查询 </vt:lpstr>
      <vt:lpstr>连接操作的执行过程</vt:lpstr>
      <vt:lpstr>连接操作的执行过程（续）</vt:lpstr>
      <vt:lpstr>连接操作的执行过程（续）</vt:lpstr>
      <vt:lpstr>连接操作的执行过程（续）</vt:lpstr>
      <vt:lpstr>等值与非等值连接查询（续）</vt:lpstr>
      <vt:lpstr>等值与非等值连接查询（续）</vt:lpstr>
      <vt:lpstr>连接查询（续）</vt:lpstr>
      <vt:lpstr>2. 自身连接 </vt:lpstr>
      <vt:lpstr>自身连接（续）</vt:lpstr>
      <vt:lpstr>连接查询（续）</vt:lpstr>
      <vt:lpstr>3. 外连接</vt:lpstr>
      <vt:lpstr>外连接（续）</vt:lpstr>
      <vt:lpstr>外连接（续） </vt:lpstr>
      <vt:lpstr>连接查询（续）</vt:lpstr>
      <vt:lpstr>4. 多表连接</vt:lpstr>
      <vt:lpstr>3.4  数据查询 </vt:lpstr>
      <vt:lpstr>嵌套查询（续）</vt:lpstr>
      <vt:lpstr>嵌套查询（续）</vt:lpstr>
      <vt:lpstr>嵌套查询求解方法</vt:lpstr>
      <vt:lpstr>嵌套查询求解方法（续）</vt:lpstr>
      <vt:lpstr>3.4.3  嵌套查询</vt:lpstr>
      <vt:lpstr>1. 带有IN谓词的子查询</vt:lpstr>
      <vt:lpstr>带有IN谓词的子查询（续）</vt:lpstr>
      <vt:lpstr>带有IN谓词的子查询（续）</vt:lpstr>
      <vt:lpstr>带有IN谓词的子查询（续）</vt:lpstr>
      <vt:lpstr>带有IN谓词的子查询（续）</vt:lpstr>
      <vt:lpstr>带有IN谓词的子查询（续）</vt:lpstr>
      <vt:lpstr>3.4.3  嵌套查询</vt:lpstr>
      <vt:lpstr>2. 带有比较运算符的子查询</vt:lpstr>
      <vt:lpstr>带有比较运算符的子查询（续）</vt:lpstr>
      <vt:lpstr>带有比较运算符的子查询（续）</vt:lpstr>
      <vt:lpstr>带有比较运算符的子查询（续）</vt:lpstr>
      <vt:lpstr>带有比较运算符的子查询（续）</vt:lpstr>
      <vt:lpstr>3.4.3  嵌套查询</vt:lpstr>
      <vt:lpstr>带有ANY（SOME）或ALL谓词的子查询 （续）</vt:lpstr>
      <vt:lpstr>带有ANY（SOME）或ALL谓词的子查询 （续）</vt:lpstr>
      <vt:lpstr>带有ANY（SOME）或ALL谓词的子查询 （续）</vt:lpstr>
      <vt:lpstr>带有ANY（SOME）或ALL谓词的子查询 （续）</vt:lpstr>
      <vt:lpstr>带有ANY（SOME）或ALL谓词的子查询 （续）</vt:lpstr>
      <vt:lpstr>带有ANY（SOME）或ALL谓词的子查询 （续）</vt:lpstr>
      <vt:lpstr>带有ANY（SOME）或ALL谓词的子查询 （续）</vt:lpstr>
      <vt:lpstr>带有ANY（SOME）或ALL谓词的子查询 （续）</vt:lpstr>
      <vt:lpstr>子查询相关练习</vt:lpstr>
      <vt:lpstr>子查询相关练习</vt:lpstr>
      <vt:lpstr>子查询相关练习</vt:lpstr>
      <vt:lpstr>3.4.3  嵌套查询</vt:lpstr>
      <vt:lpstr>带有EXISTS谓词的子查询</vt:lpstr>
      <vt:lpstr>PowerPoint 演示文稿</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 </vt:lpstr>
      <vt:lpstr>3.4  数据查询 </vt:lpstr>
      <vt:lpstr>3.4.4 集合查询</vt:lpstr>
      <vt:lpstr>集合查询（续）</vt:lpstr>
      <vt:lpstr>集合查询（续）</vt:lpstr>
      <vt:lpstr>集合查询（续）</vt:lpstr>
      <vt:lpstr>集合查询（续）</vt:lpstr>
      <vt:lpstr>集合查询（续）</vt:lpstr>
      <vt:lpstr>集合查询（续）</vt:lpstr>
      <vt:lpstr>集合查询（续）</vt:lpstr>
      <vt:lpstr>集合查询（续）</vt:lpstr>
      <vt:lpstr>3.4  数据查询 </vt:lpstr>
      <vt:lpstr>3.4.5 基于派生表的查询</vt:lpstr>
      <vt:lpstr>基于派生表的查询（续）</vt:lpstr>
      <vt:lpstr>3.4  数据查询 </vt:lpstr>
      <vt:lpstr>3.4.6 SELECT语句的一般格式</vt:lpstr>
      <vt:lpstr>1. 目标列表达式的可选格式</vt:lpstr>
      <vt:lpstr>2. 聚集函数的一般格式</vt:lpstr>
      <vt:lpstr>3. WHERE子句的条件表达式的可选格式</vt:lpstr>
      <vt:lpstr>WHERE子句的条件表达式格式（续）</vt:lpstr>
      <vt:lpstr>WHERE子句的条件表达式格式（续）</vt:lpstr>
      <vt:lpstr>复习与回顾</vt:lpstr>
      <vt:lpstr>复习与回顾</vt:lpstr>
      <vt:lpstr>复习与回顾</vt:lpstr>
      <vt:lpstr>复习与回顾</vt:lpstr>
      <vt:lpstr>复习与回顾</vt:lpstr>
      <vt:lpstr>复习与回顾</vt:lpstr>
      <vt:lpstr>复习与回顾</vt:lpstr>
      <vt:lpstr>复习与回顾</vt:lpstr>
      <vt:lpstr>复习与回顾</vt:lpstr>
      <vt:lpstr>复习与回顾</vt:lpstr>
      <vt:lpstr>复习与回顾</vt:lpstr>
      <vt:lpstr>第三章  关系数据库标准语言SQL</vt:lpstr>
      <vt:lpstr>3.5  数据更新 </vt:lpstr>
      <vt:lpstr>3.5.1  插入数据</vt:lpstr>
      <vt:lpstr>1. 插入元组</vt:lpstr>
      <vt:lpstr>插入元组（续）</vt:lpstr>
      <vt:lpstr>插入元组（续）</vt:lpstr>
      <vt:lpstr>插入元组（续）</vt:lpstr>
      <vt:lpstr>插入元组（续）</vt:lpstr>
      <vt:lpstr>插入元组（续）</vt:lpstr>
      <vt:lpstr>2. 插入子查询结果</vt:lpstr>
      <vt:lpstr>插入子查询结果（续）</vt:lpstr>
      <vt:lpstr>插入子查询结果（续）</vt:lpstr>
      <vt:lpstr>3.5  数据更新 </vt:lpstr>
      <vt:lpstr>3.5.2  修改数据</vt:lpstr>
      <vt:lpstr>修改数据（续）</vt:lpstr>
      <vt:lpstr>1. 修改某一个元组的值</vt:lpstr>
      <vt:lpstr>2. 修改多个元组的值</vt:lpstr>
      <vt:lpstr>3. 带子查询的修改语句</vt:lpstr>
      <vt:lpstr>修改数据（续）</vt:lpstr>
      <vt:lpstr>3.5  数据更新 </vt:lpstr>
      <vt:lpstr>3.5.3  删除数据</vt:lpstr>
      <vt:lpstr>删除数据（续）</vt:lpstr>
      <vt:lpstr>1. 删除某一个元组的值</vt:lpstr>
      <vt:lpstr>2. 删除多个元组的值</vt:lpstr>
      <vt:lpstr>3. 带子查询的删除语句</vt:lpstr>
      <vt:lpstr>第三章  关系数据库标准语言SQL</vt:lpstr>
      <vt:lpstr>3.6 空值的处理</vt:lpstr>
      <vt:lpstr>1. 空值的产生</vt:lpstr>
      <vt:lpstr>空值的产生（续）</vt:lpstr>
      <vt:lpstr>2. 空值的判断</vt:lpstr>
      <vt:lpstr>3. 空值的约束条件</vt:lpstr>
      <vt:lpstr>4. 空值的算术运算、比较运算和逻辑运算</vt:lpstr>
      <vt:lpstr>空值的算术运算、比较运算和逻辑运算(续)</vt:lpstr>
      <vt:lpstr>空值的算术运算、比较运算和逻辑运算（续）</vt:lpstr>
      <vt:lpstr>空值的算术运算、比较运算和逻辑运算（续）</vt:lpstr>
      <vt:lpstr>第三章  关系数据库标准语言SQL</vt:lpstr>
      <vt:lpstr>3.7  视图</vt:lpstr>
      <vt:lpstr>3.7  视图</vt:lpstr>
      <vt:lpstr>3.7.1  定义视图</vt:lpstr>
      <vt:lpstr>1. 建立视图</vt:lpstr>
      <vt:lpstr>建立视图（续）</vt:lpstr>
      <vt:lpstr>建立视图（续）</vt:lpstr>
      <vt:lpstr> 建立视图（续）</vt:lpstr>
      <vt:lpstr>建立视图（续）</vt:lpstr>
      <vt:lpstr>建立视图（续）</vt:lpstr>
      <vt:lpstr>建立视图（续）</vt:lpstr>
      <vt:lpstr>建立视图（续）</vt:lpstr>
      <vt:lpstr>建立视图（续）</vt:lpstr>
      <vt:lpstr>建立视图（续）</vt:lpstr>
      <vt:lpstr>建立视图（续）</vt:lpstr>
      <vt:lpstr> 建立视图（续）</vt:lpstr>
      <vt:lpstr>2. 删除视图</vt:lpstr>
      <vt:lpstr>删除视图（续）</vt:lpstr>
      <vt:lpstr>3.7  视图</vt:lpstr>
      <vt:lpstr>3.7.2  查询视图</vt:lpstr>
      <vt:lpstr>查询视图（续）</vt:lpstr>
      <vt:lpstr>查询视图（续）</vt:lpstr>
      <vt:lpstr>查询视图（续）</vt:lpstr>
      <vt:lpstr>查询视图（续）</vt:lpstr>
      <vt:lpstr>查询视图（续）</vt:lpstr>
      <vt:lpstr>3.7 视图</vt:lpstr>
      <vt:lpstr>更新视图（续）</vt:lpstr>
      <vt:lpstr>更新视图（续）</vt:lpstr>
      <vt:lpstr>更新视图（续）</vt:lpstr>
      <vt:lpstr>更新视图（续）</vt:lpstr>
      <vt:lpstr>更新视图（续）</vt:lpstr>
      <vt:lpstr>更新视图（续）</vt:lpstr>
      <vt:lpstr>更新视图（续）</vt:lpstr>
      <vt:lpstr>3.7  视图</vt:lpstr>
      <vt:lpstr>3.7.4  视图的作用</vt:lpstr>
      <vt:lpstr>视图的作用（续）</vt:lpstr>
      <vt:lpstr>视图的作用（续）</vt:lpstr>
      <vt:lpstr>视图的作用（续）</vt:lpstr>
      <vt:lpstr>视图的作用（续）</vt:lpstr>
      <vt:lpstr>视图的作用（续）</vt:lpstr>
      <vt:lpstr>视图的作用（续）</vt:lpstr>
      <vt:lpstr>视图的作用（续）</vt:lpstr>
      <vt:lpstr>复习与回顾(P130 习题3)</vt:lpstr>
      <vt:lpstr>复习与回顾(P130 习题4)</vt:lpstr>
      <vt:lpstr>复习与回顾(P130 习题4)</vt:lpstr>
      <vt:lpstr>复习与回顾(P130 习题5)</vt:lpstr>
      <vt:lpstr>复习与回顾(P130 习题5)</vt:lpstr>
      <vt:lpstr>复习与回顾(P130 习题5)</vt:lpstr>
      <vt:lpstr>复习与回顾(P130 习题9)</vt:lpstr>
      <vt:lpstr>复习与回顾</vt:lpstr>
      <vt:lpstr>复习与回顾</vt:lpstr>
      <vt:lpstr>复习与回顾</vt:lpstr>
      <vt:lpstr>复习与回顾</vt:lpstr>
      <vt:lpstr>复习与回顾</vt:lpstr>
      <vt:lpstr>复习与回顾</vt:lpstr>
      <vt:lpstr>复习与回顾</vt:lpstr>
      <vt:lpstr>3.8 小结</vt:lpstr>
      <vt:lpstr>本章小结</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数据库原理</dc:title>
  <dc:subject>SQL</dc:subject>
  <dc:creator>宋广华</dc:creator>
  <cp:keywords>第三章</cp:keywords>
  <dc:description/>
  <cp:lastModifiedBy>宋 广华</cp:lastModifiedBy>
  <cp:revision>357</cp:revision>
  <dcterms:created xsi:type="dcterms:W3CDTF">2014-10-22T07:43:12Z</dcterms:created>
  <dcterms:modified xsi:type="dcterms:W3CDTF">2021-10-28T10:52:47Z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2052-9.1.0.4855</vt:lpwstr>
  </property>
</Properties>
</file>