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audio3.wav" ContentType="audio/x-wav"/>
  <Override PartName="/ppt/media/audio4.wav" ContentType="audio/x-wav"/>
  <Override PartName="/ppt/media/audio5.wav" ContentType="audio/x-wav"/>
  <Override PartName="/ppt/media/audio6.wav" ContentType="audio/x-wav"/>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 id="2147483679" r:id="rId3"/>
  </p:sldMasterIdLst>
  <p:notesMasterIdLst>
    <p:notesMasterId r:id="rId190"/>
  </p:notesMasterIdLst>
  <p:sldIdLst>
    <p:sldId id="415" r:id="rId4"/>
    <p:sldId id="416" r:id="rId5"/>
    <p:sldId id="41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419" r:id="rId29"/>
    <p:sldId id="282" r:id="rId30"/>
    <p:sldId id="283" r:id="rId31"/>
    <p:sldId id="284" r:id="rId32"/>
    <p:sldId id="285" r:id="rId33"/>
    <p:sldId id="286" r:id="rId34"/>
    <p:sldId id="420" r:id="rId35"/>
    <p:sldId id="287" r:id="rId36"/>
    <p:sldId id="288" r:id="rId37"/>
    <p:sldId id="289" r:id="rId38"/>
    <p:sldId id="290" r:id="rId39"/>
    <p:sldId id="291" r:id="rId40"/>
    <p:sldId id="292" r:id="rId41"/>
    <p:sldId id="293" r:id="rId42"/>
    <p:sldId id="294" r:id="rId43"/>
    <p:sldId id="295" r:id="rId44"/>
    <p:sldId id="421" r:id="rId45"/>
    <p:sldId id="296" r:id="rId46"/>
    <p:sldId id="297" r:id="rId47"/>
    <p:sldId id="422" r:id="rId48"/>
    <p:sldId id="298" r:id="rId49"/>
    <p:sldId id="299" r:id="rId50"/>
    <p:sldId id="300" r:id="rId51"/>
    <p:sldId id="301" r:id="rId52"/>
    <p:sldId id="302" r:id="rId53"/>
    <p:sldId id="423" r:id="rId54"/>
    <p:sldId id="424" r:id="rId55"/>
    <p:sldId id="425" r:id="rId56"/>
    <p:sldId id="303" r:id="rId57"/>
    <p:sldId id="304" r:id="rId58"/>
    <p:sldId id="305" r:id="rId59"/>
    <p:sldId id="431" r:id="rId60"/>
    <p:sldId id="426" r:id="rId61"/>
    <p:sldId id="306" r:id="rId62"/>
    <p:sldId id="307" r:id="rId63"/>
    <p:sldId id="308" r:id="rId64"/>
    <p:sldId id="309" r:id="rId65"/>
    <p:sldId id="310" r:id="rId66"/>
    <p:sldId id="427" r:id="rId67"/>
    <p:sldId id="311" r:id="rId68"/>
    <p:sldId id="428" r:id="rId69"/>
    <p:sldId id="429" r:id="rId70"/>
    <p:sldId id="430"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407" r:id="rId90"/>
    <p:sldId id="330" r:id="rId91"/>
    <p:sldId id="408" r:id="rId92"/>
    <p:sldId id="331" r:id="rId93"/>
    <p:sldId id="332" r:id="rId94"/>
    <p:sldId id="333" r:id="rId95"/>
    <p:sldId id="334" r:id="rId96"/>
    <p:sldId id="335" r:id="rId97"/>
    <p:sldId id="411" r:id="rId98"/>
    <p:sldId id="409" r:id="rId99"/>
    <p:sldId id="337" r:id="rId100"/>
    <p:sldId id="338" r:id="rId101"/>
    <p:sldId id="339" r:id="rId102"/>
    <p:sldId id="340" r:id="rId103"/>
    <p:sldId id="341" r:id="rId104"/>
    <p:sldId id="342" r:id="rId105"/>
    <p:sldId id="343" r:id="rId106"/>
    <p:sldId id="344" r:id="rId107"/>
    <p:sldId id="345" r:id="rId108"/>
    <p:sldId id="346" r:id="rId109"/>
    <p:sldId id="347" r:id="rId110"/>
    <p:sldId id="348" r:id="rId111"/>
    <p:sldId id="349" r:id="rId112"/>
    <p:sldId id="350" r:id="rId113"/>
    <p:sldId id="351" r:id="rId114"/>
    <p:sldId id="353" r:id="rId115"/>
    <p:sldId id="354" r:id="rId116"/>
    <p:sldId id="432" r:id="rId117"/>
    <p:sldId id="433" r:id="rId118"/>
    <p:sldId id="434" r:id="rId119"/>
    <p:sldId id="435" r:id="rId120"/>
    <p:sldId id="436" r:id="rId121"/>
    <p:sldId id="437" r:id="rId122"/>
    <p:sldId id="438" r:id="rId123"/>
    <p:sldId id="439" r:id="rId124"/>
    <p:sldId id="440" r:id="rId125"/>
    <p:sldId id="355" r:id="rId126"/>
    <p:sldId id="356" r:id="rId127"/>
    <p:sldId id="357" r:id="rId128"/>
    <p:sldId id="358" r:id="rId129"/>
    <p:sldId id="359" r:id="rId130"/>
    <p:sldId id="445" r:id="rId131"/>
    <p:sldId id="446" r:id="rId132"/>
    <p:sldId id="447" r:id="rId133"/>
    <p:sldId id="448" r:id="rId134"/>
    <p:sldId id="360" r:id="rId135"/>
    <p:sldId id="361" r:id="rId136"/>
    <p:sldId id="362" r:id="rId137"/>
    <p:sldId id="364" r:id="rId138"/>
    <p:sldId id="365" r:id="rId139"/>
    <p:sldId id="366" r:id="rId140"/>
    <p:sldId id="367" r:id="rId141"/>
    <p:sldId id="368" r:id="rId142"/>
    <p:sldId id="369" r:id="rId143"/>
    <p:sldId id="370" r:id="rId144"/>
    <p:sldId id="371" r:id="rId145"/>
    <p:sldId id="372" r:id="rId146"/>
    <p:sldId id="410" r:id="rId147"/>
    <p:sldId id="451" r:id="rId148"/>
    <p:sldId id="403" r:id="rId149"/>
    <p:sldId id="508" r:id="rId150"/>
    <p:sldId id="509" r:id="rId151"/>
    <p:sldId id="418" r:id="rId152"/>
    <p:sldId id="510" r:id="rId153"/>
    <p:sldId id="373" r:id="rId154"/>
    <p:sldId id="511" r:id="rId155"/>
    <p:sldId id="512" r:id="rId156"/>
    <p:sldId id="513" r:id="rId157"/>
    <p:sldId id="514" r:id="rId158"/>
    <p:sldId id="515" r:id="rId159"/>
    <p:sldId id="516" r:id="rId160"/>
    <p:sldId id="517" r:id="rId161"/>
    <p:sldId id="518" r:id="rId162"/>
    <p:sldId id="519" r:id="rId163"/>
    <p:sldId id="398" r:id="rId164"/>
    <p:sldId id="520" r:id="rId165"/>
    <p:sldId id="399" r:id="rId166"/>
    <p:sldId id="521" r:id="rId167"/>
    <p:sldId id="522" r:id="rId168"/>
    <p:sldId id="523" r:id="rId169"/>
    <p:sldId id="453" r:id="rId170"/>
    <p:sldId id="454" r:id="rId171"/>
    <p:sldId id="455" r:id="rId172"/>
    <p:sldId id="456" r:id="rId173"/>
    <p:sldId id="486" r:id="rId174"/>
    <p:sldId id="488" r:id="rId175"/>
    <p:sldId id="482" r:id="rId176"/>
    <p:sldId id="483" r:id="rId177"/>
    <p:sldId id="457" r:id="rId178"/>
    <p:sldId id="474" r:id="rId179"/>
    <p:sldId id="524" r:id="rId180"/>
    <p:sldId id="525" r:id="rId181"/>
    <p:sldId id="449" r:id="rId182"/>
    <p:sldId id="404" r:id="rId183"/>
    <p:sldId id="405" r:id="rId184"/>
    <p:sldId id="406" r:id="rId185"/>
    <p:sldId id="443" r:id="rId186"/>
    <p:sldId id="444" r:id="rId187"/>
    <p:sldId id="526" r:id="rId188"/>
    <p:sldId id="441" r:id="rId189"/>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66"/>
    <a:srgbClr val="FF00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59" autoAdjust="0"/>
  </p:normalViewPr>
  <p:slideViewPr>
    <p:cSldViewPr snapToObjects="1">
      <p:cViewPr varScale="1">
        <p:scale>
          <a:sx n="83" d="100"/>
          <a:sy n="83" d="100"/>
        </p:scale>
        <p:origin x="1421" y="67"/>
      </p:cViewPr>
      <p:guideLst>
        <p:guide orient="horz" pos="2142"/>
        <p:guide pos="2880"/>
      </p:guideLst>
    </p:cSldViewPr>
  </p:slideViewPr>
  <p:outlineViewPr>
    <p:cViewPr>
      <p:scale>
        <a:sx n="33" d="100"/>
        <a:sy n="33" d="100"/>
      </p:scale>
      <p:origin x="0" y="18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commentAuthors" Target="commentAuthor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presProps" Target="presProps.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slide" Target="slides/slide179.xml"/><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viewProps" Target="viewProps.xml"/><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slide" Target="slides/slide180.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slide" Target="slides/slide186.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tableStyles" Target="tableStyles.xml"/><Relationship Id="rId190" Type="http://schemas.openxmlformats.org/officeDocument/2006/relationships/notesMaster" Target="notesMasters/notesMaster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1" Type="http://schemas.openxmlformats.org/officeDocument/2006/relationships/slideMaster" Target="slideMasters/slideMaster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3" Type="http://schemas.openxmlformats.org/officeDocument/2006/relationships/slide" Target="slides/slide163.xml"/><Relationship Id="rId2" Type="http://schemas.openxmlformats.org/officeDocument/2006/relationships/slide" Target="slides/slide161.xml"/><Relationship Id="rId1" Type="http://schemas.openxmlformats.org/officeDocument/2006/relationships/slide" Target="slides/slide1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2021/12/02</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p14="http://schemas.microsoft.com/office/powerpoint/2010/main"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922338" y="747713"/>
            <a:ext cx="4987925" cy="3741737"/>
          </a:xfrm>
          <a:ln>
            <a:solidFill>
              <a:srgbClr val="000000"/>
            </a:solidFill>
            <a:miter lim="800000"/>
            <a:headEnd/>
            <a:tailEnd/>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148" name="灯片编号占位符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fld id="{8010E5C2-7773-40D2-88E1-42452E591B9B}" type="slidenum">
              <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06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fld id="{98E98E1A-10A5-4316-8F96-F8DD2B5D2D49}" type="slidenum">
              <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rPr>
              <a:pPr marL="0" marR="0" lvl="0" indent="0" defTabSz="914400" eaLnBrk="0" fontAlgn="auto" latinLnBrk="0" hangingPunct="0">
                <a:lnSpc>
                  <a:spcPct val="100000"/>
                </a:lnSpc>
                <a:spcBef>
                  <a:spcPts val="0"/>
                </a:spcBef>
                <a:spcAft>
                  <a:spcPts val="0"/>
                </a:spcAft>
                <a:buClrTx/>
                <a:buSzTx/>
                <a:buFontTx/>
                <a:buNone/>
                <a:tabLst/>
                <a:defRPr/>
              </a:pPr>
              <a:t>2</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宋体" panose="02010600030101010101" pitchFamily="2" charset="-122"/>
            </a:endParaRPr>
          </a:p>
        </p:txBody>
      </p:sp>
      <p:sp>
        <p:nvSpPr>
          <p:cNvPr id="14339" name="Rectangle 2"/>
          <p:cNvSpPr>
            <a:spLocks noGrp="1" noRot="1" noChangeAspect="1" noChangeArrowheads="1" noTextEdit="1"/>
          </p:cNvSpPr>
          <p:nvPr>
            <p:ph type="sldImg"/>
          </p:nvPr>
        </p:nvSpPr>
        <p:spPr>
          <a:xfrm>
            <a:off x="922338" y="747713"/>
            <a:ext cx="4987925" cy="3741737"/>
          </a:xfrm>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0714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xfrm>
            <a:off x="922338" y="747713"/>
            <a:ext cx="4987925" cy="37417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fld id="{3195FE93-C791-41A9-8165-4A20E4889B72}" type="slidenum">
              <a:rPr lang="zh-CN" altLang="en-US" sz="1200" smtClean="0"/>
              <a:pPr/>
              <a:t>186</a:t>
            </a:fld>
            <a:endParaRPr lang="en-US" altLang="zh-CN" sz="1200"/>
          </a:p>
        </p:txBody>
      </p:sp>
    </p:spTree>
    <p:extLst>
      <p:ext uri="{BB962C8B-B14F-4D97-AF65-F5344CB8AC3E}">
        <p14:creationId xmlns:p14="http://schemas.microsoft.com/office/powerpoint/2010/main" val="2625495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53816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E:\华华上课\财大校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37" y="2847"/>
            <a:ext cx="817347" cy="782610"/>
          </a:xfrm>
          <a:prstGeom prst="rect">
            <a:avLst/>
          </a:prstGeom>
          <a:noFill/>
          <a:effectLst>
            <a:reflection blurRad="6350" stA="50000" endA="300" endPos="555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5" name="Freeform 21" descr="Dark upward diagonal"/>
          <p:cNvSpPr>
            <a:spLocks/>
          </p:cNvSpPr>
          <p:nvPr userDrawn="1"/>
        </p:nvSpPr>
        <p:spPr bwMode="gray">
          <a:xfrm rot="5400000">
            <a:off x="-2570956" y="3417094"/>
            <a:ext cx="6858000" cy="46038"/>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灯片编号占位符 5"/>
          <p:cNvSpPr txBox="1">
            <a:spLocks/>
          </p:cNvSpPr>
          <p:nvPr userDrawn="1"/>
        </p:nvSpPr>
        <p:spPr>
          <a:xfrm>
            <a:off x="0" y="2708275"/>
            <a:ext cx="755650" cy="1728788"/>
          </a:xfrm>
          <a:prstGeom prst="rect">
            <a:avLst/>
          </a:prstGeom>
        </p:spPr>
        <p:txBody>
          <a:bodyPr anchor="ctr"/>
          <a:lstStyle>
            <a:defPPr>
              <a:defRPr lang="zh-CN"/>
            </a:defPPr>
            <a:lvl1pPr marL="0" algn="r" defTabSz="914400" rtl="0" eaLnBrk="1" latinLnBrk="0" hangingPunct="1">
              <a:defRPr lang="en-US" altLang="zh-CN" sz="1400" b="1" i="0" kern="1200" baseline="0" smtClean="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200000"/>
              </a:lnSpc>
              <a:spcBef>
                <a:spcPts val="0"/>
              </a:spcBef>
              <a:spcAft>
                <a:spcPts val="0"/>
              </a:spcAft>
              <a:buFont typeface="Arial" panose="020B0604020202020204" pitchFamily="34" charset="0"/>
              <a:buNone/>
              <a:defRPr/>
            </a:pPr>
            <a:r>
              <a:rPr lang="zh-CN" altLang="en-US" sz="1200" dirty="0">
                <a:solidFill>
                  <a:srgbClr val="002060"/>
                </a:solidFill>
                <a:latin typeface="微软雅黑" panose="020B0503020204020204" pitchFamily="34" charset="-122"/>
                <a:ea typeface="微软雅黑" panose="020B0503020204020204" pitchFamily="34" charset="-122"/>
              </a:rPr>
              <a:t>第</a:t>
            </a:r>
            <a:endParaRPr sz="12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buFont typeface="Arial" panose="020B0604020202020204" pitchFamily="34" charset="0"/>
              <a:buNone/>
              <a:defRPr/>
            </a:pPr>
            <a:fld id="{8E690B83-F47C-4D8E-8C95-6A5A42B2A5DA}" type="slidenum">
              <a:rPr sz="1050" smtClean="0">
                <a:latin typeface="微软雅黑" panose="020B0503020204020204" pitchFamily="34" charset="-122"/>
                <a:ea typeface="微软雅黑" panose="020B0503020204020204" pitchFamily="34" charset="-122"/>
              </a:rPr>
              <a:pPr algn="ctr" fontAlgn="auto">
                <a:lnSpc>
                  <a:spcPct val="200000"/>
                </a:lnSpc>
                <a:spcBef>
                  <a:spcPts val="0"/>
                </a:spcBef>
                <a:spcAft>
                  <a:spcPts val="0"/>
                </a:spcAft>
                <a:buFont typeface="Arial" panose="020B0604020202020204" pitchFamily="34" charset="0"/>
                <a:buNone/>
                <a:defRPr/>
              </a:pPr>
              <a:t>‹#›</a:t>
            </a:fld>
            <a:r>
              <a:rPr sz="1050" dirty="0">
                <a:solidFill>
                  <a:srgbClr val="002060"/>
                </a:solidFill>
                <a:latin typeface="微软雅黑" panose="020B0503020204020204" pitchFamily="34" charset="-122"/>
                <a:ea typeface="微软雅黑" panose="020B0503020204020204" pitchFamily="34" charset="-122"/>
              </a:rPr>
              <a:t>/</a:t>
            </a:r>
            <a:r>
              <a:rPr lang="en-US" altLang="zh-CN" sz="1050" dirty="0">
                <a:solidFill>
                  <a:srgbClr val="002060"/>
                </a:solidFill>
                <a:latin typeface="微软雅黑" panose="020B0503020204020204" pitchFamily="34" charset="-122"/>
                <a:ea typeface="微软雅黑" panose="020B0503020204020204" pitchFamily="34" charset="-122"/>
              </a:rPr>
              <a:t>186</a:t>
            </a:r>
            <a:endParaRPr sz="105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buFont typeface="Arial" panose="020B0604020202020204" pitchFamily="34" charset="0"/>
              <a:buNone/>
              <a:defRPr/>
            </a:pPr>
            <a:r>
              <a:rPr lang="zh-CN" altLang="en-US" sz="1200" dirty="0">
                <a:solidFill>
                  <a:srgbClr val="002060"/>
                </a:solidFill>
                <a:latin typeface="微软雅黑" panose="020B0503020204020204" pitchFamily="34" charset="-122"/>
                <a:ea typeface="微软雅黑" panose="020B0503020204020204" pitchFamily="34" charset="-122"/>
              </a:rPr>
              <a:t>页</a:t>
            </a:r>
            <a:endParaRPr lang="zh-CN" altLang="en-US" sz="1200" dirty="0"/>
          </a:p>
        </p:txBody>
      </p:sp>
      <p:sp>
        <p:nvSpPr>
          <p:cNvPr id="7" name="Freeform 21" descr="Dark upward diagonal"/>
          <p:cNvSpPr>
            <a:spLocks/>
          </p:cNvSpPr>
          <p:nvPr userDrawn="1"/>
        </p:nvSpPr>
        <p:spPr bwMode="gray">
          <a:xfrm>
            <a:off x="0" y="836613"/>
            <a:ext cx="9131300" cy="46037"/>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a:xfrm>
            <a:off x="958966" y="-39688"/>
            <a:ext cx="8149538" cy="1138238"/>
          </a:xfrm>
        </p:spPr>
        <p:txBody>
          <a:bodyPr/>
          <a:lstStyle>
            <a:lvl1pPr>
              <a:defRPr>
                <a:solidFill>
                  <a:schemeClr val="accent1">
                    <a:lumMod val="25000"/>
                  </a:schemeClr>
                </a:solidFill>
              </a:defRPr>
            </a:lvl1pPr>
          </a:lstStyle>
          <a:p>
            <a:r>
              <a:rPr lang="zh-CN" altLang="en-US" dirty="0"/>
              <a:t>单击此处编辑母版标题样式</a:t>
            </a:r>
          </a:p>
        </p:txBody>
      </p:sp>
      <p:sp>
        <p:nvSpPr>
          <p:cNvPr id="3" name="内容占位符 2"/>
          <p:cNvSpPr>
            <a:spLocks noGrp="1"/>
          </p:cNvSpPr>
          <p:nvPr>
            <p:ph idx="1"/>
          </p:nvPr>
        </p:nvSpPr>
        <p:spPr>
          <a:xfrm>
            <a:off x="958966" y="1339850"/>
            <a:ext cx="8149538" cy="48545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0" y="6455019"/>
            <a:ext cx="827584" cy="400134"/>
          </a:xfrm>
          <a:prstGeom prst="rect">
            <a:avLst/>
          </a:prstGeom>
        </p:spPr>
        <p:txBody>
          <a:bodyPr/>
          <a:lstStyle>
            <a:lvl1pPr algn="l" eaLnBrk="1" fontAlgn="auto" hangingPunct="1">
              <a:spcBef>
                <a:spcPts val="0"/>
              </a:spcBef>
              <a:spcAft>
                <a:spcPts val="0"/>
              </a:spcAft>
              <a:buFont typeface="Arial" panose="020B0604020202020204" pitchFamily="34" charset="0"/>
              <a:buNone/>
              <a:defRPr sz="1000" b="1" i="0" baseline="0" smtClean="0">
                <a:solidFill>
                  <a:srgbClr val="002060"/>
                </a:solidFill>
                <a:latin typeface="Calibri"/>
                <a:ea typeface="宋体"/>
              </a:defRPr>
            </a:lvl1pPr>
          </a:lstStyle>
          <a:p>
            <a:pPr>
              <a:defRPr/>
            </a:pPr>
            <a:fld id="{69879A6D-7149-41B1-8C3B-129378D3617C}" type="datetime1">
              <a:rPr lang="zh-CN" altLang="en-US" smtClean="0"/>
              <a:t>2021/12/02</a:t>
            </a:fld>
            <a:endParaRPr lang="zh-CN" altLang="en-US" dirty="0"/>
          </a:p>
        </p:txBody>
      </p:sp>
    </p:spTree>
    <p:extLst>
      <p:ext uri="{BB962C8B-B14F-4D97-AF65-F5344CB8AC3E}">
        <p14:creationId xmlns:p14="http://schemas.microsoft.com/office/powerpoint/2010/main" val="1695503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85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917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8398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37591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93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4642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85042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6911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9688"/>
            <a:ext cx="2057400" cy="6234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9688"/>
            <a:ext cx="6019800" cy="6234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2905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SmartArt 占位符 2"/>
          <p:cNvSpPr>
            <a:spLocks noGrp="1"/>
          </p:cNvSpPr>
          <p:nvPr>
            <p:ph type="dgm"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z="1000" smtClean="0"/>
            </a:lvl1pPr>
          </a:lstStyle>
          <a:p>
            <a:pPr>
              <a:defRPr/>
            </a:pPr>
            <a:fld id="{87440A89-ADF3-4031-A4D6-60439D3F664D}" type="datetime1">
              <a:rPr lang="zh-CN" altLang="en-US" smtClean="0"/>
              <a:t>2021/12/02</a:t>
            </a:fld>
            <a:endParaRPr lang="en-US" altLang="zh-CN"/>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2723482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E22F4108-3AC3-40EB-A8E2-E0B82567EFFF}" type="datetime1">
              <a:rPr lang="zh-CN" altLang="en-US" smtClean="0"/>
              <a:t>2021/12/02</a:t>
            </a:fld>
            <a:endParaRPr lang="en-US" altLang="zh-CN"/>
          </a:p>
        </p:txBody>
      </p:sp>
      <p:sp>
        <p:nvSpPr>
          <p:cNvPr id="6"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457574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52900"/>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mtClean="0"/>
            </a:lvl1pPr>
          </a:lstStyle>
          <a:p>
            <a:pPr>
              <a:defRPr/>
            </a:pPr>
            <a:fld id="{6A5C3C8B-D9B8-4220-B0CA-85E6C9C8B34B}" type="datetime1">
              <a:rPr lang="zh-CN" altLang="en-US" smtClean="0"/>
              <a:t>2021/12/02</a:t>
            </a:fld>
            <a:endParaRPr lang="en-US" altLang="zh-CN"/>
          </a:p>
        </p:txBody>
      </p:sp>
      <p:sp>
        <p:nvSpPr>
          <p:cNvPr id="7"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32666859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eaLnBrk="1" hangingPunct="1">
              <a:buFont typeface="Arial" panose="020B0604020202020204" pitchFamily="34" charset="0"/>
              <a:buNone/>
              <a:defRPr sz="1050" smtClean="0"/>
            </a:lvl1pPr>
          </a:lstStyle>
          <a:p>
            <a:pPr>
              <a:defRPr/>
            </a:pPr>
            <a:fld id="{7734283F-5CD7-48BB-B69B-F1B79F9B5D03}" type="datetime1">
              <a:rPr lang="zh-CN" altLang="en-US" smtClean="0"/>
              <a:t>2021/12/02</a:t>
            </a:fld>
            <a:endParaRPr lang="en-US" altLang="zh-CN" dirty="0"/>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28566302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188913"/>
            <a:ext cx="6249987"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844675"/>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86288" y="1844675"/>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86288" y="4168775"/>
            <a:ext cx="40386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1687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Freeform 21" descr="Dark upward diagonal"/>
          <p:cNvSpPr>
            <a:spLocks/>
          </p:cNvSpPr>
          <p:nvPr userDrawn="1"/>
        </p:nvSpPr>
        <p:spPr bwMode="gray">
          <a:xfrm>
            <a:off x="0" y="2636838"/>
            <a:ext cx="9144000" cy="144462"/>
          </a:xfrm>
          <a:custGeom>
            <a:avLst/>
            <a:gdLst>
              <a:gd name="T0" fmla="*/ 0 w 5639"/>
              <a:gd name="T1" fmla="*/ 0 h 113"/>
              <a:gd name="T2" fmla="*/ 2147483646 w 5639"/>
              <a:gd name="T3" fmla="*/ 0 h 113"/>
              <a:gd name="T4" fmla="*/ 2147483646 w 5639"/>
              <a:gd name="T5" fmla="*/ 2147483646 h 113"/>
              <a:gd name="T6" fmla="*/ 2147483646 w 5639"/>
              <a:gd name="T7" fmla="*/ 2147483646 h 113"/>
              <a:gd name="T8" fmla="*/ 0 w 5639"/>
              <a:gd name="T9" fmla="*/ 2147483646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 name="Picture 2" descr="E:\华华上课\财大校徽.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31" y="0"/>
            <a:ext cx="2725355" cy="2609528"/>
          </a:xfrm>
          <a:prstGeom prst="rect">
            <a:avLst/>
          </a:prstGeom>
          <a:noFill/>
          <a:effectLst>
            <a:reflection blurRad="6350" stA="50000" endPos="82000" dist="2032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4903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Freeform 21" descr="Dark upward diagonal"/>
          <p:cNvSpPr>
            <a:spLocks/>
          </p:cNvSpPr>
          <p:nvPr userDrawn="1"/>
        </p:nvSpPr>
        <p:spPr bwMode="gray">
          <a:xfrm>
            <a:off x="0" y="2636838"/>
            <a:ext cx="9144000" cy="144462"/>
          </a:xfrm>
          <a:custGeom>
            <a:avLst/>
            <a:gdLst>
              <a:gd name="T0" fmla="*/ 0 w 5639"/>
              <a:gd name="T1" fmla="*/ 0 h 113"/>
              <a:gd name="T2" fmla="*/ 2147483647 w 5639"/>
              <a:gd name="T3" fmla="*/ 0 h 113"/>
              <a:gd name="T4" fmla="*/ 2147483647 w 5639"/>
              <a:gd name="T5" fmla="*/ 73320218 h 113"/>
              <a:gd name="T6" fmla="*/ 2147483647 w 5639"/>
              <a:gd name="T7" fmla="*/ 184113623 h 113"/>
              <a:gd name="T8" fmla="*/ 0 w 5639"/>
              <a:gd name="T9" fmla="*/ 184113623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rgbClr val="80CB35"/>
            </a:fgClr>
            <a:bgClr>
              <a:srgbClr val="329A2A"/>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endParaRPr lang="zh-CN" altLang="en-US" sz="1800" b="0">
              <a:solidFill>
                <a:srgbClr val="9B2D1F"/>
              </a:solidFill>
              <a:latin typeface="Arial" charset="0"/>
              <a:ea typeface="华文行楷" pitchFamily="2" charset="-122"/>
            </a:endParaRPr>
          </a:p>
        </p:txBody>
      </p:sp>
      <p:pic>
        <p:nvPicPr>
          <p:cNvPr id="3" name="Picture 2" descr="E:\华华上课\财大校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731" y="0"/>
            <a:ext cx="2725355" cy="2609528"/>
          </a:xfrm>
          <a:prstGeom prst="rect">
            <a:avLst/>
          </a:prstGeom>
          <a:noFill/>
          <a:effectLst>
            <a:reflection blurRad="6350" stA="50000" endPos="82000" dist="2032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5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21" descr="Dark upward diagonal"/>
          <p:cNvSpPr>
            <a:spLocks/>
          </p:cNvSpPr>
          <p:nvPr userDrawn="1"/>
        </p:nvSpPr>
        <p:spPr bwMode="gray">
          <a:xfrm>
            <a:off x="0" y="928688"/>
            <a:ext cx="9131300" cy="46037"/>
          </a:xfrm>
          <a:custGeom>
            <a:avLst/>
            <a:gdLst>
              <a:gd name="T0" fmla="*/ 0 w 5639"/>
              <a:gd name="T1" fmla="*/ 0 h 113"/>
              <a:gd name="T2" fmla="*/ 2147483647 w 5639"/>
              <a:gd name="T3" fmla="*/ 0 h 113"/>
              <a:gd name="T4" fmla="*/ 2147483647 w 5639"/>
              <a:gd name="T5" fmla="*/ 7417661 h 113"/>
              <a:gd name="T6" fmla="*/ 2147483647 w 5639"/>
              <a:gd name="T7" fmla="*/ 18626244 h 113"/>
              <a:gd name="T8" fmla="*/ 0 w 5639"/>
              <a:gd name="T9" fmla="*/ 18626244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rgbClr val="80CB35"/>
            </a:fgClr>
            <a:bgClr>
              <a:srgbClr val="329A2A"/>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endParaRPr lang="zh-CN" altLang="en-US" sz="1800" b="0">
              <a:solidFill>
                <a:srgbClr val="9B2D1F"/>
              </a:solidFill>
              <a:latin typeface="Arial" charset="0"/>
              <a:ea typeface="华文行楷" pitchFamily="2" charset="-122"/>
            </a:endParaRPr>
          </a:p>
        </p:txBody>
      </p:sp>
      <p:sp>
        <p:nvSpPr>
          <p:cNvPr id="5" name="Freeform 21" descr="Dark upward diagonal"/>
          <p:cNvSpPr>
            <a:spLocks/>
          </p:cNvSpPr>
          <p:nvPr userDrawn="1"/>
        </p:nvSpPr>
        <p:spPr bwMode="gray">
          <a:xfrm rot="5400000">
            <a:off x="-2437606" y="3405981"/>
            <a:ext cx="6858000" cy="46038"/>
          </a:xfrm>
          <a:custGeom>
            <a:avLst/>
            <a:gdLst>
              <a:gd name="T0" fmla="*/ 0 w 5639"/>
              <a:gd name="T1" fmla="*/ 0 h 113"/>
              <a:gd name="T2" fmla="*/ 2147483647 w 5639"/>
              <a:gd name="T3" fmla="*/ 0 h 113"/>
              <a:gd name="T4" fmla="*/ 2147483647 w 5639"/>
              <a:gd name="T5" fmla="*/ 7417822 h 113"/>
              <a:gd name="T6" fmla="*/ 2147483647 w 5639"/>
              <a:gd name="T7" fmla="*/ 18626649 h 113"/>
              <a:gd name="T8" fmla="*/ 0 w 5639"/>
              <a:gd name="T9" fmla="*/ 18626649 h 113"/>
              <a:gd name="T10" fmla="*/ 0 w 5639"/>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rgbClr val="80CB35"/>
            </a:fgClr>
            <a:bgClr>
              <a:srgbClr val="329A2A"/>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SzTx/>
              <a:buFontTx/>
              <a:buNone/>
            </a:pPr>
            <a:endParaRPr lang="zh-CN" altLang="en-US" sz="1800" b="0">
              <a:solidFill>
                <a:srgbClr val="9B2D1F"/>
              </a:solidFill>
              <a:latin typeface="Arial" charset="0"/>
              <a:ea typeface="华文行楷" pitchFamily="2" charset="-122"/>
            </a:endParaRPr>
          </a:p>
        </p:txBody>
      </p:sp>
      <p:sp>
        <p:nvSpPr>
          <p:cNvPr id="6" name="灯片编号占位符 5"/>
          <p:cNvSpPr txBox="1">
            <a:spLocks/>
          </p:cNvSpPr>
          <p:nvPr userDrawn="1"/>
        </p:nvSpPr>
        <p:spPr>
          <a:xfrm>
            <a:off x="0" y="2708275"/>
            <a:ext cx="957263" cy="1728788"/>
          </a:xfrm>
          <a:prstGeom prst="rect">
            <a:avLst/>
          </a:prstGeom>
        </p:spPr>
        <p:txBody>
          <a:bodyPr anchor="ctr"/>
          <a:lstStyle>
            <a:defPPr>
              <a:defRPr lang="zh-CN"/>
            </a:defPPr>
            <a:lvl1pPr marL="0" algn="r" defTabSz="914400" rtl="0" eaLnBrk="1" latinLnBrk="0" hangingPunct="1">
              <a:defRPr lang="en-US" altLang="zh-CN" sz="1400" b="1" i="0" kern="1200" baseline="0" smtClean="0">
                <a:solidFill>
                  <a:srgbClr val="C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lnSpc>
                <a:spcPct val="200000"/>
              </a:lnSpc>
              <a:spcBef>
                <a:spcPts val="0"/>
              </a:spcBef>
              <a:spcAft>
                <a:spcPts val="0"/>
              </a:spcAft>
              <a:buClrTx/>
              <a:buSzTx/>
              <a:buFontTx/>
              <a:buNone/>
              <a:defRPr/>
            </a:pPr>
            <a:r>
              <a:rPr lang="zh-CN" altLang="en-US" sz="1100" dirty="0">
                <a:solidFill>
                  <a:srgbClr val="002060"/>
                </a:solidFill>
                <a:latin typeface="微软雅黑" panose="020B0503020204020204" pitchFamily="34" charset="-122"/>
                <a:ea typeface="微软雅黑" panose="020B0503020204020204" pitchFamily="34" charset="-122"/>
              </a:rPr>
              <a:t>第</a:t>
            </a:r>
            <a:endParaRPr sz="11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buClrTx/>
              <a:buSzTx/>
              <a:buFontTx/>
              <a:buNone/>
              <a:defRPr/>
            </a:pPr>
            <a:fld id="{3BE17743-3492-46A6-88CD-9C5AC6B04823}" type="slidenum">
              <a:rPr sz="1100" smtClean="0">
                <a:latin typeface="微软雅黑" panose="020B0503020204020204" pitchFamily="34" charset="-122"/>
                <a:ea typeface="微软雅黑" panose="020B0503020204020204" pitchFamily="34" charset="-122"/>
              </a:rPr>
              <a:pPr algn="ctr" fontAlgn="auto">
                <a:lnSpc>
                  <a:spcPct val="200000"/>
                </a:lnSpc>
                <a:spcBef>
                  <a:spcPts val="0"/>
                </a:spcBef>
                <a:spcAft>
                  <a:spcPts val="0"/>
                </a:spcAft>
                <a:buClrTx/>
                <a:buSzTx/>
                <a:buFontTx/>
                <a:buNone/>
                <a:defRPr/>
              </a:pPr>
              <a:t>‹#›</a:t>
            </a:fld>
            <a:r>
              <a:rPr sz="1100" dirty="0">
                <a:solidFill>
                  <a:srgbClr val="002060"/>
                </a:solidFill>
                <a:latin typeface="微软雅黑" panose="020B0503020204020204" pitchFamily="34" charset="-122"/>
                <a:ea typeface="微软雅黑" panose="020B0503020204020204" pitchFamily="34" charset="-122"/>
              </a:rPr>
              <a:t>/</a:t>
            </a:r>
            <a:r>
              <a:rPr lang="en-US" altLang="zh-CN" sz="1100" dirty="0">
                <a:solidFill>
                  <a:srgbClr val="002060"/>
                </a:solidFill>
                <a:latin typeface="微软雅黑" panose="020B0503020204020204" pitchFamily="34" charset="-122"/>
                <a:ea typeface="微软雅黑" panose="020B0503020204020204" pitchFamily="34" charset="-122"/>
              </a:rPr>
              <a:t>186</a:t>
            </a:r>
            <a:endParaRPr sz="1100" dirty="0">
              <a:solidFill>
                <a:srgbClr val="002060"/>
              </a:solidFill>
              <a:latin typeface="微软雅黑" panose="020B0503020204020204" pitchFamily="34" charset="-122"/>
              <a:ea typeface="微软雅黑" panose="020B0503020204020204" pitchFamily="34" charset="-122"/>
            </a:endParaRPr>
          </a:p>
          <a:p>
            <a:pPr algn="ctr" fontAlgn="auto">
              <a:lnSpc>
                <a:spcPct val="200000"/>
              </a:lnSpc>
              <a:spcBef>
                <a:spcPts val="0"/>
              </a:spcBef>
              <a:spcAft>
                <a:spcPts val="0"/>
              </a:spcAft>
              <a:buClrTx/>
              <a:buSzTx/>
              <a:buFontTx/>
              <a:buNone/>
              <a:defRPr/>
            </a:pPr>
            <a:r>
              <a:rPr lang="zh-CN" altLang="en-US" sz="1100" dirty="0">
                <a:solidFill>
                  <a:srgbClr val="002060"/>
                </a:solidFill>
                <a:latin typeface="微软雅黑" panose="020B0503020204020204" pitchFamily="34" charset="-122"/>
                <a:ea typeface="微软雅黑" panose="020B0503020204020204" pitchFamily="34" charset="-122"/>
              </a:rPr>
              <a:t>页</a:t>
            </a:r>
            <a:endParaRPr lang="zh-CN" altLang="en-US" sz="1600" dirty="0"/>
          </a:p>
        </p:txBody>
      </p:sp>
      <p:pic>
        <p:nvPicPr>
          <p:cNvPr id="7" name="Picture 2" descr="E:\华华上课\财大校徽.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690" y="42584"/>
            <a:ext cx="904580" cy="866136"/>
          </a:xfrm>
          <a:prstGeom prst="rect">
            <a:avLst/>
          </a:prstGeom>
          <a:noFill/>
          <a:effectLst>
            <a:reflection blurRad="6350" stA="50000" endA="300" endPos="555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475656" y="155494"/>
            <a:ext cx="6995120" cy="980728"/>
          </a:xfrm>
        </p:spPr>
        <p:txBody>
          <a:bodyPr/>
          <a:lstStyle/>
          <a:p>
            <a:r>
              <a:rPr lang="zh-CN" altLang="en-US" dirty="0"/>
              <a:t>单击此处编辑母版标题样式</a:t>
            </a:r>
          </a:p>
        </p:txBody>
      </p:sp>
      <p:sp>
        <p:nvSpPr>
          <p:cNvPr id="3" name="内容占位符 2"/>
          <p:cNvSpPr>
            <a:spLocks noGrp="1"/>
          </p:cNvSpPr>
          <p:nvPr>
            <p:ph idx="1"/>
          </p:nvPr>
        </p:nvSpPr>
        <p:spPr>
          <a:xfrm>
            <a:off x="1403648" y="1412776"/>
            <a:ext cx="7139136" cy="4525963"/>
          </a:xfr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0" y="6492875"/>
            <a:ext cx="990600" cy="365125"/>
          </a:xfrm>
          <a:prstGeom prst="rect">
            <a:avLst/>
          </a:prstGeom>
        </p:spPr>
        <p:txBody>
          <a:bodyPr/>
          <a:lstStyle>
            <a:lvl1pPr algn="l" fontAlgn="auto">
              <a:spcBef>
                <a:spcPts val="0"/>
              </a:spcBef>
              <a:spcAft>
                <a:spcPts val="0"/>
              </a:spcAft>
              <a:defRPr sz="1000" b="1" i="0" baseline="0">
                <a:solidFill>
                  <a:srgbClr val="002060"/>
                </a:solidFill>
                <a:latin typeface="Calibri"/>
                <a:ea typeface="宋体"/>
              </a:defRPr>
            </a:lvl1pPr>
          </a:lstStyle>
          <a:p>
            <a:pPr>
              <a:buFontTx/>
              <a:buNone/>
              <a:defRPr/>
            </a:pPr>
            <a:fld id="{44AAAC21-2C6F-44CF-86CB-9F78F16CD1FC}" type="datetime1">
              <a:rPr lang="zh-CN" altLang="en-US" smtClean="0"/>
              <a:t>2021/12/02</a:t>
            </a:fld>
            <a:endParaRPr lang="zh-CN" altLang="en-US" dirty="0"/>
          </a:p>
        </p:txBody>
      </p:sp>
    </p:spTree>
    <p:extLst>
      <p:ext uri="{BB962C8B-B14F-4D97-AF65-F5344CB8AC3E}">
        <p14:creationId xmlns:p14="http://schemas.microsoft.com/office/powerpoint/2010/main" val="5727097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0" y="6605588"/>
            <a:ext cx="1357313" cy="228600"/>
          </a:xfrm>
          <a:prstGeom prst="rect">
            <a:avLst/>
          </a:prstGeom>
        </p:spPr>
        <p:txBody>
          <a:bodyPr/>
          <a:lstStyle>
            <a:lvl1pPr algn="l" fontAlgn="auto">
              <a:spcBef>
                <a:spcPts val="0"/>
              </a:spcBef>
              <a:spcAft>
                <a:spcPts val="0"/>
              </a:spcAft>
              <a:defRPr sz="1050">
                <a:solidFill>
                  <a:prstClr val="black"/>
                </a:solidFill>
                <a:latin typeface="Calibri"/>
                <a:ea typeface="宋体"/>
              </a:defRPr>
            </a:lvl1pPr>
          </a:lstStyle>
          <a:p>
            <a:pPr>
              <a:buFontTx/>
              <a:buNone/>
              <a:defRPr/>
            </a:pPr>
            <a:fld id="{2DFBD8A0-7D27-4515-8B14-EEC4DB25A491}" type="datetime1">
              <a:rPr lang="zh-CN" altLang="en-US" smtClean="0"/>
              <a:t>2021/12/02</a:t>
            </a:fld>
            <a:endParaRPr lang="en-US" altLang="zh-CN"/>
          </a:p>
        </p:txBody>
      </p:sp>
      <p:sp>
        <p:nvSpPr>
          <p:cNvPr id="3" name="灯片编号占位符 4"/>
          <p:cNvSpPr>
            <a:spLocks noGrp="1"/>
          </p:cNvSpPr>
          <p:nvPr>
            <p:ph type="sldNum" sz="quarter" idx="11"/>
          </p:nvPr>
        </p:nvSpPr>
        <p:spPr>
          <a:xfrm>
            <a:off x="8229600" y="6629400"/>
            <a:ext cx="900113" cy="219075"/>
          </a:xfrm>
          <a:prstGeom prst="rect">
            <a:avLst/>
          </a:prstGeom>
        </p:spPr>
        <p:txBody>
          <a:bodyPr/>
          <a:lstStyle>
            <a:lvl1pPr algn="l" fontAlgn="auto">
              <a:spcBef>
                <a:spcPts val="0"/>
              </a:spcBef>
              <a:spcAft>
                <a:spcPts val="0"/>
              </a:spcAft>
              <a:defRPr>
                <a:solidFill>
                  <a:prstClr val="black"/>
                </a:solidFill>
                <a:latin typeface="Calibri"/>
                <a:ea typeface="宋体"/>
              </a:defRPr>
            </a:lvl1pPr>
          </a:lstStyle>
          <a:p>
            <a:pPr>
              <a:buClrTx/>
              <a:buSzTx/>
              <a:buFontTx/>
              <a:buNone/>
              <a:defRPr/>
            </a:pPr>
            <a:fld id="{C42E07E8-8A5D-4AF5-9FC1-FBDD79296D75}" type="slidenum">
              <a:rPr lang="en-US" altLang="zh-CN" sz="1800" b="0"/>
              <a:pPr>
                <a:buClrTx/>
                <a:buSzTx/>
                <a:buFontTx/>
                <a:buNone/>
                <a:defRPr/>
              </a:pPr>
              <a:t>‹#›</a:t>
            </a:fld>
            <a:r>
              <a:rPr lang="en-US" altLang="zh-CN" sz="1800" b="0" dirty="0">
                <a:solidFill>
                  <a:srgbClr val="10296F"/>
                </a:solidFill>
              </a:rPr>
              <a:t>/18</a:t>
            </a:r>
            <a:endParaRPr lang="zh-CN" altLang="en-US" sz="1800" b="0" dirty="0">
              <a:solidFill>
                <a:srgbClr val="10296F"/>
              </a:solidFill>
            </a:endParaRPr>
          </a:p>
        </p:txBody>
      </p:sp>
    </p:spTree>
    <p:extLst>
      <p:ext uri="{BB962C8B-B14F-4D97-AF65-F5344CB8AC3E}">
        <p14:creationId xmlns:p14="http://schemas.microsoft.com/office/powerpoint/2010/main" val="209677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userDrawn="1"/>
        </p:nvPicPr>
        <p:blipFill>
          <a:blip r:embed="rId13" cstate="print"/>
          <a:srcRect l="1405" t="12910" r="2878" b="10757"/>
          <a:stretch>
            <a:fillRect/>
          </a:stretch>
        </p:blipFill>
        <p:spPr bwMode="auto">
          <a:xfrm>
            <a:off x="-19050" y="838200"/>
            <a:ext cx="9158288" cy="5784850"/>
          </a:xfrm>
          <a:prstGeom prst="rect">
            <a:avLst/>
          </a:prstGeom>
          <a:noFill/>
          <a:ln w="9525">
            <a:noFill/>
            <a:miter lim="800000"/>
            <a:headEnd/>
            <a:tailEnd/>
          </a:ln>
        </p:spPr>
      </p:pic>
      <p:pic>
        <p:nvPicPr>
          <p:cNvPr id="2051" name="Picture 3" descr="图片2"/>
          <p:cNvPicPr>
            <a:picLocks noChangeAspect="1" noChangeArrowheads="1"/>
          </p:cNvPicPr>
          <p:nvPr userDrawn="1"/>
        </p:nvPicPr>
        <p:blipFill>
          <a:blip r:embed="rId14"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4"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pic>
        <p:nvPicPr>
          <p:cNvPr id="2057" name="Picture 9" descr="图片3"/>
          <p:cNvPicPr>
            <a:picLocks noChangeAspect="1" noChangeArrowheads="1"/>
          </p:cNvPicPr>
          <p:nvPr userDrawn="1"/>
        </p:nvPicPr>
        <p:blipFill>
          <a:blip r:embed="rId15" cstate="print"/>
          <a:srcRect/>
          <a:stretch>
            <a:fillRect/>
          </a:stretch>
        </p:blipFill>
        <p:spPr bwMode="auto">
          <a:xfrm>
            <a:off x="7516813" y="4797425"/>
            <a:ext cx="1528762" cy="2198688"/>
          </a:xfrm>
          <a:prstGeom prst="rect">
            <a:avLst/>
          </a:prstGeom>
          <a:noFill/>
          <a:ln w="9525">
            <a:noFill/>
            <a:miter lim="800000"/>
            <a:headEnd/>
            <a:tailEnd/>
          </a:ln>
        </p:spPr>
      </p:pic>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042988" y="-39688"/>
            <a:ext cx="799306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Rectangle 3"/>
          <p:cNvSpPr>
            <a:spLocks noGrp="1" noChangeArrowheads="1"/>
          </p:cNvSpPr>
          <p:nvPr>
            <p:ph type="body" idx="1"/>
          </p:nvPr>
        </p:nvSpPr>
        <p:spPr bwMode="auto">
          <a:xfrm>
            <a:off x="1042988" y="1339850"/>
            <a:ext cx="7993062"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altLang="zh-CN" sz="1600" b="1" dirty="0">
                <a:solidFill>
                  <a:schemeClr val="bg1"/>
                </a:solidFill>
              </a:rPr>
              <a:t>An Introduction to Database System</a:t>
            </a:r>
          </a:p>
        </p:txBody>
      </p:sp>
      <p:sp>
        <p:nvSpPr>
          <p:cNvPr id="2053" name="WordArt 8"/>
          <p:cNvSpPr>
            <a:spLocks noChangeArrowheads="1" noChangeShapeType="1"/>
          </p:cNvSpPr>
          <p:nvPr userDrawn="1"/>
        </p:nvSpPr>
        <p:spPr bwMode="auto">
          <a:xfrm rot="-198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中国人民大学</a:t>
            </a: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a:p>
            <a:pPr algn="ctr"/>
            <a:r>
              <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rPr>
              <a:t>数据库系统概论</a:t>
            </a:r>
          </a:p>
        </p:txBody>
      </p:sp>
    </p:spTree>
    <p:extLst>
      <p:ext uri="{BB962C8B-B14F-4D97-AF65-F5344CB8AC3E}">
        <p14:creationId xmlns:p14="http://schemas.microsoft.com/office/powerpoint/2010/main" val="36249134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817533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oleObject" Target="../embeddings/oleObject7.bin"/><Relationship Id="rId18" Type="http://schemas.openxmlformats.org/officeDocument/2006/relationships/image" Target="../media/image19.png"/><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7.png"/><Relationship Id="rId17" Type="http://schemas.openxmlformats.org/officeDocument/2006/relationships/oleObject" Target="../embeddings/oleObject9.bin"/><Relationship Id="rId2" Type="http://schemas.openxmlformats.org/officeDocument/2006/relationships/slideLayout" Target="../slideLayouts/slideLayout13.xml"/><Relationship Id="rId16" Type="http://schemas.openxmlformats.org/officeDocument/2006/relationships/image" Target="../media/image18.png"/><Relationship Id="rId1" Type="http://schemas.openxmlformats.org/officeDocument/2006/relationships/vmlDrawing" Target="../drawings/vmlDrawing2.vml"/><Relationship Id="rId6" Type="http://schemas.openxmlformats.org/officeDocument/2006/relationships/image" Target="../media/image14.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oleObject" Target="../embeddings/oleObject5.bin"/><Relationship Id="rId14" Type="http://schemas.openxmlformats.org/officeDocument/2006/relationships/image" Target="../media/image12.png"/></Relationships>
</file>

<file path=ppt/slides/_rels/slide1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oleObject" Target="../embeddings/oleObject11.bin"/><Relationship Id="rId4" Type="http://schemas.openxmlformats.org/officeDocument/2006/relationships/image" Target="../media/image1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0.xml"/><Relationship Id="rId4" Type="http://schemas.openxmlformats.org/officeDocument/2006/relationships/image" Target="../media/image22.wmf"/></Relationships>
</file>

<file path=ppt/slides/_rels/slide14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audio" Target="../media/audio2.wav"/><Relationship Id="rId1" Type="http://schemas.openxmlformats.org/officeDocument/2006/relationships/slideLayout" Target="../slideLayouts/slideLayout3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7.wav"/><Relationship Id="rId1" Type="http://schemas.openxmlformats.org/officeDocument/2006/relationships/slideLayout" Target="../slideLayouts/slideLayout30.xml"/><Relationship Id="rId4" Type="http://schemas.openxmlformats.org/officeDocument/2006/relationships/audio" Target="../media/audio1.wav"/></Relationships>
</file>

<file path=ppt/slides/_rels/slide1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30.xml"/></Relationships>
</file>

<file path=ppt/slides/_rels/slide1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0.xml"/></Relationships>
</file>

<file path=ppt/slides/_rels/slide15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0.xml"/><Relationship Id="rId4" Type="http://schemas.openxmlformats.org/officeDocument/2006/relationships/image" Target="../media/image24.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0.xml"/></Relationships>
</file>

<file path=ppt/slides/_rels/slide1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0.xml"/><Relationship Id="rId4" Type="http://schemas.openxmlformats.org/officeDocument/2006/relationships/image" Target="../media/image25.wmf"/></Relationships>
</file>

<file path=ppt/slides/_rels/slide1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0.xml"/></Relationships>
</file>

<file path=ppt/slides/_rels/slide1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0.xml"/></Relationships>
</file>

<file path=ppt/slides/_rels/slide1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0.xml"/></Relationships>
</file>

<file path=ppt/slides/_rels/slide1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26.w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18.xml"/><Relationship Id="rId4" Type="http://schemas.openxmlformats.org/officeDocument/2006/relationships/audio" Target="../media/audio5.wav"/></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3049588" y="1524000"/>
            <a:ext cx="56276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1200"/>
              </a:spcAft>
              <a:buClrTx/>
              <a:buSzTx/>
              <a:buFontTx/>
              <a:buNone/>
              <a:tabLst/>
              <a:defRPr/>
            </a:pPr>
            <a:r>
              <a:rPr kumimoji="0" lang="zh-CN" altLang="en-US" sz="6000" b="1" i="0" u="none" strike="noStrike" kern="0" cap="none" spc="0" normalizeH="0" baseline="0" noProof="0">
                <a:ln>
                  <a:noFill/>
                </a:ln>
                <a:solidFill>
                  <a:srgbClr val="002060"/>
                </a:solidFill>
                <a:effectLst/>
                <a:uLnTx/>
                <a:uFillTx/>
                <a:latin typeface="微软雅黑" panose="020B0503020204020204" pitchFamily="34" charset="-122"/>
                <a:ea typeface="微软雅黑" panose="020B0503020204020204" pitchFamily="34" charset="-122"/>
              </a:rPr>
              <a:t>数据库系统原理</a:t>
            </a:r>
          </a:p>
        </p:txBody>
      </p:sp>
      <p:sp>
        <p:nvSpPr>
          <p:cNvPr id="5123" name="TextBox 3"/>
          <p:cNvSpPr txBox="1">
            <a:spLocks noChangeArrowheads="1"/>
          </p:cNvSpPr>
          <p:nvPr/>
        </p:nvSpPr>
        <p:spPr bwMode="auto">
          <a:xfrm>
            <a:off x="2606675" y="3068638"/>
            <a:ext cx="6513513" cy="340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200000"/>
              </a:lnSpc>
              <a:spcBef>
                <a:spcPct val="0"/>
              </a:spcBef>
              <a:spcAft>
                <a:spcPts val="0"/>
              </a:spcAft>
              <a:buClrTx/>
              <a:buSzTx/>
              <a:buFontTx/>
              <a:buNone/>
              <a:tabLst/>
              <a:defRPr/>
            </a:pPr>
            <a:r>
              <a:rPr kumimoji="0" lang="zh-CN" altLang="en-US"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rPr>
              <a:t>宋广华</a:t>
            </a:r>
            <a:endPar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endParaRPr>
          </a:p>
          <a:p>
            <a:pPr algn="ctr" eaLnBrk="1" fontAlgn="auto" hangingPunct="1">
              <a:lnSpc>
                <a:spcPct val="200000"/>
              </a:lnSpc>
              <a:spcBef>
                <a:spcPct val="0"/>
              </a:spcBef>
              <a:spcAft>
                <a:spcPts val="0"/>
              </a:spcAft>
              <a:buFontTx/>
              <a:buNone/>
              <a:defRPr/>
            </a:pPr>
            <a:r>
              <a:rPr lang="en-US" altLang="zh-CN" sz="2800" b="1" kern="0" dirty="0">
                <a:solidFill>
                  <a:srgbClr val="002060"/>
                </a:solidFill>
                <a:latin typeface="微软雅黑" panose="020B0503020204020204" pitchFamily="34" charset="-122"/>
                <a:ea typeface="微软雅黑" panose="020B0503020204020204" pitchFamily="34" charset="-122"/>
              </a:rPr>
              <a:t>ghsong520@zuel.edu.cn</a:t>
            </a:r>
          </a:p>
          <a:p>
            <a:pPr marL="0" marR="0" lvl="0" indent="0" algn="ctr" defTabSz="914400" eaLnBrk="1" fontAlgn="auto" latinLnBrk="0" hangingPunct="1">
              <a:lnSpc>
                <a:spcPct val="200000"/>
              </a:lnSpc>
              <a:spcBef>
                <a:spcPct val="0"/>
              </a:spcBef>
              <a:spcAft>
                <a:spcPts val="0"/>
              </a:spcAft>
              <a:buClrTx/>
              <a:buSzTx/>
              <a:buFontTx/>
              <a:buNone/>
              <a:tabLst/>
              <a:defRPr/>
            </a:pPr>
            <a:r>
              <a:rPr kumimoji="0" lang="zh-CN" altLang="en-US"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rPr>
              <a:t>中南财经政法大学 信息与安全工程学院</a:t>
            </a:r>
            <a:endPar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200000"/>
              </a:lnSpc>
              <a:spcBef>
                <a:spcPct val="0"/>
              </a:spcBef>
              <a:spcAft>
                <a:spcPts val="0"/>
              </a:spcAft>
              <a:buClrTx/>
              <a:buSzTx/>
              <a:buFontTx/>
              <a:buNone/>
              <a:tabLst/>
              <a:defRPr/>
            </a:pPr>
            <a:fld id="{3922430B-C057-43FD-B472-B7D68F04715E}" type="datetime2">
              <a:rPr lang="zh-CN" altLang="zh-CN" sz="2800" b="1" kern="0">
                <a:solidFill>
                  <a:srgbClr val="002060"/>
                </a:solidFill>
                <a:latin typeface="微软雅黑" panose="020B0503020204020204" pitchFamily="34" charset="-122"/>
                <a:ea typeface="微软雅黑" panose="020B0503020204020204" pitchFamily="34" charset="-122"/>
              </a:rPr>
              <a:t>2021-12-02</a:t>
            </a:fld>
            <a:endParaRPr kumimoji="0" lang="en-US" altLang="zh-CN" sz="28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156622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6" name="Rectangle 2"/>
          <p:cNvSpPr>
            <a:spLocks noGrp="1" noChangeArrowheads="1"/>
          </p:cNvSpPr>
          <p:nvPr>
            <p:ph type="title"/>
          </p:nvPr>
        </p:nvSpPr>
        <p:spPr/>
        <p:txBody>
          <a:bodyPr/>
          <a:lstStyle/>
          <a:p>
            <a:r>
              <a:rPr lang="zh-CN" sz="3600">
                <a:sym typeface="微软雅黑" pitchFamily="34" charset="-122"/>
              </a:rPr>
              <a:t>问题的提出（续）</a:t>
            </a:r>
          </a:p>
        </p:txBody>
      </p:sp>
      <p:sp>
        <p:nvSpPr>
          <p:cNvPr id="13317" name="Rectangle 3"/>
          <p:cNvSpPr>
            <a:spLocks noGrp="1" noChangeArrowheads="1"/>
          </p:cNvSpPr>
          <p:nvPr>
            <p:ph idx="1"/>
          </p:nvPr>
        </p:nvSpPr>
        <p:spPr>
          <a:xfrm>
            <a:off x="467544" y="764704"/>
            <a:ext cx="8640960" cy="4854575"/>
          </a:xfrm>
        </p:spPr>
        <p:txBody>
          <a:bodyPr/>
          <a:lstStyle/>
          <a:p>
            <a:pPr marL="742950" lvl="1" indent="-285750" algn="l">
              <a:lnSpc>
                <a:spcPct val="150000"/>
              </a:lnSpc>
              <a:buFont typeface="Wingdings" pitchFamily="2" charset="2"/>
              <a:buChar char="n"/>
            </a:pPr>
            <a:r>
              <a:rPr lang="zh-CN" altLang="en-US" dirty="0">
                <a:sym typeface="Calibri" pitchFamily="34" charset="0"/>
              </a:rPr>
              <a:t>假设学校教务的数据库模式用一个单一的关系模式</a:t>
            </a:r>
            <a:r>
              <a:rPr lang="en-US" altLang="zh-CN" dirty="0">
                <a:sym typeface="Calibri" pitchFamily="34" charset="0"/>
              </a:rPr>
              <a:t>Student</a:t>
            </a:r>
            <a:r>
              <a:rPr lang="zh-CN" altLang="en-US" dirty="0">
                <a:sym typeface="Calibri" pitchFamily="34" charset="0"/>
              </a:rPr>
              <a:t>来表示，则该关系模式的属性集合为：</a:t>
            </a:r>
            <a:endParaRPr lang="en-US" dirty="0">
              <a:sym typeface="Calibri" pitchFamily="34" charset="0"/>
            </a:endParaRPr>
          </a:p>
          <a:p>
            <a:pPr marL="742950" lvl="1" indent="-285750" algn="l">
              <a:lnSpc>
                <a:spcPct val="150000"/>
              </a:lnSpc>
            </a:pPr>
            <a:r>
              <a:rPr lang="zh-CN" altLang="en-US" dirty="0">
                <a:sym typeface="Calibri" pitchFamily="34" charset="0"/>
              </a:rPr>
              <a:t>   </a:t>
            </a:r>
            <a:r>
              <a:rPr lang="en-US" dirty="0">
                <a:sym typeface="Calibri" pitchFamily="34" charset="0"/>
              </a:rPr>
              <a:t> </a:t>
            </a:r>
            <a:r>
              <a:rPr lang="en-US" altLang="zh-CN" dirty="0">
                <a:sym typeface="Calibri" pitchFamily="34" charset="0"/>
              </a:rPr>
              <a:t>U </a:t>
            </a:r>
            <a:r>
              <a:rPr lang="zh-CN" altLang="en-US" dirty="0">
                <a:sym typeface="Calibri" pitchFamily="34" charset="0"/>
              </a:rPr>
              <a:t>＝{</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a:t>
            </a:r>
            <a:r>
              <a:rPr lang="en-US" altLang="zh-CN" dirty="0" err="1">
                <a:sym typeface="Calibri" pitchFamily="34" charset="0"/>
              </a:rPr>
              <a:t>Mname</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  </a:t>
            </a:r>
          </a:p>
          <a:p>
            <a:pPr marL="742950" lvl="1" indent="-285750" algn="l">
              <a:lnSpc>
                <a:spcPct val="150000"/>
              </a:lnSpc>
              <a:buFont typeface="Wingdings" pitchFamily="2" charset="2"/>
              <a:buChar char="n"/>
            </a:pPr>
            <a:r>
              <a:rPr lang="zh-CN" altLang="en-US" dirty="0">
                <a:sym typeface="Calibri" pitchFamily="34" charset="0"/>
              </a:rPr>
              <a:t>现实世界的已知事实（语义）：</a:t>
            </a:r>
          </a:p>
          <a:p>
            <a:pPr marL="1143000" lvl="2" indent="-228600" algn="l">
              <a:lnSpc>
                <a:spcPct val="150000"/>
              </a:lnSpc>
              <a:buFont typeface="Wingdings" pitchFamily="2" charset="2"/>
              <a:buChar char="l"/>
            </a:pPr>
            <a:r>
              <a:rPr lang="zh-CN" altLang="en-US" dirty="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a:latin typeface="宋体" pitchFamily="2" charset="-122"/>
                <a:sym typeface="宋体" pitchFamily="2" charset="-122"/>
              </a:rPr>
              <a:t>每个学生学习每一门课程有一个成绩。   </a:t>
            </a:r>
          </a:p>
        </p:txBody>
      </p:sp>
      <p:sp>
        <p:nvSpPr>
          <p:cNvPr id="2" name="日期占位符 1"/>
          <p:cNvSpPr>
            <a:spLocks noGrp="1"/>
          </p:cNvSpPr>
          <p:nvPr>
            <p:ph type="dt" sz="half" idx="10"/>
          </p:nvPr>
        </p:nvSpPr>
        <p:spPr/>
        <p:txBody>
          <a:bodyPr/>
          <a:lstStyle/>
          <a:p>
            <a:pPr>
              <a:defRPr/>
            </a:pPr>
            <a:fld id="{C3C9A0AA-4AAB-4444-8594-595C6A3E3512}"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anim calcmode="lin" valueType="num">
                                      <p:cBhvr>
                                        <p:cTn id="7" dur="500" fill="hold"/>
                                        <p:tgtEl>
                                          <p:spTgt spid="1331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331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331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317">
                                            <p:txEl>
                                              <p:pRg st="2" end="2"/>
                                            </p:txEl>
                                          </p:spTgt>
                                        </p:tgtEl>
                                        <p:attrNameLst>
                                          <p:attrName>style.visibility</p:attrName>
                                        </p:attrNameLst>
                                      </p:cBhvr>
                                      <p:to>
                                        <p:strVal val="visible"/>
                                      </p:to>
                                    </p:set>
                                    <p:anim calcmode="lin" valueType="num">
                                      <p:cBhvr>
                                        <p:cTn id="14" dur="1000" fill="hold"/>
                                        <p:tgtEl>
                                          <p:spTgt spid="13317">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13317">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13317">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13317">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13317">
                                            <p:txEl>
                                              <p:pRg st="3" end="3"/>
                                            </p:txEl>
                                          </p:spTgt>
                                        </p:tgtEl>
                                        <p:attrNameLst>
                                          <p:attrName>style.visibility</p:attrName>
                                        </p:attrNameLst>
                                      </p:cBhvr>
                                      <p:to>
                                        <p:strVal val="visible"/>
                                      </p:to>
                                    </p:set>
                                    <p:anim calcmode="lin" valueType="num">
                                      <p:cBhvr>
                                        <p:cTn id="20" dur="1000" fill="hold"/>
                                        <p:tgtEl>
                                          <p:spTgt spid="13317">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13317">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13317">
                                            <p:txEl>
                                              <p:pRg st="3" end="3"/>
                                            </p:txEl>
                                          </p:spTgt>
                                        </p:tgtEl>
                                        <p:attrNameLst>
                                          <p:attrName>style.rotation</p:attrName>
                                        </p:attrNameLst>
                                      </p:cBhvr>
                                      <p:tavLst>
                                        <p:tav tm="0">
                                          <p:val>
                                            <p:fltVal val="90"/>
                                          </p:val>
                                        </p:tav>
                                        <p:tav tm="100000">
                                          <p:val>
                                            <p:fltVal val="0"/>
                                          </p:val>
                                        </p:tav>
                                      </p:tavLst>
                                    </p:anim>
                                    <p:animEffect transition="in" filter="fade">
                                      <p:cBhvr>
                                        <p:cTn id="23" dur="1000"/>
                                        <p:tgtEl>
                                          <p:spTgt spid="13317">
                                            <p:txEl>
                                              <p:pRg st="3" end="3"/>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13317">
                                            <p:txEl>
                                              <p:pRg st="4" end="4"/>
                                            </p:txEl>
                                          </p:spTgt>
                                        </p:tgtEl>
                                        <p:attrNameLst>
                                          <p:attrName>style.visibility</p:attrName>
                                        </p:attrNameLst>
                                      </p:cBhvr>
                                      <p:to>
                                        <p:strVal val="visible"/>
                                      </p:to>
                                    </p:set>
                                    <p:anim calcmode="lin" valueType="num">
                                      <p:cBhvr>
                                        <p:cTn id="26" dur="1000" fill="hold"/>
                                        <p:tgtEl>
                                          <p:spTgt spid="13317">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13317">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13317">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13317">
                                            <p:txEl>
                                              <p:pRg st="4" end="4"/>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13317">
                                            <p:txEl>
                                              <p:pRg st="5" end="5"/>
                                            </p:txEl>
                                          </p:spTgt>
                                        </p:tgtEl>
                                        <p:attrNameLst>
                                          <p:attrName>style.visibility</p:attrName>
                                        </p:attrNameLst>
                                      </p:cBhvr>
                                      <p:to>
                                        <p:strVal val="visible"/>
                                      </p:to>
                                    </p:set>
                                    <p:anim calcmode="lin" valueType="num">
                                      <p:cBhvr>
                                        <p:cTn id="32" dur="1000" fill="hold"/>
                                        <p:tgtEl>
                                          <p:spTgt spid="13317">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13317">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13317">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13317">
                                            <p:txEl>
                                              <p:pRg st="5" end="5"/>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13317">
                                            <p:txEl>
                                              <p:pRg st="6" end="6"/>
                                            </p:txEl>
                                          </p:spTgt>
                                        </p:tgtEl>
                                        <p:attrNameLst>
                                          <p:attrName>style.visibility</p:attrName>
                                        </p:attrNameLst>
                                      </p:cBhvr>
                                      <p:to>
                                        <p:strVal val="visible"/>
                                      </p:to>
                                    </p:set>
                                    <p:anim calcmode="lin" valueType="num">
                                      <p:cBhvr>
                                        <p:cTn id="38" dur="1000" fill="hold"/>
                                        <p:tgtEl>
                                          <p:spTgt spid="13317">
                                            <p:txEl>
                                              <p:pRg st="6" end="6"/>
                                            </p:txEl>
                                          </p:spTgt>
                                        </p:tgtEl>
                                        <p:attrNameLst>
                                          <p:attrName>ppt_w</p:attrName>
                                        </p:attrNameLst>
                                      </p:cBhvr>
                                      <p:tavLst>
                                        <p:tav tm="0">
                                          <p:val>
                                            <p:fltVal val="0"/>
                                          </p:val>
                                        </p:tav>
                                        <p:tav tm="100000">
                                          <p:val>
                                            <p:strVal val="#ppt_w"/>
                                          </p:val>
                                        </p:tav>
                                      </p:tavLst>
                                    </p:anim>
                                    <p:anim calcmode="lin" valueType="num">
                                      <p:cBhvr>
                                        <p:cTn id="39" dur="1000" fill="hold"/>
                                        <p:tgtEl>
                                          <p:spTgt spid="13317">
                                            <p:txEl>
                                              <p:pRg st="6" end="6"/>
                                            </p:txEl>
                                          </p:spTgt>
                                        </p:tgtEl>
                                        <p:attrNameLst>
                                          <p:attrName>ppt_h</p:attrName>
                                        </p:attrNameLst>
                                      </p:cBhvr>
                                      <p:tavLst>
                                        <p:tav tm="0">
                                          <p:val>
                                            <p:fltVal val="0"/>
                                          </p:val>
                                        </p:tav>
                                        <p:tav tm="100000">
                                          <p:val>
                                            <p:strVal val="#ppt_h"/>
                                          </p:val>
                                        </p:tav>
                                      </p:tavLst>
                                    </p:anim>
                                    <p:anim calcmode="lin" valueType="num">
                                      <p:cBhvr>
                                        <p:cTn id="40" dur="1000" fill="hold"/>
                                        <p:tgtEl>
                                          <p:spTgt spid="13317">
                                            <p:txEl>
                                              <p:pRg st="6" end="6"/>
                                            </p:txEl>
                                          </p:spTgt>
                                        </p:tgtEl>
                                        <p:attrNameLst>
                                          <p:attrName>style.rotation</p:attrName>
                                        </p:attrNameLst>
                                      </p:cBhvr>
                                      <p:tavLst>
                                        <p:tav tm="0">
                                          <p:val>
                                            <p:fltVal val="90"/>
                                          </p:val>
                                        </p:tav>
                                        <p:tav tm="100000">
                                          <p:val>
                                            <p:fltVal val="0"/>
                                          </p:val>
                                        </p:tav>
                                      </p:tavLst>
                                    </p:anim>
                                    <p:animEffect transition="in" filter="fade">
                                      <p:cBhvr>
                                        <p:cTn id="41" dur="1000"/>
                                        <p:tgtEl>
                                          <p:spTgt spid="133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9092" name="Rectangle 2"/>
          <p:cNvSpPr>
            <a:spLocks noGrp="1" noChangeArrowheads="1"/>
          </p:cNvSpPr>
          <p:nvPr>
            <p:ph type="title"/>
          </p:nvPr>
        </p:nvSpPr>
        <p:spPr/>
        <p:txBody>
          <a:bodyPr/>
          <a:lstStyle/>
          <a:p>
            <a:r>
              <a:rPr lang="en-US" altLang="zh-CN" sz="3600" dirty="0">
                <a:sym typeface="微软雅黑" pitchFamily="34" charset="-122"/>
              </a:rPr>
              <a:t>6.3  </a:t>
            </a:r>
            <a:r>
              <a:rPr lang="zh-CN" altLang="en-US" sz="3600" dirty="0">
                <a:sym typeface="微软雅黑" pitchFamily="34" charset="-122"/>
              </a:rPr>
              <a:t>数据依赖的公理系统</a:t>
            </a:r>
            <a:endParaRPr lang="zh-CN" altLang="en-US" sz="3600" dirty="0"/>
          </a:p>
        </p:txBody>
      </p:sp>
      <p:sp>
        <p:nvSpPr>
          <p:cNvPr id="89093" name="Rectangle 3"/>
          <p:cNvSpPr>
            <a:spLocks noGrp="1" noChangeArrowheads="1"/>
          </p:cNvSpPr>
          <p:nvPr>
            <p:ph idx="1"/>
          </p:nvPr>
        </p:nvSpPr>
        <p:spPr>
          <a:xfrm>
            <a:off x="827584" y="908720"/>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6.11  </a:t>
            </a:r>
            <a:r>
              <a:rPr lang="zh-CN" altLang="en-US" dirty="0">
                <a:sym typeface="Calibri" pitchFamily="34" charset="0"/>
              </a:rPr>
              <a:t>对于满足一组</a:t>
            </a:r>
            <a:r>
              <a:rPr lang="zh-CN" altLang="en-US" dirty="0">
                <a:solidFill>
                  <a:srgbClr val="0066FF"/>
                </a:solidFill>
                <a:sym typeface="Calibri" pitchFamily="34" charset="0"/>
              </a:rPr>
              <a:t>函数依赖</a:t>
            </a:r>
            <a:r>
              <a:rPr lang="en-US" altLang="zh-CN" i="1" dirty="0">
                <a:sym typeface="Calibri" pitchFamily="34" charset="0"/>
              </a:rPr>
              <a:t>F</a:t>
            </a:r>
            <a:r>
              <a:rPr lang="zh-CN" altLang="en-US" dirty="0">
                <a:sym typeface="Calibri" pitchFamily="34" charset="0"/>
              </a:rPr>
              <a:t>的关系模式   </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，其任何一个关系</a:t>
            </a:r>
            <a:r>
              <a:rPr lang="en-US" altLang="zh-CN" i="1" dirty="0">
                <a:sym typeface="Calibri" pitchFamily="34" charset="0"/>
              </a:rPr>
              <a:t>r</a:t>
            </a:r>
            <a:r>
              <a:rPr lang="zh-CN" altLang="en-US" dirty="0">
                <a:sym typeface="Calibri" pitchFamily="34" charset="0"/>
              </a:rPr>
              <a:t>，若函数依赖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都成立（即</a:t>
            </a:r>
            <a:r>
              <a:rPr lang="en-US" altLang="zh-CN" i="1" dirty="0">
                <a:sym typeface="Calibri" pitchFamily="34" charset="0"/>
              </a:rPr>
              <a:t>r</a:t>
            </a:r>
            <a:r>
              <a:rPr lang="zh-CN" altLang="en-US" dirty="0">
                <a:sym typeface="Calibri" pitchFamily="34" charset="0"/>
              </a:rPr>
              <a:t>中任意两元组</a:t>
            </a:r>
            <a:r>
              <a:rPr lang="en-US" altLang="zh-CN" i="1" dirty="0">
                <a:sym typeface="Calibri" pitchFamily="34" charset="0"/>
              </a:rPr>
              <a:t>t</a:t>
            </a:r>
            <a:r>
              <a:rPr lang="zh-CN" altLang="en-US" dirty="0">
                <a:sym typeface="Calibri" pitchFamily="34" charset="0"/>
              </a:rPr>
              <a:t>、</a:t>
            </a:r>
            <a:r>
              <a:rPr lang="en-US" altLang="zh-CN" i="1" dirty="0">
                <a:sym typeface="Calibri" pitchFamily="34" charset="0"/>
              </a:rPr>
              <a:t>s</a:t>
            </a:r>
            <a:r>
              <a:rPr lang="zh-CN" altLang="en-US" dirty="0">
                <a:sym typeface="Calibri" pitchFamily="34" charset="0"/>
              </a:rPr>
              <a:t>，若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，则 </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zh-CN" altLang="en-US" dirty="0">
                <a:sym typeface="Calibri" pitchFamily="34" charset="0"/>
              </a:rPr>
              <a:t>），则称</a:t>
            </a:r>
            <a:r>
              <a:rPr lang="en-US" altLang="zh-CN" i="1" dirty="0">
                <a:sym typeface="Calibri" pitchFamily="34" charset="0"/>
              </a:rPr>
              <a:t>F</a:t>
            </a:r>
            <a:r>
              <a:rPr lang="zh-CN" altLang="en-US" dirty="0">
                <a:solidFill>
                  <a:srgbClr val="FF00FF"/>
                </a:solidFill>
                <a:sym typeface="Calibri" pitchFamily="34" charset="0"/>
              </a:rPr>
              <a:t>逻辑蕴涵</a:t>
            </a:r>
            <a:r>
              <a:rPr lang="en-US" altLang="zh-CN" i="1" dirty="0">
                <a:sym typeface="Calibri" pitchFamily="34" charset="0"/>
              </a:rPr>
              <a:t>X</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a:t>
            </a:r>
            <a:endParaRPr lang="zh-CN" altLang="en-US" dirty="0"/>
          </a:p>
        </p:txBody>
      </p:sp>
      <p:sp>
        <p:nvSpPr>
          <p:cNvPr id="2" name="日期占位符 1"/>
          <p:cNvSpPr>
            <a:spLocks noGrp="1"/>
          </p:cNvSpPr>
          <p:nvPr>
            <p:ph type="dt" sz="half" idx="10"/>
          </p:nvPr>
        </p:nvSpPr>
        <p:spPr/>
        <p:txBody>
          <a:bodyPr/>
          <a:lstStyle/>
          <a:p>
            <a:pPr>
              <a:defRPr/>
            </a:pPr>
            <a:fld id="{97D813DC-50F4-4D02-AE62-8DF83C154C85}"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randombar(horizontal)">
                                      <p:cBhvr>
                                        <p:cTn id="7" dur="500"/>
                                        <p:tgtEl>
                                          <p:spTgt spid="890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0116" name="Rectangle 2"/>
          <p:cNvSpPr>
            <a:spLocks noGrp="1" noChangeArrowheads="1"/>
          </p:cNvSpPr>
          <p:nvPr>
            <p:ph type="title"/>
          </p:nvPr>
        </p:nvSpPr>
        <p:spPr/>
        <p:txBody>
          <a:bodyPr/>
          <a:lstStyle/>
          <a:p>
            <a:r>
              <a:rPr lang="zh-CN" altLang="en-US" sz="3600" dirty="0">
                <a:sym typeface="微软雅黑" pitchFamily="34" charset="-122"/>
              </a:rPr>
              <a:t>数据依赖的公理系统（续）</a:t>
            </a:r>
            <a:endParaRPr lang="zh-CN" altLang="en-US" sz="3600" dirty="0"/>
          </a:p>
        </p:txBody>
      </p:sp>
      <p:sp>
        <p:nvSpPr>
          <p:cNvPr id="90117" name="Rectangle 3"/>
          <p:cNvSpPr>
            <a:spLocks noGrp="1" noChangeArrowheads="1"/>
          </p:cNvSpPr>
          <p:nvPr>
            <p:ph idx="1"/>
          </p:nvPr>
        </p:nvSpPr>
        <p:spPr>
          <a:xfrm>
            <a:off x="949660" y="908720"/>
            <a:ext cx="8149538" cy="4854575"/>
          </a:xfrm>
        </p:spPr>
        <p:txBody>
          <a:bodyPr/>
          <a:lstStyle/>
          <a:p>
            <a:pPr marL="342900" indent="-342900" algn="l">
              <a:lnSpc>
                <a:spcPct val="150000"/>
              </a:lnSpc>
              <a:buFont typeface="Wingdings" pitchFamily="2" charset="2"/>
              <a:buChar char="v"/>
            </a:pPr>
            <a:r>
              <a:rPr lang="en-US" altLang="zh-CN" dirty="0">
                <a:sym typeface="Calibri" pitchFamily="34" charset="0"/>
              </a:rPr>
              <a:t>Armstrong</a:t>
            </a:r>
            <a:r>
              <a:rPr lang="zh-CN" altLang="en-US" dirty="0">
                <a:sym typeface="Calibri" pitchFamily="34" charset="0"/>
              </a:rPr>
              <a:t>公理系统</a:t>
            </a:r>
          </a:p>
          <a:p>
            <a:pPr marL="742950" lvl="1" indent="-285750" algn="l">
              <a:lnSpc>
                <a:spcPct val="150000"/>
              </a:lnSpc>
              <a:buFont typeface="Wingdings" pitchFamily="2" charset="2"/>
              <a:buChar char="n"/>
            </a:pPr>
            <a:r>
              <a:rPr lang="zh-CN" altLang="en-US" dirty="0">
                <a:sym typeface="Calibri" pitchFamily="34" charset="0"/>
              </a:rPr>
              <a:t>一套推理规则，是模式分解算法的理论基础</a:t>
            </a:r>
            <a:endParaRPr lang="en-US" altLang="zh-CN" dirty="0">
              <a:sym typeface="Calibri" pitchFamily="34" charset="0"/>
            </a:endParaRPr>
          </a:p>
          <a:p>
            <a:pPr marL="742950" lvl="1" indent="-285750" algn="l">
              <a:lnSpc>
                <a:spcPct val="150000"/>
              </a:lnSpc>
              <a:buFont typeface="Wingdings" pitchFamily="2" charset="2"/>
              <a:buChar char="n"/>
            </a:pPr>
            <a:r>
              <a:rPr lang="zh-CN" altLang="en-US" dirty="0">
                <a:sym typeface="Calibri" pitchFamily="34" charset="0"/>
              </a:rPr>
              <a:t>用途</a:t>
            </a:r>
          </a:p>
          <a:p>
            <a:pPr marL="1257300" lvl="2" indent="-342900" algn="l">
              <a:lnSpc>
                <a:spcPct val="150000"/>
              </a:lnSpc>
              <a:buFont typeface="Wingdings" pitchFamily="2" charset="2"/>
              <a:buChar char="l"/>
            </a:pPr>
            <a:r>
              <a:rPr lang="zh-CN" altLang="en-US" sz="2400" dirty="0">
                <a:sym typeface="Calibri" pitchFamily="34" charset="0"/>
              </a:rPr>
              <a:t>求给定关系模式的码</a:t>
            </a:r>
          </a:p>
          <a:p>
            <a:pPr marL="1257300" lvl="2" indent="-342900" algn="l">
              <a:lnSpc>
                <a:spcPct val="150000"/>
              </a:lnSpc>
              <a:buFont typeface="Wingdings" pitchFamily="2" charset="2"/>
              <a:buChar char="l"/>
            </a:pPr>
            <a:r>
              <a:rPr lang="zh-CN" altLang="en-US" sz="2400" dirty="0">
                <a:sym typeface="Calibri" pitchFamily="34" charset="0"/>
              </a:rPr>
              <a:t>从一组函数依赖求得蕴涵的函数依赖</a:t>
            </a:r>
          </a:p>
          <a:p>
            <a:pPr marL="742950" lvl="1" indent="-285750" algn="l">
              <a:lnSpc>
                <a:spcPct val="150000"/>
              </a:lnSpc>
            </a:pPr>
            <a:endParaRPr lang="zh-CN" altLang="en-US" dirty="0"/>
          </a:p>
        </p:txBody>
      </p:sp>
      <p:sp>
        <p:nvSpPr>
          <p:cNvPr id="2" name="日期占位符 1"/>
          <p:cNvSpPr>
            <a:spLocks noGrp="1"/>
          </p:cNvSpPr>
          <p:nvPr>
            <p:ph type="dt" sz="half" idx="10"/>
          </p:nvPr>
        </p:nvSpPr>
        <p:spPr/>
        <p:txBody>
          <a:bodyPr/>
          <a:lstStyle/>
          <a:p>
            <a:pPr>
              <a:defRPr/>
            </a:pPr>
            <a:fld id="{E4013042-3BC6-4F7B-9F3A-B2C2AF3FC743}"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0117">
                                            <p:txEl>
                                              <p:pRg st="1" end="1"/>
                                            </p:txEl>
                                          </p:spTgt>
                                        </p:tgtEl>
                                        <p:attrNameLst>
                                          <p:attrName>style.visibility</p:attrName>
                                        </p:attrNameLst>
                                      </p:cBhvr>
                                      <p:to>
                                        <p:strVal val="visible"/>
                                      </p:to>
                                    </p:set>
                                    <p:anim calcmode="lin" valueType="num">
                                      <p:cBhvr>
                                        <p:cTn id="7" dur="500" fill="hold"/>
                                        <p:tgtEl>
                                          <p:spTgt spid="9011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011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011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0117">
                                            <p:txEl>
                                              <p:pRg st="2" end="2"/>
                                            </p:txEl>
                                          </p:spTgt>
                                        </p:tgtEl>
                                        <p:attrNameLst>
                                          <p:attrName>style.visibility</p:attrName>
                                        </p:attrNameLst>
                                      </p:cBhvr>
                                      <p:to>
                                        <p:strVal val="visible"/>
                                      </p:to>
                                    </p:set>
                                    <p:anim calcmode="lin" valueType="num">
                                      <p:cBhvr>
                                        <p:cTn id="14" dur="500" fill="hold"/>
                                        <p:tgtEl>
                                          <p:spTgt spid="9011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9011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9011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0117">
                                            <p:txEl>
                                              <p:pRg st="3" end="3"/>
                                            </p:txEl>
                                          </p:spTgt>
                                        </p:tgtEl>
                                        <p:attrNameLst>
                                          <p:attrName>style.visibility</p:attrName>
                                        </p:attrNameLst>
                                      </p:cBhvr>
                                      <p:to>
                                        <p:strVal val="visible"/>
                                      </p:to>
                                    </p:set>
                                    <p:anim calcmode="lin" valueType="num">
                                      <p:cBhvr>
                                        <p:cTn id="21" dur="500" fill="hold"/>
                                        <p:tgtEl>
                                          <p:spTgt spid="9011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9011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9011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0117">
                                            <p:txEl>
                                              <p:pRg st="4" end="4"/>
                                            </p:txEl>
                                          </p:spTgt>
                                        </p:tgtEl>
                                        <p:attrNameLst>
                                          <p:attrName>style.visibility</p:attrName>
                                        </p:attrNameLst>
                                      </p:cBhvr>
                                      <p:to>
                                        <p:strVal val="visible"/>
                                      </p:to>
                                    </p:set>
                                    <p:anim calcmode="lin" valueType="num">
                                      <p:cBhvr>
                                        <p:cTn id="28" dur="500" fill="hold"/>
                                        <p:tgtEl>
                                          <p:spTgt spid="90117">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90117">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901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1140" name="Rectangle 2"/>
          <p:cNvSpPr>
            <a:spLocks noGrp="1" noChangeArrowheads="1"/>
          </p:cNvSpPr>
          <p:nvPr>
            <p:ph type="title"/>
          </p:nvPr>
        </p:nvSpPr>
        <p:spPr/>
        <p:txBody>
          <a:bodyPr/>
          <a:lstStyle/>
          <a:p>
            <a:r>
              <a:rPr lang="zh-CN" altLang="en-US" sz="3600">
                <a:sym typeface="微软雅黑" pitchFamily="34" charset="-122"/>
              </a:rPr>
              <a:t>数据依赖的公理系统（续）</a:t>
            </a:r>
          </a:p>
        </p:txBody>
      </p:sp>
      <p:sp>
        <p:nvSpPr>
          <p:cNvPr id="91141" name="Rectangle 3"/>
          <p:cNvSpPr>
            <a:spLocks noGrp="1" noChangeArrowheads="1"/>
          </p:cNvSpPr>
          <p:nvPr>
            <p:ph idx="1"/>
          </p:nvPr>
        </p:nvSpPr>
        <p:spPr>
          <a:xfrm>
            <a:off x="827584" y="764704"/>
            <a:ext cx="8280920" cy="6093296"/>
          </a:xfrm>
        </p:spPr>
        <p:txBody>
          <a:bodyPr/>
          <a:lstStyle/>
          <a:p>
            <a:pPr marL="342900" indent="-342900" algn="l">
              <a:lnSpc>
                <a:spcPct val="150000"/>
              </a:lnSpc>
              <a:spcBef>
                <a:spcPts val="0"/>
              </a:spcBef>
              <a:buFont typeface="Wingdings" pitchFamily="2" charset="2"/>
              <a:buChar char="v"/>
            </a:pPr>
            <a:r>
              <a:rPr lang="en-US" altLang="zh-CN" sz="2400" dirty="0">
                <a:sym typeface="Calibri" pitchFamily="34" charset="0"/>
              </a:rPr>
              <a:t>Armstrong</a:t>
            </a:r>
            <a:r>
              <a:rPr lang="zh-CN" altLang="en-US" sz="2400" dirty="0">
                <a:sym typeface="Calibri" pitchFamily="34" charset="0"/>
              </a:rPr>
              <a:t>公理系统  设</a:t>
            </a:r>
            <a:r>
              <a:rPr lang="en-US" altLang="zh-CN" sz="2400" i="1" dirty="0">
                <a:sym typeface="Calibri" pitchFamily="34" charset="0"/>
              </a:rPr>
              <a:t>U</a:t>
            </a:r>
            <a:r>
              <a:rPr lang="zh-CN" altLang="en-US" sz="2400" dirty="0">
                <a:sym typeface="Calibri" pitchFamily="34" charset="0"/>
              </a:rPr>
              <a:t>为属性集总体，</a:t>
            </a:r>
            <a:r>
              <a:rPr lang="en-US" altLang="zh-CN" sz="2400" i="1" dirty="0">
                <a:sym typeface="Calibri" pitchFamily="34" charset="0"/>
              </a:rPr>
              <a:t>F</a:t>
            </a:r>
            <a:r>
              <a:rPr lang="zh-CN" altLang="en-US" sz="2400" dirty="0">
                <a:sym typeface="Calibri" pitchFamily="34" charset="0"/>
              </a:rPr>
              <a:t>是</a:t>
            </a:r>
            <a:r>
              <a:rPr lang="en-US" altLang="zh-CN" sz="2400" i="1" dirty="0">
                <a:sym typeface="Calibri" pitchFamily="34" charset="0"/>
              </a:rPr>
              <a:t>U</a:t>
            </a:r>
            <a:r>
              <a:rPr lang="zh-CN" altLang="en-US" sz="2400" dirty="0">
                <a:sym typeface="Calibri" pitchFamily="34" charset="0"/>
              </a:rPr>
              <a:t>上的一组函数依赖， 于是有关系模式</a:t>
            </a:r>
            <a:r>
              <a:rPr lang="en-US" altLang="zh-CN" sz="2400" i="1" dirty="0">
                <a:sym typeface="Calibri" pitchFamily="34" charset="0"/>
              </a:rPr>
              <a:t>R</a:t>
            </a:r>
            <a:r>
              <a:rPr lang="en-US" altLang="zh-CN" sz="2400" dirty="0">
                <a:sym typeface="Calibri" pitchFamily="34" charset="0"/>
              </a:rPr>
              <a:t> &lt;</a:t>
            </a:r>
            <a:r>
              <a:rPr lang="en-US" altLang="zh-CN" sz="2400" i="1" dirty="0">
                <a:sym typeface="Calibri" pitchFamily="34" charset="0"/>
              </a:rPr>
              <a:t>U</a:t>
            </a:r>
            <a:r>
              <a:rPr lang="en-US" altLang="zh-CN" sz="2400" dirty="0">
                <a:sym typeface="Calibri" pitchFamily="34" charset="0"/>
              </a:rPr>
              <a:t>,</a:t>
            </a:r>
            <a:r>
              <a:rPr lang="en-US" altLang="zh-CN" sz="2400" i="1" dirty="0">
                <a:sym typeface="Calibri" pitchFamily="34" charset="0"/>
              </a:rPr>
              <a:t>F</a:t>
            </a:r>
            <a:r>
              <a:rPr lang="en-US" altLang="zh-CN" sz="2400" dirty="0">
                <a:sym typeface="Calibri" pitchFamily="34" charset="0"/>
              </a:rPr>
              <a:t> &gt;</a:t>
            </a:r>
            <a:r>
              <a:rPr lang="zh-CN" altLang="en-US" sz="2400" dirty="0">
                <a:sym typeface="Calibri" pitchFamily="34" charset="0"/>
              </a:rPr>
              <a:t>。对</a:t>
            </a:r>
            <a:r>
              <a:rPr lang="en-US" altLang="zh-CN" sz="2400" i="1" dirty="0">
                <a:sym typeface="Calibri" pitchFamily="34" charset="0"/>
              </a:rPr>
              <a:t>R</a:t>
            </a:r>
            <a:r>
              <a:rPr lang="en-US" altLang="zh-CN" sz="2400" dirty="0">
                <a:sym typeface="Calibri" pitchFamily="34" charset="0"/>
              </a:rPr>
              <a:t> &lt;</a:t>
            </a:r>
            <a:r>
              <a:rPr lang="en-US" altLang="zh-CN" sz="2400" i="1" dirty="0">
                <a:sym typeface="Calibri" pitchFamily="34" charset="0"/>
              </a:rPr>
              <a:t>U</a:t>
            </a:r>
            <a:r>
              <a:rPr lang="en-US" altLang="zh-CN" sz="2400" dirty="0">
                <a:sym typeface="Calibri" pitchFamily="34" charset="0"/>
              </a:rPr>
              <a:t>,</a:t>
            </a:r>
            <a:r>
              <a:rPr lang="en-US" altLang="zh-CN" sz="2400" i="1" dirty="0">
                <a:sym typeface="Calibri" pitchFamily="34" charset="0"/>
              </a:rPr>
              <a:t>F</a:t>
            </a:r>
            <a:r>
              <a:rPr lang="en-US" altLang="zh-CN" sz="2400" dirty="0">
                <a:sym typeface="Calibri" pitchFamily="34" charset="0"/>
              </a:rPr>
              <a:t>&gt; </a:t>
            </a:r>
            <a:r>
              <a:rPr lang="zh-CN" altLang="en-US" sz="2400" dirty="0">
                <a:sym typeface="Calibri" pitchFamily="34" charset="0"/>
              </a:rPr>
              <a:t>来说有以下的推理规则：</a:t>
            </a:r>
          </a:p>
          <a:p>
            <a:pPr marL="742950" lvl="1" indent="-285750" algn="l">
              <a:lnSpc>
                <a:spcPct val="150000"/>
              </a:lnSpc>
              <a:spcBef>
                <a:spcPts val="0"/>
              </a:spcBef>
              <a:buFont typeface="Wingdings" pitchFamily="2" charset="2"/>
              <a:buChar char="n"/>
            </a:pPr>
            <a:r>
              <a:rPr lang="en-US" altLang="zh-CN" sz="2000" dirty="0">
                <a:solidFill>
                  <a:srgbClr val="002060"/>
                </a:solidFill>
                <a:sym typeface="Calibri" pitchFamily="34" charset="0"/>
              </a:rPr>
              <a:t>A</a:t>
            </a:r>
            <a:r>
              <a:rPr lang="zh-CN" altLang="en-US" sz="2000" dirty="0">
                <a:solidFill>
                  <a:srgbClr val="002060"/>
                </a:solidFill>
                <a:sym typeface="Calibri" pitchFamily="34" charset="0"/>
              </a:rPr>
              <a:t>1 自反律（</a:t>
            </a:r>
            <a:r>
              <a:rPr lang="en-US" altLang="zh-CN" sz="2000" dirty="0">
                <a:solidFill>
                  <a:srgbClr val="002060"/>
                </a:solidFill>
                <a:sym typeface="Calibri" pitchFamily="34" charset="0"/>
              </a:rPr>
              <a:t>reflexivity</a:t>
            </a:r>
            <a:r>
              <a:rPr lang="zh-CN" altLang="en-US" sz="2000" dirty="0">
                <a:solidFill>
                  <a:srgbClr val="002060"/>
                </a:solidFill>
                <a:sym typeface="Calibri" pitchFamily="34" charset="0"/>
              </a:rPr>
              <a:t> </a:t>
            </a:r>
            <a:r>
              <a:rPr lang="en-US" altLang="zh-CN" sz="2000" dirty="0">
                <a:solidFill>
                  <a:srgbClr val="002060"/>
                </a:solidFill>
                <a:sym typeface="Calibri" pitchFamily="34" charset="0"/>
              </a:rPr>
              <a:t>rule</a:t>
            </a:r>
            <a:r>
              <a:rPr lang="zh-CN" altLang="en-US" sz="2000" dirty="0">
                <a:solidFill>
                  <a:srgbClr val="002060"/>
                </a:solidFill>
                <a:sym typeface="Calibri" pitchFamily="34" charset="0"/>
              </a:rPr>
              <a:t>）：若</a:t>
            </a:r>
            <a:r>
              <a:rPr lang="en-US" altLang="zh-CN" sz="2000" i="1" dirty="0">
                <a:solidFill>
                  <a:srgbClr val="002060"/>
                </a:solidFill>
                <a:sym typeface="Calibri" pitchFamily="34" charset="0"/>
              </a:rPr>
              <a:t>Y</a:t>
            </a:r>
            <a:r>
              <a:rPr lang="en-US" altLang="zh-CN" sz="2000" dirty="0">
                <a:solidFill>
                  <a:srgbClr val="002060"/>
                </a:solidFill>
                <a:sym typeface="Calibri" pitchFamily="34" charset="0"/>
              </a:rPr>
              <a:t> </a:t>
            </a:r>
            <a:r>
              <a:rPr lang="en-US" altLang="zh-CN" sz="2000" dirty="0">
                <a:solidFill>
                  <a:srgbClr val="002060"/>
                </a:solidFill>
                <a:sym typeface="Symbol" pitchFamily="18" charset="2"/>
              </a:rPr>
              <a:t></a:t>
            </a:r>
            <a:r>
              <a:rPr lang="en-US" altLang="zh-CN" sz="2000" dirty="0">
                <a:solidFill>
                  <a:srgbClr val="002060"/>
                </a:solidFill>
                <a:sym typeface="Calibri" pitchFamily="34" charset="0"/>
              </a:rPr>
              <a:t> </a:t>
            </a:r>
            <a:r>
              <a:rPr lang="en-US" altLang="zh-CN" sz="2000" i="1" dirty="0">
                <a:solidFill>
                  <a:srgbClr val="002060"/>
                </a:solidFill>
                <a:sym typeface="Calibri" pitchFamily="34" charset="0"/>
              </a:rPr>
              <a:t>X</a:t>
            </a:r>
            <a:r>
              <a:rPr lang="en-US" altLang="zh-CN" sz="2000" dirty="0">
                <a:solidFill>
                  <a:srgbClr val="002060"/>
                </a:solidFill>
                <a:sym typeface="Calibri" pitchFamily="34" charset="0"/>
              </a:rPr>
              <a:t> </a:t>
            </a:r>
            <a:r>
              <a:rPr lang="en-US" altLang="zh-CN" sz="2000" dirty="0">
                <a:solidFill>
                  <a:srgbClr val="002060"/>
                </a:solidFill>
                <a:sym typeface="Symbol" pitchFamily="18" charset="2"/>
              </a:rPr>
              <a:t></a:t>
            </a:r>
            <a:r>
              <a:rPr lang="en-US" altLang="zh-CN" sz="2000" dirty="0">
                <a:solidFill>
                  <a:srgbClr val="002060"/>
                </a:solidFill>
                <a:sym typeface="Calibri" pitchFamily="34" charset="0"/>
              </a:rPr>
              <a:t> </a:t>
            </a:r>
            <a:r>
              <a:rPr lang="en-US" altLang="zh-CN" sz="2000" i="1" dirty="0">
                <a:solidFill>
                  <a:srgbClr val="002060"/>
                </a:solidFill>
                <a:sym typeface="Calibri" pitchFamily="34" charset="0"/>
              </a:rPr>
              <a:t>U</a:t>
            </a:r>
            <a:r>
              <a:rPr lang="zh-CN" altLang="en-US" sz="2000" dirty="0">
                <a:solidFill>
                  <a:srgbClr val="002060"/>
                </a:solidFill>
                <a:sym typeface="Calibri" pitchFamily="34" charset="0"/>
              </a:rPr>
              <a:t>，则</a:t>
            </a:r>
            <a:r>
              <a:rPr lang="en-US" altLang="zh-CN" sz="2000" i="1" dirty="0">
                <a:solidFill>
                  <a:srgbClr val="002060"/>
                </a:solidFill>
                <a:sym typeface="Calibri" pitchFamily="34" charset="0"/>
              </a:rPr>
              <a:t>X</a:t>
            </a:r>
            <a:r>
              <a:rPr lang="en-US" altLang="zh-CN" sz="2000" dirty="0">
                <a:solidFill>
                  <a:srgbClr val="002060"/>
                </a:solidFill>
                <a:sym typeface="Calibri" pitchFamily="34" charset="0"/>
              </a:rPr>
              <a:t> →</a:t>
            </a:r>
            <a:r>
              <a:rPr lang="en-US" altLang="zh-CN" sz="2000" i="1" dirty="0">
                <a:solidFill>
                  <a:srgbClr val="002060"/>
                </a:solidFill>
                <a:sym typeface="Calibri" pitchFamily="34" charset="0"/>
              </a:rPr>
              <a:t>Y </a:t>
            </a:r>
            <a:r>
              <a:rPr lang="zh-CN" altLang="en-US" sz="2000" dirty="0">
                <a:solidFill>
                  <a:srgbClr val="002060"/>
                </a:solidFill>
                <a:sym typeface="Calibri" pitchFamily="34" charset="0"/>
              </a:rPr>
              <a:t>为</a:t>
            </a:r>
            <a:r>
              <a:rPr lang="en-US" altLang="zh-CN" sz="2000" i="1" dirty="0">
                <a:solidFill>
                  <a:srgbClr val="002060"/>
                </a:solidFill>
                <a:sym typeface="Calibri" pitchFamily="34" charset="0"/>
              </a:rPr>
              <a:t>F</a:t>
            </a:r>
            <a:r>
              <a:rPr lang="zh-CN" altLang="en-US" sz="2000" dirty="0">
                <a:solidFill>
                  <a:srgbClr val="002060"/>
                </a:solidFill>
                <a:sym typeface="Calibri" pitchFamily="34" charset="0"/>
              </a:rPr>
              <a:t>所蕴涵。</a:t>
            </a:r>
          </a:p>
          <a:p>
            <a:pPr marL="742950" lvl="1" indent="-285750" algn="l">
              <a:lnSpc>
                <a:spcPct val="150000"/>
              </a:lnSpc>
              <a:spcBef>
                <a:spcPts val="0"/>
              </a:spcBef>
              <a:buFont typeface="Wingdings" pitchFamily="2" charset="2"/>
              <a:buChar char="n"/>
            </a:pPr>
            <a:r>
              <a:rPr lang="en-US" altLang="zh-CN" sz="2000" dirty="0">
                <a:solidFill>
                  <a:srgbClr val="002060"/>
                </a:solidFill>
                <a:sym typeface="Calibri" pitchFamily="34" charset="0"/>
              </a:rPr>
              <a:t>A2</a:t>
            </a:r>
            <a:r>
              <a:rPr lang="zh-CN" altLang="en-US" sz="2000" dirty="0">
                <a:solidFill>
                  <a:srgbClr val="002060"/>
                </a:solidFill>
                <a:sym typeface="Calibri" pitchFamily="34" charset="0"/>
              </a:rPr>
              <a:t> 增广律（</a:t>
            </a:r>
            <a:r>
              <a:rPr lang="en-US" altLang="zh-CN" sz="2000" dirty="0">
                <a:solidFill>
                  <a:srgbClr val="002060"/>
                </a:solidFill>
                <a:sym typeface="Calibri" pitchFamily="34" charset="0"/>
              </a:rPr>
              <a:t>augmentation</a:t>
            </a:r>
            <a:r>
              <a:rPr lang="zh-CN" altLang="en-US" sz="2000" dirty="0">
                <a:solidFill>
                  <a:srgbClr val="002060"/>
                </a:solidFill>
                <a:sym typeface="Calibri" pitchFamily="34" charset="0"/>
              </a:rPr>
              <a:t> </a:t>
            </a:r>
            <a:r>
              <a:rPr lang="en-US" altLang="zh-CN" sz="2000" dirty="0">
                <a:solidFill>
                  <a:srgbClr val="002060"/>
                </a:solidFill>
                <a:sym typeface="Calibri" pitchFamily="34" charset="0"/>
              </a:rPr>
              <a:t>rule</a:t>
            </a:r>
            <a:r>
              <a:rPr lang="zh-CN" altLang="en-US" sz="2000" dirty="0">
                <a:solidFill>
                  <a:srgbClr val="002060"/>
                </a:solidFill>
                <a:sym typeface="Calibri" pitchFamily="34" charset="0"/>
              </a:rPr>
              <a:t>）：若</a:t>
            </a:r>
            <a:r>
              <a:rPr lang="en-US" altLang="zh-CN" sz="2000" i="1" dirty="0">
                <a:solidFill>
                  <a:srgbClr val="002060"/>
                </a:solidFill>
                <a:sym typeface="Calibri" pitchFamily="34" charset="0"/>
              </a:rPr>
              <a:t>X</a:t>
            </a:r>
            <a:r>
              <a:rPr lang="en-US" altLang="zh-CN" sz="2000" dirty="0">
                <a:solidFill>
                  <a:srgbClr val="002060"/>
                </a:solidFill>
                <a:sym typeface="Calibri" pitchFamily="34" charset="0"/>
              </a:rPr>
              <a:t>→</a:t>
            </a:r>
            <a:r>
              <a:rPr lang="en-US" altLang="zh-CN" sz="2000" i="1" dirty="0">
                <a:solidFill>
                  <a:srgbClr val="002060"/>
                </a:solidFill>
                <a:sym typeface="Calibri" pitchFamily="34" charset="0"/>
              </a:rPr>
              <a:t>Y</a:t>
            </a:r>
            <a:r>
              <a:rPr lang="zh-CN" altLang="en-US" sz="2000" dirty="0">
                <a:solidFill>
                  <a:srgbClr val="002060"/>
                </a:solidFill>
                <a:sym typeface="Calibri" pitchFamily="34" charset="0"/>
              </a:rPr>
              <a:t>为</a:t>
            </a:r>
            <a:r>
              <a:rPr lang="en-US" altLang="zh-CN" sz="2000" i="1" dirty="0">
                <a:solidFill>
                  <a:srgbClr val="002060"/>
                </a:solidFill>
                <a:sym typeface="Calibri" pitchFamily="34" charset="0"/>
              </a:rPr>
              <a:t>F</a:t>
            </a:r>
            <a:r>
              <a:rPr lang="zh-CN" altLang="en-US" sz="2000" dirty="0">
                <a:solidFill>
                  <a:srgbClr val="002060"/>
                </a:solidFill>
                <a:sym typeface="Calibri" pitchFamily="34" charset="0"/>
              </a:rPr>
              <a:t>所蕴涵，且</a:t>
            </a:r>
            <a:r>
              <a:rPr lang="en-US" altLang="zh-CN" sz="2000" i="1" dirty="0">
                <a:solidFill>
                  <a:srgbClr val="002060"/>
                </a:solidFill>
                <a:sym typeface="Calibri" pitchFamily="34" charset="0"/>
              </a:rPr>
              <a:t>Z</a:t>
            </a:r>
            <a:r>
              <a:rPr lang="en-US" altLang="zh-CN" sz="2000" dirty="0">
                <a:solidFill>
                  <a:srgbClr val="002060"/>
                </a:solidFill>
                <a:sym typeface="Calibri" pitchFamily="34" charset="0"/>
              </a:rPr>
              <a:t> </a:t>
            </a:r>
            <a:r>
              <a:rPr lang="en-US" altLang="zh-CN" sz="2000" dirty="0">
                <a:solidFill>
                  <a:srgbClr val="002060"/>
                </a:solidFill>
                <a:sym typeface="Symbol" pitchFamily="18" charset="2"/>
              </a:rPr>
              <a:t></a:t>
            </a:r>
            <a:r>
              <a:rPr lang="en-US" altLang="zh-CN" sz="2000" dirty="0">
                <a:solidFill>
                  <a:srgbClr val="002060"/>
                </a:solidFill>
                <a:sym typeface="Calibri" pitchFamily="34" charset="0"/>
              </a:rPr>
              <a:t> </a:t>
            </a:r>
            <a:r>
              <a:rPr lang="en-US" altLang="zh-CN" sz="2000" i="1" dirty="0">
                <a:solidFill>
                  <a:srgbClr val="002060"/>
                </a:solidFill>
                <a:sym typeface="Calibri" pitchFamily="34" charset="0"/>
              </a:rPr>
              <a:t>U</a:t>
            </a:r>
            <a:r>
              <a:rPr lang="zh-CN" altLang="en-US" sz="2000" dirty="0">
                <a:solidFill>
                  <a:srgbClr val="002060"/>
                </a:solidFill>
                <a:sym typeface="Calibri" pitchFamily="34" charset="0"/>
              </a:rPr>
              <a:t>，则</a:t>
            </a:r>
            <a:r>
              <a:rPr lang="en-US" altLang="zh-CN" sz="2000" i="1" dirty="0">
                <a:solidFill>
                  <a:srgbClr val="002060"/>
                </a:solidFill>
                <a:sym typeface="Calibri" pitchFamily="34" charset="0"/>
              </a:rPr>
              <a:t>XZ</a:t>
            </a:r>
            <a:r>
              <a:rPr lang="en-US" altLang="zh-CN" sz="2000" dirty="0">
                <a:solidFill>
                  <a:srgbClr val="002060"/>
                </a:solidFill>
                <a:sym typeface="Calibri" pitchFamily="34" charset="0"/>
              </a:rPr>
              <a:t>→</a:t>
            </a:r>
            <a:r>
              <a:rPr lang="en-US" altLang="zh-CN" sz="2000" i="1" dirty="0">
                <a:solidFill>
                  <a:srgbClr val="002060"/>
                </a:solidFill>
                <a:sym typeface="Calibri" pitchFamily="34" charset="0"/>
              </a:rPr>
              <a:t>YZ </a:t>
            </a:r>
            <a:r>
              <a:rPr lang="zh-CN" altLang="en-US" sz="2000" dirty="0">
                <a:solidFill>
                  <a:srgbClr val="002060"/>
                </a:solidFill>
                <a:sym typeface="Calibri" pitchFamily="34" charset="0"/>
              </a:rPr>
              <a:t>为</a:t>
            </a:r>
            <a:r>
              <a:rPr lang="en-US" altLang="zh-CN" sz="2000" i="1" dirty="0">
                <a:solidFill>
                  <a:srgbClr val="002060"/>
                </a:solidFill>
                <a:sym typeface="Calibri" pitchFamily="34" charset="0"/>
              </a:rPr>
              <a:t>F</a:t>
            </a:r>
            <a:r>
              <a:rPr lang="zh-CN" altLang="en-US" sz="2000" dirty="0">
                <a:solidFill>
                  <a:srgbClr val="002060"/>
                </a:solidFill>
                <a:sym typeface="Calibri" pitchFamily="34" charset="0"/>
              </a:rPr>
              <a:t>所蕴涵。</a:t>
            </a:r>
          </a:p>
          <a:p>
            <a:pPr marL="742950" lvl="1" indent="-285750" algn="l">
              <a:lnSpc>
                <a:spcPct val="150000"/>
              </a:lnSpc>
              <a:spcBef>
                <a:spcPts val="0"/>
              </a:spcBef>
              <a:buFont typeface="Wingdings" pitchFamily="2" charset="2"/>
              <a:buChar char="n"/>
            </a:pPr>
            <a:r>
              <a:rPr lang="en-US" altLang="zh-CN" sz="2000" dirty="0">
                <a:solidFill>
                  <a:srgbClr val="002060"/>
                </a:solidFill>
                <a:sym typeface="Calibri" pitchFamily="34" charset="0"/>
              </a:rPr>
              <a:t>A3</a:t>
            </a:r>
            <a:r>
              <a:rPr lang="zh-CN" altLang="en-US" sz="2000" dirty="0">
                <a:solidFill>
                  <a:srgbClr val="002060"/>
                </a:solidFill>
                <a:sym typeface="Calibri" pitchFamily="34" charset="0"/>
              </a:rPr>
              <a:t> 传递律（</a:t>
            </a:r>
            <a:r>
              <a:rPr lang="en-US" altLang="zh-CN" sz="2000" dirty="0">
                <a:solidFill>
                  <a:srgbClr val="002060"/>
                </a:solidFill>
                <a:sym typeface="Calibri" pitchFamily="34" charset="0"/>
              </a:rPr>
              <a:t>transitivity</a:t>
            </a:r>
            <a:r>
              <a:rPr lang="zh-CN" altLang="en-US" sz="2000" dirty="0">
                <a:solidFill>
                  <a:srgbClr val="002060"/>
                </a:solidFill>
                <a:sym typeface="Calibri" pitchFamily="34" charset="0"/>
              </a:rPr>
              <a:t> </a:t>
            </a:r>
            <a:r>
              <a:rPr lang="en-US" altLang="zh-CN" sz="2000" dirty="0">
                <a:solidFill>
                  <a:srgbClr val="002060"/>
                </a:solidFill>
                <a:sym typeface="Calibri" pitchFamily="34" charset="0"/>
              </a:rPr>
              <a:t>rule</a:t>
            </a:r>
            <a:r>
              <a:rPr lang="zh-CN" altLang="en-US" sz="2000" dirty="0">
                <a:solidFill>
                  <a:srgbClr val="002060"/>
                </a:solidFill>
                <a:sym typeface="Calibri" pitchFamily="34" charset="0"/>
              </a:rPr>
              <a:t>）：若</a:t>
            </a:r>
            <a:r>
              <a:rPr lang="en-US" altLang="zh-CN" sz="2000" i="1" dirty="0">
                <a:solidFill>
                  <a:srgbClr val="002060"/>
                </a:solidFill>
                <a:sym typeface="Calibri" pitchFamily="34" charset="0"/>
              </a:rPr>
              <a:t>X</a:t>
            </a:r>
            <a:r>
              <a:rPr lang="en-US" altLang="zh-CN" sz="2000" dirty="0">
                <a:solidFill>
                  <a:srgbClr val="002060"/>
                </a:solidFill>
                <a:sym typeface="Calibri" pitchFamily="34" charset="0"/>
              </a:rPr>
              <a:t>→</a:t>
            </a:r>
            <a:r>
              <a:rPr lang="en-US" altLang="zh-CN" sz="2000" i="1" dirty="0">
                <a:solidFill>
                  <a:srgbClr val="002060"/>
                </a:solidFill>
                <a:sym typeface="Calibri" pitchFamily="34" charset="0"/>
              </a:rPr>
              <a:t>Y</a:t>
            </a:r>
            <a:r>
              <a:rPr lang="zh-CN" altLang="en-US" sz="2000" dirty="0">
                <a:solidFill>
                  <a:srgbClr val="002060"/>
                </a:solidFill>
                <a:sym typeface="Calibri" pitchFamily="34" charset="0"/>
              </a:rPr>
              <a:t>及</a:t>
            </a:r>
            <a:r>
              <a:rPr lang="en-US" altLang="zh-CN" sz="2000" i="1" dirty="0">
                <a:solidFill>
                  <a:srgbClr val="002060"/>
                </a:solidFill>
                <a:sym typeface="Calibri" pitchFamily="34" charset="0"/>
              </a:rPr>
              <a:t>Y</a:t>
            </a:r>
            <a:r>
              <a:rPr lang="en-US" altLang="zh-CN" sz="2000" dirty="0">
                <a:solidFill>
                  <a:srgbClr val="002060"/>
                </a:solidFill>
                <a:sym typeface="Calibri" pitchFamily="34" charset="0"/>
              </a:rPr>
              <a:t>→</a:t>
            </a:r>
            <a:r>
              <a:rPr lang="en-US" altLang="zh-CN" sz="2000" i="1" dirty="0">
                <a:solidFill>
                  <a:srgbClr val="002060"/>
                </a:solidFill>
                <a:sym typeface="Calibri" pitchFamily="34" charset="0"/>
              </a:rPr>
              <a:t>Z</a:t>
            </a:r>
            <a:r>
              <a:rPr lang="zh-CN" altLang="en-US" sz="2000" dirty="0">
                <a:solidFill>
                  <a:srgbClr val="002060"/>
                </a:solidFill>
                <a:sym typeface="Calibri" pitchFamily="34" charset="0"/>
              </a:rPr>
              <a:t>为</a:t>
            </a:r>
            <a:r>
              <a:rPr lang="en-US" altLang="zh-CN" sz="2000" i="1" dirty="0">
                <a:solidFill>
                  <a:srgbClr val="002060"/>
                </a:solidFill>
                <a:sym typeface="Calibri" pitchFamily="34" charset="0"/>
              </a:rPr>
              <a:t>F</a:t>
            </a:r>
            <a:r>
              <a:rPr lang="zh-CN" altLang="en-US" sz="2000" dirty="0">
                <a:solidFill>
                  <a:srgbClr val="002060"/>
                </a:solidFill>
                <a:sym typeface="Calibri" pitchFamily="34" charset="0"/>
              </a:rPr>
              <a:t>所蕴涵，则</a:t>
            </a:r>
            <a:r>
              <a:rPr lang="en-US" altLang="zh-CN" sz="2000" i="1" dirty="0">
                <a:solidFill>
                  <a:srgbClr val="002060"/>
                </a:solidFill>
                <a:sym typeface="Calibri" pitchFamily="34" charset="0"/>
              </a:rPr>
              <a:t>X</a:t>
            </a:r>
            <a:r>
              <a:rPr lang="en-US" altLang="zh-CN" sz="2000" dirty="0">
                <a:solidFill>
                  <a:srgbClr val="002060"/>
                </a:solidFill>
                <a:sym typeface="Calibri" pitchFamily="34" charset="0"/>
              </a:rPr>
              <a:t>→</a:t>
            </a:r>
            <a:r>
              <a:rPr lang="en-US" altLang="zh-CN" sz="2000" i="1" dirty="0">
                <a:solidFill>
                  <a:srgbClr val="002060"/>
                </a:solidFill>
                <a:sym typeface="Calibri" pitchFamily="34" charset="0"/>
              </a:rPr>
              <a:t>Z </a:t>
            </a:r>
            <a:r>
              <a:rPr lang="zh-CN" altLang="en-US" sz="2000" dirty="0">
                <a:solidFill>
                  <a:srgbClr val="002060"/>
                </a:solidFill>
                <a:sym typeface="Calibri" pitchFamily="34" charset="0"/>
              </a:rPr>
              <a:t>为</a:t>
            </a:r>
            <a:r>
              <a:rPr lang="en-US" altLang="zh-CN" sz="2000" i="1" dirty="0">
                <a:solidFill>
                  <a:srgbClr val="002060"/>
                </a:solidFill>
                <a:sym typeface="Calibri" pitchFamily="34" charset="0"/>
              </a:rPr>
              <a:t>F</a:t>
            </a:r>
            <a:r>
              <a:rPr lang="zh-CN" altLang="en-US" sz="2000" dirty="0">
                <a:solidFill>
                  <a:srgbClr val="002060"/>
                </a:solidFill>
                <a:sym typeface="Calibri" pitchFamily="34" charset="0"/>
              </a:rPr>
              <a:t>所蕴涵。</a:t>
            </a:r>
          </a:p>
          <a:p>
            <a:pPr marL="742950" lvl="1" indent="-285750" algn="l">
              <a:lnSpc>
                <a:spcPct val="150000"/>
              </a:lnSpc>
              <a:spcBef>
                <a:spcPts val="0"/>
              </a:spcBef>
            </a:pPr>
            <a:r>
              <a:rPr lang="zh-CN" altLang="en-US" sz="2000" b="0" dirty="0">
                <a:sym typeface="Calibri" pitchFamily="34" charset="0"/>
              </a:rPr>
              <a:t>注意：由自反律所得到的函数依赖均是平凡的函数依赖</a:t>
            </a:r>
            <a:r>
              <a:rPr lang="en-US" altLang="zh-CN" sz="2000" b="0" dirty="0">
                <a:sym typeface="Calibri" pitchFamily="34" charset="0"/>
              </a:rPr>
              <a:t>, </a:t>
            </a:r>
            <a:r>
              <a:rPr lang="zh-CN" altLang="en-US" sz="2000" b="0" dirty="0">
                <a:sym typeface="Calibri" pitchFamily="34" charset="0"/>
              </a:rPr>
              <a:t>自反律的使用并不依赖于</a:t>
            </a:r>
            <a:r>
              <a:rPr lang="en-US" altLang="zh-CN" sz="2000" b="0" i="1" dirty="0">
                <a:sym typeface="Calibri" pitchFamily="34" charset="0"/>
              </a:rPr>
              <a:t>F</a:t>
            </a:r>
            <a:r>
              <a:rPr lang="zh-CN" altLang="en-US" sz="2000" b="0" dirty="0">
                <a:sym typeface="Calibri" pitchFamily="34" charset="0"/>
              </a:rPr>
              <a:t>。</a:t>
            </a:r>
            <a:endParaRPr lang="zh-CN" altLang="en-US" sz="2000" b="0" dirty="0"/>
          </a:p>
        </p:txBody>
      </p:sp>
      <p:sp>
        <p:nvSpPr>
          <p:cNvPr id="2" name="日期占位符 1"/>
          <p:cNvSpPr>
            <a:spLocks noGrp="1"/>
          </p:cNvSpPr>
          <p:nvPr>
            <p:ph type="dt" sz="half" idx="10"/>
          </p:nvPr>
        </p:nvSpPr>
        <p:spPr/>
        <p:txBody>
          <a:bodyPr/>
          <a:lstStyle/>
          <a:p>
            <a:pPr>
              <a:defRPr/>
            </a:pPr>
            <a:fld id="{629F6760-DACB-46B2-99D0-FA48E0355773}"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animEffect transition="in" filter="randombar(horizontal)">
                                      <p:cBhvr>
                                        <p:cTn id="7" dur="500"/>
                                        <p:tgtEl>
                                          <p:spTgt spid="91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1141">
                                            <p:txEl>
                                              <p:pRg st="1" end="1"/>
                                            </p:txEl>
                                          </p:spTgt>
                                        </p:tgtEl>
                                        <p:attrNameLst>
                                          <p:attrName>style.visibility</p:attrName>
                                        </p:attrNameLst>
                                      </p:cBhvr>
                                      <p:to>
                                        <p:strVal val="visible"/>
                                      </p:to>
                                    </p:set>
                                    <p:anim calcmode="lin" valueType="num">
                                      <p:cBhvr>
                                        <p:cTn id="12" dur="500" fill="hold"/>
                                        <p:tgtEl>
                                          <p:spTgt spid="9114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9114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9114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1141">
                                            <p:txEl>
                                              <p:pRg st="2" end="2"/>
                                            </p:txEl>
                                          </p:spTgt>
                                        </p:tgtEl>
                                        <p:attrNameLst>
                                          <p:attrName>style.visibility</p:attrName>
                                        </p:attrNameLst>
                                      </p:cBhvr>
                                      <p:to>
                                        <p:strVal val="visible"/>
                                      </p:to>
                                    </p:set>
                                    <p:anim calcmode="lin" valueType="num">
                                      <p:cBhvr>
                                        <p:cTn id="19" dur="500" fill="hold"/>
                                        <p:tgtEl>
                                          <p:spTgt spid="9114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1141">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9114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1141">
                                            <p:txEl>
                                              <p:pRg st="3" end="3"/>
                                            </p:txEl>
                                          </p:spTgt>
                                        </p:tgtEl>
                                        <p:attrNameLst>
                                          <p:attrName>style.visibility</p:attrName>
                                        </p:attrNameLst>
                                      </p:cBhvr>
                                      <p:to>
                                        <p:strVal val="visible"/>
                                      </p:to>
                                    </p:set>
                                    <p:anim calcmode="lin" valueType="num">
                                      <p:cBhvr>
                                        <p:cTn id="26" dur="500" fill="hold"/>
                                        <p:tgtEl>
                                          <p:spTgt spid="91141">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91141">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9114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91141">
                                            <p:txEl>
                                              <p:pRg st="4" end="4"/>
                                            </p:txEl>
                                          </p:spTgt>
                                        </p:tgtEl>
                                        <p:attrNameLst>
                                          <p:attrName>style.visibility</p:attrName>
                                        </p:attrNameLst>
                                      </p:cBhvr>
                                      <p:to>
                                        <p:strVal val="visible"/>
                                      </p:to>
                                    </p:set>
                                    <p:animEffect transition="in" filter="randombar(horizontal)">
                                      <p:cBhvr>
                                        <p:cTn id="33" dur="500"/>
                                        <p:tgtEl>
                                          <p:spTgt spid="91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164" name="Rectangle 2"/>
          <p:cNvSpPr>
            <a:spLocks noGrp="1" noChangeArrowheads="1"/>
          </p:cNvSpPr>
          <p:nvPr>
            <p:ph type="title"/>
          </p:nvPr>
        </p:nvSpPr>
        <p:spPr/>
        <p:txBody>
          <a:bodyPr/>
          <a:lstStyle/>
          <a:p>
            <a:r>
              <a:rPr lang="zh-CN" altLang="en-US" sz="3600">
                <a:sym typeface="微软雅黑" pitchFamily="34" charset="-122"/>
              </a:rPr>
              <a:t>数据依赖的公理系统（续）</a:t>
            </a:r>
          </a:p>
        </p:txBody>
      </p:sp>
      <p:sp>
        <p:nvSpPr>
          <p:cNvPr id="92165" name="Rectangle 3"/>
          <p:cNvSpPr>
            <a:spLocks noGrp="1" noChangeArrowheads="1"/>
          </p:cNvSpPr>
          <p:nvPr>
            <p:ph idx="1"/>
          </p:nvPr>
        </p:nvSpPr>
        <p:spPr>
          <a:xfrm>
            <a:off x="958966" y="836712"/>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定理</a:t>
            </a:r>
            <a:r>
              <a:rPr lang="en-US" altLang="zh-CN" dirty="0">
                <a:sym typeface="Calibri" pitchFamily="34" charset="0"/>
              </a:rPr>
              <a:t>6.1  Armstrong</a:t>
            </a:r>
            <a:r>
              <a:rPr lang="zh-CN" altLang="en-US" dirty="0">
                <a:sym typeface="Calibri" pitchFamily="34" charset="0"/>
              </a:rPr>
              <a:t>推理规则是正确的。</a:t>
            </a:r>
          </a:p>
          <a:p>
            <a:pPr marL="342900" indent="-342900" algn="l">
              <a:lnSpc>
                <a:spcPct val="150000"/>
              </a:lnSpc>
              <a:buFont typeface="Wingdings" pitchFamily="2" charset="2"/>
              <a:buChar char="v"/>
            </a:pPr>
            <a:r>
              <a:rPr lang="zh-CN" altLang="en-US" dirty="0">
                <a:sym typeface="Calibri" pitchFamily="34" charset="0"/>
              </a:rPr>
              <a:t>证明</a:t>
            </a:r>
          </a:p>
          <a:p>
            <a:pPr marL="400050" lvl="1" algn="l">
              <a:lnSpc>
                <a:spcPct val="120000"/>
              </a:lnSpc>
              <a:buFont typeface="Wingdings" pitchFamily="2" charset="2"/>
              <a:buChar char="n"/>
            </a:pPr>
            <a:r>
              <a:rPr lang="zh-CN" altLang="en-US" dirty="0">
                <a:sym typeface="Calibri" pitchFamily="34" charset="0"/>
              </a:rPr>
              <a:t>A1 自反律</a:t>
            </a:r>
          </a:p>
          <a:p>
            <a:pPr marL="400050" lvl="1" algn="l">
              <a:lnSpc>
                <a:spcPct val="120000"/>
              </a:lnSpc>
            </a:pPr>
            <a:r>
              <a:rPr lang="zh-CN" altLang="en-US" dirty="0">
                <a:sym typeface="Calibri" pitchFamily="34" charset="0"/>
              </a:rPr>
              <a:t>     	设</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en-US" altLang="zh-CN" dirty="0">
                <a:sym typeface="Calibri" pitchFamily="34" charset="0"/>
              </a:rPr>
              <a:t> </a:t>
            </a:r>
            <a:r>
              <a:rPr lang="zh-CN" altLang="en-US" dirty="0">
                <a:sym typeface="Calibri" pitchFamily="34" charset="0"/>
              </a:rPr>
              <a:t>。</a:t>
            </a:r>
          </a:p>
          <a:p>
            <a:pPr marL="400050" lvl="1" algn="l">
              <a:lnSpc>
                <a:spcPct val="120000"/>
              </a:lnSpc>
            </a:pPr>
            <a:r>
              <a:rPr lang="zh-CN" altLang="en-US" dirty="0">
                <a:sym typeface="Calibri" pitchFamily="34" charset="0"/>
              </a:rPr>
              <a:t>	对</a:t>
            </a:r>
            <a:r>
              <a:rPr lang="en-US" altLang="zh-CN" i="1" dirty="0">
                <a:sym typeface="Calibri" pitchFamily="34" charset="0"/>
              </a:rPr>
              <a:t>R</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 </a:t>
            </a:r>
            <a:r>
              <a:rPr lang="zh-CN" altLang="en-US" dirty="0">
                <a:sym typeface="Calibri" pitchFamily="34" charset="0"/>
              </a:rPr>
              <a:t>的任一关系</a:t>
            </a:r>
            <a:r>
              <a:rPr lang="en-US" altLang="zh-CN" i="1" dirty="0">
                <a:sym typeface="Calibri" pitchFamily="34" charset="0"/>
              </a:rPr>
              <a:t>r</a:t>
            </a:r>
            <a:r>
              <a:rPr lang="zh-CN" altLang="en-US" dirty="0">
                <a:sym typeface="Calibri" pitchFamily="34" charset="0"/>
              </a:rPr>
              <a:t>中的任意两个元组</a:t>
            </a:r>
            <a:r>
              <a:rPr lang="en-US" altLang="zh-CN" i="1" dirty="0">
                <a:sym typeface="Calibri" pitchFamily="34" charset="0"/>
              </a:rPr>
              <a:t>t</a:t>
            </a:r>
            <a:r>
              <a:rPr lang="zh-CN" altLang="en-US" i="1" dirty="0">
                <a:sym typeface="Calibri" pitchFamily="34" charset="0"/>
              </a:rPr>
              <a:t>、</a:t>
            </a:r>
            <a:r>
              <a:rPr lang="en-US" altLang="zh-CN" i="1" dirty="0">
                <a:sym typeface="Calibri" pitchFamily="34" charset="0"/>
              </a:rPr>
              <a:t>s</a:t>
            </a:r>
            <a:r>
              <a:rPr lang="zh-CN" altLang="en-US" dirty="0">
                <a:sym typeface="Calibri" pitchFamily="34" charset="0"/>
              </a:rPr>
              <a:t>：</a:t>
            </a:r>
          </a:p>
          <a:p>
            <a:pPr marL="400050" lvl="1" algn="l">
              <a:lnSpc>
                <a:spcPct val="120000"/>
              </a:lnSpc>
            </a:pPr>
            <a:r>
              <a:rPr lang="zh-CN" altLang="en-US" dirty="0">
                <a:sym typeface="Calibri" pitchFamily="34" charset="0"/>
              </a:rPr>
              <a:t>	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，由于</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zh-CN" altLang="en-US" dirty="0">
                <a:sym typeface="Calibri" pitchFamily="34" charset="0"/>
              </a:rPr>
              <a:t>，有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[Y]</a:t>
            </a:r>
            <a:r>
              <a:rPr lang="zh-CN" altLang="en-US" dirty="0">
                <a:sym typeface="Calibri" pitchFamily="34" charset="0"/>
              </a:rPr>
              <a:t>，</a:t>
            </a:r>
          </a:p>
          <a:p>
            <a:pPr marL="400050" lvl="1" algn="l">
              <a:lnSpc>
                <a:spcPct val="120000"/>
              </a:lnSpc>
            </a:pPr>
            <a:r>
              <a:rPr lang="zh-CN" altLang="en-US" dirty="0">
                <a:sym typeface="Calibri" pitchFamily="34" charset="0"/>
              </a:rPr>
              <a:t>	所以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成立，</a:t>
            </a:r>
            <a:endParaRPr lang="en-US" altLang="zh-CN" dirty="0">
              <a:sym typeface="Calibri" pitchFamily="34" charset="0"/>
            </a:endParaRPr>
          </a:p>
          <a:p>
            <a:pPr marL="400050" lvl="1" algn="l">
              <a:lnSpc>
                <a:spcPct val="120000"/>
              </a:lnSpc>
            </a:pPr>
            <a:r>
              <a:rPr lang="en-US" altLang="zh-CN" dirty="0">
                <a:sym typeface="Calibri" pitchFamily="34" charset="0"/>
              </a:rPr>
              <a:t>	</a:t>
            </a:r>
            <a:r>
              <a:rPr lang="zh-CN" altLang="en-US" dirty="0">
                <a:sym typeface="Calibri" pitchFamily="34" charset="0"/>
              </a:rPr>
              <a:t>自反律得证。</a:t>
            </a:r>
            <a:endParaRPr lang="zh-CN" altLang="en-US" dirty="0"/>
          </a:p>
        </p:txBody>
      </p:sp>
      <p:sp>
        <p:nvSpPr>
          <p:cNvPr id="2" name="日期占位符 1"/>
          <p:cNvSpPr>
            <a:spLocks noGrp="1"/>
          </p:cNvSpPr>
          <p:nvPr>
            <p:ph type="dt" sz="half" idx="10"/>
          </p:nvPr>
        </p:nvSpPr>
        <p:spPr/>
        <p:txBody>
          <a:bodyPr/>
          <a:lstStyle/>
          <a:p>
            <a:pPr>
              <a:defRPr/>
            </a:pPr>
            <a:fld id="{58111F71-1F3C-4AD8-ABA5-555136C4DB83}" type="datetime1">
              <a:rPr lang="zh-CN" altLang="en-US" smtClean="0"/>
              <a:t>2021/12/02</a:t>
            </a:fld>
            <a:endParaRPr lang="zh-CN" alt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65">
                                            <p:txEl>
                                              <p:pRg st="1" end="1"/>
                                            </p:txEl>
                                          </p:spTgt>
                                        </p:tgtEl>
                                        <p:attrNameLst>
                                          <p:attrName>style.visibility</p:attrName>
                                        </p:attrNameLst>
                                      </p:cBhvr>
                                      <p:to>
                                        <p:strVal val="visible"/>
                                      </p:to>
                                    </p:set>
                                    <p:anim calcmode="lin" valueType="num">
                                      <p:cBhvr>
                                        <p:cTn id="7" dur="500" fill="hold"/>
                                        <p:tgtEl>
                                          <p:spTgt spid="9216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216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216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92165">
                                            <p:txEl>
                                              <p:pRg st="2" end="2"/>
                                            </p:txEl>
                                          </p:spTgt>
                                        </p:tgtEl>
                                        <p:attrNameLst>
                                          <p:attrName>style.visibility</p:attrName>
                                        </p:attrNameLst>
                                      </p:cBhvr>
                                      <p:to>
                                        <p:strVal val="visible"/>
                                      </p:to>
                                    </p:set>
                                    <p:anim calcmode="lin" valueType="num">
                                      <p:cBhvr>
                                        <p:cTn id="12" dur="500" fill="hold"/>
                                        <p:tgtEl>
                                          <p:spTgt spid="9216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9216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92165">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92165">
                                            <p:txEl>
                                              <p:pRg st="3" end="3"/>
                                            </p:txEl>
                                          </p:spTgt>
                                        </p:tgtEl>
                                        <p:attrNameLst>
                                          <p:attrName>style.visibility</p:attrName>
                                        </p:attrNameLst>
                                      </p:cBhvr>
                                      <p:to>
                                        <p:strVal val="visible"/>
                                      </p:to>
                                    </p:set>
                                    <p:anim calcmode="lin" valueType="num">
                                      <p:cBhvr>
                                        <p:cTn id="17" dur="500" fill="hold"/>
                                        <p:tgtEl>
                                          <p:spTgt spid="92165">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92165">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92165">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2165">
                                            <p:txEl>
                                              <p:pRg st="4" end="4"/>
                                            </p:txEl>
                                          </p:spTgt>
                                        </p:tgtEl>
                                        <p:attrNameLst>
                                          <p:attrName>style.visibility</p:attrName>
                                        </p:attrNameLst>
                                      </p:cBhvr>
                                      <p:to>
                                        <p:strVal val="visible"/>
                                      </p:to>
                                    </p:set>
                                    <p:anim calcmode="lin" valueType="num">
                                      <p:cBhvr>
                                        <p:cTn id="22" dur="500" fill="hold"/>
                                        <p:tgtEl>
                                          <p:spTgt spid="9216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92165">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92165">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92165">
                                            <p:txEl>
                                              <p:pRg st="5" end="5"/>
                                            </p:txEl>
                                          </p:spTgt>
                                        </p:tgtEl>
                                        <p:attrNameLst>
                                          <p:attrName>style.visibility</p:attrName>
                                        </p:attrNameLst>
                                      </p:cBhvr>
                                      <p:to>
                                        <p:strVal val="visible"/>
                                      </p:to>
                                    </p:set>
                                    <p:anim calcmode="lin" valueType="num">
                                      <p:cBhvr>
                                        <p:cTn id="27" dur="500" fill="hold"/>
                                        <p:tgtEl>
                                          <p:spTgt spid="92165">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92165">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92165">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92165">
                                            <p:txEl>
                                              <p:pRg st="6" end="6"/>
                                            </p:txEl>
                                          </p:spTgt>
                                        </p:tgtEl>
                                        <p:attrNameLst>
                                          <p:attrName>style.visibility</p:attrName>
                                        </p:attrNameLst>
                                      </p:cBhvr>
                                      <p:to>
                                        <p:strVal val="visible"/>
                                      </p:to>
                                    </p:set>
                                    <p:anim calcmode="lin" valueType="num">
                                      <p:cBhvr>
                                        <p:cTn id="32" dur="500" fill="hold"/>
                                        <p:tgtEl>
                                          <p:spTgt spid="92165">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92165">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92165">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92165">
                                            <p:txEl>
                                              <p:pRg st="7" end="7"/>
                                            </p:txEl>
                                          </p:spTgt>
                                        </p:tgtEl>
                                        <p:attrNameLst>
                                          <p:attrName>style.visibility</p:attrName>
                                        </p:attrNameLst>
                                      </p:cBhvr>
                                      <p:to>
                                        <p:strVal val="visible"/>
                                      </p:to>
                                    </p:set>
                                    <p:anim calcmode="lin" valueType="num">
                                      <p:cBhvr>
                                        <p:cTn id="37" dur="500" fill="hold"/>
                                        <p:tgtEl>
                                          <p:spTgt spid="92165">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92165">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9216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3188" name="Rectangle 2"/>
          <p:cNvSpPr>
            <a:spLocks noGrp="1" noChangeArrowheads="1"/>
          </p:cNvSpPr>
          <p:nvPr>
            <p:ph type="title"/>
          </p:nvPr>
        </p:nvSpPr>
        <p:spPr/>
        <p:txBody>
          <a:bodyPr/>
          <a:lstStyle/>
          <a:p>
            <a:r>
              <a:rPr lang="zh-CN" altLang="en-US" sz="3600">
                <a:sym typeface="微软雅黑" pitchFamily="34" charset="-122"/>
              </a:rPr>
              <a:t>数据依赖的公理系统（续）</a:t>
            </a:r>
          </a:p>
        </p:txBody>
      </p:sp>
      <p:sp>
        <p:nvSpPr>
          <p:cNvPr id="93189" name="Rectangle 3"/>
          <p:cNvSpPr>
            <a:spLocks noGrp="1" noChangeArrowheads="1"/>
          </p:cNvSpPr>
          <p:nvPr>
            <p:ph idx="1"/>
          </p:nvPr>
        </p:nvSpPr>
        <p:spPr>
          <a:xfrm>
            <a:off x="958966" y="908720"/>
            <a:ext cx="8149538" cy="4854575"/>
          </a:xfrm>
        </p:spPr>
        <p:txBody>
          <a:bodyPr/>
          <a:lstStyle/>
          <a:p>
            <a:pPr marL="742950" lvl="1" indent="-285750" algn="l">
              <a:lnSpc>
                <a:spcPct val="120000"/>
              </a:lnSpc>
              <a:buFont typeface="Wingdings" pitchFamily="2" charset="2"/>
              <a:buChar char="n"/>
            </a:pPr>
            <a:r>
              <a:rPr lang="zh-CN" altLang="en-US" sz="2000" dirty="0">
                <a:sym typeface="Calibri" pitchFamily="34" charset="0"/>
              </a:rPr>
              <a:t>A2 增广律</a:t>
            </a:r>
          </a:p>
          <a:p>
            <a:pPr marL="342900" indent="-342900" algn="l">
              <a:lnSpc>
                <a:spcPct val="120000"/>
              </a:lnSpc>
            </a:pPr>
            <a:r>
              <a:rPr lang="zh-CN" altLang="en-US" sz="2000" dirty="0">
                <a:sym typeface="Calibri" pitchFamily="34" charset="0"/>
              </a:rPr>
              <a:t>                     设</a:t>
            </a:r>
            <a:r>
              <a:rPr lang="en-US" altLang="zh-CN" sz="2000" i="1" dirty="0">
                <a:sym typeface="Calibri" pitchFamily="34" charset="0"/>
              </a:rPr>
              <a:t>X</a:t>
            </a:r>
            <a:r>
              <a:rPr lang="en-US" altLang="zh-CN" sz="2000" dirty="0">
                <a:sym typeface="Calibri" pitchFamily="34" charset="0"/>
              </a:rPr>
              <a:t>→</a:t>
            </a:r>
            <a:r>
              <a:rPr lang="en-US" altLang="zh-CN" sz="2000" i="1" dirty="0">
                <a:sym typeface="Calibri" pitchFamily="34" charset="0"/>
              </a:rPr>
              <a:t>Y</a:t>
            </a:r>
            <a:r>
              <a:rPr lang="zh-CN" altLang="en-US" sz="2000" dirty="0">
                <a:sym typeface="Calibri" pitchFamily="34" charset="0"/>
              </a:rPr>
              <a:t>为</a:t>
            </a:r>
            <a:r>
              <a:rPr lang="en-US" altLang="zh-CN" sz="2000" i="1" dirty="0">
                <a:sym typeface="Calibri" pitchFamily="34" charset="0"/>
              </a:rPr>
              <a:t>F</a:t>
            </a:r>
            <a:r>
              <a:rPr lang="zh-CN" altLang="en-US" sz="2000" dirty="0">
                <a:sym typeface="Calibri" pitchFamily="34" charset="0"/>
              </a:rPr>
              <a:t>所蕴涵，且</a:t>
            </a:r>
            <a:r>
              <a:rPr lang="en-US" altLang="zh-CN" sz="2000" i="1" dirty="0">
                <a:sym typeface="Calibri" pitchFamily="34" charset="0"/>
              </a:rPr>
              <a:t>Z</a:t>
            </a:r>
            <a:r>
              <a:rPr lang="en-US" altLang="zh-CN" sz="2000" dirty="0">
                <a:sym typeface="Calibri" pitchFamily="34" charset="0"/>
              </a:rPr>
              <a:t> </a:t>
            </a:r>
            <a:r>
              <a:rPr lang="en-US" altLang="zh-CN" sz="2000" dirty="0">
                <a:sym typeface="Symbol" pitchFamily="18" charset="2"/>
              </a:rPr>
              <a:t></a:t>
            </a:r>
            <a:r>
              <a:rPr lang="en-US" altLang="zh-CN" sz="2000" dirty="0">
                <a:sym typeface="Calibri" pitchFamily="34" charset="0"/>
              </a:rPr>
              <a:t> </a:t>
            </a:r>
            <a:r>
              <a:rPr lang="en-US" altLang="zh-CN" sz="2000" i="1" dirty="0">
                <a:sym typeface="Calibri" pitchFamily="34" charset="0"/>
              </a:rPr>
              <a:t>U</a:t>
            </a:r>
            <a:r>
              <a:rPr lang="zh-CN" altLang="en-US" sz="2000" dirty="0">
                <a:sym typeface="Calibri" pitchFamily="34" charset="0"/>
              </a:rPr>
              <a:t>。</a:t>
            </a:r>
          </a:p>
          <a:p>
            <a:pPr marL="742950" lvl="1" indent="-285750" algn="l">
              <a:lnSpc>
                <a:spcPct val="120000"/>
              </a:lnSpc>
            </a:pPr>
            <a:r>
              <a:rPr lang="zh-CN" altLang="en-US" sz="2000" dirty="0">
                <a:sym typeface="Calibri" pitchFamily="34" charset="0"/>
              </a:rPr>
              <a:t>		对</a:t>
            </a:r>
            <a:r>
              <a:rPr lang="en-US" altLang="zh-CN" sz="2000" i="1" dirty="0">
                <a:sym typeface="Calibri" pitchFamily="34" charset="0"/>
              </a:rPr>
              <a:t>R</a:t>
            </a:r>
            <a:r>
              <a:rPr lang="en-US" altLang="zh-CN" sz="2000" dirty="0">
                <a:sym typeface="Calibri" pitchFamily="34" charset="0"/>
              </a:rPr>
              <a:t>&lt;</a:t>
            </a:r>
            <a:r>
              <a:rPr lang="en-US" altLang="zh-CN" sz="2000" i="1" dirty="0">
                <a:sym typeface="Calibri" pitchFamily="34" charset="0"/>
              </a:rPr>
              <a:t>U</a:t>
            </a:r>
            <a:r>
              <a:rPr lang="en-US" altLang="zh-CN" sz="2000" dirty="0">
                <a:sym typeface="Calibri" pitchFamily="34" charset="0"/>
              </a:rPr>
              <a:t>,</a:t>
            </a:r>
            <a:r>
              <a:rPr lang="en-US" altLang="zh-CN" sz="2000" i="1" dirty="0">
                <a:sym typeface="Calibri" pitchFamily="34" charset="0"/>
              </a:rPr>
              <a:t>F</a:t>
            </a:r>
            <a:r>
              <a:rPr lang="en-US" altLang="zh-CN" sz="2000" dirty="0">
                <a:sym typeface="Calibri" pitchFamily="34" charset="0"/>
              </a:rPr>
              <a:t>&gt; </a:t>
            </a:r>
            <a:r>
              <a:rPr lang="zh-CN" altLang="en-US" sz="2000" dirty="0">
                <a:sym typeface="Calibri" pitchFamily="34" charset="0"/>
              </a:rPr>
              <a:t>的任一关系</a:t>
            </a:r>
            <a:r>
              <a:rPr lang="en-US" altLang="zh-CN" sz="2000" i="1" dirty="0">
                <a:sym typeface="Calibri" pitchFamily="34" charset="0"/>
              </a:rPr>
              <a:t>r</a:t>
            </a:r>
            <a:r>
              <a:rPr lang="zh-CN" altLang="en-US" sz="2000" dirty="0">
                <a:sym typeface="Calibri" pitchFamily="34" charset="0"/>
              </a:rPr>
              <a:t>中任意的两个元组</a:t>
            </a:r>
            <a:r>
              <a:rPr lang="en-US" altLang="zh-CN" sz="2000" i="1" dirty="0">
                <a:sym typeface="Calibri" pitchFamily="34" charset="0"/>
              </a:rPr>
              <a:t>t</a:t>
            </a:r>
            <a:r>
              <a:rPr lang="zh-CN" altLang="en-US" sz="2000" dirty="0">
                <a:sym typeface="Calibri" pitchFamily="34" charset="0"/>
              </a:rPr>
              <a:t>、</a:t>
            </a:r>
            <a:r>
              <a:rPr lang="en-US" altLang="zh-CN" sz="2000" i="1" dirty="0">
                <a:sym typeface="Calibri" pitchFamily="34" charset="0"/>
              </a:rPr>
              <a:t>s</a:t>
            </a:r>
            <a:r>
              <a:rPr lang="zh-CN" altLang="en-US" sz="2000" dirty="0">
                <a:sym typeface="Calibri" pitchFamily="34" charset="0"/>
              </a:rPr>
              <a:t>：</a:t>
            </a:r>
          </a:p>
          <a:p>
            <a:pPr marL="742950" lvl="1" indent="-285750" algn="l">
              <a:lnSpc>
                <a:spcPct val="120000"/>
              </a:lnSpc>
            </a:pPr>
            <a:r>
              <a:rPr lang="zh-CN" altLang="en-US" sz="2000" dirty="0">
                <a:sym typeface="Calibri" pitchFamily="34" charset="0"/>
              </a:rPr>
              <a:t>		若</a:t>
            </a:r>
            <a:r>
              <a:rPr lang="en-US" altLang="zh-CN" sz="2000" i="1" dirty="0">
                <a:sym typeface="Calibri" pitchFamily="34" charset="0"/>
              </a:rPr>
              <a:t>t</a:t>
            </a:r>
            <a:r>
              <a:rPr lang="en-US" altLang="zh-CN" sz="2000" dirty="0">
                <a:sym typeface="Calibri" pitchFamily="34" charset="0"/>
              </a:rPr>
              <a:t>[</a:t>
            </a:r>
            <a:r>
              <a:rPr lang="en-US" altLang="zh-CN" sz="2000" i="1" dirty="0">
                <a:sym typeface="Calibri" pitchFamily="34" charset="0"/>
              </a:rPr>
              <a:t>XZ</a:t>
            </a:r>
            <a:r>
              <a:rPr lang="en-US" altLang="zh-CN" sz="2000" dirty="0">
                <a:sym typeface="Calibri" pitchFamily="34" charset="0"/>
              </a:rPr>
              <a:t>]=</a:t>
            </a:r>
            <a:r>
              <a:rPr lang="en-US" altLang="zh-CN" sz="2000" i="1" dirty="0">
                <a:sym typeface="Calibri" pitchFamily="34" charset="0"/>
              </a:rPr>
              <a:t>s</a:t>
            </a:r>
            <a:r>
              <a:rPr lang="en-US" altLang="zh-CN" sz="2000" dirty="0">
                <a:sym typeface="Calibri" pitchFamily="34" charset="0"/>
              </a:rPr>
              <a:t>[</a:t>
            </a:r>
            <a:r>
              <a:rPr lang="en-US" altLang="zh-CN" sz="2000" i="1" dirty="0">
                <a:sym typeface="Calibri" pitchFamily="34" charset="0"/>
              </a:rPr>
              <a:t>XZ</a:t>
            </a:r>
            <a:r>
              <a:rPr lang="en-US" altLang="zh-CN" sz="2000" dirty="0">
                <a:sym typeface="Calibri" pitchFamily="34" charset="0"/>
              </a:rPr>
              <a:t>]</a:t>
            </a:r>
            <a:r>
              <a:rPr lang="zh-CN" altLang="en-US" sz="2000" dirty="0">
                <a:sym typeface="Calibri" pitchFamily="34" charset="0"/>
              </a:rPr>
              <a:t>，则有</a:t>
            </a:r>
            <a:r>
              <a:rPr lang="en-US" altLang="zh-CN" sz="2000" i="1" dirty="0">
                <a:sym typeface="Calibri" pitchFamily="34" charset="0"/>
              </a:rPr>
              <a:t>t</a:t>
            </a:r>
            <a:r>
              <a:rPr lang="en-US" altLang="zh-CN" sz="2000" dirty="0">
                <a:sym typeface="Calibri" pitchFamily="34" charset="0"/>
              </a:rPr>
              <a:t>[</a:t>
            </a:r>
            <a:r>
              <a:rPr lang="en-US" altLang="zh-CN" sz="2000" i="1" dirty="0">
                <a:sym typeface="Calibri" pitchFamily="34" charset="0"/>
              </a:rPr>
              <a:t>X</a:t>
            </a:r>
            <a:r>
              <a:rPr lang="en-US" altLang="zh-CN" sz="2000" dirty="0">
                <a:sym typeface="Calibri" pitchFamily="34" charset="0"/>
              </a:rPr>
              <a:t>]=</a:t>
            </a:r>
            <a:r>
              <a:rPr lang="en-US" altLang="zh-CN" sz="2000" i="1" dirty="0">
                <a:sym typeface="Calibri" pitchFamily="34" charset="0"/>
              </a:rPr>
              <a:t>s</a:t>
            </a:r>
            <a:r>
              <a:rPr lang="en-US" altLang="zh-CN" sz="2000" dirty="0">
                <a:sym typeface="Calibri" pitchFamily="34" charset="0"/>
              </a:rPr>
              <a:t>[</a:t>
            </a:r>
            <a:r>
              <a:rPr lang="en-US" altLang="zh-CN" sz="2000" i="1" dirty="0">
                <a:sym typeface="Calibri" pitchFamily="34" charset="0"/>
              </a:rPr>
              <a:t>X</a:t>
            </a:r>
            <a:r>
              <a:rPr lang="en-US" altLang="zh-CN" sz="2000" dirty="0">
                <a:sym typeface="Calibri" pitchFamily="34" charset="0"/>
              </a:rPr>
              <a:t>]</a:t>
            </a:r>
            <a:r>
              <a:rPr lang="zh-CN" altLang="en-US" sz="2000" dirty="0">
                <a:sym typeface="Calibri" pitchFamily="34" charset="0"/>
              </a:rPr>
              <a:t>和</a:t>
            </a:r>
            <a:r>
              <a:rPr lang="en-US" altLang="zh-CN" sz="2000" i="1" dirty="0">
                <a:sym typeface="Calibri" pitchFamily="34" charset="0"/>
              </a:rPr>
              <a:t>t</a:t>
            </a:r>
            <a:r>
              <a:rPr lang="en-US" altLang="zh-CN" sz="2000" dirty="0">
                <a:sym typeface="Calibri" pitchFamily="34" charset="0"/>
              </a:rPr>
              <a:t>[</a:t>
            </a:r>
            <a:r>
              <a:rPr lang="en-US" altLang="zh-CN" sz="2000" i="1" dirty="0">
                <a:sym typeface="Calibri" pitchFamily="34" charset="0"/>
              </a:rPr>
              <a:t>Z</a:t>
            </a:r>
            <a:r>
              <a:rPr lang="en-US" altLang="zh-CN" sz="2000" dirty="0">
                <a:sym typeface="Calibri" pitchFamily="34" charset="0"/>
              </a:rPr>
              <a:t>]=</a:t>
            </a:r>
            <a:r>
              <a:rPr lang="en-US" altLang="zh-CN" sz="2000" i="1" dirty="0">
                <a:sym typeface="Calibri" pitchFamily="34" charset="0"/>
              </a:rPr>
              <a:t>s</a:t>
            </a:r>
            <a:r>
              <a:rPr lang="en-US" altLang="zh-CN" sz="2000" dirty="0">
                <a:sym typeface="Calibri" pitchFamily="34" charset="0"/>
              </a:rPr>
              <a:t>[</a:t>
            </a:r>
            <a:r>
              <a:rPr lang="en-US" altLang="zh-CN" sz="2000" i="1" dirty="0">
                <a:sym typeface="Calibri" pitchFamily="34" charset="0"/>
              </a:rPr>
              <a:t>Z</a:t>
            </a:r>
            <a:r>
              <a:rPr lang="en-US" altLang="zh-CN" sz="2000" dirty="0">
                <a:sym typeface="Calibri" pitchFamily="34" charset="0"/>
              </a:rPr>
              <a:t>]</a:t>
            </a:r>
            <a:r>
              <a:rPr lang="zh-CN" altLang="en-US" sz="2000" dirty="0">
                <a:sym typeface="Calibri" pitchFamily="34" charset="0"/>
              </a:rPr>
              <a:t>；</a:t>
            </a:r>
          </a:p>
          <a:p>
            <a:pPr marL="742950" lvl="1" indent="-285750" algn="l">
              <a:lnSpc>
                <a:spcPct val="120000"/>
              </a:lnSpc>
            </a:pPr>
            <a:r>
              <a:rPr lang="zh-CN" altLang="en-US" sz="2000" dirty="0">
                <a:sym typeface="Calibri" pitchFamily="34" charset="0"/>
              </a:rPr>
              <a:t>		由</a:t>
            </a:r>
            <a:r>
              <a:rPr lang="en-US" altLang="zh-CN" sz="2000" i="1" dirty="0">
                <a:sym typeface="Calibri" pitchFamily="34" charset="0"/>
              </a:rPr>
              <a:t>X</a:t>
            </a:r>
            <a:r>
              <a:rPr lang="en-US" altLang="zh-CN" sz="2000" dirty="0">
                <a:sym typeface="Calibri" pitchFamily="34" charset="0"/>
              </a:rPr>
              <a:t>→</a:t>
            </a:r>
            <a:r>
              <a:rPr lang="en-US" altLang="zh-CN" sz="2000" i="1" dirty="0">
                <a:sym typeface="Calibri" pitchFamily="34" charset="0"/>
              </a:rPr>
              <a:t>Y</a:t>
            </a:r>
            <a:r>
              <a:rPr lang="zh-CN" altLang="en-US" sz="2000" dirty="0">
                <a:sym typeface="Calibri" pitchFamily="34" charset="0"/>
              </a:rPr>
              <a:t>，于是有</a:t>
            </a:r>
            <a:r>
              <a:rPr lang="en-US" altLang="zh-CN" sz="2000" i="1" dirty="0">
                <a:sym typeface="Calibri" pitchFamily="34" charset="0"/>
              </a:rPr>
              <a:t>t</a:t>
            </a:r>
            <a:r>
              <a:rPr lang="en-US" altLang="zh-CN" sz="2000" dirty="0">
                <a:sym typeface="Calibri" pitchFamily="34" charset="0"/>
              </a:rPr>
              <a:t>[</a:t>
            </a:r>
            <a:r>
              <a:rPr lang="en-US" altLang="zh-CN" sz="2000" i="1" dirty="0">
                <a:sym typeface="Calibri" pitchFamily="34" charset="0"/>
              </a:rPr>
              <a:t>Y</a:t>
            </a:r>
            <a:r>
              <a:rPr lang="en-US" altLang="zh-CN" sz="2000" dirty="0">
                <a:sym typeface="Calibri" pitchFamily="34" charset="0"/>
              </a:rPr>
              <a:t>]=</a:t>
            </a:r>
            <a:r>
              <a:rPr lang="en-US" altLang="zh-CN" sz="2000" i="1" dirty="0">
                <a:sym typeface="Calibri" pitchFamily="34" charset="0"/>
              </a:rPr>
              <a:t>s</a:t>
            </a:r>
            <a:r>
              <a:rPr lang="en-US" altLang="zh-CN" sz="2000" dirty="0">
                <a:sym typeface="Calibri" pitchFamily="34" charset="0"/>
              </a:rPr>
              <a:t>[</a:t>
            </a:r>
            <a:r>
              <a:rPr lang="en-US" altLang="zh-CN" sz="2000" i="1" dirty="0">
                <a:sym typeface="Calibri" pitchFamily="34" charset="0"/>
              </a:rPr>
              <a:t>Y</a:t>
            </a:r>
            <a:r>
              <a:rPr lang="en-US" altLang="zh-CN" sz="2000" dirty="0">
                <a:sym typeface="Calibri" pitchFamily="34" charset="0"/>
              </a:rPr>
              <a:t>]</a:t>
            </a:r>
            <a:r>
              <a:rPr lang="zh-CN" altLang="en-US" sz="2000" dirty="0">
                <a:sym typeface="Calibri" pitchFamily="34" charset="0"/>
              </a:rPr>
              <a:t>，</a:t>
            </a:r>
            <a:endParaRPr lang="en-US" altLang="zh-CN" sz="2000" dirty="0">
              <a:sym typeface="Calibri" pitchFamily="34" charset="0"/>
            </a:endParaRPr>
          </a:p>
          <a:p>
            <a:pPr marL="742950" lvl="1" indent="-285750" algn="l">
              <a:lnSpc>
                <a:spcPct val="120000"/>
              </a:lnSpc>
            </a:pPr>
            <a:r>
              <a:rPr lang="en-US" altLang="zh-CN" sz="2000" dirty="0">
                <a:sym typeface="Calibri" pitchFamily="34" charset="0"/>
              </a:rPr>
              <a:t>		</a:t>
            </a:r>
            <a:r>
              <a:rPr lang="zh-CN" altLang="en-US" sz="2000" dirty="0">
                <a:sym typeface="Calibri" pitchFamily="34" charset="0"/>
              </a:rPr>
              <a:t>所以</a:t>
            </a:r>
            <a:r>
              <a:rPr lang="en-US" altLang="zh-CN" sz="2000" i="1" dirty="0">
                <a:sym typeface="Calibri" pitchFamily="34" charset="0"/>
              </a:rPr>
              <a:t>t</a:t>
            </a:r>
            <a:r>
              <a:rPr lang="en-US" altLang="zh-CN" sz="2000" dirty="0">
                <a:sym typeface="Calibri" pitchFamily="34" charset="0"/>
              </a:rPr>
              <a:t>[</a:t>
            </a:r>
            <a:r>
              <a:rPr lang="en-US" altLang="zh-CN" sz="2000" i="1" dirty="0">
                <a:sym typeface="Calibri" pitchFamily="34" charset="0"/>
              </a:rPr>
              <a:t>YZ</a:t>
            </a:r>
            <a:r>
              <a:rPr lang="en-US" altLang="zh-CN" sz="2000" dirty="0">
                <a:sym typeface="Calibri" pitchFamily="34" charset="0"/>
              </a:rPr>
              <a:t>]=</a:t>
            </a:r>
            <a:r>
              <a:rPr lang="en-US" altLang="zh-CN" sz="2000" i="1" dirty="0">
                <a:sym typeface="Calibri" pitchFamily="34" charset="0"/>
              </a:rPr>
              <a:t>s</a:t>
            </a:r>
            <a:r>
              <a:rPr lang="en-US" altLang="zh-CN" sz="2000" dirty="0">
                <a:sym typeface="Calibri" pitchFamily="34" charset="0"/>
              </a:rPr>
              <a:t>[</a:t>
            </a:r>
            <a:r>
              <a:rPr lang="en-US" altLang="zh-CN" sz="2000" i="1" dirty="0">
                <a:sym typeface="Calibri" pitchFamily="34" charset="0"/>
              </a:rPr>
              <a:t>YZ</a:t>
            </a:r>
            <a:r>
              <a:rPr lang="en-US" altLang="zh-CN" sz="2000" dirty="0">
                <a:sym typeface="Calibri" pitchFamily="34" charset="0"/>
              </a:rPr>
              <a:t>]</a:t>
            </a:r>
            <a:r>
              <a:rPr lang="zh-CN" altLang="en-US" sz="2000" dirty="0">
                <a:sym typeface="Calibri" pitchFamily="34" charset="0"/>
              </a:rPr>
              <a:t>，</a:t>
            </a:r>
            <a:r>
              <a:rPr lang="en-US" altLang="zh-CN" sz="2000" i="1" dirty="0">
                <a:sym typeface="Calibri" pitchFamily="34" charset="0"/>
              </a:rPr>
              <a:t>XZ</a:t>
            </a:r>
            <a:r>
              <a:rPr lang="en-US" altLang="zh-CN" sz="2000" dirty="0">
                <a:sym typeface="Calibri" pitchFamily="34" charset="0"/>
              </a:rPr>
              <a:t>→</a:t>
            </a:r>
            <a:r>
              <a:rPr lang="en-US" altLang="zh-CN" sz="2000" i="1" dirty="0">
                <a:sym typeface="Calibri" pitchFamily="34" charset="0"/>
              </a:rPr>
              <a:t>YZ</a:t>
            </a:r>
            <a:r>
              <a:rPr lang="zh-CN" altLang="en-US" sz="2000" dirty="0">
                <a:sym typeface="Calibri" pitchFamily="34" charset="0"/>
              </a:rPr>
              <a:t>为</a:t>
            </a:r>
            <a:r>
              <a:rPr lang="en-US" altLang="zh-CN" sz="2000" i="1" dirty="0">
                <a:sym typeface="Calibri" pitchFamily="34" charset="0"/>
              </a:rPr>
              <a:t>F</a:t>
            </a:r>
            <a:r>
              <a:rPr lang="zh-CN" altLang="en-US" sz="2000" dirty="0">
                <a:sym typeface="Calibri" pitchFamily="34" charset="0"/>
              </a:rPr>
              <a:t>所蕴涵，</a:t>
            </a:r>
          </a:p>
          <a:p>
            <a:pPr marL="742950" lvl="1" indent="-285750" algn="l">
              <a:lnSpc>
                <a:spcPct val="120000"/>
              </a:lnSpc>
            </a:pPr>
            <a:r>
              <a:rPr lang="zh-CN" altLang="en-US" sz="2000" dirty="0">
                <a:sym typeface="Calibri" pitchFamily="34" charset="0"/>
              </a:rPr>
              <a:t>		增广律得证。</a:t>
            </a:r>
            <a:endParaRPr lang="zh-CN" altLang="en-US" sz="2000" dirty="0"/>
          </a:p>
        </p:txBody>
      </p:sp>
      <p:sp>
        <p:nvSpPr>
          <p:cNvPr id="2" name="日期占位符 1"/>
          <p:cNvSpPr>
            <a:spLocks noGrp="1"/>
          </p:cNvSpPr>
          <p:nvPr>
            <p:ph type="dt" sz="half" idx="10"/>
          </p:nvPr>
        </p:nvSpPr>
        <p:spPr/>
        <p:txBody>
          <a:bodyPr/>
          <a:lstStyle/>
          <a:p>
            <a:pPr>
              <a:defRPr/>
            </a:pPr>
            <a:fld id="{253DA12A-BC1D-4191-857A-92B4F595758C}"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3189">
                                            <p:txEl>
                                              <p:pRg st="1" end="1"/>
                                            </p:txEl>
                                          </p:spTgt>
                                        </p:tgtEl>
                                        <p:attrNameLst>
                                          <p:attrName>style.visibility</p:attrName>
                                        </p:attrNameLst>
                                      </p:cBhvr>
                                      <p:to>
                                        <p:strVal val="visible"/>
                                      </p:to>
                                    </p:set>
                                    <p:anim calcmode="lin" valueType="num">
                                      <p:cBhvr>
                                        <p:cTn id="7" dur="500" fill="hold"/>
                                        <p:tgtEl>
                                          <p:spTgt spid="9318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318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3189">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93189">
                                            <p:txEl>
                                              <p:pRg st="2" end="2"/>
                                            </p:txEl>
                                          </p:spTgt>
                                        </p:tgtEl>
                                        <p:attrNameLst>
                                          <p:attrName>style.visibility</p:attrName>
                                        </p:attrNameLst>
                                      </p:cBhvr>
                                      <p:to>
                                        <p:strVal val="visible"/>
                                      </p:to>
                                    </p:set>
                                    <p:anim calcmode="lin" valueType="num">
                                      <p:cBhvr>
                                        <p:cTn id="12" dur="500" fill="hold"/>
                                        <p:tgtEl>
                                          <p:spTgt spid="93189">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93189">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93189">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93189">
                                            <p:txEl>
                                              <p:pRg st="3" end="3"/>
                                            </p:txEl>
                                          </p:spTgt>
                                        </p:tgtEl>
                                        <p:attrNameLst>
                                          <p:attrName>style.visibility</p:attrName>
                                        </p:attrNameLst>
                                      </p:cBhvr>
                                      <p:to>
                                        <p:strVal val="visible"/>
                                      </p:to>
                                    </p:set>
                                    <p:anim calcmode="lin" valueType="num">
                                      <p:cBhvr>
                                        <p:cTn id="17" dur="500" fill="hold"/>
                                        <p:tgtEl>
                                          <p:spTgt spid="93189">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93189">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93189">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3189">
                                            <p:txEl>
                                              <p:pRg st="4" end="4"/>
                                            </p:txEl>
                                          </p:spTgt>
                                        </p:tgtEl>
                                        <p:attrNameLst>
                                          <p:attrName>style.visibility</p:attrName>
                                        </p:attrNameLst>
                                      </p:cBhvr>
                                      <p:to>
                                        <p:strVal val="visible"/>
                                      </p:to>
                                    </p:set>
                                    <p:anim calcmode="lin" valueType="num">
                                      <p:cBhvr>
                                        <p:cTn id="22" dur="500" fill="hold"/>
                                        <p:tgtEl>
                                          <p:spTgt spid="93189">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93189">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93189">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93189">
                                            <p:txEl>
                                              <p:pRg st="5" end="5"/>
                                            </p:txEl>
                                          </p:spTgt>
                                        </p:tgtEl>
                                        <p:attrNameLst>
                                          <p:attrName>style.visibility</p:attrName>
                                        </p:attrNameLst>
                                      </p:cBhvr>
                                      <p:to>
                                        <p:strVal val="visible"/>
                                      </p:to>
                                    </p:set>
                                    <p:anim calcmode="lin" valueType="num">
                                      <p:cBhvr>
                                        <p:cTn id="27" dur="500" fill="hold"/>
                                        <p:tgtEl>
                                          <p:spTgt spid="93189">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93189">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93189">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93189">
                                            <p:txEl>
                                              <p:pRg st="6" end="6"/>
                                            </p:txEl>
                                          </p:spTgt>
                                        </p:tgtEl>
                                        <p:attrNameLst>
                                          <p:attrName>style.visibility</p:attrName>
                                        </p:attrNameLst>
                                      </p:cBhvr>
                                      <p:to>
                                        <p:strVal val="visible"/>
                                      </p:to>
                                    </p:set>
                                    <p:anim calcmode="lin" valueType="num">
                                      <p:cBhvr>
                                        <p:cTn id="32" dur="500" fill="hold"/>
                                        <p:tgtEl>
                                          <p:spTgt spid="93189">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93189">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931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4212" name="Rectangle 1026"/>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94213" name="Rectangle 1027"/>
          <p:cNvSpPr>
            <a:spLocks noGrp="1" noChangeArrowheads="1"/>
          </p:cNvSpPr>
          <p:nvPr>
            <p:ph idx="1"/>
          </p:nvPr>
        </p:nvSpPr>
        <p:spPr>
          <a:xfrm>
            <a:off x="899592" y="980728"/>
            <a:ext cx="8149538" cy="4854575"/>
          </a:xfrm>
        </p:spPr>
        <p:txBody>
          <a:bodyPr/>
          <a:lstStyle/>
          <a:p>
            <a:pPr marL="742950" lvl="1" indent="-285750" algn="l">
              <a:lnSpc>
                <a:spcPct val="120000"/>
              </a:lnSpc>
              <a:buFont typeface="Wingdings" pitchFamily="2" charset="2"/>
              <a:buChar char="n"/>
            </a:pPr>
            <a:r>
              <a:rPr lang="zh-CN" altLang="en-US" dirty="0">
                <a:sym typeface="Calibri" pitchFamily="34" charset="0"/>
              </a:rPr>
              <a:t>A3 传递律</a:t>
            </a:r>
          </a:p>
          <a:p>
            <a:pPr marL="342900" indent="-342900" algn="l">
              <a:lnSpc>
                <a:spcPct val="120000"/>
              </a:lnSpc>
            </a:pPr>
            <a:r>
              <a:rPr lang="zh-CN" altLang="en-US" sz="2400" dirty="0">
                <a:sym typeface="Calibri" pitchFamily="34" charset="0"/>
              </a:rPr>
              <a:t>	     设</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及</a:t>
            </a:r>
            <a:r>
              <a:rPr lang="en-US" altLang="zh-CN" sz="2400" i="1" dirty="0">
                <a:sym typeface="Calibri" pitchFamily="34" charset="0"/>
              </a:rPr>
              <a:t>Y</a:t>
            </a:r>
            <a:r>
              <a:rPr lang="en-US" altLang="zh-CN" sz="2400" dirty="0">
                <a:sym typeface="Calibri" pitchFamily="34" charset="0"/>
              </a:rPr>
              <a:t>→</a:t>
            </a:r>
            <a:r>
              <a:rPr lang="en-US" altLang="zh-CN" sz="2400" i="1" dirty="0">
                <a:sym typeface="Calibri" pitchFamily="34" charset="0"/>
              </a:rPr>
              <a:t>Z</a:t>
            </a:r>
            <a:r>
              <a:rPr lang="zh-CN" altLang="en-US" sz="2400" dirty="0">
                <a:sym typeface="Calibri" pitchFamily="34" charset="0"/>
              </a:rPr>
              <a:t>为</a:t>
            </a:r>
            <a:r>
              <a:rPr lang="en-US" altLang="zh-CN" sz="2400" i="1" dirty="0">
                <a:sym typeface="Calibri" pitchFamily="34" charset="0"/>
              </a:rPr>
              <a:t>F</a:t>
            </a:r>
            <a:r>
              <a:rPr lang="zh-CN" altLang="en-US" sz="2400" dirty="0">
                <a:sym typeface="Calibri" pitchFamily="34" charset="0"/>
              </a:rPr>
              <a:t>所蕴涵。</a:t>
            </a:r>
          </a:p>
          <a:p>
            <a:pPr marL="742950" lvl="1" indent="-285750" algn="l">
              <a:lnSpc>
                <a:spcPct val="120000"/>
              </a:lnSpc>
            </a:pPr>
            <a:r>
              <a:rPr lang="zh-CN" altLang="en-US" dirty="0">
                <a:sym typeface="Calibri" pitchFamily="34" charset="0"/>
              </a:rPr>
              <a:t>	对</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 </a:t>
            </a:r>
            <a:r>
              <a:rPr lang="zh-CN" altLang="en-US" dirty="0">
                <a:sym typeface="Calibri" pitchFamily="34" charset="0"/>
              </a:rPr>
              <a:t>的任一关系</a:t>
            </a:r>
            <a:r>
              <a:rPr lang="en-US" altLang="zh-CN" i="1" dirty="0">
                <a:sym typeface="Calibri" pitchFamily="34" charset="0"/>
              </a:rPr>
              <a:t>r</a:t>
            </a:r>
            <a:r>
              <a:rPr lang="zh-CN" altLang="en-US" dirty="0">
                <a:sym typeface="Calibri" pitchFamily="34" charset="0"/>
              </a:rPr>
              <a:t>中的任意两个元组</a:t>
            </a:r>
            <a:r>
              <a:rPr lang="en-US" altLang="zh-CN" i="1" dirty="0">
                <a:sym typeface="Calibri" pitchFamily="34" charset="0"/>
              </a:rPr>
              <a:t>t</a:t>
            </a:r>
            <a:r>
              <a:rPr lang="zh-CN" altLang="en-US" dirty="0">
                <a:sym typeface="Calibri" pitchFamily="34" charset="0"/>
              </a:rPr>
              <a:t>、</a:t>
            </a:r>
            <a:r>
              <a:rPr lang="en-US" altLang="zh-CN" i="1" dirty="0">
                <a:sym typeface="Calibri" pitchFamily="34" charset="0"/>
              </a:rPr>
              <a:t>s</a:t>
            </a:r>
            <a:r>
              <a:rPr lang="zh-CN" altLang="en-US" dirty="0">
                <a:sym typeface="Calibri" pitchFamily="34" charset="0"/>
              </a:rPr>
              <a:t>：</a:t>
            </a:r>
          </a:p>
          <a:p>
            <a:pPr marL="742950" lvl="1" indent="-285750" algn="l">
              <a:lnSpc>
                <a:spcPct val="120000"/>
              </a:lnSpc>
            </a:pPr>
            <a:r>
              <a:rPr lang="zh-CN" altLang="en-US" dirty="0">
                <a:sym typeface="Calibri" pitchFamily="34" charset="0"/>
              </a:rPr>
              <a:t>	若</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，由于</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zh-CN" altLang="en-US" dirty="0">
                <a:sym typeface="Calibri" pitchFamily="34" charset="0"/>
              </a:rPr>
              <a:t>；</a:t>
            </a:r>
          </a:p>
          <a:p>
            <a:pPr marL="742950" lvl="1" indent="-285750" algn="l">
              <a:lnSpc>
                <a:spcPct val="120000"/>
              </a:lnSpc>
            </a:pPr>
            <a:r>
              <a:rPr lang="zh-CN" altLang="en-US" dirty="0">
                <a:sym typeface="Calibri" pitchFamily="34" charset="0"/>
              </a:rPr>
              <a:t>	再由</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，有</a:t>
            </a:r>
            <a:r>
              <a:rPr lang="en-US" altLang="zh-CN" i="1" dirty="0">
                <a:sym typeface="Calibri" pitchFamily="34" charset="0"/>
              </a:rPr>
              <a:t>t</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a:t>
            </a:r>
            <a:r>
              <a:rPr lang="en-US" altLang="zh-CN" i="1" dirty="0">
                <a:sym typeface="Calibri" pitchFamily="34" charset="0"/>
              </a:rPr>
              <a:t>s</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a:t>
            </a:r>
            <a:r>
              <a:rPr lang="zh-CN" altLang="en-US" dirty="0">
                <a:sym typeface="Calibri" pitchFamily="34" charset="0"/>
              </a:rPr>
              <a:t>，</a:t>
            </a:r>
            <a:endParaRPr lang="en-US" altLang="zh-CN" dirty="0">
              <a:sym typeface="Calibri" pitchFamily="34" charset="0"/>
            </a:endParaRPr>
          </a:p>
          <a:p>
            <a:pPr marL="742950" lvl="1" indent="-285750" algn="l">
              <a:lnSpc>
                <a:spcPct val="120000"/>
              </a:lnSpc>
            </a:pPr>
            <a:r>
              <a:rPr lang="en-US" altLang="zh-CN" dirty="0">
                <a:sym typeface="Calibri" pitchFamily="34" charset="0"/>
              </a:rPr>
              <a:t>	</a:t>
            </a:r>
            <a:r>
              <a:rPr lang="zh-CN" altLang="en-US" dirty="0">
                <a:sym typeface="Calibri" pitchFamily="34" charset="0"/>
              </a:rPr>
              <a:t>所以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所蕴涵，</a:t>
            </a:r>
          </a:p>
          <a:p>
            <a:pPr marL="742950" lvl="1" indent="-285750" algn="l">
              <a:lnSpc>
                <a:spcPct val="120000"/>
              </a:lnSpc>
            </a:pPr>
            <a:r>
              <a:rPr lang="zh-CN" altLang="en-US" dirty="0">
                <a:sym typeface="Calibri" pitchFamily="34" charset="0"/>
              </a:rPr>
              <a:t>	传递律得证。</a:t>
            </a:r>
            <a:endParaRPr lang="zh-CN" altLang="en-US" dirty="0"/>
          </a:p>
        </p:txBody>
      </p:sp>
      <p:sp>
        <p:nvSpPr>
          <p:cNvPr id="2" name="日期占位符 1"/>
          <p:cNvSpPr>
            <a:spLocks noGrp="1"/>
          </p:cNvSpPr>
          <p:nvPr>
            <p:ph type="dt" sz="half" idx="10"/>
          </p:nvPr>
        </p:nvSpPr>
        <p:spPr/>
        <p:txBody>
          <a:bodyPr/>
          <a:lstStyle/>
          <a:p>
            <a:pPr>
              <a:defRPr/>
            </a:pPr>
            <a:fld id="{6D57384D-ED48-4C4A-BD4C-684C4862E899}"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4213">
                                            <p:txEl>
                                              <p:pRg st="1" end="1"/>
                                            </p:txEl>
                                          </p:spTgt>
                                        </p:tgtEl>
                                        <p:attrNameLst>
                                          <p:attrName>style.visibility</p:attrName>
                                        </p:attrNameLst>
                                      </p:cBhvr>
                                      <p:to>
                                        <p:strVal val="visible"/>
                                      </p:to>
                                    </p:set>
                                    <p:animEffect transition="in" filter="randombar(horizontal)">
                                      <p:cBhvr>
                                        <p:cTn id="7" dur="500"/>
                                        <p:tgtEl>
                                          <p:spTgt spid="9421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4213">
                                            <p:txEl>
                                              <p:pRg st="2" end="2"/>
                                            </p:txEl>
                                          </p:spTgt>
                                        </p:tgtEl>
                                        <p:attrNameLst>
                                          <p:attrName>style.visibility</p:attrName>
                                        </p:attrNameLst>
                                      </p:cBhvr>
                                      <p:to>
                                        <p:strVal val="visible"/>
                                      </p:to>
                                    </p:set>
                                    <p:animEffect transition="in" filter="randombar(horizontal)">
                                      <p:cBhvr>
                                        <p:cTn id="10" dur="500"/>
                                        <p:tgtEl>
                                          <p:spTgt spid="9421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4213">
                                            <p:txEl>
                                              <p:pRg st="3" end="3"/>
                                            </p:txEl>
                                          </p:spTgt>
                                        </p:tgtEl>
                                        <p:attrNameLst>
                                          <p:attrName>style.visibility</p:attrName>
                                        </p:attrNameLst>
                                      </p:cBhvr>
                                      <p:to>
                                        <p:strVal val="visible"/>
                                      </p:to>
                                    </p:set>
                                    <p:animEffect transition="in" filter="randombar(horizontal)">
                                      <p:cBhvr>
                                        <p:cTn id="13" dur="500"/>
                                        <p:tgtEl>
                                          <p:spTgt spid="9421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94213">
                                            <p:txEl>
                                              <p:pRg st="4" end="4"/>
                                            </p:txEl>
                                          </p:spTgt>
                                        </p:tgtEl>
                                        <p:attrNameLst>
                                          <p:attrName>style.visibility</p:attrName>
                                        </p:attrNameLst>
                                      </p:cBhvr>
                                      <p:to>
                                        <p:strVal val="visible"/>
                                      </p:to>
                                    </p:set>
                                    <p:animEffect transition="in" filter="randombar(horizontal)">
                                      <p:cBhvr>
                                        <p:cTn id="16" dur="500"/>
                                        <p:tgtEl>
                                          <p:spTgt spid="9421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94213">
                                            <p:txEl>
                                              <p:pRg st="5" end="5"/>
                                            </p:txEl>
                                          </p:spTgt>
                                        </p:tgtEl>
                                        <p:attrNameLst>
                                          <p:attrName>style.visibility</p:attrName>
                                        </p:attrNameLst>
                                      </p:cBhvr>
                                      <p:to>
                                        <p:strVal val="visible"/>
                                      </p:to>
                                    </p:set>
                                    <p:animEffect transition="in" filter="randombar(horizontal)">
                                      <p:cBhvr>
                                        <p:cTn id="19" dur="500"/>
                                        <p:tgtEl>
                                          <p:spTgt spid="94213">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94213">
                                            <p:txEl>
                                              <p:pRg st="6" end="6"/>
                                            </p:txEl>
                                          </p:spTgt>
                                        </p:tgtEl>
                                        <p:attrNameLst>
                                          <p:attrName>style.visibility</p:attrName>
                                        </p:attrNameLst>
                                      </p:cBhvr>
                                      <p:to>
                                        <p:strVal val="visible"/>
                                      </p:to>
                                    </p:set>
                                    <p:animEffect transition="in" filter="randombar(horizontal)">
                                      <p:cBhvr>
                                        <p:cTn id="22" dur="500"/>
                                        <p:tgtEl>
                                          <p:spTgt spid="942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5236"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95237" name="Rectangle 3"/>
          <p:cNvSpPr>
            <a:spLocks noGrp="1" noChangeArrowheads="1"/>
          </p:cNvSpPr>
          <p:nvPr>
            <p:ph idx="1"/>
          </p:nvPr>
        </p:nvSpPr>
        <p:spPr>
          <a:xfrm>
            <a:off x="926067" y="980728"/>
            <a:ext cx="8149538" cy="4854575"/>
          </a:xfrm>
        </p:spPr>
        <p:txBody>
          <a:bodyPr/>
          <a:lstStyle/>
          <a:p>
            <a:pPr marL="342900" indent="-342900" algn="l">
              <a:lnSpc>
                <a:spcPct val="125000"/>
              </a:lnSpc>
              <a:buFont typeface="Wingdings" pitchFamily="2" charset="2"/>
              <a:buChar char="v"/>
            </a:pPr>
            <a:r>
              <a:rPr lang="zh-CN" altLang="en-US" dirty="0">
                <a:sym typeface="Calibri" pitchFamily="34" charset="0"/>
              </a:rPr>
              <a:t>根据</a:t>
            </a:r>
            <a:r>
              <a:rPr lang="en-US" altLang="zh-CN" dirty="0">
                <a:sym typeface="Calibri" pitchFamily="34" charset="0"/>
              </a:rPr>
              <a:t>A1</a:t>
            </a:r>
            <a:r>
              <a:rPr lang="zh-CN" altLang="en-US" dirty="0">
                <a:sym typeface="Calibri" pitchFamily="34" charset="0"/>
              </a:rPr>
              <a:t>，</a:t>
            </a:r>
            <a:r>
              <a:rPr lang="en-US" altLang="zh-CN" dirty="0">
                <a:sym typeface="Calibri" pitchFamily="34" charset="0"/>
              </a:rPr>
              <a:t>A2</a:t>
            </a:r>
            <a:r>
              <a:rPr lang="zh-CN" altLang="en-US" dirty="0">
                <a:sym typeface="Calibri" pitchFamily="34" charset="0"/>
              </a:rPr>
              <a:t>，</a:t>
            </a:r>
            <a:r>
              <a:rPr lang="en-US" altLang="zh-CN" dirty="0">
                <a:sym typeface="Calibri" pitchFamily="34" charset="0"/>
              </a:rPr>
              <a:t>A3</a:t>
            </a:r>
            <a:r>
              <a:rPr lang="zh-CN" altLang="en-US" dirty="0">
                <a:sym typeface="Calibri" pitchFamily="34" charset="0"/>
              </a:rPr>
              <a:t>这三条推理规则可以得到下面三条推理规则：</a:t>
            </a:r>
            <a:endParaRPr lang="zh-CN" altLang="en-US" sz="3200" dirty="0">
              <a:sym typeface="Calibri" pitchFamily="34" charset="0"/>
            </a:endParaRPr>
          </a:p>
          <a:p>
            <a:pPr marL="742950" lvl="1" indent="-285750" algn="l">
              <a:lnSpc>
                <a:spcPct val="125000"/>
              </a:lnSpc>
              <a:buFont typeface="Wingdings" pitchFamily="2" charset="2"/>
              <a:buChar char="n"/>
            </a:pPr>
            <a:r>
              <a:rPr lang="zh-CN" altLang="en-US" dirty="0">
                <a:solidFill>
                  <a:srgbClr val="002060"/>
                </a:solidFill>
                <a:sym typeface="Calibri" pitchFamily="34" charset="0"/>
              </a:rPr>
              <a:t> 合并规则（</a:t>
            </a:r>
            <a:r>
              <a:rPr lang="en-US" altLang="zh-CN" dirty="0">
                <a:solidFill>
                  <a:srgbClr val="002060"/>
                </a:solidFill>
                <a:sym typeface="Calibri" pitchFamily="34" charset="0"/>
              </a:rPr>
              <a:t>union rule</a:t>
            </a:r>
            <a:r>
              <a:rPr lang="zh-CN" altLang="en-US" dirty="0">
                <a:solidFill>
                  <a:srgbClr val="002060"/>
                </a:solidFill>
                <a:sym typeface="Calibri" pitchFamily="34" charset="0"/>
              </a:rPr>
              <a:t>）：</a:t>
            </a:r>
            <a:endParaRPr lang="en-US" altLang="zh-CN" dirty="0">
              <a:solidFill>
                <a:srgbClr val="002060"/>
              </a:solidFill>
              <a:sym typeface="Calibri" pitchFamily="34" charset="0"/>
            </a:endParaRPr>
          </a:p>
          <a:p>
            <a:pPr marL="1200150" lvl="2" indent="-285750" algn="l">
              <a:lnSpc>
                <a:spcPct val="125000"/>
              </a:lnSpc>
            </a:pPr>
            <a:r>
              <a:rPr lang="zh-CN" altLang="en-US" dirty="0">
                <a:solidFill>
                  <a:srgbClr val="002060"/>
                </a:solidFill>
                <a:sym typeface="Calibri" pitchFamily="34" charset="0"/>
              </a:rPr>
              <a:t>由</a:t>
            </a:r>
            <a:r>
              <a:rPr lang="en-US" altLang="zh-CN" i="1" dirty="0">
                <a:solidFill>
                  <a:srgbClr val="002060"/>
                </a:solidFill>
                <a:sym typeface="Calibri" pitchFamily="34" charset="0"/>
              </a:rPr>
              <a:t>X</a:t>
            </a:r>
            <a:r>
              <a:rPr lang="en-US" altLang="zh-CN" dirty="0">
                <a:solidFill>
                  <a:srgbClr val="002060"/>
                </a:solidFill>
                <a:sym typeface="Calibri" pitchFamily="34" charset="0"/>
              </a:rPr>
              <a:t>→</a:t>
            </a:r>
            <a:r>
              <a:rPr lang="en-US" altLang="zh-CN" i="1" dirty="0">
                <a:solidFill>
                  <a:srgbClr val="002060"/>
                </a:solidFill>
                <a:sym typeface="Calibri" pitchFamily="34" charset="0"/>
              </a:rPr>
              <a:t>Y</a:t>
            </a:r>
            <a:r>
              <a:rPr lang="zh-CN" altLang="en-US" dirty="0">
                <a:solidFill>
                  <a:srgbClr val="002060"/>
                </a:solidFill>
                <a:sym typeface="Calibri" pitchFamily="34" charset="0"/>
              </a:rPr>
              <a:t>，</a:t>
            </a:r>
            <a:r>
              <a:rPr lang="en-US" altLang="zh-CN" i="1" dirty="0">
                <a:solidFill>
                  <a:srgbClr val="002060"/>
                </a:solidFill>
                <a:sym typeface="Calibri" pitchFamily="34" charset="0"/>
              </a:rPr>
              <a:t>X</a:t>
            </a:r>
            <a:r>
              <a:rPr lang="en-US" altLang="zh-CN" dirty="0">
                <a:solidFill>
                  <a:srgbClr val="002060"/>
                </a:solidFill>
                <a:sym typeface="Calibri" pitchFamily="34" charset="0"/>
              </a:rPr>
              <a:t>→</a:t>
            </a:r>
            <a:r>
              <a:rPr lang="en-US" altLang="zh-CN" i="1" dirty="0">
                <a:solidFill>
                  <a:srgbClr val="002060"/>
                </a:solidFill>
                <a:sym typeface="Calibri" pitchFamily="34" charset="0"/>
              </a:rPr>
              <a:t>Z</a:t>
            </a:r>
            <a:r>
              <a:rPr lang="zh-CN" altLang="en-US" dirty="0">
                <a:solidFill>
                  <a:srgbClr val="002060"/>
                </a:solidFill>
                <a:sym typeface="Calibri" pitchFamily="34" charset="0"/>
              </a:rPr>
              <a:t>，有</a:t>
            </a:r>
            <a:r>
              <a:rPr lang="en-US" altLang="zh-CN" i="1" dirty="0">
                <a:solidFill>
                  <a:srgbClr val="002060"/>
                </a:solidFill>
                <a:sym typeface="Calibri" pitchFamily="34" charset="0"/>
              </a:rPr>
              <a:t>X</a:t>
            </a:r>
            <a:r>
              <a:rPr lang="en-US" altLang="zh-CN" dirty="0">
                <a:solidFill>
                  <a:srgbClr val="002060"/>
                </a:solidFill>
                <a:sym typeface="Calibri" pitchFamily="34" charset="0"/>
              </a:rPr>
              <a:t>→</a:t>
            </a:r>
            <a:r>
              <a:rPr lang="en-US" altLang="zh-CN" i="1" dirty="0">
                <a:solidFill>
                  <a:srgbClr val="002060"/>
                </a:solidFill>
                <a:sym typeface="Calibri" pitchFamily="34" charset="0"/>
              </a:rPr>
              <a:t>YZ</a:t>
            </a:r>
            <a:r>
              <a:rPr lang="zh-CN" altLang="en-US" dirty="0">
                <a:solidFill>
                  <a:srgbClr val="002060"/>
                </a:solidFill>
                <a:sym typeface="Calibri" pitchFamily="34" charset="0"/>
              </a:rPr>
              <a:t>。</a:t>
            </a:r>
            <a:endParaRPr lang="zh-CN" altLang="en-US" sz="2600" dirty="0">
              <a:solidFill>
                <a:srgbClr val="002060"/>
              </a:solidFill>
              <a:sym typeface="Calibri" pitchFamily="34" charset="0"/>
            </a:endParaRPr>
          </a:p>
          <a:p>
            <a:pPr marL="742950" lvl="1" indent="-285750" algn="l">
              <a:lnSpc>
                <a:spcPct val="125000"/>
              </a:lnSpc>
              <a:buFont typeface="Wingdings" pitchFamily="2" charset="2"/>
              <a:buChar char="n"/>
            </a:pPr>
            <a:r>
              <a:rPr lang="zh-CN" altLang="en-US" dirty="0">
                <a:solidFill>
                  <a:srgbClr val="002060"/>
                </a:solidFill>
                <a:sym typeface="Calibri" pitchFamily="34" charset="0"/>
              </a:rPr>
              <a:t> 伪传递规则（</a:t>
            </a:r>
            <a:r>
              <a:rPr lang="en-US" altLang="zh-CN" dirty="0">
                <a:solidFill>
                  <a:srgbClr val="002060"/>
                </a:solidFill>
                <a:sym typeface="Calibri" pitchFamily="34" charset="0"/>
              </a:rPr>
              <a:t>pseudo transitivity rule</a:t>
            </a:r>
            <a:r>
              <a:rPr lang="zh-CN" altLang="en-US" dirty="0">
                <a:solidFill>
                  <a:srgbClr val="002060"/>
                </a:solidFill>
                <a:sym typeface="Calibri" pitchFamily="34" charset="0"/>
              </a:rPr>
              <a:t>）：</a:t>
            </a:r>
            <a:endParaRPr lang="en-US" altLang="zh-CN" dirty="0">
              <a:solidFill>
                <a:srgbClr val="002060"/>
              </a:solidFill>
              <a:sym typeface="Calibri" pitchFamily="34" charset="0"/>
            </a:endParaRPr>
          </a:p>
          <a:p>
            <a:pPr marL="742950" lvl="1" indent="-285750" algn="l">
              <a:lnSpc>
                <a:spcPct val="125000"/>
              </a:lnSpc>
            </a:pPr>
            <a:r>
              <a:rPr lang="en-US" altLang="zh-CN" dirty="0">
                <a:solidFill>
                  <a:srgbClr val="002060"/>
                </a:solidFill>
                <a:sym typeface="Calibri" pitchFamily="34" charset="0"/>
              </a:rPr>
              <a:t>		</a:t>
            </a:r>
            <a:r>
              <a:rPr lang="zh-CN" altLang="en-US" dirty="0">
                <a:solidFill>
                  <a:srgbClr val="002060"/>
                </a:solidFill>
                <a:sym typeface="Calibri" pitchFamily="34" charset="0"/>
              </a:rPr>
              <a:t>由</a:t>
            </a:r>
            <a:r>
              <a:rPr lang="en-US" altLang="zh-CN" i="1" dirty="0">
                <a:solidFill>
                  <a:srgbClr val="002060"/>
                </a:solidFill>
                <a:sym typeface="Calibri" pitchFamily="34" charset="0"/>
              </a:rPr>
              <a:t>X</a:t>
            </a:r>
            <a:r>
              <a:rPr lang="en-US" altLang="zh-CN" dirty="0">
                <a:solidFill>
                  <a:srgbClr val="002060"/>
                </a:solidFill>
                <a:sym typeface="Calibri" pitchFamily="34" charset="0"/>
              </a:rPr>
              <a:t>→</a:t>
            </a:r>
            <a:r>
              <a:rPr lang="en-US" altLang="zh-CN" i="1" dirty="0">
                <a:solidFill>
                  <a:srgbClr val="002060"/>
                </a:solidFill>
                <a:sym typeface="Calibri" pitchFamily="34" charset="0"/>
              </a:rPr>
              <a:t>Y</a:t>
            </a:r>
            <a:r>
              <a:rPr lang="zh-CN" altLang="en-US" dirty="0">
                <a:solidFill>
                  <a:srgbClr val="002060"/>
                </a:solidFill>
                <a:sym typeface="Calibri" pitchFamily="34" charset="0"/>
              </a:rPr>
              <a:t>，</a:t>
            </a:r>
            <a:r>
              <a:rPr lang="en-US" altLang="zh-CN" i="1" dirty="0">
                <a:solidFill>
                  <a:srgbClr val="002060"/>
                </a:solidFill>
                <a:sym typeface="Calibri" pitchFamily="34" charset="0"/>
              </a:rPr>
              <a:t>WY</a:t>
            </a:r>
            <a:r>
              <a:rPr lang="en-US" altLang="zh-CN" dirty="0">
                <a:solidFill>
                  <a:srgbClr val="002060"/>
                </a:solidFill>
                <a:sym typeface="Calibri" pitchFamily="34" charset="0"/>
              </a:rPr>
              <a:t>→</a:t>
            </a:r>
            <a:r>
              <a:rPr lang="en-US" altLang="zh-CN" i="1" dirty="0">
                <a:solidFill>
                  <a:srgbClr val="002060"/>
                </a:solidFill>
                <a:sym typeface="Calibri" pitchFamily="34" charset="0"/>
              </a:rPr>
              <a:t>Z</a:t>
            </a:r>
            <a:r>
              <a:rPr lang="zh-CN" altLang="en-US" dirty="0">
                <a:solidFill>
                  <a:srgbClr val="002060"/>
                </a:solidFill>
                <a:sym typeface="Calibri" pitchFamily="34" charset="0"/>
              </a:rPr>
              <a:t>，有</a:t>
            </a:r>
            <a:r>
              <a:rPr lang="en-US" altLang="zh-CN" i="1" dirty="0">
                <a:solidFill>
                  <a:srgbClr val="002060"/>
                </a:solidFill>
                <a:sym typeface="Calibri" pitchFamily="34" charset="0"/>
              </a:rPr>
              <a:t>XW</a:t>
            </a:r>
            <a:r>
              <a:rPr lang="en-US" altLang="zh-CN" dirty="0">
                <a:solidFill>
                  <a:srgbClr val="002060"/>
                </a:solidFill>
                <a:sym typeface="Calibri" pitchFamily="34" charset="0"/>
              </a:rPr>
              <a:t>→</a:t>
            </a:r>
            <a:r>
              <a:rPr lang="en-US" altLang="zh-CN" i="1" dirty="0">
                <a:solidFill>
                  <a:srgbClr val="002060"/>
                </a:solidFill>
                <a:sym typeface="Calibri" pitchFamily="34" charset="0"/>
              </a:rPr>
              <a:t>Z</a:t>
            </a:r>
            <a:r>
              <a:rPr lang="zh-CN" altLang="en-US" dirty="0">
                <a:solidFill>
                  <a:srgbClr val="002060"/>
                </a:solidFill>
                <a:sym typeface="Calibri" pitchFamily="34" charset="0"/>
              </a:rPr>
              <a:t>。</a:t>
            </a:r>
            <a:endParaRPr lang="zh-CN" altLang="en-US" sz="2800" dirty="0">
              <a:solidFill>
                <a:srgbClr val="002060"/>
              </a:solidFill>
              <a:sym typeface="Calibri" pitchFamily="34" charset="0"/>
            </a:endParaRPr>
          </a:p>
          <a:p>
            <a:pPr marL="742950" lvl="1" indent="-285750" algn="l">
              <a:lnSpc>
                <a:spcPct val="125000"/>
              </a:lnSpc>
              <a:buFont typeface="Wingdings" pitchFamily="2" charset="2"/>
              <a:buChar char="n"/>
            </a:pPr>
            <a:r>
              <a:rPr lang="zh-CN" altLang="en-US" dirty="0">
                <a:solidFill>
                  <a:srgbClr val="002060"/>
                </a:solidFill>
                <a:sym typeface="Calibri" pitchFamily="34" charset="0"/>
              </a:rPr>
              <a:t> 分解规则（</a:t>
            </a:r>
            <a:r>
              <a:rPr lang="en-US" altLang="zh-CN" dirty="0">
                <a:solidFill>
                  <a:srgbClr val="002060"/>
                </a:solidFill>
                <a:sym typeface="Calibri" pitchFamily="34" charset="0"/>
              </a:rPr>
              <a:t>decomposition rule</a:t>
            </a:r>
            <a:r>
              <a:rPr lang="zh-CN" altLang="en-US" dirty="0">
                <a:solidFill>
                  <a:srgbClr val="002060"/>
                </a:solidFill>
                <a:sym typeface="Calibri" pitchFamily="34" charset="0"/>
              </a:rPr>
              <a:t>）：</a:t>
            </a:r>
            <a:endParaRPr lang="en-US" altLang="zh-CN" dirty="0">
              <a:solidFill>
                <a:srgbClr val="002060"/>
              </a:solidFill>
              <a:sym typeface="Calibri" pitchFamily="34" charset="0"/>
            </a:endParaRPr>
          </a:p>
          <a:p>
            <a:pPr marL="742950" lvl="1" indent="-285750" algn="l">
              <a:lnSpc>
                <a:spcPct val="125000"/>
              </a:lnSpc>
            </a:pPr>
            <a:r>
              <a:rPr lang="en-US" altLang="zh-CN" dirty="0">
                <a:solidFill>
                  <a:srgbClr val="002060"/>
                </a:solidFill>
                <a:sym typeface="Calibri" pitchFamily="34" charset="0"/>
              </a:rPr>
              <a:t>		</a:t>
            </a:r>
            <a:r>
              <a:rPr lang="zh-CN" altLang="en-US" dirty="0">
                <a:solidFill>
                  <a:srgbClr val="002060"/>
                </a:solidFill>
                <a:sym typeface="Calibri" pitchFamily="34" charset="0"/>
              </a:rPr>
              <a:t>由</a:t>
            </a:r>
            <a:r>
              <a:rPr lang="en-US" altLang="zh-CN" i="1" dirty="0">
                <a:solidFill>
                  <a:srgbClr val="002060"/>
                </a:solidFill>
                <a:sym typeface="Calibri" pitchFamily="34" charset="0"/>
              </a:rPr>
              <a:t>X</a:t>
            </a:r>
            <a:r>
              <a:rPr lang="en-US" altLang="zh-CN" dirty="0">
                <a:solidFill>
                  <a:srgbClr val="002060"/>
                </a:solidFill>
                <a:sym typeface="Calibri" pitchFamily="34" charset="0"/>
              </a:rPr>
              <a:t>→</a:t>
            </a:r>
            <a:r>
              <a:rPr lang="en-US" altLang="zh-CN" i="1" dirty="0">
                <a:solidFill>
                  <a:srgbClr val="002060"/>
                </a:solidFill>
                <a:sym typeface="Calibri" pitchFamily="34" charset="0"/>
              </a:rPr>
              <a:t>Y</a:t>
            </a:r>
            <a:r>
              <a:rPr lang="zh-CN" altLang="en-US" dirty="0">
                <a:solidFill>
                  <a:srgbClr val="002060"/>
                </a:solidFill>
                <a:sym typeface="Calibri" pitchFamily="34" charset="0"/>
              </a:rPr>
              <a:t>及</a:t>
            </a:r>
            <a:r>
              <a:rPr lang="en-US" altLang="zh-CN" i="1" dirty="0">
                <a:solidFill>
                  <a:srgbClr val="002060"/>
                </a:solidFill>
                <a:sym typeface="Calibri" pitchFamily="34" charset="0"/>
              </a:rPr>
              <a:t>Z</a:t>
            </a:r>
            <a:r>
              <a:rPr lang="en-US" altLang="zh-CN" dirty="0">
                <a:solidFill>
                  <a:srgbClr val="002060"/>
                </a:solidFill>
                <a:sym typeface="Symbol" pitchFamily="18" charset="2"/>
              </a:rPr>
              <a:t></a:t>
            </a:r>
            <a:r>
              <a:rPr lang="en-US" altLang="zh-CN" i="1" dirty="0">
                <a:solidFill>
                  <a:srgbClr val="002060"/>
                </a:solidFill>
                <a:sym typeface="Calibri" pitchFamily="34" charset="0"/>
              </a:rPr>
              <a:t>Y</a:t>
            </a:r>
            <a:r>
              <a:rPr lang="zh-CN" altLang="en-US" dirty="0">
                <a:solidFill>
                  <a:srgbClr val="002060"/>
                </a:solidFill>
                <a:sym typeface="Calibri" pitchFamily="34" charset="0"/>
              </a:rPr>
              <a:t>，有</a:t>
            </a:r>
            <a:r>
              <a:rPr lang="en-US" altLang="zh-CN" i="1" dirty="0">
                <a:solidFill>
                  <a:srgbClr val="002060"/>
                </a:solidFill>
                <a:sym typeface="Calibri" pitchFamily="34" charset="0"/>
              </a:rPr>
              <a:t>X</a:t>
            </a:r>
            <a:r>
              <a:rPr lang="en-US" altLang="zh-CN" dirty="0">
                <a:solidFill>
                  <a:srgbClr val="002060"/>
                </a:solidFill>
                <a:sym typeface="Calibri" pitchFamily="34" charset="0"/>
              </a:rPr>
              <a:t>→</a:t>
            </a:r>
            <a:r>
              <a:rPr lang="en-US" altLang="zh-CN" i="1" dirty="0">
                <a:solidFill>
                  <a:srgbClr val="002060"/>
                </a:solidFill>
                <a:sym typeface="Calibri" pitchFamily="34" charset="0"/>
              </a:rPr>
              <a:t>Z</a:t>
            </a:r>
            <a:r>
              <a:rPr lang="zh-CN" altLang="en-US" dirty="0">
                <a:solidFill>
                  <a:srgbClr val="002060"/>
                </a:solidFill>
                <a:sym typeface="Calibri" pitchFamily="34" charset="0"/>
              </a:rPr>
              <a:t>。     </a:t>
            </a:r>
            <a:endParaRPr lang="en-US" altLang="zh-CN" i="1" dirty="0">
              <a:solidFill>
                <a:srgbClr val="002060"/>
              </a:solidFill>
              <a:sym typeface="Calibri" pitchFamily="34" charset="0"/>
            </a:endParaRPr>
          </a:p>
        </p:txBody>
      </p:sp>
      <p:sp>
        <p:nvSpPr>
          <p:cNvPr id="2" name="日期占位符 1"/>
          <p:cNvSpPr>
            <a:spLocks noGrp="1"/>
          </p:cNvSpPr>
          <p:nvPr>
            <p:ph type="dt" sz="half" idx="10"/>
          </p:nvPr>
        </p:nvSpPr>
        <p:spPr/>
        <p:txBody>
          <a:bodyPr/>
          <a:lstStyle/>
          <a:p>
            <a:pPr>
              <a:defRPr/>
            </a:pPr>
            <a:fld id="{781E35EF-89B6-4F88-8BC9-CCBFBBBF0DCB}"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5237">
                                            <p:txEl>
                                              <p:pRg st="1" end="1"/>
                                            </p:txEl>
                                          </p:spTgt>
                                        </p:tgtEl>
                                        <p:attrNameLst>
                                          <p:attrName>style.visibility</p:attrName>
                                        </p:attrNameLst>
                                      </p:cBhvr>
                                      <p:to>
                                        <p:strVal val="visible"/>
                                      </p:to>
                                    </p:set>
                                    <p:animEffect transition="in" filter="randombar(horizontal)">
                                      <p:cBhvr>
                                        <p:cTn id="7" dur="500"/>
                                        <p:tgtEl>
                                          <p:spTgt spid="9523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5237">
                                            <p:txEl>
                                              <p:pRg st="2" end="2"/>
                                            </p:txEl>
                                          </p:spTgt>
                                        </p:tgtEl>
                                        <p:attrNameLst>
                                          <p:attrName>style.visibility</p:attrName>
                                        </p:attrNameLst>
                                      </p:cBhvr>
                                      <p:to>
                                        <p:strVal val="visible"/>
                                      </p:to>
                                    </p:set>
                                    <p:animEffect transition="in" filter="randombar(horizontal)">
                                      <p:cBhvr>
                                        <p:cTn id="12" dur="500"/>
                                        <p:tgtEl>
                                          <p:spTgt spid="952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5237">
                                            <p:txEl>
                                              <p:pRg st="3" end="3"/>
                                            </p:txEl>
                                          </p:spTgt>
                                        </p:tgtEl>
                                        <p:attrNameLst>
                                          <p:attrName>style.visibility</p:attrName>
                                        </p:attrNameLst>
                                      </p:cBhvr>
                                      <p:to>
                                        <p:strVal val="visible"/>
                                      </p:to>
                                    </p:set>
                                    <p:animEffect transition="in" filter="randombar(horizontal)">
                                      <p:cBhvr>
                                        <p:cTn id="17" dur="500"/>
                                        <p:tgtEl>
                                          <p:spTgt spid="9523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5237">
                                            <p:txEl>
                                              <p:pRg st="4" end="4"/>
                                            </p:txEl>
                                          </p:spTgt>
                                        </p:tgtEl>
                                        <p:attrNameLst>
                                          <p:attrName>style.visibility</p:attrName>
                                        </p:attrNameLst>
                                      </p:cBhvr>
                                      <p:to>
                                        <p:strVal val="visible"/>
                                      </p:to>
                                    </p:set>
                                    <p:animEffect transition="in" filter="randombar(horizontal)">
                                      <p:cBhvr>
                                        <p:cTn id="22" dur="500"/>
                                        <p:tgtEl>
                                          <p:spTgt spid="9523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5237">
                                            <p:txEl>
                                              <p:pRg st="5" end="5"/>
                                            </p:txEl>
                                          </p:spTgt>
                                        </p:tgtEl>
                                        <p:attrNameLst>
                                          <p:attrName>style.visibility</p:attrName>
                                        </p:attrNameLst>
                                      </p:cBhvr>
                                      <p:to>
                                        <p:strVal val="visible"/>
                                      </p:to>
                                    </p:set>
                                    <p:animEffect transition="in" filter="randombar(horizontal)">
                                      <p:cBhvr>
                                        <p:cTn id="27" dur="500"/>
                                        <p:tgtEl>
                                          <p:spTgt spid="9523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95237">
                                            <p:txEl>
                                              <p:pRg st="6" end="6"/>
                                            </p:txEl>
                                          </p:spTgt>
                                        </p:tgtEl>
                                        <p:attrNameLst>
                                          <p:attrName>style.visibility</p:attrName>
                                        </p:attrNameLst>
                                      </p:cBhvr>
                                      <p:to>
                                        <p:strVal val="visible"/>
                                      </p:to>
                                    </p:set>
                                    <p:animEffect transition="in" filter="randombar(horizontal)">
                                      <p:cBhvr>
                                        <p:cTn id="32" dur="500"/>
                                        <p:tgtEl>
                                          <p:spTgt spid="952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6260"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96261" name="Rectangle 3"/>
          <p:cNvSpPr>
            <a:spLocks noGrp="1" noChangeArrowheads="1"/>
          </p:cNvSpPr>
          <p:nvPr>
            <p:ph idx="1"/>
          </p:nvPr>
        </p:nvSpPr>
        <p:spPr/>
        <p:txBody>
          <a:bodyPr/>
          <a:lstStyle/>
          <a:p>
            <a:pPr marL="0" indent="0">
              <a:lnSpc>
                <a:spcPct val="150000"/>
              </a:lnSpc>
            </a:pPr>
            <a:r>
              <a:rPr lang="zh-CN" altLang="en-US" dirty="0">
                <a:sym typeface="Calibri" pitchFamily="34" charset="0"/>
              </a:rPr>
              <a:t>根据合并规则和分解规则，可得引理</a:t>
            </a:r>
            <a:r>
              <a:rPr lang="en-US" altLang="zh-CN" dirty="0">
                <a:sym typeface="Calibri" pitchFamily="34" charset="0"/>
              </a:rPr>
              <a:t>6.1</a:t>
            </a:r>
            <a:endParaRPr lang="zh-CN" altLang="en-US" dirty="0">
              <a:sym typeface="Calibri" pitchFamily="34" charset="0"/>
            </a:endParaRPr>
          </a:p>
          <a:p>
            <a:pPr marL="0" indent="0">
              <a:lnSpc>
                <a:spcPct val="150000"/>
              </a:lnSpc>
              <a:buFont typeface="Wingdings" pitchFamily="2" charset="2"/>
              <a:buNone/>
            </a:pPr>
            <a:endParaRPr lang="zh-CN" altLang="en-US" dirty="0">
              <a:sym typeface="Calibri" pitchFamily="34" charset="0"/>
            </a:endParaRPr>
          </a:p>
          <a:p>
            <a:pPr marL="0" indent="0">
              <a:lnSpc>
                <a:spcPct val="150000"/>
              </a:lnSpc>
            </a:pPr>
            <a:r>
              <a:rPr lang="zh-CN" altLang="en-US" dirty="0">
                <a:solidFill>
                  <a:srgbClr val="002060"/>
                </a:solidFill>
                <a:sym typeface="Calibri" pitchFamily="34" charset="0"/>
              </a:rPr>
              <a:t>引理</a:t>
            </a:r>
            <a:r>
              <a:rPr lang="en-US" altLang="zh-CN" dirty="0">
                <a:solidFill>
                  <a:srgbClr val="002060"/>
                </a:solidFill>
                <a:sym typeface="Calibri" pitchFamily="34" charset="0"/>
              </a:rPr>
              <a:t>6.</a:t>
            </a:r>
            <a:r>
              <a:rPr lang="zh-CN" altLang="en-US" dirty="0">
                <a:solidFill>
                  <a:srgbClr val="002060"/>
                </a:solidFill>
                <a:sym typeface="Calibri" pitchFamily="34" charset="0"/>
              </a:rPr>
              <a:t>1</a:t>
            </a:r>
            <a:r>
              <a:rPr lang="en-US" altLang="zh-CN" dirty="0">
                <a:solidFill>
                  <a:srgbClr val="002060"/>
                </a:solidFill>
                <a:sym typeface="Calibri" pitchFamily="34" charset="0"/>
              </a:rPr>
              <a:t>  </a:t>
            </a:r>
            <a:r>
              <a:rPr lang="en-US" altLang="zh-CN" i="1" dirty="0">
                <a:solidFill>
                  <a:srgbClr val="002060"/>
                </a:solidFill>
                <a:sym typeface="Calibri" pitchFamily="34" charset="0"/>
              </a:rPr>
              <a:t>X</a:t>
            </a:r>
            <a:r>
              <a:rPr lang="en-US" altLang="zh-CN" dirty="0">
                <a:solidFill>
                  <a:srgbClr val="002060"/>
                </a:solidFill>
                <a:sym typeface="Calibri" pitchFamily="34" charset="0"/>
              </a:rPr>
              <a:t>→</a:t>
            </a:r>
            <a:r>
              <a:rPr lang="en-US" altLang="zh-CN" i="1" dirty="0">
                <a:solidFill>
                  <a:srgbClr val="002060"/>
                </a:solidFill>
                <a:sym typeface="Calibri" pitchFamily="34" charset="0"/>
              </a:rPr>
              <a:t>A</a:t>
            </a:r>
            <a:r>
              <a:rPr lang="en-US" altLang="zh-CN" i="1" baseline="-25000" dirty="0">
                <a:solidFill>
                  <a:srgbClr val="002060"/>
                </a:solidFill>
                <a:sym typeface="Calibri" pitchFamily="34" charset="0"/>
              </a:rPr>
              <a:t>1 </a:t>
            </a:r>
            <a:r>
              <a:rPr lang="en-US" altLang="zh-CN" i="1" dirty="0">
                <a:solidFill>
                  <a:srgbClr val="002060"/>
                </a:solidFill>
                <a:sym typeface="Calibri" pitchFamily="34" charset="0"/>
              </a:rPr>
              <a:t>A</a:t>
            </a:r>
            <a:r>
              <a:rPr lang="en-US" altLang="zh-CN" i="1" baseline="-25000" dirty="0">
                <a:solidFill>
                  <a:srgbClr val="002060"/>
                </a:solidFill>
                <a:sym typeface="Calibri" pitchFamily="34" charset="0"/>
              </a:rPr>
              <a:t>2</a:t>
            </a:r>
            <a:r>
              <a:rPr lang="en-US" altLang="zh-CN" i="1" dirty="0">
                <a:solidFill>
                  <a:srgbClr val="002060"/>
                </a:solidFill>
                <a:sym typeface="Calibri" pitchFamily="34" charset="0"/>
              </a:rPr>
              <a:t>…</a:t>
            </a:r>
            <a:r>
              <a:rPr lang="en-US" altLang="zh-CN" i="1" dirty="0" err="1">
                <a:solidFill>
                  <a:srgbClr val="002060"/>
                </a:solidFill>
                <a:sym typeface="Calibri" pitchFamily="34" charset="0"/>
              </a:rPr>
              <a:t>A</a:t>
            </a:r>
            <a:r>
              <a:rPr lang="en-US" altLang="zh-CN" i="1" baseline="-25000" dirty="0" err="1">
                <a:solidFill>
                  <a:srgbClr val="002060"/>
                </a:solidFill>
                <a:sym typeface="Calibri" pitchFamily="34" charset="0"/>
              </a:rPr>
              <a:t>k</a:t>
            </a:r>
            <a:r>
              <a:rPr lang="zh-CN" altLang="en-US" dirty="0">
                <a:solidFill>
                  <a:srgbClr val="002060"/>
                </a:solidFill>
                <a:sym typeface="Calibri" pitchFamily="34" charset="0"/>
              </a:rPr>
              <a:t>成立的充分必要条件是</a:t>
            </a:r>
            <a:r>
              <a:rPr lang="en-US" altLang="zh-CN" i="1" dirty="0" err="1">
                <a:solidFill>
                  <a:srgbClr val="002060"/>
                </a:solidFill>
                <a:sym typeface="Calibri" pitchFamily="34" charset="0"/>
              </a:rPr>
              <a:t>X</a:t>
            </a:r>
            <a:r>
              <a:rPr lang="en-US" altLang="zh-CN" dirty="0" err="1">
                <a:solidFill>
                  <a:srgbClr val="002060"/>
                </a:solidFill>
                <a:sym typeface="Calibri" pitchFamily="34" charset="0"/>
              </a:rPr>
              <a:t>→</a:t>
            </a:r>
            <a:r>
              <a:rPr lang="en-US" altLang="zh-CN" i="1" dirty="0" err="1">
                <a:solidFill>
                  <a:srgbClr val="002060"/>
                </a:solidFill>
                <a:sym typeface="Calibri" pitchFamily="34" charset="0"/>
              </a:rPr>
              <a:t>A</a:t>
            </a:r>
            <a:r>
              <a:rPr lang="en-US" altLang="zh-CN" i="1" baseline="-25000" dirty="0" err="1">
                <a:solidFill>
                  <a:srgbClr val="002060"/>
                </a:solidFill>
                <a:sym typeface="Calibri" pitchFamily="34" charset="0"/>
              </a:rPr>
              <a:t>i</a:t>
            </a:r>
            <a:r>
              <a:rPr lang="zh-CN" altLang="en-US" dirty="0">
                <a:solidFill>
                  <a:srgbClr val="002060"/>
                </a:solidFill>
                <a:sym typeface="Calibri" pitchFamily="34" charset="0"/>
              </a:rPr>
              <a:t>成立（</a:t>
            </a:r>
            <a:r>
              <a:rPr lang="en-US" altLang="zh-CN" i="1" dirty="0" err="1">
                <a:solidFill>
                  <a:srgbClr val="002060"/>
                </a:solidFill>
                <a:sym typeface="Calibri" pitchFamily="34" charset="0"/>
              </a:rPr>
              <a:t>i</a:t>
            </a:r>
            <a:r>
              <a:rPr lang="en-US" altLang="zh-CN" dirty="0">
                <a:solidFill>
                  <a:srgbClr val="002060"/>
                </a:solidFill>
                <a:sym typeface="Calibri" pitchFamily="34" charset="0"/>
              </a:rPr>
              <a:t>=</a:t>
            </a:r>
            <a:r>
              <a:rPr lang="zh-CN" altLang="en-US" dirty="0">
                <a:solidFill>
                  <a:srgbClr val="002060"/>
                </a:solidFill>
                <a:sym typeface="Calibri" pitchFamily="34" charset="0"/>
              </a:rPr>
              <a:t>1，</a:t>
            </a:r>
            <a:r>
              <a:rPr lang="en-US" altLang="zh-CN" dirty="0">
                <a:solidFill>
                  <a:srgbClr val="002060"/>
                </a:solidFill>
                <a:sym typeface="Calibri" pitchFamily="34" charset="0"/>
              </a:rPr>
              <a:t>2</a:t>
            </a:r>
            <a:r>
              <a:rPr lang="zh-CN" altLang="en-US" dirty="0">
                <a:solidFill>
                  <a:srgbClr val="002060"/>
                </a:solidFill>
                <a:sym typeface="Calibri" pitchFamily="34" charset="0"/>
              </a:rPr>
              <a:t>，</a:t>
            </a:r>
            <a:r>
              <a:rPr lang="en-US" altLang="zh-CN" dirty="0">
                <a:solidFill>
                  <a:srgbClr val="002060"/>
                </a:solidFill>
                <a:sym typeface="Calibri" pitchFamily="34" charset="0"/>
              </a:rPr>
              <a:t>…</a:t>
            </a:r>
            <a:r>
              <a:rPr lang="zh-CN" altLang="en-US" dirty="0">
                <a:solidFill>
                  <a:srgbClr val="002060"/>
                </a:solidFill>
                <a:sym typeface="Calibri" pitchFamily="34" charset="0"/>
              </a:rPr>
              <a:t>，</a:t>
            </a:r>
            <a:r>
              <a:rPr lang="en-US" altLang="zh-CN" i="1" dirty="0">
                <a:solidFill>
                  <a:srgbClr val="002060"/>
                </a:solidFill>
                <a:sym typeface="Calibri" pitchFamily="34" charset="0"/>
              </a:rPr>
              <a:t>k</a:t>
            </a:r>
            <a:r>
              <a:rPr lang="zh-CN" altLang="en-US" dirty="0">
                <a:solidFill>
                  <a:srgbClr val="002060"/>
                </a:solidFill>
                <a:sym typeface="Calibri" pitchFamily="34" charset="0"/>
              </a:rPr>
              <a:t>）。</a:t>
            </a:r>
            <a:endParaRPr lang="zh-CN" altLang="en-US" dirty="0">
              <a:solidFill>
                <a:srgbClr val="002060"/>
              </a:solidFill>
            </a:endParaRPr>
          </a:p>
        </p:txBody>
      </p:sp>
      <p:sp>
        <p:nvSpPr>
          <p:cNvPr id="2" name="日期占位符 1"/>
          <p:cNvSpPr>
            <a:spLocks noGrp="1"/>
          </p:cNvSpPr>
          <p:nvPr>
            <p:ph type="dt" sz="half" idx="10"/>
          </p:nvPr>
        </p:nvSpPr>
        <p:spPr/>
        <p:txBody>
          <a:bodyPr/>
          <a:lstStyle/>
          <a:p>
            <a:pPr>
              <a:defRPr/>
            </a:pPr>
            <a:fld id="{12666203-B1BF-4C18-B9C5-D48204BAC630}"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6261">
                                            <p:txEl>
                                              <p:pRg st="2" end="2"/>
                                            </p:txEl>
                                          </p:spTgt>
                                        </p:tgtEl>
                                        <p:attrNameLst>
                                          <p:attrName>style.visibility</p:attrName>
                                        </p:attrNameLst>
                                      </p:cBhvr>
                                      <p:to>
                                        <p:strVal val="visible"/>
                                      </p:to>
                                    </p:set>
                                    <p:anim calcmode="lin" valueType="num">
                                      <p:cBhvr>
                                        <p:cTn id="7" dur="1000" fill="hold"/>
                                        <p:tgtEl>
                                          <p:spTgt spid="96261">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96261">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96261">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962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7284"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97285" name="Rectangle 3"/>
          <p:cNvSpPr>
            <a:spLocks noGrp="1" noChangeArrowheads="1"/>
          </p:cNvSpPr>
          <p:nvPr>
            <p:ph idx="1"/>
          </p:nvPr>
        </p:nvSpPr>
        <p:spPr>
          <a:xfrm>
            <a:off x="827584" y="836712"/>
            <a:ext cx="8149538" cy="4854575"/>
          </a:xfrm>
        </p:spPr>
        <p:txBody>
          <a:bodyPr/>
          <a:lstStyle/>
          <a:p>
            <a:pPr>
              <a:lnSpc>
                <a:spcPct val="150000"/>
              </a:lnSpc>
            </a:pPr>
            <a:r>
              <a:rPr lang="zh-CN" altLang="en-US" dirty="0">
                <a:solidFill>
                  <a:srgbClr val="002060"/>
                </a:solidFill>
                <a:sym typeface="Calibri" pitchFamily="34" charset="0"/>
              </a:rPr>
              <a:t>定义</a:t>
            </a:r>
            <a:r>
              <a:rPr lang="en-US" altLang="zh-CN" dirty="0">
                <a:solidFill>
                  <a:srgbClr val="002060"/>
                </a:solidFill>
                <a:sym typeface="Calibri" pitchFamily="34" charset="0"/>
              </a:rPr>
              <a:t>6.</a:t>
            </a:r>
            <a:r>
              <a:rPr lang="zh-CN" altLang="en-US" dirty="0">
                <a:solidFill>
                  <a:srgbClr val="002060"/>
                </a:solidFill>
                <a:sym typeface="Calibri" pitchFamily="34" charset="0"/>
              </a:rPr>
              <a:t>1</a:t>
            </a:r>
            <a:r>
              <a:rPr lang="en-US" altLang="zh-CN" dirty="0">
                <a:solidFill>
                  <a:srgbClr val="002060"/>
                </a:solidFill>
                <a:sym typeface="Calibri" pitchFamily="34" charset="0"/>
              </a:rPr>
              <a:t>2  </a:t>
            </a:r>
            <a:r>
              <a:rPr lang="zh-CN" altLang="en-US" dirty="0">
                <a:solidFill>
                  <a:srgbClr val="002060"/>
                </a:solidFill>
                <a:sym typeface="Calibri" pitchFamily="34" charset="0"/>
              </a:rPr>
              <a:t>在关系模式</a:t>
            </a:r>
            <a:r>
              <a:rPr lang="en-US" altLang="zh-CN" i="1" dirty="0">
                <a:solidFill>
                  <a:srgbClr val="002060"/>
                </a:solidFill>
                <a:sym typeface="Calibri" pitchFamily="34" charset="0"/>
              </a:rPr>
              <a:t>R</a:t>
            </a:r>
            <a:r>
              <a:rPr lang="en-US" altLang="zh-CN" dirty="0">
                <a:solidFill>
                  <a:srgbClr val="002060"/>
                </a:solidFill>
                <a:sym typeface="Calibri" pitchFamily="34" charset="0"/>
              </a:rPr>
              <a:t>&lt;</a:t>
            </a:r>
            <a:r>
              <a:rPr lang="en-US" altLang="zh-CN" i="1" dirty="0">
                <a:solidFill>
                  <a:srgbClr val="002060"/>
                </a:solidFill>
                <a:sym typeface="Calibri" pitchFamily="34" charset="0"/>
              </a:rPr>
              <a:t>U</a:t>
            </a:r>
            <a:r>
              <a:rPr lang="zh-CN" altLang="en-US" dirty="0">
                <a:solidFill>
                  <a:srgbClr val="002060"/>
                </a:solidFill>
                <a:sym typeface="Calibri" pitchFamily="34" charset="0"/>
              </a:rPr>
              <a:t>,</a:t>
            </a:r>
            <a:r>
              <a:rPr lang="en-US" altLang="zh-CN" i="1" dirty="0">
                <a:solidFill>
                  <a:srgbClr val="002060"/>
                </a:solidFill>
                <a:sym typeface="Calibri" pitchFamily="34" charset="0"/>
              </a:rPr>
              <a:t>F</a:t>
            </a:r>
            <a:r>
              <a:rPr lang="en-US" altLang="zh-CN" dirty="0">
                <a:solidFill>
                  <a:srgbClr val="002060"/>
                </a:solidFill>
                <a:sym typeface="Calibri" pitchFamily="34" charset="0"/>
              </a:rPr>
              <a:t>&gt;</a:t>
            </a:r>
            <a:r>
              <a:rPr lang="zh-CN" altLang="en-US" dirty="0">
                <a:solidFill>
                  <a:srgbClr val="002060"/>
                </a:solidFill>
                <a:sym typeface="Calibri" pitchFamily="34" charset="0"/>
              </a:rPr>
              <a:t>中为</a:t>
            </a:r>
            <a:r>
              <a:rPr lang="en-US" altLang="zh-CN" i="1" dirty="0">
                <a:solidFill>
                  <a:srgbClr val="002060"/>
                </a:solidFill>
                <a:sym typeface="Calibri" pitchFamily="34" charset="0"/>
              </a:rPr>
              <a:t>F</a:t>
            </a:r>
            <a:r>
              <a:rPr lang="zh-CN" altLang="en-US" dirty="0">
                <a:solidFill>
                  <a:srgbClr val="002060"/>
                </a:solidFill>
                <a:sym typeface="Calibri" pitchFamily="34" charset="0"/>
              </a:rPr>
              <a:t>所逻辑蕴涵的函数依赖的全体叫作</a:t>
            </a:r>
            <a:r>
              <a:rPr lang="en-US" altLang="zh-CN" i="1" dirty="0">
                <a:solidFill>
                  <a:srgbClr val="002060"/>
                </a:solidFill>
                <a:sym typeface="Calibri" pitchFamily="34" charset="0"/>
              </a:rPr>
              <a:t>F</a:t>
            </a:r>
            <a:r>
              <a:rPr lang="zh-CN" altLang="en-US" dirty="0">
                <a:solidFill>
                  <a:srgbClr val="002060"/>
                </a:solidFill>
                <a:sym typeface="Calibri" pitchFamily="34" charset="0"/>
              </a:rPr>
              <a:t>的闭包，记为</a:t>
            </a:r>
            <a:r>
              <a:rPr lang="en-US" altLang="zh-CN" i="1" dirty="0">
                <a:solidFill>
                  <a:srgbClr val="002060"/>
                </a:solidFill>
                <a:sym typeface="Calibri" pitchFamily="34" charset="0"/>
              </a:rPr>
              <a:t>F</a:t>
            </a:r>
            <a:r>
              <a:rPr lang="en-US" altLang="zh-CN" baseline="30000" dirty="0">
                <a:solidFill>
                  <a:srgbClr val="002060"/>
                </a:solidFill>
                <a:sym typeface="Calibri" pitchFamily="34" charset="0"/>
              </a:rPr>
              <a:t> +</a:t>
            </a:r>
            <a:r>
              <a:rPr lang="zh-CN" altLang="en-US" dirty="0">
                <a:solidFill>
                  <a:srgbClr val="002060"/>
                </a:solidFill>
                <a:sym typeface="Calibri" pitchFamily="34" charset="0"/>
              </a:rPr>
              <a:t>。</a:t>
            </a:r>
          </a:p>
          <a:p>
            <a:pPr>
              <a:lnSpc>
                <a:spcPct val="150000"/>
              </a:lnSpc>
            </a:pPr>
            <a:endParaRPr lang="zh-CN" altLang="en-US" dirty="0">
              <a:sym typeface="Calibri" pitchFamily="34" charset="0"/>
            </a:endParaRPr>
          </a:p>
          <a:p>
            <a:pPr>
              <a:lnSpc>
                <a:spcPct val="150000"/>
              </a:lnSpc>
            </a:pPr>
            <a:r>
              <a:rPr lang="zh-CN" altLang="en-US" dirty="0">
                <a:solidFill>
                  <a:srgbClr val="002060"/>
                </a:solidFill>
                <a:sym typeface="Calibri" pitchFamily="34" charset="0"/>
              </a:rPr>
              <a:t>定义</a:t>
            </a:r>
            <a:r>
              <a:rPr lang="en-US" altLang="zh-CN" dirty="0">
                <a:solidFill>
                  <a:srgbClr val="002060"/>
                </a:solidFill>
                <a:sym typeface="Calibri" pitchFamily="34" charset="0"/>
              </a:rPr>
              <a:t>6.13</a:t>
            </a:r>
            <a:r>
              <a:rPr lang="zh-CN" altLang="en-US" dirty="0">
                <a:solidFill>
                  <a:srgbClr val="002060"/>
                </a:solidFill>
                <a:sym typeface="Calibri" pitchFamily="34" charset="0"/>
              </a:rPr>
              <a:t>  设</a:t>
            </a:r>
            <a:r>
              <a:rPr lang="en-US" altLang="zh-CN" i="1" dirty="0">
                <a:solidFill>
                  <a:srgbClr val="002060"/>
                </a:solidFill>
                <a:sym typeface="Calibri" pitchFamily="34" charset="0"/>
              </a:rPr>
              <a:t>F</a:t>
            </a:r>
            <a:r>
              <a:rPr lang="zh-CN" altLang="en-US" dirty="0">
                <a:solidFill>
                  <a:srgbClr val="002060"/>
                </a:solidFill>
                <a:sym typeface="Calibri" pitchFamily="34" charset="0"/>
              </a:rPr>
              <a:t>为属性集</a:t>
            </a:r>
            <a:r>
              <a:rPr lang="en-US" altLang="zh-CN" i="1" dirty="0">
                <a:solidFill>
                  <a:srgbClr val="002060"/>
                </a:solidFill>
                <a:sym typeface="Calibri" pitchFamily="34" charset="0"/>
              </a:rPr>
              <a:t>U</a:t>
            </a:r>
            <a:r>
              <a:rPr lang="zh-CN" altLang="en-US" dirty="0">
                <a:solidFill>
                  <a:srgbClr val="002060"/>
                </a:solidFill>
                <a:sym typeface="Calibri" pitchFamily="34" charset="0"/>
              </a:rPr>
              <a:t>上的一组函数依赖，</a:t>
            </a:r>
            <a:r>
              <a:rPr lang="en-US" altLang="zh-CN" i="1" dirty="0">
                <a:solidFill>
                  <a:srgbClr val="002060"/>
                </a:solidFill>
                <a:sym typeface="Calibri" pitchFamily="34" charset="0"/>
              </a:rPr>
              <a:t>X</a:t>
            </a:r>
            <a:r>
              <a:rPr lang="zh-CN" altLang="en-US" i="1" dirty="0">
                <a:solidFill>
                  <a:srgbClr val="002060"/>
                </a:solidFill>
                <a:sym typeface="Calibri" pitchFamily="34" charset="0"/>
              </a:rPr>
              <a:t>、</a:t>
            </a:r>
            <a:r>
              <a:rPr lang="en-US" altLang="zh-CN" i="1" dirty="0">
                <a:solidFill>
                  <a:srgbClr val="002060"/>
                </a:solidFill>
                <a:sym typeface="Calibri" pitchFamily="34" charset="0"/>
              </a:rPr>
              <a:t>Y</a:t>
            </a:r>
            <a:r>
              <a:rPr lang="en-US" altLang="zh-CN" dirty="0">
                <a:solidFill>
                  <a:srgbClr val="002060"/>
                </a:solidFill>
                <a:sym typeface="Calibri" pitchFamily="34" charset="0"/>
              </a:rPr>
              <a:t> </a:t>
            </a:r>
            <a:r>
              <a:rPr lang="en-US" altLang="zh-CN" dirty="0">
                <a:solidFill>
                  <a:srgbClr val="002060"/>
                </a:solidFill>
                <a:sym typeface="Symbol" pitchFamily="18" charset="2"/>
              </a:rPr>
              <a:t></a:t>
            </a:r>
            <a:r>
              <a:rPr lang="en-US" altLang="zh-CN" i="1" dirty="0">
                <a:solidFill>
                  <a:srgbClr val="002060"/>
                </a:solidFill>
                <a:sym typeface="Calibri" pitchFamily="34" charset="0"/>
              </a:rPr>
              <a:t>U</a:t>
            </a:r>
            <a:r>
              <a:rPr lang="zh-CN" altLang="en-US" dirty="0">
                <a:solidFill>
                  <a:srgbClr val="002060"/>
                </a:solidFill>
                <a:sym typeface="Calibri" pitchFamily="34" charset="0"/>
              </a:rPr>
              <a:t>， </a:t>
            </a:r>
            <a:r>
              <a:rPr lang="en-US" altLang="zh-CN" i="1" dirty="0">
                <a:solidFill>
                  <a:srgbClr val="002060"/>
                </a:solidFill>
                <a:sym typeface="Calibri" pitchFamily="34" charset="0"/>
              </a:rPr>
              <a:t>X</a:t>
            </a:r>
            <a:r>
              <a:rPr lang="en-US" altLang="zh-CN" i="1" baseline="-25000" dirty="0">
                <a:solidFill>
                  <a:srgbClr val="002060"/>
                </a:solidFill>
                <a:sym typeface="Calibri" pitchFamily="34" charset="0"/>
              </a:rPr>
              <a:t>F</a:t>
            </a:r>
            <a:r>
              <a:rPr lang="en-US" altLang="zh-CN" baseline="38000" dirty="0">
                <a:solidFill>
                  <a:srgbClr val="002060"/>
                </a:solidFill>
                <a:sym typeface="Calibri" pitchFamily="34" charset="0"/>
              </a:rPr>
              <a:t>+</a:t>
            </a:r>
            <a:r>
              <a:rPr lang="en-US" altLang="zh-CN" dirty="0">
                <a:solidFill>
                  <a:srgbClr val="002060"/>
                </a:solidFill>
                <a:sym typeface="Calibri" pitchFamily="34" charset="0"/>
              </a:rPr>
              <a:t>={ </a:t>
            </a:r>
            <a:r>
              <a:rPr lang="en-US" altLang="zh-CN" i="1" dirty="0">
                <a:solidFill>
                  <a:srgbClr val="002060"/>
                </a:solidFill>
                <a:sym typeface="Calibri" pitchFamily="34" charset="0"/>
              </a:rPr>
              <a:t>A</a:t>
            </a:r>
            <a:r>
              <a:rPr lang="en-US" altLang="zh-CN" dirty="0">
                <a:solidFill>
                  <a:srgbClr val="002060"/>
                </a:solidFill>
                <a:sym typeface="Calibri" pitchFamily="34" charset="0"/>
              </a:rPr>
              <a:t>|</a:t>
            </a:r>
            <a:r>
              <a:rPr lang="en-US" altLang="zh-CN" i="1" dirty="0">
                <a:solidFill>
                  <a:srgbClr val="002060"/>
                </a:solidFill>
                <a:sym typeface="Calibri" pitchFamily="34" charset="0"/>
              </a:rPr>
              <a:t>X</a:t>
            </a:r>
            <a:r>
              <a:rPr lang="en-US" altLang="zh-CN" dirty="0">
                <a:solidFill>
                  <a:srgbClr val="002060"/>
                </a:solidFill>
                <a:sym typeface="Calibri" pitchFamily="34" charset="0"/>
              </a:rPr>
              <a:t>→</a:t>
            </a:r>
            <a:r>
              <a:rPr lang="en-US" altLang="zh-CN" i="1" dirty="0">
                <a:solidFill>
                  <a:srgbClr val="002060"/>
                </a:solidFill>
                <a:sym typeface="Calibri" pitchFamily="34" charset="0"/>
              </a:rPr>
              <a:t>A</a:t>
            </a:r>
            <a:r>
              <a:rPr lang="zh-CN" altLang="en-US" dirty="0">
                <a:solidFill>
                  <a:srgbClr val="002060"/>
                </a:solidFill>
                <a:sym typeface="Calibri" pitchFamily="34" charset="0"/>
              </a:rPr>
              <a:t>能由</a:t>
            </a:r>
            <a:r>
              <a:rPr lang="en-US" altLang="zh-CN" i="1" dirty="0">
                <a:solidFill>
                  <a:srgbClr val="002060"/>
                </a:solidFill>
                <a:sym typeface="Calibri" pitchFamily="34" charset="0"/>
              </a:rPr>
              <a:t>F</a:t>
            </a:r>
            <a:r>
              <a:rPr lang="zh-CN" altLang="en-US" dirty="0">
                <a:solidFill>
                  <a:srgbClr val="002060"/>
                </a:solidFill>
                <a:sym typeface="Calibri" pitchFamily="34" charset="0"/>
              </a:rPr>
              <a:t>根据</a:t>
            </a:r>
            <a:r>
              <a:rPr lang="en-US" altLang="zh-CN" dirty="0">
                <a:solidFill>
                  <a:srgbClr val="002060"/>
                </a:solidFill>
                <a:sym typeface="Calibri" pitchFamily="34" charset="0"/>
              </a:rPr>
              <a:t>Armstrong</a:t>
            </a:r>
            <a:r>
              <a:rPr lang="zh-CN" altLang="en-US" dirty="0">
                <a:solidFill>
                  <a:srgbClr val="002060"/>
                </a:solidFill>
                <a:sym typeface="Calibri" pitchFamily="34" charset="0"/>
              </a:rPr>
              <a:t>公理导出</a:t>
            </a:r>
            <a:r>
              <a:rPr lang="en-US" altLang="zh-CN" dirty="0">
                <a:solidFill>
                  <a:srgbClr val="002060"/>
                </a:solidFill>
                <a:sym typeface="Calibri" pitchFamily="34" charset="0"/>
              </a:rPr>
              <a:t>}</a:t>
            </a:r>
            <a:r>
              <a:rPr lang="zh-CN" altLang="en-US" dirty="0">
                <a:solidFill>
                  <a:srgbClr val="002060"/>
                </a:solidFill>
                <a:sym typeface="Calibri" pitchFamily="34" charset="0"/>
              </a:rPr>
              <a:t>，</a:t>
            </a:r>
            <a:r>
              <a:rPr lang="en-US" altLang="zh-CN" i="1" dirty="0">
                <a:solidFill>
                  <a:srgbClr val="002060"/>
                </a:solidFill>
                <a:sym typeface="Calibri" pitchFamily="34" charset="0"/>
              </a:rPr>
              <a:t>X</a:t>
            </a:r>
            <a:r>
              <a:rPr lang="en-US" altLang="zh-CN" i="1" baseline="-25000" dirty="0">
                <a:solidFill>
                  <a:srgbClr val="002060"/>
                </a:solidFill>
                <a:sym typeface="Calibri" pitchFamily="34" charset="0"/>
              </a:rPr>
              <a:t>F</a:t>
            </a:r>
            <a:r>
              <a:rPr lang="en-US" altLang="zh-CN" baseline="38000" dirty="0">
                <a:solidFill>
                  <a:srgbClr val="002060"/>
                </a:solidFill>
                <a:sym typeface="Calibri" pitchFamily="34" charset="0"/>
              </a:rPr>
              <a:t>+</a:t>
            </a:r>
            <a:r>
              <a:rPr lang="zh-CN" altLang="en-US" dirty="0">
                <a:solidFill>
                  <a:srgbClr val="002060"/>
                </a:solidFill>
                <a:sym typeface="Calibri" pitchFamily="34" charset="0"/>
              </a:rPr>
              <a:t>称为属性集</a:t>
            </a:r>
            <a:r>
              <a:rPr lang="en-US" altLang="zh-CN" i="1" dirty="0">
                <a:solidFill>
                  <a:srgbClr val="002060"/>
                </a:solidFill>
                <a:sym typeface="Calibri" pitchFamily="34" charset="0"/>
              </a:rPr>
              <a:t>X</a:t>
            </a:r>
            <a:r>
              <a:rPr lang="zh-CN" altLang="en-US" dirty="0">
                <a:solidFill>
                  <a:srgbClr val="002060"/>
                </a:solidFill>
                <a:sym typeface="Calibri" pitchFamily="34" charset="0"/>
              </a:rPr>
              <a:t>关于函数依赖集</a:t>
            </a:r>
            <a:r>
              <a:rPr lang="en-US" altLang="zh-CN" i="1" dirty="0">
                <a:solidFill>
                  <a:srgbClr val="002060"/>
                </a:solidFill>
                <a:sym typeface="Calibri" pitchFamily="34" charset="0"/>
              </a:rPr>
              <a:t>F</a:t>
            </a:r>
            <a:r>
              <a:rPr lang="zh-CN" altLang="en-US" dirty="0">
                <a:solidFill>
                  <a:srgbClr val="002060"/>
                </a:solidFill>
                <a:sym typeface="Calibri" pitchFamily="34" charset="0"/>
              </a:rPr>
              <a:t>的闭包</a:t>
            </a:r>
            <a:r>
              <a:rPr lang="zh-CN" altLang="en-US" dirty="0">
                <a:sym typeface="Calibri" pitchFamily="34" charset="0"/>
              </a:rPr>
              <a:t>。</a:t>
            </a:r>
            <a:endParaRPr lang="zh-CN" altLang="en-US" dirty="0"/>
          </a:p>
        </p:txBody>
      </p:sp>
      <p:sp>
        <p:nvSpPr>
          <p:cNvPr id="2" name="日期占位符 1"/>
          <p:cNvSpPr>
            <a:spLocks noGrp="1"/>
          </p:cNvSpPr>
          <p:nvPr>
            <p:ph type="dt" sz="half" idx="10"/>
          </p:nvPr>
        </p:nvSpPr>
        <p:spPr/>
        <p:txBody>
          <a:bodyPr/>
          <a:lstStyle/>
          <a:p>
            <a:pPr>
              <a:defRPr/>
            </a:pPr>
            <a:fld id="{F9D1EEE1-1892-4881-AF94-15218D27CCA4}"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285">
                                            <p:txEl>
                                              <p:pRg st="0" end="0"/>
                                            </p:txEl>
                                          </p:spTgt>
                                        </p:tgtEl>
                                        <p:attrNameLst>
                                          <p:attrName>style.visibility</p:attrName>
                                        </p:attrNameLst>
                                      </p:cBhvr>
                                      <p:to>
                                        <p:strVal val="visible"/>
                                      </p:to>
                                    </p:set>
                                    <p:anim calcmode="lin" valueType="num">
                                      <p:cBhvr>
                                        <p:cTn id="7" dur="500" fill="hold"/>
                                        <p:tgtEl>
                                          <p:spTgt spid="9728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728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728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97285">
                                            <p:txEl>
                                              <p:pRg st="2" end="2"/>
                                            </p:txEl>
                                          </p:spTgt>
                                        </p:tgtEl>
                                        <p:attrNameLst>
                                          <p:attrName>style.visibility</p:attrName>
                                        </p:attrNameLst>
                                      </p:cBhvr>
                                      <p:to>
                                        <p:strVal val="visible"/>
                                      </p:to>
                                    </p:set>
                                    <p:animEffect transition="in" filter="randombar(horizontal)">
                                      <p:cBhvr>
                                        <p:cTn id="14" dur="500"/>
                                        <p:tgtEl>
                                          <p:spTgt spid="972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8308"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98309" name="Rectangle 3"/>
          <p:cNvSpPr>
            <a:spLocks noGrp="1" noChangeArrowheads="1"/>
          </p:cNvSpPr>
          <p:nvPr>
            <p:ph idx="1"/>
          </p:nvPr>
        </p:nvSpPr>
        <p:spPr>
          <a:xfrm>
            <a:off x="899592" y="836712"/>
            <a:ext cx="8149538" cy="4854575"/>
          </a:xfrm>
        </p:spPr>
        <p:txBody>
          <a:bodyPr/>
          <a:lstStyle/>
          <a:p>
            <a:pPr>
              <a:lnSpc>
                <a:spcPct val="150000"/>
              </a:lnSpc>
            </a:pPr>
            <a:r>
              <a:rPr lang="zh-CN" altLang="en-US" dirty="0">
                <a:sym typeface="Calibri" pitchFamily="34" charset="0"/>
              </a:rPr>
              <a:t>引理</a:t>
            </a:r>
            <a:r>
              <a:rPr lang="en-US" altLang="zh-CN" dirty="0">
                <a:sym typeface="Calibri" pitchFamily="34" charset="0"/>
              </a:rPr>
              <a:t>6.2  </a:t>
            </a:r>
            <a:r>
              <a:rPr lang="zh-CN" altLang="en-US" dirty="0">
                <a:sym typeface="Calibri" pitchFamily="34" charset="0"/>
              </a:rPr>
              <a:t>设</a:t>
            </a:r>
            <a:r>
              <a:rPr lang="en-US" altLang="zh-CN" i="1" dirty="0">
                <a:sym typeface="Calibri" pitchFamily="34" charset="0"/>
              </a:rPr>
              <a:t>F</a:t>
            </a:r>
            <a:r>
              <a:rPr lang="zh-CN" altLang="en-US" dirty="0">
                <a:sym typeface="Calibri" pitchFamily="34" charset="0"/>
              </a:rPr>
              <a:t>为属性集</a:t>
            </a:r>
            <a:r>
              <a:rPr lang="en-US" altLang="zh-CN" i="1" dirty="0">
                <a:sym typeface="Calibri" pitchFamily="34" charset="0"/>
              </a:rPr>
              <a:t>U</a:t>
            </a:r>
            <a:r>
              <a:rPr lang="zh-CN" altLang="en-US" dirty="0">
                <a:sym typeface="Calibri" pitchFamily="34" charset="0"/>
              </a:rPr>
              <a:t>上的一组函数依赖，</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能由</a:t>
            </a:r>
            <a:r>
              <a:rPr lang="en-US" altLang="zh-CN" i="1" dirty="0">
                <a:sym typeface="Calibri" pitchFamily="34" charset="0"/>
              </a:rPr>
              <a:t>F</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公理导出的充分必要条件是</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X</a:t>
            </a:r>
            <a:r>
              <a:rPr lang="en-US" altLang="zh-CN" i="1" baseline="-25000" dirty="0">
                <a:sym typeface="Calibri" pitchFamily="34" charset="0"/>
              </a:rPr>
              <a:t>F</a:t>
            </a:r>
            <a:r>
              <a:rPr lang="en-US" altLang="zh-CN" baseline="36000" dirty="0">
                <a:sym typeface="Calibri" pitchFamily="34" charset="0"/>
              </a:rPr>
              <a:t>+</a:t>
            </a:r>
            <a:r>
              <a:rPr lang="zh-CN" altLang="en-US" dirty="0">
                <a:sym typeface="Calibri" pitchFamily="34" charset="0"/>
              </a:rPr>
              <a:t>。</a:t>
            </a:r>
            <a:endParaRPr lang="en-US" dirty="0">
              <a:sym typeface="Calibri" pitchFamily="34" charset="0"/>
            </a:endParaRPr>
          </a:p>
          <a:p>
            <a:pPr lvl="1">
              <a:lnSpc>
                <a:spcPct val="150000"/>
              </a:lnSpc>
            </a:pPr>
            <a:r>
              <a:rPr lang="zh-CN" altLang="en-US" dirty="0">
                <a:sym typeface="Calibri" pitchFamily="34" charset="0"/>
              </a:rPr>
              <a:t>引理</a:t>
            </a:r>
            <a:r>
              <a:rPr lang="en-US" altLang="zh-CN" dirty="0">
                <a:sym typeface="Calibri" pitchFamily="34" charset="0"/>
              </a:rPr>
              <a:t>6.2</a:t>
            </a:r>
            <a:r>
              <a:rPr lang="zh-CN" altLang="en-US" dirty="0">
                <a:sym typeface="Calibri" pitchFamily="34" charset="0"/>
              </a:rPr>
              <a:t>的用途</a:t>
            </a:r>
          </a:p>
          <a:p>
            <a:pPr lvl="2">
              <a:lnSpc>
                <a:spcPct val="150000"/>
              </a:lnSpc>
              <a:buNone/>
            </a:pPr>
            <a:r>
              <a:rPr lang="zh-CN" altLang="en-US" dirty="0">
                <a:sym typeface="Calibri" pitchFamily="34" charset="0"/>
              </a:rPr>
              <a:t>判定</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是否能由</a:t>
            </a:r>
            <a:r>
              <a:rPr lang="en-US" altLang="zh-CN" i="1" dirty="0">
                <a:sym typeface="Calibri" pitchFamily="34" charset="0"/>
              </a:rPr>
              <a:t>F</a:t>
            </a:r>
            <a:r>
              <a:rPr lang="zh-CN" altLang="en-US" dirty="0">
                <a:sym typeface="Calibri" pitchFamily="34" charset="0"/>
              </a:rPr>
              <a:t>根据</a:t>
            </a:r>
            <a:r>
              <a:rPr lang="en-US" altLang="zh-CN" dirty="0">
                <a:sym typeface="Calibri" pitchFamily="34" charset="0"/>
              </a:rPr>
              <a:t>Armstrong</a:t>
            </a:r>
            <a:r>
              <a:rPr lang="zh-CN" altLang="en-US" dirty="0">
                <a:sym typeface="Calibri" pitchFamily="34" charset="0"/>
              </a:rPr>
              <a:t>公理导出的问题，就</a:t>
            </a:r>
            <a:endParaRPr lang="en-US" altLang="zh-CN" dirty="0">
              <a:sym typeface="Calibri" pitchFamily="34" charset="0"/>
            </a:endParaRPr>
          </a:p>
          <a:p>
            <a:pPr lvl="2">
              <a:lnSpc>
                <a:spcPct val="150000"/>
              </a:lnSpc>
              <a:buNone/>
            </a:pPr>
            <a:r>
              <a:rPr lang="zh-CN" altLang="en-US" dirty="0">
                <a:sym typeface="Calibri" pitchFamily="34" charset="0"/>
              </a:rPr>
              <a:t>转化为求出</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，判定</a:t>
            </a:r>
            <a:r>
              <a:rPr lang="en-US" altLang="zh-CN" i="1" dirty="0">
                <a:sym typeface="Calibri" pitchFamily="34" charset="0"/>
              </a:rPr>
              <a:t>Y</a:t>
            </a:r>
            <a:r>
              <a:rPr lang="zh-CN" altLang="en-US" dirty="0">
                <a:sym typeface="Calibri" pitchFamily="34" charset="0"/>
              </a:rPr>
              <a:t>是否为</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的子集的问题。</a:t>
            </a:r>
            <a:endParaRPr lang="zh-CN" altLang="en-US" dirty="0"/>
          </a:p>
        </p:txBody>
      </p:sp>
      <p:sp>
        <p:nvSpPr>
          <p:cNvPr id="2" name="日期占位符 1"/>
          <p:cNvSpPr>
            <a:spLocks noGrp="1"/>
          </p:cNvSpPr>
          <p:nvPr>
            <p:ph type="dt" sz="half" idx="10"/>
          </p:nvPr>
        </p:nvSpPr>
        <p:spPr/>
        <p:txBody>
          <a:bodyPr/>
          <a:lstStyle/>
          <a:p>
            <a:pPr>
              <a:defRPr/>
            </a:pPr>
            <a:fld id="{0AEF1DEB-B145-47F9-A048-4ECA7ED449E5}"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8309">
                                            <p:txEl>
                                              <p:pRg st="0" end="0"/>
                                            </p:txEl>
                                          </p:spTgt>
                                        </p:tgtEl>
                                        <p:attrNameLst>
                                          <p:attrName>style.visibility</p:attrName>
                                        </p:attrNameLst>
                                      </p:cBhvr>
                                      <p:to>
                                        <p:strVal val="visible"/>
                                      </p:to>
                                    </p:set>
                                    <p:animEffect transition="in" filter="randombar(horizontal)">
                                      <p:cBhvr>
                                        <p:cTn id="7" dur="500"/>
                                        <p:tgtEl>
                                          <p:spTgt spid="983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8309">
                                            <p:txEl>
                                              <p:pRg st="1" end="1"/>
                                            </p:txEl>
                                          </p:spTgt>
                                        </p:tgtEl>
                                        <p:attrNameLst>
                                          <p:attrName>style.visibility</p:attrName>
                                        </p:attrNameLst>
                                      </p:cBhvr>
                                      <p:to>
                                        <p:strVal val="visible"/>
                                      </p:to>
                                    </p:set>
                                    <p:anim calcmode="lin" valueType="num">
                                      <p:cBhvr>
                                        <p:cTn id="12" dur="500" fill="hold"/>
                                        <p:tgtEl>
                                          <p:spTgt spid="9830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9830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98309">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98309">
                                            <p:txEl>
                                              <p:pRg st="2" end="2"/>
                                            </p:txEl>
                                          </p:spTgt>
                                        </p:tgtEl>
                                        <p:attrNameLst>
                                          <p:attrName>style.visibility</p:attrName>
                                        </p:attrNameLst>
                                      </p:cBhvr>
                                      <p:to>
                                        <p:strVal val="visible"/>
                                      </p:to>
                                    </p:set>
                                    <p:anim calcmode="lin" valueType="num">
                                      <p:cBhvr>
                                        <p:cTn id="17" dur="500" fill="hold"/>
                                        <p:tgtEl>
                                          <p:spTgt spid="9830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9830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98309">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8309">
                                            <p:txEl>
                                              <p:pRg st="3" end="3"/>
                                            </p:txEl>
                                          </p:spTgt>
                                        </p:tgtEl>
                                        <p:attrNameLst>
                                          <p:attrName>style.visibility</p:attrName>
                                        </p:attrNameLst>
                                      </p:cBhvr>
                                      <p:to>
                                        <p:strVal val="visible"/>
                                      </p:to>
                                    </p:set>
                                    <p:anim calcmode="lin" valueType="num">
                                      <p:cBhvr>
                                        <p:cTn id="22" dur="500" fill="hold"/>
                                        <p:tgtEl>
                                          <p:spTgt spid="98309">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98309">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983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0" name="Rectangle 2"/>
          <p:cNvSpPr>
            <a:spLocks noGrp="1" noChangeArrowheads="1"/>
          </p:cNvSpPr>
          <p:nvPr>
            <p:ph type="title"/>
          </p:nvPr>
        </p:nvSpPr>
        <p:spPr/>
        <p:txBody>
          <a:bodyPr/>
          <a:lstStyle/>
          <a:p>
            <a:r>
              <a:rPr lang="zh-CN" sz="3600" dirty="0">
                <a:sym typeface="微软雅黑" pitchFamily="34" charset="-122"/>
              </a:rPr>
              <a:t>问题的提出（续）</a:t>
            </a:r>
          </a:p>
        </p:txBody>
      </p:sp>
      <p:sp>
        <p:nvSpPr>
          <p:cNvPr id="14341" name="Rectangle 3"/>
          <p:cNvSpPr>
            <a:spLocks noGrp="1" noChangeArrowheads="1"/>
          </p:cNvSpPr>
          <p:nvPr>
            <p:ph idx="1"/>
          </p:nvPr>
        </p:nvSpPr>
        <p:spPr>
          <a:xfrm>
            <a:off x="899592" y="827088"/>
            <a:ext cx="8149538" cy="4854575"/>
          </a:xfrm>
        </p:spPr>
        <p:txBody>
          <a:bodyPr/>
          <a:lstStyle/>
          <a:p>
            <a:pPr marL="742950" lvl="1" indent="-285750" algn="l">
              <a:lnSpc>
                <a:spcPct val="150000"/>
              </a:lnSpc>
              <a:buFont typeface="Wingdings" pitchFamily="2" charset="2"/>
              <a:buChar char="n"/>
            </a:pPr>
            <a:r>
              <a:rPr lang="zh-CN" altLang="en-US" dirty="0">
                <a:sym typeface="Calibri" pitchFamily="34" charset="0"/>
              </a:rPr>
              <a:t>由此可得到属性组</a:t>
            </a:r>
            <a:r>
              <a:rPr lang="en-US" altLang="zh-CN" dirty="0">
                <a:sym typeface="Calibri" pitchFamily="34" charset="0"/>
              </a:rPr>
              <a:t>U</a:t>
            </a:r>
            <a:r>
              <a:rPr lang="zh-CN" altLang="en-US" dirty="0">
                <a:sym typeface="Calibri" pitchFamily="34" charset="0"/>
              </a:rPr>
              <a:t>上的一组函数依赖</a:t>
            </a:r>
            <a:r>
              <a:rPr lang="en-US" altLang="zh-CN" dirty="0">
                <a:sym typeface="Calibri" pitchFamily="34" charset="0"/>
              </a:rPr>
              <a:t>F</a:t>
            </a:r>
            <a:r>
              <a:rPr lang="zh-CN" altLang="en-US" dirty="0">
                <a:sym typeface="Calibri" pitchFamily="34" charset="0"/>
              </a:rPr>
              <a:t>：</a:t>
            </a:r>
          </a:p>
          <a:p>
            <a:pPr marL="342900" indent="-342900" algn="l">
              <a:lnSpc>
                <a:spcPct val="150000"/>
              </a:lnSpc>
            </a:pPr>
            <a:r>
              <a:rPr lang="en-US" altLang="zh-CN" sz="2000" dirty="0">
                <a:solidFill>
                  <a:srgbClr val="002060"/>
                </a:solidFill>
                <a:sym typeface="Calibri" pitchFamily="34" charset="0"/>
              </a:rPr>
              <a:t>  F={</a:t>
            </a:r>
            <a:r>
              <a:rPr lang="en-US" altLang="zh-CN" sz="2000" dirty="0" err="1">
                <a:solidFill>
                  <a:srgbClr val="002060"/>
                </a:solidFill>
                <a:sym typeface="Calibri" pitchFamily="34" charset="0"/>
              </a:rPr>
              <a:t>Sno→Sdept</a:t>
            </a:r>
            <a:r>
              <a:rPr lang="en-US" altLang="zh-CN" sz="2000" dirty="0">
                <a:solidFill>
                  <a:srgbClr val="002060"/>
                </a:solidFill>
                <a:sym typeface="Calibri" pitchFamily="34" charset="0"/>
              </a:rPr>
              <a:t>, </a:t>
            </a:r>
            <a:r>
              <a:rPr lang="en-US" altLang="zh-CN" sz="2000" dirty="0" err="1">
                <a:solidFill>
                  <a:srgbClr val="002060"/>
                </a:solidFill>
                <a:sym typeface="Calibri" pitchFamily="34" charset="0"/>
              </a:rPr>
              <a:t>Sdept</a:t>
            </a:r>
            <a:r>
              <a:rPr lang="en-US" altLang="zh-CN" sz="2000" dirty="0">
                <a:solidFill>
                  <a:srgbClr val="002060"/>
                </a:solidFill>
                <a:sym typeface="Calibri" pitchFamily="34" charset="0"/>
              </a:rPr>
              <a:t>→ </a:t>
            </a:r>
            <a:r>
              <a:rPr lang="en-US" altLang="zh-CN" sz="2000" dirty="0" err="1">
                <a:solidFill>
                  <a:srgbClr val="002060"/>
                </a:solidFill>
                <a:sym typeface="Calibri" pitchFamily="34" charset="0"/>
              </a:rPr>
              <a:t>Mname</a:t>
            </a:r>
            <a:r>
              <a:rPr lang="en-US" altLang="zh-CN" sz="2000" dirty="0">
                <a:solidFill>
                  <a:srgbClr val="002060"/>
                </a:solidFill>
                <a:sym typeface="Calibri" pitchFamily="34" charset="0"/>
              </a:rPr>
              <a:t>, (</a:t>
            </a:r>
            <a:r>
              <a:rPr lang="en-US" altLang="zh-CN" sz="2000" dirty="0" err="1">
                <a:solidFill>
                  <a:srgbClr val="002060"/>
                </a:solidFill>
                <a:sym typeface="Calibri" pitchFamily="34" charset="0"/>
              </a:rPr>
              <a:t>Sno</a:t>
            </a:r>
            <a:r>
              <a:rPr lang="en-US" altLang="zh-CN" sz="2000" dirty="0">
                <a:solidFill>
                  <a:srgbClr val="002060"/>
                </a:solidFill>
                <a:sym typeface="Calibri" pitchFamily="34" charset="0"/>
              </a:rPr>
              <a:t>, </a:t>
            </a:r>
            <a:r>
              <a:rPr lang="en-US" altLang="zh-CN" sz="2000" dirty="0" err="1">
                <a:solidFill>
                  <a:srgbClr val="002060"/>
                </a:solidFill>
                <a:sym typeface="Calibri" pitchFamily="34" charset="0"/>
              </a:rPr>
              <a:t>Cno</a:t>
            </a:r>
            <a:r>
              <a:rPr lang="en-US" altLang="zh-CN" sz="2000" dirty="0">
                <a:solidFill>
                  <a:srgbClr val="002060"/>
                </a:solidFill>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
        <p:nvSpPr>
          <p:cNvPr id="2" name="日期占位符 1"/>
          <p:cNvSpPr>
            <a:spLocks noGrp="1"/>
          </p:cNvSpPr>
          <p:nvPr>
            <p:ph type="dt" sz="half" idx="10"/>
          </p:nvPr>
        </p:nvSpPr>
        <p:spPr/>
        <p:txBody>
          <a:bodyPr/>
          <a:lstStyle/>
          <a:p>
            <a:pPr>
              <a:defRPr/>
            </a:pPr>
            <a:fld id="{BB79CC33-225D-4514-9EE7-9EB8765B9840}"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p:cTn id="7" dur="1000" fill="hold"/>
                                        <p:tgtEl>
                                          <p:spTgt spid="14342"/>
                                        </p:tgtEl>
                                        <p:attrNameLst>
                                          <p:attrName>ppt_w</p:attrName>
                                        </p:attrNameLst>
                                      </p:cBhvr>
                                      <p:tavLst>
                                        <p:tav tm="0">
                                          <p:val>
                                            <p:fltVal val="0"/>
                                          </p:val>
                                        </p:tav>
                                        <p:tav tm="100000">
                                          <p:val>
                                            <p:strVal val="#ppt_w"/>
                                          </p:val>
                                        </p:tav>
                                      </p:tavLst>
                                    </p:anim>
                                    <p:anim calcmode="lin" valueType="num">
                                      <p:cBhvr>
                                        <p:cTn id="8" dur="1000" fill="hold"/>
                                        <p:tgtEl>
                                          <p:spTgt spid="14342"/>
                                        </p:tgtEl>
                                        <p:attrNameLst>
                                          <p:attrName>ppt_h</p:attrName>
                                        </p:attrNameLst>
                                      </p:cBhvr>
                                      <p:tavLst>
                                        <p:tav tm="0">
                                          <p:val>
                                            <p:fltVal val="0"/>
                                          </p:val>
                                        </p:tav>
                                        <p:tav tm="100000">
                                          <p:val>
                                            <p:strVal val="#ppt_h"/>
                                          </p:val>
                                        </p:tav>
                                      </p:tavLst>
                                    </p:anim>
                                    <p:anim calcmode="lin" valueType="num">
                                      <p:cBhvr>
                                        <p:cTn id="9" dur="1000" fill="hold"/>
                                        <p:tgtEl>
                                          <p:spTgt spid="14342"/>
                                        </p:tgtEl>
                                        <p:attrNameLst>
                                          <p:attrName>style.rotation</p:attrName>
                                        </p:attrNameLst>
                                      </p:cBhvr>
                                      <p:tavLst>
                                        <p:tav tm="0">
                                          <p:val>
                                            <p:fltVal val="90"/>
                                          </p:val>
                                        </p:tav>
                                        <p:tav tm="100000">
                                          <p:val>
                                            <p:fltVal val="0"/>
                                          </p:val>
                                        </p:tav>
                                      </p:tavLst>
                                    </p:anim>
                                    <p:animEffect transition="in" filter="fade">
                                      <p:cBhvr>
                                        <p:cTn id="10" dur="10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99333" name="Rectangle 3"/>
          <p:cNvSpPr>
            <a:spLocks noGrp="1" noChangeArrowheads="1"/>
          </p:cNvSpPr>
          <p:nvPr>
            <p:ph idx="1"/>
          </p:nvPr>
        </p:nvSpPr>
        <p:spPr>
          <a:xfrm>
            <a:off x="958966" y="908720"/>
            <a:ext cx="8149538" cy="4854575"/>
          </a:xfrm>
        </p:spPr>
        <p:txBody>
          <a:bodyPr/>
          <a:lstStyle/>
          <a:p>
            <a:pPr>
              <a:lnSpc>
                <a:spcPct val="150000"/>
              </a:lnSpc>
            </a:pPr>
            <a:r>
              <a:rPr lang="zh-CN" altLang="en-US" dirty="0">
                <a:sym typeface="Calibri" pitchFamily="34" charset="0"/>
              </a:rPr>
              <a:t>求闭包的算法</a:t>
            </a:r>
          </a:p>
          <a:p>
            <a:pPr>
              <a:lnSpc>
                <a:spcPct val="150000"/>
              </a:lnSpc>
            </a:pPr>
            <a:r>
              <a:rPr lang="zh-CN" altLang="en-US" dirty="0">
                <a:sym typeface="Calibri" pitchFamily="34" charset="0"/>
              </a:rPr>
              <a:t>算法</a:t>
            </a:r>
            <a:r>
              <a:rPr lang="en-US" altLang="zh-CN" dirty="0">
                <a:sym typeface="Calibri" pitchFamily="34" charset="0"/>
              </a:rPr>
              <a:t>6.</a:t>
            </a:r>
            <a:r>
              <a:rPr lang="zh-CN" altLang="en-US" dirty="0">
                <a:sym typeface="Calibri" pitchFamily="34" charset="0"/>
              </a:rPr>
              <a:t>1</a:t>
            </a:r>
            <a:r>
              <a:rPr lang="en-US" altLang="zh-CN" dirty="0">
                <a:sym typeface="Calibri" pitchFamily="34" charset="0"/>
              </a:rPr>
              <a:t> </a:t>
            </a:r>
            <a:r>
              <a:rPr lang="zh-CN" altLang="en-US" dirty="0">
                <a:sym typeface="Calibri" pitchFamily="34" charset="0"/>
              </a:rPr>
              <a:t>求属性集</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）关于</a:t>
            </a:r>
            <a:r>
              <a:rPr lang="en-US" altLang="zh-CN" i="1" dirty="0">
                <a:sym typeface="Calibri" pitchFamily="34" charset="0"/>
              </a:rPr>
              <a:t>U</a:t>
            </a:r>
            <a:r>
              <a:rPr lang="zh-CN" altLang="en-US" dirty="0">
                <a:sym typeface="Calibri" pitchFamily="34" charset="0"/>
              </a:rPr>
              <a:t>上的函数依赖集</a:t>
            </a:r>
            <a:r>
              <a:rPr lang="en-US" altLang="zh-CN" i="1" dirty="0">
                <a:sym typeface="Calibri" pitchFamily="34" charset="0"/>
              </a:rPr>
              <a:t>F</a:t>
            </a:r>
            <a:r>
              <a:rPr lang="zh-CN" altLang="en-US" dirty="0">
                <a:sym typeface="Calibri" pitchFamily="34" charset="0"/>
              </a:rPr>
              <a:t>的闭包</a:t>
            </a:r>
            <a:r>
              <a:rPr lang="en-US" altLang="zh-CN" i="1" dirty="0">
                <a:sym typeface="Calibri" pitchFamily="34" charset="0"/>
              </a:rPr>
              <a:t>X</a:t>
            </a:r>
            <a:r>
              <a:rPr lang="en-US" altLang="zh-CN" i="1" baseline="-25000" dirty="0">
                <a:sym typeface="Calibri" pitchFamily="34" charset="0"/>
              </a:rPr>
              <a:t>F</a:t>
            </a:r>
            <a:r>
              <a:rPr lang="en-US" altLang="zh-CN" sz="3200" baseline="30000" dirty="0">
                <a:sym typeface="Calibri" pitchFamily="34" charset="0"/>
              </a:rPr>
              <a:t>+</a:t>
            </a:r>
            <a:r>
              <a:rPr lang="en-US" altLang="zh-CN" dirty="0">
                <a:sym typeface="Calibri" pitchFamily="34" charset="0"/>
              </a:rPr>
              <a:t> </a:t>
            </a:r>
            <a:r>
              <a:rPr lang="zh-CN" altLang="en-US" dirty="0">
                <a:sym typeface="Calibri" pitchFamily="34" charset="0"/>
              </a:rPr>
              <a:t>         </a:t>
            </a:r>
          </a:p>
          <a:p>
            <a:pPr marL="400050" lvl="1" indent="0">
              <a:lnSpc>
                <a:spcPct val="150000"/>
              </a:lnSpc>
            </a:pPr>
            <a:r>
              <a:rPr lang="zh-CN" altLang="en-US" dirty="0">
                <a:sym typeface="Calibri" pitchFamily="34" charset="0"/>
              </a:rPr>
              <a:t>输入：</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F</a:t>
            </a:r>
            <a:endParaRPr lang="zh-CN" altLang="en-US" i="1" dirty="0">
              <a:sym typeface="Calibri" pitchFamily="34" charset="0"/>
            </a:endParaRPr>
          </a:p>
          <a:p>
            <a:pPr marL="400050" lvl="1" indent="0">
              <a:lnSpc>
                <a:spcPct val="150000"/>
              </a:lnSpc>
            </a:pPr>
            <a:r>
              <a:rPr lang="zh-CN" altLang="en-US" dirty="0">
                <a:sym typeface="Calibri" pitchFamily="34" charset="0"/>
              </a:rPr>
              <a:t>输出：</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p>
          <a:p>
            <a:pPr marL="400050" lvl="1" indent="0">
              <a:lnSpc>
                <a:spcPct val="150000"/>
              </a:lnSpc>
            </a:pPr>
            <a:r>
              <a:rPr lang="zh-CN" altLang="en-US" dirty="0">
                <a:sym typeface="Calibri" pitchFamily="34" charset="0"/>
              </a:rPr>
              <a:t>步骤：</a:t>
            </a:r>
          </a:p>
          <a:p>
            <a:endParaRPr lang="zh-CN" altLang="en-US" dirty="0">
              <a:sym typeface="Calibri"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itchFamily="18" charset="0"/>
                <a:sym typeface="Times New Roman" pitchFamily="18" charset="0"/>
              </a:rPr>
              <a:t>迭代</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2" name="日期占位符 1"/>
          <p:cNvSpPr>
            <a:spLocks noGrp="1"/>
          </p:cNvSpPr>
          <p:nvPr>
            <p:ph type="dt" sz="half" idx="10"/>
          </p:nvPr>
        </p:nvSpPr>
        <p:spPr/>
        <p:txBody>
          <a:bodyPr/>
          <a:lstStyle/>
          <a:p>
            <a:pPr>
              <a:defRPr/>
            </a:pPr>
            <a:fld id="{797D051C-507B-4EC8-B562-0760CC59B913}"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9333">
                                            <p:txEl>
                                              <p:pRg st="1" end="1"/>
                                            </p:txEl>
                                          </p:spTgt>
                                        </p:tgtEl>
                                        <p:attrNameLst>
                                          <p:attrName>style.visibility</p:attrName>
                                        </p:attrNameLst>
                                      </p:cBhvr>
                                      <p:to>
                                        <p:strVal val="visible"/>
                                      </p:to>
                                    </p:set>
                                    <p:animEffect transition="in" filter="randombar(horizontal)">
                                      <p:cBhvr>
                                        <p:cTn id="12" dur="500"/>
                                        <p:tgtEl>
                                          <p:spTgt spid="9933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99333">
                                            <p:txEl>
                                              <p:pRg st="2" end="2"/>
                                            </p:txEl>
                                          </p:spTgt>
                                        </p:tgtEl>
                                        <p:attrNameLst>
                                          <p:attrName>style.visibility</p:attrName>
                                        </p:attrNameLst>
                                      </p:cBhvr>
                                      <p:to>
                                        <p:strVal val="visible"/>
                                      </p:to>
                                    </p:set>
                                    <p:animEffect transition="in" filter="randombar(horizontal)">
                                      <p:cBhvr>
                                        <p:cTn id="15" dur="500"/>
                                        <p:tgtEl>
                                          <p:spTgt spid="9933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9333">
                                            <p:txEl>
                                              <p:pRg st="3" end="3"/>
                                            </p:txEl>
                                          </p:spTgt>
                                        </p:tgtEl>
                                        <p:attrNameLst>
                                          <p:attrName>style.visibility</p:attrName>
                                        </p:attrNameLst>
                                      </p:cBhvr>
                                      <p:to>
                                        <p:strVal val="visible"/>
                                      </p:to>
                                    </p:set>
                                    <p:animEffect transition="in" filter="randombar(horizontal)">
                                      <p:cBhvr>
                                        <p:cTn id="18" dur="500"/>
                                        <p:tgtEl>
                                          <p:spTgt spid="9933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99333">
                                            <p:txEl>
                                              <p:pRg st="4" end="4"/>
                                            </p:txEl>
                                          </p:spTgt>
                                        </p:tgtEl>
                                        <p:attrNameLst>
                                          <p:attrName>style.visibility</p:attrName>
                                        </p:attrNameLst>
                                      </p:cBhvr>
                                      <p:to>
                                        <p:strVal val="visible"/>
                                      </p:to>
                                    </p:set>
                                    <p:animEffect transition="in" filter="randombar(horizontal)">
                                      <p:cBhvr>
                                        <p:cTn id="21" dur="500"/>
                                        <p:tgtEl>
                                          <p:spTgt spid="993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00357" name="Rectangle 3"/>
          <p:cNvSpPr>
            <a:spLocks noGrp="1" noChangeArrowheads="1"/>
          </p:cNvSpPr>
          <p:nvPr>
            <p:ph idx="1"/>
          </p:nvPr>
        </p:nvSpPr>
        <p:spPr>
          <a:xfrm>
            <a:off x="958966" y="1971271"/>
            <a:ext cx="8149538" cy="4854575"/>
          </a:xfrm>
        </p:spPr>
        <p:txBody>
          <a:bodyPr/>
          <a:lstStyle/>
          <a:p>
            <a:pPr marL="514350" indent="-514350">
              <a:buFont typeface="+mj-ea"/>
              <a:buAutoNum type="circleNumDbPlain"/>
            </a:pPr>
            <a:r>
              <a:rPr lang="zh-CN" altLang="en-US" dirty="0">
                <a:sym typeface="Calibri" pitchFamily="34" charset="0"/>
              </a:rPr>
              <a:t>令</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0</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X</a:t>
            </a:r>
            <a:r>
              <a:rPr lang="zh-CN" altLang="en-US" dirty="0">
                <a:sym typeface="Calibri" pitchFamily="34" charset="0"/>
              </a:rPr>
              <a:t>，</a:t>
            </a:r>
            <a:r>
              <a:rPr lang="en-US" altLang="zh-CN" i="1" dirty="0" err="1">
                <a:sym typeface="Calibri" pitchFamily="34" charset="0"/>
              </a:rPr>
              <a:t>i</a:t>
            </a:r>
            <a:r>
              <a:rPr lang="en-US" altLang="zh-CN" dirty="0">
                <a:sym typeface="Calibri" pitchFamily="34" charset="0"/>
              </a:rPr>
              <a:t>=0</a:t>
            </a:r>
            <a:endParaRPr lang="zh-CN" altLang="en-US" dirty="0">
              <a:sym typeface="Calibri" pitchFamily="34" charset="0"/>
            </a:endParaRPr>
          </a:p>
          <a:p>
            <a:pPr marL="514350" indent="-514350">
              <a:buFont typeface="+mj-ea"/>
              <a:buAutoNum type="circleNumDbPlain"/>
            </a:pPr>
            <a:r>
              <a:rPr lang="zh-CN" altLang="en-US" dirty="0">
                <a:sym typeface="Calibri" pitchFamily="34" charset="0"/>
              </a:rPr>
              <a:t>求</a:t>
            </a:r>
            <a:r>
              <a:rPr lang="en-US" altLang="zh-CN" i="1" dirty="0">
                <a:sym typeface="Calibri" pitchFamily="34" charset="0"/>
              </a:rPr>
              <a:t>B</a:t>
            </a:r>
            <a:r>
              <a:rPr lang="zh-CN" altLang="en-US" dirty="0">
                <a:sym typeface="Calibri" pitchFamily="34" charset="0"/>
              </a:rPr>
              <a:t>，这里</a:t>
            </a:r>
            <a:r>
              <a:rPr lang="en-US" altLang="zh-CN" i="1" dirty="0">
                <a:sym typeface="Calibri" pitchFamily="34" charset="0"/>
              </a:rPr>
              <a:t>B</a:t>
            </a:r>
            <a:r>
              <a:rPr lang="en-US" altLang="zh-CN" dirty="0">
                <a:sym typeface="Calibri" pitchFamily="34" charset="0"/>
              </a:rPr>
              <a:t> ={ </a:t>
            </a:r>
            <a:r>
              <a:rPr lang="en-US" altLang="zh-CN" i="1" dirty="0">
                <a:sym typeface="Calibri" pitchFamily="34" charset="0"/>
              </a:rPr>
              <a:t>A</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V</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a:t>
            </a:r>
            <a:r>
              <a:rPr lang="en-US" altLang="zh-CN" i="1" dirty="0">
                <a:sym typeface="Calibri" pitchFamily="34" charset="0"/>
              </a:rPr>
              <a:t>V</a:t>
            </a:r>
            <a:r>
              <a:rPr lang="en-US" altLang="zh-CN" dirty="0">
                <a:sym typeface="Calibri" pitchFamily="34" charset="0"/>
              </a:rPr>
              <a:t>→</a:t>
            </a:r>
            <a:r>
              <a:rPr lang="en-US" altLang="zh-CN" i="1" dirty="0">
                <a:sym typeface="Calibri" pitchFamily="34" charset="0"/>
              </a:rPr>
              <a:t>W</a:t>
            </a:r>
            <a:r>
              <a:rPr lang="en-US" altLang="zh-CN" dirty="0">
                <a:sym typeface="Symbol" pitchFamily="18" charset="2"/>
              </a:rPr>
              <a:t></a:t>
            </a:r>
            <a:r>
              <a:rPr lang="en-US" altLang="zh-CN" i="1" dirty="0">
                <a:sym typeface="Calibri" pitchFamily="34" charset="0"/>
              </a:rPr>
              <a:t>F</a:t>
            </a:r>
            <a:endParaRPr lang="zh-CN" altLang="en-US" i="1" dirty="0">
              <a:sym typeface="Calibri" pitchFamily="34" charset="0"/>
            </a:endParaRPr>
          </a:p>
          <a:p>
            <a:pPr marL="514350" indent="-514350">
              <a:buNone/>
            </a:pPr>
            <a:r>
              <a:rPr lang="en-US" altLang="zh-CN" dirty="0">
                <a:sym typeface="Calibri" pitchFamily="34" charset="0"/>
              </a:rPr>
              <a:t>                                           ∧</a:t>
            </a:r>
            <a:r>
              <a:rPr lang="en-US" altLang="zh-CN" i="1" dirty="0">
                <a:sym typeface="Calibri" pitchFamily="34" charset="0"/>
              </a:rPr>
              <a:t>V</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zh-CN" altLang="en-US" i="1"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zh-CN" altLang="en-US" dirty="0">
                <a:sym typeface="Calibri" pitchFamily="34" charset="0"/>
              </a:rPr>
              <a:t>∧</a:t>
            </a:r>
            <a:r>
              <a:rPr lang="en-US" altLang="zh-CN" i="1" dirty="0">
                <a:sym typeface="Calibri" pitchFamily="34" charset="0"/>
              </a:rPr>
              <a:t>A</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a:t>
            </a:r>
            <a:r>
              <a:rPr lang="zh-CN" altLang="en-US" dirty="0">
                <a:sym typeface="Calibri" pitchFamily="34" charset="0"/>
              </a:rPr>
              <a:t>。</a:t>
            </a:r>
          </a:p>
          <a:p>
            <a:pPr marL="514350" indent="-514350">
              <a:buFont typeface="+mj-ea"/>
              <a:buAutoNum type="circleNumDbPlain" startAt="3"/>
            </a:pPr>
            <a:r>
              <a:rPr lang="en-US" altLang="zh-CN" dirty="0">
                <a:sym typeface="Calibri" pitchFamily="34" charset="0"/>
              </a:rPr>
              <a:t> </a:t>
            </a:r>
            <a:r>
              <a:rPr lang="en-US" altLang="zh-CN" i="1" dirty="0">
                <a:sym typeface="Calibri" pitchFamily="34" charset="0"/>
              </a:rPr>
              <a:t>X</a:t>
            </a:r>
            <a:r>
              <a:rPr lang="zh-CN" altLang="en-US" baseline="30000" dirty="0">
                <a:sym typeface="Calibri" pitchFamily="34" charset="0"/>
              </a:rPr>
              <a:t>(</a:t>
            </a:r>
            <a:r>
              <a:rPr lang="en-US" altLang="zh-CN" i="1" baseline="30000" dirty="0">
                <a:sym typeface="Calibri" pitchFamily="34" charset="0"/>
              </a:rPr>
              <a:t>i</a:t>
            </a:r>
            <a:r>
              <a:rPr lang="en-US" altLang="zh-CN" baseline="30000" dirty="0">
                <a:sym typeface="Calibri" pitchFamily="34" charset="0"/>
              </a:rPr>
              <a:t>+1</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 </a:t>
            </a:r>
            <a:r>
              <a:rPr lang="zh-CN" altLang="en-US" dirty="0">
                <a:sym typeface="Calibri" pitchFamily="34" charset="0"/>
              </a:rPr>
              <a:t>。</a:t>
            </a:r>
            <a:endParaRPr lang="zh-CN" altLang="en-US" baseline="30000" dirty="0">
              <a:sym typeface="Calibri" pitchFamily="34" charset="0"/>
            </a:endParaRPr>
          </a:p>
          <a:p>
            <a:pPr marL="514350" indent="-514350">
              <a:buFont typeface="+mj-ea"/>
              <a:buAutoNum type="circleNumDbPlain" startAt="3"/>
            </a:pPr>
            <a:r>
              <a:rPr lang="zh-CN" altLang="en-US" dirty="0">
                <a:sym typeface="Calibri" pitchFamily="34" charset="0"/>
              </a:rPr>
              <a:t>判断</a:t>
            </a:r>
            <a:r>
              <a:rPr lang="en-US" altLang="zh-CN" i="1" dirty="0">
                <a:sym typeface="Calibri" pitchFamily="34" charset="0"/>
              </a:rPr>
              <a:t>X</a:t>
            </a:r>
            <a:r>
              <a:rPr lang="zh-CN" altLang="en-US" baseline="30000" dirty="0">
                <a:sym typeface="Calibri" pitchFamily="34" charset="0"/>
              </a:rPr>
              <a:t>(</a:t>
            </a:r>
            <a:r>
              <a:rPr lang="en-US" altLang="zh-CN" i="1" baseline="30000" dirty="0">
                <a:sym typeface="Calibri" pitchFamily="34" charset="0"/>
              </a:rPr>
              <a:t>i</a:t>
            </a:r>
            <a:r>
              <a:rPr lang="en-US" altLang="zh-CN" baseline="30000" dirty="0">
                <a:sym typeface="Calibri" pitchFamily="34" charset="0"/>
              </a:rPr>
              <a:t>+1</a:t>
            </a:r>
            <a:r>
              <a:rPr lang="zh-CN" altLang="en-US" baseline="30000" dirty="0">
                <a:sym typeface="Calibri" pitchFamily="34" charset="0"/>
              </a:rPr>
              <a:t>)</a:t>
            </a:r>
            <a:r>
              <a:rPr lang="en-US" altLang="zh-CN" dirty="0">
                <a:sym typeface="Calibri" pitchFamily="34" charset="0"/>
              </a:rPr>
              <a:t>= </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zh-CN" altLang="en-US" dirty="0">
                <a:sym typeface="Calibri" pitchFamily="34" charset="0"/>
              </a:rPr>
              <a:t> 。</a:t>
            </a:r>
          </a:p>
          <a:p>
            <a:pPr marL="514350" indent="-514350">
              <a:buFont typeface="+mj-ea"/>
              <a:buAutoNum type="circleNumDbPlain" startAt="3"/>
            </a:pPr>
            <a:r>
              <a:rPr lang="zh-CN" altLang="en-US" dirty="0">
                <a:sym typeface="Calibri" pitchFamily="34" charset="0"/>
              </a:rPr>
              <a:t>若</a:t>
            </a:r>
            <a:r>
              <a:rPr lang="en-US" altLang="zh-CN" i="1" dirty="0">
                <a:sym typeface="Calibri" pitchFamily="34" charset="0"/>
              </a:rPr>
              <a:t>X</a:t>
            </a:r>
            <a:r>
              <a:rPr lang="zh-CN" altLang="en-US" baseline="30000" dirty="0">
                <a:sym typeface="Calibri" pitchFamily="34" charset="0"/>
              </a:rPr>
              <a:t>(</a:t>
            </a:r>
            <a:r>
              <a:rPr lang="en-US" altLang="zh-CN" i="1" baseline="30000" dirty="0">
                <a:sym typeface="Calibri" pitchFamily="34" charset="0"/>
              </a:rPr>
              <a:t>i</a:t>
            </a:r>
            <a:r>
              <a:rPr lang="en-US" altLang="zh-CN" baseline="30000" dirty="0">
                <a:sym typeface="Calibri" pitchFamily="34" charset="0"/>
              </a:rPr>
              <a:t>+1</a:t>
            </a:r>
            <a:r>
              <a:rPr lang="zh-CN" altLang="en-US" baseline="30000" dirty="0">
                <a:sym typeface="Calibri" pitchFamily="34" charset="0"/>
              </a:rPr>
              <a:t>)</a:t>
            </a:r>
            <a:r>
              <a:rPr lang="zh-CN" altLang="en-US" dirty="0">
                <a:sym typeface="Calibri" pitchFamily="34" charset="0"/>
              </a:rPr>
              <a:t>与</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zh-CN" altLang="en-US" dirty="0">
                <a:sym typeface="Calibri" pitchFamily="34" charset="0"/>
              </a:rPr>
              <a:t>相等或</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U</a:t>
            </a:r>
            <a:r>
              <a:rPr lang="en-US" altLang="zh-CN" dirty="0">
                <a:sym typeface="Calibri" pitchFamily="34" charset="0"/>
              </a:rPr>
              <a:t> </a:t>
            </a:r>
            <a:r>
              <a:rPr lang="zh-CN" altLang="en-US" dirty="0">
                <a:sym typeface="Calibri" pitchFamily="34" charset="0"/>
              </a:rPr>
              <a:t>，则</a:t>
            </a:r>
            <a:r>
              <a:rPr lang="en-US" altLang="zh-CN" i="1" dirty="0">
                <a:sym typeface="Calibri" pitchFamily="34" charset="0"/>
              </a:rPr>
              <a:t>X</a:t>
            </a:r>
            <a:r>
              <a:rPr lang="zh-CN" altLang="en-US" baseline="30000" dirty="0">
                <a:sym typeface="Calibri" pitchFamily="34" charset="0"/>
              </a:rPr>
              <a:t>(</a:t>
            </a:r>
            <a:r>
              <a:rPr lang="en-US" altLang="zh-CN" i="1" baseline="30000" dirty="0" err="1">
                <a:sym typeface="Calibri" pitchFamily="34" charset="0"/>
              </a:rPr>
              <a:t>i</a:t>
            </a:r>
            <a:r>
              <a:rPr lang="zh-CN" altLang="en-US" baseline="30000" dirty="0">
                <a:sym typeface="Calibri" pitchFamily="34" charset="0"/>
              </a:rPr>
              <a:t>)</a:t>
            </a:r>
            <a:r>
              <a:rPr lang="zh-CN" altLang="en-US" dirty="0">
                <a:sym typeface="Calibri" pitchFamily="34" charset="0"/>
              </a:rPr>
              <a:t>就是</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a:t>
            </a:r>
          </a:p>
          <a:p>
            <a:pPr marL="514350" indent="-514350">
              <a:buNone/>
            </a:pPr>
            <a:r>
              <a:rPr lang="en-US" altLang="zh-CN" dirty="0">
                <a:sym typeface="Calibri" pitchFamily="34" charset="0"/>
              </a:rPr>
              <a:t>	</a:t>
            </a:r>
            <a:r>
              <a:rPr lang="zh-CN" altLang="en-US" dirty="0">
                <a:sym typeface="Calibri" pitchFamily="34" charset="0"/>
              </a:rPr>
              <a:t>算法终止。</a:t>
            </a:r>
          </a:p>
          <a:p>
            <a:pPr marL="514350" indent="-514350">
              <a:buFont typeface="+mj-ea"/>
              <a:buAutoNum type="circleNumDbPlain" startAt="6"/>
            </a:pPr>
            <a:r>
              <a:rPr lang="zh-CN" altLang="en-US" dirty="0">
                <a:sym typeface="Calibri" pitchFamily="34" charset="0"/>
              </a:rPr>
              <a:t>若否，则</a:t>
            </a:r>
            <a:r>
              <a:rPr lang="en-US" altLang="zh-CN" i="1" dirty="0" err="1">
                <a:sym typeface="Calibri" pitchFamily="34" charset="0"/>
              </a:rPr>
              <a:t>i</a:t>
            </a:r>
            <a:r>
              <a:rPr lang="en-US" altLang="zh-CN" dirty="0">
                <a:sym typeface="Calibri" pitchFamily="34" charset="0"/>
              </a:rPr>
              <a:t>=</a:t>
            </a:r>
            <a:r>
              <a:rPr lang="en-US" altLang="zh-CN" i="1" dirty="0" err="1">
                <a:sym typeface="Calibri" pitchFamily="34" charset="0"/>
              </a:rPr>
              <a:t>i</a:t>
            </a:r>
            <a:r>
              <a:rPr lang="en-US" altLang="zh-CN" dirty="0">
                <a:sym typeface="Calibri" pitchFamily="34" charset="0"/>
              </a:rPr>
              <a:t>+</a:t>
            </a:r>
            <a:r>
              <a:rPr lang="zh-CN" altLang="en-US" dirty="0">
                <a:sym typeface="Calibri" pitchFamily="34" charset="0"/>
              </a:rPr>
              <a:t>1，返回第</a:t>
            </a:r>
            <a:r>
              <a:rPr lang="zh-CN" altLang="en-US" dirty="0"/>
              <a:t>②</a:t>
            </a:r>
            <a:r>
              <a:rPr lang="zh-CN" altLang="en-US" dirty="0">
                <a:sym typeface="Calibri" pitchFamily="34" charset="0"/>
              </a:rPr>
              <a:t>步。</a:t>
            </a:r>
            <a:endParaRPr lang="zh-CN" altLang="en-US" dirty="0"/>
          </a:p>
        </p:txBody>
      </p:sp>
      <p:sp>
        <p:nvSpPr>
          <p:cNvPr id="100358" name="AutoShape 4"/>
          <p:cNvSpPr>
            <a:spLocks noChangeArrowheads="1"/>
          </p:cNvSpPr>
          <p:nvPr/>
        </p:nvSpPr>
        <p:spPr bwMode="auto">
          <a:xfrm>
            <a:off x="4356298" y="957298"/>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itchFamily="18" charset="0"/>
              </a:rPr>
              <a:t>对</a:t>
            </a:r>
            <a:r>
              <a:rPr lang="en-US" altLang="zh-CN" b="1" i="1" dirty="0">
                <a:solidFill>
                  <a:srgbClr val="000000"/>
                </a:solidFill>
                <a:latin typeface="+mn-lt"/>
                <a:sym typeface="Times New Roman" pitchFamily="18" charset="0"/>
              </a:rPr>
              <a:t>X</a:t>
            </a:r>
            <a:r>
              <a:rPr lang="en-US" altLang="zh-CN" b="1" i="1" baseline="60000" dirty="0">
                <a:solidFill>
                  <a:srgbClr val="000000"/>
                </a:solidFill>
                <a:latin typeface="+mn-lt"/>
                <a:sym typeface="Times New Roman" pitchFamily="18" charset="0"/>
              </a:rPr>
              <a:t>(</a:t>
            </a:r>
            <a:r>
              <a:rPr lang="en-US" altLang="zh-CN" b="1" i="1" baseline="60000" dirty="0" err="1">
                <a:solidFill>
                  <a:srgbClr val="000000"/>
                </a:solidFill>
                <a:latin typeface="+mn-lt"/>
                <a:sym typeface="Times New Roman" pitchFamily="18" charset="0"/>
              </a:rPr>
              <a:t>i</a:t>
            </a:r>
            <a:r>
              <a:rPr lang="en-US" altLang="zh-CN" b="1" baseline="60000"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中的每个元素，依次检查相应的函数依赖</a:t>
            </a:r>
            <a:r>
              <a:rPr lang="en-US" altLang="zh-CN" sz="2000" b="1"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将依赖它的属性加入</a:t>
            </a:r>
            <a:r>
              <a:rPr lang="en-US" altLang="zh-CN" sz="2000" b="1" i="1" dirty="0">
                <a:solidFill>
                  <a:srgbClr val="000000"/>
                </a:solidFill>
                <a:latin typeface="+mn-lt"/>
                <a:sym typeface="Times New Roman" pitchFamily="18" charset="0"/>
              </a:rPr>
              <a:t>B</a:t>
            </a:r>
            <a:r>
              <a:rPr lang="en-US" altLang="zh-CN" sz="2000" b="1" dirty="0">
                <a:solidFill>
                  <a:srgbClr val="000000"/>
                </a:solidFill>
                <a:latin typeface="+mn-lt"/>
                <a:sym typeface="Times New Roman" pitchFamily="18" charset="0"/>
              </a:rPr>
              <a:t> </a:t>
            </a:r>
            <a:endParaRPr lang="zh-CN" altLang="en-US" sz="2800" dirty="0">
              <a:solidFill>
                <a:srgbClr val="000000"/>
              </a:solidFill>
              <a:latin typeface="+mn-lt"/>
              <a:ea typeface="黑体" pitchFamily="49" charset="-122"/>
              <a:sym typeface="Times New Roman" pitchFamily="18" charset="0"/>
            </a:endParaRPr>
          </a:p>
        </p:txBody>
      </p:sp>
      <p:sp>
        <p:nvSpPr>
          <p:cNvPr id="2" name="日期占位符 1"/>
          <p:cNvSpPr>
            <a:spLocks noGrp="1"/>
          </p:cNvSpPr>
          <p:nvPr>
            <p:ph type="dt" sz="half" idx="10"/>
          </p:nvPr>
        </p:nvSpPr>
        <p:spPr/>
        <p:txBody>
          <a:bodyPr/>
          <a:lstStyle/>
          <a:p>
            <a:pPr>
              <a:defRPr/>
            </a:pPr>
            <a:fld id="{FC6092A1-A320-4FD8-B428-8565A8C3FEA1}" type="datetime1">
              <a:rPr lang="zh-CN" altLang="en-US" smtClean="0"/>
              <a:t>2021/12/02</a:t>
            </a:fld>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2404"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02405" name="Rectangle 3"/>
          <p:cNvSpPr>
            <a:spLocks noGrp="1" noChangeArrowheads="1"/>
          </p:cNvSpPr>
          <p:nvPr>
            <p:ph idx="1"/>
          </p:nvPr>
        </p:nvSpPr>
        <p:spPr>
          <a:xfrm>
            <a:off x="899592" y="908720"/>
            <a:ext cx="8149538" cy="4854575"/>
          </a:xfrm>
        </p:spPr>
        <p:txBody>
          <a:bodyPr/>
          <a:lstStyle/>
          <a:p>
            <a:pPr>
              <a:lnSpc>
                <a:spcPct val="150000"/>
              </a:lnSpc>
              <a:buNone/>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6.11]  </a:t>
            </a:r>
            <a:r>
              <a:rPr lang="zh-CN" altLang="en-US" dirty="0">
                <a:sym typeface="Calibri" pitchFamily="34" charset="0"/>
              </a:rPr>
              <a:t>已知关系模式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zh-CN" altLang="en-US" dirty="0">
                <a:sym typeface="Calibri" pitchFamily="34" charset="0"/>
              </a:rPr>
              <a:t>, </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，其中</a:t>
            </a:r>
            <a:endParaRPr lang="zh-CN" altLang="en-US" sz="3200" dirty="0">
              <a:sym typeface="Calibri" pitchFamily="34" charset="0"/>
            </a:endParaRPr>
          </a:p>
          <a:p>
            <a:pPr lvl="1">
              <a:lnSpc>
                <a:spcPct val="150000"/>
              </a:lnSpc>
              <a:buFont typeface="Wingdings" pitchFamily="2" charset="2"/>
              <a:buNone/>
            </a:pPr>
            <a:r>
              <a:rPr lang="zh-CN" altLang="en-US" dirty="0">
                <a:sym typeface="Calibri" pitchFamily="34" charset="0"/>
              </a:rPr>
              <a:t>	</a:t>
            </a:r>
            <a:r>
              <a:rPr lang="en-US" altLang="zh-CN" sz="2800" i="1" dirty="0">
                <a:sym typeface="Calibri" pitchFamily="34" charset="0"/>
              </a:rPr>
              <a:t>U</a:t>
            </a:r>
            <a:r>
              <a:rPr lang="en-US" altLang="zh-CN" sz="2800" dirty="0">
                <a:sym typeface="Calibri" pitchFamily="34" charset="0"/>
              </a:rPr>
              <a:t>={</a:t>
            </a:r>
            <a:r>
              <a:rPr lang="en-US" altLang="zh-CN" sz="2800" i="1" dirty="0">
                <a:sym typeface="Calibri" pitchFamily="34" charset="0"/>
              </a:rPr>
              <a:t>A</a:t>
            </a:r>
            <a:r>
              <a:rPr lang="zh-CN" altLang="en-US" sz="2800" dirty="0">
                <a:sym typeface="Calibri" pitchFamily="34" charset="0"/>
              </a:rPr>
              <a:t>, </a:t>
            </a:r>
            <a:r>
              <a:rPr lang="en-US" altLang="zh-CN" sz="2800" i="1" dirty="0">
                <a:sym typeface="Calibri" pitchFamily="34" charset="0"/>
              </a:rPr>
              <a:t>B</a:t>
            </a:r>
            <a:r>
              <a:rPr lang="zh-CN" altLang="en-US" sz="2800" dirty="0">
                <a:sym typeface="Calibri" pitchFamily="34" charset="0"/>
              </a:rPr>
              <a:t>, </a:t>
            </a:r>
            <a:r>
              <a:rPr lang="en-US" altLang="zh-CN" sz="2800" i="1" dirty="0">
                <a:sym typeface="Calibri" pitchFamily="34" charset="0"/>
              </a:rPr>
              <a:t>C</a:t>
            </a:r>
            <a:r>
              <a:rPr lang="zh-CN" altLang="en-US" sz="2800" dirty="0">
                <a:sym typeface="Calibri" pitchFamily="34" charset="0"/>
              </a:rPr>
              <a:t>, </a:t>
            </a:r>
            <a:r>
              <a:rPr lang="en-US" altLang="zh-CN" sz="2800" i="1" dirty="0">
                <a:sym typeface="Calibri" pitchFamily="34" charset="0"/>
              </a:rPr>
              <a:t>D</a:t>
            </a:r>
            <a:r>
              <a:rPr lang="zh-CN" altLang="en-US" sz="2800" dirty="0">
                <a:sym typeface="Calibri" pitchFamily="34" charset="0"/>
              </a:rPr>
              <a:t>, </a:t>
            </a:r>
            <a:r>
              <a:rPr lang="en-US" altLang="zh-CN" sz="2800" i="1" dirty="0">
                <a:sym typeface="Calibri" pitchFamily="34" charset="0"/>
              </a:rPr>
              <a:t>E</a:t>
            </a:r>
            <a:r>
              <a:rPr lang="en-US" altLang="zh-CN" sz="2800" dirty="0">
                <a:sym typeface="Calibri" pitchFamily="34" charset="0"/>
              </a:rPr>
              <a:t>}</a:t>
            </a:r>
            <a:r>
              <a:rPr lang="zh-CN" altLang="en-US" sz="2800" dirty="0">
                <a:sym typeface="Calibri" pitchFamily="34" charset="0"/>
              </a:rPr>
              <a:t>；</a:t>
            </a:r>
            <a:endParaRPr lang="zh-CN" altLang="en-US" sz="3200" dirty="0">
              <a:sym typeface="Calibri" pitchFamily="34" charset="0"/>
            </a:endParaRPr>
          </a:p>
          <a:p>
            <a:pPr lvl="1">
              <a:lnSpc>
                <a:spcPct val="150000"/>
              </a:lnSpc>
              <a:buFont typeface="Wingdings" pitchFamily="2" charset="2"/>
              <a:buNone/>
            </a:pPr>
            <a:r>
              <a:rPr lang="zh-CN" altLang="en-US" sz="2800" dirty="0">
                <a:sym typeface="Calibri" pitchFamily="34" charset="0"/>
              </a:rPr>
              <a:t>	</a:t>
            </a:r>
            <a:r>
              <a:rPr lang="en-US" altLang="zh-CN" sz="2800" i="1" dirty="0">
                <a:sym typeface="Calibri" pitchFamily="34" charset="0"/>
              </a:rPr>
              <a:t>F</a:t>
            </a:r>
            <a:r>
              <a:rPr lang="en-US" altLang="zh-CN" sz="2800" dirty="0">
                <a:sym typeface="Calibri" pitchFamily="34" charset="0"/>
              </a:rPr>
              <a:t>={</a:t>
            </a:r>
            <a:r>
              <a:rPr lang="en-US" altLang="zh-CN" sz="2800" i="1" dirty="0">
                <a:sym typeface="Calibri" pitchFamily="34" charset="0"/>
              </a:rPr>
              <a:t>AB</a:t>
            </a:r>
            <a:r>
              <a:rPr lang="en-US" altLang="zh-CN" sz="2800" dirty="0">
                <a:sym typeface="Calibri" pitchFamily="34" charset="0"/>
              </a:rPr>
              <a:t>→</a:t>
            </a:r>
            <a:r>
              <a:rPr lang="en-US" altLang="zh-CN" sz="2800" i="1" dirty="0">
                <a:sym typeface="Calibri" pitchFamily="34" charset="0"/>
              </a:rPr>
              <a:t>C</a:t>
            </a:r>
            <a:r>
              <a:rPr lang="zh-CN" altLang="en-US" sz="2800" dirty="0">
                <a:sym typeface="Calibri" pitchFamily="34" charset="0"/>
              </a:rPr>
              <a:t>, </a:t>
            </a:r>
            <a:r>
              <a:rPr lang="en-US" altLang="zh-CN" sz="2800" i="1" dirty="0">
                <a:sym typeface="Calibri" pitchFamily="34" charset="0"/>
              </a:rPr>
              <a:t>B</a:t>
            </a:r>
            <a:r>
              <a:rPr lang="en-US" altLang="zh-CN" sz="2800" dirty="0">
                <a:sym typeface="Calibri" pitchFamily="34" charset="0"/>
              </a:rPr>
              <a:t>→</a:t>
            </a:r>
            <a:r>
              <a:rPr lang="en-US" altLang="zh-CN" sz="2800" i="1" dirty="0">
                <a:sym typeface="Calibri" pitchFamily="34" charset="0"/>
              </a:rPr>
              <a:t>D</a:t>
            </a:r>
            <a:r>
              <a:rPr lang="zh-CN" altLang="en-US" sz="2800" dirty="0">
                <a:sym typeface="Calibri" pitchFamily="34" charset="0"/>
              </a:rPr>
              <a:t>, </a:t>
            </a:r>
            <a:r>
              <a:rPr lang="en-US" altLang="zh-CN" sz="2800" i="1" dirty="0">
                <a:sym typeface="Calibri" pitchFamily="34" charset="0"/>
              </a:rPr>
              <a:t>C</a:t>
            </a:r>
            <a:r>
              <a:rPr lang="en-US" altLang="zh-CN" sz="2800" dirty="0">
                <a:sym typeface="Calibri" pitchFamily="34" charset="0"/>
              </a:rPr>
              <a:t>→</a:t>
            </a:r>
            <a:r>
              <a:rPr lang="en-US" altLang="zh-CN" sz="2800" i="1" dirty="0">
                <a:sym typeface="Calibri" pitchFamily="34" charset="0"/>
              </a:rPr>
              <a:t>E</a:t>
            </a:r>
            <a:r>
              <a:rPr lang="zh-CN" altLang="en-US" sz="2800" dirty="0">
                <a:sym typeface="Calibri" pitchFamily="34" charset="0"/>
              </a:rPr>
              <a:t>, </a:t>
            </a:r>
            <a:r>
              <a:rPr lang="en-US" altLang="zh-CN" sz="2800" i="1" dirty="0">
                <a:sym typeface="Calibri" pitchFamily="34" charset="0"/>
              </a:rPr>
              <a:t>EC</a:t>
            </a:r>
            <a:r>
              <a:rPr lang="en-US" altLang="zh-CN" sz="2800" dirty="0">
                <a:sym typeface="Calibri" pitchFamily="34" charset="0"/>
              </a:rPr>
              <a:t>→</a:t>
            </a:r>
            <a:r>
              <a:rPr lang="en-US" altLang="zh-CN" sz="2800" i="1" dirty="0">
                <a:sym typeface="Calibri" pitchFamily="34" charset="0"/>
              </a:rPr>
              <a:t>B</a:t>
            </a:r>
            <a:r>
              <a:rPr lang="zh-CN" altLang="en-US" sz="2800" dirty="0">
                <a:sym typeface="Calibri" pitchFamily="34" charset="0"/>
              </a:rPr>
              <a:t>, </a:t>
            </a:r>
            <a:r>
              <a:rPr lang="en-US" altLang="zh-CN" sz="2800" i="1" dirty="0">
                <a:sym typeface="Calibri" pitchFamily="34" charset="0"/>
              </a:rPr>
              <a:t>AC</a:t>
            </a:r>
            <a:r>
              <a:rPr lang="en-US" altLang="zh-CN" sz="2800" dirty="0">
                <a:sym typeface="Calibri" pitchFamily="34" charset="0"/>
              </a:rPr>
              <a:t>→</a:t>
            </a:r>
            <a:r>
              <a:rPr lang="en-US" altLang="zh-CN" sz="2800" i="1" dirty="0">
                <a:sym typeface="Calibri" pitchFamily="34" charset="0"/>
              </a:rPr>
              <a:t>B</a:t>
            </a:r>
            <a:r>
              <a:rPr lang="en-US" altLang="zh-CN" sz="2800" dirty="0">
                <a:sym typeface="Calibri" pitchFamily="34" charset="0"/>
              </a:rPr>
              <a:t>}</a:t>
            </a:r>
            <a:r>
              <a:rPr lang="zh-CN" altLang="en-US" sz="2800" dirty="0">
                <a:sym typeface="Calibri" pitchFamily="34" charset="0"/>
              </a:rPr>
              <a:t>。</a:t>
            </a:r>
            <a:endParaRPr lang="zh-CN" altLang="en-US" sz="3200" dirty="0">
              <a:sym typeface="Calibri" pitchFamily="34" charset="0"/>
            </a:endParaRPr>
          </a:p>
          <a:p>
            <a:pPr lvl="1">
              <a:lnSpc>
                <a:spcPct val="150000"/>
              </a:lnSpc>
              <a:buFont typeface="Wingdings" pitchFamily="2" charset="2"/>
              <a:buNone/>
            </a:pPr>
            <a:r>
              <a:rPr lang="zh-CN" altLang="en-US" sz="2800" dirty="0">
                <a:sym typeface="Calibri" pitchFamily="34" charset="0"/>
              </a:rPr>
              <a:t>	求(</a:t>
            </a:r>
            <a:r>
              <a:rPr lang="en-US" altLang="zh-CN" sz="2800" i="1" dirty="0">
                <a:sym typeface="Calibri" pitchFamily="34" charset="0"/>
              </a:rPr>
              <a:t>AB</a:t>
            </a:r>
            <a:r>
              <a:rPr lang="zh-CN" altLang="en-US" sz="2800" dirty="0">
                <a:sym typeface="Calibri" pitchFamily="34" charset="0"/>
              </a:rPr>
              <a:t>)</a:t>
            </a:r>
            <a:r>
              <a:rPr lang="en-US" altLang="zh-CN" sz="2800" baseline="-25000" dirty="0">
                <a:sym typeface="Calibri" pitchFamily="34" charset="0"/>
              </a:rPr>
              <a:t>F</a:t>
            </a:r>
            <a:r>
              <a:rPr lang="en-US" altLang="zh-CN" sz="2800" baseline="30000" dirty="0">
                <a:sym typeface="Calibri" pitchFamily="34" charset="0"/>
              </a:rPr>
              <a:t>+</a:t>
            </a:r>
            <a:r>
              <a:rPr lang="en-US" altLang="zh-CN" sz="2800" dirty="0">
                <a:sym typeface="Calibri" pitchFamily="34" charset="0"/>
              </a:rPr>
              <a:t> </a:t>
            </a:r>
            <a:r>
              <a:rPr lang="zh-CN" altLang="en-US" sz="2800" dirty="0">
                <a:sym typeface="Calibri" pitchFamily="34" charset="0"/>
              </a:rPr>
              <a:t>。</a:t>
            </a:r>
          </a:p>
        </p:txBody>
      </p:sp>
      <p:sp>
        <p:nvSpPr>
          <p:cNvPr id="2" name="日期占位符 1"/>
          <p:cNvSpPr>
            <a:spLocks noGrp="1"/>
          </p:cNvSpPr>
          <p:nvPr>
            <p:ph type="dt" sz="half" idx="10"/>
          </p:nvPr>
        </p:nvSpPr>
        <p:spPr/>
        <p:txBody>
          <a:bodyPr/>
          <a:lstStyle/>
          <a:p>
            <a:pPr>
              <a:defRPr/>
            </a:pPr>
            <a:fld id="{A87C1A48-52AC-4A9C-B60E-3D2DB239FF6A}" type="datetime1">
              <a:rPr lang="zh-CN" altLang="en-US" smtClean="0"/>
              <a:t>2021/12/02</a:t>
            </a:fld>
            <a:endParaRPr lang="zh-CN" altLang="en-US"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3428"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03429" name="Rectangle 3"/>
          <p:cNvSpPr>
            <a:spLocks noGrp="1" noChangeArrowheads="1"/>
          </p:cNvSpPr>
          <p:nvPr>
            <p:ph idx="1"/>
          </p:nvPr>
        </p:nvSpPr>
        <p:spPr>
          <a:xfrm>
            <a:off x="683568" y="836712"/>
            <a:ext cx="8352928" cy="5184576"/>
          </a:xfrm>
        </p:spPr>
        <p:txBody>
          <a:bodyPr/>
          <a:lstStyle/>
          <a:p>
            <a:pPr lvl="1">
              <a:lnSpc>
                <a:spcPct val="120000"/>
              </a:lnSpc>
              <a:spcBef>
                <a:spcPts val="600"/>
              </a:spcBef>
            </a:pPr>
            <a:r>
              <a:rPr lang="zh-CN" altLang="en-US" dirty="0">
                <a:sym typeface="Calibri" pitchFamily="34" charset="0"/>
              </a:rPr>
              <a:t>解 ：由算法</a:t>
            </a:r>
            <a:r>
              <a:rPr lang="en-US" altLang="zh-CN" dirty="0">
                <a:sym typeface="Calibri" pitchFamily="34" charset="0"/>
              </a:rPr>
              <a:t>6.1</a:t>
            </a:r>
            <a:r>
              <a:rPr lang="zh-CN" altLang="en-US" dirty="0">
                <a:sym typeface="Calibri" pitchFamily="34" charset="0"/>
              </a:rPr>
              <a:t>，设</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0</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AB</a:t>
            </a:r>
            <a:r>
              <a:rPr lang="zh-CN" altLang="en-US" dirty="0">
                <a:sym typeface="Calibri" pitchFamily="34" charset="0"/>
              </a:rPr>
              <a:t>。</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计算</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1</a:t>
            </a:r>
            <a:r>
              <a:rPr lang="zh-CN" altLang="en-US" baseline="30000" dirty="0">
                <a:sym typeface="Calibri" pitchFamily="34" charset="0"/>
              </a:rPr>
              <a:t>)</a:t>
            </a:r>
            <a:r>
              <a:rPr lang="zh-CN" altLang="en-US" dirty="0">
                <a:sym typeface="Calibri" pitchFamily="34" charset="0"/>
              </a:rPr>
              <a:t>：逐一的扫描</a:t>
            </a:r>
            <a:r>
              <a:rPr lang="en-US" altLang="zh-CN" i="1" dirty="0">
                <a:sym typeface="Calibri" pitchFamily="34" charset="0"/>
              </a:rPr>
              <a:t>F</a:t>
            </a:r>
            <a:r>
              <a:rPr lang="zh-CN" altLang="en-US" dirty="0">
                <a:sym typeface="Calibri" pitchFamily="34" charset="0"/>
              </a:rPr>
              <a:t>集合中各个函数依赖，找左部为</a:t>
            </a:r>
            <a:endParaRPr lang="en-US" altLang="zh-CN" dirty="0">
              <a:sym typeface="Calibri" pitchFamily="34" charset="0"/>
            </a:endParaRPr>
          </a:p>
          <a:p>
            <a:pPr lvl="1">
              <a:lnSpc>
                <a:spcPct val="120000"/>
              </a:lnSpc>
              <a:spcBef>
                <a:spcPts val="600"/>
              </a:spcBef>
              <a:buNone/>
            </a:pPr>
            <a:r>
              <a:rPr lang="en-US" altLang="zh-CN" i="1" dirty="0">
                <a:sym typeface="Calibri" pitchFamily="34" charset="0"/>
              </a:rPr>
              <a:t>A</a:t>
            </a:r>
            <a:r>
              <a:rPr lang="zh-CN" altLang="en-US" dirty="0">
                <a:sym typeface="Calibri" pitchFamily="34" charset="0"/>
              </a:rPr>
              <a:t>、</a:t>
            </a:r>
            <a:r>
              <a:rPr lang="en-US" altLang="zh-CN" i="1" dirty="0">
                <a:sym typeface="Calibri" pitchFamily="34" charset="0"/>
              </a:rPr>
              <a:t>B</a:t>
            </a:r>
            <a:r>
              <a:rPr lang="zh-CN" altLang="en-US" dirty="0">
                <a:sym typeface="Calibri" pitchFamily="34" charset="0"/>
              </a:rPr>
              <a:t>或</a:t>
            </a:r>
            <a:r>
              <a:rPr lang="en-US" altLang="zh-CN" i="1" dirty="0">
                <a:sym typeface="Calibri" pitchFamily="34" charset="0"/>
              </a:rPr>
              <a:t>AB</a:t>
            </a:r>
            <a:r>
              <a:rPr lang="zh-CN" altLang="en-US" dirty="0">
                <a:sym typeface="Calibri" pitchFamily="34" charset="0"/>
              </a:rPr>
              <a:t>的函数依赖。得到两个：</a:t>
            </a:r>
            <a:r>
              <a:rPr lang="en-US" altLang="zh-CN" i="1" dirty="0">
                <a:sym typeface="Calibri" pitchFamily="34" charset="0"/>
              </a:rPr>
              <a:t>AB</a:t>
            </a:r>
            <a:r>
              <a:rPr lang="en-US" altLang="zh-CN" dirty="0">
                <a:sym typeface="Calibri" pitchFamily="34" charset="0"/>
              </a:rPr>
              <a:t>→</a:t>
            </a:r>
            <a:r>
              <a:rPr lang="en-US" altLang="zh-CN" i="1" dirty="0">
                <a:sym typeface="Calibri" pitchFamily="34" charset="0"/>
              </a:rPr>
              <a:t>C</a:t>
            </a:r>
            <a:r>
              <a:rPr lang="zh-CN" altLang="en-US" dirty="0">
                <a:sym typeface="Calibri" pitchFamily="34" charset="0"/>
              </a:rPr>
              <a:t>，</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D</a:t>
            </a:r>
            <a:r>
              <a:rPr lang="zh-CN" altLang="en-US" dirty="0">
                <a:sym typeface="Calibri" pitchFamily="34" charset="0"/>
              </a:rPr>
              <a:t>。于</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是</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1</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AB</a:t>
            </a:r>
            <a:r>
              <a:rPr lang="en-US" altLang="zh-CN" dirty="0">
                <a:sym typeface="Calibri" pitchFamily="34" charset="0"/>
              </a:rPr>
              <a:t>∪</a:t>
            </a:r>
            <a:r>
              <a:rPr lang="en-US" altLang="zh-CN" i="1" dirty="0">
                <a:sym typeface="Calibri" pitchFamily="34" charset="0"/>
              </a:rPr>
              <a:t>CD</a:t>
            </a:r>
            <a:r>
              <a:rPr lang="en-US" altLang="zh-CN" dirty="0">
                <a:sym typeface="Calibri" pitchFamily="34" charset="0"/>
              </a:rPr>
              <a:t>=</a:t>
            </a:r>
            <a:r>
              <a:rPr lang="en-US" altLang="zh-CN" i="1" dirty="0">
                <a:sym typeface="Calibri" pitchFamily="34" charset="0"/>
              </a:rPr>
              <a:t>ABCD</a:t>
            </a:r>
            <a:r>
              <a:rPr lang="zh-CN" altLang="en-US" dirty="0">
                <a:sym typeface="Calibri" pitchFamily="34" charset="0"/>
              </a:rPr>
              <a:t>。</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因为</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0</a:t>
            </a:r>
            <a:r>
              <a:rPr lang="zh-CN" altLang="en-US" baseline="30000" dirty="0">
                <a:sym typeface="Calibri" pitchFamily="34" charset="0"/>
              </a:rPr>
              <a:t>)</a:t>
            </a:r>
            <a:r>
              <a:rPr lang="zh-CN" altLang="en-US" dirty="0">
                <a:sym typeface="Calibri" pitchFamily="34" charset="0"/>
              </a:rPr>
              <a:t>≠ </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1</a:t>
            </a:r>
            <a:r>
              <a:rPr lang="zh-CN" altLang="en-US" baseline="30000" dirty="0">
                <a:sym typeface="Calibri" pitchFamily="34" charset="0"/>
              </a:rPr>
              <a:t>)</a:t>
            </a:r>
            <a:r>
              <a:rPr lang="zh-CN" altLang="en-US" dirty="0">
                <a:sym typeface="Calibri" pitchFamily="34" charset="0"/>
              </a:rPr>
              <a:t>，所以再找出左部为</a:t>
            </a:r>
            <a:r>
              <a:rPr lang="en-US" altLang="zh-CN" i="1" dirty="0">
                <a:sym typeface="Calibri" pitchFamily="34" charset="0"/>
              </a:rPr>
              <a:t>ABCD</a:t>
            </a:r>
            <a:r>
              <a:rPr lang="zh-CN" altLang="en-US" dirty="0">
                <a:sym typeface="Calibri" pitchFamily="34" charset="0"/>
              </a:rPr>
              <a:t>子集的那些函数</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依赖，又得到</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E</a:t>
            </a:r>
            <a:r>
              <a:rPr lang="zh-CN" altLang="en-US" dirty="0">
                <a:sym typeface="Calibri" pitchFamily="34" charset="0"/>
              </a:rPr>
              <a:t>，</a:t>
            </a:r>
            <a:r>
              <a:rPr lang="en-US" altLang="zh-CN" i="1" dirty="0">
                <a:sym typeface="Calibri" pitchFamily="34" charset="0"/>
              </a:rPr>
              <a:t>AC</a:t>
            </a:r>
            <a:r>
              <a:rPr lang="en-US" altLang="zh-CN" dirty="0">
                <a:sym typeface="Calibri" pitchFamily="34" charset="0"/>
              </a:rPr>
              <a:t>→</a:t>
            </a:r>
            <a:r>
              <a:rPr lang="en-US" altLang="zh-CN" i="1" dirty="0">
                <a:sym typeface="Calibri" pitchFamily="34" charset="0"/>
              </a:rPr>
              <a:t>B</a:t>
            </a:r>
            <a:r>
              <a:rPr lang="zh-CN" altLang="en-US" dirty="0">
                <a:sym typeface="Calibri" pitchFamily="34" charset="0"/>
              </a:rPr>
              <a:t>，于是</a:t>
            </a:r>
            <a:endParaRPr lang="en-US" altLang="zh-CN" dirty="0">
              <a:sym typeface="Calibri" pitchFamily="34" charset="0"/>
            </a:endParaRPr>
          </a:p>
          <a:p>
            <a:pPr lvl="1">
              <a:lnSpc>
                <a:spcPct val="120000"/>
              </a:lnSpc>
              <a:spcBef>
                <a:spcPts val="600"/>
              </a:spcBef>
              <a:buNone/>
            </a:pP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2</a:t>
            </a:r>
            <a:r>
              <a:rPr lang="zh-CN" altLang="en-US" baseline="30000" dirty="0">
                <a:sym typeface="Calibri" pitchFamily="34" charset="0"/>
              </a:rPr>
              <a:t>)</a:t>
            </a:r>
            <a:r>
              <a:rPr lang="en-US" altLang="zh-CN" dirty="0">
                <a:sym typeface="Calibri" pitchFamily="34" charset="0"/>
              </a:rPr>
              <a:t>=</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1</a:t>
            </a:r>
            <a:r>
              <a:rPr lang="zh-CN" altLang="en-US" baseline="30000" dirty="0">
                <a:sym typeface="Calibri" pitchFamily="34" charset="0"/>
              </a:rPr>
              <a:t>)</a:t>
            </a:r>
            <a:r>
              <a:rPr lang="zh-CN" altLang="en-US" dirty="0">
                <a:sym typeface="Calibri" pitchFamily="34" charset="0"/>
              </a:rPr>
              <a:t>∪</a:t>
            </a:r>
            <a:r>
              <a:rPr lang="en-US" altLang="zh-CN" i="1" dirty="0">
                <a:sym typeface="Calibri" pitchFamily="34" charset="0"/>
              </a:rPr>
              <a:t>BE</a:t>
            </a:r>
            <a:r>
              <a:rPr lang="en-US" altLang="zh-CN" dirty="0">
                <a:sym typeface="Calibri" pitchFamily="34" charset="0"/>
              </a:rPr>
              <a:t>=</a:t>
            </a:r>
            <a:r>
              <a:rPr lang="en-US" altLang="zh-CN" i="1" dirty="0">
                <a:sym typeface="Calibri" pitchFamily="34" charset="0"/>
              </a:rPr>
              <a:t>ABCDE</a:t>
            </a:r>
            <a:r>
              <a:rPr lang="zh-CN" altLang="en-US" dirty="0">
                <a:sym typeface="Calibri" pitchFamily="34" charset="0"/>
              </a:rPr>
              <a:t>。</a:t>
            </a:r>
            <a:endParaRPr lang="en-US" altLang="zh-CN" dirty="0">
              <a:sym typeface="Calibri" pitchFamily="34" charset="0"/>
            </a:endParaRPr>
          </a:p>
          <a:p>
            <a:pPr lvl="1">
              <a:lnSpc>
                <a:spcPct val="120000"/>
              </a:lnSpc>
              <a:spcBef>
                <a:spcPts val="600"/>
              </a:spcBef>
              <a:buNone/>
            </a:pPr>
            <a:r>
              <a:rPr lang="zh-CN" altLang="en-US" dirty="0">
                <a:sym typeface="Calibri" pitchFamily="34" charset="0"/>
              </a:rPr>
              <a:t>因为</a:t>
            </a:r>
            <a:r>
              <a:rPr lang="en-US" altLang="zh-CN" i="1" dirty="0">
                <a:sym typeface="Calibri" pitchFamily="34" charset="0"/>
              </a:rPr>
              <a:t>X</a:t>
            </a:r>
            <a:r>
              <a:rPr lang="zh-CN" altLang="en-US" baseline="30000" dirty="0">
                <a:sym typeface="Calibri" pitchFamily="34" charset="0"/>
              </a:rPr>
              <a:t>(</a:t>
            </a:r>
            <a:r>
              <a:rPr lang="en-US" altLang="zh-CN" baseline="30000" dirty="0">
                <a:sym typeface="Calibri" pitchFamily="34" charset="0"/>
              </a:rPr>
              <a:t>2</a:t>
            </a:r>
            <a:r>
              <a:rPr lang="zh-CN" altLang="en-US" baseline="30000" dirty="0">
                <a:sym typeface="Calibri" pitchFamily="34" charset="0"/>
              </a:rPr>
              <a:t>)</a:t>
            </a:r>
            <a:r>
              <a:rPr lang="zh-CN" altLang="en-US" dirty="0">
                <a:sym typeface="Calibri" pitchFamily="34" charset="0"/>
              </a:rPr>
              <a:t>已等于全部属性集合，所以(</a:t>
            </a:r>
            <a:r>
              <a:rPr lang="en-US" altLang="zh-CN" i="1" dirty="0">
                <a:sym typeface="Calibri" pitchFamily="34" charset="0"/>
              </a:rPr>
              <a:t>AB</a:t>
            </a:r>
            <a:r>
              <a:rPr lang="zh-CN" altLang="en-US" dirty="0">
                <a:sym typeface="Calibri" pitchFamily="34" charset="0"/>
              </a:rPr>
              <a:t>)</a:t>
            </a:r>
            <a:r>
              <a:rPr lang="en-US" altLang="zh-CN" i="1" baseline="-25000" dirty="0">
                <a:sym typeface="Calibri" pitchFamily="34" charset="0"/>
              </a:rPr>
              <a:t>F</a:t>
            </a:r>
            <a:r>
              <a:rPr lang="en-US" altLang="zh-CN" baseline="30000" dirty="0">
                <a:sym typeface="Calibri" pitchFamily="34" charset="0"/>
              </a:rPr>
              <a:t>+</a:t>
            </a:r>
            <a:r>
              <a:rPr lang="en-US" altLang="zh-CN" dirty="0">
                <a:sym typeface="Calibri" pitchFamily="34" charset="0"/>
              </a:rPr>
              <a:t> =</a:t>
            </a:r>
            <a:r>
              <a:rPr lang="en-US" altLang="zh-CN" i="1" dirty="0">
                <a:sym typeface="Calibri" pitchFamily="34" charset="0"/>
              </a:rPr>
              <a:t>ABCDE</a:t>
            </a:r>
            <a:r>
              <a:rPr lang="zh-CN" altLang="en-US" dirty="0">
                <a:sym typeface="Calibri" pitchFamily="34" charset="0"/>
              </a:rPr>
              <a:t>。</a:t>
            </a:r>
          </a:p>
          <a:p>
            <a:pPr lvl="1">
              <a:lnSpc>
                <a:spcPct val="120000"/>
              </a:lnSpc>
            </a:pPr>
            <a:endParaRPr lang="zh-CN" altLang="en-US" sz="1800" dirty="0">
              <a:sym typeface="Calibri" pitchFamily="34" charset="0"/>
            </a:endParaRPr>
          </a:p>
          <a:p>
            <a:pPr>
              <a:lnSpc>
                <a:spcPct val="120000"/>
              </a:lnSpc>
            </a:pPr>
            <a:endParaRPr lang="zh-CN" altLang="en-US" sz="2000" dirty="0">
              <a:sym typeface="Calibri" pitchFamily="34" charset="0"/>
            </a:endParaRPr>
          </a:p>
        </p:txBody>
      </p:sp>
      <p:sp>
        <p:nvSpPr>
          <p:cNvPr id="2" name="日期占位符 1"/>
          <p:cNvSpPr>
            <a:spLocks noGrp="1"/>
          </p:cNvSpPr>
          <p:nvPr>
            <p:ph type="dt" sz="half" idx="10"/>
          </p:nvPr>
        </p:nvSpPr>
        <p:spPr/>
        <p:txBody>
          <a:bodyPr/>
          <a:lstStyle/>
          <a:p>
            <a:pPr>
              <a:defRPr/>
            </a:pPr>
            <a:fld id="{596DF572-EFAA-4C1C-BF4A-F99ABD16BA58}"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3429">
                                            <p:txEl>
                                              <p:pRg st="0" end="0"/>
                                            </p:txEl>
                                          </p:spTgt>
                                        </p:tgtEl>
                                        <p:attrNameLst>
                                          <p:attrName>style.visibility</p:attrName>
                                        </p:attrNameLst>
                                      </p:cBhvr>
                                      <p:to>
                                        <p:strVal val="visible"/>
                                      </p:to>
                                    </p:set>
                                    <p:anim calcmode="lin" valueType="num">
                                      <p:cBhvr>
                                        <p:cTn id="7" dur="500" fill="hold"/>
                                        <p:tgtEl>
                                          <p:spTgt spid="10342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342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342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3429">
                                            <p:txEl>
                                              <p:pRg st="1" end="1"/>
                                            </p:txEl>
                                          </p:spTgt>
                                        </p:tgtEl>
                                        <p:attrNameLst>
                                          <p:attrName>style.visibility</p:attrName>
                                        </p:attrNameLst>
                                      </p:cBhvr>
                                      <p:to>
                                        <p:strVal val="visible"/>
                                      </p:to>
                                    </p:set>
                                    <p:anim calcmode="lin" valueType="num">
                                      <p:cBhvr>
                                        <p:cTn id="14" dur="500" fill="hold"/>
                                        <p:tgtEl>
                                          <p:spTgt spid="10342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0342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0342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3429">
                                            <p:txEl>
                                              <p:pRg st="2" end="2"/>
                                            </p:txEl>
                                          </p:spTgt>
                                        </p:tgtEl>
                                        <p:attrNameLst>
                                          <p:attrName>style.visibility</p:attrName>
                                        </p:attrNameLst>
                                      </p:cBhvr>
                                      <p:to>
                                        <p:strVal val="visible"/>
                                      </p:to>
                                    </p:set>
                                    <p:anim calcmode="lin" valueType="num">
                                      <p:cBhvr>
                                        <p:cTn id="21" dur="500" fill="hold"/>
                                        <p:tgtEl>
                                          <p:spTgt spid="10342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0342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0342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3429">
                                            <p:txEl>
                                              <p:pRg st="3" end="3"/>
                                            </p:txEl>
                                          </p:spTgt>
                                        </p:tgtEl>
                                        <p:attrNameLst>
                                          <p:attrName>style.visibility</p:attrName>
                                        </p:attrNameLst>
                                      </p:cBhvr>
                                      <p:to>
                                        <p:strVal val="visible"/>
                                      </p:to>
                                    </p:set>
                                    <p:anim calcmode="lin" valueType="num">
                                      <p:cBhvr>
                                        <p:cTn id="28" dur="500" fill="hold"/>
                                        <p:tgtEl>
                                          <p:spTgt spid="10342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0342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0342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3429">
                                            <p:txEl>
                                              <p:pRg st="4" end="4"/>
                                            </p:txEl>
                                          </p:spTgt>
                                        </p:tgtEl>
                                        <p:attrNameLst>
                                          <p:attrName>style.visibility</p:attrName>
                                        </p:attrNameLst>
                                      </p:cBhvr>
                                      <p:to>
                                        <p:strVal val="visible"/>
                                      </p:to>
                                    </p:set>
                                    <p:anim calcmode="lin" valueType="num">
                                      <p:cBhvr>
                                        <p:cTn id="35" dur="500" fill="hold"/>
                                        <p:tgtEl>
                                          <p:spTgt spid="10342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03429">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0342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3429">
                                            <p:txEl>
                                              <p:pRg st="5" end="5"/>
                                            </p:txEl>
                                          </p:spTgt>
                                        </p:tgtEl>
                                        <p:attrNameLst>
                                          <p:attrName>style.visibility</p:attrName>
                                        </p:attrNameLst>
                                      </p:cBhvr>
                                      <p:to>
                                        <p:strVal val="visible"/>
                                      </p:to>
                                    </p:set>
                                    <p:anim calcmode="lin" valueType="num">
                                      <p:cBhvr>
                                        <p:cTn id="42" dur="500" fill="hold"/>
                                        <p:tgtEl>
                                          <p:spTgt spid="103429">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03429">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0342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03429">
                                            <p:txEl>
                                              <p:pRg st="6" end="6"/>
                                            </p:txEl>
                                          </p:spTgt>
                                        </p:tgtEl>
                                        <p:attrNameLst>
                                          <p:attrName>style.visibility</p:attrName>
                                        </p:attrNameLst>
                                      </p:cBhvr>
                                      <p:to>
                                        <p:strVal val="visible"/>
                                      </p:to>
                                    </p:set>
                                    <p:anim calcmode="lin" valueType="num">
                                      <p:cBhvr>
                                        <p:cTn id="49" dur="500" fill="hold"/>
                                        <p:tgtEl>
                                          <p:spTgt spid="103429">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03429">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0342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3429">
                                            <p:txEl>
                                              <p:pRg st="7" end="7"/>
                                            </p:txEl>
                                          </p:spTgt>
                                        </p:tgtEl>
                                        <p:attrNameLst>
                                          <p:attrName>style.visibility</p:attrName>
                                        </p:attrNameLst>
                                      </p:cBhvr>
                                      <p:to>
                                        <p:strVal val="visible"/>
                                      </p:to>
                                    </p:set>
                                    <p:anim calcmode="lin" valueType="num">
                                      <p:cBhvr>
                                        <p:cTn id="56" dur="500" fill="hold"/>
                                        <p:tgtEl>
                                          <p:spTgt spid="103429">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103429">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10342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b="1" dirty="0"/>
              <a:t> </a:t>
            </a:r>
            <a:r>
              <a:rPr lang="zh-CN" altLang="en-US" b="1" dirty="0">
                <a:ea typeface="华文隶书" panose="02010800040101010101" pitchFamily="2" charset="-122"/>
              </a:rPr>
              <a:t>属性集闭包计算举例</a:t>
            </a:r>
          </a:p>
        </p:txBody>
      </p:sp>
      <p:sp>
        <p:nvSpPr>
          <p:cNvPr id="197635" name="Rectangle 3"/>
          <p:cNvSpPr>
            <a:spLocks noGrp="1" noChangeArrowheads="1"/>
          </p:cNvSpPr>
          <p:nvPr>
            <p:ph idx="1"/>
          </p:nvPr>
        </p:nvSpPr>
        <p:spPr>
          <a:xfrm>
            <a:off x="1066800" y="914401"/>
            <a:ext cx="8077200" cy="4114799"/>
          </a:xfrm>
        </p:spPr>
        <p:txBody>
          <a:bodyPr/>
          <a:lstStyle/>
          <a:p>
            <a:pPr>
              <a:lnSpc>
                <a:spcPct val="110000"/>
              </a:lnSpc>
            </a:pPr>
            <a:r>
              <a:rPr lang="en-US" altLang="zh-CN" sz="2600" b="1" dirty="0">
                <a:solidFill>
                  <a:schemeClr val="accent2"/>
                </a:solidFill>
              </a:rPr>
              <a:t>[</a:t>
            </a:r>
            <a:r>
              <a:rPr lang="zh-CN" altLang="en-US" sz="2600" b="1" dirty="0">
                <a:solidFill>
                  <a:schemeClr val="accent2"/>
                </a:solidFill>
              </a:rPr>
              <a:t>例</a:t>
            </a:r>
            <a:r>
              <a:rPr lang="en-US" altLang="zh-CN" sz="2600" b="1" dirty="0">
                <a:solidFill>
                  <a:schemeClr val="accent2"/>
                </a:solidFill>
              </a:rPr>
              <a:t>1]</a:t>
            </a:r>
            <a:r>
              <a:rPr lang="en-US" altLang="zh-CN" sz="2600" b="1" dirty="0"/>
              <a:t>  </a:t>
            </a:r>
            <a:r>
              <a:rPr lang="en-US" altLang="zh-CN" sz="2600" b="1" i="1" dirty="0"/>
              <a:t>r</a:t>
            </a:r>
            <a:r>
              <a:rPr lang="en-US" altLang="zh-CN" sz="2600" b="1" dirty="0"/>
              <a:t>(</a:t>
            </a:r>
            <a:r>
              <a:rPr lang="en-US" altLang="zh-CN" sz="2600" b="1" i="1" dirty="0"/>
              <a:t>R</a:t>
            </a:r>
            <a:r>
              <a:rPr lang="en-US" altLang="zh-CN" sz="2600" b="1" dirty="0"/>
              <a:t>)=</a:t>
            </a:r>
            <a:r>
              <a:rPr lang="en-US" altLang="zh-CN" sz="2600" b="1" i="1" dirty="0"/>
              <a:t>r</a:t>
            </a:r>
            <a:r>
              <a:rPr lang="en-US" altLang="zh-CN" sz="2600" b="1" dirty="0"/>
              <a:t>(</a:t>
            </a:r>
            <a:r>
              <a:rPr lang="en-US" altLang="zh-CN" sz="2600" b="1" i="1" dirty="0"/>
              <a:t>A</a:t>
            </a:r>
            <a:r>
              <a:rPr lang="en-US" altLang="zh-CN" sz="2600" b="1" dirty="0"/>
              <a:t>, </a:t>
            </a:r>
            <a:r>
              <a:rPr lang="en-US" altLang="zh-CN" sz="2600" b="1" i="1" dirty="0"/>
              <a:t>B</a:t>
            </a:r>
            <a:r>
              <a:rPr lang="en-US" altLang="zh-CN" sz="2600" b="1" dirty="0"/>
              <a:t>, </a:t>
            </a:r>
            <a:r>
              <a:rPr lang="en-US" altLang="zh-CN" sz="2600" b="1" i="1" dirty="0"/>
              <a:t>C</a:t>
            </a:r>
            <a:r>
              <a:rPr lang="en-US" altLang="zh-CN" sz="2600" b="1" dirty="0"/>
              <a:t>, </a:t>
            </a:r>
            <a:r>
              <a:rPr lang="en-US" altLang="zh-CN" sz="2600" b="1" i="1" dirty="0"/>
              <a:t>G</a:t>
            </a:r>
            <a:r>
              <a:rPr lang="en-US" altLang="zh-CN" sz="2600" b="1" dirty="0"/>
              <a:t>, </a:t>
            </a:r>
            <a:r>
              <a:rPr lang="en-US" altLang="zh-CN" sz="2600" b="1" i="1" dirty="0"/>
              <a:t>H</a:t>
            </a:r>
            <a:r>
              <a:rPr lang="en-US" altLang="zh-CN" sz="2600" b="1" dirty="0"/>
              <a:t>, </a:t>
            </a:r>
            <a:r>
              <a:rPr lang="en-US" altLang="zh-CN" sz="2600" b="1" i="1" dirty="0"/>
              <a:t>I</a:t>
            </a:r>
            <a:r>
              <a:rPr lang="en-US" altLang="zh-CN" sz="2600" b="1" dirty="0"/>
              <a:t>)</a:t>
            </a:r>
            <a:r>
              <a:rPr lang="zh-CN" altLang="en-US" sz="2600" b="1" dirty="0"/>
              <a:t>，</a:t>
            </a:r>
            <a:r>
              <a:rPr lang="en-US" altLang="zh-CN" sz="2600" b="1" i="1" dirty="0"/>
              <a:t>F</a:t>
            </a:r>
            <a:r>
              <a:rPr lang="en-US" altLang="zh-CN" sz="2600" b="1" dirty="0"/>
              <a:t>={</a:t>
            </a:r>
            <a:r>
              <a:rPr lang="en-US" altLang="zh-CN" sz="2600" b="1" i="1" dirty="0"/>
              <a:t>A</a:t>
            </a:r>
            <a:r>
              <a:rPr lang="en-US" altLang="zh-CN" sz="2600" b="1" dirty="0">
                <a:sym typeface="Symbol" panose="05050102010706020507" pitchFamily="18" charset="2"/>
              </a:rPr>
              <a:t></a:t>
            </a:r>
            <a:r>
              <a:rPr lang="en-US" altLang="zh-CN" sz="2600" b="1" i="1" dirty="0"/>
              <a:t>B</a:t>
            </a:r>
            <a:r>
              <a:rPr lang="en-US" altLang="zh-CN" sz="2600" b="1" dirty="0"/>
              <a:t>, </a:t>
            </a:r>
            <a:r>
              <a:rPr lang="en-US" altLang="zh-CN" sz="2600" b="1" i="1" dirty="0"/>
              <a:t>A</a:t>
            </a:r>
            <a:r>
              <a:rPr lang="en-US" altLang="zh-CN" sz="2600" b="1" dirty="0">
                <a:sym typeface="Symbol" panose="05050102010706020507" pitchFamily="18" charset="2"/>
              </a:rPr>
              <a:t></a:t>
            </a:r>
            <a:r>
              <a:rPr lang="en-US" altLang="zh-CN" sz="2600" b="1" i="1" dirty="0"/>
              <a:t>C</a:t>
            </a:r>
            <a:r>
              <a:rPr lang="en-US" altLang="zh-CN" sz="2600" b="1" dirty="0"/>
              <a:t>, </a:t>
            </a:r>
            <a:r>
              <a:rPr lang="en-US" altLang="zh-CN" sz="2600" b="1" i="1" dirty="0"/>
              <a:t>CG</a:t>
            </a:r>
            <a:r>
              <a:rPr lang="en-US" altLang="zh-CN" sz="2600" b="1" dirty="0">
                <a:sym typeface="Symbol" panose="05050102010706020507" pitchFamily="18" charset="2"/>
              </a:rPr>
              <a:t></a:t>
            </a:r>
            <a:r>
              <a:rPr lang="en-US" altLang="zh-CN" sz="2600" b="1" i="1" dirty="0"/>
              <a:t>H</a:t>
            </a:r>
            <a:r>
              <a:rPr lang="en-US" altLang="zh-CN" sz="2600" b="1" dirty="0"/>
              <a:t>, </a:t>
            </a:r>
            <a:r>
              <a:rPr lang="en-US" altLang="zh-CN" sz="2600" b="1" i="1" dirty="0"/>
              <a:t>CG</a:t>
            </a:r>
            <a:r>
              <a:rPr lang="en-US" altLang="zh-CN" sz="2600" b="1" dirty="0">
                <a:sym typeface="Symbol" panose="05050102010706020507" pitchFamily="18" charset="2"/>
              </a:rPr>
              <a:t></a:t>
            </a:r>
            <a:r>
              <a:rPr lang="en-US" altLang="zh-CN" sz="2600" b="1" i="1" dirty="0"/>
              <a:t>I</a:t>
            </a:r>
            <a:r>
              <a:rPr lang="en-US" altLang="zh-CN" sz="2600" b="1" dirty="0"/>
              <a:t>, </a:t>
            </a:r>
            <a:r>
              <a:rPr lang="en-US" altLang="zh-CN" sz="2600" b="1" i="1" dirty="0"/>
              <a:t>B</a:t>
            </a:r>
            <a:r>
              <a:rPr lang="en-US" altLang="zh-CN" sz="2600" b="1" dirty="0">
                <a:sym typeface="Symbol" panose="05050102010706020507" pitchFamily="18" charset="2"/>
              </a:rPr>
              <a:t></a:t>
            </a:r>
            <a:r>
              <a:rPr lang="en-US" altLang="zh-CN" sz="2600" b="1" i="1" dirty="0"/>
              <a:t>H</a:t>
            </a:r>
            <a:r>
              <a:rPr lang="en-US" altLang="zh-CN" sz="2600" b="1" dirty="0"/>
              <a:t>}</a:t>
            </a:r>
            <a:r>
              <a:rPr lang="zh-CN" altLang="en-US" sz="2600" b="1" dirty="0"/>
              <a:t>，计算</a:t>
            </a:r>
            <a:r>
              <a:rPr lang="en-US" altLang="zh-CN" sz="2600" b="1" dirty="0">
                <a:solidFill>
                  <a:srgbClr val="FF0000"/>
                </a:solidFill>
              </a:rPr>
              <a:t>(</a:t>
            </a:r>
            <a:r>
              <a:rPr lang="en-US" altLang="zh-CN" sz="2600" b="1" i="1" dirty="0">
                <a:solidFill>
                  <a:srgbClr val="FF0000"/>
                </a:solidFill>
              </a:rPr>
              <a:t>AG</a:t>
            </a:r>
            <a:r>
              <a:rPr lang="en-US" altLang="zh-CN" sz="2600" b="1" dirty="0">
                <a:solidFill>
                  <a:srgbClr val="FF0000"/>
                </a:solidFill>
              </a:rPr>
              <a:t>)</a:t>
            </a:r>
            <a:r>
              <a:rPr lang="en-US" altLang="zh-CN" sz="2600" b="1" i="1" baseline="30000" dirty="0">
                <a:solidFill>
                  <a:srgbClr val="FF0000"/>
                </a:solidFill>
              </a:rPr>
              <a:t>+</a:t>
            </a:r>
            <a:r>
              <a:rPr lang="zh-CN" altLang="en-US" sz="2600" b="1" i="1" dirty="0"/>
              <a:t>。</a:t>
            </a:r>
          </a:p>
          <a:p>
            <a:pPr lvl="1">
              <a:lnSpc>
                <a:spcPct val="110000"/>
              </a:lnSpc>
            </a:pPr>
            <a:r>
              <a:rPr lang="zh-CN" altLang="en-US" sz="2000" b="1" dirty="0"/>
              <a:t> </a:t>
            </a:r>
            <a:r>
              <a:rPr lang="zh-CN" altLang="en-US" sz="2200" b="1" dirty="0">
                <a:solidFill>
                  <a:schemeClr val="accent2"/>
                </a:solidFill>
              </a:rPr>
              <a:t>算法第一次循环的执行步骤：</a:t>
            </a:r>
          </a:p>
          <a:p>
            <a:pPr>
              <a:lnSpc>
                <a:spcPct val="110000"/>
              </a:lnSpc>
              <a:spcBef>
                <a:spcPct val="10000"/>
              </a:spcBef>
              <a:buFont typeface="Wingdings" panose="05000000000000000000" pitchFamily="2" charset="2"/>
              <a:buNone/>
            </a:pPr>
            <a:r>
              <a:rPr lang="zh-CN" altLang="en-US" sz="2200" b="1" dirty="0"/>
              <a:t>             </a:t>
            </a:r>
            <a:r>
              <a:rPr lang="zh-CN" altLang="en-US" sz="2200" b="1" u="sng" dirty="0"/>
              <a:t>步骤 </a:t>
            </a:r>
            <a:r>
              <a:rPr lang="zh-CN" altLang="en-US" sz="2200" b="1" dirty="0"/>
              <a:t>      </a:t>
            </a:r>
            <a:r>
              <a:rPr lang="zh-CN" altLang="en-US" sz="2200" b="1" u="sng" dirty="0"/>
              <a:t> </a:t>
            </a:r>
            <a:r>
              <a:rPr lang="en-US" altLang="zh-CN" sz="2200" b="1" u="sng" dirty="0"/>
              <a:t>FD </a:t>
            </a:r>
            <a:r>
              <a:rPr lang="en-US" altLang="zh-CN" sz="2200" b="1" dirty="0"/>
              <a:t>        </a:t>
            </a:r>
            <a:r>
              <a:rPr lang="en-US" altLang="zh-CN" sz="2200" b="1" u="sng" dirty="0"/>
              <a:t>  </a:t>
            </a:r>
            <a:r>
              <a:rPr lang="en-US" altLang="zh-CN" sz="2200" b="1" i="1" u="sng" dirty="0"/>
              <a:t>closure</a:t>
            </a:r>
            <a:r>
              <a:rPr lang="en-US" altLang="zh-CN" sz="2200" b="1" u="sng" dirty="0"/>
              <a:t> </a:t>
            </a:r>
            <a:endParaRPr lang="en-US" altLang="zh-CN" sz="2200" b="1" dirty="0"/>
          </a:p>
          <a:p>
            <a:pPr>
              <a:lnSpc>
                <a:spcPct val="110000"/>
              </a:lnSpc>
              <a:spcBef>
                <a:spcPct val="10000"/>
              </a:spcBef>
              <a:buFont typeface="Wingdings" panose="05000000000000000000" pitchFamily="2" charset="2"/>
              <a:buNone/>
            </a:pPr>
            <a:r>
              <a:rPr lang="en-US" altLang="zh-CN" sz="2200" b="1" dirty="0"/>
              <a:t>                1</a:t>
            </a:r>
            <a:r>
              <a:rPr lang="zh-CN" altLang="en-US" sz="2200" b="1" dirty="0"/>
              <a:t>．      初值            </a:t>
            </a:r>
            <a:r>
              <a:rPr lang="en-US" altLang="zh-CN" sz="2200" b="1" i="1" dirty="0"/>
              <a:t>AG</a:t>
            </a:r>
            <a:endParaRPr lang="en-US" altLang="zh-CN" sz="2200" b="1" dirty="0"/>
          </a:p>
          <a:p>
            <a:pPr>
              <a:lnSpc>
                <a:spcPct val="110000"/>
              </a:lnSpc>
              <a:spcBef>
                <a:spcPct val="10000"/>
              </a:spcBef>
              <a:buFont typeface="Wingdings" panose="05000000000000000000" pitchFamily="2" charset="2"/>
              <a:buNone/>
            </a:pPr>
            <a:r>
              <a:rPr lang="en-US" altLang="zh-CN" sz="2200" b="1" dirty="0"/>
              <a:t>                2</a:t>
            </a:r>
            <a:r>
              <a:rPr lang="zh-CN" altLang="en-US" sz="2200" b="1" dirty="0"/>
              <a:t>．    </a:t>
            </a:r>
            <a:r>
              <a:rPr lang="zh-CN" altLang="en-US" sz="2200" b="1" i="1" dirty="0"/>
              <a:t> </a:t>
            </a:r>
            <a:r>
              <a:rPr lang="en-US" altLang="zh-CN" sz="2200" b="1" i="1" dirty="0"/>
              <a:t>A</a:t>
            </a:r>
            <a:r>
              <a:rPr lang="en-US" altLang="zh-CN" sz="2200" b="1" i="1" dirty="0">
                <a:sym typeface="Symbol" panose="05050102010706020507" pitchFamily="18" charset="2"/>
              </a:rPr>
              <a:t></a:t>
            </a:r>
            <a:r>
              <a:rPr lang="en-US" altLang="zh-CN" sz="2200" b="1" i="1" dirty="0"/>
              <a:t>B          ABG</a:t>
            </a:r>
            <a:endParaRPr lang="en-US" altLang="zh-CN" sz="2200" b="1" dirty="0"/>
          </a:p>
          <a:p>
            <a:pPr>
              <a:lnSpc>
                <a:spcPct val="110000"/>
              </a:lnSpc>
              <a:spcBef>
                <a:spcPct val="10000"/>
              </a:spcBef>
              <a:buFont typeface="Wingdings" panose="05000000000000000000" pitchFamily="2" charset="2"/>
              <a:buNone/>
            </a:pPr>
            <a:r>
              <a:rPr lang="en-US" altLang="zh-CN" sz="2200" b="1" dirty="0"/>
              <a:t>                3</a:t>
            </a:r>
            <a:r>
              <a:rPr lang="zh-CN" altLang="en-US" sz="2200" b="1" dirty="0"/>
              <a:t>．     </a:t>
            </a:r>
            <a:r>
              <a:rPr lang="en-US" altLang="zh-CN" sz="2200" b="1" i="1" dirty="0"/>
              <a:t>A</a:t>
            </a:r>
            <a:r>
              <a:rPr lang="en-US" altLang="zh-CN" sz="2200" b="1" i="1" dirty="0">
                <a:sym typeface="Symbol" panose="05050102010706020507" pitchFamily="18" charset="2"/>
              </a:rPr>
              <a:t></a:t>
            </a:r>
            <a:r>
              <a:rPr lang="en-US" altLang="zh-CN" sz="2200" b="1" i="1" dirty="0"/>
              <a:t>C        ABCG</a:t>
            </a:r>
          </a:p>
          <a:p>
            <a:pPr>
              <a:lnSpc>
                <a:spcPct val="110000"/>
              </a:lnSpc>
              <a:spcBef>
                <a:spcPct val="10000"/>
              </a:spcBef>
              <a:buFont typeface="Wingdings" panose="05000000000000000000" pitchFamily="2" charset="2"/>
              <a:buNone/>
            </a:pPr>
            <a:r>
              <a:rPr lang="en-US" altLang="zh-CN" sz="2200" b="1" dirty="0"/>
              <a:t>                4</a:t>
            </a:r>
            <a:r>
              <a:rPr lang="zh-CN" altLang="en-US" sz="2200" b="1" dirty="0"/>
              <a:t>．     </a:t>
            </a:r>
            <a:r>
              <a:rPr lang="en-US" altLang="zh-CN" sz="2200" b="1" i="1" dirty="0"/>
              <a:t>CG</a:t>
            </a:r>
            <a:r>
              <a:rPr lang="en-US" altLang="zh-CN" sz="2200" b="1" i="1" dirty="0">
                <a:sym typeface="Symbol" panose="05050102010706020507" pitchFamily="18" charset="2"/>
              </a:rPr>
              <a:t></a:t>
            </a:r>
            <a:r>
              <a:rPr lang="en-US" altLang="zh-CN" sz="2200" b="1" i="1" dirty="0"/>
              <a:t>H     ABCGH</a:t>
            </a:r>
            <a:endParaRPr lang="en-US" altLang="zh-CN" sz="2200" b="1" dirty="0"/>
          </a:p>
          <a:p>
            <a:pPr>
              <a:lnSpc>
                <a:spcPct val="110000"/>
              </a:lnSpc>
              <a:spcBef>
                <a:spcPct val="10000"/>
              </a:spcBef>
              <a:buFont typeface="Wingdings" panose="05000000000000000000" pitchFamily="2" charset="2"/>
              <a:buNone/>
            </a:pPr>
            <a:r>
              <a:rPr lang="en-US" altLang="zh-CN" sz="2200" b="1" dirty="0"/>
              <a:t>                5</a:t>
            </a:r>
            <a:r>
              <a:rPr lang="zh-CN" altLang="en-US" sz="2200" b="1" dirty="0"/>
              <a:t>．     </a:t>
            </a:r>
            <a:r>
              <a:rPr lang="en-US" altLang="zh-CN" sz="2200" b="1" i="1" dirty="0"/>
              <a:t>CG</a:t>
            </a:r>
            <a:r>
              <a:rPr lang="en-US" altLang="zh-CN" sz="2200" b="1" i="1" dirty="0">
                <a:sym typeface="Symbol" panose="05050102010706020507" pitchFamily="18" charset="2"/>
              </a:rPr>
              <a:t></a:t>
            </a:r>
            <a:r>
              <a:rPr lang="en-US" altLang="zh-CN" sz="2200" b="1" i="1" dirty="0"/>
              <a:t>I      ABCGHI</a:t>
            </a:r>
            <a:endParaRPr lang="en-US" altLang="zh-CN" sz="2200" b="1" dirty="0"/>
          </a:p>
          <a:p>
            <a:pPr>
              <a:lnSpc>
                <a:spcPct val="110000"/>
              </a:lnSpc>
              <a:spcBef>
                <a:spcPct val="10000"/>
              </a:spcBef>
              <a:buFont typeface="Wingdings" panose="05000000000000000000" pitchFamily="2" charset="2"/>
              <a:buNone/>
            </a:pPr>
            <a:r>
              <a:rPr lang="en-US" altLang="zh-CN" sz="2200" b="1" dirty="0"/>
              <a:t>                6</a:t>
            </a:r>
            <a:r>
              <a:rPr lang="zh-CN" altLang="en-US" sz="2200" b="1" dirty="0"/>
              <a:t>．     </a:t>
            </a:r>
            <a:r>
              <a:rPr lang="en-US" altLang="zh-CN" sz="2200" b="1" i="1" dirty="0"/>
              <a:t>B</a:t>
            </a:r>
            <a:r>
              <a:rPr lang="en-US" altLang="zh-CN" sz="2200" b="1" i="1" dirty="0">
                <a:sym typeface="Symbol" panose="05050102010706020507" pitchFamily="18" charset="2"/>
              </a:rPr>
              <a:t></a:t>
            </a:r>
            <a:r>
              <a:rPr lang="en-US" altLang="zh-CN" sz="2200" b="1" i="1" dirty="0"/>
              <a:t>H       ABCGHI</a:t>
            </a:r>
            <a:endParaRPr lang="zh-CN" altLang="en-US" sz="2000" b="1" dirty="0"/>
          </a:p>
          <a:p>
            <a:pPr lvl="1">
              <a:lnSpc>
                <a:spcPct val="110000"/>
              </a:lnSpc>
            </a:pPr>
            <a:r>
              <a:rPr lang="zh-CN" altLang="en-US" b="1" dirty="0">
                <a:solidFill>
                  <a:schemeClr val="accent2"/>
                </a:solidFill>
              </a:rPr>
              <a:t>算法第二次循环的结果仍为</a:t>
            </a:r>
            <a:r>
              <a:rPr lang="en-US" altLang="zh-CN" b="1" i="1" dirty="0">
                <a:solidFill>
                  <a:schemeClr val="accent2"/>
                </a:solidFill>
              </a:rPr>
              <a:t>closure</a:t>
            </a:r>
            <a:r>
              <a:rPr lang="en-US" altLang="zh-CN" b="1" dirty="0">
                <a:solidFill>
                  <a:schemeClr val="accent2"/>
                </a:solidFill>
              </a:rPr>
              <a:t>=</a:t>
            </a:r>
            <a:r>
              <a:rPr lang="en-US" altLang="zh-CN" b="1" i="1" dirty="0">
                <a:solidFill>
                  <a:schemeClr val="accent2"/>
                </a:solidFill>
              </a:rPr>
              <a:t>ABCGHI</a:t>
            </a:r>
            <a:r>
              <a:rPr lang="zh-CN" altLang="en-US" b="1" i="1" dirty="0">
                <a:solidFill>
                  <a:schemeClr val="accent2"/>
                </a:solidFill>
              </a:rPr>
              <a:t>，</a:t>
            </a:r>
            <a:r>
              <a:rPr lang="zh-CN" altLang="en-US" b="1" dirty="0">
                <a:solidFill>
                  <a:schemeClr val="accent2"/>
                </a:solidFill>
              </a:rPr>
              <a:t>没有变化，算法终止</a:t>
            </a:r>
            <a:r>
              <a:rPr lang="zh-CN" altLang="en-US" b="1" dirty="0"/>
              <a:t>。</a:t>
            </a:r>
            <a:endParaRPr lang="zh-CN" altLang="en-US" b="1" dirty="0">
              <a:solidFill>
                <a:srgbClr val="FF0000"/>
              </a:solidFill>
            </a:endParaRPr>
          </a:p>
        </p:txBody>
      </p:sp>
      <p:sp>
        <p:nvSpPr>
          <p:cNvPr id="197636" name="Text Box 4"/>
          <p:cNvSpPr txBox="1">
            <a:spLocks noChangeArrowheads="1"/>
          </p:cNvSpPr>
          <p:nvPr/>
        </p:nvSpPr>
        <p:spPr bwMode="auto">
          <a:xfrm>
            <a:off x="5580112" y="4800600"/>
            <a:ext cx="34563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spcBef>
                <a:spcPct val="50000"/>
              </a:spcBef>
            </a:pPr>
            <a:r>
              <a:rPr lang="zh-CN" altLang="en-US" sz="2000" b="1" dirty="0"/>
              <a:t> </a:t>
            </a:r>
            <a:r>
              <a:rPr lang="zh-CN" altLang="en-US" sz="2000" b="1" dirty="0">
                <a:solidFill>
                  <a:srgbClr val="FF0066"/>
                </a:solidFill>
              </a:rPr>
              <a:t>结果为：</a:t>
            </a:r>
            <a:r>
              <a:rPr lang="en-US" altLang="zh-CN" sz="2000" b="1" i="1" dirty="0">
                <a:solidFill>
                  <a:srgbClr val="FF0066"/>
                </a:solidFill>
              </a:rPr>
              <a:t>closure</a:t>
            </a:r>
            <a:r>
              <a:rPr lang="en-US" altLang="zh-CN" sz="2000" b="1" dirty="0">
                <a:solidFill>
                  <a:srgbClr val="FF0066"/>
                </a:solidFill>
              </a:rPr>
              <a:t>=</a:t>
            </a:r>
            <a:r>
              <a:rPr lang="en-US" altLang="zh-CN" sz="2000" b="1" i="1" dirty="0">
                <a:solidFill>
                  <a:srgbClr val="FF0066"/>
                </a:solidFill>
              </a:rPr>
              <a:t>ABCGHI</a:t>
            </a:r>
            <a:r>
              <a:rPr lang="zh-CN" altLang="en-US" sz="2000" b="1" dirty="0">
                <a:solidFill>
                  <a:srgbClr val="FF0066"/>
                </a:solidFill>
              </a:rPr>
              <a:t>。</a:t>
            </a:r>
          </a:p>
        </p:txBody>
      </p:sp>
      <p:sp>
        <p:nvSpPr>
          <p:cNvPr id="197637" name="Text Box 5"/>
          <p:cNvSpPr txBox="1">
            <a:spLocks noChangeArrowheads="1"/>
          </p:cNvSpPr>
          <p:nvPr/>
        </p:nvSpPr>
        <p:spPr bwMode="auto">
          <a:xfrm>
            <a:off x="1828800" y="62484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spcBef>
                <a:spcPct val="50000"/>
              </a:spcBef>
            </a:pPr>
            <a:r>
              <a:rPr lang="zh-CN" altLang="en-US" sz="2400" b="1" dirty="0"/>
              <a:t> </a:t>
            </a:r>
            <a:r>
              <a:rPr lang="zh-CN" altLang="en-US" sz="2400" b="1" dirty="0">
                <a:solidFill>
                  <a:srgbClr val="FF0000"/>
                </a:solidFill>
              </a:rPr>
              <a:t>最后结果为</a:t>
            </a:r>
            <a:r>
              <a:rPr lang="zh-CN" altLang="en-US" sz="2400" b="1" dirty="0">
                <a:solidFill>
                  <a:srgbClr val="FF0066"/>
                </a:solidFill>
              </a:rPr>
              <a:t>：</a:t>
            </a:r>
            <a:r>
              <a:rPr lang="en-US" altLang="zh-CN" sz="2400" b="1" dirty="0">
                <a:solidFill>
                  <a:srgbClr val="FF0000"/>
                </a:solidFill>
              </a:rPr>
              <a:t>(</a:t>
            </a:r>
            <a:r>
              <a:rPr lang="en-US" altLang="zh-CN" sz="2400" b="1" i="1" dirty="0">
                <a:solidFill>
                  <a:srgbClr val="FF0000"/>
                </a:solidFill>
              </a:rPr>
              <a:t>AG</a:t>
            </a:r>
            <a:r>
              <a:rPr lang="en-US" altLang="zh-CN" sz="2400" b="1" dirty="0">
                <a:solidFill>
                  <a:srgbClr val="FF0000"/>
                </a:solidFill>
              </a:rPr>
              <a:t>)</a:t>
            </a:r>
            <a:r>
              <a:rPr lang="en-US" altLang="zh-CN" sz="2400" b="1" baseline="30000" dirty="0">
                <a:solidFill>
                  <a:srgbClr val="FF3300"/>
                </a:solidFill>
              </a:rPr>
              <a:t>+</a:t>
            </a:r>
            <a:r>
              <a:rPr lang="zh-CN" altLang="en-US" sz="2400" b="1" dirty="0">
                <a:solidFill>
                  <a:srgbClr val="FF0000"/>
                </a:solidFill>
              </a:rPr>
              <a:t>＝</a:t>
            </a:r>
            <a:r>
              <a:rPr lang="en-US" altLang="zh-CN" sz="2400" b="1" i="1" dirty="0">
                <a:solidFill>
                  <a:srgbClr val="FF0000"/>
                </a:solidFill>
              </a:rPr>
              <a:t>ABCGHI</a:t>
            </a:r>
            <a:r>
              <a:rPr lang="zh-CN" altLang="en-US" sz="2400" b="1" dirty="0">
                <a:solidFill>
                  <a:srgbClr val="FF0000"/>
                </a:solidFill>
              </a:rPr>
              <a:t>。</a:t>
            </a:r>
          </a:p>
        </p:txBody>
      </p:sp>
      <p:sp>
        <p:nvSpPr>
          <p:cNvPr id="3" name="日期占位符 2"/>
          <p:cNvSpPr>
            <a:spLocks noGrp="1"/>
          </p:cNvSpPr>
          <p:nvPr>
            <p:ph type="dt" sz="half" idx="10"/>
          </p:nvPr>
        </p:nvSpPr>
        <p:spPr/>
        <p:txBody>
          <a:bodyPr/>
          <a:lstStyle/>
          <a:p>
            <a:pPr>
              <a:defRPr/>
            </a:pPr>
            <a:fld id="{858BA443-C2E6-4438-9893-0C0C4F6DA267}" type="datetime1">
              <a:rPr lang="zh-CN" altLang="en-US" smtClean="0"/>
              <a:t>2021/12/02</a:t>
            </a:fld>
            <a:endParaRPr lang="zh-CN" altLang="en-US" dirty="0"/>
          </a:p>
        </p:txBody>
      </p:sp>
    </p:spTree>
    <p:extLst>
      <p:ext uri="{BB962C8B-B14F-4D97-AF65-F5344CB8AC3E}">
        <p14:creationId xmlns:p14="http://schemas.microsoft.com/office/powerpoint/2010/main" val="2638802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animEffect transition="in" filter="wipe(left)">
                                      <p:cBhvr>
                                        <p:cTn id="7" dur="500"/>
                                        <p:tgtEl>
                                          <p:spTgt spid="19763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7635">
                                            <p:txEl>
                                              <p:pRg st="2" end="2"/>
                                            </p:txEl>
                                          </p:spTgt>
                                        </p:tgtEl>
                                        <p:attrNameLst>
                                          <p:attrName>style.visibility</p:attrName>
                                        </p:attrNameLst>
                                      </p:cBhvr>
                                      <p:to>
                                        <p:strVal val="visible"/>
                                      </p:to>
                                    </p:set>
                                    <p:animEffect transition="in" filter="wipe(left)">
                                      <p:cBhvr>
                                        <p:cTn id="10" dur="500"/>
                                        <p:tgtEl>
                                          <p:spTgt spid="19763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7635">
                                            <p:txEl>
                                              <p:pRg st="3" end="3"/>
                                            </p:txEl>
                                          </p:spTgt>
                                        </p:tgtEl>
                                        <p:attrNameLst>
                                          <p:attrName>style.visibility</p:attrName>
                                        </p:attrNameLst>
                                      </p:cBhvr>
                                      <p:to>
                                        <p:strVal val="visible"/>
                                      </p:to>
                                    </p:set>
                                    <p:animEffect transition="in" filter="wipe(left)">
                                      <p:cBhvr>
                                        <p:cTn id="13" dur="500"/>
                                        <p:tgtEl>
                                          <p:spTgt spid="19763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7635">
                                            <p:txEl>
                                              <p:pRg st="4" end="4"/>
                                            </p:txEl>
                                          </p:spTgt>
                                        </p:tgtEl>
                                        <p:attrNameLst>
                                          <p:attrName>style.visibility</p:attrName>
                                        </p:attrNameLst>
                                      </p:cBhvr>
                                      <p:to>
                                        <p:strVal val="visible"/>
                                      </p:to>
                                    </p:set>
                                    <p:animEffect transition="in" filter="wipe(left)">
                                      <p:cBhvr>
                                        <p:cTn id="18" dur="500"/>
                                        <p:tgtEl>
                                          <p:spTgt spid="19763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5">
                                            <p:txEl>
                                              <p:pRg st="5" end="5"/>
                                            </p:txEl>
                                          </p:spTgt>
                                        </p:tgtEl>
                                        <p:attrNameLst>
                                          <p:attrName>style.visibility</p:attrName>
                                        </p:attrNameLst>
                                      </p:cBhvr>
                                      <p:to>
                                        <p:strVal val="visible"/>
                                      </p:to>
                                    </p:set>
                                    <p:animEffect transition="in" filter="wipe(left)">
                                      <p:cBhvr>
                                        <p:cTn id="23" dur="500"/>
                                        <p:tgtEl>
                                          <p:spTgt spid="19763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7635">
                                            <p:txEl>
                                              <p:pRg st="6" end="6"/>
                                            </p:txEl>
                                          </p:spTgt>
                                        </p:tgtEl>
                                        <p:attrNameLst>
                                          <p:attrName>style.visibility</p:attrName>
                                        </p:attrNameLst>
                                      </p:cBhvr>
                                      <p:to>
                                        <p:strVal val="visible"/>
                                      </p:to>
                                    </p:set>
                                    <p:animEffect transition="in" filter="wipe(left)">
                                      <p:cBhvr>
                                        <p:cTn id="28" dur="500"/>
                                        <p:tgtEl>
                                          <p:spTgt spid="197635">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97635">
                                            <p:txEl>
                                              <p:pRg st="7" end="7"/>
                                            </p:txEl>
                                          </p:spTgt>
                                        </p:tgtEl>
                                        <p:attrNameLst>
                                          <p:attrName>style.visibility</p:attrName>
                                        </p:attrNameLst>
                                      </p:cBhvr>
                                      <p:to>
                                        <p:strVal val="visible"/>
                                      </p:to>
                                    </p:set>
                                    <p:animEffect transition="in" filter="wipe(left)">
                                      <p:cBhvr>
                                        <p:cTn id="33" dur="500"/>
                                        <p:tgtEl>
                                          <p:spTgt spid="197635">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7635">
                                            <p:txEl>
                                              <p:pRg st="8" end="8"/>
                                            </p:txEl>
                                          </p:spTgt>
                                        </p:tgtEl>
                                        <p:attrNameLst>
                                          <p:attrName>style.visibility</p:attrName>
                                        </p:attrNameLst>
                                      </p:cBhvr>
                                      <p:to>
                                        <p:strVal val="visible"/>
                                      </p:to>
                                    </p:set>
                                    <p:animEffect transition="in" filter="wipe(left)">
                                      <p:cBhvr>
                                        <p:cTn id="38" dur="500"/>
                                        <p:tgtEl>
                                          <p:spTgt spid="197635">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7636"/>
                                        </p:tgtEl>
                                        <p:attrNameLst>
                                          <p:attrName>style.visibility</p:attrName>
                                        </p:attrNameLst>
                                      </p:cBhvr>
                                      <p:to>
                                        <p:strVal val="visible"/>
                                      </p:to>
                                    </p:set>
                                    <p:animEffect transition="in" filter="wipe(left)">
                                      <p:cBhvr>
                                        <p:cTn id="43" dur="500"/>
                                        <p:tgtEl>
                                          <p:spTgt spid="1976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97635">
                                            <p:txEl>
                                              <p:pRg st="9" end="9"/>
                                            </p:txEl>
                                          </p:spTgt>
                                        </p:tgtEl>
                                        <p:attrNameLst>
                                          <p:attrName>style.visibility</p:attrName>
                                        </p:attrNameLst>
                                      </p:cBhvr>
                                      <p:to>
                                        <p:strVal val="visible"/>
                                      </p:to>
                                    </p:set>
                                    <p:animEffect transition="in" filter="wipe(left)">
                                      <p:cBhvr>
                                        <p:cTn id="48" dur="500"/>
                                        <p:tgtEl>
                                          <p:spTgt spid="197635">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7637"/>
                                        </p:tgtEl>
                                        <p:attrNameLst>
                                          <p:attrName>style.visibility</p:attrName>
                                        </p:attrNameLst>
                                      </p:cBhvr>
                                      <p:to>
                                        <p:strVal val="visible"/>
                                      </p:to>
                                    </p:set>
                                    <p:animEffect transition="in" filter="wipe(left)">
                                      <p:cBhvr>
                                        <p:cTn id="53" dur="500"/>
                                        <p:tgtEl>
                                          <p:spTgt spid="197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p:bldP spid="19763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zh-CN" altLang="en-US" b="1" dirty="0">
                <a:ea typeface="华文隶书" panose="02010800040101010101" pitchFamily="2" charset="-122"/>
              </a:rPr>
              <a:t>计算属性集闭包的作用</a:t>
            </a:r>
          </a:p>
        </p:txBody>
      </p:sp>
      <p:sp>
        <p:nvSpPr>
          <p:cNvPr id="207875" name="Rectangle 3"/>
          <p:cNvSpPr>
            <a:spLocks noGrp="1" noChangeArrowheads="1"/>
          </p:cNvSpPr>
          <p:nvPr>
            <p:ph idx="1"/>
          </p:nvPr>
        </p:nvSpPr>
        <p:spPr>
          <a:xfrm>
            <a:off x="1066800" y="990600"/>
            <a:ext cx="7924800" cy="5791200"/>
          </a:xfrm>
        </p:spPr>
        <p:txBody>
          <a:bodyPr/>
          <a:lstStyle/>
          <a:p>
            <a:pPr>
              <a:lnSpc>
                <a:spcPct val="150000"/>
              </a:lnSpc>
            </a:pPr>
            <a:r>
              <a:rPr lang="zh-CN" altLang="en-US" sz="2400" b="1" dirty="0">
                <a:latin typeface="微软雅黑" panose="020B0503020204020204" pitchFamily="34" charset="-122"/>
                <a:ea typeface="微软雅黑" panose="020B0503020204020204" pitchFamily="34" charset="-122"/>
              </a:rPr>
              <a:t>计算属性集闭包的作用可归纳如下：</a:t>
            </a:r>
          </a:p>
          <a:p>
            <a:pPr lvl="1">
              <a:lnSpc>
                <a:spcPct val="150000"/>
              </a:lnSpc>
              <a:spcBef>
                <a:spcPct val="25000"/>
              </a:spcBef>
            </a:pPr>
            <a:r>
              <a:rPr lang="zh-CN" altLang="en-US" sz="2000" b="1" dirty="0">
                <a:solidFill>
                  <a:schemeClr val="accent2"/>
                </a:solidFill>
                <a:latin typeface="微软雅黑" panose="020B0503020204020204" pitchFamily="34" charset="-122"/>
                <a:ea typeface="微软雅黑" panose="020B0503020204020204" pitchFamily="34" charset="-122"/>
              </a:rPr>
              <a:t>验证</a:t>
            </a:r>
            <a:r>
              <a:rPr lang="zh-CN" altLang="en-US" sz="2000" b="1" i="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i="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chemeClr val="accent2"/>
                </a:solidFill>
                <a:latin typeface="微软雅黑" panose="020B0503020204020204" pitchFamily="34" charset="-122"/>
                <a:ea typeface="微软雅黑" panose="020B0503020204020204" pitchFamily="34" charset="-122"/>
              </a:rPr>
              <a:t>是否在</a:t>
            </a:r>
            <a:r>
              <a:rPr lang="en-US" altLang="zh-CN" sz="2000" b="1" i="1" dirty="0">
                <a:solidFill>
                  <a:schemeClr val="accent2"/>
                </a:solidFill>
                <a:latin typeface="微软雅黑" panose="020B0503020204020204" pitchFamily="34" charset="-122"/>
                <a:ea typeface="微软雅黑" panose="020B0503020204020204" pitchFamily="34" charset="-122"/>
              </a:rPr>
              <a:t>F</a:t>
            </a:r>
            <a:r>
              <a:rPr lang="en-US" altLang="zh-CN" sz="2000" b="1" i="1" baseline="30000" dirty="0">
                <a:solidFill>
                  <a:schemeClr val="accent2"/>
                </a:solidFill>
                <a:latin typeface="微软雅黑" panose="020B0503020204020204" pitchFamily="34" charset="-122"/>
                <a:ea typeface="微软雅黑" panose="020B0503020204020204" pitchFamily="34" charset="-122"/>
              </a:rPr>
              <a:t>+</a:t>
            </a:r>
            <a:r>
              <a:rPr lang="zh-CN" altLang="en-US" sz="2000" b="1" dirty="0">
                <a:solidFill>
                  <a:schemeClr val="accent2"/>
                </a:solidFill>
                <a:latin typeface="微软雅黑" panose="020B0503020204020204" pitchFamily="34" charset="-122"/>
                <a:ea typeface="微软雅黑" panose="020B0503020204020204" pitchFamily="34" charset="-122"/>
              </a:rPr>
              <a:t>中</a:t>
            </a:r>
            <a:r>
              <a:rPr lang="zh-CN" altLang="en-US" sz="2000" b="1" dirty="0">
                <a:latin typeface="微软雅黑" panose="020B0503020204020204" pitchFamily="34" charset="-122"/>
                <a:ea typeface="微软雅黑" panose="020B0503020204020204" pitchFamily="34" charset="-122"/>
              </a:rPr>
              <a:t>：看是否有</a:t>
            </a:r>
            <a:r>
              <a:rPr lang="zh-CN" altLang="en-US" sz="2000" b="1" i="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i="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200" b="1" i="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baseline="30000" dirty="0">
                <a:solidFill>
                  <a:srgbClr val="FF33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p>
          <a:p>
            <a:pPr lvl="1">
              <a:lnSpc>
                <a:spcPct val="150000"/>
              </a:lnSpc>
              <a:spcBef>
                <a:spcPct val="25000"/>
              </a:spcBef>
            </a:pPr>
            <a:r>
              <a:rPr lang="zh-CN" altLang="en-US" sz="2000" b="1" dirty="0">
                <a:solidFill>
                  <a:schemeClr val="accent2"/>
                </a:solidFill>
                <a:latin typeface="微软雅黑" panose="020B0503020204020204" pitchFamily="34" charset="-122"/>
                <a:ea typeface="微软雅黑" panose="020B0503020204020204" pitchFamily="34" charset="-122"/>
              </a:rPr>
              <a:t>判断</a:t>
            </a:r>
            <a:r>
              <a:rPr lang="zh-CN" altLang="en-US" sz="2000" b="1" i="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chemeClr val="accent2"/>
                </a:solidFill>
                <a:latin typeface="微软雅黑" panose="020B0503020204020204" pitchFamily="34" charset="-122"/>
                <a:ea typeface="微软雅黑" panose="020B0503020204020204" pitchFamily="34" charset="-122"/>
              </a:rPr>
              <a:t>是否为</a:t>
            </a:r>
            <a:r>
              <a:rPr lang="en-US" altLang="zh-CN" sz="2000" b="1" i="1" dirty="0">
                <a:solidFill>
                  <a:schemeClr val="accent2"/>
                </a:solidFill>
                <a:latin typeface="微软雅黑" panose="020B0503020204020204" pitchFamily="34" charset="-122"/>
                <a:ea typeface="微软雅黑" panose="020B0503020204020204" pitchFamily="34" charset="-122"/>
              </a:rPr>
              <a:t>r</a:t>
            </a:r>
            <a:r>
              <a:rPr lang="en-US" altLang="zh-CN" sz="2000" b="1" dirty="0">
                <a:solidFill>
                  <a:schemeClr val="accent2"/>
                </a:solidFill>
                <a:latin typeface="微软雅黑" panose="020B0503020204020204" pitchFamily="34" charset="-122"/>
                <a:ea typeface="微软雅黑" panose="020B0503020204020204" pitchFamily="34" charset="-122"/>
              </a:rPr>
              <a:t>(</a:t>
            </a:r>
            <a:r>
              <a:rPr lang="en-US" altLang="zh-CN" sz="2000" b="1" i="1" dirty="0">
                <a:solidFill>
                  <a:schemeClr val="accent2"/>
                </a:solidFill>
                <a:latin typeface="微软雅黑" panose="020B0503020204020204" pitchFamily="34" charset="-122"/>
                <a:ea typeface="微软雅黑" panose="020B0503020204020204" pitchFamily="34" charset="-122"/>
              </a:rPr>
              <a:t>R</a:t>
            </a:r>
            <a:r>
              <a:rPr lang="en-US" altLang="zh-CN" sz="2000" b="1" dirty="0">
                <a:solidFill>
                  <a:schemeClr val="accent2"/>
                </a:solidFill>
                <a:latin typeface="微软雅黑" panose="020B0503020204020204" pitchFamily="34" charset="-122"/>
                <a:ea typeface="微软雅黑" panose="020B0503020204020204" pitchFamily="34" charset="-122"/>
              </a:rPr>
              <a:t>)</a:t>
            </a:r>
            <a:r>
              <a:rPr lang="zh-CN" altLang="en-US" sz="2000" b="1" dirty="0">
                <a:solidFill>
                  <a:schemeClr val="accent2"/>
                </a:solidFill>
                <a:latin typeface="微软雅黑" panose="020B0503020204020204" pitchFamily="34" charset="-122"/>
                <a:ea typeface="微软雅黑" panose="020B0503020204020204" pitchFamily="34" charset="-122"/>
              </a:rPr>
              <a:t>的</a:t>
            </a:r>
            <a:r>
              <a:rPr lang="zh-CN" altLang="en-US" sz="2000" b="1" dirty="0">
                <a:solidFill>
                  <a:srgbClr val="009900"/>
                </a:solidFill>
                <a:latin typeface="微软雅黑" panose="020B0503020204020204" pitchFamily="34" charset="-122"/>
                <a:ea typeface="微软雅黑" panose="020B0503020204020204" pitchFamily="34" charset="-122"/>
              </a:rPr>
              <a:t>超码</a:t>
            </a:r>
            <a:r>
              <a:rPr lang="zh-CN" altLang="en-US" sz="2000" b="1" dirty="0">
                <a:latin typeface="微软雅黑" panose="020B0503020204020204" pitchFamily="34" charset="-122"/>
                <a:ea typeface="微软雅黑" panose="020B0503020204020204" pitchFamily="34" charset="-122"/>
              </a:rPr>
              <a:t>：计算</a:t>
            </a:r>
            <a:r>
              <a:rPr lang="zh-CN" altLang="en-US" sz="2000" b="1" i="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200" b="1" i="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i="1" baseline="30000" dirty="0">
                <a:solidFill>
                  <a:srgbClr val="FF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，看其是否包含</a:t>
            </a:r>
            <a:r>
              <a:rPr lang="en-US" altLang="zh-CN" sz="2000" b="1" i="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的所有属性。如</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AG</a:t>
            </a:r>
            <a:r>
              <a:rPr lang="en-US" altLang="zh-CN" sz="2000" b="1" dirty="0">
                <a:latin typeface="微软雅黑" panose="020B0503020204020204" pitchFamily="34" charset="-122"/>
                <a:ea typeface="微软雅黑" panose="020B0503020204020204" pitchFamily="34" charset="-122"/>
              </a:rPr>
              <a:t>)</a:t>
            </a:r>
            <a:r>
              <a:rPr lang="en-US" altLang="zh-CN" sz="2000" b="1" baseline="30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ABCGHI</a:t>
            </a:r>
            <a:r>
              <a:rPr lang="zh-CN" altLang="en-US" sz="2000" b="1" dirty="0">
                <a:latin typeface="微软雅黑" panose="020B0503020204020204" pitchFamily="34" charset="-122"/>
                <a:ea typeface="微软雅黑" panose="020B0503020204020204" pitchFamily="34" charset="-122"/>
              </a:rPr>
              <a:t>，则</a:t>
            </a:r>
            <a:r>
              <a:rPr lang="en-US" altLang="zh-CN" sz="2000" b="1" i="1" dirty="0">
                <a:latin typeface="微软雅黑" panose="020B0503020204020204" pitchFamily="34" charset="-122"/>
                <a:ea typeface="微软雅黑" panose="020B0503020204020204" pitchFamily="34" charset="-122"/>
              </a:rPr>
              <a:t>AG</a:t>
            </a:r>
            <a:r>
              <a:rPr lang="zh-CN" altLang="en-US" sz="2000" b="1" dirty="0">
                <a:latin typeface="微软雅黑" panose="020B0503020204020204" pitchFamily="34" charset="-122"/>
                <a:ea typeface="微软雅黑" panose="020B0503020204020204" pitchFamily="34" charset="-122"/>
              </a:rPr>
              <a:t>为</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的</a:t>
            </a:r>
            <a:r>
              <a:rPr lang="zh-CN" altLang="en-US" sz="2000" b="1" dirty="0">
                <a:solidFill>
                  <a:srgbClr val="9900CC"/>
                </a:solidFill>
                <a:latin typeface="微软雅黑" panose="020B0503020204020204" pitchFamily="34" charset="-122"/>
                <a:ea typeface="微软雅黑" panose="020B0503020204020204" pitchFamily="34" charset="-122"/>
              </a:rPr>
              <a:t>超码</a:t>
            </a:r>
            <a:r>
              <a:rPr lang="zh-CN" altLang="en-US" sz="2000" b="1" dirty="0">
                <a:latin typeface="微软雅黑" panose="020B0503020204020204" pitchFamily="34" charset="-122"/>
                <a:ea typeface="微软雅黑" panose="020B0503020204020204" pitchFamily="34" charset="-122"/>
              </a:rPr>
              <a:t>。</a:t>
            </a:r>
          </a:p>
          <a:p>
            <a:pPr lvl="1">
              <a:lnSpc>
                <a:spcPct val="150000"/>
              </a:lnSpc>
              <a:spcBef>
                <a:spcPct val="25000"/>
              </a:spcBef>
            </a:pPr>
            <a:r>
              <a:rPr lang="zh-CN" altLang="en-US" sz="2000" b="1" dirty="0">
                <a:solidFill>
                  <a:schemeClr val="accent2"/>
                </a:solidFill>
                <a:latin typeface="微软雅黑" panose="020B0503020204020204" pitchFamily="34" charset="-122"/>
                <a:ea typeface="微软雅黑" panose="020B0503020204020204" pitchFamily="34" charset="-122"/>
              </a:rPr>
              <a:t>判断</a:t>
            </a:r>
            <a:r>
              <a:rPr lang="zh-CN" altLang="en-US" sz="2000" b="1" i="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chemeClr val="accent2"/>
                </a:solidFill>
                <a:latin typeface="微软雅黑" panose="020B0503020204020204" pitchFamily="34" charset="-122"/>
                <a:ea typeface="微软雅黑" panose="020B0503020204020204" pitchFamily="34" charset="-122"/>
              </a:rPr>
              <a:t>是否为</a:t>
            </a:r>
            <a:r>
              <a:rPr lang="en-US" altLang="zh-CN" sz="2000" b="1" i="1" dirty="0">
                <a:solidFill>
                  <a:schemeClr val="accent2"/>
                </a:solidFill>
                <a:latin typeface="微软雅黑" panose="020B0503020204020204" pitchFamily="34" charset="-122"/>
                <a:ea typeface="微软雅黑" panose="020B0503020204020204" pitchFamily="34" charset="-122"/>
              </a:rPr>
              <a:t>r</a:t>
            </a:r>
            <a:r>
              <a:rPr lang="en-US" altLang="zh-CN" sz="2000" b="1" dirty="0">
                <a:solidFill>
                  <a:schemeClr val="accent2"/>
                </a:solidFill>
                <a:latin typeface="微软雅黑" panose="020B0503020204020204" pitchFamily="34" charset="-122"/>
                <a:ea typeface="微软雅黑" panose="020B0503020204020204" pitchFamily="34" charset="-122"/>
              </a:rPr>
              <a:t>(</a:t>
            </a:r>
            <a:r>
              <a:rPr lang="en-US" altLang="zh-CN" sz="2000" b="1" i="1" dirty="0">
                <a:solidFill>
                  <a:schemeClr val="accent2"/>
                </a:solidFill>
                <a:latin typeface="微软雅黑" panose="020B0503020204020204" pitchFamily="34" charset="-122"/>
                <a:ea typeface="微软雅黑" panose="020B0503020204020204" pitchFamily="34" charset="-122"/>
              </a:rPr>
              <a:t>R</a:t>
            </a:r>
            <a:r>
              <a:rPr lang="en-US" altLang="zh-CN" sz="2000" b="1" dirty="0">
                <a:solidFill>
                  <a:schemeClr val="accent2"/>
                </a:solidFill>
                <a:latin typeface="微软雅黑" panose="020B0503020204020204" pitchFamily="34" charset="-122"/>
                <a:ea typeface="微软雅黑" panose="020B0503020204020204" pitchFamily="34" charset="-122"/>
              </a:rPr>
              <a:t>)</a:t>
            </a:r>
            <a:r>
              <a:rPr lang="zh-CN" altLang="en-US" sz="2000" b="1" dirty="0">
                <a:solidFill>
                  <a:schemeClr val="accent2"/>
                </a:solidFill>
                <a:latin typeface="微软雅黑" panose="020B0503020204020204" pitchFamily="34" charset="-122"/>
                <a:ea typeface="微软雅黑" panose="020B0503020204020204" pitchFamily="34" charset="-122"/>
              </a:rPr>
              <a:t>的</a:t>
            </a:r>
            <a:r>
              <a:rPr lang="zh-CN" altLang="en-US" sz="2000" b="1" dirty="0">
                <a:solidFill>
                  <a:srgbClr val="009900"/>
                </a:solidFill>
                <a:latin typeface="微软雅黑" panose="020B0503020204020204" pitchFamily="34" charset="-122"/>
                <a:ea typeface="微软雅黑" panose="020B0503020204020204" pitchFamily="34" charset="-122"/>
              </a:rPr>
              <a:t>候选码</a:t>
            </a:r>
            <a:r>
              <a:rPr lang="zh-CN" altLang="en-US" sz="2000" b="1" dirty="0">
                <a:latin typeface="微软雅黑" panose="020B0503020204020204" pitchFamily="34" charset="-122"/>
                <a:ea typeface="微软雅黑" panose="020B0503020204020204" pitchFamily="34" charset="-122"/>
              </a:rPr>
              <a:t>：若</a:t>
            </a:r>
            <a:r>
              <a:rPr lang="zh-CN" altLang="en-US" sz="2000" b="1" i="1"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latin typeface="微软雅黑" panose="020B0503020204020204" pitchFamily="34" charset="-122"/>
                <a:ea typeface="微软雅黑" panose="020B0503020204020204" pitchFamily="34" charset="-122"/>
              </a:rPr>
              <a:t>是超码，</a:t>
            </a:r>
            <a:r>
              <a:rPr lang="zh-CN" altLang="en-US" sz="2000" b="1" dirty="0">
                <a:solidFill>
                  <a:srgbClr val="FF0066"/>
                </a:solidFill>
                <a:latin typeface="微软雅黑" panose="020B0503020204020204" pitchFamily="34" charset="-122"/>
                <a:ea typeface="微软雅黑" panose="020B0503020204020204" pitchFamily="34" charset="-122"/>
              </a:rPr>
              <a:t>可检验</a:t>
            </a:r>
            <a:r>
              <a:rPr lang="zh-CN" altLang="en-US" sz="2000" b="1" i="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rgbClr val="FF0066"/>
                </a:solidFill>
                <a:latin typeface="微软雅黑" panose="020B0503020204020204" pitchFamily="34" charset="-122"/>
                <a:ea typeface="微软雅黑" panose="020B0503020204020204" pitchFamily="34" charset="-122"/>
              </a:rPr>
              <a:t>包含的所有</a:t>
            </a:r>
            <a:r>
              <a:rPr lang="zh-CN" altLang="en-US" sz="2000" b="1" dirty="0">
                <a:solidFill>
                  <a:srgbClr val="9900CC"/>
                </a:solidFill>
                <a:latin typeface="微软雅黑" panose="020B0503020204020204" pitchFamily="34" charset="-122"/>
                <a:ea typeface="微软雅黑" panose="020B0503020204020204" pitchFamily="34" charset="-122"/>
              </a:rPr>
              <a:t>子集的闭包</a:t>
            </a:r>
            <a:r>
              <a:rPr lang="zh-CN" altLang="en-US" sz="2000" b="1" dirty="0">
                <a:solidFill>
                  <a:srgbClr val="FF0066"/>
                </a:solidFill>
                <a:latin typeface="微软雅黑" panose="020B0503020204020204" pitchFamily="34" charset="-122"/>
                <a:ea typeface="微软雅黑" panose="020B0503020204020204" pitchFamily="34" charset="-122"/>
              </a:rPr>
              <a:t>是否包含</a:t>
            </a:r>
            <a:r>
              <a:rPr lang="en-US" altLang="zh-CN" sz="2000" b="1" i="1" dirty="0">
                <a:solidFill>
                  <a:srgbClr val="FF0066"/>
                </a:solidFill>
                <a:latin typeface="微软雅黑" panose="020B0503020204020204" pitchFamily="34" charset="-122"/>
                <a:ea typeface="微软雅黑" panose="020B0503020204020204" pitchFamily="34" charset="-122"/>
              </a:rPr>
              <a:t>R</a:t>
            </a:r>
            <a:r>
              <a:rPr lang="zh-CN" altLang="en-US" sz="2000" b="1" dirty="0">
                <a:solidFill>
                  <a:srgbClr val="FF0066"/>
                </a:solidFill>
                <a:latin typeface="微软雅黑" panose="020B0503020204020204" pitchFamily="34" charset="-122"/>
                <a:ea typeface="微软雅黑" panose="020B0503020204020204" pitchFamily="34" charset="-122"/>
              </a:rPr>
              <a:t>的所有属性</a:t>
            </a:r>
            <a:r>
              <a:rPr lang="zh-CN" altLang="en-US" sz="2000" b="1" dirty="0">
                <a:latin typeface="微软雅黑" panose="020B0503020204020204" pitchFamily="34" charset="-122"/>
                <a:ea typeface="微软雅黑" panose="020B0503020204020204" pitchFamily="34" charset="-122"/>
              </a:rPr>
              <a:t>。若不存在任何这样的属性子集，则</a:t>
            </a:r>
            <a:r>
              <a:rPr lang="zh-CN" altLang="en-US" sz="2000" b="1" i="1"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latin typeface="微软雅黑" panose="020B0503020204020204" pitchFamily="34" charset="-122"/>
                <a:ea typeface="微软雅黑" panose="020B0503020204020204" pitchFamily="34" charset="-122"/>
              </a:rPr>
              <a:t>是</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的</a:t>
            </a:r>
            <a:r>
              <a:rPr lang="zh-CN" altLang="en-US" sz="2000" b="1" dirty="0">
                <a:solidFill>
                  <a:srgbClr val="9900CC"/>
                </a:solidFill>
                <a:latin typeface="微软雅黑" panose="020B0503020204020204" pitchFamily="34" charset="-122"/>
                <a:ea typeface="微软雅黑" panose="020B0503020204020204" pitchFamily="34" charset="-122"/>
              </a:rPr>
              <a:t>候选码</a:t>
            </a:r>
            <a:r>
              <a:rPr lang="zh-CN" altLang="en-US" sz="2000" b="1" dirty="0">
                <a:latin typeface="微软雅黑" panose="020B0503020204020204" pitchFamily="34" charset="-122"/>
                <a:ea typeface="微软雅黑" panose="020B0503020204020204" pitchFamily="34" charset="-122"/>
              </a:rPr>
              <a:t>。</a:t>
            </a:r>
          </a:p>
          <a:p>
            <a:pPr lvl="1">
              <a:lnSpc>
                <a:spcPct val="150000"/>
              </a:lnSpc>
              <a:spcBef>
                <a:spcPct val="25000"/>
              </a:spcBef>
            </a:pPr>
            <a:r>
              <a:rPr lang="zh-CN" altLang="en-US" sz="2000" b="1" dirty="0">
                <a:solidFill>
                  <a:schemeClr val="accent2"/>
                </a:solidFill>
                <a:latin typeface="微软雅黑" panose="020B0503020204020204" pitchFamily="34" charset="-122"/>
                <a:ea typeface="微软雅黑" panose="020B0503020204020204" pitchFamily="34" charset="-122"/>
              </a:rPr>
              <a:t>计算</a:t>
            </a:r>
            <a:r>
              <a:rPr lang="en-US" altLang="zh-CN" sz="2000" b="1" i="1" dirty="0">
                <a:solidFill>
                  <a:schemeClr val="accent2"/>
                </a:solidFill>
                <a:latin typeface="微软雅黑" panose="020B0503020204020204" pitchFamily="34" charset="-122"/>
                <a:ea typeface="微软雅黑" panose="020B0503020204020204" pitchFamily="34" charset="-122"/>
              </a:rPr>
              <a:t>F</a:t>
            </a:r>
            <a:r>
              <a:rPr lang="en-US" altLang="zh-CN" sz="2000" b="1" baseline="30000" dirty="0">
                <a:solidFill>
                  <a:srgbClr val="0000CC"/>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。对于任意</a:t>
            </a:r>
            <a:r>
              <a:rPr lang="zh-CN" altLang="en-US" sz="2000" b="1" i="1"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latin typeface="微软雅黑" panose="020B0503020204020204" pitchFamily="34" charset="-122"/>
                <a:ea typeface="微软雅黑" panose="020B0503020204020204" pitchFamily="34" charset="-122"/>
              </a:rPr>
              <a:t>R</a:t>
            </a:r>
            <a:r>
              <a:rPr lang="zh-CN" altLang="en-US" sz="2000" b="1" dirty="0">
                <a:latin typeface="微软雅黑" panose="020B0503020204020204" pitchFamily="34" charset="-122"/>
                <a:ea typeface="微软雅黑" panose="020B0503020204020204" pitchFamily="34" charset="-122"/>
              </a:rPr>
              <a:t>，可通过找出</a:t>
            </a:r>
            <a:r>
              <a:rPr lang="zh-CN" altLang="en-US" sz="2000" b="1" i="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baseline="30000" dirty="0">
                <a:solidFill>
                  <a:srgbClr val="FF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，对任意的</a:t>
            </a:r>
          </a:p>
          <a:p>
            <a:pPr lvl="1">
              <a:lnSpc>
                <a:spcPct val="150000"/>
              </a:lnSpc>
              <a:spcBef>
                <a:spcPct val="0"/>
              </a:spcBef>
              <a:buFont typeface="Wingdings" panose="05000000000000000000" pitchFamily="2" charset="2"/>
              <a:buNone/>
            </a:pPr>
            <a:r>
              <a:rPr lang="en-US" altLang="zh-CN" sz="2000" b="1" i="1" dirty="0">
                <a:latin typeface="微软雅黑" panose="020B0503020204020204" pitchFamily="34" charset="-122"/>
                <a:ea typeface="微软雅黑" panose="020B0503020204020204" pitchFamily="34" charset="-122"/>
              </a:rPr>
              <a:t>                    S</a:t>
            </a:r>
            <a:r>
              <a:rPr lang="en-US" altLang="zh-CN" sz="12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12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i="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baseline="30000" dirty="0">
                <a:solidFill>
                  <a:srgbClr val="FF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，可输出一个 </a:t>
            </a:r>
            <a:r>
              <a:rPr lang="zh-CN" altLang="en-US" sz="2000" b="1" i="1" dirty="0">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i="1" dirty="0">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a:t>
            </a:r>
          </a:p>
        </p:txBody>
      </p:sp>
      <p:sp>
        <p:nvSpPr>
          <p:cNvPr id="3" name="日期占位符 2"/>
          <p:cNvSpPr>
            <a:spLocks noGrp="1"/>
          </p:cNvSpPr>
          <p:nvPr>
            <p:ph type="dt" sz="half" idx="10"/>
          </p:nvPr>
        </p:nvSpPr>
        <p:spPr/>
        <p:txBody>
          <a:bodyPr/>
          <a:lstStyle/>
          <a:p>
            <a:pPr>
              <a:defRPr/>
            </a:pPr>
            <a:fld id="{9D702FBD-4056-4465-BCA0-D6B2FE28DA73}" type="datetime1">
              <a:rPr lang="zh-CN" altLang="en-US" smtClean="0"/>
              <a:t>2021/12/02</a:t>
            </a:fld>
            <a:endParaRPr lang="zh-CN" altLang="en-US" dirty="0"/>
          </a:p>
        </p:txBody>
      </p:sp>
    </p:spTree>
    <p:extLst>
      <p:ext uri="{BB962C8B-B14F-4D97-AF65-F5344CB8AC3E}">
        <p14:creationId xmlns:p14="http://schemas.microsoft.com/office/powerpoint/2010/main" val="2453261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animEffect transition="in" filter="wipe(left)">
                                      <p:cBhvr>
                                        <p:cTn id="7" dur="500"/>
                                        <p:tgtEl>
                                          <p:spTgt spid="207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7875">
                                            <p:txEl>
                                              <p:pRg st="2" end="2"/>
                                            </p:txEl>
                                          </p:spTgt>
                                        </p:tgtEl>
                                        <p:attrNameLst>
                                          <p:attrName>style.visibility</p:attrName>
                                        </p:attrNameLst>
                                      </p:cBhvr>
                                      <p:to>
                                        <p:strVal val="visible"/>
                                      </p:to>
                                    </p:set>
                                    <p:animEffect transition="in" filter="wipe(left)">
                                      <p:cBhvr>
                                        <p:cTn id="12" dur="500"/>
                                        <p:tgtEl>
                                          <p:spTgt spid="2078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7875">
                                            <p:txEl>
                                              <p:pRg st="3" end="3"/>
                                            </p:txEl>
                                          </p:spTgt>
                                        </p:tgtEl>
                                        <p:attrNameLst>
                                          <p:attrName>style.visibility</p:attrName>
                                        </p:attrNameLst>
                                      </p:cBhvr>
                                      <p:to>
                                        <p:strVal val="visible"/>
                                      </p:to>
                                    </p:set>
                                    <p:animEffect transition="in" filter="wipe(left)">
                                      <p:cBhvr>
                                        <p:cTn id="17" dur="500"/>
                                        <p:tgtEl>
                                          <p:spTgt spid="2078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7875">
                                            <p:txEl>
                                              <p:pRg st="4" end="4"/>
                                            </p:txEl>
                                          </p:spTgt>
                                        </p:tgtEl>
                                        <p:attrNameLst>
                                          <p:attrName>style.visibility</p:attrName>
                                        </p:attrNameLst>
                                      </p:cBhvr>
                                      <p:to>
                                        <p:strVal val="visible"/>
                                      </p:to>
                                    </p:set>
                                    <p:animEffect transition="in" filter="wipe(left)">
                                      <p:cBhvr>
                                        <p:cTn id="22" dur="500"/>
                                        <p:tgtEl>
                                          <p:spTgt spid="207875">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07875">
                                            <p:txEl>
                                              <p:pRg st="5" end="5"/>
                                            </p:txEl>
                                          </p:spTgt>
                                        </p:tgtEl>
                                        <p:attrNameLst>
                                          <p:attrName>style.visibility</p:attrName>
                                        </p:attrNameLst>
                                      </p:cBhvr>
                                      <p:to>
                                        <p:strVal val="visible"/>
                                      </p:to>
                                    </p:set>
                                    <p:animEffect transition="in" filter="wipe(left)">
                                      <p:cBhvr>
                                        <p:cTn id="25" dur="500"/>
                                        <p:tgtEl>
                                          <p:spTgt spid="207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990600" y="155494"/>
            <a:ext cx="8077200" cy="980728"/>
          </a:xfrm>
        </p:spPr>
        <p:txBody>
          <a:bodyPr/>
          <a:lstStyle/>
          <a:p>
            <a:r>
              <a:rPr lang="zh-CN" altLang="en-US" b="1" dirty="0">
                <a:ea typeface="华文隶书" panose="02010800040101010101" pitchFamily="2" charset="-122"/>
              </a:rPr>
              <a:t>判断</a:t>
            </a:r>
            <a:r>
              <a:rPr lang="zh-CN" altLang="en-US" b="1" dirty="0">
                <a:ea typeface="华文隶书" panose="02010800040101010101" pitchFamily="2" charset="-122"/>
                <a:sym typeface="Symbol" panose="05050102010706020507" pitchFamily="18" charset="2"/>
              </a:rPr>
              <a:t>属性集</a:t>
            </a:r>
            <a:r>
              <a:rPr lang="zh-CN" altLang="en-US" b="1" dirty="0">
                <a:ea typeface="华文隶书" panose="02010800040101010101" pitchFamily="2" charset="-122"/>
              </a:rPr>
              <a:t>是否为候选码举例</a:t>
            </a:r>
          </a:p>
        </p:txBody>
      </p:sp>
      <p:sp>
        <p:nvSpPr>
          <p:cNvPr id="253955" name="Rectangle 3"/>
          <p:cNvSpPr>
            <a:spLocks noGrp="1" noChangeArrowheads="1"/>
          </p:cNvSpPr>
          <p:nvPr>
            <p:ph idx="1"/>
          </p:nvPr>
        </p:nvSpPr>
        <p:spPr>
          <a:xfrm>
            <a:off x="990600" y="990600"/>
            <a:ext cx="8077200" cy="5791200"/>
          </a:xfrm>
        </p:spPr>
        <p:txBody>
          <a:bodyPr/>
          <a:lstStyle/>
          <a:p>
            <a:pPr>
              <a:lnSpc>
                <a:spcPct val="120000"/>
              </a:lnSpc>
              <a:spcBef>
                <a:spcPct val="15000"/>
              </a:spcBef>
            </a:pPr>
            <a:r>
              <a:rPr lang="en-US" altLang="zh-CN" sz="2400" b="1" dirty="0">
                <a:solidFill>
                  <a:schemeClr val="accent2"/>
                </a:solidFill>
              </a:rPr>
              <a:t>[</a:t>
            </a:r>
            <a:r>
              <a:rPr lang="zh-CN" altLang="en-US" sz="2400" b="1" dirty="0">
                <a:solidFill>
                  <a:schemeClr val="accent2"/>
                </a:solidFill>
              </a:rPr>
              <a:t>例</a:t>
            </a:r>
            <a:r>
              <a:rPr lang="en-US" altLang="zh-CN" sz="2400" b="1" dirty="0">
                <a:solidFill>
                  <a:schemeClr val="accent2"/>
                </a:solidFill>
              </a:rPr>
              <a:t>]</a:t>
            </a:r>
            <a:r>
              <a:rPr lang="en-US" altLang="zh-CN" sz="2400" b="1" dirty="0"/>
              <a:t>  </a:t>
            </a:r>
            <a:r>
              <a:rPr lang="en-US" altLang="zh-CN" sz="2400" b="1" i="1" dirty="0"/>
              <a:t>r</a:t>
            </a:r>
            <a:r>
              <a:rPr lang="en-US" altLang="zh-CN" sz="2400" b="1" dirty="0"/>
              <a:t>(</a:t>
            </a:r>
            <a:r>
              <a:rPr lang="en-US" altLang="zh-CN" sz="2400" b="1" i="1" dirty="0"/>
              <a:t>R</a:t>
            </a:r>
            <a:r>
              <a:rPr lang="en-US" altLang="zh-CN" sz="2400" b="1" dirty="0"/>
              <a:t>)</a:t>
            </a:r>
            <a:r>
              <a:rPr lang="zh-CN" altLang="en-US" sz="2400" b="1" dirty="0"/>
              <a:t>和</a:t>
            </a:r>
            <a:r>
              <a:rPr lang="en-US" altLang="zh-CN" sz="2400" b="1" i="1" dirty="0"/>
              <a:t>F</a:t>
            </a:r>
            <a:r>
              <a:rPr lang="zh-CN" altLang="en-US" sz="2400" b="1" dirty="0"/>
              <a:t>见例</a:t>
            </a:r>
            <a:r>
              <a:rPr lang="en-US" altLang="zh-CN" sz="2400" b="1" dirty="0"/>
              <a:t>1</a:t>
            </a:r>
            <a:r>
              <a:rPr lang="zh-CN" altLang="en-US" sz="2400" b="1" dirty="0"/>
              <a:t>，判断</a:t>
            </a:r>
            <a:r>
              <a:rPr lang="en-US" altLang="zh-CN" sz="2400" b="1" i="1" dirty="0"/>
              <a:t>AG</a:t>
            </a:r>
            <a:r>
              <a:rPr lang="zh-CN" altLang="en-US" sz="2400" b="1" dirty="0"/>
              <a:t>是否为</a:t>
            </a:r>
            <a:r>
              <a:rPr lang="en-US" altLang="zh-CN" sz="2400" b="1" i="1" dirty="0"/>
              <a:t>r</a:t>
            </a:r>
            <a:r>
              <a:rPr lang="en-US" altLang="zh-CN" sz="2400" b="1" dirty="0"/>
              <a:t>(</a:t>
            </a:r>
            <a:r>
              <a:rPr lang="en-US" altLang="zh-CN" sz="2400" b="1" i="1" dirty="0"/>
              <a:t>R</a:t>
            </a:r>
            <a:r>
              <a:rPr lang="en-US" altLang="zh-CN" sz="2400" b="1" dirty="0"/>
              <a:t>)</a:t>
            </a:r>
            <a:r>
              <a:rPr lang="zh-CN" altLang="en-US" sz="2400" b="1" dirty="0"/>
              <a:t>的候选码。</a:t>
            </a:r>
          </a:p>
          <a:p>
            <a:pPr lvl="1">
              <a:lnSpc>
                <a:spcPct val="120000"/>
              </a:lnSpc>
              <a:spcBef>
                <a:spcPct val="15000"/>
              </a:spcBef>
            </a:pPr>
            <a:r>
              <a:rPr lang="zh-CN" altLang="en-US" sz="2400" b="1" dirty="0"/>
              <a:t>例</a:t>
            </a:r>
            <a:r>
              <a:rPr lang="en-US" altLang="zh-CN" sz="2400" b="1" dirty="0"/>
              <a:t>1</a:t>
            </a:r>
            <a:r>
              <a:rPr lang="zh-CN" altLang="en-US" sz="2400" b="1" dirty="0"/>
              <a:t>已计算出</a:t>
            </a:r>
            <a:r>
              <a:rPr lang="en-US" altLang="zh-CN" sz="2400" b="1" dirty="0">
                <a:solidFill>
                  <a:srgbClr val="FF0000"/>
                </a:solidFill>
              </a:rPr>
              <a:t>(</a:t>
            </a:r>
            <a:r>
              <a:rPr lang="en-US" altLang="zh-CN" sz="2400" b="1" i="1" dirty="0">
                <a:solidFill>
                  <a:srgbClr val="FF0000"/>
                </a:solidFill>
              </a:rPr>
              <a:t>AG</a:t>
            </a:r>
            <a:r>
              <a:rPr lang="en-US" altLang="zh-CN" sz="2400" b="1" dirty="0">
                <a:solidFill>
                  <a:srgbClr val="FF0000"/>
                </a:solidFill>
              </a:rPr>
              <a:t>)</a:t>
            </a:r>
            <a:r>
              <a:rPr lang="en-US" altLang="zh-CN" sz="2400" b="1" baseline="30000" dirty="0">
                <a:solidFill>
                  <a:srgbClr val="FF0000"/>
                </a:solidFill>
              </a:rPr>
              <a:t>+</a:t>
            </a:r>
            <a:r>
              <a:rPr lang="zh-CN" altLang="en-US" sz="2400" b="1" dirty="0"/>
              <a:t>＝</a:t>
            </a:r>
            <a:r>
              <a:rPr lang="en-US" altLang="zh-CN" sz="2400" b="1" i="1" dirty="0"/>
              <a:t>ABCGHI, </a:t>
            </a:r>
            <a:r>
              <a:rPr lang="zh-CN" altLang="en-US" sz="2400" b="1" dirty="0"/>
              <a:t>则还要进一步分别计算</a:t>
            </a:r>
            <a:r>
              <a:rPr lang="en-US" altLang="zh-CN" sz="2400" b="1" i="1" dirty="0">
                <a:solidFill>
                  <a:srgbClr val="FF0000"/>
                </a:solidFill>
              </a:rPr>
              <a:t>A</a:t>
            </a:r>
            <a:r>
              <a:rPr lang="en-US" altLang="zh-CN" sz="2400" b="1" baseline="30000" dirty="0">
                <a:solidFill>
                  <a:srgbClr val="FF0000"/>
                </a:solidFill>
              </a:rPr>
              <a:t>+</a:t>
            </a:r>
            <a:r>
              <a:rPr lang="zh-CN" altLang="en-US" sz="2400" b="1" dirty="0"/>
              <a:t>和</a:t>
            </a:r>
            <a:r>
              <a:rPr lang="en-US" altLang="zh-CN" sz="2400" b="1" i="1" dirty="0">
                <a:solidFill>
                  <a:srgbClr val="FF0000"/>
                </a:solidFill>
              </a:rPr>
              <a:t>G</a:t>
            </a:r>
            <a:r>
              <a:rPr lang="en-US" altLang="zh-CN" sz="2400" b="1" baseline="30000" dirty="0">
                <a:solidFill>
                  <a:srgbClr val="FF0000"/>
                </a:solidFill>
              </a:rPr>
              <a:t>+</a:t>
            </a:r>
            <a:r>
              <a:rPr lang="zh-CN" altLang="en-US" sz="2400" b="1" dirty="0"/>
              <a:t>。</a:t>
            </a:r>
          </a:p>
          <a:p>
            <a:pPr lvl="1">
              <a:lnSpc>
                <a:spcPct val="120000"/>
              </a:lnSpc>
              <a:spcBef>
                <a:spcPct val="15000"/>
              </a:spcBef>
            </a:pPr>
            <a:r>
              <a:rPr lang="zh-CN" altLang="en-US" sz="2400" b="1" dirty="0"/>
              <a:t>经计算得，</a:t>
            </a:r>
            <a:r>
              <a:rPr lang="en-US" altLang="zh-CN" sz="2400" b="1" i="1" dirty="0">
                <a:solidFill>
                  <a:srgbClr val="FF0000"/>
                </a:solidFill>
              </a:rPr>
              <a:t>A</a:t>
            </a:r>
            <a:r>
              <a:rPr lang="en-US" altLang="zh-CN" sz="2400" b="1" baseline="30000" dirty="0">
                <a:solidFill>
                  <a:srgbClr val="FF0000"/>
                </a:solidFill>
              </a:rPr>
              <a:t>+</a:t>
            </a:r>
            <a:r>
              <a:rPr lang="en-US" altLang="zh-CN" sz="2400" b="1" i="1" dirty="0"/>
              <a:t>=ABCH</a:t>
            </a:r>
            <a:r>
              <a:rPr lang="zh-CN" altLang="en-US" sz="2400" b="1" dirty="0"/>
              <a:t>、</a:t>
            </a:r>
            <a:r>
              <a:rPr lang="en-US" altLang="zh-CN" sz="2400" b="1" i="1" dirty="0">
                <a:solidFill>
                  <a:srgbClr val="FF0000"/>
                </a:solidFill>
              </a:rPr>
              <a:t>G</a:t>
            </a:r>
            <a:r>
              <a:rPr lang="en-US" altLang="zh-CN" sz="2400" b="1" baseline="30000" dirty="0">
                <a:solidFill>
                  <a:srgbClr val="FF0000"/>
                </a:solidFill>
              </a:rPr>
              <a:t>+</a:t>
            </a:r>
            <a:r>
              <a:rPr lang="en-US" altLang="zh-CN" sz="2400" b="1" dirty="0"/>
              <a:t>=</a:t>
            </a:r>
            <a:r>
              <a:rPr lang="en-US" altLang="zh-CN" sz="2400" b="1" i="1" dirty="0"/>
              <a:t>G</a:t>
            </a:r>
            <a:r>
              <a:rPr lang="zh-CN" altLang="en-US" sz="2400" b="1" dirty="0"/>
              <a:t>，它们都不包含</a:t>
            </a:r>
            <a:r>
              <a:rPr lang="en-US" altLang="zh-CN" sz="2400" b="1" i="1" dirty="0"/>
              <a:t>R</a:t>
            </a:r>
            <a:r>
              <a:rPr lang="zh-CN" altLang="en-US" sz="2400" b="1" dirty="0"/>
              <a:t>的所有属性。因此，</a:t>
            </a:r>
            <a:r>
              <a:rPr lang="en-US" altLang="zh-CN" sz="2400" b="1" i="1" dirty="0"/>
              <a:t>AG</a:t>
            </a:r>
            <a:r>
              <a:rPr lang="zh-CN" altLang="en-US" sz="2400" b="1" dirty="0"/>
              <a:t>为</a:t>
            </a:r>
            <a:r>
              <a:rPr lang="en-US" altLang="zh-CN" sz="2400" b="1" i="1" dirty="0"/>
              <a:t>r(R)</a:t>
            </a:r>
            <a:r>
              <a:rPr lang="zh-CN" altLang="en-US" sz="2400" b="1" dirty="0"/>
              <a:t>的候选码。 </a:t>
            </a:r>
          </a:p>
          <a:p>
            <a:pPr>
              <a:lnSpc>
                <a:spcPct val="125000"/>
              </a:lnSpc>
              <a:spcBef>
                <a:spcPct val="15000"/>
              </a:spcBef>
            </a:pPr>
            <a:r>
              <a:rPr lang="zh-CN" altLang="en-US" sz="2400" b="1" dirty="0"/>
              <a:t>对于一个给定的关系模式</a:t>
            </a:r>
            <a:r>
              <a:rPr lang="en-US" altLang="zh-CN" sz="2400" b="1" i="1" dirty="0"/>
              <a:t>r</a:t>
            </a:r>
            <a:r>
              <a:rPr lang="en-US" altLang="zh-CN" sz="2400" b="1" dirty="0"/>
              <a:t>(</a:t>
            </a:r>
            <a:r>
              <a:rPr lang="en-US" altLang="zh-CN" sz="2400" b="1" i="1" dirty="0"/>
              <a:t>R</a:t>
            </a:r>
            <a:r>
              <a:rPr lang="en-US" altLang="zh-CN" sz="2400" b="1" dirty="0"/>
              <a:t>)</a:t>
            </a:r>
            <a:r>
              <a:rPr lang="zh-CN" altLang="en-US" sz="2400" b="1" dirty="0"/>
              <a:t>及函数依赖集</a:t>
            </a:r>
            <a:r>
              <a:rPr lang="en-US" altLang="zh-CN" sz="2400" b="1" i="1" dirty="0"/>
              <a:t>F</a:t>
            </a:r>
            <a:r>
              <a:rPr lang="zh-CN" altLang="en-US" sz="2400" b="1" dirty="0"/>
              <a:t>，</a:t>
            </a:r>
            <a:r>
              <a:rPr lang="zh-CN" altLang="en-US" sz="2400" b="1" dirty="0">
                <a:solidFill>
                  <a:srgbClr val="9900CC"/>
                </a:solidFill>
                <a:ea typeface="华文新魏" panose="02010800040101010101" pitchFamily="2" charset="-122"/>
              </a:rPr>
              <a:t>如何找出它的所有候选码？</a:t>
            </a:r>
          </a:p>
          <a:p>
            <a:pPr lvl="1">
              <a:lnSpc>
                <a:spcPct val="120000"/>
              </a:lnSpc>
              <a:spcBef>
                <a:spcPct val="15000"/>
              </a:spcBef>
            </a:pPr>
            <a:r>
              <a:rPr lang="zh-CN" altLang="en-US" sz="2400" b="1" dirty="0"/>
              <a:t>这是基于函数依赖理论和范式概念判断该关系模式是否是“好”模式的基础；</a:t>
            </a:r>
          </a:p>
          <a:p>
            <a:pPr lvl="1">
              <a:lnSpc>
                <a:spcPct val="120000"/>
              </a:lnSpc>
              <a:spcBef>
                <a:spcPct val="15000"/>
              </a:spcBef>
            </a:pPr>
            <a:r>
              <a:rPr lang="zh-CN" altLang="en-US" sz="2400" b="1" dirty="0"/>
              <a:t>也是对一个“不好”的关系模式进行分解的基础。</a:t>
            </a:r>
            <a:r>
              <a:rPr lang="zh-CN" altLang="en-US" sz="2000" b="1" dirty="0"/>
              <a:t> </a:t>
            </a:r>
          </a:p>
        </p:txBody>
      </p:sp>
      <p:sp>
        <p:nvSpPr>
          <p:cNvPr id="3" name="日期占位符 2"/>
          <p:cNvSpPr>
            <a:spLocks noGrp="1"/>
          </p:cNvSpPr>
          <p:nvPr>
            <p:ph type="dt" sz="half" idx="10"/>
          </p:nvPr>
        </p:nvSpPr>
        <p:spPr/>
        <p:txBody>
          <a:bodyPr/>
          <a:lstStyle/>
          <a:p>
            <a:pPr>
              <a:defRPr/>
            </a:pPr>
            <a:fld id="{E2063AD7-D3F0-4F31-A84C-0EAAE9A5BE38}" type="datetime1">
              <a:rPr lang="zh-CN" altLang="en-US" smtClean="0"/>
              <a:t>2021/12/02</a:t>
            </a:fld>
            <a:endParaRPr lang="zh-CN" altLang="en-US" dirty="0"/>
          </a:p>
        </p:txBody>
      </p:sp>
    </p:spTree>
    <p:extLst>
      <p:ext uri="{BB962C8B-B14F-4D97-AF65-F5344CB8AC3E}">
        <p14:creationId xmlns:p14="http://schemas.microsoft.com/office/powerpoint/2010/main" val="1269024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3955">
                                            <p:txEl>
                                              <p:pRg st="1" end="1"/>
                                            </p:txEl>
                                          </p:spTgt>
                                        </p:tgtEl>
                                        <p:attrNameLst>
                                          <p:attrName>style.visibility</p:attrName>
                                        </p:attrNameLst>
                                      </p:cBhvr>
                                      <p:to>
                                        <p:strVal val="visible"/>
                                      </p:to>
                                    </p:set>
                                    <p:animEffect transition="in" filter="wipe(left)">
                                      <p:cBhvr>
                                        <p:cTn id="7" dur="500"/>
                                        <p:tgtEl>
                                          <p:spTgt spid="2539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3955">
                                            <p:txEl>
                                              <p:pRg st="2" end="2"/>
                                            </p:txEl>
                                          </p:spTgt>
                                        </p:tgtEl>
                                        <p:attrNameLst>
                                          <p:attrName>style.visibility</p:attrName>
                                        </p:attrNameLst>
                                      </p:cBhvr>
                                      <p:to>
                                        <p:strVal val="visible"/>
                                      </p:to>
                                    </p:set>
                                    <p:animEffect transition="in" filter="wipe(left)">
                                      <p:cBhvr>
                                        <p:cTn id="12" dur="500"/>
                                        <p:tgtEl>
                                          <p:spTgt spid="253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3955">
                                            <p:txEl>
                                              <p:pRg st="3" end="3"/>
                                            </p:txEl>
                                          </p:spTgt>
                                        </p:tgtEl>
                                        <p:attrNameLst>
                                          <p:attrName>style.visibility</p:attrName>
                                        </p:attrNameLst>
                                      </p:cBhvr>
                                      <p:to>
                                        <p:strVal val="visible"/>
                                      </p:to>
                                    </p:set>
                                    <p:animEffect transition="in" filter="wipe(left)">
                                      <p:cBhvr>
                                        <p:cTn id="17" dur="500"/>
                                        <p:tgtEl>
                                          <p:spTgt spid="2539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3955">
                                            <p:txEl>
                                              <p:pRg st="4" end="4"/>
                                            </p:txEl>
                                          </p:spTgt>
                                        </p:tgtEl>
                                        <p:attrNameLst>
                                          <p:attrName>style.visibility</p:attrName>
                                        </p:attrNameLst>
                                      </p:cBhvr>
                                      <p:to>
                                        <p:strVal val="visible"/>
                                      </p:to>
                                    </p:set>
                                    <p:animEffect transition="in" filter="wipe(left)">
                                      <p:cBhvr>
                                        <p:cTn id="22" dur="500"/>
                                        <p:tgtEl>
                                          <p:spTgt spid="253955">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53955">
                                            <p:txEl>
                                              <p:pRg st="5" end="5"/>
                                            </p:txEl>
                                          </p:spTgt>
                                        </p:tgtEl>
                                        <p:attrNameLst>
                                          <p:attrName>style.visibility</p:attrName>
                                        </p:attrNameLst>
                                      </p:cBhvr>
                                      <p:to>
                                        <p:strVal val="visible"/>
                                      </p:to>
                                    </p:set>
                                    <p:animEffect transition="in" filter="wipe(left)">
                                      <p:cBhvr>
                                        <p:cTn id="25" dur="500"/>
                                        <p:tgtEl>
                                          <p:spTgt spid="2539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zh-CN" altLang="en-US" b="1" dirty="0">
                <a:ea typeface="华文隶书" panose="02010800040101010101" pitchFamily="2" charset="-122"/>
              </a:rPr>
              <a:t>判断</a:t>
            </a:r>
            <a:r>
              <a:rPr lang="zh-CN" altLang="en-US" b="1" dirty="0">
                <a:ea typeface="华文隶书" panose="02010800040101010101" pitchFamily="2" charset="-122"/>
                <a:sym typeface="Symbol" panose="05050102010706020507" pitchFamily="18" charset="2"/>
              </a:rPr>
              <a:t>属性集</a:t>
            </a:r>
            <a:r>
              <a:rPr lang="zh-CN" altLang="en-US" b="1" dirty="0">
                <a:ea typeface="华文隶书" panose="02010800040101010101" pitchFamily="2" charset="-122"/>
              </a:rPr>
              <a:t>是否为候选码</a:t>
            </a:r>
          </a:p>
        </p:txBody>
      </p:sp>
      <p:sp>
        <p:nvSpPr>
          <p:cNvPr id="285699" name="Rectangle 3"/>
          <p:cNvSpPr>
            <a:spLocks noGrp="1" noChangeArrowheads="1"/>
          </p:cNvSpPr>
          <p:nvPr>
            <p:ph idx="1"/>
          </p:nvPr>
        </p:nvSpPr>
        <p:spPr>
          <a:xfrm>
            <a:off x="990600" y="990600"/>
            <a:ext cx="8153400" cy="5943600"/>
          </a:xfrm>
        </p:spPr>
        <p:txBody>
          <a:bodyPr/>
          <a:lstStyle/>
          <a:p>
            <a:pPr>
              <a:lnSpc>
                <a:spcPct val="150000"/>
              </a:lnSpc>
              <a:spcBef>
                <a:spcPct val="10000"/>
              </a:spcBef>
            </a:pPr>
            <a:r>
              <a:rPr lang="zh-CN" altLang="en-US" sz="2000" b="1" dirty="0">
                <a:solidFill>
                  <a:schemeClr val="accent2"/>
                </a:solidFill>
              </a:rPr>
              <a:t>给定关系模式</a:t>
            </a:r>
            <a:r>
              <a:rPr lang="en-US" altLang="zh-CN" sz="2000" b="1" i="1" dirty="0">
                <a:solidFill>
                  <a:schemeClr val="accent2"/>
                </a:solidFill>
              </a:rPr>
              <a:t>r</a:t>
            </a:r>
            <a:r>
              <a:rPr lang="en-US" altLang="zh-CN" sz="2000" b="1" dirty="0">
                <a:solidFill>
                  <a:schemeClr val="accent2"/>
                </a:solidFill>
              </a:rPr>
              <a:t>(</a:t>
            </a:r>
            <a:r>
              <a:rPr lang="en-US" altLang="zh-CN" sz="2000" b="1" i="1" dirty="0">
                <a:solidFill>
                  <a:schemeClr val="accent2"/>
                </a:solidFill>
              </a:rPr>
              <a:t>R</a:t>
            </a:r>
            <a:r>
              <a:rPr lang="en-US" altLang="zh-CN" sz="2000" b="1" dirty="0">
                <a:solidFill>
                  <a:schemeClr val="accent2"/>
                </a:solidFill>
              </a:rPr>
              <a:t>)</a:t>
            </a:r>
            <a:r>
              <a:rPr lang="zh-CN" altLang="en-US" sz="2000" b="1" dirty="0">
                <a:solidFill>
                  <a:schemeClr val="accent2"/>
                </a:solidFill>
              </a:rPr>
              <a:t>及函数依赖集</a:t>
            </a:r>
            <a:r>
              <a:rPr lang="en-US" altLang="zh-CN" sz="2000" b="1" i="1" dirty="0">
                <a:solidFill>
                  <a:schemeClr val="accent2"/>
                </a:solidFill>
              </a:rPr>
              <a:t>F</a:t>
            </a:r>
            <a:r>
              <a:rPr lang="zh-CN" altLang="en-US" sz="2000" b="1" dirty="0">
                <a:solidFill>
                  <a:schemeClr val="accent2"/>
                </a:solidFill>
              </a:rPr>
              <a:t>，找出它的所有</a:t>
            </a:r>
            <a:r>
              <a:rPr lang="zh-CN" altLang="en-US" sz="2000" b="1" dirty="0">
                <a:solidFill>
                  <a:srgbClr val="FF0000"/>
                </a:solidFill>
                <a:ea typeface="黑体" panose="02010609060101010101" pitchFamily="49" charset="-122"/>
              </a:rPr>
              <a:t>候选码</a:t>
            </a:r>
            <a:r>
              <a:rPr lang="zh-CN" altLang="en-US" sz="2000" b="1" dirty="0">
                <a:solidFill>
                  <a:schemeClr val="accent2"/>
                </a:solidFill>
              </a:rPr>
              <a:t>的一般步骤如下：</a:t>
            </a:r>
            <a:r>
              <a:rPr lang="zh-CN" altLang="en-US" sz="2400" b="1" dirty="0"/>
              <a:t> </a:t>
            </a:r>
          </a:p>
          <a:p>
            <a:pPr lvl="1">
              <a:lnSpc>
                <a:spcPct val="150000"/>
              </a:lnSpc>
              <a:spcBef>
                <a:spcPct val="10000"/>
              </a:spcBef>
            </a:pPr>
            <a:r>
              <a:rPr lang="zh-CN" altLang="en-US" sz="2000" b="1" dirty="0"/>
              <a:t>找出函数依赖集</a:t>
            </a:r>
            <a:r>
              <a:rPr lang="en-US" altLang="zh-CN" sz="2000" b="1" i="1" dirty="0"/>
              <a:t>F</a:t>
            </a:r>
            <a:r>
              <a:rPr lang="zh-CN" altLang="en-US" sz="2000" b="1" dirty="0"/>
              <a:t>中在所有</a:t>
            </a:r>
            <a:r>
              <a:rPr lang="zh-CN" altLang="en-US" sz="2000" b="1" dirty="0">
                <a:solidFill>
                  <a:srgbClr val="0099FF"/>
                </a:solidFill>
                <a:ea typeface="华文新魏" panose="02010800040101010101" pitchFamily="2" charset="-122"/>
              </a:rPr>
              <a:t>函数依赖右方都没有出现</a:t>
            </a:r>
            <a:r>
              <a:rPr lang="zh-CN" altLang="en-US" sz="2000" b="1" dirty="0"/>
              <a:t>的属性集</a:t>
            </a:r>
            <a:r>
              <a:rPr lang="en-US" altLang="zh-CN" sz="2000" b="1" i="1" dirty="0"/>
              <a:t>X</a:t>
            </a:r>
            <a:r>
              <a:rPr lang="zh-CN" altLang="en-US" sz="2000" b="1" dirty="0"/>
              <a:t>，</a:t>
            </a:r>
            <a:r>
              <a:rPr lang="zh-CN" altLang="en-US" sz="2000" b="1" dirty="0">
                <a:solidFill>
                  <a:srgbClr val="9900CC"/>
                </a:solidFill>
                <a:ea typeface="华文新魏" panose="02010800040101010101" pitchFamily="2" charset="-122"/>
              </a:rPr>
              <a:t>属性集</a:t>
            </a:r>
            <a:r>
              <a:rPr lang="en-US" altLang="zh-CN" sz="2000" b="1" i="1" dirty="0">
                <a:solidFill>
                  <a:srgbClr val="9900CC"/>
                </a:solidFill>
                <a:ea typeface="华文新魏" panose="02010800040101010101" pitchFamily="2" charset="-122"/>
              </a:rPr>
              <a:t>X</a:t>
            </a:r>
            <a:r>
              <a:rPr lang="zh-CN" altLang="en-US" sz="2000" b="1" dirty="0">
                <a:solidFill>
                  <a:srgbClr val="9900CC"/>
                </a:solidFill>
                <a:ea typeface="华文新魏" panose="02010800040101010101" pitchFamily="2" charset="-122"/>
              </a:rPr>
              <a:t>中的属性都一定是</a:t>
            </a:r>
            <a:r>
              <a:rPr lang="zh-CN" altLang="en-US" sz="2000" b="1" dirty="0">
                <a:solidFill>
                  <a:srgbClr val="FF0000"/>
                </a:solidFill>
                <a:ea typeface="黑体" panose="02010609060101010101" pitchFamily="49" charset="-122"/>
              </a:rPr>
              <a:t>候选码</a:t>
            </a:r>
            <a:r>
              <a:rPr lang="zh-CN" altLang="en-US" sz="2000" b="1" dirty="0">
                <a:solidFill>
                  <a:srgbClr val="9900CC"/>
                </a:solidFill>
                <a:ea typeface="华文新魏" panose="02010800040101010101" pitchFamily="2" charset="-122"/>
              </a:rPr>
              <a:t>中的属性</a:t>
            </a:r>
            <a:r>
              <a:rPr lang="zh-CN" altLang="en-US" sz="2000" b="1" dirty="0"/>
              <a:t>。 </a:t>
            </a:r>
          </a:p>
          <a:p>
            <a:pPr lvl="1">
              <a:lnSpc>
                <a:spcPct val="150000"/>
              </a:lnSpc>
              <a:spcBef>
                <a:spcPct val="10000"/>
              </a:spcBef>
            </a:pPr>
            <a:r>
              <a:rPr lang="zh-CN" altLang="en-US" sz="2000" b="1" dirty="0"/>
              <a:t>找出</a:t>
            </a:r>
            <a:r>
              <a:rPr lang="en-US" altLang="zh-CN" sz="2000" b="1" i="1" dirty="0"/>
              <a:t>F</a:t>
            </a:r>
            <a:r>
              <a:rPr lang="zh-CN" altLang="en-US" sz="2000" b="1" dirty="0"/>
              <a:t>中在所有</a:t>
            </a:r>
            <a:r>
              <a:rPr lang="zh-CN" altLang="en-US" sz="2000" b="1" dirty="0">
                <a:solidFill>
                  <a:srgbClr val="0099FF"/>
                </a:solidFill>
                <a:ea typeface="华文新魏" panose="02010800040101010101" pitchFamily="2" charset="-122"/>
              </a:rPr>
              <a:t>函数依赖右方出现但左方没有出现</a:t>
            </a:r>
            <a:r>
              <a:rPr lang="zh-CN" altLang="en-US" sz="2000" b="1" dirty="0"/>
              <a:t>的属性集</a:t>
            </a:r>
            <a:r>
              <a:rPr lang="en-US" altLang="zh-CN" sz="2000" b="1" i="1" dirty="0"/>
              <a:t>Y</a:t>
            </a:r>
            <a:r>
              <a:rPr lang="zh-CN" altLang="en-US" sz="2000" b="1" dirty="0"/>
              <a:t>，</a:t>
            </a:r>
            <a:r>
              <a:rPr lang="zh-CN" altLang="en-US" sz="2000" b="1" dirty="0">
                <a:solidFill>
                  <a:srgbClr val="9900CC"/>
                </a:solidFill>
                <a:ea typeface="华文新魏" panose="02010800040101010101" pitchFamily="2" charset="-122"/>
              </a:rPr>
              <a:t>属性集</a:t>
            </a:r>
            <a:r>
              <a:rPr lang="en-US" altLang="zh-CN" sz="2000" b="1" i="1" dirty="0">
                <a:solidFill>
                  <a:srgbClr val="9900CC"/>
                </a:solidFill>
                <a:ea typeface="华文新魏" panose="02010800040101010101" pitchFamily="2" charset="-122"/>
              </a:rPr>
              <a:t>Y</a:t>
            </a:r>
            <a:r>
              <a:rPr lang="zh-CN" altLang="en-US" sz="2000" b="1" dirty="0">
                <a:solidFill>
                  <a:srgbClr val="9900CC"/>
                </a:solidFill>
                <a:ea typeface="华文新魏" panose="02010800040101010101" pitchFamily="2" charset="-122"/>
              </a:rPr>
              <a:t>中的属性都不可能是</a:t>
            </a:r>
            <a:r>
              <a:rPr lang="zh-CN" altLang="en-US" sz="2000" b="1" dirty="0">
                <a:solidFill>
                  <a:srgbClr val="FF0000"/>
                </a:solidFill>
                <a:ea typeface="黑体" panose="02010609060101010101" pitchFamily="49" charset="-122"/>
              </a:rPr>
              <a:t>候选码</a:t>
            </a:r>
            <a:r>
              <a:rPr lang="zh-CN" altLang="en-US" sz="2000" b="1" dirty="0">
                <a:solidFill>
                  <a:srgbClr val="9900CC"/>
                </a:solidFill>
                <a:ea typeface="华文新魏" panose="02010800040101010101" pitchFamily="2" charset="-122"/>
              </a:rPr>
              <a:t>中的属性</a:t>
            </a:r>
            <a:r>
              <a:rPr lang="zh-CN" altLang="en-US" sz="2000" b="1" dirty="0"/>
              <a:t>。 </a:t>
            </a:r>
          </a:p>
          <a:p>
            <a:pPr lvl="1">
              <a:lnSpc>
                <a:spcPct val="150000"/>
              </a:lnSpc>
              <a:spcBef>
                <a:spcPct val="10000"/>
              </a:spcBef>
            </a:pPr>
            <a:r>
              <a:rPr lang="zh-CN" altLang="en-US" sz="2000" b="1" dirty="0">
                <a:solidFill>
                  <a:srgbClr val="0099FF"/>
                </a:solidFill>
                <a:ea typeface="华文新魏" panose="02010800040101010101" pitchFamily="2" charset="-122"/>
              </a:rPr>
              <a:t>如果</a:t>
            </a:r>
            <a:r>
              <a:rPr lang="en-US" altLang="zh-CN" sz="2000" b="1" i="1" dirty="0">
                <a:solidFill>
                  <a:srgbClr val="0099FF"/>
                </a:solidFill>
                <a:ea typeface="华文新魏" panose="02010800040101010101" pitchFamily="2" charset="-122"/>
              </a:rPr>
              <a:t>X</a:t>
            </a:r>
            <a:r>
              <a:rPr lang="zh-CN" altLang="en-US" sz="2000" b="1" dirty="0">
                <a:solidFill>
                  <a:srgbClr val="0099FF"/>
                </a:solidFill>
                <a:ea typeface="华文新魏" panose="02010800040101010101" pitchFamily="2" charset="-122"/>
              </a:rPr>
              <a:t>非空</a:t>
            </a:r>
            <a:r>
              <a:rPr lang="zh-CN" altLang="en-US" sz="2000" b="1" dirty="0"/>
              <a:t>，则基于</a:t>
            </a:r>
            <a:r>
              <a:rPr lang="en-US" altLang="zh-CN" sz="2000" b="1" i="1" dirty="0"/>
              <a:t>F</a:t>
            </a:r>
            <a:r>
              <a:rPr lang="zh-CN" altLang="en-US" sz="2000" b="1" dirty="0"/>
              <a:t>计算</a:t>
            </a:r>
            <a:r>
              <a:rPr lang="en-US" altLang="zh-CN" sz="2000" b="1" i="1" dirty="0">
                <a:solidFill>
                  <a:srgbClr val="FF0000"/>
                </a:solidFill>
              </a:rPr>
              <a:t>X</a:t>
            </a:r>
            <a:r>
              <a:rPr lang="en-US" altLang="zh-CN" sz="2000" b="1" baseline="30000" dirty="0">
                <a:solidFill>
                  <a:srgbClr val="FF0000"/>
                </a:solidFill>
              </a:rPr>
              <a:t>+</a:t>
            </a:r>
            <a:r>
              <a:rPr lang="zh-CN" altLang="en-US" sz="2000" b="1" dirty="0"/>
              <a:t>，并开始发现所有</a:t>
            </a:r>
            <a:r>
              <a:rPr lang="zh-CN" altLang="en-US" sz="2000" b="1" dirty="0">
                <a:solidFill>
                  <a:srgbClr val="FF00FF"/>
                </a:solidFill>
                <a:ea typeface="黑体" panose="02010609060101010101" pitchFamily="49" charset="-122"/>
              </a:rPr>
              <a:t>候选码</a:t>
            </a:r>
            <a:r>
              <a:rPr lang="zh-CN" altLang="en-US" sz="2000" b="1" dirty="0"/>
              <a:t>：</a:t>
            </a:r>
          </a:p>
          <a:p>
            <a:pPr lvl="2">
              <a:lnSpc>
                <a:spcPct val="150000"/>
              </a:lnSpc>
              <a:spcBef>
                <a:spcPct val="10000"/>
              </a:spcBef>
            </a:pPr>
            <a:r>
              <a:rPr lang="zh-CN" altLang="en-US" sz="1800" b="1" dirty="0"/>
              <a:t>如果</a:t>
            </a:r>
            <a:r>
              <a:rPr lang="en-US" altLang="zh-CN" sz="1800" b="1" i="1" dirty="0">
                <a:solidFill>
                  <a:srgbClr val="FF0000"/>
                </a:solidFill>
              </a:rPr>
              <a:t>X</a:t>
            </a:r>
            <a:r>
              <a:rPr lang="en-US" altLang="zh-CN" sz="1800" b="1" baseline="30000" dirty="0">
                <a:solidFill>
                  <a:srgbClr val="FF0000"/>
                </a:solidFill>
              </a:rPr>
              <a:t>+</a:t>
            </a:r>
            <a:r>
              <a:rPr lang="en-US" altLang="zh-CN" sz="1800" b="1" dirty="0"/>
              <a:t>=</a:t>
            </a:r>
            <a:r>
              <a:rPr lang="en-US" altLang="zh-CN" sz="1800" b="1" i="1" dirty="0"/>
              <a:t>R</a:t>
            </a:r>
            <a:r>
              <a:rPr lang="zh-CN" altLang="en-US" sz="1800" b="1" dirty="0"/>
              <a:t>，则</a:t>
            </a:r>
            <a:r>
              <a:rPr lang="en-US" altLang="zh-CN" sz="1800" b="1" i="1" dirty="0">
                <a:solidFill>
                  <a:srgbClr val="9900CC"/>
                </a:solidFill>
                <a:ea typeface="华文新魏" panose="02010800040101010101" pitchFamily="2" charset="-122"/>
              </a:rPr>
              <a:t>X</a:t>
            </a:r>
            <a:r>
              <a:rPr lang="zh-CN" altLang="en-US" sz="1800" b="1" dirty="0">
                <a:solidFill>
                  <a:srgbClr val="9900CC"/>
                </a:solidFill>
                <a:ea typeface="华文新魏" panose="02010800040101010101" pitchFamily="2" charset="-122"/>
              </a:rPr>
              <a:t>是关系</a:t>
            </a:r>
            <a:r>
              <a:rPr lang="en-US" altLang="zh-CN" sz="1800" b="1" i="1" dirty="0">
                <a:solidFill>
                  <a:srgbClr val="9900CC"/>
                </a:solidFill>
                <a:ea typeface="华文新魏" panose="02010800040101010101" pitchFamily="2" charset="-122"/>
              </a:rPr>
              <a:t>r</a:t>
            </a:r>
            <a:r>
              <a:rPr lang="en-US" altLang="zh-CN" sz="1800" b="1" dirty="0">
                <a:solidFill>
                  <a:srgbClr val="9900CC"/>
                </a:solidFill>
                <a:ea typeface="华文新魏" panose="02010800040101010101" pitchFamily="2" charset="-122"/>
              </a:rPr>
              <a:t>(</a:t>
            </a:r>
            <a:r>
              <a:rPr lang="en-US" altLang="zh-CN" sz="1800" b="1" i="1" dirty="0">
                <a:solidFill>
                  <a:srgbClr val="9900CC"/>
                </a:solidFill>
                <a:ea typeface="华文新魏" panose="02010800040101010101" pitchFamily="2" charset="-122"/>
              </a:rPr>
              <a:t>R</a:t>
            </a:r>
            <a:r>
              <a:rPr lang="en-US" altLang="zh-CN" sz="1800" b="1" dirty="0">
                <a:solidFill>
                  <a:srgbClr val="9900CC"/>
                </a:solidFill>
                <a:ea typeface="华文新魏" panose="02010800040101010101" pitchFamily="2" charset="-122"/>
              </a:rPr>
              <a:t>)</a:t>
            </a:r>
            <a:r>
              <a:rPr lang="zh-CN" altLang="en-US" sz="1800" b="1" dirty="0">
                <a:solidFill>
                  <a:srgbClr val="9900CC"/>
                </a:solidFill>
                <a:ea typeface="华文新魏" panose="02010800040101010101" pitchFamily="2" charset="-122"/>
              </a:rPr>
              <a:t>的唯一</a:t>
            </a:r>
            <a:r>
              <a:rPr lang="zh-CN" altLang="en-US" sz="1800" b="1" dirty="0">
                <a:solidFill>
                  <a:srgbClr val="FF0000"/>
                </a:solidFill>
                <a:ea typeface="黑体" panose="02010609060101010101" pitchFamily="49" charset="-122"/>
              </a:rPr>
              <a:t>候选码</a:t>
            </a:r>
            <a:r>
              <a:rPr lang="zh-CN" altLang="en-US" sz="1800" b="1" dirty="0"/>
              <a:t>； </a:t>
            </a:r>
          </a:p>
          <a:p>
            <a:pPr lvl="2">
              <a:lnSpc>
                <a:spcPct val="150000"/>
              </a:lnSpc>
              <a:spcBef>
                <a:spcPct val="10000"/>
              </a:spcBef>
            </a:pPr>
            <a:r>
              <a:rPr lang="zh-CN" altLang="en-US" sz="1800" b="1" dirty="0"/>
              <a:t>如果</a:t>
            </a:r>
            <a:r>
              <a:rPr lang="en-US" altLang="zh-CN" sz="1800" b="1" i="1" dirty="0">
                <a:solidFill>
                  <a:srgbClr val="FF0000"/>
                </a:solidFill>
              </a:rPr>
              <a:t>X</a:t>
            </a:r>
            <a:r>
              <a:rPr lang="en-US" altLang="zh-CN" sz="1800" b="1" baseline="30000" dirty="0">
                <a:solidFill>
                  <a:srgbClr val="FF0000"/>
                </a:solidFill>
              </a:rPr>
              <a:t>+</a:t>
            </a:r>
            <a:r>
              <a:rPr lang="en-US" altLang="zh-CN" sz="1800" b="1" dirty="0"/>
              <a:t>≠</a:t>
            </a:r>
            <a:r>
              <a:rPr lang="en-US" altLang="zh-CN" sz="1800" b="1" i="1" dirty="0"/>
              <a:t>R</a:t>
            </a:r>
            <a:r>
              <a:rPr lang="zh-CN" altLang="en-US" sz="1800" b="1" dirty="0"/>
              <a:t>，则</a:t>
            </a:r>
          </a:p>
          <a:p>
            <a:pPr lvl="2">
              <a:lnSpc>
                <a:spcPct val="150000"/>
              </a:lnSpc>
              <a:spcBef>
                <a:spcPct val="10000"/>
              </a:spcBef>
            </a:pPr>
            <a:endParaRPr lang="zh-CN" altLang="en-US" sz="1100" b="1" dirty="0"/>
          </a:p>
          <a:p>
            <a:pPr lvl="1">
              <a:lnSpc>
                <a:spcPct val="150000"/>
              </a:lnSpc>
              <a:spcBef>
                <a:spcPct val="10000"/>
              </a:spcBef>
            </a:pPr>
            <a:r>
              <a:rPr lang="zh-CN" altLang="en-US" sz="2000" b="1" dirty="0">
                <a:solidFill>
                  <a:srgbClr val="0099FF"/>
                </a:solidFill>
                <a:ea typeface="华文新魏" panose="02010800040101010101" pitchFamily="2" charset="-122"/>
              </a:rPr>
              <a:t>如果</a:t>
            </a:r>
            <a:r>
              <a:rPr lang="en-US" altLang="zh-CN" sz="2000" b="1" i="1" dirty="0">
                <a:solidFill>
                  <a:srgbClr val="0099FF"/>
                </a:solidFill>
                <a:ea typeface="华文新魏" panose="02010800040101010101" pitchFamily="2" charset="-122"/>
              </a:rPr>
              <a:t>X</a:t>
            </a:r>
            <a:r>
              <a:rPr lang="zh-CN" altLang="en-US" sz="2000" b="1" dirty="0">
                <a:solidFill>
                  <a:srgbClr val="0099FF"/>
                </a:solidFill>
                <a:ea typeface="华文新魏" panose="02010800040101010101" pitchFamily="2" charset="-122"/>
              </a:rPr>
              <a:t>为空</a:t>
            </a:r>
            <a:r>
              <a:rPr lang="zh-CN" altLang="en-US" sz="2000" b="1" dirty="0"/>
              <a:t>，则从</a:t>
            </a:r>
            <a:r>
              <a:rPr lang="en-US" altLang="zh-CN" sz="2000" b="1" i="1" dirty="0"/>
              <a:t>F</a:t>
            </a:r>
            <a:r>
              <a:rPr lang="zh-CN" altLang="en-US" sz="2000" b="1" dirty="0"/>
              <a:t>中的</a:t>
            </a:r>
            <a:r>
              <a:rPr lang="zh-CN" altLang="en-US" sz="2000" b="1" dirty="0">
                <a:solidFill>
                  <a:schemeClr val="accent2"/>
                </a:solidFill>
                <a:ea typeface="华文新魏" panose="02010800040101010101" pitchFamily="2" charset="-122"/>
              </a:rPr>
              <a:t>每一个函数依赖</a:t>
            </a:r>
            <a:r>
              <a:rPr lang="zh-CN" altLang="en-US" sz="2000" b="1" i="1" dirty="0">
                <a:solidFill>
                  <a:schemeClr val="accent2"/>
                </a:solidFill>
                <a:ea typeface="华文新魏" panose="02010800040101010101" pitchFamily="2" charset="-122"/>
                <a:sym typeface="Symbol" panose="05050102010706020507" pitchFamily="18" charset="2"/>
              </a:rPr>
              <a:t></a:t>
            </a:r>
            <a:r>
              <a:rPr lang="zh-CN" altLang="en-US" sz="2000" b="1" dirty="0">
                <a:solidFill>
                  <a:schemeClr val="accent2"/>
                </a:solidFill>
                <a:ea typeface="华文新魏" panose="02010800040101010101" pitchFamily="2" charset="-122"/>
                <a:sym typeface="Symbol" panose="05050102010706020507" pitchFamily="18" charset="2"/>
              </a:rPr>
              <a:t></a:t>
            </a:r>
            <a:r>
              <a:rPr lang="en-US" altLang="zh-CN" sz="2000" b="1" i="1" dirty="0">
                <a:solidFill>
                  <a:schemeClr val="accent2"/>
                </a:solidFill>
                <a:ea typeface="华文新魏" panose="02010800040101010101" pitchFamily="2" charset="-122"/>
              </a:rPr>
              <a:t>u</a:t>
            </a:r>
            <a:r>
              <a:rPr lang="zh-CN" altLang="en-US" sz="2000" b="1" dirty="0">
                <a:solidFill>
                  <a:schemeClr val="accent2"/>
                </a:solidFill>
                <a:ea typeface="华文新魏" panose="02010800040101010101" pitchFamily="2" charset="-122"/>
              </a:rPr>
              <a:t>开始</a:t>
            </a:r>
            <a:r>
              <a:rPr lang="en-US" altLang="zh-CN" sz="2000" b="1" dirty="0"/>
              <a:t>(</a:t>
            </a:r>
            <a:r>
              <a:rPr lang="zh-CN" altLang="en-US" sz="2000" b="1" dirty="0"/>
              <a:t>先从函数依赖左边是一个属性的开始</a:t>
            </a:r>
            <a:r>
              <a:rPr lang="en-US" altLang="zh-CN" sz="2000" b="1" dirty="0"/>
              <a:t>)</a:t>
            </a:r>
            <a:r>
              <a:rPr lang="zh-CN" altLang="en-US" sz="2000" b="1" dirty="0"/>
              <a:t>：</a:t>
            </a:r>
          </a:p>
        </p:txBody>
      </p:sp>
      <p:sp>
        <p:nvSpPr>
          <p:cNvPr id="285700" name="Rectangle 4"/>
          <p:cNvSpPr>
            <a:spLocks noChangeArrowheads="1"/>
          </p:cNvSpPr>
          <p:nvPr/>
        </p:nvSpPr>
        <p:spPr bwMode="auto">
          <a:xfrm>
            <a:off x="1081596" y="1177132"/>
            <a:ext cx="8077200" cy="3200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lvl1pPr marL="342900" indent="-342900" eaLnBrk="0" hangingPunct="0">
              <a:spcBef>
                <a:spcPct val="20000"/>
              </a:spcBef>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buChar char="l"/>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ü"/>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9pPr>
          </a:lstStyle>
          <a:p>
            <a:pPr>
              <a:lnSpc>
                <a:spcPct val="120000"/>
              </a:lnSpc>
              <a:spcBef>
                <a:spcPct val="25000"/>
              </a:spcBef>
              <a:buClr>
                <a:srgbClr val="FF00FF"/>
              </a:buClr>
              <a:buFont typeface="Wingdings" panose="05000000000000000000" pitchFamily="2" charset="2"/>
              <a:buChar char="ü"/>
            </a:pPr>
            <a:r>
              <a:rPr lang="zh-CN" altLang="en-US" sz="2000" dirty="0"/>
              <a:t>首先，试着发现是否能够通过</a:t>
            </a:r>
            <a:r>
              <a:rPr lang="zh-CN" altLang="en-US" sz="2000" dirty="0">
                <a:solidFill>
                  <a:srgbClr val="008000"/>
                </a:solidFill>
                <a:ea typeface="华文新魏" panose="02010800040101010101" pitchFamily="2" charset="-122"/>
              </a:rPr>
              <a:t>增加</a:t>
            </a:r>
            <a:r>
              <a:rPr lang="en-US" altLang="zh-CN" sz="2000" dirty="0">
                <a:solidFill>
                  <a:srgbClr val="008000"/>
                </a:solidFill>
                <a:ea typeface="华文新魏" panose="02010800040101010101" pitchFamily="2" charset="-122"/>
              </a:rPr>
              <a:t>1</a:t>
            </a:r>
            <a:r>
              <a:rPr lang="zh-CN" altLang="en-US" sz="2000" dirty="0">
                <a:solidFill>
                  <a:srgbClr val="008000"/>
                </a:solidFill>
                <a:ea typeface="华文新魏" panose="02010800040101010101" pitchFamily="2" charset="-122"/>
              </a:rPr>
              <a:t>个属性</a:t>
            </a:r>
            <a:r>
              <a:rPr lang="zh-CN" altLang="en-US" sz="2000" dirty="0"/>
              <a:t>与</a:t>
            </a:r>
            <a:r>
              <a:rPr lang="en-US" altLang="zh-CN" sz="2000" i="1" dirty="0"/>
              <a:t>X</a:t>
            </a:r>
            <a:r>
              <a:rPr lang="zh-CN" altLang="en-US" sz="2000" dirty="0"/>
              <a:t>联合起来构成</a:t>
            </a:r>
            <a:r>
              <a:rPr lang="zh-CN" altLang="en-US" sz="2000" dirty="0">
                <a:solidFill>
                  <a:srgbClr val="FF00FF"/>
                </a:solidFill>
                <a:ea typeface="黑体" panose="02010609060101010101" pitchFamily="49" charset="-122"/>
              </a:rPr>
              <a:t>候选码</a:t>
            </a:r>
            <a:r>
              <a:rPr lang="en-US" altLang="zh-CN" sz="2000" dirty="0"/>
              <a:t>, </a:t>
            </a:r>
            <a:r>
              <a:rPr lang="zh-CN" altLang="en-US" sz="2000" dirty="0"/>
              <a:t>例如，若存在</a:t>
            </a:r>
            <a:r>
              <a:rPr lang="zh-CN" altLang="en-US" sz="2000" i="1" dirty="0">
                <a:solidFill>
                  <a:schemeClr val="accent2"/>
                </a:solidFill>
                <a:sym typeface="Symbol" panose="05050102010706020507" pitchFamily="18" charset="2"/>
              </a:rPr>
              <a:t></a:t>
            </a:r>
            <a:r>
              <a:rPr lang="zh-CN" altLang="en-US" sz="2000" dirty="0">
                <a:solidFill>
                  <a:schemeClr val="accent2"/>
                </a:solidFill>
                <a:sym typeface="Symbol" panose="05050102010706020507" pitchFamily="18" charset="2"/>
              </a:rPr>
              <a:t></a:t>
            </a:r>
            <a:r>
              <a:rPr lang="en-US" altLang="zh-CN" sz="2000" i="1" dirty="0">
                <a:solidFill>
                  <a:schemeClr val="accent2"/>
                </a:solidFill>
              </a:rPr>
              <a:t>R</a:t>
            </a:r>
            <a:r>
              <a:rPr lang="en-US" altLang="zh-CN" sz="2000" dirty="0">
                <a:solidFill>
                  <a:schemeClr val="accent2"/>
                </a:solidFill>
                <a:latin typeface="宋体" panose="02010600030101010101" pitchFamily="2" charset="-122"/>
              </a:rPr>
              <a:t>-</a:t>
            </a:r>
            <a:r>
              <a:rPr lang="en-US" altLang="zh-CN" sz="2000" i="1" dirty="0">
                <a:solidFill>
                  <a:schemeClr val="accent2"/>
                </a:solidFill>
              </a:rPr>
              <a:t>X</a:t>
            </a:r>
            <a:r>
              <a:rPr lang="en-US" altLang="zh-CN" sz="2000" dirty="0">
                <a:solidFill>
                  <a:schemeClr val="accent2"/>
                </a:solidFill>
                <a:latin typeface="宋体" panose="02010600030101010101" pitchFamily="2" charset="-122"/>
              </a:rPr>
              <a:t>-</a:t>
            </a:r>
            <a:r>
              <a:rPr lang="en-US" altLang="zh-CN" sz="2000" i="1" dirty="0">
                <a:solidFill>
                  <a:schemeClr val="accent2"/>
                </a:solidFill>
              </a:rPr>
              <a:t>Y</a:t>
            </a:r>
            <a:r>
              <a:rPr lang="zh-CN" altLang="en-US" sz="2000" dirty="0"/>
              <a:t>，使</a:t>
            </a:r>
            <a:r>
              <a:rPr lang="en-US" altLang="zh-CN" sz="2000" dirty="0">
                <a:solidFill>
                  <a:srgbClr val="FF0000"/>
                </a:solidFill>
              </a:rPr>
              <a:t>(</a:t>
            </a:r>
            <a:r>
              <a:rPr lang="en-US" altLang="zh-CN" sz="2000" i="1" dirty="0">
                <a:solidFill>
                  <a:srgbClr val="FF0000"/>
                </a:solidFill>
              </a:rPr>
              <a:t>X</a:t>
            </a:r>
            <a:r>
              <a:rPr lang="en-US" altLang="zh-CN" sz="2000" dirty="0">
                <a:solidFill>
                  <a:srgbClr val="FF0000"/>
                </a:solidFill>
                <a:sym typeface="Symbol" panose="05050102010706020507" pitchFamily="18" charset="2"/>
              </a:rPr>
              <a:t></a:t>
            </a:r>
            <a:r>
              <a:rPr lang="en-US" altLang="zh-CN" sz="2000" dirty="0">
                <a:solidFill>
                  <a:srgbClr val="FF0000"/>
                </a:solidFill>
              </a:rPr>
              <a:t>{</a:t>
            </a:r>
            <a:r>
              <a:rPr lang="en-US" altLang="zh-CN" sz="2000" i="1" dirty="0">
                <a:solidFill>
                  <a:srgbClr val="FF0000"/>
                </a:solidFill>
                <a:sym typeface="Symbol" panose="05050102010706020507" pitchFamily="18" charset="2"/>
              </a:rPr>
              <a:t></a:t>
            </a:r>
            <a:r>
              <a:rPr lang="en-US" altLang="zh-CN" sz="2000" dirty="0">
                <a:solidFill>
                  <a:srgbClr val="FF0000"/>
                </a:solidFill>
              </a:rPr>
              <a:t>})</a:t>
            </a:r>
            <a:r>
              <a:rPr lang="en-US" altLang="zh-CN" sz="2000" baseline="30000" dirty="0">
                <a:solidFill>
                  <a:srgbClr val="FF0000"/>
                </a:solidFill>
              </a:rPr>
              <a:t>+</a:t>
            </a:r>
            <a:r>
              <a:rPr lang="en-US" altLang="zh-CN" sz="2000" dirty="0"/>
              <a:t>=</a:t>
            </a:r>
            <a:r>
              <a:rPr lang="en-US" altLang="zh-CN" sz="2000" i="1" dirty="0"/>
              <a:t>R</a:t>
            </a:r>
            <a:r>
              <a:rPr lang="zh-CN" altLang="en-US" sz="2000" dirty="0"/>
              <a:t>，则</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rPr>
              <a:t>X</a:t>
            </a:r>
            <a:r>
              <a:rPr lang="en-US" altLang="zh-CN" sz="2000" dirty="0">
                <a:solidFill>
                  <a:srgbClr val="9900CC"/>
                </a:solidFill>
                <a:ea typeface="华文新魏" panose="02010800040101010101" pitchFamily="2" charset="-122"/>
                <a:sym typeface="Symbol" panose="05050102010706020507" pitchFamily="18" charset="2"/>
              </a:rPr>
              <a:t></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sym typeface="Symbol" panose="05050102010706020507" pitchFamily="18" charset="2"/>
              </a:rPr>
              <a:t></a:t>
            </a:r>
            <a:r>
              <a:rPr lang="en-US" altLang="zh-CN" sz="2000" dirty="0">
                <a:solidFill>
                  <a:srgbClr val="9900CC"/>
                </a:solidFill>
                <a:ea typeface="华文新魏" panose="02010800040101010101" pitchFamily="2" charset="-122"/>
              </a:rPr>
              <a:t>})</a:t>
            </a:r>
            <a:r>
              <a:rPr lang="zh-CN" altLang="en-US" sz="2000" dirty="0">
                <a:solidFill>
                  <a:srgbClr val="9900CC"/>
                </a:solidFill>
                <a:ea typeface="华文新魏" panose="02010800040101010101" pitchFamily="2" charset="-122"/>
              </a:rPr>
              <a:t>是关系</a:t>
            </a:r>
            <a:r>
              <a:rPr lang="en-US" altLang="zh-CN" sz="2000" i="1" dirty="0">
                <a:solidFill>
                  <a:srgbClr val="9900CC"/>
                </a:solidFill>
                <a:ea typeface="华文新魏" panose="02010800040101010101" pitchFamily="2" charset="-122"/>
              </a:rPr>
              <a:t>r</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rPr>
              <a:t>R</a:t>
            </a:r>
            <a:r>
              <a:rPr lang="en-US" altLang="zh-CN" sz="2000" dirty="0">
                <a:solidFill>
                  <a:srgbClr val="9900CC"/>
                </a:solidFill>
                <a:ea typeface="华文新魏" panose="02010800040101010101" pitchFamily="2" charset="-122"/>
              </a:rPr>
              <a:t>)</a:t>
            </a:r>
            <a:r>
              <a:rPr lang="zh-CN" altLang="en-US" sz="2000" dirty="0">
                <a:solidFill>
                  <a:srgbClr val="9900CC"/>
                </a:solidFill>
                <a:ea typeface="华文新魏" panose="02010800040101010101" pitchFamily="2" charset="-122"/>
              </a:rPr>
              <a:t>的一个</a:t>
            </a:r>
            <a:r>
              <a:rPr lang="zh-CN" altLang="en-US" sz="2000" dirty="0">
                <a:solidFill>
                  <a:srgbClr val="FF0000"/>
                </a:solidFill>
                <a:ea typeface="黑体" panose="02010609060101010101" pitchFamily="49" charset="-122"/>
              </a:rPr>
              <a:t>候选码</a:t>
            </a:r>
            <a:r>
              <a:rPr lang="zh-CN" altLang="en-US" sz="2000" dirty="0"/>
              <a:t>；继续试着增加另一个属性，若存在</a:t>
            </a:r>
            <a:r>
              <a:rPr lang="zh-CN" altLang="en-US" sz="2000" i="1" dirty="0">
                <a:solidFill>
                  <a:schemeClr val="accent2"/>
                </a:solidFill>
                <a:sym typeface="Symbol" panose="05050102010706020507" pitchFamily="18" charset="2"/>
              </a:rPr>
              <a:t></a:t>
            </a:r>
            <a:r>
              <a:rPr lang="zh-CN" altLang="en-US" sz="2000" dirty="0">
                <a:solidFill>
                  <a:schemeClr val="accent2"/>
                </a:solidFill>
                <a:sym typeface="Symbol" panose="05050102010706020507" pitchFamily="18" charset="2"/>
              </a:rPr>
              <a:t></a:t>
            </a:r>
            <a:r>
              <a:rPr lang="en-US" altLang="zh-CN" sz="2000" i="1" dirty="0">
                <a:solidFill>
                  <a:schemeClr val="accent2"/>
                </a:solidFill>
              </a:rPr>
              <a:t>R</a:t>
            </a:r>
            <a:r>
              <a:rPr lang="en-US" altLang="zh-CN" sz="2000" dirty="0">
                <a:solidFill>
                  <a:schemeClr val="accent2"/>
                </a:solidFill>
                <a:latin typeface="宋体" panose="02010600030101010101" pitchFamily="2" charset="-122"/>
              </a:rPr>
              <a:t>-</a:t>
            </a:r>
            <a:r>
              <a:rPr lang="en-US" altLang="zh-CN" sz="2000" i="1" dirty="0">
                <a:solidFill>
                  <a:schemeClr val="accent2"/>
                </a:solidFill>
              </a:rPr>
              <a:t>X</a:t>
            </a:r>
            <a:r>
              <a:rPr lang="en-US" altLang="zh-CN" sz="2000" dirty="0">
                <a:solidFill>
                  <a:schemeClr val="accent2"/>
                </a:solidFill>
                <a:latin typeface="宋体" panose="02010600030101010101" pitchFamily="2" charset="-122"/>
              </a:rPr>
              <a:t>-</a:t>
            </a:r>
            <a:r>
              <a:rPr lang="en-US" altLang="zh-CN" sz="2000" i="1" dirty="0">
                <a:solidFill>
                  <a:schemeClr val="accent2"/>
                </a:solidFill>
              </a:rPr>
              <a:t>Y</a:t>
            </a:r>
            <a:r>
              <a:rPr lang="en-US" altLang="zh-CN" sz="2000" dirty="0">
                <a:solidFill>
                  <a:schemeClr val="accent2"/>
                </a:solidFill>
                <a:latin typeface="宋体" panose="02010600030101010101" pitchFamily="2" charset="-122"/>
              </a:rPr>
              <a:t>-</a:t>
            </a:r>
            <a:r>
              <a:rPr lang="en-US" altLang="zh-CN" sz="2000" dirty="0">
                <a:solidFill>
                  <a:schemeClr val="accent2"/>
                </a:solidFill>
              </a:rPr>
              <a:t>{</a:t>
            </a:r>
            <a:r>
              <a:rPr lang="en-US" altLang="zh-CN" sz="2000" i="1" dirty="0">
                <a:solidFill>
                  <a:schemeClr val="accent2"/>
                </a:solidFill>
                <a:sym typeface="Symbol" panose="05050102010706020507" pitchFamily="18" charset="2"/>
              </a:rPr>
              <a:t></a:t>
            </a:r>
            <a:r>
              <a:rPr lang="en-US" altLang="zh-CN" sz="2000" dirty="0">
                <a:solidFill>
                  <a:schemeClr val="accent2"/>
                </a:solidFill>
              </a:rPr>
              <a:t>}</a:t>
            </a:r>
            <a:r>
              <a:rPr lang="zh-CN" altLang="en-US" sz="2000" dirty="0"/>
              <a:t>，使</a:t>
            </a:r>
            <a:r>
              <a:rPr lang="en-US" altLang="zh-CN" sz="2000" dirty="0">
                <a:solidFill>
                  <a:srgbClr val="FF0000"/>
                </a:solidFill>
              </a:rPr>
              <a:t>(</a:t>
            </a:r>
            <a:r>
              <a:rPr lang="en-US" altLang="zh-CN" sz="2000" i="1" dirty="0">
                <a:solidFill>
                  <a:srgbClr val="FF0000"/>
                </a:solidFill>
              </a:rPr>
              <a:t>X</a:t>
            </a:r>
            <a:r>
              <a:rPr lang="en-US" altLang="zh-CN" sz="2000" dirty="0">
                <a:solidFill>
                  <a:srgbClr val="FF0000"/>
                </a:solidFill>
                <a:sym typeface="Symbol" panose="05050102010706020507" pitchFamily="18" charset="2"/>
              </a:rPr>
              <a:t></a:t>
            </a:r>
            <a:r>
              <a:rPr lang="en-US" altLang="zh-CN" sz="2000" dirty="0">
                <a:solidFill>
                  <a:srgbClr val="FF0000"/>
                </a:solidFill>
              </a:rPr>
              <a:t>{</a:t>
            </a:r>
            <a:r>
              <a:rPr lang="en-US" altLang="zh-CN" sz="2000" i="1" dirty="0">
                <a:solidFill>
                  <a:srgbClr val="FF0000"/>
                </a:solidFill>
                <a:sym typeface="Symbol" panose="05050102010706020507" pitchFamily="18" charset="2"/>
              </a:rPr>
              <a:t></a:t>
            </a:r>
            <a:r>
              <a:rPr lang="en-US" altLang="zh-CN" sz="2000" dirty="0">
                <a:solidFill>
                  <a:srgbClr val="FF0000"/>
                </a:solidFill>
              </a:rPr>
              <a:t>})</a:t>
            </a:r>
            <a:r>
              <a:rPr lang="en-US" altLang="zh-CN" sz="2000" baseline="30000" dirty="0">
                <a:solidFill>
                  <a:srgbClr val="FF0000"/>
                </a:solidFill>
              </a:rPr>
              <a:t>+</a:t>
            </a:r>
            <a:r>
              <a:rPr lang="en-US" altLang="zh-CN" sz="2000" dirty="0"/>
              <a:t>=</a:t>
            </a:r>
            <a:r>
              <a:rPr lang="en-US" altLang="zh-CN" sz="2000" i="1" dirty="0"/>
              <a:t>R</a:t>
            </a:r>
            <a:r>
              <a:rPr lang="zh-CN" altLang="en-US" sz="2000" dirty="0"/>
              <a:t>，则</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rPr>
              <a:t>X</a:t>
            </a:r>
            <a:r>
              <a:rPr lang="en-US" altLang="zh-CN" sz="2000" dirty="0">
                <a:solidFill>
                  <a:srgbClr val="9900CC"/>
                </a:solidFill>
                <a:ea typeface="华文新魏" panose="02010800040101010101" pitchFamily="2" charset="-122"/>
                <a:sym typeface="Symbol" panose="05050102010706020507" pitchFamily="18" charset="2"/>
              </a:rPr>
              <a:t></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sym typeface="Symbol" panose="05050102010706020507" pitchFamily="18" charset="2"/>
              </a:rPr>
              <a:t></a:t>
            </a:r>
            <a:r>
              <a:rPr lang="en-US" altLang="zh-CN" sz="2000" dirty="0">
                <a:solidFill>
                  <a:srgbClr val="9900CC"/>
                </a:solidFill>
                <a:ea typeface="华文新魏" panose="02010800040101010101" pitchFamily="2" charset="-122"/>
              </a:rPr>
              <a:t>})</a:t>
            </a:r>
            <a:r>
              <a:rPr lang="zh-CN" altLang="en-US" sz="2000" dirty="0">
                <a:solidFill>
                  <a:srgbClr val="9900CC"/>
                </a:solidFill>
                <a:ea typeface="华文新魏" panose="02010800040101010101" pitchFamily="2" charset="-122"/>
              </a:rPr>
              <a:t>是关系</a:t>
            </a:r>
            <a:r>
              <a:rPr lang="en-US" altLang="zh-CN" sz="2000" i="1" dirty="0">
                <a:solidFill>
                  <a:srgbClr val="9900CC"/>
                </a:solidFill>
                <a:ea typeface="华文新魏" panose="02010800040101010101" pitchFamily="2" charset="-122"/>
              </a:rPr>
              <a:t>r</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rPr>
              <a:t>R</a:t>
            </a:r>
            <a:r>
              <a:rPr lang="en-US" altLang="zh-CN" sz="2000" dirty="0">
                <a:solidFill>
                  <a:srgbClr val="9900CC"/>
                </a:solidFill>
                <a:ea typeface="华文新魏" panose="02010800040101010101" pitchFamily="2" charset="-122"/>
              </a:rPr>
              <a:t>)</a:t>
            </a:r>
            <a:r>
              <a:rPr lang="zh-CN" altLang="en-US" sz="2000" dirty="0">
                <a:solidFill>
                  <a:srgbClr val="9900CC"/>
                </a:solidFill>
                <a:ea typeface="华文新魏" panose="02010800040101010101" pitchFamily="2" charset="-122"/>
              </a:rPr>
              <a:t>的另一个</a:t>
            </a:r>
            <a:r>
              <a:rPr lang="zh-CN" altLang="en-US" sz="2000" dirty="0">
                <a:solidFill>
                  <a:srgbClr val="FF0000"/>
                </a:solidFill>
                <a:ea typeface="黑体" panose="02010609060101010101" pitchFamily="49" charset="-122"/>
              </a:rPr>
              <a:t>候选码</a:t>
            </a:r>
            <a:r>
              <a:rPr lang="zh-CN" altLang="en-US" sz="2000" dirty="0"/>
              <a:t>；</a:t>
            </a:r>
            <a:r>
              <a:rPr lang="en-US" altLang="zh-CN" sz="2000" dirty="0"/>
              <a:t>……</a:t>
            </a:r>
            <a:r>
              <a:rPr lang="zh-CN" altLang="en-US" sz="2000" dirty="0"/>
              <a:t>。记找到的所有属性的集合为</a:t>
            </a:r>
            <a:r>
              <a:rPr lang="en-US" altLang="zh-CN" sz="2000" i="1" dirty="0"/>
              <a:t>Z</a:t>
            </a:r>
            <a:r>
              <a:rPr lang="zh-CN" altLang="en-US" sz="2000" dirty="0"/>
              <a:t>，即</a:t>
            </a:r>
            <a:r>
              <a:rPr lang="zh-CN" altLang="en-US" sz="2000" dirty="0">
                <a:sym typeface="Symbol" panose="05050102010706020507" pitchFamily="18" charset="2"/>
              </a:rPr>
              <a:t></a:t>
            </a:r>
            <a:r>
              <a:rPr lang="zh-CN" altLang="en-US" sz="2000" i="1" dirty="0">
                <a:sym typeface="Symbol" panose="05050102010706020507" pitchFamily="18" charset="2"/>
              </a:rPr>
              <a:t></a:t>
            </a:r>
            <a:r>
              <a:rPr lang="zh-CN" altLang="en-US" sz="2000" dirty="0">
                <a:sym typeface="Symbol" panose="05050102010706020507" pitchFamily="18" charset="2"/>
              </a:rPr>
              <a:t></a:t>
            </a:r>
            <a:r>
              <a:rPr lang="en-US" altLang="zh-CN" sz="2000" i="1" dirty="0"/>
              <a:t>Z</a:t>
            </a:r>
            <a:r>
              <a:rPr lang="zh-CN" altLang="en-US" sz="2000" dirty="0"/>
              <a:t>，使</a:t>
            </a:r>
            <a:r>
              <a:rPr lang="en-US" altLang="zh-CN" sz="2000" dirty="0">
                <a:solidFill>
                  <a:srgbClr val="FF0000"/>
                </a:solidFill>
              </a:rPr>
              <a:t>(</a:t>
            </a:r>
            <a:r>
              <a:rPr lang="en-US" altLang="zh-CN" sz="2000" i="1" dirty="0">
                <a:solidFill>
                  <a:srgbClr val="FF0000"/>
                </a:solidFill>
              </a:rPr>
              <a:t>X</a:t>
            </a:r>
            <a:r>
              <a:rPr lang="en-US" altLang="zh-CN" sz="2000" dirty="0">
                <a:solidFill>
                  <a:srgbClr val="FF0000"/>
                </a:solidFill>
                <a:sym typeface="Symbol" panose="05050102010706020507" pitchFamily="18" charset="2"/>
              </a:rPr>
              <a:t></a:t>
            </a:r>
            <a:r>
              <a:rPr lang="en-US" altLang="zh-CN" sz="2000" dirty="0">
                <a:solidFill>
                  <a:srgbClr val="FF0000"/>
                </a:solidFill>
              </a:rPr>
              <a:t>{</a:t>
            </a:r>
            <a:r>
              <a:rPr lang="en-US" altLang="zh-CN" sz="2000" i="1" dirty="0">
                <a:solidFill>
                  <a:srgbClr val="FF0000"/>
                </a:solidFill>
                <a:sym typeface="Symbol" panose="05050102010706020507" pitchFamily="18" charset="2"/>
              </a:rPr>
              <a:t></a:t>
            </a:r>
            <a:r>
              <a:rPr lang="en-US" altLang="zh-CN" sz="2000" dirty="0">
                <a:solidFill>
                  <a:srgbClr val="FF0000"/>
                </a:solidFill>
              </a:rPr>
              <a:t>})</a:t>
            </a:r>
            <a:r>
              <a:rPr lang="en-US" altLang="zh-CN" sz="2000" baseline="30000" dirty="0">
                <a:solidFill>
                  <a:srgbClr val="FF0000"/>
                </a:solidFill>
              </a:rPr>
              <a:t>+</a:t>
            </a:r>
            <a:r>
              <a:rPr lang="en-US" altLang="zh-CN" sz="2000" dirty="0"/>
              <a:t>=</a:t>
            </a:r>
            <a:r>
              <a:rPr lang="en-US" altLang="zh-CN" sz="2000" i="1" dirty="0"/>
              <a:t>R</a:t>
            </a:r>
            <a:r>
              <a:rPr lang="zh-CN" altLang="en-US" sz="2000" dirty="0"/>
              <a:t>。</a:t>
            </a:r>
          </a:p>
          <a:p>
            <a:pPr>
              <a:lnSpc>
                <a:spcPct val="120000"/>
              </a:lnSpc>
              <a:spcBef>
                <a:spcPct val="25000"/>
              </a:spcBef>
              <a:buClr>
                <a:srgbClr val="FF00FF"/>
              </a:buClr>
              <a:buFont typeface="Wingdings" panose="05000000000000000000" pitchFamily="2" charset="2"/>
              <a:buChar char="ü"/>
            </a:pPr>
            <a:r>
              <a:rPr lang="zh-CN" altLang="en-US" sz="2000" dirty="0"/>
              <a:t>接下来，还可以试着发现是否能够通过</a:t>
            </a:r>
            <a:r>
              <a:rPr lang="zh-CN" altLang="en-US" sz="2000" dirty="0">
                <a:solidFill>
                  <a:srgbClr val="008000"/>
                </a:solidFill>
                <a:ea typeface="华文新魏" panose="02010800040101010101" pitchFamily="2" charset="-122"/>
              </a:rPr>
              <a:t>增加</a:t>
            </a:r>
            <a:r>
              <a:rPr lang="en-US" altLang="zh-CN" sz="2000" dirty="0">
                <a:solidFill>
                  <a:srgbClr val="008000"/>
                </a:solidFill>
                <a:ea typeface="华文新魏" panose="02010800040101010101" pitchFamily="2" charset="-122"/>
              </a:rPr>
              <a:t>2</a:t>
            </a:r>
            <a:r>
              <a:rPr lang="zh-CN" altLang="en-US" sz="2000" dirty="0">
                <a:solidFill>
                  <a:srgbClr val="008000"/>
                </a:solidFill>
                <a:ea typeface="华文新魏" panose="02010800040101010101" pitchFamily="2" charset="-122"/>
              </a:rPr>
              <a:t>个或多个属性</a:t>
            </a:r>
            <a:r>
              <a:rPr lang="zh-CN" altLang="en-US" sz="2000" dirty="0"/>
              <a:t>与</a:t>
            </a:r>
            <a:r>
              <a:rPr lang="en-US" altLang="zh-CN" sz="2000" i="1" dirty="0"/>
              <a:t>X</a:t>
            </a:r>
            <a:r>
              <a:rPr lang="zh-CN" altLang="en-US" sz="2000" dirty="0"/>
              <a:t>联合起来构成</a:t>
            </a:r>
            <a:r>
              <a:rPr lang="zh-CN" altLang="en-US" sz="2000" dirty="0">
                <a:solidFill>
                  <a:srgbClr val="FF00FF"/>
                </a:solidFill>
                <a:ea typeface="黑体" panose="02010609060101010101" pitchFamily="49" charset="-122"/>
              </a:rPr>
              <a:t>候选码</a:t>
            </a:r>
            <a:r>
              <a:rPr lang="zh-CN" altLang="en-US" sz="2000" dirty="0"/>
              <a:t>，例如</a:t>
            </a:r>
            <a:r>
              <a:rPr lang="en-US" altLang="zh-CN" sz="2000" dirty="0"/>
              <a:t>, </a:t>
            </a:r>
            <a:r>
              <a:rPr lang="zh-CN" altLang="en-US" sz="2000" dirty="0"/>
              <a:t>若存在</a:t>
            </a:r>
            <a:r>
              <a:rPr lang="en-US" altLang="zh-CN" sz="2000" dirty="0">
                <a:solidFill>
                  <a:schemeClr val="accent2"/>
                </a:solidFill>
              </a:rPr>
              <a:t>{</a:t>
            </a:r>
            <a:r>
              <a:rPr lang="en-US" altLang="zh-CN" sz="2000" i="1" dirty="0">
                <a:solidFill>
                  <a:schemeClr val="accent2"/>
                </a:solidFill>
                <a:sym typeface="Symbol" panose="05050102010706020507" pitchFamily="18" charset="2"/>
              </a:rPr>
              <a:t></a:t>
            </a:r>
            <a:r>
              <a:rPr lang="en-US" altLang="zh-CN" sz="2000" dirty="0">
                <a:solidFill>
                  <a:schemeClr val="accent2"/>
                </a:solidFill>
              </a:rPr>
              <a:t>, </a:t>
            </a:r>
            <a:r>
              <a:rPr lang="en-US" altLang="zh-CN" sz="2000" i="1" dirty="0">
                <a:solidFill>
                  <a:schemeClr val="accent2"/>
                </a:solidFill>
                <a:sym typeface="Symbol" panose="05050102010706020507" pitchFamily="18" charset="2"/>
              </a:rPr>
              <a:t></a:t>
            </a:r>
            <a:r>
              <a:rPr lang="en-US" altLang="zh-CN" sz="2000" dirty="0">
                <a:solidFill>
                  <a:schemeClr val="accent2"/>
                </a:solidFill>
              </a:rPr>
              <a:t>}</a:t>
            </a:r>
            <a:r>
              <a:rPr lang="en-US" altLang="zh-CN" sz="2000" dirty="0">
                <a:solidFill>
                  <a:schemeClr val="accent2"/>
                </a:solidFill>
                <a:sym typeface="Symbol" panose="05050102010706020507" pitchFamily="18" charset="2"/>
              </a:rPr>
              <a:t></a:t>
            </a:r>
            <a:r>
              <a:rPr lang="en-US" altLang="zh-CN" sz="2000" i="1" dirty="0">
                <a:solidFill>
                  <a:schemeClr val="accent2"/>
                </a:solidFill>
              </a:rPr>
              <a:t>R</a:t>
            </a:r>
            <a:r>
              <a:rPr lang="en-US" altLang="zh-CN" sz="2000" dirty="0">
                <a:solidFill>
                  <a:schemeClr val="accent2"/>
                </a:solidFill>
                <a:latin typeface="宋体" panose="02010600030101010101" pitchFamily="2" charset="-122"/>
              </a:rPr>
              <a:t>-</a:t>
            </a:r>
            <a:r>
              <a:rPr lang="en-US" altLang="zh-CN" sz="2000" i="1" dirty="0">
                <a:solidFill>
                  <a:schemeClr val="accent2"/>
                </a:solidFill>
              </a:rPr>
              <a:t>X</a:t>
            </a:r>
            <a:r>
              <a:rPr lang="en-US" altLang="zh-CN" sz="2000" dirty="0">
                <a:solidFill>
                  <a:schemeClr val="accent2"/>
                </a:solidFill>
                <a:latin typeface="宋体" panose="02010600030101010101" pitchFamily="2" charset="-122"/>
              </a:rPr>
              <a:t>-</a:t>
            </a:r>
            <a:r>
              <a:rPr lang="en-US" altLang="zh-CN" sz="2000" i="1" dirty="0">
                <a:solidFill>
                  <a:schemeClr val="accent2"/>
                </a:solidFill>
              </a:rPr>
              <a:t>Y</a:t>
            </a:r>
            <a:r>
              <a:rPr lang="en-US" altLang="zh-CN" sz="2000" dirty="0">
                <a:solidFill>
                  <a:schemeClr val="accent2"/>
                </a:solidFill>
                <a:latin typeface="宋体" panose="02010600030101010101" pitchFamily="2" charset="-122"/>
              </a:rPr>
              <a:t>-</a:t>
            </a:r>
            <a:r>
              <a:rPr lang="en-US" altLang="zh-CN" sz="2000" i="1" dirty="0">
                <a:solidFill>
                  <a:schemeClr val="accent2"/>
                </a:solidFill>
              </a:rPr>
              <a:t>Z</a:t>
            </a:r>
            <a:r>
              <a:rPr lang="zh-CN" altLang="en-US" sz="2000" dirty="0"/>
              <a:t>，使</a:t>
            </a:r>
            <a:r>
              <a:rPr lang="en-US" altLang="zh-CN" sz="2000" dirty="0">
                <a:solidFill>
                  <a:srgbClr val="FF0000"/>
                </a:solidFill>
              </a:rPr>
              <a:t>(</a:t>
            </a:r>
            <a:r>
              <a:rPr lang="en-US" altLang="zh-CN" sz="2000" i="1" dirty="0">
                <a:solidFill>
                  <a:srgbClr val="FF0000"/>
                </a:solidFill>
              </a:rPr>
              <a:t>X</a:t>
            </a:r>
            <a:r>
              <a:rPr lang="en-US" altLang="zh-CN" sz="2000" dirty="0">
                <a:solidFill>
                  <a:srgbClr val="FF0000"/>
                </a:solidFill>
                <a:sym typeface="Symbol" panose="05050102010706020507" pitchFamily="18" charset="2"/>
              </a:rPr>
              <a:t></a:t>
            </a:r>
            <a:r>
              <a:rPr lang="en-US" altLang="zh-CN" sz="2000" dirty="0">
                <a:solidFill>
                  <a:srgbClr val="FF0000"/>
                </a:solidFill>
              </a:rPr>
              <a:t>{</a:t>
            </a:r>
            <a:r>
              <a:rPr lang="en-US" altLang="zh-CN" sz="2000" i="1" dirty="0">
                <a:solidFill>
                  <a:srgbClr val="FF0000"/>
                </a:solidFill>
                <a:sym typeface="Symbol" panose="05050102010706020507" pitchFamily="18" charset="2"/>
              </a:rPr>
              <a:t></a:t>
            </a:r>
            <a:r>
              <a:rPr lang="en-US" altLang="zh-CN" sz="2000" dirty="0">
                <a:solidFill>
                  <a:srgbClr val="FF0000"/>
                </a:solidFill>
              </a:rPr>
              <a:t>, </a:t>
            </a:r>
            <a:r>
              <a:rPr lang="en-US" altLang="zh-CN" sz="2000" i="1" dirty="0">
                <a:solidFill>
                  <a:srgbClr val="FF0000"/>
                </a:solidFill>
                <a:sym typeface="Symbol" panose="05050102010706020507" pitchFamily="18" charset="2"/>
              </a:rPr>
              <a:t></a:t>
            </a:r>
            <a:r>
              <a:rPr lang="en-US" altLang="zh-CN" sz="2000" dirty="0">
                <a:solidFill>
                  <a:srgbClr val="FF0000"/>
                </a:solidFill>
              </a:rPr>
              <a:t>})</a:t>
            </a:r>
            <a:r>
              <a:rPr lang="en-US" altLang="zh-CN" sz="2000" baseline="30000" dirty="0">
                <a:solidFill>
                  <a:srgbClr val="FF0000"/>
                </a:solidFill>
              </a:rPr>
              <a:t>+</a:t>
            </a:r>
            <a:r>
              <a:rPr lang="en-US" altLang="zh-CN" sz="2000" dirty="0"/>
              <a:t>=</a:t>
            </a:r>
            <a:r>
              <a:rPr lang="en-US" altLang="zh-CN" sz="2000" i="1" dirty="0"/>
              <a:t>R</a:t>
            </a:r>
            <a:r>
              <a:rPr lang="en-US" altLang="zh-CN" sz="2000" dirty="0"/>
              <a:t>; </a:t>
            </a:r>
            <a:r>
              <a:rPr lang="zh-CN" altLang="en-US" sz="2000" dirty="0"/>
              <a:t>则</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rPr>
              <a:t>X</a:t>
            </a:r>
            <a:r>
              <a:rPr lang="en-US" altLang="zh-CN" sz="2000" dirty="0">
                <a:solidFill>
                  <a:srgbClr val="9900CC"/>
                </a:solidFill>
                <a:ea typeface="华文新魏" panose="02010800040101010101" pitchFamily="2" charset="-122"/>
                <a:sym typeface="Symbol" panose="05050102010706020507" pitchFamily="18" charset="2"/>
              </a:rPr>
              <a:t></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sym typeface="Symbol" panose="05050102010706020507" pitchFamily="18" charset="2"/>
              </a:rPr>
              <a:t></a:t>
            </a:r>
            <a:r>
              <a:rPr lang="en-US" altLang="zh-CN" sz="2000" dirty="0">
                <a:solidFill>
                  <a:srgbClr val="9900CC"/>
                </a:solidFill>
                <a:ea typeface="华文新魏" panose="02010800040101010101" pitchFamily="2" charset="-122"/>
              </a:rPr>
              <a:t>, </a:t>
            </a:r>
            <a:r>
              <a:rPr lang="en-US" altLang="zh-CN" sz="2000" i="1" dirty="0">
                <a:solidFill>
                  <a:srgbClr val="9900CC"/>
                </a:solidFill>
                <a:ea typeface="华文新魏" panose="02010800040101010101" pitchFamily="2" charset="-122"/>
                <a:sym typeface="Symbol" panose="05050102010706020507" pitchFamily="18" charset="2"/>
              </a:rPr>
              <a:t></a:t>
            </a:r>
            <a:r>
              <a:rPr lang="en-US" altLang="zh-CN" sz="2000" dirty="0">
                <a:solidFill>
                  <a:srgbClr val="9900CC"/>
                </a:solidFill>
                <a:ea typeface="华文新魏" panose="02010800040101010101" pitchFamily="2" charset="-122"/>
              </a:rPr>
              <a:t>})</a:t>
            </a:r>
            <a:r>
              <a:rPr lang="zh-CN" altLang="en-US" sz="2000" dirty="0">
                <a:solidFill>
                  <a:srgbClr val="9900CC"/>
                </a:solidFill>
                <a:ea typeface="华文新魏" panose="02010800040101010101" pitchFamily="2" charset="-122"/>
              </a:rPr>
              <a:t>也是关系</a:t>
            </a:r>
            <a:r>
              <a:rPr lang="en-US" altLang="zh-CN" sz="2000" i="1" dirty="0">
                <a:solidFill>
                  <a:srgbClr val="9900CC"/>
                </a:solidFill>
                <a:ea typeface="华文新魏" panose="02010800040101010101" pitchFamily="2" charset="-122"/>
              </a:rPr>
              <a:t>r</a:t>
            </a:r>
            <a:r>
              <a:rPr lang="en-US" altLang="zh-CN" sz="2000" dirty="0">
                <a:solidFill>
                  <a:srgbClr val="9900CC"/>
                </a:solidFill>
                <a:ea typeface="华文新魏" panose="02010800040101010101" pitchFamily="2" charset="-122"/>
              </a:rPr>
              <a:t>(</a:t>
            </a:r>
            <a:r>
              <a:rPr lang="en-US" altLang="zh-CN" sz="2000" i="1" dirty="0">
                <a:solidFill>
                  <a:srgbClr val="9900CC"/>
                </a:solidFill>
                <a:ea typeface="华文新魏" panose="02010800040101010101" pitchFamily="2" charset="-122"/>
              </a:rPr>
              <a:t>R</a:t>
            </a:r>
            <a:r>
              <a:rPr lang="en-US" altLang="zh-CN" sz="2000" dirty="0">
                <a:solidFill>
                  <a:srgbClr val="9900CC"/>
                </a:solidFill>
                <a:ea typeface="华文新魏" panose="02010800040101010101" pitchFamily="2" charset="-122"/>
              </a:rPr>
              <a:t>)</a:t>
            </a:r>
            <a:r>
              <a:rPr lang="zh-CN" altLang="en-US" sz="2000" dirty="0">
                <a:solidFill>
                  <a:srgbClr val="9900CC"/>
                </a:solidFill>
                <a:ea typeface="华文新魏" panose="02010800040101010101" pitchFamily="2" charset="-122"/>
              </a:rPr>
              <a:t>的一个</a:t>
            </a:r>
            <a:r>
              <a:rPr lang="zh-CN" altLang="en-US" sz="2000" dirty="0">
                <a:solidFill>
                  <a:srgbClr val="FF0000"/>
                </a:solidFill>
                <a:ea typeface="黑体" panose="02010609060101010101" pitchFamily="49" charset="-122"/>
              </a:rPr>
              <a:t>候选码</a:t>
            </a:r>
            <a:r>
              <a:rPr lang="zh-CN" altLang="en-US" sz="2000" dirty="0"/>
              <a:t>；</a:t>
            </a:r>
            <a:r>
              <a:rPr lang="en-US" altLang="zh-CN" sz="2000" dirty="0"/>
              <a:t>……</a:t>
            </a:r>
            <a:r>
              <a:rPr lang="zh-CN" altLang="en-US" sz="2000" dirty="0"/>
              <a:t>。  </a:t>
            </a:r>
          </a:p>
        </p:txBody>
      </p:sp>
      <p:sp>
        <p:nvSpPr>
          <p:cNvPr id="285701" name="Rectangle 5"/>
          <p:cNvSpPr>
            <a:spLocks noChangeArrowheads="1"/>
          </p:cNvSpPr>
          <p:nvPr/>
        </p:nvSpPr>
        <p:spPr bwMode="auto">
          <a:xfrm>
            <a:off x="1081596" y="4564063"/>
            <a:ext cx="8062404" cy="1905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marL="342900" indent="-342900" eaLnBrk="0" hangingPunct="0">
              <a:spcBef>
                <a:spcPct val="20000"/>
              </a:spcBef>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buChar char="l"/>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ü"/>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9pPr>
          </a:lstStyle>
          <a:p>
            <a:pPr>
              <a:lnSpc>
                <a:spcPct val="120000"/>
              </a:lnSpc>
              <a:spcBef>
                <a:spcPct val="15000"/>
              </a:spcBef>
              <a:buClr>
                <a:schemeClr val="accent2"/>
              </a:buClr>
              <a:buFont typeface="Wingdings" panose="05000000000000000000" pitchFamily="2" charset="2"/>
              <a:buChar char="Ø"/>
            </a:pPr>
            <a:r>
              <a:rPr lang="zh-CN" altLang="en-US" sz="2300"/>
              <a:t>如果</a:t>
            </a:r>
            <a:r>
              <a:rPr lang="zh-CN" altLang="en-US" sz="2300" i="1">
                <a:solidFill>
                  <a:srgbClr val="FF0000"/>
                </a:solidFill>
                <a:sym typeface="Symbol" panose="05050102010706020507" pitchFamily="18" charset="2"/>
              </a:rPr>
              <a:t></a:t>
            </a:r>
            <a:r>
              <a:rPr lang="en-US" altLang="zh-CN" sz="2300" baseline="30000">
                <a:solidFill>
                  <a:srgbClr val="FF0000"/>
                </a:solidFill>
              </a:rPr>
              <a:t>+</a:t>
            </a:r>
            <a:r>
              <a:rPr lang="en-US" altLang="zh-CN" sz="2300"/>
              <a:t>=</a:t>
            </a:r>
            <a:r>
              <a:rPr lang="en-US" altLang="zh-CN" sz="2300" i="1"/>
              <a:t>R</a:t>
            </a:r>
            <a:r>
              <a:rPr lang="zh-CN" altLang="en-US" sz="2300"/>
              <a:t>，则</a:t>
            </a:r>
            <a:r>
              <a:rPr lang="zh-CN" altLang="en-US" sz="2300" i="1">
                <a:solidFill>
                  <a:srgbClr val="9900CC"/>
                </a:solidFill>
                <a:ea typeface="华文新魏" panose="02010800040101010101" pitchFamily="2" charset="-122"/>
                <a:sym typeface="Symbol" panose="05050102010706020507" pitchFamily="18" charset="2"/>
              </a:rPr>
              <a:t></a:t>
            </a:r>
            <a:r>
              <a:rPr lang="zh-CN" altLang="en-US" sz="2300">
                <a:solidFill>
                  <a:srgbClr val="9900CC"/>
                </a:solidFill>
                <a:ea typeface="华文新魏" panose="02010800040101010101" pitchFamily="2" charset="-122"/>
              </a:rPr>
              <a:t>是关系</a:t>
            </a:r>
            <a:r>
              <a:rPr lang="en-US" altLang="zh-CN" sz="2300" i="1">
                <a:solidFill>
                  <a:srgbClr val="9900CC"/>
                </a:solidFill>
                <a:ea typeface="华文新魏" panose="02010800040101010101" pitchFamily="2" charset="-122"/>
              </a:rPr>
              <a:t>r</a:t>
            </a:r>
            <a:r>
              <a:rPr lang="en-US" altLang="zh-CN" sz="2300">
                <a:solidFill>
                  <a:srgbClr val="9900CC"/>
                </a:solidFill>
                <a:ea typeface="华文新魏" panose="02010800040101010101" pitchFamily="2" charset="-122"/>
              </a:rPr>
              <a:t>(</a:t>
            </a:r>
            <a:r>
              <a:rPr lang="en-US" altLang="zh-CN" sz="2300" i="1">
                <a:solidFill>
                  <a:srgbClr val="9900CC"/>
                </a:solidFill>
                <a:ea typeface="华文新魏" panose="02010800040101010101" pitchFamily="2" charset="-122"/>
              </a:rPr>
              <a:t>R</a:t>
            </a:r>
            <a:r>
              <a:rPr lang="en-US" altLang="zh-CN" sz="2300">
                <a:solidFill>
                  <a:srgbClr val="9900CC"/>
                </a:solidFill>
                <a:ea typeface="华文新魏" panose="02010800040101010101" pitchFamily="2" charset="-122"/>
              </a:rPr>
              <a:t>)</a:t>
            </a:r>
            <a:r>
              <a:rPr lang="zh-CN" altLang="en-US" sz="2300">
                <a:solidFill>
                  <a:srgbClr val="9900CC"/>
                </a:solidFill>
                <a:ea typeface="华文新魏" panose="02010800040101010101" pitchFamily="2" charset="-122"/>
              </a:rPr>
              <a:t>的一个</a:t>
            </a:r>
            <a:r>
              <a:rPr lang="zh-CN" altLang="en-US" sz="2300">
                <a:solidFill>
                  <a:srgbClr val="FF0000"/>
                </a:solidFill>
                <a:ea typeface="黑体" panose="02010609060101010101" pitchFamily="49" charset="-122"/>
              </a:rPr>
              <a:t>候选码</a:t>
            </a:r>
            <a:r>
              <a:rPr lang="zh-CN" altLang="en-US" sz="2300"/>
              <a:t>； </a:t>
            </a:r>
          </a:p>
          <a:p>
            <a:pPr>
              <a:lnSpc>
                <a:spcPct val="120000"/>
              </a:lnSpc>
              <a:spcBef>
                <a:spcPct val="15000"/>
              </a:spcBef>
              <a:buClr>
                <a:schemeClr val="accent2"/>
              </a:buClr>
              <a:buFont typeface="Wingdings" panose="05000000000000000000" pitchFamily="2" charset="2"/>
              <a:buChar char="Ø"/>
            </a:pPr>
            <a:r>
              <a:rPr lang="zh-CN" altLang="en-US" sz="2300"/>
              <a:t>如果</a:t>
            </a:r>
            <a:r>
              <a:rPr lang="zh-CN" altLang="en-US" sz="2300" i="1">
                <a:solidFill>
                  <a:srgbClr val="FF0000"/>
                </a:solidFill>
                <a:sym typeface="Symbol" panose="05050102010706020507" pitchFamily="18" charset="2"/>
              </a:rPr>
              <a:t></a:t>
            </a:r>
            <a:r>
              <a:rPr lang="en-US" altLang="zh-CN" sz="2300" baseline="30000">
                <a:solidFill>
                  <a:srgbClr val="FF0000"/>
                </a:solidFill>
              </a:rPr>
              <a:t>+</a:t>
            </a:r>
            <a:r>
              <a:rPr lang="en-US" altLang="zh-CN" sz="2300"/>
              <a:t>≠</a:t>
            </a:r>
            <a:r>
              <a:rPr lang="en-US" altLang="zh-CN" sz="2300" i="1"/>
              <a:t>R</a:t>
            </a:r>
            <a:r>
              <a:rPr lang="zh-CN" altLang="en-US" sz="2300"/>
              <a:t>，类似地，试着发现是否能够通过</a:t>
            </a:r>
            <a:r>
              <a:rPr lang="zh-CN" altLang="en-US" sz="2300">
                <a:solidFill>
                  <a:srgbClr val="008000"/>
                </a:solidFill>
                <a:ea typeface="华文新魏" panose="02010800040101010101" pitchFamily="2" charset="-122"/>
              </a:rPr>
              <a:t>增加</a:t>
            </a:r>
            <a:r>
              <a:rPr lang="en-US" altLang="zh-CN" sz="2300">
                <a:solidFill>
                  <a:srgbClr val="008000"/>
                </a:solidFill>
                <a:ea typeface="华文新魏" panose="02010800040101010101" pitchFamily="2" charset="-122"/>
              </a:rPr>
              <a:t>1</a:t>
            </a:r>
            <a:r>
              <a:rPr lang="zh-CN" altLang="en-US" sz="2300">
                <a:solidFill>
                  <a:srgbClr val="008000"/>
                </a:solidFill>
                <a:ea typeface="华文新魏" panose="02010800040101010101" pitchFamily="2" charset="-122"/>
              </a:rPr>
              <a:t>个属性</a:t>
            </a:r>
            <a:r>
              <a:rPr lang="zh-CN" altLang="en-US" sz="2300"/>
              <a:t>与</a:t>
            </a:r>
            <a:r>
              <a:rPr lang="zh-CN" altLang="en-US" sz="2300" i="1">
                <a:sym typeface="Symbol" panose="05050102010706020507" pitchFamily="18" charset="2"/>
              </a:rPr>
              <a:t></a:t>
            </a:r>
            <a:r>
              <a:rPr lang="zh-CN" altLang="en-US" sz="2300"/>
              <a:t>联合起来构成</a:t>
            </a:r>
            <a:r>
              <a:rPr lang="zh-CN" altLang="en-US" sz="2300">
                <a:solidFill>
                  <a:srgbClr val="FF00FF"/>
                </a:solidFill>
                <a:ea typeface="黑体" panose="02010609060101010101" pitchFamily="49" charset="-122"/>
              </a:rPr>
              <a:t>候选码</a:t>
            </a:r>
            <a:r>
              <a:rPr lang="zh-CN" altLang="en-US" sz="2300"/>
              <a:t>；再试着发现是否能够通过</a:t>
            </a:r>
            <a:r>
              <a:rPr lang="zh-CN" altLang="en-US" sz="2300">
                <a:solidFill>
                  <a:srgbClr val="008000"/>
                </a:solidFill>
                <a:ea typeface="华文新魏" panose="02010800040101010101" pitchFamily="2" charset="-122"/>
              </a:rPr>
              <a:t>增加</a:t>
            </a:r>
            <a:r>
              <a:rPr lang="en-US" altLang="zh-CN" sz="2300">
                <a:solidFill>
                  <a:srgbClr val="008000"/>
                </a:solidFill>
                <a:ea typeface="华文新魏" panose="02010800040101010101" pitchFamily="2" charset="-122"/>
              </a:rPr>
              <a:t>2</a:t>
            </a:r>
            <a:r>
              <a:rPr lang="zh-CN" altLang="en-US" sz="2300">
                <a:solidFill>
                  <a:srgbClr val="008000"/>
                </a:solidFill>
                <a:ea typeface="华文新魏" panose="02010800040101010101" pitchFamily="2" charset="-122"/>
              </a:rPr>
              <a:t>个或多个属性</a:t>
            </a:r>
            <a:r>
              <a:rPr lang="zh-CN" altLang="en-US" sz="2300"/>
              <a:t>与</a:t>
            </a:r>
            <a:r>
              <a:rPr lang="zh-CN" altLang="en-US" sz="2300" i="1">
                <a:sym typeface="Symbol" panose="05050102010706020507" pitchFamily="18" charset="2"/>
              </a:rPr>
              <a:t></a:t>
            </a:r>
            <a:r>
              <a:rPr lang="zh-CN" altLang="en-US" sz="2300"/>
              <a:t>联合起来构成</a:t>
            </a:r>
            <a:r>
              <a:rPr lang="zh-CN" altLang="en-US" sz="2300">
                <a:solidFill>
                  <a:srgbClr val="FF00FF"/>
                </a:solidFill>
                <a:ea typeface="黑体" panose="02010609060101010101" pitchFamily="49" charset="-122"/>
              </a:rPr>
              <a:t>候选码</a:t>
            </a:r>
            <a:r>
              <a:rPr lang="zh-CN" altLang="en-US" sz="2300"/>
              <a:t>。 </a:t>
            </a:r>
          </a:p>
        </p:txBody>
      </p:sp>
      <p:sp>
        <p:nvSpPr>
          <p:cNvPr id="3" name="日期占位符 2"/>
          <p:cNvSpPr>
            <a:spLocks noGrp="1"/>
          </p:cNvSpPr>
          <p:nvPr>
            <p:ph type="dt" sz="half" idx="10"/>
          </p:nvPr>
        </p:nvSpPr>
        <p:spPr/>
        <p:txBody>
          <a:bodyPr/>
          <a:lstStyle/>
          <a:p>
            <a:pPr>
              <a:defRPr/>
            </a:pPr>
            <a:fld id="{46181102-DB18-4A8E-A4A1-BB7589AE4D86}" type="datetime1">
              <a:rPr lang="zh-CN" altLang="en-US" smtClean="0"/>
              <a:t>2021/12/02</a:t>
            </a:fld>
            <a:endParaRPr lang="zh-CN" altLang="en-US" dirty="0"/>
          </a:p>
        </p:txBody>
      </p:sp>
    </p:spTree>
    <p:extLst>
      <p:ext uri="{BB962C8B-B14F-4D97-AF65-F5344CB8AC3E}">
        <p14:creationId xmlns:p14="http://schemas.microsoft.com/office/powerpoint/2010/main" val="1585261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5699">
                                            <p:txEl>
                                              <p:pRg st="1" end="1"/>
                                            </p:txEl>
                                          </p:spTgt>
                                        </p:tgtEl>
                                        <p:attrNameLst>
                                          <p:attrName>style.visibility</p:attrName>
                                        </p:attrNameLst>
                                      </p:cBhvr>
                                      <p:to>
                                        <p:strVal val="visible"/>
                                      </p:to>
                                    </p:set>
                                    <p:animEffect transition="in" filter="wipe(left)">
                                      <p:cBhvr>
                                        <p:cTn id="7" dur="500"/>
                                        <p:tgtEl>
                                          <p:spTgt spid="285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5699">
                                            <p:txEl>
                                              <p:pRg st="2" end="2"/>
                                            </p:txEl>
                                          </p:spTgt>
                                        </p:tgtEl>
                                        <p:attrNameLst>
                                          <p:attrName>style.visibility</p:attrName>
                                        </p:attrNameLst>
                                      </p:cBhvr>
                                      <p:to>
                                        <p:strVal val="visible"/>
                                      </p:to>
                                    </p:set>
                                    <p:animEffect transition="in" filter="wipe(left)">
                                      <p:cBhvr>
                                        <p:cTn id="12" dur="500"/>
                                        <p:tgtEl>
                                          <p:spTgt spid="2856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5699">
                                            <p:txEl>
                                              <p:pRg st="3" end="3"/>
                                            </p:txEl>
                                          </p:spTgt>
                                        </p:tgtEl>
                                        <p:attrNameLst>
                                          <p:attrName>style.visibility</p:attrName>
                                        </p:attrNameLst>
                                      </p:cBhvr>
                                      <p:to>
                                        <p:strVal val="visible"/>
                                      </p:to>
                                    </p:set>
                                    <p:animEffect transition="in" filter="wipe(left)">
                                      <p:cBhvr>
                                        <p:cTn id="17" dur="500"/>
                                        <p:tgtEl>
                                          <p:spTgt spid="2856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5699">
                                            <p:txEl>
                                              <p:pRg st="4" end="4"/>
                                            </p:txEl>
                                          </p:spTgt>
                                        </p:tgtEl>
                                        <p:attrNameLst>
                                          <p:attrName>style.visibility</p:attrName>
                                        </p:attrNameLst>
                                      </p:cBhvr>
                                      <p:to>
                                        <p:strVal val="visible"/>
                                      </p:to>
                                    </p:set>
                                    <p:animEffect transition="in" filter="wipe(left)">
                                      <p:cBhvr>
                                        <p:cTn id="22" dur="500"/>
                                        <p:tgtEl>
                                          <p:spTgt spid="2856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5699">
                                            <p:txEl>
                                              <p:pRg st="5" end="5"/>
                                            </p:txEl>
                                          </p:spTgt>
                                        </p:tgtEl>
                                        <p:attrNameLst>
                                          <p:attrName>style.visibility</p:attrName>
                                        </p:attrNameLst>
                                      </p:cBhvr>
                                      <p:to>
                                        <p:strVal val="visible"/>
                                      </p:to>
                                    </p:set>
                                    <p:animEffect transition="in" filter="wipe(left)">
                                      <p:cBhvr>
                                        <p:cTn id="27" dur="500"/>
                                        <p:tgtEl>
                                          <p:spTgt spid="285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5700">
                                            <p:bg/>
                                          </p:spTgt>
                                        </p:tgtEl>
                                        <p:attrNameLst>
                                          <p:attrName>style.visibility</p:attrName>
                                        </p:attrNameLst>
                                      </p:cBhvr>
                                      <p:to>
                                        <p:strVal val="visible"/>
                                      </p:to>
                                    </p:set>
                                    <p:animEffect transition="in" filter="wipe(left)">
                                      <p:cBhvr>
                                        <p:cTn id="32" dur="500"/>
                                        <p:tgtEl>
                                          <p:spTgt spid="285700">
                                            <p:bg/>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5700">
                                            <p:txEl>
                                              <p:pRg st="0" end="0"/>
                                            </p:txEl>
                                          </p:spTgt>
                                        </p:tgtEl>
                                        <p:attrNameLst>
                                          <p:attrName>style.visibility</p:attrName>
                                        </p:attrNameLst>
                                      </p:cBhvr>
                                      <p:to>
                                        <p:strVal val="visible"/>
                                      </p:to>
                                    </p:set>
                                    <p:animEffect transition="in" filter="wipe(left)">
                                      <p:cBhvr>
                                        <p:cTn id="35" dur="500"/>
                                        <p:tgtEl>
                                          <p:spTgt spid="28570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5700">
                                            <p:txEl>
                                              <p:pRg st="1" end="1"/>
                                            </p:txEl>
                                          </p:spTgt>
                                        </p:tgtEl>
                                        <p:attrNameLst>
                                          <p:attrName>style.visibility</p:attrName>
                                        </p:attrNameLst>
                                      </p:cBhvr>
                                      <p:to>
                                        <p:strVal val="visible"/>
                                      </p:to>
                                    </p:set>
                                    <p:animEffect transition="in" filter="wipe(left)">
                                      <p:cBhvr>
                                        <p:cTn id="40" dur="500"/>
                                        <p:tgtEl>
                                          <p:spTgt spid="285700">
                                            <p:txEl>
                                              <p:pRg st="1" end="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85699">
                                            <p:txEl>
                                              <p:pRg st="7" end="7"/>
                                            </p:txEl>
                                          </p:spTgt>
                                        </p:tgtEl>
                                        <p:attrNameLst>
                                          <p:attrName>style.visibility</p:attrName>
                                        </p:attrNameLst>
                                      </p:cBhvr>
                                      <p:to>
                                        <p:strVal val="visible"/>
                                      </p:to>
                                    </p:set>
                                    <p:animEffect transition="in" filter="wipe(left)">
                                      <p:cBhvr>
                                        <p:cTn id="45" dur="500"/>
                                        <p:tgtEl>
                                          <p:spTgt spid="285699">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85701">
                                            <p:bg/>
                                          </p:spTgt>
                                        </p:tgtEl>
                                        <p:attrNameLst>
                                          <p:attrName>style.visibility</p:attrName>
                                        </p:attrNameLst>
                                      </p:cBhvr>
                                      <p:to>
                                        <p:strVal val="visible"/>
                                      </p:to>
                                    </p:set>
                                    <p:animEffect transition="in" filter="wipe(left)">
                                      <p:cBhvr>
                                        <p:cTn id="50" dur="500"/>
                                        <p:tgtEl>
                                          <p:spTgt spid="285701">
                                            <p:bg/>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85701">
                                            <p:txEl>
                                              <p:pRg st="0" end="0"/>
                                            </p:txEl>
                                          </p:spTgt>
                                        </p:tgtEl>
                                        <p:attrNameLst>
                                          <p:attrName>style.visibility</p:attrName>
                                        </p:attrNameLst>
                                      </p:cBhvr>
                                      <p:to>
                                        <p:strVal val="visible"/>
                                      </p:to>
                                    </p:set>
                                    <p:animEffect transition="in" filter="wipe(left)">
                                      <p:cBhvr>
                                        <p:cTn id="53" dur="500"/>
                                        <p:tgtEl>
                                          <p:spTgt spid="285701">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85701">
                                            <p:txEl>
                                              <p:pRg st="1" end="1"/>
                                            </p:txEl>
                                          </p:spTgt>
                                        </p:tgtEl>
                                        <p:attrNameLst>
                                          <p:attrName>style.visibility</p:attrName>
                                        </p:attrNameLst>
                                      </p:cBhvr>
                                      <p:to>
                                        <p:strVal val="visible"/>
                                      </p:to>
                                    </p:set>
                                    <p:animEffect transition="in" filter="wipe(left)">
                                      <p:cBhvr>
                                        <p:cTn id="58" dur="500"/>
                                        <p:tgtEl>
                                          <p:spTgt spid="2857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uiExpand="1" build="p" animBg="1"/>
      <p:bldP spid="285701" grpId="0" uiExpand="1" build="p"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990600" y="155494"/>
            <a:ext cx="8153400" cy="980728"/>
          </a:xfrm>
        </p:spPr>
        <p:txBody>
          <a:bodyPr/>
          <a:lstStyle/>
          <a:p>
            <a:r>
              <a:rPr lang="zh-CN" altLang="en-US" b="1" dirty="0">
                <a:ea typeface="华文隶书" panose="02010800040101010101" pitchFamily="2" charset="-122"/>
              </a:rPr>
              <a:t>判断</a:t>
            </a:r>
            <a:r>
              <a:rPr lang="zh-CN" altLang="en-US" b="1" dirty="0">
                <a:ea typeface="华文隶书" panose="02010800040101010101" pitchFamily="2" charset="-122"/>
                <a:sym typeface="Symbol" panose="05050102010706020507" pitchFamily="18" charset="2"/>
              </a:rPr>
              <a:t>属性集</a:t>
            </a:r>
            <a:r>
              <a:rPr lang="zh-CN" altLang="en-US" b="1" dirty="0">
                <a:ea typeface="华文隶书" panose="02010800040101010101" pitchFamily="2" charset="-122"/>
              </a:rPr>
              <a:t>是否为候选码举例</a:t>
            </a:r>
          </a:p>
        </p:txBody>
      </p:sp>
      <p:sp>
        <p:nvSpPr>
          <p:cNvPr id="286723" name="Rectangle 3"/>
          <p:cNvSpPr>
            <a:spLocks noGrp="1" noChangeArrowheads="1"/>
          </p:cNvSpPr>
          <p:nvPr>
            <p:ph idx="1"/>
          </p:nvPr>
        </p:nvSpPr>
        <p:spPr>
          <a:xfrm>
            <a:off x="990600" y="990600"/>
            <a:ext cx="8153400" cy="4953000"/>
          </a:xfrm>
        </p:spPr>
        <p:txBody>
          <a:bodyPr/>
          <a:lstStyle/>
          <a:p>
            <a:pPr>
              <a:lnSpc>
                <a:spcPct val="150000"/>
              </a:lnSpc>
              <a:spcBef>
                <a:spcPct val="15000"/>
              </a:spcBef>
            </a:pPr>
            <a:r>
              <a:rPr lang="en-US" altLang="zh-CN" sz="2600" b="1" dirty="0">
                <a:solidFill>
                  <a:schemeClr val="accent2"/>
                </a:solidFill>
              </a:rPr>
              <a:t>[</a:t>
            </a:r>
            <a:r>
              <a:rPr lang="zh-CN" altLang="en-US" sz="2600" b="1" dirty="0">
                <a:solidFill>
                  <a:schemeClr val="accent2"/>
                </a:solidFill>
              </a:rPr>
              <a:t>例</a:t>
            </a:r>
            <a:r>
              <a:rPr lang="en-US" altLang="zh-CN" sz="2600" b="1" dirty="0">
                <a:solidFill>
                  <a:schemeClr val="accent2"/>
                </a:solidFill>
              </a:rPr>
              <a:t>3]</a:t>
            </a:r>
            <a:r>
              <a:rPr lang="en-US" altLang="zh-CN" sz="2600" b="1" dirty="0"/>
              <a:t>   </a:t>
            </a:r>
            <a:r>
              <a:rPr lang="zh-CN" altLang="pt-BR" sz="2600" b="1" dirty="0"/>
              <a:t>给定</a:t>
            </a:r>
            <a:r>
              <a:rPr lang="zh-CN" altLang="en-US" sz="2600" b="1" dirty="0"/>
              <a:t>关系模式</a:t>
            </a:r>
            <a:r>
              <a:rPr lang="pt-BR" altLang="zh-CN" sz="2600" b="1" i="1" dirty="0"/>
              <a:t>r</a:t>
            </a:r>
            <a:r>
              <a:rPr lang="pt-BR" altLang="zh-CN" sz="2600" b="1" dirty="0"/>
              <a:t>(</a:t>
            </a:r>
            <a:r>
              <a:rPr lang="pt-BR" altLang="zh-CN" sz="2600" b="1" i="1" dirty="0"/>
              <a:t>R</a:t>
            </a:r>
            <a:r>
              <a:rPr lang="pt-BR" altLang="zh-CN" sz="2600" b="1" dirty="0"/>
              <a:t>)=</a:t>
            </a:r>
            <a:r>
              <a:rPr lang="pt-BR" altLang="zh-CN" sz="2600" b="1" i="1" dirty="0"/>
              <a:t>r</a:t>
            </a:r>
            <a:r>
              <a:rPr lang="pt-BR" altLang="zh-CN" sz="2600" b="1" dirty="0"/>
              <a:t>(</a:t>
            </a:r>
            <a:r>
              <a:rPr lang="pt-BR" altLang="zh-CN" sz="2600" b="1" i="1" dirty="0"/>
              <a:t>A</a:t>
            </a:r>
            <a:r>
              <a:rPr lang="pt-BR" altLang="zh-CN" sz="2600" b="1" dirty="0"/>
              <a:t>, </a:t>
            </a:r>
            <a:r>
              <a:rPr lang="pt-BR" altLang="zh-CN" sz="2600" b="1" i="1" dirty="0"/>
              <a:t>B</a:t>
            </a:r>
            <a:r>
              <a:rPr lang="pt-BR" altLang="zh-CN" sz="2600" b="1" dirty="0"/>
              <a:t>, </a:t>
            </a:r>
            <a:r>
              <a:rPr lang="pt-BR" altLang="zh-CN" sz="2600" b="1" i="1" dirty="0"/>
              <a:t>C</a:t>
            </a:r>
            <a:r>
              <a:rPr lang="pt-BR" altLang="zh-CN" sz="2600" b="1" dirty="0"/>
              <a:t>, </a:t>
            </a:r>
            <a:r>
              <a:rPr lang="pt-BR" altLang="zh-CN" sz="2600" b="1" i="1" dirty="0"/>
              <a:t>D</a:t>
            </a:r>
            <a:r>
              <a:rPr lang="pt-BR" altLang="zh-CN" sz="2600" b="1" dirty="0"/>
              <a:t>)</a:t>
            </a:r>
            <a:r>
              <a:rPr lang="zh-CN" altLang="pt-BR" sz="2600" b="1" dirty="0"/>
              <a:t>，</a:t>
            </a:r>
            <a:r>
              <a:rPr lang="zh-CN" altLang="en-US" sz="2600" b="1" dirty="0"/>
              <a:t>函数依赖集</a:t>
            </a:r>
            <a:r>
              <a:rPr lang="pt-BR" altLang="zh-CN" sz="2600" b="1" i="1" dirty="0"/>
              <a:t>F</a:t>
            </a:r>
            <a:r>
              <a:rPr lang="pt-BR" altLang="zh-CN" sz="2600" b="1" dirty="0"/>
              <a:t>={</a:t>
            </a:r>
            <a:r>
              <a:rPr lang="pt-BR" altLang="zh-CN" sz="2600" b="1" i="1" dirty="0"/>
              <a:t>B</a:t>
            </a:r>
            <a:r>
              <a:rPr lang="en-US" altLang="zh-CN" sz="2600" b="1" dirty="0">
                <a:sym typeface="Symbol" panose="05050102010706020507" pitchFamily="18" charset="2"/>
              </a:rPr>
              <a:t></a:t>
            </a:r>
            <a:r>
              <a:rPr lang="pt-BR" altLang="zh-CN" sz="2600" b="1" i="1" dirty="0"/>
              <a:t>C</a:t>
            </a:r>
            <a:r>
              <a:rPr lang="pt-BR" altLang="zh-CN" sz="2600" b="1" dirty="0"/>
              <a:t>, </a:t>
            </a:r>
            <a:r>
              <a:rPr lang="pt-BR" altLang="zh-CN" sz="2600" b="1" i="1" dirty="0"/>
              <a:t>D</a:t>
            </a:r>
            <a:r>
              <a:rPr lang="en-US" altLang="zh-CN" sz="2600" b="1" dirty="0">
                <a:sym typeface="Symbol" panose="05050102010706020507" pitchFamily="18" charset="2"/>
              </a:rPr>
              <a:t></a:t>
            </a:r>
            <a:r>
              <a:rPr lang="pt-BR" altLang="zh-CN" sz="2600" b="1" i="1" dirty="0"/>
              <a:t>A</a:t>
            </a:r>
            <a:r>
              <a:rPr lang="pt-BR" altLang="zh-CN" sz="2600" b="1" dirty="0"/>
              <a:t>}</a:t>
            </a:r>
            <a:r>
              <a:rPr lang="zh-CN" altLang="pt-BR" sz="2600" b="1" dirty="0"/>
              <a:t>，找出</a:t>
            </a:r>
            <a:r>
              <a:rPr lang="pt-BR" altLang="zh-CN" sz="2600" b="1" i="1" dirty="0"/>
              <a:t>r</a:t>
            </a:r>
            <a:r>
              <a:rPr lang="pt-BR" altLang="zh-CN" sz="2600" b="1" dirty="0"/>
              <a:t>(</a:t>
            </a:r>
            <a:r>
              <a:rPr lang="pt-BR" altLang="zh-CN" sz="2600" b="1" i="1" dirty="0"/>
              <a:t>R</a:t>
            </a:r>
            <a:r>
              <a:rPr lang="pt-BR" altLang="zh-CN" sz="2600" b="1" dirty="0"/>
              <a:t>)</a:t>
            </a:r>
            <a:r>
              <a:rPr lang="zh-CN" altLang="pt-BR" sz="2600" b="1" dirty="0"/>
              <a:t>的所有</a:t>
            </a:r>
            <a:r>
              <a:rPr lang="zh-CN" altLang="pt-BR" sz="2600" b="1" dirty="0">
                <a:solidFill>
                  <a:srgbClr val="FF0000"/>
                </a:solidFill>
                <a:ea typeface="黑体" panose="02010609060101010101" pitchFamily="49" charset="-122"/>
              </a:rPr>
              <a:t>候选码</a:t>
            </a:r>
            <a:r>
              <a:rPr lang="zh-CN" altLang="pt-BR" sz="2600" b="1" dirty="0"/>
              <a:t>。 </a:t>
            </a:r>
            <a:endParaRPr lang="zh-CN" altLang="en-US" sz="2600" b="1" dirty="0"/>
          </a:p>
          <a:p>
            <a:pPr lvl="1">
              <a:lnSpc>
                <a:spcPct val="150000"/>
              </a:lnSpc>
            </a:pPr>
            <a:r>
              <a:rPr lang="zh-CN" altLang="pt-BR" sz="2600" b="1" dirty="0"/>
              <a:t>属性集</a:t>
            </a:r>
            <a:r>
              <a:rPr lang="pt-BR" altLang="zh-CN" sz="2600" b="1" i="1" dirty="0">
                <a:solidFill>
                  <a:srgbClr val="0099FF"/>
                </a:solidFill>
              </a:rPr>
              <a:t>BD</a:t>
            </a:r>
            <a:r>
              <a:rPr lang="zh-CN" altLang="pt-BR" sz="2600" b="1" dirty="0">
                <a:solidFill>
                  <a:srgbClr val="0099FF"/>
                </a:solidFill>
                <a:ea typeface="华文新魏" panose="02010800040101010101" pitchFamily="2" charset="-122"/>
              </a:rPr>
              <a:t>没有在函数依赖的右部出现</a:t>
            </a:r>
            <a:r>
              <a:rPr lang="zh-CN" altLang="pt-BR" sz="2600" b="1" dirty="0"/>
              <a:t>，故</a:t>
            </a:r>
            <a:r>
              <a:rPr lang="pt-BR" altLang="zh-CN" sz="2600" b="1" i="1" dirty="0">
                <a:solidFill>
                  <a:srgbClr val="0099FF"/>
                </a:solidFill>
              </a:rPr>
              <a:t>BD</a:t>
            </a:r>
            <a:r>
              <a:rPr lang="zh-CN" altLang="pt-BR" sz="2600" b="1" dirty="0">
                <a:solidFill>
                  <a:srgbClr val="9900CC"/>
                </a:solidFill>
                <a:ea typeface="华文新魏" panose="02010800040101010101" pitchFamily="2" charset="-122"/>
              </a:rPr>
              <a:t>为候选码的一部分</a:t>
            </a:r>
            <a:r>
              <a:rPr lang="zh-CN" altLang="pt-BR" sz="2600" b="1" dirty="0"/>
              <a:t>； </a:t>
            </a:r>
          </a:p>
          <a:p>
            <a:pPr lvl="1">
              <a:lnSpc>
                <a:spcPct val="150000"/>
              </a:lnSpc>
            </a:pPr>
            <a:r>
              <a:rPr lang="zh-CN" altLang="pt-BR" sz="2600" b="1" dirty="0"/>
              <a:t>由于</a:t>
            </a:r>
            <a:r>
              <a:rPr lang="pt-BR" altLang="zh-CN" sz="2600" b="1" dirty="0">
                <a:solidFill>
                  <a:srgbClr val="FF0000"/>
                </a:solidFill>
              </a:rPr>
              <a:t>(</a:t>
            </a:r>
            <a:r>
              <a:rPr lang="pt-BR" altLang="zh-CN" sz="2600" b="1" i="1" dirty="0">
                <a:solidFill>
                  <a:srgbClr val="FF0000"/>
                </a:solidFill>
              </a:rPr>
              <a:t>BD</a:t>
            </a:r>
            <a:r>
              <a:rPr lang="pt-BR" altLang="zh-CN" sz="2600" b="1" dirty="0">
                <a:solidFill>
                  <a:srgbClr val="FF0000"/>
                </a:solidFill>
              </a:rPr>
              <a:t>)</a:t>
            </a:r>
            <a:r>
              <a:rPr lang="pt-BR" altLang="zh-CN" sz="2600" b="1" baseline="30000" dirty="0">
                <a:solidFill>
                  <a:srgbClr val="FF0000"/>
                </a:solidFill>
              </a:rPr>
              <a:t>+</a:t>
            </a:r>
            <a:r>
              <a:rPr lang="pt-BR" altLang="zh-CN" sz="2600" b="1" dirty="0"/>
              <a:t>=</a:t>
            </a:r>
            <a:r>
              <a:rPr lang="pt-BR" altLang="zh-CN" sz="2600" b="1" i="1" dirty="0"/>
              <a:t>BDCA</a:t>
            </a:r>
            <a:r>
              <a:rPr lang="pt-BR" altLang="zh-CN" sz="2600" b="1" dirty="0"/>
              <a:t>=</a:t>
            </a:r>
            <a:r>
              <a:rPr lang="pt-BR" altLang="zh-CN" sz="2600" b="1" i="1" dirty="0"/>
              <a:t>R</a:t>
            </a:r>
            <a:r>
              <a:rPr lang="zh-CN" altLang="pt-BR" sz="2600" b="1" dirty="0"/>
              <a:t>，</a:t>
            </a:r>
            <a:r>
              <a:rPr lang="zh-CN" altLang="pt-BR" sz="2600" b="1" dirty="0">
                <a:solidFill>
                  <a:srgbClr val="9900CC"/>
                </a:solidFill>
                <a:ea typeface="华文新魏" panose="02010800040101010101" pitchFamily="2" charset="-122"/>
              </a:rPr>
              <a:t>所以</a:t>
            </a:r>
            <a:r>
              <a:rPr lang="pt-BR" altLang="zh-CN" sz="2600" b="1" i="1" dirty="0">
                <a:solidFill>
                  <a:srgbClr val="9900CC"/>
                </a:solidFill>
                <a:ea typeface="华文新魏" panose="02010800040101010101" pitchFamily="2" charset="-122"/>
              </a:rPr>
              <a:t>BD</a:t>
            </a:r>
            <a:r>
              <a:rPr lang="zh-CN" altLang="pt-BR" sz="2600" b="1" dirty="0">
                <a:solidFill>
                  <a:srgbClr val="9900CC"/>
                </a:solidFill>
                <a:ea typeface="华文新魏" panose="02010800040101010101" pitchFamily="2" charset="-122"/>
              </a:rPr>
              <a:t>为关系模式</a:t>
            </a:r>
            <a:r>
              <a:rPr lang="pt-BR" altLang="zh-CN" sz="2600" b="1" i="1" dirty="0">
                <a:solidFill>
                  <a:srgbClr val="9900CC"/>
                </a:solidFill>
                <a:ea typeface="华文新魏" panose="02010800040101010101" pitchFamily="2" charset="-122"/>
              </a:rPr>
              <a:t>r</a:t>
            </a:r>
            <a:r>
              <a:rPr lang="pt-BR" altLang="zh-CN" sz="2600" b="1" dirty="0">
                <a:solidFill>
                  <a:srgbClr val="9900CC"/>
                </a:solidFill>
                <a:ea typeface="华文新魏" panose="02010800040101010101" pitchFamily="2" charset="-122"/>
              </a:rPr>
              <a:t>(</a:t>
            </a:r>
            <a:r>
              <a:rPr lang="pt-BR" altLang="zh-CN" sz="2600" b="1" i="1" dirty="0">
                <a:solidFill>
                  <a:srgbClr val="9900CC"/>
                </a:solidFill>
                <a:ea typeface="华文新魏" panose="02010800040101010101" pitchFamily="2" charset="-122"/>
              </a:rPr>
              <a:t>R</a:t>
            </a:r>
            <a:r>
              <a:rPr lang="pt-BR" altLang="zh-CN" sz="2600" b="1" dirty="0">
                <a:solidFill>
                  <a:srgbClr val="9900CC"/>
                </a:solidFill>
                <a:ea typeface="华文新魏" panose="02010800040101010101" pitchFamily="2" charset="-122"/>
              </a:rPr>
              <a:t>)</a:t>
            </a:r>
            <a:r>
              <a:rPr lang="zh-CN" altLang="pt-BR" sz="2600" b="1" dirty="0">
                <a:solidFill>
                  <a:srgbClr val="9900CC"/>
                </a:solidFill>
                <a:ea typeface="华文新魏" panose="02010800040101010101" pitchFamily="2" charset="-122"/>
              </a:rPr>
              <a:t>的唯一</a:t>
            </a:r>
            <a:r>
              <a:rPr lang="zh-CN" altLang="pt-BR" sz="2600" b="1" dirty="0">
                <a:solidFill>
                  <a:srgbClr val="FF0000"/>
                </a:solidFill>
                <a:ea typeface="黑体" panose="02010609060101010101" pitchFamily="49" charset="-122"/>
              </a:rPr>
              <a:t>候选码</a:t>
            </a:r>
            <a:r>
              <a:rPr lang="zh-CN" altLang="pt-BR" sz="2600" b="1" dirty="0"/>
              <a:t>。 </a:t>
            </a:r>
            <a:endParaRPr lang="zh-CN" altLang="en-US" sz="2600" b="1" dirty="0"/>
          </a:p>
        </p:txBody>
      </p:sp>
      <p:sp>
        <p:nvSpPr>
          <p:cNvPr id="3" name="日期占位符 2"/>
          <p:cNvSpPr>
            <a:spLocks noGrp="1"/>
          </p:cNvSpPr>
          <p:nvPr>
            <p:ph type="dt" sz="half" idx="10"/>
          </p:nvPr>
        </p:nvSpPr>
        <p:spPr/>
        <p:txBody>
          <a:bodyPr/>
          <a:lstStyle/>
          <a:p>
            <a:pPr>
              <a:defRPr/>
            </a:pPr>
            <a:fld id="{53A8BCB2-B9EC-4CCD-B0F0-5B8282F30698}" type="datetime1">
              <a:rPr lang="zh-CN" altLang="en-US" smtClean="0"/>
              <a:t>2021/12/02</a:t>
            </a:fld>
            <a:endParaRPr lang="zh-CN" altLang="en-US" dirty="0"/>
          </a:p>
        </p:txBody>
      </p:sp>
    </p:spTree>
    <p:extLst>
      <p:ext uri="{BB962C8B-B14F-4D97-AF65-F5344CB8AC3E}">
        <p14:creationId xmlns:p14="http://schemas.microsoft.com/office/powerpoint/2010/main" val="4164199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23">
                                            <p:txEl>
                                              <p:pRg st="1" end="1"/>
                                            </p:txEl>
                                          </p:spTgt>
                                        </p:tgtEl>
                                        <p:attrNameLst>
                                          <p:attrName>style.visibility</p:attrName>
                                        </p:attrNameLst>
                                      </p:cBhvr>
                                      <p:to>
                                        <p:strVal val="visible"/>
                                      </p:to>
                                    </p:set>
                                    <p:animEffect transition="in" filter="wipe(left)">
                                      <p:cBhvr>
                                        <p:cTn id="7" dur="500"/>
                                        <p:tgtEl>
                                          <p:spTgt spid="286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23">
                                            <p:txEl>
                                              <p:pRg st="2" end="2"/>
                                            </p:txEl>
                                          </p:spTgt>
                                        </p:tgtEl>
                                        <p:attrNameLst>
                                          <p:attrName>style.visibility</p:attrName>
                                        </p:attrNameLst>
                                      </p:cBhvr>
                                      <p:to>
                                        <p:strVal val="visible"/>
                                      </p:to>
                                    </p:set>
                                    <p:animEffect transition="in" filter="wipe(left)">
                                      <p:cBhvr>
                                        <p:cTn id="12" dur="500"/>
                                        <p:tgtEl>
                                          <p:spTgt spid="286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990600" y="155494"/>
            <a:ext cx="8153400" cy="980728"/>
          </a:xfrm>
        </p:spPr>
        <p:txBody>
          <a:bodyPr/>
          <a:lstStyle/>
          <a:p>
            <a:r>
              <a:rPr lang="zh-CN" altLang="en-US" b="1" dirty="0">
                <a:ea typeface="华文隶书" panose="02010800040101010101" pitchFamily="2" charset="-122"/>
              </a:rPr>
              <a:t>判断</a:t>
            </a:r>
            <a:r>
              <a:rPr lang="zh-CN" altLang="en-US" b="1" dirty="0">
                <a:ea typeface="华文隶书" panose="02010800040101010101" pitchFamily="2" charset="-122"/>
                <a:sym typeface="Symbol" panose="05050102010706020507" pitchFamily="18" charset="2"/>
              </a:rPr>
              <a:t>属性集</a:t>
            </a:r>
            <a:r>
              <a:rPr lang="zh-CN" altLang="en-US" b="1" dirty="0">
                <a:ea typeface="华文隶书" panose="02010800040101010101" pitchFamily="2" charset="-122"/>
              </a:rPr>
              <a:t>是否为候选码举例</a:t>
            </a:r>
          </a:p>
        </p:txBody>
      </p:sp>
      <p:sp>
        <p:nvSpPr>
          <p:cNvPr id="287747" name="Rectangle 3"/>
          <p:cNvSpPr>
            <a:spLocks noGrp="1" noChangeArrowheads="1"/>
          </p:cNvSpPr>
          <p:nvPr>
            <p:ph idx="1"/>
          </p:nvPr>
        </p:nvSpPr>
        <p:spPr>
          <a:xfrm>
            <a:off x="1066800" y="990600"/>
            <a:ext cx="8077200" cy="5867400"/>
          </a:xfrm>
        </p:spPr>
        <p:txBody>
          <a:bodyPr/>
          <a:lstStyle/>
          <a:p>
            <a:pPr>
              <a:lnSpc>
                <a:spcPct val="120000"/>
              </a:lnSpc>
              <a:spcBef>
                <a:spcPct val="15000"/>
              </a:spcBef>
            </a:pPr>
            <a:r>
              <a:rPr lang="en-US" altLang="zh-CN" sz="2400" b="1" dirty="0">
                <a:solidFill>
                  <a:schemeClr val="accent2"/>
                </a:solidFill>
              </a:rPr>
              <a:t>[4]</a:t>
            </a:r>
            <a:r>
              <a:rPr lang="en-US" altLang="zh-CN" sz="2400" b="1" dirty="0"/>
              <a:t>  </a:t>
            </a:r>
            <a:r>
              <a:rPr lang="en-US" altLang="zh-CN" sz="2400" b="1" i="1" dirty="0"/>
              <a:t> </a:t>
            </a:r>
            <a:r>
              <a:rPr lang="zh-CN" altLang="pt-BR" sz="2400" b="1" dirty="0"/>
              <a:t>给定</a:t>
            </a:r>
            <a:r>
              <a:rPr lang="zh-CN" altLang="en-US" sz="2400" b="1" dirty="0"/>
              <a:t>关系模式</a:t>
            </a:r>
            <a:r>
              <a:rPr lang="pt-BR" altLang="zh-CN" sz="2400" b="1" i="1" dirty="0"/>
              <a:t>r</a:t>
            </a:r>
            <a:r>
              <a:rPr lang="pt-BR" altLang="zh-CN" sz="2400" b="1" dirty="0"/>
              <a:t>(</a:t>
            </a:r>
            <a:r>
              <a:rPr lang="pt-BR" altLang="zh-CN" sz="2400" b="1" i="1" dirty="0"/>
              <a:t>R</a:t>
            </a:r>
            <a:r>
              <a:rPr lang="pt-BR" altLang="zh-CN" sz="2400" b="1" dirty="0"/>
              <a:t>)=</a:t>
            </a:r>
            <a:r>
              <a:rPr lang="pt-BR" altLang="zh-CN" sz="2400" b="1" i="1" dirty="0"/>
              <a:t>r</a:t>
            </a:r>
            <a:r>
              <a:rPr lang="pt-BR" altLang="zh-CN" sz="2400" b="1" dirty="0"/>
              <a:t>(</a:t>
            </a:r>
            <a:r>
              <a:rPr lang="pt-BR" altLang="zh-CN" sz="2400" b="1" i="1" dirty="0"/>
              <a:t>A</a:t>
            </a:r>
            <a:r>
              <a:rPr lang="pt-BR" altLang="zh-CN" sz="2400" b="1" dirty="0"/>
              <a:t>, </a:t>
            </a:r>
            <a:r>
              <a:rPr lang="pt-BR" altLang="zh-CN" sz="2400" b="1" i="1" dirty="0"/>
              <a:t>B</a:t>
            </a:r>
            <a:r>
              <a:rPr lang="pt-BR" altLang="zh-CN" sz="2400" b="1" dirty="0"/>
              <a:t>, </a:t>
            </a:r>
            <a:r>
              <a:rPr lang="pt-BR" altLang="zh-CN" sz="2400" b="1" i="1" dirty="0"/>
              <a:t>C</a:t>
            </a:r>
            <a:r>
              <a:rPr lang="pt-BR" altLang="zh-CN" sz="2400" b="1" dirty="0"/>
              <a:t>, </a:t>
            </a:r>
            <a:r>
              <a:rPr lang="pt-BR" altLang="zh-CN" sz="2400" b="1" i="1" dirty="0"/>
              <a:t>D</a:t>
            </a:r>
            <a:r>
              <a:rPr lang="pt-BR" altLang="zh-CN" sz="2400" b="1" dirty="0"/>
              <a:t>, </a:t>
            </a:r>
            <a:r>
              <a:rPr lang="pt-BR" altLang="zh-CN" sz="2400" b="1" i="1" dirty="0"/>
              <a:t>E</a:t>
            </a:r>
            <a:r>
              <a:rPr lang="pt-BR" altLang="zh-CN" sz="2400" b="1" dirty="0"/>
              <a:t>)</a:t>
            </a:r>
            <a:r>
              <a:rPr lang="zh-CN" altLang="pt-BR" sz="2400" b="1" dirty="0"/>
              <a:t>，</a:t>
            </a:r>
            <a:r>
              <a:rPr lang="zh-CN" altLang="en-US" sz="2400" b="1" dirty="0"/>
              <a:t>函数依赖集</a:t>
            </a:r>
            <a:r>
              <a:rPr lang="pt-BR" altLang="zh-CN" sz="2400" b="1" i="1" dirty="0"/>
              <a:t>F</a:t>
            </a:r>
            <a:r>
              <a:rPr lang="pt-BR" altLang="zh-CN" sz="2400" b="1" dirty="0"/>
              <a:t>={</a:t>
            </a:r>
            <a:r>
              <a:rPr lang="pt-BR" altLang="zh-CN" sz="2400" b="1" i="1" dirty="0"/>
              <a:t>A</a:t>
            </a:r>
            <a:r>
              <a:rPr lang="en-US" altLang="zh-CN" sz="2400" b="1" dirty="0">
                <a:sym typeface="Symbol" panose="05050102010706020507" pitchFamily="18" charset="2"/>
              </a:rPr>
              <a:t></a:t>
            </a:r>
            <a:r>
              <a:rPr lang="pt-BR" altLang="zh-CN" sz="2400" b="1" i="1" dirty="0"/>
              <a:t>B</a:t>
            </a:r>
            <a:r>
              <a:rPr lang="pt-BR" altLang="zh-CN" sz="2400" b="1" dirty="0"/>
              <a:t>, </a:t>
            </a:r>
            <a:r>
              <a:rPr lang="pt-BR" altLang="zh-CN" sz="2400" b="1" i="1" dirty="0"/>
              <a:t>BC</a:t>
            </a:r>
            <a:r>
              <a:rPr lang="en-US" altLang="zh-CN" sz="2400" b="1" dirty="0">
                <a:sym typeface="Symbol" panose="05050102010706020507" pitchFamily="18" charset="2"/>
              </a:rPr>
              <a:t></a:t>
            </a:r>
            <a:r>
              <a:rPr lang="pt-BR" altLang="zh-CN" sz="2400" b="1" i="1" dirty="0"/>
              <a:t>E</a:t>
            </a:r>
            <a:r>
              <a:rPr lang="pt-BR" altLang="zh-CN" sz="2400" b="1" dirty="0"/>
              <a:t>, </a:t>
            </a:r>
            <a:r>
              <a:rPr lang="pt-BR" altLang="zh-CN" sz="2400" b="1" i="1" dirty="0"/>
              <a:t>ED</a:t>
            </a:r>
            <a:r>
              <a:rPr lang="en-US" altLang="zh-CN" sz="2400" b="1" dirty="0">
                <a:sym typeface="Symbol" panose="05050102010706020507" pitchFamily="18" charset="2"/>
              </a:rPr>
              <a:t></a:t>
            </a:r>
            <a:r>
              <a:rPr lang="pt-BR" altLang="zh-CN" sz="2400" b="1" i="1" dirty="0"/>
              <a:t>A</a:t>
            </a:r>
            <a:r>
              <a:rPr lang="pt-BR" altLang="zh-CN" sz="2400" b="1" dirty="0"/>
              <a:t>}</a:t>
            </a:r>
            <a:r>
              <a:rPr lang="zh-CN" altLang="pt-BR" sz="2400" b="1" dirty="0"/>
              <a:t>，</a:t>
            </a:r>
            <a:r>
              <a:rPr lang="zh-CN" altLang="en-US" sz="2400" b="1" dirty="0"/>
              <a:t>找出</a:t>
            </a:r>
            <a:r>
              <a:rPr lang="pt-BR" altLang="zh-CN" sz="2400" b="1" i="1" dirty="0"/>
              <a:t>r</a:t>
            </a:r>
            <a:r>
              <a:rPr lang="pt-BR" altLang="zh-CN" sz="2400" b="1" dirty="0"/>
              <a:t>(</a:t>
            </a:r>
            <a:r>
              <a:rPr lang="pt-BR" altLang="zh-CN" sz="2400" b="1" i="1" dirty="0"/>
              <a:t>R</a:t>
            </a:r>
            <a:r>
              <a:rPr lang="pt-BR" altLang="zh-CN" sz="2400" b="1" dirty="0"/>
              <a:t>)</a:t>
            </a:r>
            <a:r>
              <a:rPr lang="zh-CN" altLang="en-US" sz="2400" b="1" dirty="0"/>
              <a:t>的所有</a:t>
            </a:r>
            <a:r>
              <a:rPr lang="zh-CN" altLang="en-US" sz="2400" b="1" dirty="0">
                <a:solidFill>
                  <a:srgbClr val="FF0000"/>
                </a:solidFill>
                <a:ea typeface="黑体" panose="02010609060101010101" pitchFamily="49" charset="-122"/>
              </a:rPr>
              <a:t>候选码</a:t>
            </a:r>
            <a:r>
              <a:rPr lang="zh-CN" altLang="en-US" sz="2400" b="1" dirty="0"/>
              <a:t>。 </a:t>
            </a:r>
          </a:p>
          <a:p>
            <a:pPr lvl="1">
              <a:lnSpc>
                <a:spcPct val="115000"/>
              </a:lnSpc>
              <a:spcBef>
                <a:spcPct val="15000"/>
              </a:spcBef>
            </a:pPr>
            <a:r>
              <a:rPr lang="zh-CN" altLang="pt-BR" sz="2400" b="1" dirty="0"/>
              <a:t>属性集</a:t>
            </a:r>
            <a:r>
              <a:rPr lang="pt-BR" altLang="zh-CN" sz="2400" b="1" i="1" dirty="0">
                <a:solidFill>
                  <a:srgbClr val="0099FF"/>
                </a:solidFill>
                <a:ea typeface="华文新魏" panose="02010800040101010101" pitchFamily="2" charset="-122"/>
              </a:rPr>
              <a:t>CD</a:t>
            </a:r>
            <a:r>
              <a:rPr lang="zh-CN" altLang="pt-BR" sz="2400" b="1" dirty="0">
                <a:solidFill>
                  <a:srgbClr val="0099FF"/>
                </a:solidFill>
                <a:ea typeface="华文新魏" panose="02010800040101010101" pitchFamily="2" charset="-122"/>
              </a:rPr>
              <a:t>没有在函数依赖的右部出现</a:t>
            </a:r>
            <a:r>
              <a:rPr lang="zh-CN" altLang="pt-BR" sz="2400" b="1" dirty="0"/>
              <a:t>，故</a:t>
            </a:r>
            <a:r>
              <a:rPr lang="pt-BR" altLang="zh-CN" sz="2400" b="1" i="1" dirty="0">
                <a:solidFill>
                  <a:srgbClr val="9900CC"/>
                </a:solidFill>
                <a:ea typeface="华文新魏" panose="02010800040101010101" pitchFamily="2" charset="-122"/>
              </a:rPr>
              <a:t>X</a:t>
            </a:r>
            <a:r>
              <a:rPr lang="pt-BR" altLang="zh-CN" sz="2400" b="1" dirty="0">
                <a:solidFill>
                  <a:srgbClr val="9900CC"/>
                </a:solidFill>
                <a:ea typeface="华文新魏" panose="02010800040101010101" pitchFamily="2" charset="-122"/>
              </a:rPr>
              <a:t>=</a:t>
            </a:r>
            <a:r>
              <a:rPr lang="pt-BR" altLang="zh-CN" sz="2400" b="1" i="1" dirty="0">
                <a:solidFill>
                  <a:srgbClr val="9900CC"/>
                </a:solidFill>
                <a:ea typeface="华文新魏" panose="02010800040101010101" pitchFamily="2" charset="-122"/>
              </a:rPr>
              <a:t>CD</a:t>
            </a:r>
            <a:r>
              <a:rPr lang="zh-CN" altLang="pt-BR" sz="2400" b="1" dirty="0">
                <a:solidFill>
                  <a:srgbClr val="9900CC"/>
                </a:solidFill>
                <a:ea typeface="华文新魏" panose="02010800040101010101" pitchFamily="2" charset="-122"/>
              </a:rPr>
              <a:t>为候选码的一部分</a:t>
            </a:r>
            <a:r>
              <a:rPr lang="zh-CN" altLang="pt-BR" sz="2400" b="1" dirty="0"/>
              <a:t>； </a:t>
            </a:r>
            <a:endParaRPr lang="zh-CN" altLang="en-US" sz="2400" b="1" dirty="0"/>
          </a:p>
          <a:p>
            <a:pPr lvl="1">
              <a:lnSpc>
                <a:spcPct val="115000"/>
              </a:lnSpc>
              <a:spcBef>
                <a:spcPct val="15000"/>
              </a:spcBef>
            </a:pPr>
            <a:r>
              <a:rPr lang="zh-CN" altLang="pt-BR" sz="2400" b="1" dirty="0"/>
              <a:t>因</a:t>
            </a:r>
            <a:r>
              <a:rPr lang="pt-BR" altLang="zh-CN" sz="2400" b="1" dirty="0">
                <a:solidFill>
                  <a:srgbClr val="FF0000"/>
                </a:solidFill>
              </a:rPr>
              <a:t>(</a:t>
            </a:r>
            <a:r>
              <a:rPr lang="pt-BR" altLang="zh-CN" sz="2400" b="1" i="1" dirty="0">
                <a:solidFill>
                  <a:srgbClr val="FF0000"/>
                </a:solidFill>
              </a:rPr>
              <a:t>CD</a:t>
            </a:r>
            <a:r>
              <a:rPr lang="pt-BR" altLang="zh-CN" sz="2400" b="1" dirty="0">
                <a:solidFill>
                  <a:srgbClr val="FF0000"/>
                </a:solidFill>
              </a:rPr>
              <a:t>)</a:t>
            </a:r>
            <a:r>
              <a:rPr lang="pt-BR" altLang="zh-CN" sz="2400" b="1" baseline="30000" dirty="0">
                <a:solidFill>
                  <a:srgbClr val="FF0000"/>
                </a:solidFill>
              </a:rPr>
              <a:t>+</a:t>
            </a:r>
            <a:r>
              <a:rPr lang="pt-BR" altLang="zh-CN" sz="2400" b="1" dirty="0"/>
              <a:t>=</a:t>
            </a:r>
            <a:r>
              <a:rPr lang="pt-BR" altLang="zh-CN" sz="2400" b="1" i="1" dirty="0"/>
              <a:t>CD</a:t>
            </a:r>
            <a:r>
              <a:rPr lang="pt-BR" altLang="zh-CN" sz="2400" b="1" dirty="0"/>
              <a:t>≠</a:t>
            </a:r>
            <a:r>
              <a:rPr lang="pt-BR" altLang="zh-CN" sz="2400" b="1" i="1" dirty="0"/>
              <a:t>R</a:t>
            </a:r>
            <a:r>
              <a:rPr lang="zh-CN" altLang="pt-BR" sz="2400" b="1" dirty="0"/>
              <a:t>，故</a:t>
            </a:r>
            <a:r>
              <a:rPr lang="pt-BR" altLang="zh-CN" sz="2400" b="1" i="1" dirty="0">
                <a:solidFill>
                  <a:srgbClr val="9900CC"/>
                </a:solidFill>
                <a:ea typeface="华文新魏" panose="02010800040101010101" pitchFamily="2" charset="-122"/>
              </a:rPr>
              <a:t>CD</a:t>
            </a:r>
            <a:r>
              <a:rPr lang="zh-CN" altLang="pt-BR" sz="2400" b="1" dirty="0">
                <a:solidFill>
                  <a:srgbClr val="9900CC"/>
                </a:solidFill>
                <a:ea typeface="华文新魏" panose="02010800040101010101" pitchFamily="2" charset="-122"/>
              </a:rPr>
              <a:t>不是候选码</a:t>
            </a:r>
            <a:r>
              <a:rPr lang="zh-CN" altLang="pt-BR" sz="2400" b="1" dirty="0"/>
              <a:t>； </a:t>
            </a:r>
          </a:p>
          <a:p>
            <a:pPr lvl="1">
              <a:lnSpc>
                <a:spcPct val="115000"/>
              </a:lnSpc>
              <a:spcBef>
                <a:spcPct val="15000"/>
              </a:spcBef>
            </a:pPr>
            <a:r>
              <a:rPr lang="zh-CN" altLang="pt-BR" sz="2400" b="1" dirty="0"/>
              <a:t>因</a:t>
            </a:r>
            <a:r>
              <a:rPr lang="zh-CN" altLang="pt-BR" sz="2400" b="1" dirty="0">
                <a:solidFill>
                  <a:srgbClr val="0099FF"/>
                </a:solidFill>
                <a:ea typeface="华文新魏" panose="02010800040101010101" pitchFamily="2" charset="-122"/>
              </a:rPr>
              <a:t>没有在函数依赖右部出现但左部不出现的属性</a:t>
            </a:r>
            <a:r>
              <a:rPr lang="zh-CN" altLang="pt-BR" sz="2400" b="1" dirty="0"/>
              <a:t>，故</a:t>
            </a:r>
            <a:r>
              <a:rPr lang="pt-BR" altLang="zh-CN" sz="2400" b="1" i="1" dirty="0">
                <a:solidFill>
                  <a:srgbClr val="9900CC"/>
                </a:solidFill>
              </a:rPr>
              <a:t>Y</a:t>
            </a:r>
            <a:r>
              <a:rPr lang="pt-BR" altLang="zh-CN" sz="2400" b="1" dirty="0">
                <a:solidFill>
                  <a:srgbClr val="9900CC"/>
                </a:solidFill>
              </a:rPr>
              <a:t>=</a:t>
            </a:r>
            <a:r>
              <a:rPr lang="pt-BR" altLang="zh-CN" sz="2400" b="1" dirty="0">
                <a:solidFill>
                  <a:srgbClr val="9900CC"/>
                </a:solidFill>
                <a:sym typeface="Symbol" panose="05050102010706020507" pitchFamily="18" charset="2"/>
              </a:rPr>
              <a:t></a:t>
            </a:r>
            <a:r>
              <a:rPr lang="pt-BR" altLang="zh-CN" sz="2400" b="1" dirty="0"/>
              <a:t>; </a:t>
            </a:r>
          </a:p>
          <a:p>
            <a:pPr lvl="1">
              <a:lnSpc>
                <a:spcPct val="115000"/>
              </a:lnSpc>
              <a:spcBef>
                <a:spcPct val="15000"/>
              </a:spcBef>
            </a:pPr>
            <a:r>
              <a:rPr lang="zh-CN" altLang="en-US" sz="2400" b="1" dirty="0"/>
              <a:t>在集合</a:t>
            </a:r>
            <a:r>
              <a:rPr lang="en-US" altLang="zh-CN" sz="2400" b="1" i="1" dirty="0">
                <a:solidFill>
                  <a:schemeClr val="accent2"/>
                </a:solidFill>
              </a:rPr>
              <a:t>R</a:t>
            </a:r>
            <a:r>
              <a:rPr lang="en-US" altLang="zh-CN" sz="2400" b="1" dirty="0">
                <a:solidFill>
                  <a:schemeClr val="accent2"/>
                </a:solidFill>
                <a:latin typeface="宋体" panose="02010600030101010101" pitchFamily="2" charset="-122"/>
              </a:rPr>
              <a:t>-</a:t>
            </a:r>
            <a:r>
              <a:rPr lang="en-US" altLang="zh-CN" sz="2400" b="1" i="1" dirty="0">
                <a:solidFill>
                  <a:schemeClr val="accent2"/>
                </a:solidFill>
              </a:rPr>
              <a:t>X</a:t>
            </a:r>
            <a:r>
              <a:rPr lang="en-US" altLang="zh-CN" sz="2400" b="1" dirty="0">
                <a:solidFill>
                  <a:schemeClr val="accent2"/>
                </a:solidFill>
                <a:latin typeface="宋体" panose="02010600030101010101" pitchFamily="2" charset="-122"/>
              </a:rPr>
              <a:t>-</a:t>
            </a:r>
            <a:r>
              <a:rPr lang="en-US" altLang="zh-CN" sz="2400" b="1" i="1" dirty="0">
                <a:solidFill>
                  <a:schemeClr val="accent2"/>
                </a:solidFill>
              </a:rPr>
              <a:t>Y</a:t>
            </a:r>
            <a:r>
              <a:rPr lang="en-US" altLang="zh-CN" sz="2400" b="1" dirty="0">
                <a:solidFill>
                  <a:schemeClr val="accent2"/>
                </a:solidFill>
              </a:rPr>
              <a:t>=</a:t>
            </a:r>
            <a:r>
              <a:rPr lang="en-US" altLang="zh-CN" sz="2400" b="1" i="1" dirty="0">
                <a:solidFill>
                  <a:schemeClr val="accent2"/>
                </a:solidFill>
              </a:rPr>
              <a:t>ABE</a:t>
            </a:r>
            <a:r>
              <a:rPr lang="zh-CN" altLang="en-US" sz="2400" b="1" dirty="0"/>
              <a:t>中</a:t>
            </a:r>
            <a:r>
              <a:rPr lang="zh-CN" altLang="en-US" sz="2400" b="1" dirty="0">
                <a:solidFill>
                  <a:srgbClr val="0099FF"/>
                </a:solidFill>
                <a:ea typeface="华文新魏" panose="02010800040101010101" pitchFamily="2" charset="-122"/>
              </a:rPr>
              <a:t>寻找与</a:t>
            </a:r>
            <a:r>
              <a:rPr lang="en-US" altLang="zh-CN" sz="2400" b="1" i="1" dirty="0">
                <a:solidFill>
                  <a:srgbClr val="0099FF"/>
                </a:solidFill>
                <a:ea typeface="华文新魏" panose="02010800040101010101" pitchFamily="2" charset="-122"/>
              </a:rPr>
              <a:t>X</a:t>
            </a:r>
            <a:r>
              <a:rPr lang="zh-CN" altLang="en-US" sz="2400" b="1" dirty="0">
                <a:solidFill>
                  <a:srgbClr val="0099FF"/>
                </a:solidFill>
                <a:ea typeface="华文新魏" panose="02010800040101010101" pitchFamily="2" charset="-122"/>
              </a:rPr>
              <a:t>联合构成候选码的属性</a:t>
            </a:r>
            <a:r>
              <a:rPr lang="en-US" altLang="zh-CN" sz="2400" b="1" dirty="0">
                <a:solidFill>
                  <a:srgbClr val="0099FF"/>
                </a:solidFill>
                <a:ea typeface="华文新魏" panose="02010800040101010101" pitchFamily="2" charset="-122"/>
              </a:rPr>
              <a:t>(</a:t>
            </a:r>
            <a:r>
              <a:rPr lang="zh-CN" altLang="en-US" sz="2400" b="1" dirty="0">
                <a:solidFill>
                  <a:srgbClr val="0099FF"/>
                </a:solidFill>
                <a:ea typeface="华文新魏" panose="02010800040101010101" pitchFamily="2" charset="-122"/>
              </a:rPr>
              <a:t>集</a:t>
            </a:r>
            <a:r>
              <a:rPr lang="en-US" altLang="zh-CN" sz="2400" b="1" dirty="0">
                <a:solidFill>
                  <a:srgbClr val="0099FF"/>
                </a:solidFill>
                <a:ea typeface="华文新魏" panose="02010800040101010101" pitchFamily="2" charset="-122"/>
              </a:rPr>
              <a:t>)</a:t>
            </a:r>
            <a:r>
              <a:rPr lang="zh-CN" altLang="en-US" sz="2400" b="1" dirty="0"/>
              <a:t>： </a:t>
            </a:r>
          </a:p>
          <a:p>
            <a:pPr lvl="2">
              <a:lnSpc>
                <a:spcPct val="120000"/>
              </a:lnSpc>
              <a:spcBef>
                <a:spcPct val="15000"/>
              </a:spcBef>
            </a:pPr>
            <a:r>
              <a:rPr lang="pt-BR" altLang="zh-CN" sz="2000" b="1" dirty="0">
                <a:solidFill>
                  <a:srgbClr val="FF0000"/>
                </a:solidFill>
              </a:rPr>
              <a:t>({</a:t>
            </a:r>
            <a:r>
              <a:rPr lang="pt-BR" altLang="zh-CN" sz="2000" b="1" i="1" dirty="0">
                <a:solidFill>
                  <a:schemeClr val="accent2"/>
                </a:solidFill>
              </a:rPr>
              <a:t>A</a:t>
            </a:r>
            <a:r>
              <a:rPr lang="pt-BR" altLang="zh-CN" sz="2000" b="1" dirty="0">
                <a:solidFill>
                  <a:srgbClr val="FF0000"/>
                </a:solidFill>
              </a:rPr>
              <a:t>, </a:t>
            </a:r>
            <a:r>
              <a:rPr lang="pt-BR" altLang="zh-CN" sz="2000" b="1" i="1" dirty="0">
                <a:solidFill>
                  <a:srgbClr val="9900CC"/>
                </a:solidFill>
              </a:rPr>
              <a:t>CD</a:t>
            </a:r>
            <a:r>
              <a:rPr lang="pt-BR" altLang="zh-CN" sz="2000" b="1" dirty="0">
                <a:solidFill>
                  <a:srgbClr val="FF0000"/>
                </a:solidFill>
              </a:rPr>
              <a:t>})</a:t>
            </a:r>
            <a:r>
              <a:rPr lang="pt-BR" altLang="zh-CN" sz="2000" b="1" baseline="30000" dirty="0">
                <a:solidFill>
                  <a:srgbClr val="FF0000"/>
                </a:solidFill>
              </a:rPr>
              <a:t>+</a:t>
            </a:r>
            <a:r>
              <a:rPr lang="pt-BR" altLang="zh-CN" sz="2000" b="1" dirty="0"/>
              <a:t>=</a:t>
            </a:r>
            <a:r>
              <a:rPr lang="pt-BR" altLang="zh-CN" sz="2000" b="1" i="1" dirty="0"/>
              <a:t>ACDBE</a:t>
            </a:r>
            <a:r>
              <a:rPr lang="pt-BR" altLang="zh-CN" sz="2000" b="1" dirty="0"/>
              <a:t>=</a:t>
            </a:r>
            <a:r>
              <a:rPr lang="pt-BR" altLang="zh-CN" sz="2000" b="1" i="1" dirty="0"/>
              <a:t>R</a:t>
            </a:r>
            <a:r>
              <a:rPr lang="zh-CN" altLang="pt-BR" sz="2000" b="1" dirty="0"/>
              <a:t>，故</a:t>
            </a:r>
            <a:r>
              <a:rPr lang="pt-BR" altLang="zh-CN" sz="2000" b="1" i="1" dirty="0">
                <a:solidFill>
                  <a:srgbClr val="9900CC"/>
                </a:solidFill>
                <a:ea typeface="华文新魏" panose="02010800040101010101" pitchFamily="2" charset="-122"/>
              </a:rPr>
              <a:t>ACD</a:t>
            </a:r>
            <a:r>
              <a:rPr lang="zh-CN" altLang="pt-BR" sz="2000" b="1" dirty="0">
                <a:solidFill>
                  <a:srgbClr val="9900CC"/>
                </a:solidFill>
                <a:ea typeface="华文新魏" panose="02010800040101010101" pitchFamily="2" charset="-122"/>
              </a:rPr>
              <a:t>为</a:t>
            </a:r>
            <a:r>
              <a:rPr lang="zh-CN" altLang="pt-BR" sz="2000" b="1" dirty="0">
                <a:solidFill>
                  <a:srgbClr val="FF0000"/>
                </a:solidFill>
                <a:ea typeface="黑体" panose="02010609060101010101" pitchFamily="49" charset="-122"/>
              </a:rPr>
              <a:t>候选码</a:t>
            </a:r>
            <a:r>
              <a:rPr lang="zh-CN" altLang="pt-BR" sz="2000" b="1" dirty="0"/>
              <a:t>； </a:t>
            </a:r>
          </a:p>
          <a:p>
            <a:pPr lvl="2">
              <a:lnSpc>
                <a:spcPct val="120000"/>
              </a:lnSpc>
              <a:spcBef>
                <a:spcPct val="15000"/>
              </a:spcBef>
            </a:pPr>
            <a:r>
              <a:rPr lang="pt-BR" altLang="zh-CN" sz="2000" b="1" dirty="0">
                <a:solidFill>
                  <a:srgbClr val="FF0000"/>
                </a:solidFill>
              </a:rPr>
              <a:t>({</a:t>
            </a:r>
            <a:r>
              <a:rPr lang="pt-BR" altLang="zh-CN" sz="2000" b="1" i="1" dirty="0">
                <a:solidFill>
                  <a:schemeClr val="accent2"/>
                </a:solidFill>
              </a:rPr>
              <a:t>B</a:t>
            </a:r>
            <a:r>
              <a:rPr lang="pt-BR" altLang="zh-CN" sz="2000" b="1" dirty="0">
                <a:solidFill>
                  <a:srgbClr val="FF0000"/>
                </a:solidFill>
              </a:rPr>
              <a:t>, </a:t>
            </a:r>
            <a:r>
              <a:rPr lang="pt-BR" altLang="zh-CN" sz="2000" b="1" i="1" dirty="0">
                <a:solidFill>
                  <a:srgbClr val="9900CC"/>
                </a:solidFill>
              </a:rPr>
              <a:t>CD</a:t>
            </a:r>
            <a:r>
              <a:rPr lang="pt-BR" altLang="zh-CN" sz="2000" b="1" dirty="0">
                <a:solidFill>
                  <a:srgbClr val="FF0000"/>
                </a:solidFill>
              </a:rPr>
              <a:t>})</a:t>
            </a:r>
            <a:r>
              <a:rPr lang="pt-BR" altLang="zh-CN" sz="2000" b="1" baseline="30000" dirty="0">
                <a:solidFill>
                  <a:srgbClr val="FF0000"/>
                </a:solidFill>
              </a:rPr>
              <a:t>+</a:t>
            </a:r>
            <a:r>
              <a:rPr lang="pt-BR" altLang="zh-CN" sz="2000" b="1" dirty="0"/>
              <a:t>=</a:t>
            </a:r>
            <a:r>
              <a:rPr lang="pt-BR" altLang="zh-CN" sz="2000" b="1" i="1" dirty="0"/>
              <a:t>BCDEA</a:t>
            </a:r>
            <a:r>
              <a:rPr lang="pt-BR" altLang="zh-CN" sz="2000" b="1" dirty="0"/>
              <a:t>=</a:t>
            </a:r>
            <a:r>
              <a:rPr lang="pt-BR" altLang="zh-CN" sz="2000" b="1" i="1" dirty="0"/>
              <a:t>R</a:t>
            </a:r>
            <a:r>
              <a:rPr lang="zh-CN" altLang="pt-BR" sz="2000" b="1" dirty="0"/>
              <a:t>，故</a:t>
            </a:r>
            <a:r>
              <a:rPr lang="pt-BR" altLang="zh-CN" sz="2000" b="1" i="1" dirty="0">
                <a:solidFill>
                  <a:srgbClr val="9900CC"/>
                </a:solidFill>
                <a:ea typeface="华文新魏" panose="02010800040101010101" pitchFamily="2" charset="-122"/>
              </a:rPr>
              <a:t>BCD</a:t>
            </a:r>
            <a:r>
              <a:rPr lang="zh-CN" altLang="pt-BR" sz="2000" b="1" dirty="0">
                <a:solidFill>
                  <a:srgbClr val="9900CC"/>
                </a:solidFill>
                <a:ea typeface="华文新魏" panose="02010800040101010101" pitchFamily="2" charset="-122"/>
              </a:rPr>
              <a:t>为</a:t>
            </a:r>
            <a:r>
              <a:rPr lang="zh-CN" altLang="pt-BR" sz="2000" b="1" dirty="0">
                <a:solidFill>
                  <a:srgbClr val="FF0000"/>
                </a:solidFill>
                <a:ea typeface="黑体" panose="02010609060101010101" pitchFamily="49" charset="-122"/>
              </a:rPr>
              <a:t>候选码</a:t>
            </a:r>
            <a:r>
              <a:rPr lang="zh-CN" altLang="pt-BR" sz="2000" b="1" dirty="0"/>
              <a:t>； </a:t>
            </a:r>
          </a:p>
          <a:p>
            <a:pPr lvl="2">
              <a:lnSpc>
                <a:spcPct val="120000"/>
              </a:lnSpc>
              <a:spcBef>
                <a:spcPct val="15000"/>
              </a:spcBef>
            </a:pPr>
            <a:r>
              <a:rPr lang="pt-BR" altLang="zh-CN" sz="2000" b="1" dirty="0">
                <a:solidFill>
                  <a:srgbClr val="FF0000"/>
                </a:solidFill>
              </a:rPr>
              <a:t>({</a:t>
            </a:r>
            <a:r>
              <a:rPr lang="pt-BR" altLang="zh-CN" sz="2000" b="1" i="1" dirty="0">
                <a:solidFill>
                  <a:schemeClr val="accent2"/>
                </a:solidFill>
              </a:rPr>
              <a:t>E</a:t>
            </a:r>
            <a:r>
              <a:rPr lang="pt-BR" altLang="zh-CN" sz="2000" b="1" dirty="0">
                <a:solidFill>
                  <a:srgbClr val="FF0000"/>
                </a:solidFill>
              </a:rPr>
              <a:t>, </a:t>
            </a:r>
            <a:r>
              <a:rPr lang="pt-BR" altLang="zh-CN" sz="2000" b="1" i="1" dirty="0">
                <a:solidFill>
                  <a:srgbClr val="9900CC"/>
                </a:solidFill>
              </a:rPr>
              <a:t>CD</a:t>
            </a:r>
            <a:r>
              <a:rPr lang="pt-BR" altLang="zh-CN" sz="2000" b="1" dirty="0">
                <a:solidFill>
                  <a:srgbClr val="FF0000"/>
                </a:solidFill>
              </a:rPr>
              <a:t>})</a:t>
            </a:r>
            <a:r>
              <a:rPr lang="pt-BR" altLang="zh-CN" sz="2000" b="1" baseline="30000" dirty="0">
                <a:solidFill>
                  <a:srgbClr val="FF0000"/>
                </a:solidFill>
              </a:rPr>
              <a:t>+</a:t>
            </a:r>
            <a:r>
              <a:rPr lang="pt-BR" altLang="zh-CN" sz="2000" b="1" dirty="0"/>
              <a:t>=</a:t>
            </a:r>
            <a:r>
              <a:rPr lang="pt-BR" altLang="zh-CN" sz="2000" b="1" i="1" dirty="0"/>
              <a:t>ACDBE</a:t>
            </a:r>
            <a:r>
              <a:rPr lang="pt-BR" altLang="zh-CN" sz="2000" b="1" dirty="0"/>
              <a:t>=</a:t>
            </a:r>
            <a:r>
              <a:rPr lang="pt-BR" altLang="zh-CN" sz="2000" b="1" i="1" dirty="0"/>
              <a:t>R</a:t>
            </a:r>
            <a:r>
              <a:rPr lang="zh-CN" altLang="pt-BR" sz="2000" b="1" dirty="0"/>
              <a:t>，故</a:t>
            </a:r>
            <a:r>
              <a:rPr lang="pt-BR" altLang="zh-CN" sz="2000" b="1" i="1" dirty="0">
                <a:solidFill>
                  <a:srgbClr val="9900CC"/>
                </a:solidFill>
                <a:ea typeface="华文新魏" panose="02010800040101010101" pitchFamily="2" charset="-122"/>
              </a:rPr>
              <a:t>ECD</a:t>
            </a:r>
            <a:r>
              <a:rPr lang="zh-CN" altLang="pt-BR" sz="2000" b="1" dirty="0">
                <a:solidFill>
                  <a:srgbClr val="9900CC"/>
                </a:solidFill>
                <a:ea typeface="华文新魏" panose="02010800040101010101" pitchFamily="2" charset="-122"/>
              </a:rPr>
              <a:t>为</a:t>
            </a:r>
            <a:r>
              <a:rPr lang="zh-CN" altLang="pt-BR" sz="2000" b="1" dirty="0">
                <a:solidFill>
                  <a:srgbClr val="FF0000"/>
                </a:solidFill>
                <a:ea typeface="黑体" panose="02010609060101010101" pitchFamily="49" charset="-122"/>
              </a:rPr>
              <a:t>候选码</a:t>
            </a:r>
            <a:r>
              <a:rPr lang="zh-CN" altLang="pt-BR" sz="2000" b="1" dirty="0"/>
              <a:t>。 </a:t>
            </a:r>
          </a:p>
          <a:p>
            <a:pPr lvl="1">
              <a:lnSpc>
                <a:spcPct val="120000"/>
              </a:lnSpc>
              <a:spcBef>
                <a:spcPct val="15000"/>
              </a:spcBef>
            </a:pPr>
            <a:r>
              <a:rPr lang="zh-CN" altLang="en-US" sz="2400" b="1" dirty="0"/>
              <a:t>因此，</a:t>
            </a:r>
            <a:r>
              <a:rPr lang="zh-CN" altLang="pt-BR" sz="2400" b="1" dirty="0"/>
              <a:t>关系模式</a:t>
            </a:r>
            <a:r>
              <a:rPr lang="pt-BR" altLang="zh-CN" sz="2400" b="1" i="1" dirty="0"/>
              <a:t>r</a:t>
            </a:r>
            <a:r>
              <a:rPr lang="pt-BR" altLang="zh-CN" sz="2400" b="1" dirty="0"/>
              <a:t>(</a:t>
            </a:r>
            <a:r>
              <a:rPr lang="pt-BR" altLang="zh-CN" sz="2400" b="1" i="1" dirty="0"/>
              <a:t>R</a:t>
            </a:r>
            <a:r>
              <a:rPr lang="pt-BR" altLang="zh-CN" sz="2400" b="1" dirty="0"/>
              <a:t>)</a:t>
            </a:r>
            <a:r>
              <a:rPr lang="zh-CN" altLang="pt-BR" sz="2400" b="1" dirty="0"/>
              <a:t>的</a:t>
            </a:r>
            <a:r>
              <a:rPr lang="zh-CN" altLang="pt-BR" sz="2400" b="1" dirty="0">
                <a:solidFill>
                  <a:srgbClr val="FF0000"/>
                </a:solidFill>
                <a:ea typeface="黑体" panose="02010609060101010101" pitchFamily="49" charset="-122"/>
              </a:rPr>
              <a:t>候选码</a:t>
            </a:r>
            <a:r>
              <a:rPr lang="zh-CN" altLang="pt-BR" sz="2400" b="1" dirty="0">
                <a:solidFill>
                  <a:srgbClr val="9900CC"/>
                </a:solidFill>
                <a:ea typeface="华文新魏" panose="02010800040101010101" pitchFamily="2" charset="-122"/>
              </a:rPr>
              <a:t>有</a:t>
            </a:r>
            <a:r>
              <a:rPr lang="pt-BR" altLang="zh-CN" sz="2400" b="1" i="1" dirty="0">
                <a:solidFill>
                  <a:srgbClr val="9900CC"/>
                </a:solidFill>
                <a:ea typeface="华文新魏" panose="02010800040101010101" pitchFamily="2" charset="-122"/>
              </a:rPr>
              <a:t>ACD</a:t>
            </a:r>
            <a:r>
              <a:rPr lang="zh-CN" altLang="pt-BR" sz="2400" b="1" dirty="0">
                <a:solidFill>
                  <a:srgbClr val="9900CC"/>
                </a:solidFill>
                <a:ea typeface="华文新魏" panose="02010800040101010101" pitchFamily="2" charset="-122"/>
              </a:rPr>
              <a:t>、</a:t>
            </a:r>
            <a:r>
              <a:rPr lang="pt-BR" altLang="zh-CN" sz="2400" b="1" i="1" dirty="0">
                <a:solidFill>
                  <a:srgbClr val="9900CC"/>
                </a:solidFill>
                <a:ea typeface="华文新魏" panose="02010800040101010101" pitchFamily="2" charset="-122"/>
              </a:rPr>
              <a:t>BCD</a:t>
            </a:r>
            <a:r>
              <a:rPr lang="zh-CN" altLang="pt-BR" sz="2400" b="1" dirty="0">
                <a:solidFill>
                  <a:srgbClr val="9900CC"/>
                </a:solidFill>
                <a:ea typeface="华文新魏" panose="02010800040101010101" pitchFamily="2" charset="-122"/>
              </a:rPr>
              <a:t>和</a:t>
            </a:r>
            <a:r>
              <a:rPr lang="pt-BR" altLang="zh-CN" sz="2400" b="1" i="1" dirty="0">
                <a:solidFill>
                  <a:srgbClr val="9900CC"/>
                </a:solidFill>
                <a:ea typeface="华文新魏" panose="02010800040101010101" pitchFamily="2" charset="-122"/>
              </a:rPr>
              <a:t>ECD</a:t>
            </a:r>
            <a:r>
              <a:rPr lang="zh-CN" altLang="pt-BR" sz="2400" b="1" dirty="0"/>
              <a:t>。 </a:t>
            </a:r>
            <a:endParaRPr lang="zh-CN" altLang="en-US" sz="2400" b="1" dirty="0"/>
          </a:p>
        </p:txBody>
      </p:sp>
      <p:sp>
        <p:nvSpPr>
          <p:cNvPr id="3" name="日期占位符 2"/>
          <p:cNvSpPr>
            <a:spLocks noGrp="1"/>
          </p:cNvSpPr>
          <p:nvPr>
            <p:ph type="dt" sz="half" idx="10"/>
          </p:nvPr>
        </p:nvSpPr>
        <p:spPr/>
        <p:txBody>
          <a:bodyPr/>
          <a:lstStyle/>
          <a:p>
            <a:pPr>
              <a:defRPr/>
            </a:pPr>
            <a:fld id="{441AE86E-8BDD-44C7-A2EE-01EB4783ECC2}" type="datetime1">
              <a:rPr lang="zh-CN" altLang="en-US" smtClean="0"/>
              <a:t>2021/12/02</a:t>
            </a:fld>
            <a:endParaRPr lang="zh-CN" altLang="en-US" dirty="0"/>
          </a:p>
        </p:txBody>
      </p:sp>
    </p:spTree>
    <p:extLst>
      <p:ext uri="{BB962C8B-B14F-4D97-AF65-F5344CB8AC3E}">
        <p14:creationId xmlns:p14="http://schemas.microsoft.com/office/powerpoint/2010/main" val="3002149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animEffect transition="in" filter="wipe(left)">
                                      <p:cBhvr>
                                        <p:cTn id="7" dur="500"/>
                                        <p:tgtEl>
                                          <p:spTgt spid="287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7747">
                                            <p:txEl>
                                              <p:pRg st="2" end="2"/>
                                            </p:txEl>
                                          </p:spTgt>
                                        </p:tgtEl>
                                        <p:attrNameLst>
                                          <p:attrName>style.visibility</p:attrName>
                                        </p:attrNameLst>
                                      </p:cBhvr>
                                      <p:to>
                                        <p:strVal val="visible"/>
                                      </p:to>
                                    </p:set>
                                    <p:animEffect transition="in" filter="wipe(left)">
                                      <p:cBhvr>
                                        <p:cTn id="12" dur="500"/>
                                        <p:tgtEl>
                                          <p:spTgt spid="287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7747">
                                            <p:txEl>
                                              <p:pRg st="3" end="3"/>
                                            </p:txEl>
                                          </p:spTgt>
                                        </p:tgtEl>
                                        <p:attrNameLst>
                                          <p:attrName>style.visibility</p:attrName>
                                        </p:attrNameLst>
                                      </p:cBhvr>
                                      <p:to>
                                        <p:strVal val="visible"/>
                                      </p:to>
                                    </p:set>
                                    <p:animEffect transition="in" filter="wipe(left)">
                                      <p:cBhvr>
                                        <p:cTn id="17" dur="500"/>
                                        <p:tgtEl>
                                          <p:spTgt spid="2877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7747">
                                            <p:txEl>
                                              <p:pRg st="4" end="4"/>
                                            </p:txEl>
                                          </p:spTgt>
                                        </p:tgtEl>
                                        <p:attrNameLst>
                                          <p:attrName>style.visibility</p:attrName>
                                        </p:attrNameLst>
                                      </p:cBhvr>
                                      <p:to>
                                        <p:strVal val="visible"/>
                                      </p:to>
                                    </p:set>
                                    <p:animEffect transition="in" filter="wipe(left)">
                                      <p:cBhvr>
                                        <p:cTn id="22" dur="500"/>
                                        <p:tgtEl>
                                          <p:spTgt spid="2877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7747">
                                            <p:txEl>
                                              <p:pRg st="5" end="5"/>
                                            </p:txEl>
                                          </p:spTgt>
                                        </p:tgtEl>
                                        <p:attrNameLst>
                                          <p:attrName>style.visibility</p:attrName>
                                        </p:attrNameLst>
                                      </p:cBhvr>
                                      <p:to>
                                        <p:strVal val="visible"/>
                                      </p:to>
                                    </p:set>
                                    <p:animEffect transition="in" filter="wipe(left)">
                                      <p:cBhvr>
                                        <p:cTn id="27" dur="500"/>
                                        <p:tgtEl>
                                          <p:spTgt spid="2877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7747">
                                            <p:txEl>
                                              <p:pRg st="6" end="6"/>
                                            </p:txEl>
                                          </p:spTgt>
                                        </p:tgtEl>
                                        <p:attrNameLst>
                                          <p:attrName>style.visibility</p:attrName>
                                        </p:attrNameLst>
                                      </p:cBhvr>
                                      <p:to>
                                        <p:strVal val="visible"/>
                                      </p:to>
                                    </p:set>
                                    <p:animEffect transition="in" filter="wipe(left)">
                                      <p:cBhvr>
                                        <p:cTn id="32" dur="500"/>
                                        <p:tgtEl>
                                          <p:spTgt spid="28774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7747">
                                            <p:txEl>
                                              <p:pRg st="7" end="7"/>
                                            </p:txEl>
                                          </p:spTgt>
                                        </p:tgtEl>
                                        <p:attrNameLst>
                                          <p:attrName>style.visibility</p:attrName>
                                        </p:attrNameLst>
                                      </p:cBhvr>
                                      <p:to>
                                        <p:strVal val="visible"/>
                                      </p:to>
                                    </p:set>
                                    <p:animEffect transition="in" filter="wipe(left)">
                                      <p:cBhvr>
                                        <p:cTn id="37" dur="500"/>
                                        <p:tgtEl>
                                          <p:spTgt spid="28774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87747">
                                            <p:txEl>
                                              <p:pRg st="8" end="8"/>
                                            </p:txEl>
                                          </p:spTgt>
                                        </p:tgtEl>
                                        <p:attrNameLst>
                                          <p:attrName>style.visibility</p:attrName>
                                        </p:attrNameLst>
                                      </p:cBhvr>
                                      <p:to>
                                        <p:strVal val="visible"/>
                                      </p:to>
                                    </p:set>
                                    <p:animEffect transition="in" filter="wipe(left)">
                                      <p:cBhvr>
                                        <p:cTn id="42" dur="500"/>
                                        <p:tgtEl>
                                          <p:spTgt spid="287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4" name="Rectangle 1026"/>
          <p:cNvSpPr>
            <a:spLocks noGrp="1" noChangeArrowheads="1"/>
          </p:cNvSpPr>
          <p:nvPr>
            <p:ph type="title"/>
          </p:nvPr>
        </p:nvSpPr>
        <p:spPr/>
        <p:txBody>
          <a:bodyPr/>
          <a:lstStyle/>
          <a:p>
            <a:r>
              <a:rPr lang="zh-CN" sz="3600" dirty="0">
                <a:sym typeface="微软雅黑" pitchFamily="34" charset="-122"/>
              </a:rPr>
              <a:t>问题的提出（续）</a:t>
            </a:r>
          </a:p>
        </p:txBody>
      </p:sp>
      <p:sp>
        <p:nvSpPr>
          <p:cNvPr id="15365" name="Rectangle 1027"/>
          <p:cNvSpPr>
            <a:spLocks noGrp="1" noChangeArrowheads="1"/>
          </p:cNvSpPr>
          <p:nvPr>
            <p:ph idx="1"/>
          </p:nvPr>
        </p:nvSpPr>
        <p:spPr>
          <a:xfrm>
            <a:off x="899592" y="764704"/>
            <a:ext cx="8149538" cy="4854575"/>
          </a:xfrm>
        </p:spPr>
        <p:txBody>
          <a:bodyPr/>
          <a:lstStyle/>
          <a:p>
            <a:pPr marL="342900" indent="-342900" algn="l">
              <a:lnSpc>
                <a:spcPct val="150000"/>
              </a:lnSpc>
            </a:pPr>
            <a:r>
              <a:rPr lang="zh-CN" altLang="en-US" dirty="0">
                <a:sym typeface="Calibri" pitchFamily="34" charset="0"/>
              </a:rPr>
              <a:t>关系模式</a:t>
            </a:r>
            <a:r>
              <a:rPr lang="en-US" altLang="zh-CN" dirty="0">
                <a:sym typeface="Calibri" pitchFamily="34" charset="0"/>
              </a:rPr>
              <a:t>Student&lt;U, F&gt;</a:t>
            </a:r>
            <a:r>
              <a:rPr lang="zh-CN" altLang="en-US" dirty="0">
                <a:sym typeface="Calibri" pitchFamily="34" charset="0"/>
              </a:rPr>
              <a:t>中存在的问题：</a:t>
            </a:r>
            <a:endParaRPr lang="en-US" altLang="zh-CN" dirty="0">
              <a:sym typeface="Calibri" pitchFamily="34" charset="0"/>
            </a:endParaRPr>
          </a:p>
          <a:p>
            <a:pPr marL="342900" indent="-342900" algn="l">
              <a:lnSpc>
                <a:spcPct val="150000"/>
              </a:lnSpc>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）数据冗余</a:t>
            </a:r>
          </a:p>
          <a:p>
            <a:pPr marL="742950" lvl="1" indent="-285750" algn="l">
              <a:lnSpc>
                <a:spcPct val="150000"/>
              </a:lnSpc>
              <a:buFont typeface="Wingdings" pitchFamily="2" charset="2"/>
              <a:buChar char="n"/>
            </a:pPr>
            <a:r>
              <a:rPr lang="zh-CN" altLang="en-US" dirty="0">
                <a:sym typeface="Calibri" pitchFamily="34" charset="0"/>
              </a:rPr>
              <a:t>浪费大量的存储空间</a:t>
            </a:r>
            <a:endParaRPr lang="en-US" dirty="0">
              <a:sym typeface="Calibri" pitchFamily="34" charset="0"/>
            </a:endParaRPr>
          </a:p>
          <a:p>
            <a:pPr marL="1200150" lvl="2" indent="-285750" algn="l">
              <a:lnSpc>
                <a:spcPct val="150000"/>
              </a:lnSpc>
              <a:buSzPct val="87000"/>
              <a:buFont typeface="Wingdings" pitchFamily="2" charset="2"/>
              <a:buChar char="l"/>
            </a:pPr>
            <a:r>
              <a:rPr lang="zh-CN" altLang="en-US" dirty="0">
                <a:sym typeface="Calibri" pitchFamily="34" charset="0"/>
              </a:rPr>
              <a:t>每一个系主任的姓名重复出现，重复次数与该系所有学生的所有课程成绩出现次数相同。</a:t>
            </a:r>
          </a:p>
          <a:p>
            <a:pPr marL="342900" indent="-342900" algn="l">
              <a:buFont typeface="Wingdings" pitchFamily="2" charset="2"/>
              <a:buChar char="v"/>
            </a:pPr>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8633F2FF-52E6-4435-A356-46203CC61405}"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anim calcmode="lin" valueType="num">
                                      <p:cBhvr>
                                        <p:cTn id="7" dur="500" fill="hold"/>
                                        <p:tgtEl>
                                          <p:spTgt spid="1536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536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15365">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5365">
                                            <p:txEl>
                                              <p:pRg st="3" end="3"/>
                                            </p:txEl>
                                          </p:spTgt>
                                        </p:tgtEl>
                                        <p:attrNameLst>
                                          <p:attrName>style.visibility</p:attrName>
                                        </p:attrNameLst>
                                      </p:cBhvr>
                                      <p:to>
                                        <p:strVal val="visible"/>
                                      </p:to>
                                    </p:set>
                                    <p:anim calcmode="lin" valueType="num">
                                      <p:cBhvr>
                                        <p:cTn id="12" dur="500" fill="hold"/>
                                        <p:tgtEl>
                                          <p:spTgt spid="15365">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15365">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15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990600" y="155494"/>
            <a:ext cx="8153400" cy="980728"/>
          </a:xfrm>
        </p:spPr>
        <p:txBody>
          <a:bodyPr/>
          <a:lstStyle/>
          <a:p>
            <a:r>
              <a:rPr lang="zh-CN" altLang="en-US" b="1" dirty="0">
                <a:ea typeface="华文隶书" panose="02010800040101010101" pitchFamily="2" charset="-122"/>
              </a:rPr>
              <a:t>判断</a:t>
            </a:r>
            <a:r>
              <a:rPr lang="zh-CN" altLang="en-US" b="1" dirty="0">
                <a:ea typeface="华文隶书" panose="02010800040101010101" pitchFamily="2" charset="-122"/>
                <a:sym typeface="Symbol" panose="05050102010706020507" pitchFamily="18" charset="2"/>
              </a:rPr>
              <a:t>属性集</a:t>
            </a:r>
            <a:r>
              <a:rPr lang="zh-CN" altLang="en-US" b="1" dirty="0">
                <a:ea typeface="华文隶书" panose="02010800040101010101" pitchFamily="2" charset="-122"/>
              </a:rPr>
              <a:t>是否为候选码举例</a:t>
            </a:r>
          </a:p>
        </p:txBody>
      </p:sp>
      <p:sp>
        <p:nvSpPr>
          <p:cNvPr id="288771" name="Rectangle 3"/>
          <p:cNvSpPr>
            <a:spLocks noGrp="1" noChangeArrowheads="1"/>
          </p:cNvSpPr>
          <p:nvPr>
            <p:ph idx="1"/>
          </p:nvPr>
        </p:nvSpPr>
        <p:spPr>
          <a:xfrm>
            <a:off x="990600" y="990600"/>
            <a:ext cx="8153400" cy="5867400"/>
          </a:xfrm>
        </p:spPr>
        <p:txBody>
          <a:bodyPr/>
          <a:lstStyle/>
          <a:p>
            <a:pPr>
              <a:lnSpc>
                <a:spcPct val="150000"/>
              </a:lnSpc>
              <a:spcBef>
                <a:spcPct val="15000"/>
              </a:spcBef>
            </a:pPr>
            <a:r>
              <a:rPr lang="en-US" altLang="zh-CN" sz="2000" b="1" dirty="0">
                <a:solidFill>
                  <a:schemeClr val="accent2"/>
                </a:solidFill>
              </a:rPr>
              <a:t>[</a:t>
            </a:r>
            <a:r>
              <a:rPr lang="zh-CN" altLang="en-US" sz="2000" b="1" dirty="0">
                <a:solidFill>
                  <a:schemeClr val="accent2"/>
                </a:solidFill>
              </a:rPr>
              <a:t>例</a:t>
            </a:r>
            <a:r>
              <a:rPr lang="en-US" altLang="zh-CN" sz="2000" b="1" dirty="0">
                <a:solidFill>
                  <a:schemeClr val="accent2"/>
                </a:solidFill>
              </a:rPr>
              <a:t>5]    </a:t>
            </a:r>
            <a:r>
              <a:rPr lang="zh-CN" altLang="en-US" sz="2000" b="1" dirty="0"/>
              <a:t>设关系模式</a:t>
            </a:r>
            <a:r>
              <a:rPr lang="en-US" altLang="zh-CN" sz="2000" b="1" i="1" dirty="0"/>
              <a:t>R</a:t>
            </a:r>
            <a:r>
              <a:rPr lang="en-US" altLang="zh-CN" sz="2000" b="1" dirty="0"/>
              <a:t>={</a:t>
            </a:r>
            <a:r>
              <a:rPr lang="en-US" altLang="zh-CN" sz="2000" b="1" i="1" dirty="0"/>
              <a:t>A</a:t>
            </a:r>
            <a:r>
              <a:rPr lang="en-US" altLang="zh-CN" sz="2000" b="1" dirty="0"/>
              <a:t>, </a:t>
            </a:r>
            <a:r>
              <a:rPr lang="en-US" altLang="zh-CN" sz="2000" b="1" i="1" dirty="0"/>
              <a:t>B</a:t>
            </a:r>
            <a:r>
              <a:rPr lang="en-US" altLang="zh-CN" sz="2000" b="1" dirty="0"/>
              <a:t>, </a:t>
            </a:r>
            <a:r>
              <a:rPr lang="en-US" altLang="zh-CN" sz="2000" b="1" i="1" dirty="0"/>
              <a:t>C</a:t>
            </a:r>
            <a:r>
              <a:rPr lang="en-US" altLang="zh-CN" sz="2000" b="1" dirty="0"/>
              <a:t>, </a:t>
            </a:r>
            <a:r>
              <a:rPr lang="en-US" altLang="zh-CN" sz="2000" b="1" i="1" dirty="0"/>
              <a:t>D</a:t>
            </a:r>
            <a:r>
              <a:rPr lang="en-US" altLang="zh-CN" sz="2000" b="1" dirty="0"/>
              <a:t>, </a:t>
            </a:r>
            <a:r>
              <a:rPr lang="en-US" altLang="zh-CN" sz="2000" b="1" i="1" dirty="0"/>
              <a:t>E</a:t>
            </a:r>
            <a:r>
              <a:rPr lang="en-US" altLang="zh-CN" sz="2000" b="1" dirty="0"/>
              <a:t>, </a:t>
            </a:r>
            <a:r>
              <a:rPr lang="en-US" altLang="zh-CN" sz="2000" b="1" i="1" dirty="0"/>
              <a:t>G</a:t>
            </a:r>
            <a:r>
              <a:rPr lang="en-US" altLang="zh-CN" sz="2000" b="1" dirty="0"/>
              <a:t>}</a:t>
            </a:r>
            <a:r>
              <a:rPr lang="zh-CN" altLang="en-US" sz="2000" b="1" dirty="0"/>
              <a:t>，函数依赖集</a:t>
            </a:r>
            <a:r>
              <a:rPr lang="en-US" altLang="zh-CN" sz="2000" b="1" i="1" dirty="0"/>
              <a:t>F</a:t>
            </a:r>
            <a:r>
              <a:rPr lang="en-US" altLang="zh-CN" sz="2000" b="1" dirty="0"/>
              <a:t>={</a:t>
            </a:r>
            <a:r>
              <a:rPr lang="en-US" altLang="zh-CN" sz="2000" b="1" i="1" dirty="0"/>
              <a:t>B</a:t>
            </a:r>
            <a:r>
              <a:rPr lang="en-US" altLang="zh-CN" sz="2000" b="1" dirty="0"/>
              <a:t>→</a:t>
            </a:r>
            <a:r>
              <a:rPr lang="en-US" altLang="zh-CN" sz="2000" b="1" i="1" dirty="0"/>
              <a:t>ADE</a:t>
            </a:r>
            <a:r>
              <a:rPr lang="en-US" altLang="zh-CN" sz="2000" b="1" dirty="0"/>
              <a:t>, </a:t>
            </a:r>
            <a:r>
              <a:rPr lang="en-US" altLang="zh-CN" sz="2000" b="1" i="1" dirty="0"/>
              <a:t>A</a:t>
            </a:r>
            <a:r>
              <a:rPr lang="en-US" altLang="zh-CN" sz="2000" b="1" dirty="0"/>
              <a:t>→</a:t>
            </a:r>
            <a:r>
              <a:rPr lang="en-US" altLang="zh-CN" sz="2000" b="1" i="1" dirty="0"/>
              <a:t>BE</a:t>
            </a:r>
            <a:r>
              <a:rPr lang="en-US" altLang="zh-CN" sz="2000" b="1" dirty="0"/>
              <a:t>, </a:t>
            </a:r>
            <a:r>
              <a:rPr lang="en-US" altLang="zh-CN" sz="2000" b="1" i="1" dirty="0"/>
              <a:t>AC</a:t>
            </a:r>
            <a:r>
              <a:rPr lang="en-US" altLang="zh-CN" sz="2000" b="1" dirty="0"/>
              <a:t>→</a:t>
            </a:r>
            <a:r>
              <a:rPr lang="en-US" altLang="zh-CN" sz="2000" b="1" i="1" dirty="0"/>
              <a:t>G</a:t>
            </a:r>
            <a:r>
              <a:rPr lang="en-US" altLang="zh-CN" sz="2000" b="1" dirty="0"/>
              <a:t>, </a:t>
            </a:r>
            <a:r>
              <a:rPr lang="en-US" altLang="zh-CN" sz="2000" b="1" i="1" dirty="0"/>
              <a:t>BC</a:t>
            </a:r>
            <a:r>
              <a:rPr lang="en-US" altLang="zh-CN" sz="2000" b="1" dirty="0"/>
              <a:t>→</a:t>
            </a:r>
            <a:r>
              <a:rPr lang="en-US" altLang="zh-CN" sz="2000" b="1" i="1" dirty="0"/>
              <a:t>D</a:t>
            </a:r>
            <a:r>
              <a:rPr lang="en-US" altLang="zh-CN" sz="2000" b="1" dirty="0"/>
              <a:t> }</a:t>
            </a:r>
            <a:r>
              <a:rPr lang="zh-CN" altLang="en-US" sz="2000" b="1" dirty="0"/>
              <a:t>，</a:t>
            </a:r>
            <a:r>
              <a:rPr lang="zh-CN" altLang="pt-BR" sz="2000" b="1" dirty="0"/>
              <a:t>找出</a:t>
            </a:r>
            <a:r>
              <a:rPr lang="pt-BR" altLang="zh-CN" sz="2000" b="1" i="1" dirty="0"/>
              <a:t>r</a:t>
            </a:r>
            <a:r>
              <a:rPr lang="pt-BR" altLang="zh-CN" sz="2000" b="1" dirty="0"/>
              <a:t>(</a:t>
            </a:r>
            <a:r>
              <a:rPr lang="pt-BR" altLang="zh-CN" sz="2000" b="1" i="1" dirty="0"/>
              <a:t>R</a:t>
            </a:r>
            <a:r>
              <a:rPr lang="pt-BR" altLang="zh-CN" sz="2000" b="1" dirty="0"/>
              <a:t>)</a:t>
            </a:r>
            <a:r>
              <a:rPr lang="zh-CN" altLang="pt-BR" sz="2000" b="1" dirty="0"/>
              <a:t>的所有</a:t>
            </a:r>
            <a:r>
              <a:rPr lang="zh-CN" altLang="en-US" sz="2000" b="1" dirty="0">
                <a:solidFill>
                  <a:srgbClr val="FF0000"/>
                </a:solidFill>
                <a:ea typeface="黑体" panose="02010609060101010101" pitchFamily="49" charset="-122"/>
              </a:rPr>
              <a:t>候选码</a:t>
            </a:r>
            <a:r>
              <a:rPr lang="zh-CN" altLang="en-US" sz="2000" b="1" dirty="0"/>
              <a:t>。 </a:t>
            </a:r>
          </a:p>
          <a:p>
            <a:pPr lvl="1">
              <a:lnSpc>
                <a:spcPct val="150000"/>
              </a:lnSpc>
            </a:pPr>
            <a:r>
              <a:rPr lang="zh-CN" altLang="pt-BR" sz="2000" b="1" dirty="0"/>
              <a:t>因</a:t>
            </a:r>
            <a:r>
              <a:rPr lang="pt-BR" altLang="zh-CN" sz="2000" b="1" i="1" dirty="0">
                <a:solidFill>
                  <a:srgbClr val="0099FF"/>
                </a:solidFill>
                <a:ea typeface="华文新魏" panose="02010800040101010101" pitchFamily="2" charset="-122"/>
              </a:rPr>
              <a:t>C</a:t>
            </a:r>
            <a:r>
              <a:rPr lang="zh-CN" altLang="pt-BR" sz="2000" b="1" dirty="0">
                <a:solidFill>
                  <a:srgbClr val="0099FF"/>
                </a:solidFill>
                <a:ea typeface="华文新魏" panose="02010800040101010101" pitchFamily="2" charset="-122"/>
              </a:rPr>
              <a:t>没有在函数依赖的右部出现</a:t>
            </a:r>
            <a:r>
              <a:rPr lang="zh-CN" altLang="pt-BR" sz="2000" b="1" dirty="0"/>
              <a:t>，故</a:t>
            </a:r>
            <a:r>
              <a:rPr lang="pt-BR" altLang="zh-CN" sz="2000" b="1" i="1" dirty="0">
                <a:solidFill>
                  <a:srgbClr val="9900CC"/>
                </a:solidFill>
                <a:ea typeface="华文新魏" panose="02010800040101010101" pitchFamily="2" charset="-122"/>
              </a:rPr>
              <a:t>X=C</a:t>
            </a:r>
            <a:r>
              <a:rPr lang="zh-CN" altLang="pt-BR" sz="2000" b="1" dirty="0">
                <a:solidFill>
                  <a:srgbClr val="9900CC"/>
                </a:solidFill>
                <a:ea typeface="华文新魏" panose="02010800040101010101" pitchFamily="2" charset="-122"/>
              </a:rPr>
              <a:t>为候选码的一部分</a:t>
            </a:r>
            <a:r>
              <a:rPr lang="pt-BR" altLang="zh-CN" sz="2000" b="1" dirty="0"/>
              <a:t>;</a:t>
            </a:r>
            <a:endParaRPr lang="zh-CN" altLang="en-US" sz="2000" b="1" dirty="0"/>
          </a:p>
          <a:p>
            <a:pPr lvl="1">
              <a:lnSpc>
                <a:spcPct val="150000"/>
              </a:lnSpc>
            </a:pPr>
            <a:r>
              <a:rPr lang="zh-CN" altLang="pt-BR" sz="2000" b="1" dirty="0"/>
              <a:t>因</a:t>
            </a:r>
            <a:r>
              <a:rPr lang="pt-BR" altLang="zh-CN" sz="2000" b="1" i="1" dirty="0">
                <a:solidFill>
                  <a:srgbClr val="FF0000"/>
                </a:solidFill>
              </a:rPr>
              <a:t>C</a:t>
            </a:r>
            <a:r>
              <a:rPr lang="pt-BR" altLang="zh-CN" sz="2000" b="1" baseline="30000" dirty="0">
                <a:solidFill>
                  <a:srgbClr val="FF0000"/>
                </a:solidFill>
              </a:rPr>
              <a:t>+</a:t>
            </a:r>
            <a:r>
              <a:rPr lang="pt-BR" altLang="zh-CN" sz="2000" b="1" dirty="0"/>
              <a:t>=</a:t>
            </a:r>
            <a:r>
              <a:rPr lang="pt-BR" altLang="zh-CN" sz="2000" b="1" i="1" dirty="0"/>
              <a:t>C</a:t>
            </a:r>
            <a:r>
              <a:rPr lang="pt-BR" altLang="zh-CN" sz="2000" b="1" dirty="0"/>
              <a:t>≠</a:t>
            </a:r>
            <a:r>
              <a:rPr lang="pt-BR" altLang="zh-CN" sz="2000" b="1" i="1" dirty="0"/>
              <a:t>R</a:t>
            </a:r>
            <a:r>
              <a:rPr lang="zh-CN" altLang="pt-BR" sz="2000" b="1" dirty="0"/>
              <a:t>，故</a:t>
            </a:r>
            <a:r>
              <a:rPr lang="pt-BR" altLang="zh-CN" sz="2000" b="1" i="1" dirty="0">
                <a:solidFill>
                  <a:srgbClr val="9900CC"/>
                </a:solidFill>
                <a:ea typeface="华文新魏" panose="02010800040101010101" pitchFamily="2" charset="-122"/>
              </a:rPr>
              <a:t>C</a:t>
            </a:r>
            <a:r>
              <a:rPr lang="zh-CN" altLang="pt-BR" sz="2000" b="1" dirty="0">
                <a:solidFill>
                  <a:srgbClr val="9900CC"/>
                </a:solidFill>
                <a:ea typeface="华文新魏" panose="02010800040101010101" pitchFamily="2" charset="-122"/>
              </a:rPr>
              <a:t>不是候选码</a:t>
            </a:r>
            <a:r>
              <a:rPr lang="zh-CN" altLang="pt-BR" sz="2000" b="1" dirty="0"/>
              <a:t>；</a:t>
            </a:r>
          </a:p>
          <a:p>
            <a:pPr lvl="1">
              <a:lnSpc>
                <a:spcPct val="150000"/>
              </a:lnSpc>
            </a:pPr>
            <a:r>
              <a:rPr lang="zh-CN" altLang="pt-BR" sz="2000" b="1" dirty="0"/>
              <a:t>在</a:t>
            </a:r>
            <a:r>
              <a:rPr lang="zh-CN" altLang="pt-BR" sz="2000" b="1" dirty="0">
                <a:solidFill>
                  <a:srgbClr val="0099FF"/>
                </a:solidFill>
                <a:ea typeface="华文新魏" panose="02010800040101010101" pitchFamily="2" charset="-122"/>
              </a:rPr>
              <a:t>函数依赖右部出现但左部不出现的属性有</a:t>
            </a:r>
            <a:r>
              <a:rPr lang="pt-BR" altLang="zh-CN" sz="2000" b="1" i="1" dirty="0">
                <a:solidFill>
                  <a:srgbClr val="0099FF"/>
                </a:solidFill>
              </a:rPr>
              <a:t>DEG</a:t>
            </a:r>
            <a:r>
              <a:rPr lang="pt-BR" altLang="zh-CN" sz="2000" b="1" dirty="0"/>
              <a:t>, </a:t>
            </a:r>
            <a:r>
              <a:rPr lang="zh-CN" altLang="pt-BR" sz="2000" b="1" dirty="0"/>
              <a:t>故</a:t>
            </a:r>
            <a:r>
              <a:rPr lang="pt-BR" altLang="zh-CN" sz="2000" b="1" i="1" dirty="0">
                <a:solidFill>
                  <a:srgbClr val="9900CC"/>
                </a:solidFill>
              </a:rPr>
              <a:t>Y</a:t>
            </a:r>
            <a:r>
              <a:rPr lang="pt-BR" altLang="zh-CN" sz="2000" b="1" dirty="0">
                <a:solidFill>
                  <a:srgbClr val="9900CC"/>
                </a:solidFill>
              </a:rPr>
              <a:t>=</a:t>
            </a:r>
            <a:r>
              <a:rPr lang="pt-BR" altLang="zh-CN" sz="2000" b="1" i="1" dirty="0">
                <a:solidFill>
                  <a:srgbClr val="9900CC"/>
                </a:solidFill>
              </a:rPr>
              <a:t>DEG</a:t>
            </a:r>
            <a:r>
              <a:rPr lang="pt-BR" altLang="zh-CN" sz="2000" b="1" dirty="0"/>
              <a:t>;</a:t>
            </a:r>
          </a:p>
          <a:p>
            <a:pPr lvl="1">
              <a:lnSpc>
                <a:spcPct val="150000"/>
              </a:lnSpc>
            </a:pPr>
            <a:r>
              <a:rPr lang="zh-CN" altLang="en-US" sz="2000" b="1" dirty="0"/>
              <a:t>在</a:t>
            </a:r>
            <a:r>
              <a:rPr lang="en-US" altLang="zh-CN" sz="2000" b="1" i="1" dirty="0">
                <a:solidFill>
                  <a:schemeClr val="accent2"/>
                </a:solidFill>
              </a:rPr>
              <a:t>R</a:t>
            </a:r>
            <a:r>
              <a:rPr lang="en-US" altLang="zh-CN" sz="2000" b="1" dirty="0">
                <a:solidFill>
                  <a:schemeClr val="accent2"/>
                </a:solidFill>
                <a:latin typeface="宋体" panose="02010600030101010101" pitchFamily="2" charset="-122"/>
              </a:rPr>
              <a:t>-</a:t>
            </a:r>
            <a:r>
              <a:rPr lang="en-US" altLang="zh-CN" sz="2000" b="1" i="1" dirty="0">
                <a:solidFill>
                  <a:schemeClr val="accent2"/>
                </a:solidFill>
              </a:rPr>
              <a:t>X</a:t>
            </a:r>
            <a:r>
              <a:rPr lang="en-US" altLang="zh-CN" sz="2000" b="1" dirty="0">
                <a:solidFill>
                  <a:schemeClr val="accent2"/>
                </a:solidFill>
                <a:latin typeface="宋体" panose="02010600030101010101" pitchFamily="2" charset="-122"/>
              </a:rPr>
              <a:t>-</a:t>
            </a:r>
            <a:r>
              <a:rPr lang="en-US" altLang="zh-CN" sz="2000" b="1" i="1" dirty="0">
                <a:solidFill>
                  <a:schemeClr val="accent2"/>
                </a:solidFill>
              </a:rPr>
              <a:t>Y</a:t>
            </a:r>
            <a:r>
              <a:rPr lang="en-US" altLang="zh-CN" sz="2000" b="1" dirty="0">
                <a:solidFill>
                  <a:schemeClr val="accent2"/>
                </a:solidFill>
              </a:rPr>
              <a:t>=</a:t>
            </a:r>
            <a:r>
              <a:rPr lang="en-US" altLang="zh-CN" sz="2000" b="1" i="1" dirty="0">
                <a:solidFill>
                  <a:schemeClr val="accent2"/>
                </a:solidFill>
              </a:rPr>
              <a:t>AB</a:t>
            </a:r>
            <a:r>
              <a:rPr lang="zh-CN" altLang="en-US" sz="2000" b="1" dirty="0"/>
              <a:t>中</a:t>
            </a:r>
            <a:r>
              <a:rPr lang="zh-CN" altLang="en-US" sz="2000" b="1" dirty="0">
                <a:solidFill>
                  <a:srgbClr val="0099FF"/>
                </a:solidFill>
                <a:ea typeface="华文新魏" panose="02010800040101010101" pitchFamily="2" charset="-122"/>
              </a:rPr>
              <a:t>寻找与</a:t>
            </a:r>
            <a:r>
              <a:rPr lang="en-US" altLang="zh-CN" sz="2000" b="1" i="1" dirty="0">
                <a:solidFill>
                  <a:srgbClr val="0099FF"/>
                </a:solidFill>
                <a:ea typeface="华文新魏" panose="02010800040101010101" pitchFamily="2" charset="-122"/>
              </a:rPr>
              <a:t>X</a:t>
            </a:r>
            <a:r>
              <a:rPr lang="zh-CN" altLang="en-US" sz="2000" b="1" dirty="0">
                <a:solidFill>
                  <a:srgbClr val="0099FF"/>
                </a:solidFill>
                <a:ea typeface="华文新魏" panose="02010800040101010101" pitchFamily="2" charset="-122"/>
              </a:rPr>
              <a:t>联合起来构成候选码的属性</a:t>
            </a:r>
            <a:r>
              <a:rPr lang="en-US" altLang="zh-CN" sz="2000" b="1" dirty="0">
                <a:solidFill>
                  <a:srgbClr val="0099FF"/>
                </a:solidFill>
                <a:ea typeface="华文新魏" panose="02010800040101010101" pitchFamily="2" charset="-122"/>
              </a:rPr>
              <a:t>(</a:t>
            </a:r>
            <a:r>
              <a:rPr lang="zh-CN" altLang="en-US" sz="2000" b="1" dirty="0">
                <a:solidFill>
                  <a:srgbClr val="0099FF"/>
                </a:solidFill>
                <a:ea typeface="华文新魏" panose="02010800040101010101" pitchFamily="2" charset="-122"/>
              </a:rPr>
              <a:t>集</a:t>
            </a:r>
            <a:r>
              <a:rPr lang="en-US" altLang="zh-CN" sz="2000" b="1" dirty="0">
                <a:solidFill>
                  <a:srgbClr val="0099FF"/>
                </a:solidFill>
                <a:ea typeface="华文新魏" panose="02010800040101010101" pitchFamily="2" charset="-122"/>
              </a:rPr>
              <a:t>)</a:t>
            </a:r>
            <a:r>
              <a:rPr lang="zh-CN" altLang="en-US" sz="2000" b="1" dirty="0"/>
              <a:t>：</a:t>
            </a:r>
          </a:p>
          <a:p>
            <a:pPr lvl="2">
              <a:lnSpc>
                <a:spcPct val="150000"/>
              </a:lnSpc>
            </a:pPr>
            <a:r>
              <a:rPr lang="pt-BR" altLang="zh-CN" sz="1800" b="1" dirty="0">
                <a:solidFill>
                  <a:srgbClr val="FF0000"/>
                </a:solidFill>
              </a:rPr>
              <a:t>({</a:t>
            </a:r>
            <a:r>
              <a:rPr lang="pt-BR" altLang="zh-CN" sz="1800" b="1" i="1" dirty="0">
                <a:solidFill>
                  <a:schemeClr val="accent2"/>
                </a:solidFill>
              </a:rPr>
              <a:t>A</a:t>
            </a:r>
            <a:r>
              <a:rPr lang="pt-BR" altLang="zh-CN" sz="1800" b="1" dirty="0">
                <a:solidFill>
                  <a:srgbClr val="FF0000"/>
                </a:solidFill>
              </a:rPr>
              <a:t>, </a:t>
            </a:r>
            <a:r>
              <a:rPr lang="pt-BR" altLang="zh-CN" sz="1800" b="1" i="1" dirty="0">
                <a:solidFill>
                  <a:srgbClr val="9900CC"/>
                </a:solidFill>
              </a:rPr>
              <a:t>C</a:t>
            </a:r>
            <a:r>
              <a:rPr lang="pt-BR" altLang="zh-CN" sz="1800" b="1" dirty="0">
                <a:solidFill>
                  <a:srgbClr val="FF0000"/>
                </a:solidFill>
              </a:rPr>
              <a:t>})</a:t>
            </a:r>
            <a:r>
              <a:rPr lang="pt-BR" altLang="zh-CN" sz="1800" b="1" baseline="30000" dirty="0">
                <a:solidFill>
                  <a:srgbClr val="FF0000"/>
                </a:solidFill>
              </a:rPr>
              <a:t>+</a:t>
            </a:r>
            <a:r>
              <a:rPr lang="pt-BR" altLang="zh-CN" sz="1800" b="1" dirty="0"/>
              <a:t>=</a:t>
            </a:r>
            <a:r>
              <a:rPr lang="pt-BR" altLang="zh-CN" sz="1800" b="1" i="1" dirty="0"/>
              <a:t>ACBEGD</a:t>
            </a:r>
            <a:r>
              <a:rPr lang="pt-BR" altLang="zh-CN" sz="1800" b="1" dirty="0"/>
              <a:t>=</a:t>
            </a:r>
            <a:r>
              <a:rPr lang="pt-BR" altLang="zh-CN" sz="1800" b="1" i="1" dirty="0"/>
              <a:t>R</a:t>
            </a:r>
            <a:r>
              <a:rPr lang="zh-CN" altLang="pt-BR" sz="1800" b="1" dirty="0"/>
              <a:t>，故</a:t>
            </a:r>
            <a:r>
              <a:rPr lang="pt-BR" altLang="zh-CN" sz="1800" b="1" i="1" dirty="0">
                <a:solidFill>
                  <a:srgbClr val="9900CC"/>
                </a:solidFill>
              </a:rPr>
              <a:t>AC</a:t>
            </a:r>
            <a:r>
              <a:rPr lang="zh-CN" altLang="pt-BR" sz="1800" b="1" dirty="0">
                <a:solidFill>
                  <a:srgbClr val="9900CC"/>
                </a:solidFill>
                <a:ea typeface="华文新魏" panose="02010800040101010101" pitchFamily="2" charset="-122"/>
              </a:rPr>
              <a:t>为</a:t>
            </a:r>
            <a:r>
              <a:rPr lang="zh-CN" altLang="pt-BR" sz="1800" b="1" dirty="0">
                <a:solidFill>
                  <a:srgbClr val="FF0000"/>
                </a:solidFill>
                <a:ea typeface="黑体" panose="02010609060101010101" pitchFamily="49" charset="-122"/>
              </a:rPr>
              <a:t>候选码</a:t>
            </a:r>
            <a:r>
              <a:rPr lang="zh-CN" altLang="pt-BR" sz="1800" b="1" dirty="0"/>
              <a:t>；</a:t>
            </a:r>
          </a:p>
          <a:p>
            <a:pPr lvl="2">
              <a:lnSpc>
                <a:spcPct val="150000"/>
              </a:lnSpc>
            </a:pPr>
            <a:r>
              <a:rPr lang="pt-BR" altLang="zh-CN" sz="1800" b="1" dirty="0">
                <a:solidFill>
                  <a:srgbClr val="FF0000"/>
                </a:solidFill>
              </a:rPr>
              <a:t>({</a:t>
            </a:r>
            <a:r>
              <a:rPr lang="pt-BR" altLang="zh-CN" sz="1800" b="1" i="1" dirty="0">
                <a:solidFill>
                  <a:schemeClr val="accent2"/>
                </a:solidFill>
              </a:rPr>
              <a:t>B</a:t>
            </a:r>
            <a:r>
              <a:rPr lang="pt-BR" altLang="zh-CN" sz="1800" b="1" dirty="0">
                <a:solidFill>
                  <a:srgbClr val="FF0000"/>
                </a:solidFill>
              </a:rPr>
              <a:t>, </a:t>
            </a:r>
            <a:r>
              <a:rPr lang="pt-BR" altLang="zh-CN" sz="1800" b="1" i="1" dirty="0">
                <a:solidFill>
                  <a:srgbClr val="9900CC"/>
                </a:solidFill>
              </a:rPr>
              <a:t>C</a:t>
            </a:r>
            <a:r>
              <a:rPr lang="pt-BR" altLang="zh-CN" sz="1800" b="1" dirty="0">
                <a:solidFill>
                  <a:srgbClr val="FF0000"/>
                </a:solidFill>
              </a:rPr>
              <a:t>})</a:t>
            </a:r>
            <a:r>
              <a:rPr lang="pt-BR" altLang="zh-CN" sz="1800" b="1" baseline="30000" dirty="0">
                <a:solidFill>
                  <a:srgbClr val="FF0000"/>
                </a:solidFill>
              </a:rPr>
              <a:t>+</a:t>
            </a:r>
            <a:r>
              <a:rPr lang="pt-BR" altLang="zh-CN" sz="1800" b="1" dirty="0"/>
              <a:t>=</a:t>
            </a:r>
            <a:r>
              <a:rPr lang="pt-BR" altLang="zh-CN" sz="1800" b="1" i="1" dirty="0"/>
              <a:t>BCADEG</a:t>
            </a:r>
            <a:r>
              <a:rPr lang="pt-BR" altLang="zh-CN" sz="1800" b="1" dirty="0"/>
              <a:t>=</a:t>
            </a:r>
            <a:r>
              <a:rPr lang="pt-BR" altLang="zh-CN" sz="1800" b="1" i="1" dirty="0"/>
              <a:t>R</a:t>
            </a:r>
            <a:r>
              <a:rPr lang="zh-CN" altLang="pt-BR" sz="1800" b="1" dirty="0"/>
              <a:t>，故</a:t>
            </a:r>
            <a:r>
              <a:rPr lang="pt-BR" altLang="zh-CN" sz="1800" b="1" i="1" dirty="0">
                <a:solidFill>
                  <a:srgbClr val="9900CC"/>
                </a:solidFill>
              </a:rPr>
              <a:t>BC</a:t>
            </a:r>
            <a:r>
              <a:rPr lang="zh-CN" altLang="pt-BR" sz="1800" b="1" dirty="0">
                <a:solidFill>
                  <a:srgbClr val="9900CC"/>
                </a:solidFill>
                <a:ea typeface="华文新魏" panose="02010800040101010101" pitchFamily="2" charset="-122"/>
              </a:rPr>
              <a:t>为</a:t>
            </a:r>
            <a:r>
              <a:rPr lang="zh-CN" altLang="pt-BR" sz="1800" b="1" dirty="0">
                <a:solidFill>
                  <a:srgbClr val="FF0000"/>
                </a:solidFill>
                <a:ea typeface="黑体" panose="02010609060101010101" pitchFamily="49" charset="-122"/>
              </a:rPr>
              <a:t>候选码</a:t>
            </a:r>
            <a:r>
              <a:rPr lang="zh-CN" altLang="pt-BR" sz="1800" b="1" dirty="0"/>
              <a:t>。  </a:t>
            </a:r>
          </a:p>
          <a:p>
            <a:pPr lvl="1">
              <a:lnSpc>
                <a:spcPct val="150000"/>
              </a:lnSpc>
            </a:pPr>
            <a:r>
              <a:rPr lang="zh-CN" altLang="en-US" sz="2000" b="1" dirty="0"/>
              <a:t>因此，</a:t>
            </a:r>
            <a:r>
              <a:rPr lang="zh-CN" altLang="pt-BR" sz="2000" b="1" dirty="0"/>
              <a:t>关系模式</a:t>
            </a:r>
            <a:r>
              <a:rPr lang="pt-BR" altLang="zh-CN" sz="2000" b="1" i="1" dirty="0"/>
              <a:t>r</a:t>
            </a:r>
            <a:r>
              <a:rPr lang="pt-BR" altLang="zh-CN" sz="2000" b="1" dirty="0"/>
              <a:t>(</a:t>
            </a:r>
            <a:r>
              <a:rPr lang="pt-BR" altLang="zh-CN" sz="2000" b="1" i="1" dirty="0"/>
              <a:t>R</a:t>
            </a:r>
            <a:r>
              <a:rPr lang="pt-BR" altLang="zh-CN" sz="2000" b="1" dirty="0"/>
              <a:t>)</a:t>
            </a:r>
            <a:r>
              <a:rPr lang="zh-CN" altLang="pt-BR" sz="2000" b="1" dirty="0"/>
              <a:t>的</a:t>
            </a:r>
            <a:r>
              <a:rPr lang="zh-CN" altLang="pt-BR" sz="2000" b="1" dirty="0">
                <a:solidFill>
                  <a:srgbClr val="FF0000"/>
                </a:solidFill>
                <a:ea typeface="黑体" panose="02010609060101010101" pitchFamily="49" charset="-122"/>
              </a:rPr>
              <a:t>候选码</a:t>
            </a:r>
            <a:r>
              <a:rPr lang="zh-CN" altLang="pt-BR" sz="2000" b="1" dirty="0">
                <a:solidFill>
                  <a:srgbClr val="9900CC"/>
                </a:solidFill>
                <a:ea typeface="华文新魏" panose="02010800040101010101" pitchFamily="2" charset="-122"/>
              </a:rPr>
              <a:t>有</a:t>
            </a:r>
            <a:r>
              <a:rPr lang="pt-BR" altLang="zh-CN" sz="2000" b="1" i="1" dirty="0">
                <a:solidFill>
                  <a:srgbClr val="9900CC"/>
                </a:solidFill>
                <a:ea typeface="华文新魏" panose="02010800040101010101" pitchFamily="2" charset="-122"/>
              </a:rPr>
              <a:t>AC</a:t>
            </a:r>
            <a:r>
              <a:rPr lang="zh-CN" altLang="pt-BR" sz="2000" b="1" dirty="0">
                <a:solidFill>
                  <a:srgbClr val="9900CC"/>
                </a:solidFill>
                <a:ea typeface="华文新魏" panose="02010800040101010101" pitchFamily="2" charset="-122"/>
              </a:rPr>
              <a:t>和</a:t>
            </a:r>
            <a:r>
              <a:rPr lang="pt-BR" altLang="zh-CN" sz="2000" b="1" i="1" dirty="0">
                <a:solidFill>
                  <a:srgbClr val="9900CC"/>
                </a:solidFill>
                <a:ea typeface="华文新魏" panose="02010800040101010101" pitchFamily="2" charset="-122"/>
              </a:rPr>
              <a:t>BC</a:t>
            </a:r>
            <a:r>
              <a:rPr lang="zh-CN" altLang="pt-BR" sz="2000" b="1" dirty="0"/>
              <a:t>。 </a:t>
            </a:r>
            <a:endParaRPr lang="zh-CN" altLang="en-US" sz="2000" b="1" dirty="0"/>
          </a:p>
        </p:txBody>
      </p:sp>
      <p:sp>
        <p:nvSpPr>
          <p:cNvPr id="3" name="日期占位符 2"/>
          <p:cNvSpPr>
            <a:spLocks noGrp="1"/>
          </p:cNvSpPr>
          <p:nvPr>
            <p:ph type="dt" sz="half" idx="10"/>
          </p:nvPr>
        </p:nvSpPr>
        <p:spPr/>
        <p:txBody>
          <a:bodyPr/>
          <a:lstStyle/>
          <a:p>
            <a:pPr>
              <a:defRPr/>
            </a:pPr>
            <a:fld id="{B298906C-0F4E-4853-B5C2-E61C9C2070B9}" type="datetime1">
              <a:rPr lang="zh-CN" altLang="en-US" smtClean="0"/>
              <a:t>2021/12/02</a:t>
            </a:fld>
            <a:endParaRPr lang="zh-CN" altLang="en-US" dirty="0"/>
          </a:p>
        </p:txBody>
      </p:sp>
    </p:spTree>
    <p:extLst>
      <p:ext uri="{BB962C8B-B14F-4D97-AF65-F5344CB8AC3E}">
        <p14:creationId xmlns:p14="http://schemas.microsoft.com/office/powerpoint/2010/main" val="1729095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8771">
                                            <p:txEl>
                                              <p:pRg st="1" end="1"/>
                                            </p:txEl>
                                          </p:spTgt>
                                        </p:tgtEl>
                                        <p:attrNameLst>
                                          <p:attrName>style.visibility</p:attrName>
                                        </p:attrNameLst>
                                      </p:cBhvr>
                                      <p:to>
                                        <p:strVal val="visible"/>
                                      </p:to>
                                    </p:set>
                                    <p:animEffect transition="in" filter="wipe(left)">
                                      <p:cBhvr>
                                        <p:cTn id="7" dur="500"/>
                                        <p:tgtEl>
                                          <p:spTgt spid="288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8771">
                                            <p:txEl>
                                              <p:pRg st="2" end="2"/>
                                            </p:txEl>
                                          </p:spTgt>
                                        </p:tgtEl>
                                        <p:attrNameLst>
                                          <p:attrName>style.visibility</p:attrName>
                                        </p:attrNameLst>
                                      </p:cBhvr>
                                      <p:to>
                                        <p:strVal val="visible"/>
                                      </p:to>
                                    </p:set>
                                    <p:animEffect transition="in" filter="wipe(left)">
                                      <p:cBhvr>
                                        <p:cTn id="12" dur="500"/>
                                        <p:tgtEl>
                                          <p:spTgt spid="288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8771">
                                            <p:txEl>
                                              <p:pRg st="3" end="3"/>
                                            </p:txEl>
                                          </p:spTgt>
                                        </p:tgtEl>
                                        <p:attrNameLst>
                                          <p:attrName>style.visibility</p:attrName>
                                        </p:attrNameLst>
                                      </p:cBhvr>
                                      <p:to>
                                        <p:strVal val="visible"/>
                                      </p:to>
                                    </p:set>
                                    <p:animEffect transition="in" filter="wipe(left)">
                                      <p:cBhvr>
                                        <p:cTn id="17" dur="500"/>
                                        <p:tgtEl>
                                          <p:spTgt spid="2887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8771">
                                            <p:txEl>
                                              <p:pRg st="4" end="4"/>
                                            </p:txEl>
                                          </p:spTgt>
                                        </p:tgtEl>
                                        <p:attrNameLst>
                                          <p:attrName>style.visibility</p:attrName>
                                        </p:attrNameLst>
                                      </p:cBhvr>
                                      <p:to>
                                        <p:strVal val="visible"/>
                                      </p:to>
                                    </p:set>
                                    <p:animEffect transition="in" filter="wipe(left)">
                                      <p:cBhvr>
                                        <p:cTn id="22" dur="500"/>
                                        <p:tgtEl>
                                          <p:spTgt spid="2887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8771">
                                            <p:txEl>
                                              <p:pRg st="5" end="5"/>
                                            </p:txEl>
                                          </p:spTgt>
                                        </p:tgtEl>
                                        <p:attrNameLst>
                                          <p:attrName>style.visibility</p:attrName>
                                        </p:attrNameLst>
                                      </p:cBhvr>
                                      <p:to>
                                        <p:strVal val="visible"/>
                                      </p:to>
                                    </p:set>
                                    <p:animEffect transition="in" filter="wipe(left)">
                                      <p:cBhvr>
                                        <p:cTn id="27" dur="500"/>
                                        <p:tgtEl>
                                          <p:spTgt spid="2887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8771">
                                            <p:txEl>
                                              <p:pRg st="6" end="6"/>
                                            </p:txEl>
                                          </p:spTgt>
                                        </p:tgtEl>
                                        <p:attrNameLst>
                                          <p:attrName>style.visibility</p:attrName>
                                        </p:attrNameLst>
                                      </p:cBhvr>
                                      <p:to>
                                        <p:strVal val="visible"/>
                                      </p:to>
                                    </p:set>
                                    <p:animEffect transition="in" filter="wipe(left)">
                                      <p:cBhvr>
                                        <p:cTn id="32" dur="500"/>
                                        <p:tgtEl>
                                          <p:spTgt spid="28877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8771">
                                            <p:txEl>
                                              <p:pRg st="7" end="7"/>
                                            </p:txEl>
                                          </p:spTgt>
                                        </p:tgtEl>
                                        <p:attrNameLst>
                                          <p:attrName>style.visibility</p:attrName>
                                        </p:attrNameLst>
                                      </p:cBhvr>
                                      <p:to>
                                        <p:strVal val="visible"/>
                                      </p:to>
                                    </p:set>
                                    <p:animEffect transition="in" filter="wipe(left)">
                                      <p:cBhvr>
                                        <p:cTn id="37" dur="500"/>
                                        <p:tgtEl>
                                          <p:spTgt spid="288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ChangeArrowheads="1"/>
          </p:cNvSpPr>
          <p:nvPr/>
        </p:nvSpPr>
        <p:spPr bwMode="auto">
          <a:xfrm>
            <a:off x="1104900" y="990601"/>
            <a:ext cx="79629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a:spcBef>
                <a:spcPct val="20000"/>
              </a:spcBef>
              <a:buClr>
                <a:schemeClr val="tx1"/>
              </a:buClr>
              <a:buChar char="•"/>
              <a:defRPr sz="2200">
                <a:solidFill>
                  <a:schemeClr val="tx1"/>
                </a:solidFill>
                <a:latin typeface="Arial" panose="020B0604020202020204" pitchFamily="34" charset="0"/>
              </a:defRPr>
            </a:lvl3pPr>
            <a:lvl4pPr marL="1600200" indent="-228600" algn="l">
              <a:spcBef>
                <a:spcPct val="20000"/>
              </a:spcBef>
              <a:buChar char="–"/>
              <a:defRPr sz="2000">
                <a:solidFill>
                  <a:schemeClr val="tx1"/>
                </a:solidFill>
                <a:latin typeface="Arial" panose="020B0604020202020204" pitchFamily="34" charset="0"/>
              </a:defRPr>
            </a:lvl4pPr>
            <a:lvl5pPr marL="2057400" indent="-228600" algn="l">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buFont typeface="Wingdings" panose="05000000000000000000" pitchFamily="2" charset="2"/>
              <a:buNone/>
            </a:pPr>
            <a:r>
              <a:rPr lang="zh-CN" altLang="en-US" sz="2000" b="1" dirty="0">
                <a:solidFill>
                  <a:srgbClr val="002060"/>
                </a:solidFill>
                <a:latin typeface="微软雅黑" panose="020B0503020204020204" pitchFamily="34" charset="-122"/>
                <a:ea typeface="微软雅黑" panose="020B0503020204020204" pitchFamily="34" charset="-122"/>
              </a:rPr>
              <a:t>练习</a:t>
            </a:r>
            <a:r>
              <a:rPr lang="en-US" altLang="zh-CN" sz="2000" b="1" dirty="0">
                <a:solidFill>
                  <a:srgbClr val="002060"/>
                </a:solidFill>
                <a:latin typeface="微软雅黑" panose="020B0503020204020204" pitchFamily="34" charset="-122"/>
                <a:ea typeface="微软雅黑" panose="020B0503020204020204" pitchFamily="34" charset="-122"/>
              </a:rPr>
              <a:t>1</a:t>
            </a:r>
            <a:r>
              <a:rPr lang="zh-CN" altLang="en-US" sz="2000" b="1"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U={A, B, C, D}; F={A→B, BC→D}; </a:t>
            </a:r>
            <a:r>
              <a:rPr lang="zh-CN" altLang="en-US" sz="2000" b="1" dirty="0">
                <a:solidFill>
                  <a:srgbClr val="002060"/>
                </a:solidFill>
                <a:latin typeface="微软雅黑" panose="020B0503020204020204" pitchFamily="34" charset="-122"/>
                <a:ea typeface="微软雅黑" panose="020B0503020204020204" pitchFamily="34" charset="-122"/>
              </a:rPr>
              <a:t>求</a:t>
            </a:r>
            <a:r>
              <a:rPr lang="en-US" altLang="zh-CN" sz="2000" b="1" dirty="0">
                <a:solidFill>
                  <a:srgbClr val="002060"/>
                </a:solidFill>
                <a:latin typeface="微软雅黑" panose="020B0503020204020204" pitchFamily="34" charset="-122"/>
                <a:ea typeface="微软雅黑" panose="020B0503020204020204" pitchFamily="34" charset="-122"/>
              </a:rPr>
              <a:t>A</a:t>
            </a:r>
            <a:r>
              <a:rPr lang="en-US" altLang="zh-CN" sz="2000" b="1" baseline="30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,C</a:t>
            </a:r>
            <a:r>
              <a:rPr lang="en-US" altLang="zh-CN" sz="2000" b="1" baseline="30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,(AC)</a:t>
            </a:r>
            <a:r>
              <a:rPr lang="en-US" altLang="zh-CN" sz="2000" b="1" baseline="30000"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a:t>
            </a:r>
          </a:p>
          <a:p>
            <a:pPr eaLnBrk="1" hangingPunct="1">
              <a:lnSpc>
                <a:spcPct val="150000"/>
              </a:lnSpc>
            </a:pPr>
            <a:r>
              <a:rPr lang="en-US" altLang="zh-CN" sz="2000" b="1" dirty="0">
                <a:solidFill>
                  <a:srgbClr val="002060"/>
                </a:solidFill>
                <a:latin typeface="微软雅黑" panose="020B0503020204020204" pitchFamily="34" charset="-122"/>
                <a:ea typeface="微软雅黑" panose="020B0503020204020204" pitchFamily="34" charset="-122"/>
              </a:rPr>
              <a:t>A</a:t>
            </a:r>
            <a:r>
              <a:rPr lang="en-US" altLang="zh-CN" sz="2000" b="1" baseline="30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 ?</a:t>
            </a:r>
          </a:p>
          <a:p>
            <a:pPr eaLnBrk="1" hangingPunct="1">
              <a:lnSpc>
                <a:spcPct val="150000"/>
              </a:lnSpc>
            </a:pPr>
            <a:r>
              <a:rPr lang="en-US" altLang="zh-CN" sz="2000" b="1" dirty="0">
                <a:solidFill>
                  <a:srgbClr val="002060"/>
                </a:solidFill>
                <a:latin typeface="微软雅黑" panose="020B0503020204020204" pitchFamily="34" charset="-122"/>
                <a:ea typeface="微软雅黑" panose="020B0503020204020204" pitchFamily="34" charset="-122"/>
              </a:rPr>
              <a:t>C</a:t>
            </a:r>
            <a:r>
              <a:rPr lang="en-US" altLang="zh-CN" sz="2000" b="1" baseline="30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 ?</a:t>
            </a:r>
          </a:p>
          <a:p>
            <a:pPr eaLnBrk="1" hangingPunct="1">
              <a:lnSpc>
                <a:spcPct val="150000"/>
              </a:lnSpc>
            </a:pPr>
            <a:r>
              <a:rPr lang="en-US" altLang="zh-CN" sz="2000" b="1" dirty="0">
                <a:solidFill>
                  <a:srgbClr val="002060"/>
                </a:solidFill>
                <a:latin typeface="微软雅黑" panose="020B0503020204020204" pitchFamily="34" charset="-122"/>
                <a:ea typeface="微软雅黑" panose="020B0503020204020204" pitchFamily="34" charset="-122"/>
              </a:rPr>
              <a:t>(AC)</a:t>
            </a:r>
            <a:r>
              <a:rPr lang="en-US" altLang="zh-CN" sz="2000" b="1" baseline="30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p>
        </p:txBody>
      </p:sp>
      <p:sp>
        <p:nvSpPr>
          <p:cNvPr id="591877" name="Oval 5"/>
          <p:cNvSpPr>
            <a:spLocks noChangeArrowheads="1"/>
          </p:cNvSpPr>
          <p:nvPr/>
        </p:nvSpPr>
        <p:spPr bwMode="auto">
          <a:xfrm>
            <a:off x="1071562" y="3429000"/>
            <a:ext cx="2438400" cy="9906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0">
              <a:solidFill>
                <a:schemeClr val="tx1"/>
              </a:solidFill>
              <a:latin typeface="Arial" panose="020B0604020202020204" pitchFamily="34" charset="0"/>
            </a:endParaRPr>
          </a:p>
        </p:txBody>
      </p:sp>
      <p:grpSp>
        <p:nvGrpSpPr>
          <p:cNvPr id="591878" name="Group 6"/>
          <p:cNvGrpSpPr>
            <a:grpSpLocks/>
          </p:cNvGrpSpPr>
          <p:nvPr/>
        </p:nvGrpSpPr>
        <p:grpSpPr bwMode="auto">
          <a:xfrm>
            <a:off x="1909762" y="3538537"/>
            <a:ext cx="973138" cy="457200"/>
            <a:chOff x="720" y="2997"/>
            <a:chExt cx="613" cy="288"/>
          </a:xfrm>
        </p:grpSpPr>
        <p:sp>
          <p:nvSpPr>
            <p:cNvPr id="591879" name="Text Box 7"/>
            <p:cNvSpPr txBox="1">
              <a:spLocks noChangeArrowheads="1"/>
            </p:cNvSpPr>
            <p:nvPr/>
          </p:nvSpPr>
          <p:spPr bwMode="auto">
            <a:xfrm>
              <a:off x="1104" y="2997"/>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en-US" altLang="zh-CN" sz="2400" b="0">
                  <a:solidFill>
                    <a:schemeClr val="tx1"/>
                  </a:solidFill>
                  <a:latin typeface="Tahoma" panose="020B0604030504040204" pitchFamily="34" charset="0"/>
                </a:rPr>
                <a:t>B</a:t>
              </a:r>
            </a:p>
          </p:txBody>
        </p:sp>
        <p:sp>
          <p:nvSpPr>
            <p:cNvPr id="591880" name="Line 8"/>
            <p:cNvSpPr>
              <a:spLocks noChangeShapeType="1"/>
            </p:cNvSpPr>
            <p:nvPr/>
          </p:nvSpPr>
          <p:spPr bwMode="auto">
            <a:xfrm flipV="1">
              <a:off x="720" y="3168"/>
              <a:ext cx="384" cy="96"/>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1881" name="Oval 9"/>
          <p:cNvSpPr>
            <a:spLocks noChangeArrowheads="1"/>
          </p:cNvSpPr>
          <p:nvPr/>
        </p:nvSpPr>
        <p:spPr bwMode="auto">
          <a:xfrm>
            <a:off x="5948362" y="2819400"/>
            <a:ext cx="3119438" cy="17526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a:solidFill>
                <a:schemeClr val="tx1"/>
              </a:solidFill>
              <a:latin typeface="Arial" panose="020B0604020202020204" pitchFamily="34" charset="0"/>
            </a:endParaRPr>
          </a:p>
        </p:txBody>
      </p:sp>
      <p:grpSp>
        <p:nvGrpSpPr>
          <p:cNvPr id="591882" name="Group 10"/>
          <p:cNvGrpSpPr>
            <a:grpSpLocks/>
          </p:cNvGrpSpPr>
          <p:nvPr/>
        </p:nvGrpSpPr>
        <p:grpSpPr bwMode="auto">
          <a:xfrm>
            <a:off x="7262812" y="3810000"/>
            <a:ext cx="864206" cy="535517"/>
            <a:chOff x="4092" y="3168"/>
            <a:chExt cx="625" cy="396"/>
          </a:xfrm>
        </p:grpSpPr>
        <p:sp>
          <p:nvSpPr>
            <p:cNvPr id="591883" name="Text Box 11"/>
            <p:cNvSpPr txBox="1">
              <a:spLocks noChangeArrowheads="1"/>
            </p:cNvSpPr>
            <p:nvPr/>
          </p:nvSpPr>
          <p:spPr bwMode="auto">
            <a:xfrm>
              <a:off x="4488" y="3276"/>
              <a:ext cx="2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en-US" altLang="zh-CN" sz="2400" b="0">
                  <a:solidFill>
                    <a:schemeClr val="tx1"/>
                  </a:solidFill>
                  <a:latin typeface="Tahoma" panose="020B0604030504040204" pitchFamily="34" charset="0"/>
                </a:rPr>
                <a:t>B</a:t>
              </a:r>
            </a:p>
          </p:txBody>
        </p:sp>
        <p:sp>
          <p:nvSpPr>
            <p:cNvPr id="591884" name="Line 12"/>
            <p:cNvSpPr>
              <a:spLocks noChangeShapeType="1"/>
            </p:cNvSpPr>
            <p:nvPr/>
          </p:nvSpPr>
          <p:spPr bwMode="auto">
            <a:xfrm>
              <a:off x="4092" y="3168"/>
              <a:ext cx="468" cy="240"/>
            </a:xfrm>
            <a:prstGeom prst="line">
              <a:avLst/>
            </a:prstGeom>
            <a:noFill/>
            <a:ln w="28575">
              <a:solidFill>
                <a:schemeClr val="tx1"/>
              </a:solidFill>
              <a:miter lim="800000"/>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1885" name="Group 13"/>
          <p:cNvGrpSpPr>
            <a:grpSpLocks/>
          </p:cNvGrpSpPr>
          <p:nvPr/>
        </p:nvGrpSpPr>
        <p:grpSpPr bwMode="auto">
          <a:xfrm>
            <a:off x="6900862" y="3505200"/>
            <a:ext cx="464597" cy="908756"/>
            <a:chOff x="3864" y="2976"/>
            <a:chExt cx="336" cy="672"/>
          </a:xfrm>
        </p:grpSpPr>
        <p:sp>
          <p:nvSpPr>
            <p:cNvPr id="591886" name="Text Box 14"/>
            <p:cNvSpPr txBox="1">
              <a:spLocks noChangeArrowheads="1"/>
            </p:cNvSpPr>
            <p:nvPr/>
          </p:nvSpPr>
          <p:spPr bwMode="auto">
            <a:xfrm>
              <a:off x="3921" y="3046"/>
              <a:ext cx="25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kumimoji="1" lang="en-US" altLang="zh-CN" sz="2400" b="0">
                  <a:solidFill>
                    <a:schemeClr val="tx1"/>
                  </a:solidFill>
                  <a:latin typeface="Tahoma" panose="020B0604030504040204" pitchFamily="34" charset="0"/>
                </a:rPr>
                <a:t>A</a:t>
              </a:r>
            </a:p>
            <a:p>
              <a:pPr algn="l" eaLnBrk="1" hangingPunct="1"/>
              <a:r>
                <a:rPr kumimoji="1" lang="en-US" altLang="zh-CN" sz="2400" b="0">
                  <a:solidFill>
                    <a:schemeClr val="tx1"/>
                  </a:solidFill>
                  <a:latin typeface="Tahoma" panose="020B0604030504040204" pitchFamily="34" charset="0"/>
                </a:rPr>
                <a:t>C</a:t>
              </a:r>
            </a:p>
          </p:txBody>
        </p:sp>
        <p:sp>
          <p:nvSpPr>
            <p:cNvPr id="591887" name="Oval 15"/>
            <p:cNvSpPr>
              <a:spLocks noChangeArrowheads="1"/>
            </p:cNvSpPr>
            <p:nvPr/>
          </p:nvSpPr>
          <p:spPr bwMode="auto">
            <a:xfrm>
              <a:off x="3864" y="2976"/>
              <a:ext cx="336" cy="67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1888" name="Oval 16"/>
          <p:cNvSpPr>
            <a:spLocks noChangeArrowheads="1"/>
          </p:cNvSpPr>
          <p:nvPr/>
        </p:nvSpPr>
        <p:spPr bwMode="auto">
          <a:xfrm>
            <a:off x="6405562" y="3352800"/>
            <a:ext cx="2057502" cy="11684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eaLnBrk="1" hangingPunct="1"/>
            <a:endParaRPr lang="zh-CN" altLang="zh-CN" sz="2400" b="0">
              <a:solidFill>
                <a:schemeClr val="tx1"/>
              </a:solidFill>
              <a:latin typeface="Arial" panose="020B0604020202020204" pitchFamily="34" charset="0"/>
            </a:endParaRPr>
          </a:p>
        </p:txBody>
      </p:sp>
      <p:grpSp>
        <p:nvGrpSpPr>
          <p:cNvPr id="591889" name="Group 17"/>
          <p:cNvGrpSpPr>
            <a:grpSpLocks/>
          </p:cNvGrpSpPr>
          <p:nvPr/>
        </p:nvGrpSpPr>
        <p:grpSpPr bwMode="auto">
          <a:xfrm>
            <a:off x="4081462" y="3505200"/>
            <a:ext cx="1295400" cy="533400"/>
            <a:chOff x="2160" y="2976"/>
            <a:chExt cx="768" cy="336"/>
          </a:xfrm>
        </p:grpSpPr>
        <p:sp>
          <p:nvSpPr>
            <p:cNvPr id="591890" name="Oval 18"/>
            <p:cNvSpPr>
              <a:spLocks noChangeArrowheads="1"/>
            </p:cNvSpPr>
            <p:nvPr/>
          </p:nvSpPr>
          <p:spPr bwMode="auto">
            <a:xfrm>
              <a:off x="2160" y="2976"/>
              <a:ext cx="768" cy="336"/>
            </a:xfrm>
            <a:prstGeom prst="ellipse">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1" name="Rectangle 19"/>
            <p:cNvSpPr>
              <a:spLocks noChangeArrowheads="1"/>
            </p:cNvSpPr>
            <p:nvPr/>
          </p:nvSpPr>
          <p:spPr bwMode="auto">
            <a:xfrm>
              <a:off x="2400" y="3024"/>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400" b="0">
                  <a:solidFill>
                    <a:schemeClr val="tx1"/>
                  </a:solidFill>
                  <a:latin typeface="Arial" panose="020B0604020202020204" pitchFamily="34" charset="0"/>
                </a:rPr>
                <a:t>C</a:t>
              </a:r>
            </a:p>
          </p:txBody>
        </p:sp>
      </p:grpSp>
      <p:grpSp>
        <p:nvGrpSpPr>
          <p:cNvPr id="591892" name="Group 20"/>
          <p:cNvGrpSpPr>
            <a:grpSpLocks/>
          </p:cNvGrpSpPr>
          <p:nvPr/>
        </p:nvGrpSpPr>
        <p:grpSpPr bwMode="auto">
          <a:xfrm>
            <a:off x="1458912" y="3725862"/>
            <a:ext cx="533400" cy="533400"/>
            <a:chOff x="444" y="3108"/>
            <a:chExt cx="336" cy="336"/>
          </a:xfrm>
        </p:grpSpPr>
        <p:sp>
          <p:nvSpPr>
            <p:cNvPr id="591893" name="Text Box 21"/>
            <p:cNvSpPr txBox="1">
              <a:spLocks noChangeArrowheads="1"/>
            </p:cNvSpPr>
            <p:nvPr/>
          </p:nvSpPr>
          <p:spPr bwMode="auto">
            <a:xfrm>
              <a:off x="480" y="31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kumimoji="1" lang="en-US" altLang="zh-CN" sz="2400" b="0">
                  <a:solidFill>
                    <a:schemeClr val="tx1"/>
                  </a:solidFill>
                  <a:latin typeface="Tahoma" panose="020B0604030504040204" pitchFamily="34" charset="0"/>
                </a:rPr>
                <a:t>A</a:t>
              </a:r>
            </a:p>
          </p:txBody>
        </p:sp>
        <p:sp>
          <p:nvSpPr>
            <p:cNvPr id="591894" name="Oval 22"/>
            <p:cNvSpPr>
              <a:spLocks noChangeArrowheads="1"/>
            </p:cNvSpPr>
            <p:nvPr/>
          </p:nvSpPr>
          <p:spPr bwMode="auto">
            <a:xfrm>
              <a:off x="444" y="3108"/>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1895" name="Group 23"/>
          <p:cNvGrpSpPr>
            <a:grpSpLocks/>
          </p:cNvGrpSpPr>
          <p:nvPr/>
        </p:nvGrpSpPr>
        <p:grpSpPr bwMode="auto">
          <a:xfrm>
            <a:off x="7022075" y="2933700"/>
            <a:ext cx="1494730" cy="1383418"/>
            <a:chOff x="3941" y="2616"/>
            <a:chExt cx="1081" cy="1023"/>
          </a:xfrm>
        </p:grpSpPr>
        <p:sp>
          <p:nvSpPr>
            <p:cNvPr id="591896" name="Text Box 24"/>
            <p:cNvSpPr txBox="1">
              <a:spLocks noChangeArrowheads="1"/>
            </p:cNvSpPr>
            <p:nvPr/>
          </p:nvSpPr>
          <p:spPr bwMode="auto">
            <a:xfrm>
              <a:off x="4776" y="2616"/>
              <a:ext cx="2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en-US" altLang="zh-CN" sz="2400" b="0">
                  <a:solidFill>
                    <a:schemeClr val="tx1"/>
                  </a:solidFill>
                  <a:latin typeface="Tahoma" panose="020B0604030504040204" pitchFamily="34" charset="0"/>
                </a:rPr>
                <a:t>D</a:t>
              </a:r>
            </a:p>
          </p:txBody>
        </p:sp>
        <p:sp>
          <p:nvSpPr>
            <p:cNvPr id="591897" name="Line 25"/>
            <p:cNvSpPr>
              <a:spLocks noChangeShapeType="1"/>
            </p:cNvSpPr>
            <p:nvPr/>
          </p:nvSpPr>
          <p:spPr bwMode="auto">
            <a:xfrm flipV="1">
              <a:off x="4692" y="2896"/>
              <a:ext cx="192" cy="528"/>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8" name="Rectangle 26"/>
            <p:cNvSpPr>
              <a:spLocks noChangeArrowheads="1"/>
            </p:cNvSpPr>
            <p:nvPr/>
          </p:nvSpPr>
          <p:spPr bwMode="auto">
            <a:xfrm>
              <a:off x="3941" y="3435"/>
              <a:ext cx="816" cy="204"/>
            </a:xfrm>
            <a:prstGeom prst="rect">
              <a:avLst/>
            </a:prstGeom>
            <a:noFill/>
            <a:ln w="28575">
              <a:solidFill>
                <a:schemeClr val="accent1"/>
              </a:solidFill>
              <a:prstDash val="lgDashDot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sz="2400" b="0">
                <a:solidFill>
                  <a:schemeClr val="tx1"/>
                </a:solidFill>
                <a:latin typeface="Arial" panose="020B0604020202020204" pitchFamily="34" charset="0"/>
              </a:endParaRPr>
            </a:p>
          </p:txBody>
        </p:sp>
      </p:grpSp>
      <p:sp>
        <p:nvSpPr>
          <p:cNvPr id="591899" name="Rectangle 27"/>
          <p:cNvSpPr>
            <a:spLocks noChangeArrowheads="1"/>
          </p:cNvSpPr>
          <p:nvPr/>
        </p:nvSpPr>
        <p:spPr bwMode="auto">
          <a:xfrm>
            <a:off x="1376362" y="5181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400" dirty="0">
                <a:solidFill>
                  <a:schemeClr val="tx1"/>
                </a:solidFill>
                <a:latin typeface="Arial" panose="020B0604020202020204" pitchFamily="34" charset="0"/>
              </a:rPr>
              <a:t>A</a:t>
            </a:r>
            <a:r>
              <a:rPr lang="en-US" altLang="zh-CN" sz="2400" baseline="300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 = AB</a:t>
            </a:r>
          </a:p>
        </p:txBody>
      </p:sp>
      <p:sp>
        <p:nvSpPr>
          <p:cNvPr id="591900" name="Rectangle 28"/>
          <p:cNvSpPr>
            <a:spLocks noChangeArrowheads="1"/>
          </p:cNvSpPr>
          <p:nvPr/>
        </p:nvSpPr>
        <p:spPr bwMode="auto">
          <a:xfrm>
            <a:off x="3890962" y="5181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400" dirty="0">
                <a:solidFill>
                  <a:schemeClr val="tx1"/>
                </a:solidFill>
                <a:latin typeface="Arial" panose="020B0604020202020204" pitchFamily="34" charset="0"/>
              </a:rPr>
              <a:t>C</a:t>
            </a:r>
            <a:r>
              <a:rPr lang="en-US" altLang="zh-CN" sz="2400" baseline="300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 = C</a:t>
            </a:r>
          </a:p>
        </p:txBody>
      </p:sp>
      <p:sp>
        <p:nvSpPr>
          <p:cNvPr id="591901" name="Rectangle 29"/>
          <p:cNvSpPr>
            <a:spLocks noChangeArrowheads="1"/>
          </p:cNvSpPr>
          <p:nvPr/>
        </p:nvSpPr>
        <p:spPr bwMode="auto">
          <a:xfrm>
            <a:off x="6369894" y="5249333"/>
            <a:ext cx="1924760" cy="38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400" dirty="0">
                <a:solidFill>
                  <a:schemeClr val="tx1"/>
                </a:solidFill>
                <a:latin typeface="Arial" panose="020B0604020202020204" pitchFamily="34" charset="0"/>
              </a:rPr>
              <a:t>(AC)</a:t>
            </a:r>
            <a:r>
              <a:rPr lang="en-US" altLang="zh-CN" sz="2400" baseline="30000" dirty="0">
                <a:solidFill>
                  <a:schemeClr val="tx1"/>
                </a:solidFill>
                <a:latin typeface="Arial" panose="020B0604020202020204" pitchFamily="34" charset="0"/>
              </a:rPr>
              <a:t>+</a:t>
            </a:r>
            <a:r>
              <a:rPr lang="en-US" altLang="zh-CN" sz="2400" dirty="0">
                <a:solidFill>
                  <a:schemeClr val="tx1"/>
                </a:solidFill>
                <a:latin typeface="Arial" panose="020B0604020202020204" pitchFamily="34" charset="0"/>
              </a:rPr>
              <a:t> = ABCD</a:t>
            </a:r>
          </a:p>
        </p:txBody>
      </p:sp>
      <p:sp>
        <p:nvSpPr>
          <p:cNvPr id="31" name="Rectangle 2"/>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r>
              <a:rPr lang="en-US" altLang="zh-CN" sz="2400" b="1" kern="100" dirty="0">
                <a:solidFill>
                  <a:srgbClr val="C00000"/>
                </a:solidFill>
                <a:latin typeface="微软雅黑" panose="020B0503020204020204" pitchFamily="34" charset="-122"/>
                <a:ea typeface="微软雅黑" panose="020B0503020204020204" pitchFamily="34" charset="-122"/>
              </a:rPr>
              <a:t> </a:t>
            </a:r>
            <a:endParaRPr lang="zh-CN" altLang="en-US" b="1" dirty="0">
              <a:solidFill>
                <a:srgbClr val="FF0000"/>
              </a:solidFill>
            </a:endParaRPr>
          </a:p>
        </p:txBody>
      </p:sp>
      <p:sp>
        <p:nvSpPr>
          <p:cNvPr id="3" name="日期占位符 2"/>
          <p:cNvSpPr>
            <a:spLocks noGrp="1"/>
          </p:cNvSpPr>
          <p:nvPr>
            <p:ph type="dt" sz="half" idx="10"/>
          </p:nvPr>
        </p:nvSpPr>
        <p:spPr/>
        <p:txBody>
          <a:bodyPr/>
          <a:lstStyle/>
          <a:p>
            <a:pPr>
              <a:defRPr/>
            </a:pPr>
            <a:fld id="{7364A950-79D4-4BCD-AC2E-2FFC8EF70AC0}" type="datetime1">
              <a:rPr lang="zh-CN" altLang="en-US" smtClean="0"/>
              <a:t>2021/12/02</a:t>
            </a:fld>
            <a:endParaRPr lang="zh-CN" altLang="en-US" dirty="0"/>
          </a:p>
        </p:txBody>
      </p:sp>
    </p:spTree>
    <p:extLst>
      <p:ext uri="{BB962C8B-B14F-4D97-AF65-F5344CB8AC3E}">
        <p14:creationId xmlns:p14="http://schemas.microsoft.com/office/powerpoint/2010/main" val="1011559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91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4" fill="hold" nodeType="clickEffect">
                                  <p:stCondLst>
                                    <p:cond delay="0"/>
                                  </p:stCondLst>
                                  <p:childTnLst>
                                    <p:set>
                                      <p:cBhvr>
                                        <p:cTn id="10" dur="1" fill="hold">
                                          <p:stCondLst>
                                            <p:cond delay="0"/>
                                          </p:stCondLst>
                                        </p:cTn>
                                        <p:tgtEl>
                                          <p:spTgt spid="591878"/>
                                        </p:tgtEl>
                                        <p:attrNameLst>
                                          <p:attrName>style.visibility</p:attrName>
                                        </p:attrNameLst>
                                      </p:cBhvr>
                                      <p:to>
                                        <p:strVal val="visible"/>
                                      </p:to>
                                    </p:set>
                                    <p:anim calcmode="lin" valueType="num">
                                      <p:cBhvr>
                                        <p:cTn id="11" dur="500" fill="hold"/>
                                        <p:tgtEl>
                                          <p:spTgt spid="591878"/>
                                        </p:tgtEl>
                                        <p:attrNameLst>
                                          <p:attrName>ppt_x</p:attrName>
                                        </p:attrNameLst>
                                      </p:cBhvr>
                                      <p:tavLst>
                                        <p:tav tm="0">
                                          <p:val>
                                            <p:strVal val="#ppt_x"/>
                                          </p:val>
                                        </p:tav>
                                        <p:tav tm="100000">
                                          <p:val>
                                            <p:strVal val="#ppt_x"/>
                                          </p:val>
                                        </p:tav>
                                      </p:tavLst>
                                    </p:anim>
                                    <p:anim calcmode="lin" valueType="num">
                                      <p:cBhvr>
                                        <p:cTn id="12" dur="500" fill="hold"/>
                                        <p:tgtEl>
                                          <p:spTgt spid="591878"/>
                                        </p:tgtEl>
                                        <p:attrNameLst>
                                          <p:attrName>ppt_y</p:attrName>
                                        </p:attrNameLst>
                                      </p:cBhvr>
                                      <p:tavLst>
                                        <p:tav tm="0">
                                          <p:val>
                                            <p:strVal val="#ppt_y+#ppt_h/2"/>
                                          </p:val>
                                        </p:tav>
                                        <p:tav tm="100000">
                                          <p:val>
                                            <p:strVal val="#ppt_y"/>
                                          </p:val>
                                        </p:tav>
                                      </p:tavLst>
                                    </p:anim>
                                    <p:anim calcmode="lin" valueType="num">
                                      <p:cBhvr>
                                        <p:cTn id="13" dur="500" fill="hold"/>
                                        <p:tgtEl>
                                          <p:spTgt spid="591878"/>
                                        </p:tgtEl>
                                        <p:attrNameLst>
                                          <p:attrName>ppt_w</p:attrName>
                                        </p:attrNameLst>
                                      </p:cBhvr>
                                      <p:tavLst>
                                        <p:tav tm="0">
                                          <p:val>
                                            <p:strVal val="#ppt_w"/>
                                          </p:val>
                                        </p:tav>
                                        <p:tav tm="100000">
                                          <p:val>
                                            <p:strVal val="#ppt_w"/>
                                          </p:val>
                                        </p:tav>
                                      </p:tavLst>
                                    </p:anim>
                                    <p:anim calcmode="lin" valueType="num">
                                      <p:cBhvr>
                                        <p:cTn id="14" dur="500" fill="hold"/>
                                        <p:tgtEl>
                                          <p:spTgt spid="59187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91877"/>
                                        </p:tgtEl>
                                        <p:attrNameLst>
                                          <p:attrName>style.visibility</p:attrName>
                                        </p:attrNameLst>
                                      </p:cBhvr>
                                      <p:to>
                                        <p:strVal val="visible"/>
                                      </p:to>
                                    </p:set>
                                    <p:anim calcmode="lin" valueType="num">
                                      <p:cBhvr>
                                        <p:cTn id="19" dur="500" fill="hold"/>
                                        <p:tgtEl>
                                          <p:spTgt spid="591877"/>
                                        </p:tgtEl>
                                        <p:attrNameLst>
                                          <p:attrName>ppt_w</p:attrName>
                                        </p:attrNameLst>
                                      </p:cBhvr>
                                      <p:tavLst>
                                        <p:tav tm="0">
                                          <p:val>
                                            <p:fltVal val="0"/>
                                          </p:val>
                                        </p:tav>
                                        <p:tav tm="100000">
                                          <p:val>
                                            <p:strVal val="#ppt_w"/>
                                          </p:val>
                                        </p:tav>
                                      </p:tavLst>
                                    </p:anim>
                                    <p:anim calcmode="lin" valueType="num">
                                      <p:cBhvr>
                                        <p:cTn id="20" dur="500" fill="hold"/>
                                        <p:tgtEl>
                                          <p:spTgt spid="59187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91899"/>
                                        </p:tgtEl>
                                        <p:attrNameLst>
                                          <p:attrName>style.visibility</p:attrName>
                                        </p:attrNameLst>
                                      </p:cBhvr>
                                      <p:to>
                                        <p:strVal val="visible"/>
                                      </p:to>
                                    </p:set>
                                    <p:animEffect transition="in" filter="dissolve">
                                      <p:cBhvr>
                                        <p:cTn id="25" dur="500"/>
                                        <p:tgtEl>
                                          <p:spTgt spid="59189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591889"/>
                                        </p:tgtEl>
                                        <p:attrNameLst>
                                          <p:attrName>style.visibility</p:attrName>
                                        </p:attrNameLst>
                                      </p:cBhvr>
                                      <p:to>
                                        <p:strVal val="visible"/>
                                      </p:to>
                                    </p:set>
                                    <p:animEffect transition="in" filter="dissolve">
                                      <p:cBhvr>
                                        <p:cTn id="30" dur="500"/>
                                        <p:tgtEl>
                                          <p:spTgt spid="5918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91900"/>
                                        </p:tgtEl>
                                        <p:attrNameLst>
                                          <p:attrName>style.visibility</p:attrName>
                                        </p:attrNameLst>
                                      </p:cBhvr>
                                      <p:to>
                                        <p:strVal val="visible"/>
                                      </p:to>
                                    </p:set>
                                    <p:animEffect transition="in" filter="dissolve">
                                      <p:cBhvr>
                                        <p:cTn id="35" dur="500"/>
                                        <p:tgtEl>
                                          <p:spTgt spid="59190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591885"/>
                                        </p:tgtEl>
                                        <p:attrNameLst>
                                          <p:attrName>style.visibility</p:attrName>
                                        </p:attrNameLst>
                                      </p:cBhvr>
                                      <p:to>
                                        <p:strVal val="visible"/>
                                      </p:to>
                                    </p:set>
                                    <p:animEffect transition="in" filter="dissolve">
                                      <p:cBhvr>
                                        <p:cTn id="40" dur="500"/>
                                        <p:tgtEl>
                                          <p:spTgt spid="59188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nodeType="clickEffect">
                                  <p:stCondLst>
                                    <p:cond delay="0"/>
                                  </p:stCondLst>
                                  <p:childTnLst>
                                    <p:set>
                                      <p:cBhvr>
                                        <p:cTn id="44" dur="1" fill="hold">
                                          <p:stCondLst>
                                            <p:cond delay="0"/>
                                          </p:stCondLst>
                                        </p:cTn>
                                        <p:tgtEl>
                                          <p:spTgt spid="591882"/>
                                        </p:tgtEl>
                                        <p:attrNameLst>
                                          <p:attrName>style.visibility</p:attrName>
                                        </p:attrNameLst>
                                      </p:cBhvr>
                                      <p:to>
                                        <p:strVal val="visible"/>
                                      </p:to>
                                    </p:set>
                                    <p:anim calcmode="lin" valueType="num">
                                      <p:cBhvr>
                                        <p:cTn id="45" dur="500" fill="hold"/>
                                        <p:tgtEl>
                                          <p:spTgt spid="591882"/>
                                        </p:tgtEl>
                                        <p:attrNameLst>
                                          <p:attrName>ppt_x</p:attrName>
                                        </p:attrNameLst>
                                      </p:cBhvr>
                                      <p:tavLst>
                                        <p:tav tm="0">
                                          <p:val>
                                            <p:strVal val="#ppt_x"/>
                                          </p:val>
                                        </p:tav>
                                        <p:tav tm="100000">
                                          <p:val>
                                            <p:strVal val="#ppt_x"/>
                                          </p:val>
                                        </p:tav>
                                      </p:tavLst>
                                    </p:anim>
                                    <p:anim calcmode="lin" valueType="num">
                                      <p:cBhvr>
                                        <p:cTn id="46" dur="500" fill="hold"/>
                                        <p:tgtEl>
                                          <p:spTgt spid="591882"/>
                                        </p:tgtEl>
                                        <p:attrNameLst>
                                          <p:attrName>ppt_y</p:attrName>
                                        </p:attrNameLst>
                                      </p:cBhvr>
                                      <p:tavLst>
                                        <p:tav tm="0">
                                          <p:val>
                                            <p:strVal val="#ppt_y-#ppt_h/2"/>
                                          </p:val>
                                        </p:tav>
                                        <p:tav tm="100000">
                                          <p:val>
                                            <p:strVal val="#ppt_y"/>
                                          </p:val>
                                        </p:tav>
                                      </p:tavLst>
                                    </p:anim>
                                    <p:anim calcmode="lin" valueType="num">
                                      <p:cBhvr>
                                        <p:cTn id="47" dur="500" fill="hold"/>
                                        <p:tgtEl>
                                          <p:spTgt spid="591882"/>
                                        </p:tgtEl>
                                        <p:attrNameLst>
                                          <p:attrName>ppt_w</p:attrName>
                                        </p:attrNameLst>
                                      </p:cBhvr>
                                      <p:tavLst>
                                        <p:tav tm="0">
                                          <p:val>
                                            <p:strVal val="#ppt_w"/>
                                          </p:val>
                                        </p:tav>
                                        <p:tav tm="100000">
                                          <p:val>
                                            <p:strVal val="#ppt_w"/>
                                          </p:val>
                                        </p:tav>
                                      </p:tavLst>
                                    </p:anim>
                                    <p:anim calcmode="lin" valueType="num">
                                      <p:cBhvr>
                                        <p:cTn id="48" dur="500" fill="hold"/>
                                        <p:tgtEl>
                                          <p:spTgt spid="591882"/>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591888"/>
                                        </p:tgtEl>
                                        <p:attrNameLst>
                                          <p:attrName>style.visibility</p:attrName>
                                        </p:attrNameLst>
                                      </p:cBhvr>
                                      <p:to>
                                        <p:strVal val="visible"/>
                                      </p:to>
                                    </p:set>
                                    <p:anim calcmode="lin" valueType="num">
                                      <p:cBhvr>
                                        <p:cTn id="53" dur="500" fill="hold"/>
                                        <p:tgtEl>
                                          <p:spTgt spid="591888"/>
                                        </p:tgtEl>
                                        <p:attrNameLst>
                                          <p:attrName>ppt_w</p:attrName>
                                        </p:attrNameLst>
                                      </p:cBhvr>
                                      <p:tavLst>
                                        <p:tav tm="0">
                                          <p:val>
                                            <p:fltVal val="0"/>
                                          </p:val>
                                        </p:tav>
                                        <p:tav tm="100000">
                                          <p:val>
                                            <p:strVal val="#ppt_w"/>
                                          </p:val>
                                        </p:tav>
                                      </p:tavLst>
                                    </p:anim>
                                    <p:anim calcmode="lin" valueType="num">
                                      <p:cBhvr>
                                        <p:cTn id="54" dur="500" fill="hold"/>
                                        <p:tgtEl>
                                          <p:spTgt spid="591888"/>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59189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91881"/>
                                        </p:tgtEl>
                                        <p:attrNameLst>
                                          <p:attrName>style.visibility</p:attrName>
                                        </p:attrNameLst>
                                      </p:cBhvr>
                                      <p:to>
                                        <p:strVal val="visible"/>
                                      </p:to>
                                    </p:set>
                                    <p:anim calcmode="lin" valueType="num">
                                      <p:cBhvr additive="base">
                                        <p:cTn id="63" dur="500" fill="hold"/>
                                        <p:tgtEl>
                                          <p:spTgt spid="591881"/>
                                        </p:tgtEl>
                                        <p:attrNameLst>
                                          <p:attrName>ppt_x</p:attrName>
                                        </p:attrNameLst>
                                      </p:cBhvr>
                                      <p:tavLst>
                                        <p:tav tm="0">
                                          <p:val>
                                            <p:strVal val="0-#ppt_w/2"/>
                                          </p:val>
                                        </p:tav>
                                        <p:tav tm="100000">
                                          <p:val>
                                            <p:strVal val="#ppt_x"/>
                                          </p:val>
                                        </p:tav>
                                      </p:tavLst>
                                    </p:anim>
                                    <p:anim calcmode="lin" valueType="num">
                                      <p:cBhvr additive="base">
                                        <p:cTn id="64" dur="500" fill="hold"/>
                                        <p:tgtEl>
                                          <p:spTgt spid="591881"/>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91901"/>
                                        </p:tgtEl>
                                        <p:attrNameLst>
                                          <p:attrName>style.visibility</p:attrName>
                                        </p:attrNameLst>
                                      </p:cBhvr>
                                      <p:to>
                                        <p:strVal val="visible"/>
                                      </p:to>
                                    </p:set>
                                    <p:animEffect transition="in" filter="dissolve">
                                      <p:cBhvr>
                                        <p:cTn id="69" dur="500"/>
                                        <p:tgtEl>
                                          <p:spTgt spid="591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animBg="1"/>
      <p:bldP spid="591881" grpId="0" animBg="1"/>
      <p:bldP spid="591888" grpId="0" animBg="1"/>
      <p:bldP spid="591899" grpId="0" autoUpdateAnimBg="0"/>
      <p:bldP spid="591900" grpId="0" autoUpdateAnimBg="0"/>
      <p:bldP spid="591901"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55703" y="838200"/>
            <a:ext cx="8077200" cy="923330"/>
          </a:xfrm>
          <a:prstGeom prst="rect">
            <a:avLst/>
          </a:prstGeom>
        </p:spPr>
        <p:txBody>
          <a:bodyPr wrap="square">
            <a:spAutoFit/>
          </a:bodyPr>
          <a:lstStyle/>
          <a:p>
            <a:pPr>
              <a:lnSpc>
                <a:spcPct val="150000"/>
              </a:lnSpc>
              <a:spcAft>
                <a:spcPts val="0"/>
              </a:spcAft>
            </a:pPr>
            <a:r>
              <a:rPr lang="zh-CN" altLang="en-US" b="1" kern="100" dirty="0">
                <a:solidFill>
                  <a:srgbClr val="002060"/>
                </a:solidFill>
                <a:latin typeface="微软雅黑" panose="020B0503020204020204" pitchFamily="34" charset="-122"/>
                <a:ea typeface="微软雅黑" panose="020B0503020204020204" pitchFamily="34" charset="-122"/>
              </a:rPr>
              <a:t>练习</a:t>
            </a:r>
            <a:r>
              <a:rPr lang="en-US" altLang="zh-CN" b="1" kern="100" dirty="0">
                <a:solidFill>
                  <a:srgbClr val="002060"/>
                </a:solidFill>
                <a:latin typeface="微软雅黑" panose="020B0503020204020204" pitchFamily="34" charset="-122"/>
                <a:ea typeface="微软雅黑" panose="020B0503020204020204" pitchFamily="34" charset="-122"/>
              </a:rPr>
              <a:t>2</a:t>
            </a:r>
            <a:r>
              <a:rPr lang="zh-CN" altLang="en-US" b="1" kern="100" dirty="0">
                <a:solidFill>
                  <a:srgbClr val="002060"/>
                </a:solidFill>
                <a:latin typeface="微软雅黑" panose="020B0503020204020204" pitchFamily="34" charset="-122"/>
                <a:ea typeface="微软雅黑" panose="020B0503020204020204" pitchFamily="34" charset="-122"/>
              </a:rPr>
              <a:t>：</a:t>
            </a:r>
            <a:r>
              <a:rPr lang="zh-CN" altLang="zh-CN" b="1" kern="100" dirty="0">
                <a:solidFill>
                  <a:srgbClr val="002060"/>
                </a:solidFill>
                <a:latin typeface="微软雅黑" panose="020B0503020204020204" pitchFamily="34" charset="-122"/>
                <a:ea typeface="微软雅黑" panose="020B0503020204020204" pitchFamily="34" charset="-122"/>
              </a:rPr>
              <a:t>对于关系模式</a:t>
            </a:r>
            <a:r>
              <a:rPr lang="en-US" altLang="zh-CN" b="1" kern="100" dirty="0">
                <a:solidFill>
                  <a:srgbClr val="002060"/>
                </a:solidFill>
                <a:latin typeface="微软雅黑" panose="020B0503020204020204" pitchFamily="34" charset="-122"/>
                <a:ea typeface="微软雅黑" panose="020B0503020204020204" pitchFamily="34" charset="-122"/>
              </a:rPr>
              <a:t>r(R)=r(A,B,C,D,E)</a:t>
            </a:r>
            <a:r>
              <a:rPr lang="zh-CN" altLang="zh-CN" b="1" kern="100" dirty="0">
                <a:solidFill>
                  <a:srgbClr val="002060"/>
                </a:solidFill>
                <a:latin typeface="微软雅黑" panose="020B0503020204020204" pitchFamily="34" charset="-122"/>
                <a:ea typeface="微软雅黑" panose="020B0503020204020204" pitchFamily="34" charset="-122"/>
              </a:rPr>
              <a:t>和函数依赖集</a:t>
            </a:r>
            <a:r>
              <a:rPr lang="en-US" altLang="zh-CN" b="1" kern="100" dirty="0">
                <a:solidFill>
                  <a:srgbClr val="002060"/>
                </a:solidFill>
                <a:latin typeface="微软雅黑" panose="020B0503020204020204" pitchFamily="34" charset="-122"/>
                <a:ea typeface="微软雅黑" panose="020B0503020204020204" pitchFamily="34" charset="-122"/>
              </a:rPr>
              <a:t>F={A</a:t>
            </a:r>
            <a:r>
              <a:rPr lang="zh-CN" altLang="zh-CN" b="1" kern="100" dirty="0">
                <a:solidFill>
                  <a:srgbClr val="002060"/>
                </a:solidFill>
                <a:latin typeface="微软雅黑" panose="020B0503020204020204" pitchFamily="34" charset="-122"/>
                <a:ea typeface="微软雅黑" panose="020B0503020204020204" pitchFamily="34" charset="-122"/>
              </a:rPr>
              <a:t>→</a:t>
            </a:r>
            <a:r>
              <a:rPr lang="en-US" altLang="zh-CN" b="1" kern="100" dirty="0">
                <a:solidFill>
                  <a:srgbClr val="002060"/>
                </a:solidFill>
                <a:latin typeface="微软雅黑" panose="020B0503020204020204" pitchFamily="34" charset="-122"/>
                <a:ea typeface="微软雅黑" panose="020B0503020204020204" pitchFamily="34" charset="-122"/>
              </a:rPr>
              <a:t>BC,CD</a:t>
            </a:r>
            <a:r>
              <a:rPr lang="zh-CN" altLang="zh-CN" b="1" kern="100" dirty="0">
                <a:solidFill>
                  <a:srgbClr val="002060"/>
                </a:solidFill>
                <a:latin typeface="微软雅黑" panose="020B0503020204020204" pitchFamily="34" charset="-122"/>
                <a:ea typeface="微软雅黑" panose="020B0503020204020204" pitchFamily="34" charset="-122"/>
              </a:rPr>
              <a:t>→</a:t>
            </a:r>
            <a:r>
              <a:rPr lang="en-US" altLang="zh-CN" b="1" kern="100" dirty="0">
                <a:solidFill>
                  <a:srgbClr val="002060"/>
                </a:solidFill>
                <a:latin typeface="微软雅黑" panose="020B0503020204020204" pitchFamily="34" charset="-122"/>
                <a:ea typeface="微软雅黑" panose="020B0503020204020204" pitchFamily="34" charset="-122"/>
              </a:rPr>
              <a:t>E,B</a:t>
            </a:r>
            <a:r>
              <a:rPr lang="zh-CN" altLang="zh-CN" b="1" kern="100" dirty="0">
                <a:solidFill>
                  <a:srgbClr val="002060"/>
                </a:solidFill>
                <a:latin typeface="微软雅黑" panose="020B0503020204020204" pitchFamily="34" charset="-122"/>
                <a:ea typeface="微软雅黑" panose="020B0503020204020204" pitchFamily="34" charset="-122"/>
              </a:rPr>
              <a:t>→</a:t>
            </a:r>
            <a:r>
              <a:rPr lang="en-US" altLang="zh-CN" b="1" kern="100" dirty="0">
                <a:solidFill>
                  <a:srgbClr val="002060"/>
                </a:solidFill>
                <a:latin typeface="微软雅黑" panose="020B0503020204020204" pitchFamily="34" charset="-122"/>
                <a:ea typeface="微软雅黑" panose="020B0503020204020204" pitchFamily="34" charset="-122"/>
              </a:rPr>
              <a:t>D,E</a:t>
            </a:r>
            <a:r>
              <a:rPr lang="zh-CN" altLang="zh-CN" b="1" kern="100" dirty="0">
                <a:solidFill>
                  <a:srgbClr val="002060"/>
                </a:solidFill>
                <a:latin typeface="微软雅黑" panose="020B0503020204020204" pitchFamily="34" charset="-122"/>
                <a:ea typeface="微软雅黑" panose="020B0503020204020204" pitchFamily="34" charset="-122"/>
              </a:rPr>
              <a:t>→</a:t>
            </a:r>
            <a:r>
              <a:rPr lang="en-US" altLang="zh-CN" b="1" kern="100" dirty="0">
                <a:solidFill>
                  <a:srgbClr val="002060"/>
                </a:solidFill>
                <a:latin typeface="微软雅黑" panose="020B0503020204020204" pitchFamily="34" charset="-122"/>
                <a:ea typeface="微软雅黑" panose="020B0503020204020204" pitchFamily="34" charset="-122"/>
              </a:rPr>
              <a:t>A}</a:t>
            </a:r>
            <a:r>
              <a:rPr lang="zh-CN" altLang="zh-CN" b="1" kern="100" dirty="0">
                <a:solidFill>
                  <a:srgbClr val="002060"/>
                </a:solidFill>
                <a:latin typeface="微软雅黑" panose="020B0503020204020204" pitchFamily="34" charset="-122"/>
                <a:ea typeface="微软雅黑" panose="020B0503020204020204" pitchFamily="34" charset="-122"/>
              </a:rPr>
              <a:t>，试计算：（</a:t>
            </a:r>
            <a:r>
              <a:rPr lang="en-US" altLang="zh-CN" b="1" kern="100" dirty="0">
                <a:solidFill>
                  <a:srgbClr val="002060"/>
                </a:solidFill>
                <a:latin typeface="微软雅黑" panose="020B0503020204020204" pitchFamily="34" charset="-122"/>
                <a:ea typeface="微软雅黑" panose="020B0503020204020204" pitchFamily="34" charset="-122"/>
              </a:rPr>
              <a:t>1</a:t>
            </a:r>
            <a:r>
              <a:rPr lang="zh-CN" altLang="zh-CN" b="1" kern="100" dirty="0">
                <a:solidFill>
                  <a:srgbClr val="002060"/>
                </a:solidFill>
                <a:latin typeface="微软雅黑" panose="020B0503020204020204" pitchFamily="34" charset="-122"/>
                <a:ea typeface="微软雅黑" panose="020B0503020204020204" pitchFamily="34" charset="-122"/>
              </a:rPr>
              <a:t>）</a:t>
            </a:r>
            <a:r>
              <a:rPr lang="en-US" altLang="zh-CN" b="1" kern="100" dirty="0">
                <a:solidFill>
                  <a:srgbClr val="002060"/>
                </a:solidFill>
                <a:latin typeface="微软雅黑" panose="020B0503020204020204" pitchFamily="34" charset="-122"/>
                <a:ea typeface="微软雅黑" panose="020B0503020204020204" pitchFamily="34" charset="-122"/>
              </a:rPr>
              <a:t>A</a:t>
            </a:r>
            <a:r>
              <a:rPr lang="en-US" altLang="zh-CN" b="1" kern="100" baseline="30000" dirty="0">
                <a:solidFill>
                  <a:srgbClr val="002060"/>
                </a:solidFill>
                <a:latin typeface="微软雅黑" panose="020B0503020204020204" pitchFamily="34" charset="-122"/>
                <a:ea typeface="微软雅黑" panose="020B0503020204020204" pitchFamily="34" charset="-122"/>
              </a:rPr>
              <a:t>+</a:t>
            </a:r>
            <a:r>
              <a:rPr lang="en-US" altLang="zh-CN" b="1" kern="100" dirty="0">
                <a:solidFill>
                  <a:srgbClr val="002060"/>
                </a:solidFill>
                <a:latin typeface="微软雅黑" panose="020B0503020204020204" pitchFamily="34" charset="-122"/>
                <a:ea typeface="微软雅黑" panose="020B0503020204020204" pitchFamily="34" charset="-122"/>
              </a:rPr>
              <a:t>,B</a:t>
            </a:r>
            <a:r>
              <a:rPr lang="en-US" altLang="zh-CN" b="1" kern="100" baseline="30000" dirty="0">
                <a:solidFill>
                  <a:srgbClr val="002060"/>
                </a:solidFill>
                <a:latin typeface="微软雅黑" panose="020B0503020204020204" pitchFamily="34" charset="-122"/>
                <a:ea typeface="微软雅黑" panose="020B0503020204020204" pitchFamily="34" charset="-122"/>
              </a:rPr>
              <a:t>+</a:t>
            </a:r>
            <a:r>
              <a:rPr lang="zh-CN" altLang="zh-CN" b="1" kern="100" dirty="0">
                <a:solidFill>
                  <a:srgbClr val="002060"/>
                </a:solidFill>
                <a:latin typeface="微软雅黑" panose="020B0503020204020204" pitchFamily="34" charset="-122"/>
                <a:ea typeface="微软雅黑" panose="020B0503020204020204" pitchFamily="34" charset="-122"/>
              </a:rPr>
              <a:t>；（</a:t>
            </a:r>
            <a:r>
              <a:rPr lang="en-US" altLang="zh-CN" b="1" kern="100" dirty="0">
                <a:solidFill>
                  <a:srgbClr val="002060"/>
                </a:solidFill>
                <a:latin typeface="微软雅黑" panose="020B0503020204020204" pitchFamily="34" charset="-122"/>
                <a:ea typeface="微软雅黑" panose="020B0503020204020204" pitchFamily="34" charset="-122"/>
              </a:rPr>
              <a:t>2</a:t>
            </a:r>
            <a:r>
              <a:rPr lang="zh-CN" altLang="zh-CN" b="1" kern="100" dirty="0">
                <a:solidFill>
                  <a:srgbClr val="002060"/>
                </a:solidFill>
                <a:latin typeface="微软雅黑" panose="020B0503020204020204" pitchFamily="34" charset="-122"/>
                <a:ea typeface="微软雅黑" panose="020B0503020204020204" pitchFamily="34" charset="-122"/>
              </a:rPr>
              <a:t>）</a:t>
            </a:r>
            <a:r>
              <a:rPr lang="en-US" altLang="zh-CN" b="1" kern="100" dirty="0">
                <a:solidFill>
                  <a:srgbClr val="002060"/>
                </a:solidFill>
                <a:latin typeface="微软雅黑" panose="020B0503020204020204" pitchFamily="34" charset="-122"/>
                <a:ea typeface="微软雅黑" panose="020B0503020204020204" pitchFamily="34" charset="-122"/>
              </a:rPr>
              <a:t>r(R)</a:t>
            </a:r>
            <a:r>
              <a:rPr lang="zh-CN" altLang="zh-CN" b="1" kern="100" dirty="0">
                <a:solidFill>
                  <a:srgbClr val="002060"/>
                </a:solidFill>
                <a:latin typeface="微软雅黑" panose="020B0503020204020204" pitchFamily="34" charset="-122"/>
                <a:ea typeface="微软雅黑" panose="020B0503020204020204" pitchFamily="34" charset="-122"/>
              </a:rPr>
              <a:t>的候选码。</a:t>
            </a:r>
          </a:p>
        </p:txBody>
      </p:sp>
      <p:sp>
        <p:nvSpPr>
          <p:cNvPr id="6" name="Rectangle 2"/>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endParaRPr lang="zh-CN" altLang="en-US" b="1" dirty="0">
              <a:solidFill>
                <a:srgbClr val="FF0000"/>
              </a:solidFill>
            </a:endParaRPr>
          </a:p>
        </p:txBody>
      </p:sp>
      <p:sp>
        <p:nvSpPr>
          <p:cNvPr id="2" name="矩形 1"/>
          <p:cNvSpPr/>
          <p:nvPr/>
        </p:nvSpPr>
        <p:spPr>
          <a:xfrm>
            <a:off x="1055703" y="1712487"/>
            <a:ext cx="3821097"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pPr>
            <a:r>
              <a:rPr lang="zh-CN" altLang="zh-CN" sz="1400" b="1" kern="100" dirty="0">
                <a:latin typeface="微软雅黑" panose="020B0503020204020204" pitchFamily="34" charset="-122"/>
                <a:ea typeface="微软雅黑" panose="020B0503020204020204" pitchFamily="34" charset="-122"/>
              </a:rPr>
              <a:t>解：（</a:t>
            </a:r>
            <a:r>
              <a:rPr lang="en-US" altLang="zh-CN" sz="1400" b="1" kern="100" dirty="0">
                <a:latin typeface="微软雅黑" panose="020B0503020204020204" pitchFamily="34" charset="-122"/>
                <a:ea typeface="微软雅黑" panose="020B0503020204020204" pitchFamily="34" charset="-122"/>
              </a:rPr>
              <a:t>1</a:t>
            </a:r>
            <a:r>
              <a:rPr lang="zh-CN" altLang="zh-CN" sz="1400" b="1" kern="100" dirty="0">
                <a:latin typeface="微软雅黑" panose="020B0503020204020204" pitchFamily="34" charset="-122"/>
                <a:ea typeface="微软雅黑" panose="020B0503020204020204" pitchFamily="34" charset="-122"/>
              </a:rPr>
              <a:t>）</a:t>
            </a:r>
            <a:r>
              <a:rPr lang="en-US" altLang="zh-CN" sz="1400" b="1" kern="100" dirty="0">
                <a:latin typeface="微软雅黑" panose="020B0503020204020204" pitchFamily="34" charset="-122"/>
                <a:ea typeface="微软雅黑" panose="020B0503020204020204" pitchFamily="34" charset="-122"/>
              </a:rPr>
              <a:t>1</a:t>
            </a:r>
            <a:r>
              <a:rPr lang="zh-CN" altLang="zh-CN" sz="1400" b="1" kern="100" dirty="0">
                <a:latin typeface="微软雅黑" panose="020B0503020204020204" pitchFamily="34" charset="-122"/>
                <a:ea typeface="微软雅黑" panose="020B0503020204020204" pitchFamily="34" charset="-122"/>
              </a:rPr>
              <a:t>）依据课本图</a:t>
            </a:r>
            <a:r>
              <a:rPr lang="en-US" altLang="zh-CN" sz="1400" b="1" kern="100" dirty="0">
                <a:latin typeface="微软雅黑" panose="020B0503020204020204" pitchFamily="34" charset="-122"/>
                <a:ea typeface="微软雅黑" panose="020B0503020204020204" pitchFamily="34" charset="-122"/>
              </a:rPr>
              <a:t>5-8 </a:t>
            </a:r>
            <a:r>
              <a:rPr lang="zh-CN" altLang="zh-CN" sz="1400" b="1" kern="100" dirty="0">
                <a:latin typeface="微软雅黑" panose="020B0503020204020204" pitchFamily="34" charset="-122"/>
                <a:ea typeface="微软雅黑" panose="020B0503020204020204" pitchFamily="34" charset="-122"/>
              </a:rPr>
              <a:t>计算</a:t>
            </a:r>
            <a:r>
              <a:rPr lang="en-US" altLang="zh-CN" sz="1400" b="1" kern="100" dirty="0">
                <a:latin typeface="微软雅黑" panose="020B0503020204020204" pitchFamily="34" charset="-122"/>
                <a:ea typeface="微软雅黑" panose="020B0503020204020204" pitchFamily="34" charset="-122"/>
              </a:rPr>
              <a:t>F</a:t>
            </a:r>
            <a:r>
              <a:rPr lang="zh-CN" altLang="zh-CN" sz="1400" b="1" kern="100" dirty="0">
                <a:latin typeface="微软雅黑" panose="020B0503020204020204" pitchFamily="34" charset="-122"/>
                <a:ea typeface="微软雅黑" panose="020B0503020204020204" pitchFamily="34" charset="-122"/>
              </a:rPr>
              <a:t>下</a:t>
            </a:r>
            <a:r>
              <a:rPr lang="en-US" altLang="zh-CN" sz="1400" b="1" kern="100" dirty="0">
                <a:latin typeface="微软雅黑" panose="020B0503020204020204" pitchFamily="34" charset="-122"/>
                <a:ea typeface="微软雅黑" panose="020B0503020204020204" pitchFamily="34" charset="-122"/>
              </a:rPr>
              <a:t>A</a:t>
            </a:r>
            <a:r>
              <a:rPr lang="en-US" altLang="zh-CN" sz="1400" b="1" kern="100" baseline="30000" dirty="0">
                <a:latin typeface="微软雅黑" panose="020B0503020204020204" pitchFamily="34" charset="-122"/>
                <a:ea typeface="微软雅黑" panose="020B0503020204020204" pitchFamily="34" charset="-122"/>
              </a:rPr>
              <a:t>+</a:t>
            </a:r>
            <a:r>
              <a:rPr lang="zh-CN" altLang="zh-CN" sz="1400" b="1" kern="100" dirty="0">
                <a:latin typeface="微软雅黑" panose="020B0503020204020204" pitchFamily="34" charset="-122"/>
                <a:ea typeface="微软雅黑" panose="020B0503020204020204" pitchFamily="34" charset="-122"/>
              </a:rPr>
              <a:t>的算法，计算</a:t>
            </a:r>
            <a:r>
              <a:rPr lang="en-US" altLang="zh-CN" sz="1400" b="1" kern="100" dirty="0">
                <a:latin typeface="微软雅黑" panose="020B0503020204020204" pitchFamily="34" charset="-122"/>
                <a:ea typeface="微软雅黑" panose="020B0503020204020204" pitchFamily="34" charset="-122"/>
              </a:rPr>
              <a:t>A</a:t>
            </a:r>
            <a:r>
              <a:rPr lang="en-US" altLang="zh-CN" sz="1400" b="1" kern="100" baseline="30000" dirty="0">
                <a:latin typeface="微软雅黑" panose="020B0503020204020204" pitchFamily="34" charset="-122"/>
                <a:ea typeface="微软雅黑" panose="020B0503020204020204" pitchFamily="34" charset="-122"/>
              </a:rPr>
              <a:t>+</a:t>
            </a:r>
            <a:r>
              <a:rPr lang="zh-CN" altLang="zh-CN" sz="1400" b="1" kern="100" dirty="0">
                <a:latin typeface="微软雅黑" panose="020B0503020204020204" pitchFamily="34" charset="-122"/>
                <a:ea typeface="微软雅黑" panose="020B0503020204020204" pitchFamily="34" charset="-122"/>
              </a:rPr>
              <a:t>：</a:t>
            </a:r>
          </a:p>
          <a:p>
            <a:pPr algn="just">
              <a:spcAft>
                <a:spcPts val="0"/>
              </a:spcAft>
            </a:pPr>
            <a:r>
              <a:rPr lang="zh-CN" altLang="zh-CN" sz="1400" b="1" kern="100" dirty="0">
                <a:latin typeface="微软雅黑" panose="020B0503020204020204" pitchFamily="34" charset="-122"/>
                <a:ea typeface="微软雅黑" panose="020B0503020204020204" pitchFamily="34" charset="-122"/>
              </a:rPr>
              <a:t>第一次循环的执行步骤如下，结果为</a:t>
            </a:r>
            <a:r>
              <a:rPr lang="en-US" altLang="zh-CN" sz="1400" b="1" kern="100" dirty="0">
                <a:latin typeface="微软雅黑" panose="020B0503020204020204" pitchFamily="34" charset="-122"/>
                <a:ea typeface="微软雅黑" panose="020B0503020204020204" pitchFamily="34" charset="-122"/>
              </a:rPr>
              <a:t>closure=ABCD</a:t>
            </a:r>
            <a:r>
              <a:rPr lang="zh-CN" altLang="zh-CN" sz="1400" b="1" kern="100" dirty="0">
                <a:latin typeface="微软雅黑" panose="020B0503020204020204" pitchFamily="34" charset="-122"/>
                <a:ea typeface="微软雅黑" panose="020B0503020204020204" pitchFamily="34" charset="-122"/>
              </a:rPr>
              <a:t>。</a:t>
            </a:r>
          </a:p>
          <a:p>
            <a:pPr algn="just">
              <a:spcAft>
                <a:spcPts val="0"/>
              </a:spcAft>
            </a:pPr>
            <a:r>
              <a:rPr lang="zh-CN" altLang="zh-CN" sz="1400" b="1" u="sng" kern="100" dirty="0">
                <a:latin typeface="微软雅黑" panose="020B0503020204020204" pitchFamily="34" charset="-122"/>
                <a:ea typeface="微软雅黑" panose="020B0503020204020204" pitchFamily="34" charset="-122"/>
              </a:rPr>
              <a:t>步骤</a:t>
            </a:r>
            <a:r>
              <a:rPr lang="en-US" altLang="zh-CN" sz="1400" b="1" kern="100" dirty="0">
                <a:latin typeface="微软雅黑" panose="020B0503020204020204" pitchFamily="34" charset="-122"/>
                <a:ea typeface="微软雅黑" panose="020B0503020204020204" pitchFamily="34" charset="-122"/>
              </a:rPr>
              <a:t>	</a:t>
            </a:r>
            <a:r>
              <a:rPr lang="en-US" altLang="zh-CN" sz="1400" b="1" u="sng" kern="100" dirty="0">
                <a:latin typeface="微软雅黑" panose="020B0503020204020204" pitchFamily="34" charset="-122"/>
                <a:ea typeface="微软雅黑" panose="020B0503020204020204" pitchFamily="34" charset="-122"/>
              </a:rPr>
              <a:t>FD</a:t>
            </a:r>
            <a:r>
              <a:rPr lang="en-US" altLang="zh-CN" sz="1400" b="1" kern="100" dirty="0">
                <a:latin typeface="微软雅黑" panose="020B0503020204020204" pitchFamily="34" charset="-122"/>
                <a:ea typeface="微软雅黑" panose="020B0503020204020204" pitchFamily="34" charset="-122"/>
              </a:rPr>
              <a:t>	</a:t>
            </a:r>
            <a:r>
              <a:rPr lang="en-US" altLang="zh-CN" sz="1400" b="1" u="sng" kern="100" dirty="0">
                <a:latin typeface="微软雅黑" panose="020B0503020204020204" pitchFamily="34" charset="-122"/>
                <a:ea typeface="微软雅黑" panose="020B0503020204020204" pitchFamily="34" charset="-122"/>
              </a:rPr>
              <a:t>closure</a:t>
            </a:r>
            <a:endParaRPr lang="zh-CN" altLang="zh-CN" sz="1400" b="1" kern="100" dirty="0">
              <a:latin typeface="微软雅黑" panose="020B0503020204020204" pitchFamily="34" charset="-122"/>
              <a:ea typeface="微软雅黑" panose="020B0503020204020204" pitchFamily="34" charset="-122"/>
            </a:endParaRPr>
          </a:p>
          <a:p>
            <a:pPr algn="just">
              <a:spcAft>
                <a:spcPts val="0"/>
              </a:spcAft>
            </a:pPr>
            <a:r>
              <a:rPr lang="en-US" altLang="zh-CN" sz="1400" b="1" kern="100" dirty="0">
                <a:latin typeface="微软雅黑" panose="020B0503020204020204" pitchFamily="34" charset="-122"/>
                <a:ea typeface="微软雅黑" panose="020B0503020204020204" pitchFamily="34" charset="-122"/>
              </a:rPr>
              <a:t>1.	</a:t>
            </a:r>
            <a:r>
              <a:rPr lang="zh-CN" altLang="zh-CN" sz="1400" b="1" kern="100" dirty="0">
                <a:latin typeface="微软雅黑" panose="020B0503020204020204" pitchFamily="34" charset="-122"/>
                <a:ea typeface="微软雅黑" panose="020B0503020204020204" pitchFamily="34" charset="-122"/>
              </a:rPr>
              <a:t>初值</a:t>
            </a:r>
            <a:r>
              <a:rPr lang="en-US" altLang="zh-CN" sz="1400" b="1" kern="100" dirty="0">
                <a:latin typeface="微软雅黑" panose="020B0503020204020204" pitchFamily="34" charset="-122"/>
                <a:ea typeface="微软雅黑" panose="020B0503020204020204" pitchFamily="34" charset="-122"/>
              </a:rPr>
              <a:t>	A</a:t>
            </a:r>
            <a:endParaRPr lang="zh-CN" altLang="zh-CN" sz="1400" b="1" kern="100" dirty="0">
              <a:latin typeface="微软雅黑" panose="020B0503020204020204" pitchFamily="34" charset="-122"/>
              <a:ea typeface="微软雅黑" panose="020B0503020204020204" pitchFamily="34" charset="-122"/>
            </a:endParaRPr>
          </a:p>
          <a:p>
            <a:pPr algn="just">
              <a:spcAft>
                <a:spcPts val="0"/>
              </a:spcAft>
            </a:pPr>
            <a:r>
              <a:rPr lang="en-US" altLang="zh-CN" sz="1400" b="1" kern="100" dirty="0">
                <a:latin typeface="微软雅黑" panose="020B0503020204020204" pitchFamily="34" charset="-122"/>
                <a:ea typeface="微软雅黑" panose="020B0503020204020204" pitchFamily="34" charset="-122"/>
              </a:rPr>
              <a:t>2.	A</a:t>
            </a:r>
            <a:r>
              <a:rPr lang="zh-CN" altLang="zh-CN" sz="1400" b="1" kern="100" dirty="0">
                <a:latin typeface="微软雅黑" panose="020B0503020204020204" pitchFamily="34" charset="-122"/>
                <a:ea typeface="微软雅黑" panose="020B0503020204020204" pitchFamily="34" charset="-122"/>
              </a:rPr>
              <a:t>→</a:t>
            </a:r>
            <a:r>
              <a:rPr lang="en-US" altLang="zh-CN" sz="1400" b="1" kern="100" dirty="0">
                <a:latin typeface="微软雅黑" panose="020B0503020204020204" pitchFamily="34" charset="-122"/>
                <a:ea typeface="微软雅黑" panose="020B0503020204020204" pitchFamily="34" charset="-122"/>
              </a:rPr>
              <a:t>BC	ABC</a:t>
            </a:r>
            <a:endParaRPr lang="zh-CN" altLang="zh-CN" sz="1400" b="1" kern="100" dirty="0">
              <a:latin typeface="微软雅黑" panose="020B0503020204020204" pitchFamily="34" charset="-122"/>
              <a:ea typeface="微软雅黑" panose="020B0503020204020204" pitchFamily="34" charset="-122"/>
            </a:endParaRPr>
          </a:p>
          <a:p>
            <a:pPr algn="just">
              <a:spcAft>
                <a:spcPts val="0"/>
              </a:spcAft>
            </a:pPr>
            <a:r>
              <a:rPr lang="en-US" altLang="zh-CN" sz="1400" b="1" kern="100" dirty="0">
                <a:latin typeface="微软雅黑" panose="020B0503020204020204" pitchFamily="34" charset="-122"/>
                <a:ea typeface="微软雅黑" panose="020B0503020204020204" pitchFamily="34" charset="-122"/>
              </a:rPr>
              <a:t>3.	B</a:t>
            </a:r>
            <a:r>
              <a:rPr lang="zh-CN" altLang="zh-CN" sz="1400" b="1" kern="100" dirty="0">
                <a:latin typeface="微软雅黑" panose="020B0503020204020204" pitchFamily="34" charset="-122"/>
                <a:ea typeface="微软雅黑" panose="020B0503020204020204" pitchFamily="34" charset="-122"/>
              </a:rPr>
              <a:t>→</a:t>
            </a:r>
            <a:r>
              <a:rPr lang="en-US" altLang="zh-CN" sz="1400" b="1" kern="100" dirty="0">
                <a:latin typeface="微软雅黑" panose="020B0503020204020204" pitchFamily="34" charset="-122"/>
                <a:ea typeface="微软雅黑" panose="020B0503020204020204" pitchFamily="34" charset="-122"/>
              </a:rPr>
              <a:t>D	ABCD</a:t>
            </a:r>
            <a:endParaRPr lang="zh-CN" altLang="zh-CN" sz="1400" b="1" kern="100" dirty="0">
              <a:latin typeface="微软雅黑" panose="020B0503020204020204" pitchFamily="34" charset="-122"/>
              <a:ea typeface="微软雅黑" panose="020B0503020204020204" pitchFamily="34" charset="-122"/>
            </a:endParaRPr>
          </a:p>
          <a:p>
            <a:pPr algn="just">
              <a:spcAft>
                <a:spcPts val="0"/>
              </a:spcAft>
            </a:pPr>
            <a:r>
              <a:rPr lang="zh-CN" altLang="zh-CN" sz="1400" b="1" kern="100" dirty="0">
                <a:latin typeface="微软雅黑" panose="020B0503020204020204" pitchFamily="34" charset="-122"/>
                <a:ea typeface="微软雅黑" panose="020B0503020204020204" pitchFamily="34" charset="-122"/>
              </a:rPr>
              <a:t>第二次循环的执行步骤如下，结果为</a:t>
            </a:r>
            <a:r>
              <a:rPr lang="en-US" altLang="zh-CN" sz="1400" b="1" kern="100" dirty="0">
                <a:latin typeface="微软雅黑" panose="020B0503020204020204" pitchFamily="34" charset="-122"/>
                <a:ea typeface="微软雅黑" panose="020B0503020204020204" pitchFamily="34" charset="-122"/>
              </a:rPr>
              <a:t>closure=ABCDE</a:t>
            </a:r>
            <a:r>
              <a:rPr lang="zh-CN" altLang="zh-CN" sz="1400" b="1" kern="100" dirty="0">
                <a:latin typeface="微软雅黑" panose="020B0503020204020204" pitchFamily="34" charset="-122"/>
                <a:ea typeface="微软雅黑" panose="020B0503020204020204" pitchFamily="34" charset="-122"/>
              </a:rPr>
              <a:t>。</a:t>
            </a:r>
          </a:p>
          <a:p>
            <a:pPr algn="just">
              <a:spcAft>
                <a:spcPts val="0"/>
              </a:spcAft>
            </a:pPr>
            <a:r>
              <a:rPr lang="zh-CN" altLang="zh-CN" sz="1400" b="1" u="sng" kern="100" dirty="0">
                <a:latin typeface="微软雅黑" panose="020B0503020204020204" pitchFamily="34" charset="-122"/>
                <a:ea typeface="微软雅黑" panose="020B0503020204020204" pitchFamily="34" charset="-122"/>
              </a:rPr>
              <a:t>步骤</a:t>
            </a:r>
            <a:r>
              <a:rPr lang="en-US" altLang="zh-CN" sz="1400" b="1" kern="100" dirty="0">
                <a:latin typeface="微软雅黑" panose="020B0503020204020204" pitchFamily="34" charset="-122"/>
                <a:ea typeface="微软雅黑" panose="020B0503020204020204" pitchFamily="34" charset="-122"/>
              </a:rPr>
              <a:t>	</a:t>
            </a:r>
            <a:r>
              <a:rPr lang="en-US" altLang="zh-CN" sz="1400" b="1" u="sng" kern="100" dirty="0">
                <a:latin typeface="微软雅黑" panose="020B0503020204020204" pitchFamily="34" charset="-122"/>
                <a:ea typeface="微软雅黑" panose="020B0503020204020204" pitchFamily="34" charset="-122"/>
              </a:rPr>
              <a:t>FD</a:t>
            </a:r>
            <a:r>
              <a:rPr lang="en-US" altLang="zh-CN" sz="1400" b="1" kern="100" dirty="0">
                <a:latin typeface="微软雅黑" panose="020B0503020204020204" pitchFamily="34" charset="-122"/>
                <a:ea typeface="微软雅黑" panose="020B0503020204020204" pitchFamily="34" charset="-122"/>
              </a:rPr>
              <a:t>	</a:t>
            </a:r>
            <a:r>
              <a:rPr lang="en-US" altLang="zh-CN" sz="1400" b="1" u="sng" kern="100" dirty="0">
                <a:latin typeface="微软雅黑" panose="020B0503020204020204" pitchFamily="34" charset="-122"/>
                <a:ea typeface="微软雅黑" panose="020B0503020204020204" pitchFamily="34" charset="-122"/>
              </a:rPr>
              <a:t>closure</a:t>
            </a:r>
            <a:endParaRPr lang="zh-CN" altLang="zh-CN" sz="1400" b="1" kern="100" dirty="0">
              <a:latin typeface="微软雅黑" panose="020B0503020204020204" pitchFamily="34" charset="-122"/>
              <a:ea typeface="微软雅黑" panose="020B0503020204020204" pitchFamily="34" charset="-122"/>
            </a:endParaRPr>
          </a:p>
          <a:p>
            <a:pPr algn="just">
              <a:spcAft>
                <a:spcPts val="0"/>
              </a:spcAft>
            </a:pPr>
            <a:r>
              <a:rPr lang="en-US" altLang="zh-CN" sz="1400" b="1" kern="100" dirty="0">
                <a:latin typeface="微软雅黑" panose="020B0503020204020204" pitchFamily="34" charset="-122"/>
                <a:ea typeface="微软雅黑" panose="020B0503020204020204" pitchFamily="34" charset="-122"/>
              </a:rPr>
              <a:t>1.	</a:t>
            </a:r>
            <a:r>
              <a:rPr lang="zh-CN" altLang="zh-CN" sz="1400" b="1" kern="100" dirty="0">
                <a:latin typeface="微软雅黑" panose="020B0503020204020204" pitchFamily="34" charset="-122"/>
                <a:ea typeface="微软雅黑" panose="020B0503020204020204" pitchFamily="34" charset="-122"/>
              </a:rPr>
              <a:t>初值</a:t>
            </a:r>
            <a:r>
              <a:rPr lang="en-US" altLang="zh-CN" sz="1400" b="1" kern="100" dirty="0">
                <a:latin typeface="微软雅黑" panose="020B0503020204020204" pitchFamily="34" charset="-122"/>
                <a:ea typeface="微软雅黑" panose="020B0503020204020204" pitchFamily="34" charset="-122"/>
              </a:rPr>
              <a:t>	ABCD</a:t>
            </a:r>
            <a:endParaRPr lang="zh-CN" altLang="zh-CN" sz="1400" b="1" kern="100" dirty="0">
              <a:latin typeface="微软雅黑" panose="020B0503020204020204" pitchFamily="34" charset="-122"/>
              <a:ea typeface="微软雅黑" panose="020B0503020204020204" pitchFamily="34" charset="-122"/>
            </a:endParaRPr>
          </a:p>
          <a:p>
            <a:pPr algn="just">
              <a:spcAft>
                <a:spcPts val="0"/>
              </a:spcAft>
            </a:pPr>
            <a:r>
              <a:rPr lang="en-US" altLang="zh-CN" sz="1400" b="1" kern="100" dirty="0">
                <a:latin typeface="微软雅黑" panose="020B0503020204020204" pitchFamily="34" charset="-122"/>
                <a:ea typeface="微软雅黑" panose="020B0503020204020204" pitchFamily="34" charset="-122"/>
              </a:rPr>
              <a:t>2.	CD</a:t>
            </a:r>
            <a:r>
              <a:rPr lang="zh-CN" altLang="zh-CN" sz="1400" b="1" kern="100" dirty="0">
                <a:latin typeface="微软雅黑" panose="020B0503020204020204" pitchFamily="34" charset="-122"/>
                <a:ea typeface="微软雅黑" panose="020B0503020204020204" pitchFamily="34" charset="-122"/>
              </a:rPr>
              <a:t>→</a:t>
            </a:r>
            <a:r>
              <a:rPr lang="en-US" altLang="zh-CN" sz="1400" b="1" kern="100" dirty="0">
                <a:latin typeface="微软雅黑" panose="020B0503020204020204" pitchFamily="34" charset="-122"/>
                <a:ea typeface="微软雅黑" panose="020B0503020204020204" pitchFamily="34" charset="-122"/>
              </a:rPr>
              <a:t>E	ABCDE</a:t>
            </a:r>
            <a:endParaRPr lang="zh-CN" altLang="zh-CN" sz="1400" b="1" kern="100" dirty="0">
              <a:latin typeface="微软雅黑" panose="020B0503020204020204" pitchFamily="34" charset="-122"/>
              <a:ea typeface="微软雅黑" panose="020B0503020204020204" pitchFamily="34" charset="-122"/>
            </a:endParaRPr>
          </a:p>
          <a:p>
            <a:pPr algn="just">
              <a:spcAft>
                <a:spcPts val="0"/>
              </a:spcAft>
            </a:pPr>
            <a:r>
              <a:rPr lang="en-US" altLang="zh-CN" sz="1400" b="1" kern="100" dirty="0">
                <a:latin typeface="微软雅黑" panose="020B0503020204020204" pitchFamily="34" charset="-122"/>
                <a:ea typeface="微软雅黑" panose="020B0503020204020204" pitchFamily="34" charset="-122"/>
              </a:rPr>
              <a:t>3.	E</a:t>
            </a:r>
            <a:r>
              <a:rPr lang="zh-CN" altLang="zh-CN" sz="1400" b="1" kern="100" dirty="0">
                <a:latin typeface="微软雅黑" panose="020B0503020204020204" pitchFamily="34" charset="-122"/>
                <a:ea typeface="微软雅黑" panose="020B0503020204020204" pitchFamily="34" charset="-122"/>
              </a:rPr>
              <a:t>→</a:t>
            </a:r>
            <a:r>
              <a:rPr lang="en-US" altLang="zh-CN" sz="1400" b="1" kern="100" dirty="0">
                <a:latin typeface="微软雅黑" panose="020B0503020204020204" pitchFamily="34" charset="-122"/>
                <a:ea typeface="微软雅黑" panose="020B0503020204020204" pitchFamily="34" charset="-122"/>
              </a:rPr>
              <a:t>A	ABCDE</a:t>
            </a:r>
            <a:endParaRPr lang="zh-CN" altLang="zh-CN" sz="1400" b="1" kern="100" dirty="0">
              <a:latin typeface="微软雅黑" panose="020B0503020204020204" pitchFamily="34" charset="-122"/>
              <a:ea typeface="微软雅黑" panose="020B0503020204020204" pitchFamily="34" charset="-122"/>
            </a:endParaRPr>
          </a:p>
          <a:p>
            <a:r>
              <a:rPr lang="zh-CN"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在第二次循环后的结果已经包含了所有的属性，算法终止。因此，</a:t>
            </a:r>
            <a:r>
              <a:rPr lang="en-US" altLang="zh-CN" sz="1400" b="1" kern="100" dirty="0">
                <a:latin typeface="微软雅黑" panose="020B0503020204020204" pitchFamily="34" charset="-122"/>
                <a:ea typeface="微软雅黑" panose="020B0503020204020204" pitchFamily="34" charset="-122"/>
              </a:rPr>
              <a:t>A</a:t>
            </a:r>
            <a:r>
              <a:rPr lang="en-US" altLang="zh-CN" sz="1400" b="1" kern="100" baseline="30000" dirty="0">
                <a:latin typeface="微软雅黑" panose="020B0503020204020204" pitchFamily="34" charset="-122"/>
                <a:ea typeface="微软雅黑" panose="020B0503020204020204" pitchFamily="34" charset="-122"/>
              </a:rPr>
              <a:t>+</a:t>
            </a:r>
            <a:r>
              <a:rPr lang="en-US" altLang="zh-CN" sz="1400" b="1" kern="100" dirty="0">
                <a:latin typeface="微软雅黑" panose="020B0503020204020204" pitchFamily="34" charset="-122"/>
                <a:ea typeface="微软雅黑" panose="020B0503020204020204" pitchFamily="34" charset="-122"/>
              </a:rPr>
              <a:t>=ABCDE</a:t>
            </a:r>
            <a:r>
              <a:rPr lang="zh-CN"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b="1" dirty="0">
              <a:latin typeface="微软雅黑" panose="020B0503020204020204" pitchFamily="34" charset="-122"/>
              <a:ea typeface="微软雅黑" panose="020B0503020204020204" pitchFamily="34" charset="-122"/>
            </a:endParaRPr>
          </a:p>
        </p:txBody>
      </p:sp>
      <p:sp>
        <p:nvSpPr>
          <p:cNvPr id="3" name="矩形 2"/>
          <p:cNvSpPr/>
          <p:nvPr/>
        </p:nvSpPr>
        <p:spPr>
          <a:xfrm>
            <a:off x="4876800" y="1712487"/>
            <a:ext cx="4094584" cy="35394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pPr>
            <a:r>
              <a:rPr lang="en-US" altLang="zh-CN" sz="1600" b="1" kern="100" dirty="0">
                <a:latin typeface="微软雅黑" panose="020B0503020204020204" pitchFamily="34" charset="-122"/>
                <a:ea typeface="微软雅黑" panose="020B0503020204020204" pitchFamily="34" charset="-122"/>
              </a:rPr>
              <a:t>2</a:t>
            </a:r>
            <a:r>
              <a:rPr lang="zh-CN" altLang="zh-CN" sz="1600" b="1" kern="100" dirty="0">
                <a:latin typeface="微软雅黑" panose="020B0503020204020204" pitchFamily="34" charset="-122"/>
                <a:ea typeface="微软雅黑" panose="020B0503020204020204" pitchFamily="34" charset="-122"/>
              </a:rPr>
              <a:t>）依据课本图</a:t>
            </a:r>
            <a:r>
              <a:rPr lang="en-US" altLang="zh-CN" sz="1600" b="1" kern="100" dirty="0">
                <a:latin typeface="微软雅黑" panose="020B0503020204020204" pitchFamily="34" charset="-122"/>
                <a:ea typeface="微软雅黑" panose="020B0503020204020204" pitchFamily="34" charset="-122"/>
              </a:rPr>
              <a:t>5-8</a:t>
            </a:r>
            <a:r>
              <a:rPr lang="zh-CN" altLang="zh-CN" sz="1600" b="1" kern="100" dirty="0">
                <a:latin typeface="微软雅黑" panose="020B0503020204020204" pitchFamily="34" charset="-122"/>
                <a:ea typeface="微软雅黑" panose="020B0503020204020204" pitchFamily="34" charset="-122"/>
              </a:rPr>
              <a:t>计算</a:t>
            </a:r>
            <a:r>
              <a:rPr lang="en-US" altLang="zh-CN" sz="1600" b="1" kern="100" dirty="0">
                <a:latin typeface="微软雅黑" panose="020B0503020204020204" pitchFamily="34" charset="-122"/>
                <a:ea typeface="微软雅黑" panose="020B0503020204020204" pitchFamily="34" charset="-122"/>
              </a:rPr>
              <a:t>F</a:t>
            </a:r>
            <a:r>
              <a:rPr lang="zh-CN" altLang="zh-CN" sz="1600" b="1" kern="100" dirty="0">
                <a:latin typeface="微软雅黑" panose="020B0503020204020204" pitchFamily="34" charset="-122"/>
                <a:ea typeface="微软雅黑" panose="020B0503020204020204" pitchFamily="34" charset="-122"/>
              </a:rPr>
              <a:t>下</a:t>
            </a:r>
            <a:r>
              <a:rPr lang="en-US" altLang="zh-CN" sz="1600" b="1" kern="100" dirty="0">
                <a:latin typeface="微软雅黑" panose="020B0503020204020204" pitchFamily="34" charset="-122"/>
                <a:ea typeface="微软雅黑" panose="020B0503020204020204" pitchFamily="34" charset="-122"/>
              </a:rPr>
              <a:t>A</a:t>
            </a:r>
            <a:r>
              <a:rPr lang="en-US" altLang="zh-CN" sz="1600" b="1" kern="100" baseline="30000" dirty="0">
                <a:latin typeface="微软雅黑" panose="020B0503020204020204" pitchFamily="34" charset="-122"/>
                <a:ea typeface="微软雅黑" panose="020B0503020204020204" pitchFamily="34" charset="-122"/>
              </a:rPr>
              <a:t>+</a:t>
            </a:r>
            <a:r>
              <a:rPr lang="zh-CN" altLang="zh-CN" sz="1600" b="1" kern="100" dirty="0">
                <a:latin typeface="微软雅黑" panose="020B0503020204020204" pitchFamily="34" charset="-122"/>
                <a:ea typeface="微软雅黑" panose="020B0503020204020204" pitchFamily="34" charset="-122"/>
              </a:rPr>
              <a:t>的算法，计算</a:t>
            </a:r>
            <a:r>
              <a:rPr lang="en-US" altLang="zh-CN" sz="1600" b="1" kern="100" dirty="0">
                <a:latin typeface="微软雅黑" panose="020B0503020204020204" pitchFamily="34" charset="-122"/>
                <a:ea typeface="微软雅黑" panose="020B0503020204020204" pitchFamily="34" charset="-122"/>
              </a:rPr>
              <a:t>B</a:t>
            </a:r>
            <a:r>
              <a:rPr lang="en-US" altLang="zh-CN" sz="1600" b="1" kern="100" baseline="30000" dirty="0">
                <a:latin typeface="微软雅黑" panose="020B0503020204020204" pitchFamily="34" charset="-122"/>
                <a:ea typeface="微软雅黑" panose="020B0503020204020204" pitchFamily="34" charset="-122"/>
              </a:rPr>
              <a:t>+</a:t>
            </a:r>
            <a:r>
              <a:rPr lang="zh-CN" altLang="zh-CN" sz="1600" b="1" kern="100" dirty="0">
                <a:latin typeface="微软雅黑" panose="020B0503020204020204" pitchFamily="34" charset="-122"/>
                <a:ea typeface="微软雅黑" panose="020B0503020204020204" pitchFamily="34" charset="-122"/>
              </a:rPr>
              <a:t>：</a:t>
            </a:r>
          </a:p>
          <a:p>
            <a:pPr algn="just">
              <a:spcAft>
                <a:spcPts val="0"/>
              </a:spcAft>
            </a:pPr>
            <a:r>
              <a:rPr lang="zh-CN" altLang="zh-CN" sz="1600" b="1" kern="100" dirty="0">
                <a:latin typeface="微软雅黑" panose="020B0503020204020204" pitchFamily="34" charset="-122"/>
                <a:ea typeface="微软雅黑" panose="020B0503020204020204" pitchFamily="34" charset="-122"/>
              </a:rPr>
              <a:t>第一次循环的执行步骤如下，结果为</a:t>
            </a:r>
            <a:r>
              <a:rPr lang="en-US" altLang="zh-CN" sz="1600" b="1" kern="100" dirty="0">
                <a:latin typeface="微软雅黑" panose="020B0503020204020204" pitchFamily="34" charset="-122"/>
                <a:ea typeface="微软雅黑" panose="020B0503020204020204" pitchFamily="34" charset="-122"/>
              </a:rPr>
              <a:t>closure=BD</a:t>
            </a:r>
            <a:r>
              <a:rPr lang="zh-CN" altLang="zh-CN" sz="1600" b="1" kern="100" dirty="0">
                <a:latin typeface="微软雅黑" panose="020B0503020204020204" pitchFamily="34" charset="-122"/>
                <a:ea typeface="微软雅黑" panose="020B0503020204020204" pitchFamily="34" charset="-122"/>
              </a:rPr>
              <a:t>。</a:t>
            </a:r>
          </a:p>
          <a:p>
            <a:pPr algn="just">
              <a:spcAft>
                <a:spcPts val="0"/>
              </a:spcAft>
            </a:pPr>
            <a:r>
              <a:rPr lang="zh-CN" altLang="zh-CN" sz="1600" b="1" u="sng" kern="100" dirty="0">
                <a:latin typeface="微软雅黑" panose="020B0503020204020204" pitchFamily="34" charset="-122"/>
                <a:ea typeface="微软雅黑" panose="020B0503020204020204" pitchFamily="34" charset="-122"/>
              </a:rPr>
              <a:t>步骤</a:t>
            </a:r>
            <a:r>
              <a:rPr lang="en-US" altLang="zh-CN" sz="1600" b="1" kern="100" dirty="0">
                <a:latin typeface="微软雅黑" panose="020B0503020204020204" pitchFamily="34" charset="-122"/>
                <a:ea typeface="微软雅黑" panose="020B0503020204020204" pitchFamily="34" charset="-122"/>
              </a:rPr>
              <a:t>	</a:t>
            </a:r>
            <a:r>
              <a:rPr lang="en-US" altLang="zh-CN" sz="1600" b="1" u="sng" kern="100" dirty="0">
                <a:latin typeface="微软雅黑" panose="020B0503020204020204" pitchFamily="34" charset="-122"/>
                <a:ea typeface="微软雅黑" panose="020B0503020204020204" pitchFamily="34" charset="-122"/>
              </a:rPr>
              <a:t>FD</a:t>
            </a:r>
            <a:r>
              <a:rPr lang="en-US" altLang="zh-CN" sz="1600" b="1" kern="100" dirty="0">
                <a:latin typeface="微软雅黑" panose="020B0503020204020204" pitchFamily="34" charset="-122"/>
                <a:ea typeface="微软雅黑" panose="020B0503020204020204" pitchFamily="34" charset="-122"/>
              </a:rPr>
              <a:t>	</a:t>
            </a:r>
            <a:r>
              <a:rPr lang="en-US" altLang="zh-CN" sz="1600" b="1" u="sng" kern="100" dirty="0">
                <a:latin typeface="微软雅黑" panose="020B0503020204020204" pitchFamily="34" charset="-122"/>
                <a:ea typeface="微软雅黑" panose="020B0503020204020204" pitchFamily="34" charset="-122"/>
              </a:rPr>
              <a:t>closure</a:t>
            </a:r>
            <a:endParaRPr lang="zh-CN" altLang="zh-CN" sz="1600" b="1" kern="100" dirty="0">
              <a:latin typeface="微软雅黑" panose="020B0503020204020204" pitchFamily="34" charset="-122"/>
              <a:ea typeface="微软雅黑" panose="020B0503020204020204" pitchFamily="34" charset="-122"/>
            </a:endParaRPr>
          </a:p>
          <a:p>
            <a:pPr algn="just">
              <a:spcAft>
                <a:spcPts val="0"/>
              </a:spcAft>
            </a:pPr>
            <a:r>
              <a:rPr lang="en-US" altLang="zh-CN" sz="1600" b="1" kern="100" dirty="0">
                <a:latin typeface="微软雅黑" panose="020B0503020204020204" pitchFamily="34" charset="-122"/>
                <a:ea typeface="微软雅黑" panose="020B0503020204020204" pitchFamily="34" charset="-122"/>
              </a:rPr>
              <a:t>1.	</a:t>
            </a:r>
            <a:r>
              <a:rPr lang="zh-CN" altLang="zh-CN" sz="1600" b="1" kern="100" dirty="0">
                <a:latin typeface="微软雅黑" panose="020B0503020204020204" pitchFamily="34" charset="-122"/>
                <a:ea typeface="微软雅黑" panose="020B0503020204020204" pitchFamily="34" charset="-122"/>
              </a:rPr>
              <a:t>初值</a:t>
            </a:r>
            <a:r>
              <a:rPr lang="en-US" altLang="zh-CN" sz="1600" b="1" kern="100" dirty="0">
                <a:latin typeface="微软雅黑" panose="020B0503020204020204" pitchFamily="34" charset="-122"/>
                <a:ea typeface="微软雅黑" panose="020B0503020204020204" pitchFamily="34" charset="-122"/>
              </a:rPr>
              <a:t>	B</a:t>
            </a:r>
            <a:endParaRPr lang="zh-CN" altLang="zh-CN" sz="1600" b="1" kern="100" dirty="0">
              <a:latin typeface="微软雅黑" panose="020B0503020204020204" pitchFamily="34" charset="-122"/>
              <a:ea typeface="微软雅黑" panose="020B0503020204020204" pitchFamily="34" charset="-122"/>
            </a:endParaRPr>
          </a:p>
          <a:p>
            <a:pPr algn="just">
              <a:spcAft>
                <a:spcPts val="0"/>
              </a:spcAft>
            </a:pPr>
            <a:r>
              <a:rPr lang="en-US" altLang="zh-CN" sz="1600" b="1" kern="100" dirty="0">
                <a:latin typeface="微软雅黑" panose="020B0503020204020204" pitchFamily="34" charset="-122"/>
                <a:ea typeface="微软雅黑" panose="020B0503020204020204" pitchFamily="34" charset="-122"/>
              </a:rPr>
              <a:t>2.	B</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D	BD</a:t>
            </a:r>
            <a:endParaRPr lang="zh-CN" altLang="zh-CN" sz="1600" b="1" kern="100" dirty="0">
              <a:latin typeface="微软雅黑" panose="020B0503020204020204" pitchFamily="34" charset="-122"/>
              <a:ea typeface="微软雅黑" panose="020B0503020204020204" pitchFamily="34" charset="-122"/>
            </a:endParaRPr>
          </a:p>
          <a:p>
            <a:pPr algn="just">
              <a:spcAft>
                <a:spcPts val="0"/>
              </a:spcAft>
            </a:pPr>
            <a:r>
              <a:rPr lang="zh-CN" altLang="zh-CN" sz="1600" b="1" kern="100" dirty="0">
                <a:latin typeface="微软雅黑" panose="020B0503020204020204" pitchFamily="34" charset="-122"/>
                <a:ea typeface="微软雅黑" panose="020B0503020204020204" pitchFamily="34" charset="-122"/>
              </a:rPr>
              <a:t>第二次循环的执行步骤如下，结果为</a:t>
            </a:r>
            <a:r>
              <a:rPr lang="en-US" altLang="zh-CN" sz="1600" b="1" kern="100" dirty="0">
                <a:latin typeface="微软雅黑" panose="020B0503020204020204" pitchFamily="34" charset="-122"/>
                <a:ea typeface="微软雅黑" panose="020B0503020204020204" pitchFamily="34" charset="-122"/>
              </a:rPr>
              <a:t>closure=BD</a:t>
            </a:r>
            <a:r>
              <a:rPr lang="zh-CN" altLang="zh-CN" sz="1600" b="1" kern="100" dirty="0">
                <a:latin typeface="微软雅黑" panose="020B0503020204020204" pitchFamily="34" charset="-122"/>
                <a:ea typeface="微软雅黑" panose="020B0503020204020204" pitchFamily="34" charset="-122"/>
              </a:rPr>
              <a:t>。</a:t>
            </a:r>
          </a:p>
          <a:p>
            <a:pPr algn="just">
              <a:spcAft>
                <a:spcPts val="0"/>
              </a:spcAft>
            </a:pPr>
            <a:r>
              <a:rPr lang="zh-CN" altLang="zh-CN" sz="1600" b="1" u="sng" kern="100" dirty="0">
                <a:latin typeface="微软雅黑" panose="020B0503020204020204" pitchFamily="34" charset="-122"/>
                <a:ea typeface="微软雅黑" panose="020B0503020204020204" pitchFamily="34" charset="-122"/>
              </a:rPr>
              <a:t>步骤</a:t>
            </a:r>
            <a:r>
              <a:rPr lang="en-US" altLang="zh-CN" sz="1600" b="1" kern="100" dirty="0">
                <a:latin typeface="微软雅黑" panose="020B0503020204020204" pitchFamily="34" charset="-122"/>
                <a:ea typeface="微软雅黑" panose="020B0503020204020204" pitchFamily="34" charset="-122"/>
              </a:rPr>
              <a:t>	</a:t>
            </a:r>
            <a:r>
              <a:rPr lang="en-US" altLang="zh-CN" sz="1600" b="1" u="sng" kern="100" dirty="0">
                <a:latin typeface="微软雅黑" panose="020B0503020204020204" pitchFamily="34" charset="-122"/>
                <a:ea typeface="微软雅黑" panose="020B0503020204020204" pitchFamily="34" charset="-122"/>
              </a:rPr>
              <a:t>FD</a:t>
            </a:r>
            <a:r>
              <a:rPr lang="en-US" altLang="zh-CN" sz="1600" b="1" kern="100" dirty="0">
                <a:latin typeface="微软雅黑" panose="020B0503020204020204" pitchFamily="34" charset="-122"/>
                <a:ea typeface="微软雅黑" panose="020B0503020204020204" pitchFamily="34" charset="-122"/>
              </a:rPr>
              <a:t>	</a:t>
            </a:r>
            <a:r>
              <a:rPr lang="en-US" altLang="zh-CN" sz="1600" b="1" u="sng" kern="100" dirty="0">
                <a:latin typeface="微软雅黑" panose="020B0503020204020204" pitchFamily="34" charset="-122"/>
                <a:ea typeface="微软雅黑" panose="020B0503020204020204" pitchFamily="34" charset="-122"/>
              </a:rPr>
              <a:t>closure</a:t>
            </a:r>
            <a:endParaRPr lang="zh-CN" altLang="zh-CN" sz="1600" b="1" kern="100" dirty="0">
              <a:latin typeface="微软雅黑" panose="020B0503020204020204" pitchFamily="34" charset="-122"/>
              <a:ea typeface="微软雅黑" panose="020B0503020204020204" pitchFamily="34" charset="-122"/>
            </a:endParaRPr>
          </a:p>
          <a:p>
            <a:pPr algn="just">
              <a:spcAft>
                <a:spcPts val="0"/>
              </a:spcAft>
            </a:pPr>
            <a:r>
              <a:rPr lang="en-US" altLang="zh-CN" sz="1600" b="1" kern="100" dirty="0">
                <a:latin typeface="微软雅黑" panose="020B0503020204020204" pitchFamily="34" charset="-122"/>
                <a:ea typeface="微软雅黑" panose="020B0503020204020204" pitchFamily="34" charset="-122"/>
              </a:rPr>
              <a:t>1.	</a:t>
            </a:r>
            <a:r>
              <a:rPr lang="zh-CN" altLang="zh-CN" sz="1600" b="1" kern="100" dirty="0">
                <a:latin typeface="微软雅黑" panose="020B0503020204020204" pitchFamily="34" charset="-122"/>
                <a:ea typeface="微软雅黑" panose="020B0503020204020204" pitchFamily="34" charset="-122"/>
              </a:rPr>
              <a:t>初值</a:t>
            </a:r>
            <a:r>
              <a:rPr lang="en-US" altLang="zh-CN" sz="1600" b="1" kern="100" dirty="0">
                <a:latin typeface="微软雅黑" panose="020B0503020204020204" pitchFamily="34" charset="-122"/>
                <a:ea typeface="微软雅黑" panose="020B0503020204020204" pitchFamily="34" charset="-122"/>
              </a:rPr>
              <a:t>	BD</a:t>
            </a:r>
            <a:endParaRPr lang="zh-CN" altLang="zh-CN" sz="1600" b="1" kern="100" dirty="0">
              <a:latin typeface="微软雅黑" panose="020B0503020204020204" pitchFamily="34" charset="-122"/>
              <a:ea typeface="微软雅黑" panose="020B0503020204020204" pitchFamily="34" charset="-122"/>
            </a:endParaRPr>
          </a:p>
          <a:p>
            <a:pPr algn="just">
              <a:spcAft>
                <a:spcPts val="0"/>
              </a:spcAft>
            </a:pPr>
            <a:r>
              <a:rPr lang="zh-CN" altLang="zh-CN" sz="1600" b="1" kern="100" dirty="0">
                <a:latin typeface="微软雅黑" panose="020B0503020204020204" pitchFamily="34" charset="-122"/>
                <a:ea typeface="微软雅黑" panose="020B0503020204020204" pitchFamily="34" charset="-122"/>
              </a:rPr>
              <a:t>在第二次循环后的结果仍为</a:t>
            </a:r>
            <a:r>
              <a:rPr lang="en-US" altLang="zh-CN" sz="1600" b="1" kern="100" dirty="0">
                <a:latin typeface="微软雅黑" panose="020B0503020204020204" pitchFamily="34" charset="-122"/>
                <a:ea typeface="微软雅黑" panose="020B0503020204020204" pitchFamily="34" charset="-122"/>
              </a:rPr>
              <a:t>closure=BD</a:t>
            </a:r>
            <a:r>
              <a:rPr lang="zh-CN" altLang="zh-CN" sz="1600" b="1" kern="100" dirty="0">
                <a:latin typeface="微软雅黑" panose="020B0503020204020204" pitchFamily="34" charset="-122"/>
                <a:ea typeface="微软雅黑" panose="020B0503020204020204" pitchFamily="34" charset="-122"/>
              </a:rPr>
              <a:t>，函数依赖集</a:t>
            </a:r>
            <a:r>
              <a:rPr lang="en-US" altLang="zh-CN" sz="1600" b="1" kern="100" dirty="0">
                <a:latin typeface="微软雅黑" panose="020B0503020204020204" pitchFamily="34" charset="-122"/>
                <a:ea typeface="微软雅黑" panose="020B0503020204020204" pitchFamily="34" charset="-122"/>
              </a:rPr>
              <a:t>F</a:t>
            </a:r>
            <a:r>
              <a:rPr lang="zh-CN" altLang="zh-CN" sz="1600" b="1" kern="100" dirty="0">
                <a:latin typeface="微软雅黑" panose="020B0503020204020204" pitchFamily="34" charset="-122"/>
                <a:ea typeface="微软雅黑" panose="020B0503020204020204" pitchFamily="34" charset="-122"/>
              </a:rPr>
              <a:t>下属性</a:t>
            </a:r>
            <a:r>
              <a:rPr lang="en-US" altLang="zh-CN" sz="1600" b="1" kern="100" dirty="0">
                <a:latin typeface="微软雅黑" panose="020B0503020204020204" pitchFamily="34" charset="-122"/>
                <a:ea typeface="微软雅黑" panose="020B0503020204020204" pitchFamily="34" charset="-122"/>
              </a:rPr>
              <a:t>B</a:t>
            </a:r>
            <a:r>
              <a:rPr lang="zh-CN" altLang="zh-CN" sz="1600" b="1" kern="100" dirty="0">
                <a:latin typeface="微软雅黑" panose="020B0503020204020204" pitchFamily="34" charset="-122"/>
                <a:ea typeface="微软雅黑" panose="020B0503020204020204" pitchFamily="34" charset="-122"/>
              </a:rPr>
              <a:t>的属性闭包</a:t>
            </a:r>
            <a:r>
              <a:rPr lang="en-US" altLang="zh-CN" sz="1600" b="1" kern="100" dirty="0">
                <a:latin typeface="微软雅黑" panose="020B0503020204020204" pitchFamily="34" charset="-122"/>
                <a:ea typeface="微软雅黑" panose="020B0503020204020204" pitchFamily="34" charset="-122"/>
              </a:rPr>
              <a:t>(B</a:t>
            </a:r>
            <a:r>
              <a:rPr lang="en-US" altLang="zh-CN" sz="1600" b="1" kern="100" baseline="300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a:t>
            </a:r>
            <a:r>
              <a:rPr lang="zh-CN" altLang="zh-CN" sz="1600" b="1" kern="100" dirty="0">
                <a:latin typeface="微软雅黑" panose="020B0503020204020204" pitchFamily="34" charset="-122"/>
                <a:ea typeface="微软雅黑" panose="020B0503020204020204" pitchFamily="34" charset="-122"/>
              </a:rPr>
              <a:t>没有变化，算法终止。因此，</a:t>
            </a:r>
            <a:r>
              <a:rPr lang="en-US" altLang="zh-CN" sz="1600" b="1" kern="100" dirty="0">
                <a:latin typeface="微软雅黑" panose="020B0503020204020204" pitchFamily="34" charset="-122"/>
                <a:ea typeface="微软雅黑" panose="020B0503020204020204" pitchFamily="34" charset="-122"/>
              </a:rPr>
              <a:t>B</a:t>
            </a:r>
            <a:r>
              <a:rPr lang="en-US" altLang="zh-CN" sz="1600" b="1" kern="100" baseline="300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=BD</a:t>
            </a:r>
            <a:r>
              <a:rPr lang="zh-CN" altLang="zh-CN" sz="1600" b="1" kern="100" dirty="0">
                <a:latin typeface="微软雅黑" panose="020B0503020204020204" pitchFamily="34" charset="-122"/>
                <a:ea typeface="微软雅黑" panose="020B0503020204020204" pitchFamily="34" charset="-122"/>
              </a:rPr>
              <a:t>。</a:t>
            </a:r>
          </a:p>
        </p:txBody>
      </p:sp>
      <p:sp>
        <p:nvSpPr>
          <p:cNvPr id="7" name="矩形 6"/>
          <p:cNvSpPr/>
          <p:nvPr/>
        </p:nvSpPr>
        <p:spPr>
          <a:xfrm>
            <a:off x="1055943" y="5249020"/>
            <a:ext cx="791692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0"/>
              </a:spcAft>
            </a:pP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2</a:t>
            </a:r>
            <a:r>
              <a:rPr lang="zh-CN" altLang="zh-CN" sz="1600" b="1" kern="100" dirty="0">
                <a:latin typeface="微软雅黑" panose="020B0503020204020204" pitchFamily="34" charset="-122"/>
                <a:ea typeface="微软雅黑" panose="020B0503020204020204" pitchFamily="34" charset="-122"/>
              </a:rPr>
              <a:t>）由</a:t>
            </a:r>
            <a:r>
              <a:rPr lang="en-US" altLang="zh-CN" sz="1600" b="1" kern="100" dirty="0">
                <a:latin typeface="微软雅黑" panose="020B0503020204020204" pitchFamily="34" charset="-122"/>
                <a:ea typeface="微软雅黑" panose="020B0503020204020204" pitchFamily="34" charset="-122"/>
              </a:rPr>
              <a:t>E</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A,A</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ABCDE</a:t>
            </a:r>
            <a:r>
              <a:rPr lang="zh-CN" altLang="zh-CN" sz="1600" b="1" kern="100" dirty="0">
                <a:latin typeface="微软雅黑" panose="020B0503020204020204" pitchFamily="34" charset="-122"/>
                <a:ea typeface="微软雅黑" panose="020B0503020204020204" pitchFamily="34" charset="-122"/>
              </a:rPr>
              <a:t>推出</a:t>
            </a:r>
            <a:r>
              <a:rPr lang="en-US" altLang="zh-CN" sz="1600" b="1" kern="100" dirty="0">
                <a:latin typeface="微软雅黑" panose="020B0503020204020204" pitchFamily="34" charset="-122"/>
                <a:ea typeface="微软雅黑" panose="020B0503020204020204" pitchFamily="34" charset="-122"/>
              </a:rPr>
              <a:t>E</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ABCDE</a:t>
            </a:r>
            <a:endParaRPr lang="zh-CN" altLang="zh-CN" sz="1600"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zh-CN" altLang="zh-CN" sz="1600" b="1" kern="100" dirty="0">
                <a:latin typeface="微软雅黑" panose="020B0503020204020204" pitchFamily="34" charset="-122"/>
                <a:ea typeface="微软雅黑" panose="020B0503020204020204" pitchFamily="34" charset="-122"/>
              </a:rPr>
              <a:t>由</a:t>
            </a:r>
            <a:r>
              <a:rPr lang="en-US" altLang="zh-CN" sz="1600" b="1" kern="100" dirty="0">
                <a:latin typeface="微软雅黑" panose="020B0503020204020204" pitchFamily="34" charset="-122"/>
                <a:ea typeface="微软雅黑" panose="020B0503020204020204" pitchFamily="34" charset="-122"/>
              </a:rPr>
              <a:t>CD</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E,E</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ABCDE</a:t>
            </a:r>
            <a:r>
              <a:rPr lang="zh-CN" altLang="zh-CN" sz="1600" b="1" kern="100" dirty="0">
                <a:latin typeface="微软雅黑" panose="020B0503020204020204" pitchFamily="34" charset="-122"/>
                <a:ea typeface="微软雅黑" panose="020B0503020204020204" pitchFamily="34" charset="-122"/>
              </a:rPr>
              <a:t>推出</a:t>
            </a:r>
            <a:r>
              <a:rPr lang="en-US" altLang="zh-CN" sz="1600" b="1" kern="100" dirty="0">
                <a:latin typeface="微软雅黑" panose="020B0503020204020204" pitchFamily="34" charset="-122"/>
                <a:ea typeface="微软雅黑" panose="020B0503020204020204" pitchFamily="34" charset="-122"/>
              </a:rPr>
              <a:t>CD</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ABCDE</a:t>
            </a:r>
            <a:endParaRPr lang="zh-CN" altLang="zh-CN" sz="1600"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zh-CN" altLang="zh-CN" sz="1600" b="1" kern="100" dirty="0">
                <a:latin typeface="微软雅黑" panose="020B0503020204020204" pitchFamily="34" charset="-122"/>
                <a:ea typeface="微软雅黑" panose="020B0503020204020204" pitchFamily="34" charset="-122"/>
              </a:rPr>
              <a:t>由</a:t>
            </a:r>
            <a:r>
              <a:rPr lang="en-US" altLang="zh-CN" sz="1600" b="1" kern="100" dirty="0">
                <a:latin typeface="微软雅黑" panose="020B0503020204020204" pitchFamily="34" charset="-122"/>
                <a:ea typeface="微软雅黑" panose="020B0503020204020204" pitchFamily="34" charset="-122"/>
              </a:rPr>
              <a:t>B</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D</a:t>
            </a:r>
            <a:r>
              <a:rPr lang="zh-CN" altLang="zh-CN" sz="1600" b="1" kern="100" dirty="0">
                <a:latin typeface="微软雅黑" panose="020B0503020204020204" pitchFamily="34" charset="-122"/>
                <a:ea typeface="微软雅黑" panose="020B0503020204020204" pitchFamily="34" charset="-122"/>
              </a:rPr>
              <a:t>推出</a:t>
            </a:r>
            <a:r>
              <a:rPr lang="en-US" altLang="zh-CN" sz="1600" b="1" kern="100" dirty="0">
                <a:latin typeface="微软雅黑" panose="020B0503020204020204" pitchFamily="34" charset="-122"/>
                <a:ea typeface="微软雅黑" panose="020B0503020204020204" pitchFamily="34" charset="-122"/>
              </a:rPr>
              <a:t>BC</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CD,</a:t>
            </a:r>
            <a:r>
              <a:rPr lang="zh-CN" altLang="zh-CN" sz="1600" b="1" kern="100" dirty="0">
                <a:latin typeface="微软雅黑" panose="020B0503020204020204" pitchFamily="34" charset="-122"/>
                <a:ea typeface="微软雅黑" panose="020B0503020204020204" pitchFamily="34" charset="-122"/>
              </a:rPr>
              <a:t>由</a:t>
            </a:r>
            <a:r>
              <a:rPr lang="en-US" altLang="zh-CN" sz="1600" b="1" kern="100" dirty="0">
                <a:latin typeface="微软雅黑" panose="020B0503020204020204" pitchFamily="34" charset="-122"/>
                <a:ea typeface="微软雅黑" panose="020B0503020204020204" pitchFamily="34" charset="-122"/>
              </a:rPr>
              <a:t>BC</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CD , CD</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ABCDE</a:t>
            </a:r>
            <a:r>
              <a:rPr lang="zh-CN" altLang="zh-CN" sz="1600" b="1" kern="100" dirty="0">
                <a:latin typeface="微软雅黑" panose="020B0503020204020204" pitchFamily="34" charset="-122"/>
                <a:ea typeface="微软雅黑" panose="020B0503020204020204" pitchFamily="34" charset="-122"/>
              </a:rPr>
              <a:t>推出</a:t>
            </a:r>
            <a:r>
              <a:rPr lang="en-US" altLang="zh-CN" sz="1600" b="1" kern="100" dirty="0">
                <a:latin typeface="微软雅黑" panose="020B0503020204020204" pitchFamily="34" charset="-122"/>
                <a:ea typeface="微软雅黑" panose="020B0503020204020204" pitchFamily="34" charset="-122"/>
              </a:rPr>
              <a:t>BC</a:t>
            </a:r>
            <a:r>
              <a:rPr lang="zh-CN" altLang="zh-CN" sz="1600" b="1" kern="100" dirty="0">
                <a:latin typeface="微软雅黑" panose="020B0503020204020204" pitchFamily="34" charset="-122"/>
                <a:ea typeface="微软雅黑" panose="020B0503020204020204" pitchFamily="34" charset="-122"/>
              </a:rPr>
              <a:t>→</a:t>
            </a:r>
            <a:r>
              <a:rPr lang="en-US" altLang="zh-CN" sz="1600" b="1" kern="100" dirty="0">
                <a:latin typeface="微软雅黑" panose="020B0503020204020204" pitchFamily="34" charset="-122"/>
                <a:ea typeface="微软雅黑" panose="020B0503020204020204" pitchFamily="34" charset="-122"/>
              </a:rPr>
              <a:t>ABCDE</a:t>
            </a:r>
            <a:endParaRPr lang="zh-CN" altLang="zh-CN" sz="1600"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zh-CN" altLang="zh-CN" sz="1600" b="1" kern="100" dirty="0">
                <a:latin typeface="微软雅黑" panose="020B0503020204020204" pitchFamily="34" charset="-122"/>
                <a:ea typeface="微软雅黑" panose="020B0503020204020204" pitchFamily="34" charset="-122"/>
              </a:rPr>
              <a:t>∴</a:t>
            </a:r>
            <a:r>
              <a:rPr lang="pt-BR" altLang="zh-CN" sz="1600" b="1" kern="100" dirty="0">
                <a:latin typeface="微软雅黑" panose="020B0503020204020204" pitchFamily="34" charset="-122"/>
                <a:ea typeface="微软雅黑" panose="020B0503020204020204" pitchFamily="34" charset="-122"/>
              </a:rPr>
              <a:t>A,E,CD</a:t>
            </a:r>
            <a:r>
              <a:rPr lang="zh-CN" altLang="zh-CN" sz="1600" b="1" kern="100" dirty="0">
                <a:latin typeface="微软雅黑" panose="020B0503020204020204" pitchFamily="34" charset="-122"/>
                <a:ea typeface="微软雅黑" panose="020B0503020204020204" pitchFamily="34" charset="-122"/>
              </a:rPr>
              <a:t>和</a:t>
            </a:r>
            <a:r>
              <a:rPr lang="pt-BR" altLang="zh-CN" sz="1600" b="1" kern="100" dirty="0">
                <a:latin typeface="微软雅黑" panose="020B0503020204020204" pitchFamily="34" charset="-122"/>
                <a:ea typeface="微软雅黑" panose="020B0503020204020204" pitchFamily="34" charset="-122"/>
              </a:rPr>
              <a:t>BC</a:t>
            </a:r>
            <a:r>
              <a:rPr lang="zh-CN" altLang="zh-CN" sz="1600" b="1" kern="100" dirty="0">
                <a:latin typeface="微软雅黑" panose="020B0503020204020204" pitchFamily="34" charset="-122"/>
                <a:ea typeface="微软雅黑" panose="020B0503020204020204" pitchFamily="34" charset="-122"/>
              </a:rPr>
              <a:t>是</a:t>
            </a:r>
            <a:r>
              <a:rPr lang="pt-BR" altLang="zh-CN" sz="1600" b="1" kern="100" dirty="0">
                <a:latin typeface="微软雅黑" panose="020B0503020204020204" pitchFamily="34" charset="-122"/>
                <a:ea typeface="微软雅黑" panose="020B0503020204020204" pitchFamily="34" charset="-122"/>
              </a:rPr>
              <a:t>r(R)</a:t>
            </a:r>
            <a:r>
              <a:rPr lang="zh-CN" altLang="zh-CN" sz="1600" b="1" kern="100" dirty="0">
                <a:latin typeface="微软雅黑" panose="020B0503020204020204" pitchFamily="34" charset="-122"/>
                <a:ea typeface="微软雅黑" panose="020B0503020204020204" pitchFamily="34" charset="-122"/>
              </a:rPr>
              <a:t>的候选码。</a:t>
            </a:r>
          </a:p>
        </p:txBody>
      </p:sp>
      <p:sp>
        <p:nvSpPr>
          <p:cNvPr id="8" name="日期占位符 7">
            <a:extLst>
              <a:ext uri="{FF2B5EF4-FFF2-40B4-BE49-F238E27FC236}">
                <a16:creationId xmlns:a16="http://schemas.microsoft.com/office/drawing/2014/main" id="{453050C0-E658-4050-A0BB-8A967AAD00AB}"/>
              </a:ext>
            </a:extLst>
          </p:cNvPr>
          <p:cNvSpPr>
            <a:spLocks noGrp="1"/>
          </p:cNvSpPr>
          <p:nvPr>
            <p:ph type="dt" sz="half" idx="10"/>
          </p:nvPr>
        </p:nvSpPr>
        <p:spPr/>
        <p:txBody>
          <a:bodyPr/>
          <a:lstStyle/>
          <a:p>
            <a:pPr>
              <a:defRPr/>
            </a:pPr>
            <a:fld id="{6675734D-2A77-4FA6-9C1B-3D22CFD43326}" type="datetime1">
              <a:rPr lang="zh-CN" altLang="en-US" smtClean="0"/>
              <a:t>2021/12/02</a:t>
            </a:fld>
            <a:endParaRPr lang="zh-CN" altLang="en-US" dirty="0"/>
          </a:p>
        </p:txBody>
      </p:sp>
    </p:spTree>
    <p:extLst>
      <p:ext uri="{BB962C8B-B14F-4D97-AF65-F5344CB8AC3E}">
        <p14:creationId xmlns:p14="http://schemas.microsoft.com/office/powerpoint/2010/main" val="41373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4452"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04453" name="Rectangle 3"/>
          <p:cNvSpPr>
            <a:spLocks noGrp="1" noChangeArrowheads="1"/>
          </p:cNvSpPr>
          <p:nvPr>
            <p:ph idx="1"/>
          </p:nvPr>
        </p:nvSpPr>
        <p:spPr>
          <a:xfrm>
            <a:off x="827584" y="836712"/>
            <a:ext cx="8149538" cy="4854575"/>
          </a:xfrm>
        </p:spPr>
        <p:txBody>
          <a:bodyPr/>
          <a:lstStyle/>
          <a:p>
            <a:pPr>
              <a:lnSpc>
                <a:spcPct val="150000"/>
              </a:lnSpc>
            </a:pPr>
            <a:r>
              <a:rPr lang="zh-CN" altLang="en-US" dirty="0">
                <a:sym typeface="Calibri" pitchFamily="34" charset="0"/>
              </a:rPr>
              <a:t>有效性与完备性的含义</a:t>
            </a:r>
          </a:p>
          <a:p>
            <a:pPr lvl="1">
              <a:lnSpc>
                <a:spcPct val="150000"/>
              </a:lnSpc>
            </a:pPr>
            <a:r>
              <a:rPr lang="zh-CN" altLang="en-US" dirty="0">
                <a:sym typeface="Calibri" pitchFamily="34" charset="0"/>
              </a:rPr>
              <a:t>有效性：由</a:t>
            </a:r>
            <a:r>
              <a:rPr lang="en-US" altLang="zh-CN" i="1" dirty="0">
                <a:sym typeface="Calibri" pitchFamily="34" charset="0"/>
              </a:rPr>
              <a:t>F</a:t>
            </a:r>
            <a:r>
              <a:rPr lang="en-US" altLang="zh-CN" dirty="0">
                <a:sym typeface="Calibri" pitchFamily="34" charset="0"/>
              </a:rPr>
              <a:t> </a:t>
            </a:r>
            <a:r>
              <a:rPr lang="zh-CN" altLang="en-US" dirty="0">
                <a:sym typeface="Calibri" pitchFamily="34" charset="0"/>
              </a:rPr>
              <a:t>出发根据</a:t>
            </a:r>
            <a:r>
              <a:rPr lang="en-US" altLang="zh-CN" dirty="0">
                <a:sym typeface="Calibri" pitchFamily="34" charset="0"/>
              </a:rPr>
              <a:t>Armstrong</a:t>
            </a:r>
            <a:r>
              <a:rPr lang="zh-CN" altLang="en-US" dirty="0">
                <a:sym typeface="Calibri" pitchFamily="34" charset="0"/>
              </a:rPr>
              <a:t>公理推导出来的每一个函数依赖一定在</a:t>
            </a:r>
            <a:r>
              <a:rPr lang="en-US" altLang="zh-CN" i="1" dirty="0">
                <a:sym typeface="Calibri" pitchFamily="34" charset="0"/>
              </a:rPr>
              <a:t>F</a:t>
            </a:r>
            <a:r>
              <a:rPr lang="en-US" altLang="zh-CN" dirty="0">
                <a:sym typeface="Calibri" pitchFamily="34" charset="0"/>
              </a:rPr>
              <a:t> </a:t>
            </a:r>
            <a:r>
              <a:rPr lang="en-US" altLang="zh-CN" baseline="30000" dirty="0">
                <a:sym typeface="Calibri" pitchFamily="34" charset="0"/>
              </a:rPr>
              <a:t>+</a:t>
            </a:r>
            <a:r>
              <a:rPr lang="zh-CN" altLang="en-US" dirty="0">
                <a:sym typeface="Calibri" pitchFamily="34" charset="0"/>
              </a:rPr>
              <a:t>中</a:t>
            </a:r>
          </a:p>
          <a:p>
            <a:pPr lvl="1">
              <a:lnSpc>
                <a:spcPct val="150000"/>
              </a:lnSpc>
            </a:pPr>
            <a:r>
              <a:rPr lang="zh-CN" altLang="en-US" dirty="0">
                <a:sym typeface="Calibri" pitchFamily="34" charset="0"/>
              </a:rPr>
              <a:t>完备性：</a:t>
            </a:r>
            <a:r>
              <a:rPr lang="en-US" altLang="zh-CN" i="1" dirty="0">
                <a:sym typeface="Calibri" pitchFamily="34" charset="0"/>
              </a:rPr>
              <a:t>F</a:t>
            </a:r>
            <a:r>
              <a:rPr lang="en-US" altLang="zh-CN" dirty="0">
                <a:sym typeface="Calibri" pitchFamily="34" charset="0"/>
              </a:rPr>
              <a:t> </a:t>
            </a:r>
            <a:r>
              <a:rPr lang="en-US" altLang="zh-CN" baseline="30000" dirty="0">
                <a:sym typeface="Calibri" pitchFamily="34" charset="0"/>
              </a:rPr>
              <a:t>+</a:t>
            </a:r>
            <a:r>
              <a:rPr lang="zh-CN" altLang="en-US" dirty="0">
                <a:sym typeface="Calibri" pitchFamily="34" charset="0"/>
              </a:rPr>
              <a:t>中的每一个函数依赖，必定可以由</a:t>
            </a:r>
            <a:r>
              <a:rPr lang="en-US" altLang="zh-CN" i="1" dirty="0">
                <a:sym typeface="Calibri" pitchFamily="34" charset="0"/>
              </a:rPr>
              <a:t>F</a:t>
            </a:r>
            <a:r>
              <a:rPr lang="zh-CN" altLang="en-US" dirty="0">
                <a:sym typeface="Calibri" pitchFamily="34" charset="0"/>
              </a:rPr>
              <a:t>出发根据</a:t>
            </a:r>
            <a:r>
              <a:rPr lang="en-US" altLang="zh-CN" dirty="0">
                <a:sym typeface="Calibri" pitchFamily="34" charset="0"/>
              </a:rPr>
              <a:t>Armstrong</a:t>
            </a:r>
            <a:r>
              <a:rPr lang="zh-CN" altLang="en-US" dirty="0">
                <a:sym typeface="Calibri" pitchFamily="34" charset="0"/>
              </a:rPr>
              <a:t>公理推导出来</a:t>
            </a:r>
            <a:endParaRPr lang="zh-CN" altLang="en-US" dirty="0"/>
          </a:p>
        </p:txBody>
      </p:sp>
      <p:sp>
        <p:nvSpPr>
          <p:cNvPr id="2" name="日期占位符 1"/>
          <p:cNvSpPr>
            <a:spLocks noGrp="1"/>
          </p:cNvSpPr>
          <p:nvPr>
            <p:ph type="dt" sz="half" idx="10"/>
          </p:nvPr>
        </p:nvSpPr>
        <p:spPr/>
        <p:txBody>
          <a:bodyPr/>
          <a:lstStyle/>
          <a:p>
            <a:pPr>
              <a:defRPr/>
            </a:pPr>
            <a:fld id="{BA7798E6-BF55-4D43-BF68-C2EA7A194300}" type="datetime1">
              <a:rPr lang="zh-CN" altLang="en-US" smtClean="0"/>
              <a:t>2021/12/02</a:t>
            </a:fld>
            <a:endParaRPr lang="zh-CN" altLang="en-US" dirty="0"/>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5476" name="Rectangle 3"/>
          <p:cNvSpPr>
            <a:spLocks noGrp="1" noChangeArrowheads="1"/>
          </p:cNvSpPr>
          <p:nvPr>
            <p:ph idx="1"/>
          </p:nvPr>
        </p:nvSpPr>
        <p:spPr>
          <a:xfrm>
            <a:off x="958966" y="836712"/>
            <a:ext cx="8149538" cy="4854575"/>
          </a:xfrm>
        </p:spPr>
        <p:txBody>
          <a:bodyPr/>
          <a:lstStyle/>
          <a:p>
            <a:pPr>
              <a:lnSpc>
                <a:spcPct val="150000"/>
              </a:lnSpc>
            </a:pPr>
            <a:r>
              <a:rPr lang="zh-CN" altLang="en-US" dirty="0">
                <a:sym typeface="Calibri" pitchFamily="34" charset="0"/>
              </a:rPr>
              <a:t>定理</a:t>
            </a:r>
            <a:r>
              <a:rPr lang="en-US" altLang="zh-CN" dirty="0">
                <a:sym typeface="Calibri" pitchFamily="34" charset="0"/>
              </a:rPr>
              <a:t>6.2</a:t>
            </a:r>
            <a:r>
              <a:rPr lang="zh-CN" altLang="en-US" dirty="0">
                <a:sym typeface="Calibri" pitchFamily="34" charset="0"/>
              </a:rPr>
              <a:t> </a:t>
            </a:r>
            <a:r>
              <a:rPr lang="en-US" altLang="zh-CN" dirty="0">
                <a:sym typeface="Calibri" pitchFamily="34" charset="0"/>
              </a:rPr>
              <a:t>Armstrong</a:t>
            </a:r>
            <a:r>
              <a:rPr lang="zh-CN" altLang="en-US" dirty="0">
                <a:sym typeface="Calibri" pitchFamily="34" charset="0"/>
              </a:rPr>
              <a:t>公理系统是有效的、完备的</a:t>
            </a:r>
          </a:p>
          <a:p>
            <a:pPr>
              <a:lnSpc>
                <a:spcPct val="150000"/>
              </a:lnSpc>
            </a:pPr>
            <a:r>
              <a:rPr lang="zh-CN" altLang="en-US" dirty="0">
                <a:sym typeface="宋体" pitchFamily="2" charset="-122"/>
              </a:rPr>
              <a:t>证明：	</a:t>
            </a:r>
          </a:p>
          <a:p>
            <a:pPr lvl="1">
              <a:lnSpc>
                <a:spcPct val="150000"/>
              </a:lnSpc>
              <a:buNone/>
            </a:pPr>
            <a:r>
              <a:rPr lang="en-US" altLang="zh-CN" dirty="0">
                <a:sym typeface="宋体" pitchFamily="2" charset="-122"/>
              </a:rPr>
              <a:t>1. </a:t>
            </a:r>
            <a:r>
              <a:rPr lang="zh-CN" altLang="en-US" dirty="0">
                <a:sym typeface="宋体" pitchFamily="2" charset="-122"/>
              </a:rPr>
              <a:t>有效性</a:t>
            </a:r>
          </a:p>
          <a:p>
            <a:pPr lvl="2">
              <a:lnSpc>
                <a:spcPct val="150000"/>
              </a:lnSpc>
              <a:buSzPct val="87000"/>
              <a:buFont typeface="Wingdings" pitchFamily="2" charset="2"/>
              <a:buChar char="l"/>
            </a:pPr>
            <a:r>
              <a:rPr lang="zh-CN" altLang="en-US" dirty="0">
                <a:sym typeface="宋体" pitchFamily="2" charset="-122"/>
              </a:rPr>
              <a:t>有效性实际上是“正确性”</a:t>
            </a:r>
          </a:p>
          <a:p>
            <a:pPr lvl="2">
              <a:lnSpc>
                <a:spcPct val="150000"/>
              </a:lnSpc>
              <a:buSzPct val="87000"/>
              <a:buFont typeface="Wingdings" pitchFamily="2" charset="2"/>
              <a:buChar char="l"/>
            </a:pPr>
            <a:r>
              <a:rPr lang="zh-CN" altLang="en-US" dirty="0">
                <a:sym typeface="宋体" pitchFamily="2" charset="-122"/>
              </a:rPr>
              <a:t>可由定理</a:t>
            </a:r>
            <a:r>
              <a:rPr lang="en-US" altLang="zh-CN" dirty="0">
                <a:sym typeface="宋体" pitchFamily="2" charset="-122"/>
              </a:rPr>
              <a:t>6.1</a:t>
            </a:r>
            <a:r>
              <a:rPr lang="zh-CN" altLang="en-US" dirty="0">
                <a:sym typeface="宋体" pitchFamily="2" charset="-122"/>
              </a:rPr>
              <a:t>得证</a:t>
            </a:r>
            <a:endParaRPr lang="zh-CN" altLang="en-US" dirty="0">
              <a:sym typeface="Calibri"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1675C027-AB9A-4DB0-A658-FD2A892287C8}" type="datetime1">
              <a:rPr lang="zh-CN" altLang="en-US" smtClean="0"/>
              <a:t>2021/12/02</a:t>
            </a:fld>
            <a:endParaRPr lang="zh-CN" altLang="en-US"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6500" name="Rectangle 1027"/>
          <p:cNvSpPr>
            <a:spLocks noGrp="1" noChangeArrowheads="1"/>
          </p:cNvSpPr>
          <p:nvPr>
            <p:ph idx="1"/>
          </p:nvPr>
        </p:nvSpPr>
        <p:spPr>
          <a:xfrm>
            <a:off x="565836" y="908720"/>
            <a:ext cx="8398651" cy="4854575"/>
          </a:xfrm>
        </p:spPr>
        <p:txBody>
          <a:bodyPr/>
          <a:lstStyle/>
          <a:p>
            <a:pPr marL="400050" lvl="1" indent="0">
              <a:lnSpc>
                <a:spcPct val="150000"/>
              </a:lnSpc>
              <a:buNone/>
            </a:pPr>
            <a:r>
              <a:rPr lang="en-US" altLang="zh-CN" dirty="0">
                <a:sym typeface="Calibri" pitchFamily="34" charset="0"/>
              </a:rPr>
              <a:t>2. </a:t>
            </a:r>
            <a:r>
              <a:rPr lang="zh-CN" altLang="en-US" dirty="0">
                <a:sym typeface="Calibri" pitchFamily="34" charset="0"/>
              </a:rPr>
              <a:t>完备性</a:t>
            </a:r>
          </a:p>
          <a:p>
            <a:pPr lvl="2">
              <a:lnSpc>
                <a:spcPct val="150000"/>
              </a:lnSpc>
              <a:buFont typeface="Wingdings" pitchFamily="2" charset="2"/>
              <a:buChar char="l"/>
            </a:pPr>
            <a:r>
              <a:rPr lang="zh-CN" altLang="en-US" dirty="0">
                <a:sym typeface="Calibri" pitchFamily="34" charset="0"/>
              </a:rPr>
              <a:t> </a:t>
            </a:r>
            <a:r>
              <a:rPr lang="zh-CN" altLang="en-US" dirty="0">
                <a:sym typeface="宋体" pitchFamily="2" charset="-122"/>
              </a:rPr>
              <a:t>只需证明逆否命题：若函数依赖</a:t>
            </a:r>
            <a:r>
              <a:rPr lang="en-US" altLang="zh-CN" i="1" dirty="0">
                <a:sym typeface="宋体" pitchFamily="2" charset="-122"/>
              </a:rPr>
              <a:t>X</a:t>
            </a:r>
            <a:r>
              <a:rPr lang="en-US" altLang="zh-CN" dirty="0">
                <a:sym typeface="宋体" pitchFamily="2" charset="-122"/>
              </a:rPr>
              <a:t>→</a:t>
            </a:r>
            <a:r>
              <a:rPr lang="en-US" altLang="zh-CN" i="1" dirty="0">
                <a:sym typeface="宋体" pitchFamily="2" charset="-122"/>
              </a:rPr>
              <a:t>Y</a:t>
            </a:r>
            <a:r>
              <a:rPr lang="zh-CN" altLang="en-US" dirty="0">
                <a:sym typeface="宋体" pitchFamily="2" charset="-122"/>
              </a:rPr>
              <a:t>不能由</a:t>
            </a:r>
            <a:r>
              <a:rPr lang="en-US" altLang="zh-CN" i="1" dirty="0">
                <a:sym typeface="宋体" pitchFamily="2" charset="-122"/>
              </a:rPr>
              <a:t>F</a:t>
            </a:r>
            <a:r>
              <a:rPr lang="zh-CN" altLang="en-US" dirty="0">
                <a:sym typeface="宋体" pitchFamily="2" charset="-122"/>
              </a:rPr>
              <a:t>从</a:t>
            </a:r>
            <a:r>
              <a:rPr lang="en-US" altLang="zh-CN" dirty="0">
                <a:sym typeface="宋体" pitchFamily="2" charset="-122"/>
              </a:rPr>
              <a:t>Armstrong</a:t>
            </a:r>
            <a:r>
              <a:rPr lang="zh-CN" altLang="en-US" dirty="0">
                <a:sym typeface="宋体" pitchFamily="2" charset="-122"/>
              </a:rPr>
              <a:t>公理导出，那么它必然不为</a:t>
            </a:r>
            <a:r>
              <a:rPr lang="en-US" altLang="zh-CN" i="1" dirty="0">
                <a:sym typeface="宋体" pitchFamily="2" charset="-122"/>
              </a:rPr>
              <a:t>F</a:t>
            </a:r>
            <a:r>
              <a:rPr lang="en-US" altLang="zh-CN" dirty="0">
                <a:sym typeface="宋体" pitchFamily="2" charset="-122"/>
              </a:rPr>
              <a:t> </a:t>
            </a:r>
            <a:r>
              <a:rPr lang="zh-CN" altLang="en-US" dirty="0">
                <a:sym typeface="宋体" pitchFamily="2" charset="-122"/>
              </a:rPr>
              <a:t>所蕴</a:t>
            </a:r>
            <a:r>
              <a:rPr lang="zh-CN" altLang="en-US" dirty="0">
                <a:sym typeface="Calibri" pitchFamily="34" charset="0"/>
              </a:rPr>
              <a:t>涵</a:t>
            </a:r>
            <a:endParaRPr lang="zh-CN" altLang="en-US" dirty="0">
              <a:sym typeface="宋体" pitchFamily="2" charset="-122"/>
            </a:endParaRPr>
          </a:p>
          <a:p>
            <a:pPr lvl="2">
              <a:lnSpc>
                <a:spcPct val="150000"/>
              </a:lnSpc>
              <a:buFont typeface="Wingdings" pitchFamily="2" charset="2"/>
              <a:buChar char="l"/>
            </a:pPr>
            <a:r>
              <a:rPr lang="zh-CN" altLang="en-US" dirty="0">
                <a:sym typeface="宋体" pitchFamily="2" charset="-122"/>
              </a:rPr>
              <a:t>   分三步证明：</a:t>
            </a:r>
            <a:endParaRPr lang="en-US" dirty="0">
              <a:sym typeface="宋体" pitchFamily="2" charset="-122"/>
            </a:endParaRPr>
          </a:p>
          <a:p>
            <a:pPr lvl="3">
              <a:lnSpc>
                <a:spcPct val="150000"/>
              </a:lnSpc>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a:t>
            </a:r>
            <a:r>
              <a:rPr lang="en-US" altLang="zh-CN" dirty="0">
                <a:sym typeface="Calibri" pitchFamily="34" charset="0"/>
              </a:rPr>
              <a:t> </a:t>
            </a:r>
            <a:r>
              <a:rPr lang="zh-CN" altLang="en-US" dirty="0">
                <a:sym typeface="Calibri" pitchFamily="34" charset="0"/>
              </a:rPr>
              <a:t>若</a:t>
            </a:r>
            <a:r>
              <a:rPr lang="en-US" altLang="zh-CN" i="1" dirty="0">
                <a:sym typeface="Calibri" pitchFamily="34" charset="0"/>
              </a:rPr>
              <a:t>V</a:t>
            </a:r>
            <a:r>
              <a:rPr lang="en-US" altLang="zh-CN" dirty="0">
                <a:sym typeface="Calibri" pitchFamily="34" charset="0"/>
              </a:rPr>
              <a:t>→</a:t>
            </a:r>
            <a:r>
              <a:rPr lang="en-US" altLang="zh-CN" i="1" dirty="0">
                <a:sym typeface="Calibri" pitchFamily="34" charset="0"/>
              </a:rPr>
              <a:t>W</a:t>
            </a:r>
            <a:r>
              <a:rPr lang="zh-CN" altLang="en-US" dirty="0">
                <a:sym typeface="Calibri" pitchFamily="34" charset="0"/>
              </a:rPr>
              <a:t>成立，且</a:t>
            </a:r>
            <a:r>
              <a:rPr lang="en-US" altLang="zh-CN" i="1" dirty="0">
                <a:sym typeface="Calibri" pitchFamily="34" charset="0"/>
              </a:rPr>
              <a:t>V</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，则</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 </a:t>
            </a:r>
          </a:p>
          <a:p>
            <a:pPr marL="1828800" lvl="4" indent="0">
              <a:lnSpc>
                <a:spcPct val="150000"/>
              </a:lnSpc>
              <a:buNone/>
            </a:pPr>
            <a:r>
              <a:rPr lang="zh-CN" altLang="en-US" sz="2200" dirty="0">
                <a:sym typeface="Calibri" pitchFamily="34" charset="0"/>
              </a:rPr>
              <a:t>证：因为</a:t>
            </a:r>
            <a:r>
              <a:rPr lang="zh-CN" altLang="en-US" sz="2200" i="1" dirty="0">
                <a:sym typeface="Calibri" pitchFamily="34" charset="0"/>
              </a:rPr>
              <a:t> </a:t>
            </a:r>
            <a:r>
              <a:rPr lang="en-US" altLang="zh-CN" sz="2200" i="1" dirty="0">
                <a:sym typeface="Calibri" pitchFamily="34" charset="0"/>
              </a:rPr>
              <a:t>V</a:t>
            </a:r>
            <a:r>
              <a:rPr lang="en-US" altLang="zh-CN" sz="2200" dirty="0">
                <a:sym typeface="Calibri" pitchFamily="34" charset="0"/>
              </a:rPr>
              <a:t> </a:t>
            </a:r>
            <a:r>
              <a:rPr lang="en-US" altLang="zh-CN" sz="2200" dirty="0">
                <a:sym typeface="Symbol" pitchFamily="18" charset="2"/>
              </a:rPr>
              <a:t></a:t>
            </a:r>
            <a:r>
              <a:rPr lang="en-US" altLang="zh-CN" sz="2200" dirty="0">
                <a:sym typeface="Calibri" pitchFamily="34" charset="0"/>
              </a:rPr>
              <a:t> </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a:t>
            </a:r>
            <a:r>
              <a:rPr lang="zh-CN" altLang="en-US" sz="2200" dirty="0">
                <a:sym typeface="Calibri" pitchFamily="34" charset="0"/>
              </a:rPr>
              <a:t>，所以有</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V</a:t>
            </a:r>
            <a:r>
              <a:rPr lang="zh-CN" altLang="en-US" sz="2200" dirty="0">
                <a:sym typeface="Calibri" pitchFamily="34" charset="0"/>
              </a:rPr>
              <a:t>成立；</a:t>
            </a:r>
          </a:p>
          <a:p>
            <a:pPr marL="1828800" lvl="4" indent="0">
              <a:lnSpc>
                <a:spcPct val="150000"/>
              </a:lnSpc>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因为</a:t>
            </a:r>
            <a:r>
              <a:rPr lang="en-US" altLang="zh-CN" sz="2200" i="1" dirty="0">
                <a:sym typeface="Calibri" pitchFamily="34" charset="0"/>
              </a:rPr>
              <a:t>X</a:t>
            </a:r>
            <a:r>
              <a:rPr lang="en-US" altLang="zh-CN" sz="2200" dirty="0">
                <a:sym typeface="Calibri" pitchFamily="34" charset="0"/>
              </a:rPr>
              <a:t> →</a:t>
            </a:r>
            <a:r>
              <a:rPr lang="en-US" altLang="zh-CN" sz="2200" i="1" dirty="0">
                <a:sym typeface="Calibri" pitchFamily="34" charset="0"/>
              </a:rPr>
              <a:t>V</a:t>
            </a:r>
            <a:r>
              <a:rPr lang="zh-CN" altLang="en-US" sz="2200" dirty="0">
                <a:sym typeface="Calibri" pitchFamily="34" charset="0"/>
              </a:rPr>
              <a:t>，</a:t>
            </a:r>
            <a:r>
              <a:rPr lang="en-US" altLang="zh-CN" sz="2200" i="1" dirty="0">
                <a:sym typeface="Calibri" pitchFamily="34" charset="0"/>
              </a:rPr>
              <a:t>V</a:t>
            </a:r>
            <a:r>
              <a:rPr lang="en-US" altLang="zh-CN" sz="2200" dirty="0">
                <a:sym typeface="Calibri" pitchFamily="34" charset="0"/>
              </a:rPr>
              <a:t>→</a:t>
            </a:r>
            <a:r>
              <a:rPr lang="en-US" altLang="zh-CN" sz="2200" i="1" dirty="0">
                <a:sym typeface="Calibri" pitchFamily="34" charset="0"/>
              </a:rPr>
              <a:t>W</a:t>
            </a:r>
            <a:r>
              <a:rPr lang="zh-CN" altLang="en-US" sz="2200" dirty="0">
                <a:sym typeface="Calibri" pitchFamily="34" charset="0"/>
              </a:rPr>
              <a:t>，于是</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W</a:t>
            </a:r>
            <a:r>
              <a:rPr lang="en-US" altLang="zh-CN" sz="2200" dirty="0">
                <a:sym typeface="Calibri" pitchFamily="34" charset="0"/>
              </a:rPr>
              <a:t> </a:t>
            </a:r>
            <a:r>
              <a:rPr lang="zh-CN" altLang="en-US" sz="2200" dirty="0">
                <a:sym typeface="Calibri" pitchFamily="34" charset="0"/>
              </a:rPr>
              <a:t>成立；</a:t>
            </a:r>
          </a:p>
          <a:p>
            <a:pPr marL="1828800" lvl="4" indent="0">
              <a:lnSpc>
                <a:spcPct val="150000"/>
              </a:lnSpc>
              <a:buNone/>
            </a:pPr>
            <a:r>
              <a:rPr lang="zh-CN" altLang="en-US" sz="2200" dirty="0">
                <a:sym typeface="Calibri" pitchFamily="34" charset="0"/>
              </a:rPr>
              <a:t>        所以</a:t>
            </a:r>
            <a:r>
              <a:rPr lang="en-US" altLang="zh-CN" sz="2200" i="1" dirty="0">
                <a:sym typeface="Calibri" pitchFamily="34" charset="0"/>
              </a:rPr>
              <a:t>W</a:t>
            </a:r>
            <a:r>
              <a:rPr lang="en-US" altLang="zh-CN" sz="2200" dirty="0">
                <a:sym typeface="Calibri" pitchFamily="34" charset="0"/>
              </a:rPr>
              <a:t> </a:t>
            </a:r>
            <a:r>
              <a:rPr lang="en-US" altLang="zh-CN" sz="2200" dirty="0">
                <a:sym typeface="Symbol" pitchFamily="18" charset="2"/>
              </a:rPr>
              <a:t></a:t>
            </a:r>
            <a:r>
              <a:rPr lang="en-US" altLang="zh-CN" sz="2200" dirty="0">
                <a:sym typeface="Calibri" pitchFamily="34" charset="0"/>
              </a:rPr>
              <a:t> </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 </a:t>
            </a:r>
            <a:r>
              <a:rPr lang="zh-CN" altLang="en-US" sz="2200" dirty="0">
                <a:sym typeface="Calibri" pitchFamily="34" charset="0"/>
              </a:rPr>
              <a:t>。</a:t>
            </a:r>
            <a:r>
              <a:rPr lang="zh-CN" altLang="en-US" sz="2000" dirty="0">
                <a:sym typeface="Calibri" pitchFamily="34" charset="0"/>
              </a:rPr>
              <a:t> </a:t>
            </a:r>
          </a:p>
          <a:p>
            <a:pPr lvl="1">
              <a:lnSpc>
                <a:spcPct val="150000"/>
              </a:lnSpc>
            </a:pPr>
            <a:endParaRPr lang="zh-CN" altLang="en-US" dirty="0">
              <a:sym typeface="宋体" pitchFamily="2" charset="-122"/>
            </a:endParaRPr>
          </a:p>
          <a:p>
            <a:pPr marL="0" indent="0"/>
            <a:endParaRPr lang="zh-CN" altLang="en-US" dirty="0">
              <a:sym typeface="Calibri"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BA5C6AE6-2643-4C1B-8E37-302701C6AF80}" type="datetime1">
              <a:rPr lang="zh-CN" altLang="en-US" smtClean="0"/>
              <a:t>2021/12/02</a:t>
            </a:fld>
            <a:endParaRPr lang="zh-CN" altLang="en-US"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3"/>
          <p:cNvSpPr>
            <a:spLocks noGrp="1" noChangeArrowheads="1"/>
          </p:cNvSpPr>
          <p:nvPr>
            <p:ph idx="1"/>
          </p:nvPr>
        </p:nvSpPr>
        <p:spPr>
          <a:xfrm>
            <a:off x="958966" y="924783"/>
            <a:ext cx="8149538" cy="4854575"/>
          </a:xfrm>
        </p:spPr>
        <p:txBody>
          <a:bodyPr/>
          <a:lstStyle/>
          <a:p>
            <a:pPr marL="0" lvl="2" indent="0">
              <a:lnSpc>
                <a:spcPct val="150000"/>
              </a:lnSpc>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）构造一张二维表</a:t>
            </a:r>
            <a:r>
              <a:rPr lang="en-US" altLang="zh-CN" i="1" dirty="0">
                <a:sym typeface="Calibri" pitchFamily="34" charset="0"/>
              </a:rPr>
              <a:t>r</a:t>
            </a:r>
            <a:r>
              <a:rPr lang="zh-CN" altLang="en-US" dirty="0">
                <a:sym typeface="Calibri" pitchFamily="34" charset="0"/>
              </a:rPr>
              <a:t>，它由下列两个元组构成，可以证明</a:t>
            </a:r>
            <a:r>
              <a:rPr lang="en-US" altLang="zh-CN" i="1" dirty="0">
                <a:sym typeface="Calibri" pitchFamily="34" charset="0"/>
              </a:rPr>
              <a:t>r </a:t>
            </a:r>
            <a:r>
              <a:rPr lang="zh-CN" altLang="en-US" dirty="0">
                <a:sym typeface="Calibri" pitchFamily="34" charset="0"/>
              </a:rPr>
              <a:t>必是</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的一个关系，即</a:t>
            </a:r>
            <a:r>
              <a:rPr lang="en-US" altLang="zh-CN" i="1" dirty="0">
                <a:sym typeface="Calibri" pitchFamily="34" charset="0"/>
              </a:rPr>
              <a:t>F</a:t>
            </a:r>
            <a:r>
              <a:rPr lang="zh-CN" altLang="en-US" dirty="0">
                <a:sym typeface="Calibri" pitchFamily="34" charset="0"/>
              </a:rPr>
              <a:t>中的全部函数依赖在 </a:t>
            </a:r>
            <a:r>
              <a:rPr lang="en-US" altLang="zh-CN" i="1" dirty="0">
                <a:sym typeface="Calibri" pitchFamily="34" charset="0"/>
              </a:rPr>
              <a:t>r</a:t>
            </a:r>
            <a:r>
              <a:rPr lang="zh-CN" altLang="en-US" dirty="0">
                <a:sym typeface="Calibri" pitchFamily="34" charset="0"/>
              </a:rPr>
              <a:t>上成立。 </a:t>
            </a:r>
          </a:p>
          <a:p>
            <a:pPr marL="0" indent="0">
              <a:lnSpc>
                <a:spcPct val="150000"/>
              </a:lnSpc>
              <a:buFont typeface="Wingdings" pitchFamily="2" charset="2"/>
              <a:buNone/>
            </a:pPr>
            <a:r>
              <a:rPr lang="en-US" altLang="zh-CN" sz="2200" dirty="0">
                <a:sym typeface="Calibri" pitchFamily="34" charset="0"/>
              </a:rPr>
              <a:t>		     </a:t>
            </a:r>
            <a:r>
              <a:rPr lang="zh-CN" altLang="en-US" sz="2200" dirty="0">
                <a:sym typeface="Calibri" pitchFamily="34" charset="0"/>
              </a:rPr>
              <a:t>   	    </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a:t>
            </a:r>
            <a:r>
              <a:rPr lang="en-US" altLang="zh-CN" sz="2200" dirty="0">
                <a:sym typeface="Calibri" pitchFamily="34" charset="0"/>
              </a:rPr>
              <a:t>   </a:t>
            </a: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 </a:t>
            </a:r>
            <a:r>
              <a:rPr lang="en-US" altLang="zh-CN" sz="2200" i="1" dirty="0">
                <a:sym typeface="Calibri" pitchFamily="34" charset="0"/>
              </a:rPr>
              <a:t>U</a:t>
            </a:r>
            <a:r>
              <a:rPr lang="en-US" altLang="zh-CN" sz="2200" dirty="0">
                <a:sym typeface="Calibri" pitchFamily="34" charset="0"/>
              </a:rPr>
              <a:t>-</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a:t>
            </a:r>
          </a:p>
          <a:p>
            <a:pPr marL="0" indent="0">
              <a:lnSpc>
                <a:spcPct val="150000"/>
              </a:lnSpc>
              <a:buFont typeface="Wingdings" pitchFamily="2" charset="2"/>
              <a:buNone/>
            </a:pPr>
            <a:r>
              <a:rPr lang="en-US" altLang="zh-CN" sz="2200" dirty="0">
                <a:sym typeface="Calibri" pitchFamily="34" charset="0"/>
              </a:rPr>
              <a:t>                     </a:t>
            </a:r>
            <a:r>
              <a:rPr lang="zh-CN" altLang="en-US" sz="2200" dirty="0">
                <a:sym typeface="Calibri" pitchFamily="34" charset="0"/>
              </a:rPr>
              <a:t>		</a:t>
            </a:r>
            <a:r>
              <a:rPr lang="en-US" altLang="zh-CN" sz="2200" dirty="0">
                <a:sym typeface="Calibri" pitchFamily="34" charset="0"/>
              </a:rPr>
              <a:t>11......1    00......0  </a:t>
            </a:r>
          </a:p>
          <a:p>
            <a:pPr marL="0" indent="0">
              <a:lnSpc>
                <a:spcPct val="150000"/>
              </a:lnSpc>
              <a:buFont typeface="Wingdings" pitchFamily="2" charset="2"/>
              <a:buNone/>
            </a:pPr>
            <a:r>
              <a:rPr lang="en-US" altLang="zh-CN" sz="2200" dirty="0">
                <a:sym typeface="Calibri" pitchFamily="34" charset="0"/>
              </a:rPr>
              <a:t>                     </a:t>
            </a:r>
            <a:r>
              <a:rPr lang="zh-CN" altLang="en-US" sz="2200" dirty="0">
                <a:sym typeface="Calibri" pitchFamily="34" charset="0"/>
              </a:rPr>
              <a:t>		</a:t>
            </a:r>
            <a:r>
              <a:rPr lang="en-US" altLang="zh-CN" sz="2200" dirty="0">
                <a:sym typeface="Calibri" pitchFamily="34" charset="0"/>
              </a:rPr>
              <a:t>11......1     11......1  	</a:t>
            </a:r>
          </a:p>
          <a:p>
            <a:pPr marL="0" indent="0">
              <a:lnSpc>
                <a:spcPct val="150000"/>
              </a:lnSpc>
              <a:spcBef>
                <a:spcPts val="0"/>
              </a:spcBef>
              <a:buFont typeface="Wingdings" pitchFamily="2" charset="2"/>
              <a:buNone/>
            </a:pPr>
            <a:r>
              <a:rPr lang="en-US" altLang="zh-CN" sz="2200" dirty="0">
                <a:sym typeface="Calibri" pitchFamily="34" charset="0"/>
              </a:rPr>
              <a:t>    </a:t>
            </a:r>
            <a:r>
              <a:rPr lang="zh-CN" altLang="en-US" sz="2200" dirty="0">
                <a:sym typeface="宋体" pitchFamily="2" charset="-122"/>
              </a:rPr>
              <a:t>若</a:t>
            </a:r>
            <a:r>
              <a:rPr lang="en-US" altLang="zh-CN" sz="2200" i="1" dirty="0">
                <a:sym typeface="宋体" pitchFamily="2" charset="-122"/>
              </a:rPr>
              <a:t>r </a:t>
            </a:r>
            <a:r>
              <a:rPr lang="zh-CN" altLang="en-US" sz="2200" dirty="0">
                <a:sym typeface="宋体" pitchFamily="2" charset="-122"/>
              </a:rPr>
              <a:t>不是</a:t>
            </a:r>
            <a:r>
              <a:rPr lang="en-US" altLang="zh-CN" sz="2200" i="1" dirty="0">
                <a:sym typeface="宋体" pitchFamily="2" charset="-122"/>
              </a:rPr>
              <a:t>R</a:t>
            </a:r>
            <a:r>
              <a:rPr lang="en-US" altLang="zh-CN" sz="2200" dirty="0">
                <a:sym typeface="宋体" pitchFamily="2" charset="-122"/>
              </a:rPr>
              <a:t>&lt;</a:t>
            </a:r>
            <a:r>
              <a:rPr lang="en-US" altLang="zh-CN" sz="2200" i="1" dirty="0">
                <a:sym typeface="宋体" pitchFamily="2" charset="-122"/>
              </a:rPr>
              <a:t>U</a:t>
            </a:r>
            <a:r>
              <a:rPr lang="en-US" altLang="zh-CN" sz="2200" dirty="0">
                <a:sym typeface="宋体" pitchFamily="2" charset="-122"/>
              </a:rPr>
              <a:t>,</a:t>
            </a:r>
            <a:r>
              <a:rPr lang="en-US" altLang="zh-CN" sz="2200" i="1" dirty="0">
                <a:sym typeface="宋体" pitchFamily="2" charset="-122"/>
              </a:rPr>
              <a:t>F</a:t>
            </a:r>
            <a:r>
              <a:rPr lang="en-US" altLang="zh-CN" sz="2200" dirty="0">
                <a:sym typeface="宋体" pitchFamily="2" charset="-122"/>
              </a:rPr>
              <a:t>&gt; </a:t>
            </a:r>
            <a:r>
              <a:rPr lang="zh-CN" altLang="en-US" sz="2200" dirty="0">
                <a:sym typeface="宋体" pitchFamily="2" charset="-122"/>
              </a:rPr>
              <a:t>的关系，则必由于</a:t>
            </a:r>
            <a:r>
              <a:rPr lang="en-US" altLang="zh-CN" sz="2200" i="1" dirty="0">
                <a:sym typeface="宋体" pitchFamily="2" charset="-122"/>
              </a:rPr>
              <a:t>F</a:t>
            </a:r>
            <a:r>
              <a:rPr lang="zh-CN" altLang="en-US" sz="2200" dirty="0">
                <a:sym typeface="宋体" pitchFamily="2" charset="-122"/>
              </a:rPr>
              <a:t>中有某一个函数依赖</a:t>
            </a:r>
            <a:r>
              <a:rPr lang="en-US" altLang="zh-CN" sz="2200" i="1" dirty="0">
                <a:sym typeface="宋体" pitchFamily="2" charset="-122"/>
              </a:rPr>
              <a:t>V</a:t>
            </a:r>
            <a:r>
              <a:rPr lang="en-US" altLang="zh-CN" sz="2200" dirty="0">
                <a:sym typeface="宋体" pitchFamily="2" charset="-122"/>
              </a:rPr>
              <a:t>→</a:t>
            </a:r>
            <a:r>
              <a:rPr lang="en-US" altLang="zh-CN" sz="2200" i="1" dirty="0">
                <a:sym typeface="宋体" pitchFamily="2" charset="-122"/>
              </a:rPr>
              <a:t>W</a:t>
            </a:r>
            <a:r>
              <a:rPr lang="en-US" altLang="zh-CN" sz="2200" dirty="0">
                <a:sym typeface="宋体" pitchFamily="2" charset="-122"/>
              </a:rPr>
              <a:t> 	</a:t>
            </a:r>
            <a:r>
              <a:rPr lang="zh-CN" altLang="en-US" sz="2200" dirty="0">
                <a:sym typeface="宋体" pitchFamily="2" charset="-122"/>
              </a:rPr>
              <a:t>在</a:t>
            </a:r>
            <a:r>
              <a:rPr lang="en-US" altLang="zh-CN" sz="2200" i="1" dirty="0">
                <a:sym typeface="宋体" pitchFamily="2" charset="-122"/>
              </a:rPr>
              <a:t>r</a:t>
            </a:r>
            <a:r>
              <a:rPr lang="zh-CN" altLang="en-US" sz="2200" dirty="0">
                <a:sym typeface="宋体" pitchFamily="2" charset="-122"/>
              </a:rPr>
              <a:t>上 不成立所致。由</a:t>
            </a:r>
            <a:r>
              <a:rPr lang="en-US" altLang="zh-CN" sz="2200" i="1" dirty="0">
                <a:sym typeface="宋体" pitchFamily="2" charset="-122"/>
              </a:rPr>
              <a:t>r </a:t>
            </a:r>
            <a:r>
              <a:rPr lang="zh-CN" altLang="en-US" sz="2200" dirty="0">
                <a:sym typeface="宋体" pitchFamily="2" charset="-122"/>
              </a:rPr>
              <a:t>的构成可知，</a:t>
            </a:r>
            <a:r>
              <a:rPr lang="en-US" altLang="zh-CN" sz="2200" i="1" dirty="0">
                <a:sym typeface="宋体" pitchFamily="2" charset="-122"/>
              </a:rPr>
              <a:t>V</a:t>
            </a:r>
            <a:r>
              <a:rPr lang="en-US" altLang="zh-CN" sz="2200" dirty="0">
                <a:sym typeface="宋体" pitchFamily="2" charset="-122"/>
              </a:rPr>
              <a:t> </a:t>
            </a:r>
            <a:r>
              <a:rPr lang="zh-CN" altLang="en-US" sz="2200" dirty="0">
                <a:sym typeface="宋体" pitchFamily="2" charset="-122"/>
              </a:rPr>
              <a:t>必定是</a:t>
            </a:r>
            <a:r>
              <a:rPr lang="en-US" altLang="zh-CN" sz="2200" i="1" dirty="0">
                <a:sym typeface="宋体" pitchFamily="2" charset="-122"/>
              </a:rPr>
              <a:t>X</a:t>
            </a:r>
            <a:r>
              <a:rPr lang="en-US" altLang="zh-CN" sz="2200" i="1" baseline="-25000" dirty="0">
                <a:sym typeface="宋体" pitchFamily="2" charset="-122"/>
              </a:rPr>
              <a:t>F</a:t>
            </a:r>
            <a:r>
              <a:rPr lang="en-US" altLang="zh-CN" sz="2200" baseline="30000" dirty="0">
                <a:sym typeface="宋体" pitchFamily="2" charset="-122"/>
              </a:rPr>
              <a:t>+</a:t>
            </a:r>
            <a:r>
              <a:rPr lang="en-US" altLang="zh-CN" sz="2200" dirty="0">
                <a:sym typeface="宋体" pitchFamily="2" charset="-122"/>
              </a:rPr>
              <a:t> </a:t>
            </a:r>
            <a:r>
              <a:rPr lang="zh-CN" altLang="en-US" sz="2200" dirty="0">
                <a:sym typeface="宋体" pitchFamily="2" charset="-122"/>
              </a:rPr>
              <a:t>的子集，而</a:t>
            </a:r>
            <a:r>
              <a:rPr lang="en-US" altLang="zh-CN" sz="2200" dirty="0">
                <a:sym typeface="宋体" pitchFamily="2" charset="-122"/>
              </a:rPr>
              <a:t>	</a:t>
            </a:r>
            <a:r>
              <a:rPr lang="en-US" altLang="zh-CN" sz="2200" i="1" dirty="0">
                <a:sym typeface="宋体" pitchFamily="2" charset="-122"/>
              </a:rPr>
              <a:t>W</a:t>
            </a:r>
            <a:r>
              <a:rPr lang="en-US" altLang="zh-CN" sz="2200" dirty="0">
                <a:sym typeface="宋体" pitchFamily="2" charset="-122"/>
              </a:rPr>
              <a:t> </a:t>
            </a:r>
            <a:r>
              <a:rPr lang="zh-CN" altLang="en-US" sz="2200" dirty="0">
                <a:sym typeface="宋体" pitchFamily="2" charset="-122"/>
              </a:rPr>
              <a:t>不是 </a:t>
            </a:r>
            <a:r>
              <a:rPr lang="en-US" altLang="zh-CN" sz="2200" i="1" dirty="0">
                <a:sym typeface="宋体" pitchFamily="2" charset="-122"/>
              </a:rPr>
              <a:t>X</a:t>
            </a:r>
            <a:r>
              <a:rPr lang="en-US" altLang="zh-CN" sz="2200" i="1" baseline="-25000" dirty="0">
                <a:sym typeface="宋体" pitchFamily="2" charset="-122"/>
              </a:rPr>
              <a:t>F</a:t>
            </a:r>
            <a:r>
              <a:rPr lang="en-US" altLang="zh-CN" sz="2200" baseline="30000" dirty="0">
                <a:sym typeface="宋体" pitchFamily="2" charset="-122"/>
              </a:rPr>
              <a:t>+</a:t>
            </a:r>
            <a:r>
              <a:rPr lang="en-US" altLang="zh-CN" sz="2200" dirty="0">
                <a:sym typeface="宋体" pitchFamily="2" charset="-122"/>
              </a:rPr>
              <a:t> </a:t>
            </a:r>
            <a:r>
              <a:rPr lang="zh-CN" altLang="en-US" sz="2200" dirty="0">
                <a:sym typeface="宋体" pitchFamily="2" charset="-122"/>
              </a:rPr>
              <a:t>的子集，可是由第（</a:t>
            </a:r>
            <a:r>
              <a:rPr lang="en-US" altLang="zh-CN" sz="2200" dirty="0">
                <a:sym typeface="宋体" pitchFamily="2" charset="-122"/>
              </a:rPr>
              <a:t>1</a:t>
            </a:r>
            <a:r>
              <a:rPr lang="zh-CN" altLang="en-US" sz="2200" dirty="0">
                <a:sym typeface="宋体" pitchFamily="2" charset="-122"/>
              </a:rPr>
              <a:t>）步，</a:t>
            </a:r>
            <a:r>
              <a:rPr lang="en-US" altLang="zh-CN" sz="2200" i="1" dirty="0">
                <a:sym typeface="宋体" pitchFamily="2" charset="-122"/>
              </a:rPr>
              <a:t>W</a:t>
            </a:r>
            <a:r>
              <a:rPr lang="en-US" altLang="zh-CN" sz="2200" dirty="0">
                <a:sym typeface="宋体" pitchFamily="2" charset="-122"/>
              </a:rPr>
              <a:t> </a:t>
            </a:r>
            <a:r>
              <a:rPr lang="zh-CN" altLang="en-US" sz="2200" b="0" dirty="0"/>
              <a:t> ⊆ </a:t>
            </a:r>
            <a:r>
              <a:rPr lang="en-US" altLang="zh-CN" sz="2200" dirty="0">
                <a:sym typeface="宋体" pitchFamily="2" charset="-122"/>
              </a:rPr>
              <a:t> </a:t>
            </a:r>
            <a:r>
              <a:rPr lang="en-US" altLang="zh-CN" sz="2200" i="1" dirty="0">
                <a:sym typeface="宋体" pitchFamily="2" charset="-122"/>
              </a:rPr>
              <a:t>X</a:t>
            </a:r>
            <a:r>
              <a:rPr lang="en-US" altLang="zh-CN" sz="2200" i="1" baseline="-25000" dirty="0">
                <a:sym typeface="宋体" pitchFamily="2" charset="-122"/>
              </a:rPr>
              <a:t>F</a:t>
            </a:r>
            <a:r>
              <a:rPr lang="en-US" altLang="zh-CN" sz="2200" baseline="30000" dirty="0">
                <a:sym typeface="宋体" pitchFamily="2" charset="-122"/>
              </a:rPr>
              <a:t>+</a:t>
            </a:r>
            <a:r>
              <a:rPr lang="zh-CN" altLang="en-US" sz="2200" dirty="0">
                <a:sym typeface="宋体" pitchFamily="2" charset="-122"/>
              </a:rPr>
              <a:t>，矛盾。所以</a:t>
            </a:r>
            <a:r>
              <a:rPr lang="en-US" altLang="zh-CN" sz="2200" i="1" dirty="0">
                <a:sym typeface="宋体" pitchFamily="2" charset="-122"/>
              </a:rPr>
              <a:t>r</a:t>
            </a:r>
            <a:r>
              <a:rPr lang="en-US" altLang="zh-CN" sz="2200" dirty="0">
                <a:sym typeface="宋体" pitchFamily="2" charset="-122"/>
              </a:rPr>
              <a:t> </a:t>
            </a:r>
            <a:r>
              <a:rPr lang="zh-CN" altLang="en-US" sz="2200" dirty="0">
                <a:sym typeface="宋体" pitchFamily="2" charset="-122"/>
              </a:rPr>
              <a:t>必是</a:t>
            </a:r>
            <a:r>
              <a:rPr lang="en-US" altLang="zh-CN" sz="2200" i="1" dirty="0">
                <a:sym typeface="宋体" pitchFamily="2" charset="-122"/>
              </a:rPr>
              <a:t>R</a:t>
            </a:r>
            <a:r>
              <a:rPr lang="en-US" altLang="zh-CN" sz="2200" dirty="0">
                <a:sym typeface="宋体" pitchFamily="2" charset="-122"/>
              </a:rPr>
              <a:t>&lt;</a:t>
            </a:r>
            <a:r>
              <a:rPr lang="en-US" altLang="zh-CN" sz="2200" i="1" dirty="0">
                <a:sym typeface="宋体" pitchFamily="2" charset="-122"/>
              </a:rPr>
              <a:t>U</a:t>
            </a:r>
            <a:r>
              <a:rPr lang="en-US" altLang="zh-CN" sz="2200" dirty="0">
                <a:sym typeface="宋体" pitchFamily="2" charset="-122"/>
              </a:rPr>
              <a:t>,</a:t>
            </a:r>
            <a:r>
              <a:rPr lang="en-US" altLang="zh-CN" sz="2200" i="1" dirty="0">
                <a:sym typeface="宋体" pitchFamily="2" charset="-122"/>
              </a:rPr>
              <a:t>F</a:t>
            </a:r>
            <a:r>
              <a:rPr lang="en-US" altLang="zh-CN" sz="2200" dirty="0">
                <a:sym typeface="宋体" pitchFamily="2" charset="-122"/>
              </a:rPr>
              <a:t>&gt;</a:t>
            </a:r>
            <a:r>
              <a:rPr lang="zh-CN" altLang="en-US" sz="2200" dirty="0">
                <a:sym typeface="宋体" pitchFamily="2" charset="-122"/>
              </a:rPr>
              <a:t>的一个关系。 </a:t>
            </a:r>
          </a:p>
        </p:txBody>
      </p:sp>
      <p:sp>
        <p:nvSpPr>
          <p:cNvPr id="107525" name="AutoShape 4"/>
          <p:cNvSpPr>
            <a:spLocks/>
          </p:cNvSpPr>
          <p:nvPr/>
        </p:nvSpPr>
        <p:spPr bwMode="auto">
          <a:xfrm rot="5400000">
            <a:off x="4232920" y="2111896"/>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6" name="AutoShape 5"/>
          <p:cNvSpPr>
            <a:spLocks/>
          </p:cNvSpPr>
          <p:nvPr/>
        </p:nvSpPr>
        <p:spPr bwMode="auto">
          <a:xfrm rot="5400000">
            <a:off x="5447294" y="2109799"/>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B23962C9-DA01-45EF-B22D-ED43CEF5AF12}" type="datetime1">
              <a:rPr lang="zh-CN" altLang="en-US" smtClean="0"/>
              <a:t>2021/12/02</a:t>
            </a:fld>
            <a:endParaRPr lang="zh-CN" altLang="en-US"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8548" name="Rectangle 3"/>
          <p:cNvSpPr>
            <a:spLocks noGrp="1" noChangeArrowheads="1"/>
          </p:cNvSpPr>
          <p:nvPr>
            <p:ph idx="1"/>
          </p:nvPr>
        </p:nvSpPr>
        <p:spPr>
          <a:xfrm>
            <a:off x="958966" y="981075"/>
            <a:ext cx="8149538" cy="4854575"/>
          </a:xfrm>
        </p:spPr>
        <p:txBody>
          <a:bodyPr/>
          <a:lstStyle/>
          <a:p>
            <a:pPr marL="36000" lvl="2">
              <a:lnSpc>
                <a:spcPct val="150000"/>
              </a:lnSpc>
              <a:buNone/>
            </a:pPr>
            <a:r>
              <a:rPr lang="zh-CN" altLang="en-US" dirty="0">
                <a:sym typeface="Calibri" pitchFamily="34" charset="0"/>
              </a:rPr>
              <a:t>（</a:t>
            </a:r>
            <a:r>
              <a:rPr lang="en-US" altLang="zh-CN" dirty="0">
                <a:sym typeface="Calibri" pitchFamily="34" charset="0"/>
              </a:rPr>
              <a:t>3</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不能由</a:t>
            </a:r>
            <a:r>
              <a:rPr lang="en-US" altLang="zh-CN" i="1" dirty="0">
                <a:sym typeface="Calibri" pitchFamily="34" charset="0"/>
              </a:rPr>
              <a:t>F</a:t>
            </a:r>
            <a:r>
              <a:rPr lang="zh-CN" altLang="en-US" dirty="0">
                <a:sym typeface="Calibri" pitchFamily="34" charset="0"/>
              </a:rPr>
              <a:t>从</a:t>
            </a:r>
            <a:r>
              <a:rPr lang="en-US" altLang="zh-CN" dirty="0">
                <a:sym typeface="Calibri" pitchFamily="34" charset="0"/>
              </a:rPr>
              <a:t>Armstrong</a:t>
            </a:r>
            <a:r>
              <a:rPr lang="zh-CN" altLang="en-US" dirty="0">
                <a:sym typeface="Calibri" pitchFamily="34" charset="0"/>
              </a:rPr>
              <a:t>公理导出，则</a:t>
            </a:r>
            <a:r>
              <a:rPr lang="en-US" altLang="zh-CN" i="1" dirty="0">
                <a:sym typeface="Calibri" pitchFamily="34" charset="0"/>
              </a:rPr>
              <a:t>Y</a:t>
            </a:r>
            <a:r>
              <a:rPr lang="zh-CN" altLang="en-US" dirty="0">
                <a:sym typeface="Calibri" pitchFamily="34" charset="0"/>
              </a:rPr>
              <a:t>不是</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zh-CN" altLang="en-US" dirty="0">
                <a:sym typeface="Calibri" pitchFamily="34" charset="0"/>
              </a:rPr>
              <a:t>的子集。（引理</a:t>
            </a:r>
            <a:r>
              <a:rPr lang="en-US" altLang="zh-CN" dirty="0">
                <a:sym typeface="Calibri" pitchFamily="34" charset="0"/>
              </a:rPr>
              <a:t>6.2</a:t>
            </a:r>
            <a:r>
              <a:rPr lang="zh-CN" altLang="en-US" dirty="0">
                <a:sym typeface="Calibri" pitchFamily="34" charset="0"/>
              </a:rPr>
              <a:t>）</a:t>
            </a:r>
          </a:p>
          <a:p>
            <a:pPr marL="36000" indent="0">
              <a:lnSpc>
                <a:spcPct val="150000"/>
              </a:lnSpc>
              <a:buFont typeface="Wingdings" pitchFamily="2" charset="2"/>
              <a:buNone/>
            </a:pPr>
            <a:r>
              <a:rPr lang="zh-CN" altLang="en-US" sz="2200" dirty="0">
                <a:sym typeface="Calibri" pitchFamily="34" charset="0"/>
              </a:rPr>
              <a:t>   因此必有</a:t>
            </a:r>
            <a:r>
              <a:rPr lang="en-US" altLang="zh-CN" sz="2200" i="1" dirty="0">
                <a:sym typeface="Calibri" pitchFamily="34" charset="0"/>
              </a:rPr>
              <a:t>Y</a:t>
            </a:r>
            <a:r>
              <a:rPr lang="zh-CN" altLang="en-US" sz="2200" dirty="0">
                <a:sym typeface="Calibri" pitchFamily="34" charset="0"/>
              </a:rPr>
              <a:t>的子集</a:t>
            </a:r>
            <a:r>
              <a:rPr lang="en-US" altLang="zh-CN" sz="2200" i="1" dirty="0">
                <a:sym typeface="Calibri" pitchFamily="34" charset="0"/>
              </a:rPr>
              <a:t>Y’</a:t>
            </a:r>
            <a:r>
              <a:rPr lang="en-US" altLang="zh-CN" sz="2200" dirty="0">
                <a:sym typeface="Calibri" pitchFamily="34" charset="0"/>
              </a:rPr>
              <a:t> </a:t>
            </a:r>
            <a:r>
              <a:rPr lang="zh-CN" altLang="en-US" sz="2200" dirty="0">
                <a:sym typeface="Calibri" pitchFamily="34" charset="0"/>
              </a:rPr>
              <a:t>满足</a:t>
            </a:r>
            <a:r>
              <a:rPr lang="en-US" altLang="zh-CN" sz="2200" i="1" dirty="0">
                <a:sym typeface="Calibri" pitchFamily="34" charset="0"/>
              </a:rPr>
              <a:t>Y’</a:t>
            </a:r>
            <a:r>
              <a:rPr lang="en-US" altLang="zh-CN" sz="2200" dirty="0">
                <a:sym typeface="Symbol" pitchFamily="18" charset="2"/>
              </a:rPr>
              <a:t></a:t>
            </a:r>
            <a:r>
              <a:rPr lang="en-US" altLang="zh-CN" sz="2200" i="1" dirty="0">
                <a:sym typeface="Calibri" pitchFamily="34" charset="0"/>
              </a:rPr>
              <a:t>U</a:t>
            </a:r>
            <a:r>
              <a:rPr lang="en-US" altLang="zh-CN" sz="2200" dirty="0">
                <a:sym typeface="Calibri" pitchFamily="34" charset="0"/>
              </a:rPr>
              <a:t>-</a:t>
            </a:r>
            <a:r>
              <a:rPr lang="en-US" altLang="zh-CN" sz="2200" i="1" dirty="0">
                <a:sym typeface="Calibri" pitchFamily="34" charset="0"/>
              </a:rPr>
              <a:t>X</a:t>
            </a:r>
            <a:r>
              <a:rPr lang="en-US" altLang="zh-CN" sz="2200" i="1" baseline="-25000" dirty="0">
                <a:sym typeface="Calibri" pitchFamily="34" charset="0"/>
              </a:rPr>
              <a:t>F</a:t>
            </a:r>
            <a:r>
              <a:rPr lang="en-US" altLang="zh-CN" sz="2200" baseline="30000" dirty="0">
                <a:sym typeface="Calibri" pitchFamily="34" charset="0"/>
              </a:rPr>
              <a:t>+</a:t>
            </a:r>
            <a:r>
              <a:rPr lang="zh-CN" altLang="en-US" sz="2200" dirty="0">
                <a:sym typeface="Calibri" pitchFamily="34" charset="0"/>
              </a:rPr>
              <a:t>，</a:t>
            </a:r>
            <a:endParaRPr lang="en-US" sz="2200" dirty="0">
              <a:sym typeface="Calibri" pitchFamily="34" charset="0"/>
            </a:endParaRPr>
          </a:p>
          <a:p>
            <a:pPr marL="36000" indent="0">
              <a:lnSpc>
                <a:spcPct val="150000"/>
              </a:lnSpc>
              <a:buFont typeface="Wingdings" pitchFamily="2" charset="2"/>
              <a:buNone/>
            </a:pPr>
            <a:r>
              <a:rPr lang="en-US" sz="2200" dirty="0">
                <a:sym typeface="Calibri" pitchFamily="34" charset="0"/>
              </a:rPr>
              <a:t>   </a:t>
            </a:r>
            <a:r>
              <a:rPr lang="zh-CN" altLang="en-US" sz="2200" dirty="0">
                <a:sym typeface="Calibri" pitchFamily="34" charset="0"/>
              </a:rPr>
              <a:t>则</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Y</a:t>
            </a:r>
            <a:r>
              <a:rPr lang="en-US" altLang="zh-CN" sz="2200" dirty="0">
                <a:sym typeface="Calibri" pitchFamily="34" charset="0"/>
              </a:rPr>
              <a:t> </a:t>
            </a:r>
            <a:r>
              <a:rPr lang="zh-CN" altLang="en-US" sz="2200" dirty="0">
                <a:sym typeface="Calibri" pitchFamily="34" charset="0"/>
              </a:rPr>
              <a:t>在</a:t>
            </a:r>
            <a:r>
              <a:rPr lang="en-US" altLang="zh-CN" sz="2200" i="1" dirty="0">
                <a:sym typeface="Calibri" pitchFamily="34" charset="0"/>
              </a:rPr>
              <a:t>r </a:t>
            </a:r>
            <a:r>
              <a:rPr lang="zh-CN" altLang="en-US" sz="2200" dirty="0">
                <a:sym typeface="Calibri" pitchFamily="34" charset="0"/>
              </a:rPr>
              <a:t>中不成立，</a:t>
            </a:r>
            <a:endParaRPr lang="en-US" sz="2200" dirty="0">
              <a:sym typeface="Calibri" pitchFamily="34" charset="0"/>
            </a:endParaRPr>
          </a:p>
          <a:p>
            <a:pPr marL="36000" indent="0">
              <a:lnSpc>
                <a:spcPct val="150000"/>
              </a:lnSpc>
              <a:buFont typeface="Wingdings" pitchFamily="2" charset="2"/>
              <a:buNone/>
            </a:pPr>
            <a:r>
              <a:rPr lang="en-US" sz="2200" dirty="0">
                <a:sym typeface="Calibri" pitchFamily="34" charset="0"/>
              </a:rPr>
              <a:t>   </a:t>
            </a:r>
            <a:r>
              <a:rPr lang="zh-CN" altLang="en-US" sz="2200" dirty="0">
                <a:sym typeface="Calibri" pitchFamily="34" charset="0"/>
              </a:rPr>
              <a:t>即</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Y</a:t>
            </a:r>
            <a:r>
              <a:rPr lang="en-US" altLang="zh-CN" sz="2200" dirty="0">
                <a:sym typeface="Calibri" pitchFamily="34" charset="0"/>
              </a:rPr>
              <a:t> </a:t>
            </a:r>
            <a:r>
              <a:rPr lang="zh-CN" altLang="en-US" sz="2200" dirty="0">
                <a:sym typeface="Calibri" pitchFamily="34" charset="0"/>
              </a:rPr>
              <a:t>必不为</a:t>
            </a:r>
            <a:r>
              <a:rPr lang="en-US" altLang="zh-CN" sz="2200" i="1" dirty="0">
                <a:sym typeface="Calibri" pitchFamily="34" charset="0"/>
              </a:rPr>
              <a:t>R</a:t>
            </a:r>
            <a:r>
              <a:rPr lang="en-US" altLang="zh-CN" sz="2200" dirty="0">
                <a:sym typeface="Calibri" pitchFamily="34" charset="0"/>
              </a:rPr>
              <a:t>&lt;</a:t>
            </a:r>
            <a:r>
              <a:rPr lang="en-US" altLang="zh-CN" sz="2200" i="1" dirty="0">
                <a:sym typeface="Calibri" pitchFamily="34" charset="0"/>
              </a:rPr>
              <a:t>U</a:t>
            </a:r>
            <a:r>
              <a:rPr lang="en-US" altLang="zh-CN" sz="2200" dirty="0">
                <a:sym typeface="Calibri" pitchFamily="34" charset="0"/>
              </a:rPr>
              <a:t>,</a:t>
            </a:r>
            <a:r>
              <a:rPr lang="en-US" altLang="zh-CN" sz="2200" i="1" dirty="0">
                <a:sym typeface="Calibri" pitchFamily="34" charset="0"/>
              </a:rPr>
              <a:t>F</a:t>
            </a:r>
            <a:r>
              <a:rPr lang="en-US" altLang="zh-CN" sz="2200" dirty="0">
                <a:sym typeface="Calibri" pitchFamily="34" charset="0"/>
              </a:rPr>
              <a:t>&gt; </a:t>
            </a:r>
            <a:r>
              <a:rPr lang="zh-CN" altLang="en-US" sz="2200" dirty="0">
                <a:sym typeface="Calibri" pitchFamily="34" charset="0"/>
              </a:rPr>
              <a:t>蕴涵。</a:t>
            </a:r>
            <a:endParaRPr lang="zh-CN" altLang="en-US" dirty="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35358FA7-1F60-4036-9AE3-A6E948355A21}" type="datetime1">
              <a:rPr lang="zh-CN" altLang="en-US" smtClean="0"/>
              <a:t>2021/12/02</a:t>
            </a:fld>
            <a:endParaRPr lang="zh-CN" altLang="en-US" dirty="0"/>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3BF6005-F6B7-4798-B7B2-CB478FE9C26C}"/>
              </a:ext>
            </a:extLst>
          </p:cNvPr>
          <p:cNvSpPr>
            <a:spLocks noGrp="1" noChangeArrowheads="1"/>
          </p:cNvSpPr>
          <p:nvPr>
            <p:ph type="title"/>
          </p:nvPr>
        </p:nvSpPr>
        <p:spPr/>
        <p:txBody>
          <a:bodyPr/>
          <a:lstStyle/>
          <a:p>
            <a:pPr algn="l"/>
            <a:r>
              <a:rPr lang="zh-CN" altLang="en-US" sz="4000" dirty="0">
                <a:solidFill>
                  <a:srgbClr val="FF0000"/>
                </a:solidFill>
                <a:ea typeface="楷体_GB2312" pitchFamily="49" charset="-122"/>
              </a:rPr>
              <a:t>公理的完备性还可以理解为：</a:t>
            </a:r>
            <a:endParaRPr lang="zh-CN" altLang="en-US" dirty="0">
              <a:solidFill>
                <a:schemeClr val="tx1"/>
              </a:solidFill>
            </a:endParaRPr>
          </a:p>
        </p:txBody>
      </p:sp>
      <p:sp>
        <p:nvSpPr>
          <p:cNvPr id="70659" name="Rectangle 3" descr="Rectangle: Click to edit Master text styles&#10;Second level&#10;Third level&#10;Fourth level&#10;Fifth level">
            <a:extLst>
              <a:ext uri="{FF2B5EF4-FFF2-40B4-BE49-F238E27FC236}">
                <a16:creationId xmlns:a16="http://schemas.microsoft.com/office/drawing/2014/main" id="{DC7B4990-9BFE-43F6-9116-FAF4E1952ABC}"/>
              </a:ext>
            </a:extLst>
          </p:cNvPr>
          <p:cNvSpPr>
            <a:spLocks noGrp="1" noChangeArrowheads="1"/>
          </p:cNvSpPr>
          <p:nvPr>
            <p:ph idx="1"/>
          </p:nvPr>
        </p:nvSpPr>
        <p:spPr>
          <a:xfrm>
            <a:off x="827584" y="1001712"/>
            <a:ext cx="8149538" cy="4854575"/>
          </a:xfrm>
        </p:spPr>
        <p:txBody>
          <a:bodyPr/>
          <a:lstStyle/>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所有不能用公理推导出的函数依赖都不为真，即如果</a:t>
            </a:r>
            <a:r>
              <a:rPr lang="en-US" altLang="zh-CN" dirty="0">
                <a:solidFill>
                  <a:srgbClr val="002060"/>
                </a:solidFill>
                <a:latin typeface="微软雅黑" panose="020B0503020204020204" pitchFamily="34" charset="-122"/>
                <a:ea typeface="微软雅黑" panose="020B0503020204020204" pitchFamily="34" charset="-122"/>
              </a:rPr>
              <a:t>X→Y</a:t>
            </a:r>
            <a:r>
              <a:rPr lang="zh-CN" altLang="en-US" dirty="0">
                <a:solidFill>
                  <a:srgbClr val="002060"/>
                </a:solidFill>
                <a:latin typeface="微软雅黑" panose="020B0503020204020204" pitchFamily="34" charset="-122"/>
                <a:ea typeface="微软雅黑" panose="020B0503020204020204" pitchFamily="34" charset="-122"/>
              </a:rPr>
              <a:t>不能根据</a:t>
            </a:r>
            <a:r>
              <a:rPr lang="en-US" altLang="zh-CN" dirty="0">
                <a:solidFill>
                  <a:srgbClr val="002060"/>
                </a:solidFill>
                <a:latin typeface="微软雅黑" panose="020B0503020204020204" pitchFamily="34" charset="-122"/>
                <a:ea typeface="微软雅黑" panose="020B0503020204020204" pitchFamily="34" charset="-122"/>
              </a:rPr>
              <a:t>F</a:t>
            </a:r>
            <a:r>
              <a:rPr lang="zh-CN" altLang="en-US" dirty="0">
                <a:solidFill>
                  <a:srgbClr val="002060"/>
                </a:solidFill>
                <a:latin typeface="微软雅黑" panose="020B0503020204020204" pitchFamily="34" charset="-122"/>
                <a:ea typeface="微软雅黑" panose="020B0503020204020204" pitchFamily="34" charset="-122"/>
              </a:rPr>
              <a:t>用公理导出，则</a:t>
            </a:r>
            <a:r>
              <a:rPr lang="en-US" altLang="zh-CN" dirty="0">
                <a:solidFill>
                  <a:srgbClr val="002060"/>
                </a:solidFill>
                <a:latin typeface="微软雅黑" panose="020B0503020204020204" pitchFamily="34" charset="-122"/>
                <a:ea typeface="微软雅黑" panose="020B0503020204020204" pitchFamily="34" charset="-122"/>
              </a:rPr>
              <a:t>X→Y</a:t>
            </a:r>
            <a:r>
              <a:rPr lang="en-US" altLang="zh-CN" dirty="0">
                <a:solidFill>
                  <a:srgbClr val="00206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dirty="0">
                <a:solidFill>
                  <a:srgbClr val="002060"/>
                </a:solidFill>
                <a:latin typeface="微软雅黑" panose="020B0503020204020204" pitchFamily="34" charset="-122"/>
                <a:ea typeface="微软雅黑" panose="020B0503020204020204" pitchFamily="34" charset="-122"/>
              </a:rPr>
              <a:t> F</a:t>
            </a:r>
            <a:r>
              <a:rPr lang="en-US" altLang="zh-CN" baseline="30000"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或者说存在一个具体的关系</a:t>
            </a:r>
            <a:r>
              <a:rPr lang="en-US" altLang="zh-CN" dirty="0" err="1">
                <a:latin typeface="微软雅黑" panose="020B0503020204020204" pitchFamily="34" charset="-122"/>
                <a:ea typeface="微软雅黑" panose="020B0503020204020204" pitchFamily="34" charset="-122"/>
              </a:rPr>
              <a:t>r，F</a:t>
            </a:r>
            <a:r>
              <a:rPr lang="en-US" altLang="zh-CN" baseline="3000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中的所有函数依赖都满足</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而不能用公理推导出的</a:t>
            </a:r>
            <a:r>
              <a:rPr lang="en-US" altLang="zh-CN" dirty="0">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不满足</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也就是说，</a:t>
            </a:r>
            <a:r>
              <a:rPr lang="zh-CN" altLang="en-US" dirty="0">
                <a:solidFill>
                  <a:srgbClr val="C00000"/>
                </a:solidFill>
                <a:latin typeface="微软雅黑" panose="020B0503020204020204" pitchFamily="34" charset="-122"/>
                <a:ea typeface="微软雅黑" panose="020B0503020204020204" pitchFamily="34" charset="-122"/>
              </a:rPr>
              <a:t>不能根据</a:t>
            </a:r>
            <a:r>
              <a:rPr lang="en-US" altLang="zh-CN" dirty="0">
                <a:solidFill>
                  <a:srgbClr val="C00000"/>
                </a:solidFill>
                <a:latin typeface="微软雅黑" panose="020B0503020204020204" pitchFamily="34" charset="-122"/>
                <a:ea typeface="微软雅黑" panose="020B0503020204020204" pitchFamily="34" charset="-122"/>
              </a:rPr>
              <a:t>F</a:t>
            </a:r>
            <a:r>
              <a:rPr lang="zh-CN" altLang="en-US" dirty="0">
                <a:solidFill>
                  <a:srgbClr val="C00000"/>
                </a:solidFill>
                <a:latin typeface="微软雅黑" panose="020B0503020204020204" pitchFamily="34" charset="-122"/>
                <a:ea typeface="微软雅黑" panose="020B0503020204020204" pitchFamily="34" charset="-122"/>
              </a:rPr>
              <a:t>用公理导出的函数依赖不属于</a:t>
            </a:r>
            <a:r>
              <a:rPr lang="en-US" altLang="zh-CN" dirty="0">
                <a:solidFill>
                  <a:srgbClr val="C00000"/>
                </a:solidFill>
                <a:latin typeface="微软雅黑" panose="020B0503020204020204" pitchFamily="34" charset="-122"/>
                <a:ea typeface="微软雅黑" panose="020B0503020204020204" pitchFamily="34" charset="-122"/>
              </a:rPr>
              <a:t>F</a:t>
            </a:r>
            <a:r>
              <a:rPr lang="en-US" altLang="zh-CN" baseline="30000" dirty="0">
                <a:solidFill>
                  <a:srgbClr val="C0000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如果我们能够找到这样的</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则公理的完备性证明问题就解决了。</a:t>
            </a:r>
          </a:p>
        </p:txBody>
      </p:sp>
      <p:sp>
        <p:nvSpPr>
          <p:cNvPr id="2" name="日期占位符 1">
            <a:extLst>
              <a:ext uri="{FF2B5EF4-FFF2-40B4-BE49-F238E27FC236}">
                <a16:creationId xmlns:a16="http://schemas.microsoft.com/office/drawing/2014/main" id="{21278DB4-01CB-4F96-ADC6-C3562D1E51F5}"/>
              </a:ext>
            </a:extLst>
          </p:cNvPr>
          <p:cNvSpPr>
            <a:spLocks noGrp="1"/>
          </p:cNvSpPr>
          <p:nvPr>
            <p:ph type="dt" sz="half" idx="10"/>
          </p:nvPr>
        </p:nvSpPr>
        <p:spPr/>
        <p:txBody>
          <a:bodyPr/>
          <a:lstStyle/>
          <a:p>
            <a:pPr>
              <a:defRPr/>
            </a:pPr>
            <a:fld id="{F8F648DA-8592-4AF8-B616-A9ED8EA490EF}"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iterate type="lt">
                                    <p:tmPct val="100000"/>
                                  </p:iterate>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up)">
                                      <p:cBhvr>
                                        <p:cTn id="7" dur="75"/>
                                        <p:tgtEl>
                                          <p:spTgt spid="70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B544452-7314-4337-A4CB-77C302DB60CC}"/>
              </a:ext>
            </a:extLst>
          </p:cNvPr>
          <p:cNvSpPr>
            <a:spLocks noGrp="1" noChangeArrowheads="1"/>
          </p:cNvSpPr>
          <p:nvPr>
            <p:ph type="title"/>
          </p:nvPr>
        </p:nvSpPr>
        <p:spPr/>
        <p:txBody>
          <a:bodyPr/>
          <a:lstStyle/>
          <a:p>
            <a:pPr>
              <a:lnSpc>
                <a:spcPct val="120000"/>
              </a:lnSpc>
            </a:pPr>
            <a:r>
              <a:rPr lang="zh-CN" altLang="en-US" dirty="0">
                <a:solidFill>
                  <a:srgbClr val="FF0000"/>
                </a:solidFill>
                <a:ea typeface="楷体_GB2312" pitchFamily="49" charset="-122"/>
              </a:rPr>
              <a:t>公理的完备性的进一步证明</a:t>
            </a:r>
            <a:endParaRPr lang="zh-CN" altLang="en-US" sz="4000" dirty="0">
              <a:solidFill>
                <a:schemeClr val="tx1"/>
              </a:solidFill>
            </a:endParaRPr>
          </a:p>
        </p:txBody>
      </p:sp>
      <p:graphicFrame>
        <p:nvGraphicFramePr>
          <p:cNvPr id="71683" name="Object 3">
            <a:extLst>
              <a:ext uri="{FF2B5EF4-FFF2-40B4-BE49-F238E27FC236}">
                <a16:creationId xmlns:a16="http://schemas.microsoft.com/office/drawing/2014/main" id="{B0388B15-2531-4A58-B310-AE1A4010B326}"/>
              </a:ext>
            </a:extLst>
          </p:cNvPr>
          <p:cNvGraphicFramePr>
            <a:graphicFrameLocks noChangeAspect="1"/>
          </p:cNvGraphicFramePr>
          <p:nvPr>
            <p:extLst>
              <p:ext uri="{D42A27DB-BD31-4B8C-83A1-F6EECF244321}">
                <p14:modId xmlns:p14="http://schemas.microsoft.com/office/powerpoint/2010/main" val="610735550"/>
              </p:ext>
            </p:extLst>
          </p:nvPr>
        </p:nvGraphicFramePr>
        <p:xfrm>
          <a:off x="2491906" y="1484607"/>
          <a:ext cx="4969661" cy="1896754"/>
        </p:xfrm>
        <a:graphic>
          <a:graphicData uri="http://schemas.openxmlformats.org/presentationml/2006/ole">
            <mc:AlternateContent xmlns:mc="http://schemas.openxmlformats.org/markup-compatibility/2006">
              <mc:Choice xmlns:v="urn:schemas-microsoft-com:vml" Requires="v">
                <p:oleObj spid="_x0000_s1060" name="BMP 图象" r:id="rId3" imgW="2247619" imgH="857143" progId="Paint.Picture">
                  <p:embed/>
                </p:oleObj>
              </mc:Choice>
              <mc:Fallback>
                <p:oleObj name="BMP 图象" r:id="rId3" imgW="2247619" imgH="857143" progId="Paint.Picture">
                  <p:embed/>
                  <p:pic>
                    <p:nvPicPr>
                      <p:cNvPr id="71683" name="Object 3">
                        <a:extLst>
                          <a:ext uri="{FF2B5EF4-FFF2-40B4-BE49-F238E27FC236}">
                            <a16:creationId xmlns:a16="http://schemas.microsoft.com/office/drawing/2014/main" id="{B0388B15-2531-4A58-B310-AE1A4010B3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906" y="1484607"/>
                        <a:ext cx="4969661" cy="1896754"/>
                      </a:xfrm>
                      <a:prstGeom prst="rect">
                        <a:avLst/>
                      </a:prstGeom>
                      <a:noFill/>
                      <a:ln>
                        <a:noFill/>
                      </a:ln>
                      <a:effectLst/>
                    </p:spPr>
                  </p:pic>
                </p:oleObj>
              </mc:Fallback>
            </mc:AlternateContent>
          </a:graphicData>
        </a:graphic>
      </p:graphicFrame>
      <p:sp>
        <p:nvSpPr>
          <p:cNvPr id="71684" name="Text Box 4">
            <a:extLst>
              <a:ext uri="{FF2B5EF4-FFF2-40B4-BE49-F238E27FC236}">
                <a16:creationId xmlns:a16="http://schemas.microsoft.com/office/drawing/2014/main" id="{3C37F81C-4971-4158-8B5D-B17ABCBE39B6}"/>
              </a:ext>
            </a:extLst>
          </p:cNvPr>
          <p:cNvSpPr txBox="1">
            <a:spLocks noChangeArrowheads="1"/>
          </p:cNvSpPr>
          <p:nvPr/>
        </p:nvSpPr>
        <p:spPr bwMode="auto">
          <a:xfrm>
            <a:off x="919583" y="838993"/>
            <a:ext cx="8222123" cy="52322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rPr>
              <a:t>为了证明公理的完备性，找到了如下具体的关系</a:t>
            </a:r>
            <a:r>
              <a:rPr lang="en-US" altLang="zh-CN" sz="2800" b="1" i="1" dirty="0">
                <a:solidFill>
                  <a:schemeClr val="tx1"/>
                </a:solidFill>
                <a:latin typeface="微软雅黑" panose="020B0503020204020204" pitchFamily="34" charset="-122"/>
                <a:ea typeface="微软雅黑" panose="020B0503020204020204" pitchFamily="34" charset="-122"/>
              </a:rPr>
              <a:t>r</a:t>
            </a:r>
            <a:r>
              <a:rPr lang="en-US" altLang="zh-CN" sz="2800" b="1" dirty="0">
                <a:solidFill>
                  <a:schemeClr val="tx1"/>
                </a:solidFill>
                <a:latin typeface="微软雅黑" panose="020B0503020204020204" pitchFamily="34" charset="-122"/>
                <a:ea typeface="微软雅黑" panose="020B0503020204020204" pitchFamily="34" charset="-122"/>
              </a:rPr>
              <a:t>：</a:t>
            </a:r>
          </a:p>
        </p:txBody>
      </p:sp>
      <p:sp>
        <p:nvSpPr>
          <p:cNvPr id="71685" name="Text Box 5">
            <a:extLst>
              <a:ext uri="{FF2B5EF4-FFF2-40B4-BE49-F238E27FC236}">
                <a16:creationId xmlns:a16="http://schemas.microsoft.com/office/drawing/2014/main" id="{25E5BE0D-22AE-4635-AE6F-F2491D09B70E}"/>
              </a:ext>
            </a:extLst>
          </p:cNvPr>
          <p:cNvSpPr txBox="1">
            <a:spLocks noChangeArrowheads="1"/>
          </p:cNvSpPr>
          <p:nvPr/>
        </p:nvSpPr>
        <p:spPr bwMode="auto">
          <a:xfrm>
            <a:off x="919583" y="3503755"/>
            <a:ext cx="8153400" cy="324787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0"/>
              </a:spcBef>
              <a:buClrTx/>
              <a:buSzTx/>
              <a:buFontTx/>
              <a:buNone/>
            </a:pPr>
            <a:r>
              <a:rPr lang="zh-CN" altLang="en-US" sz="2800" b="1" dirty="0">
                <a:solidFill>
                  <a:schemeClr val="tx1"/>
                </a:solidFill>
                <a:latin typeface="微软雅黑" panose="020B0503020204020204" pitchFamily="34" charset="-122"/>
                <a:ea typeface="微软雅黑" panose="020B0503020204020204" pitchFamily="34" charset="-122"/>
              </a:rPr>
              <a:t>     如果能够证明以下两点，则公理的完备性问题就证明了：</a:t>
            </a:r>
          </a:p>
          <a:p>
            <a:pPr>
              <a:lnSpc>
                <a:spcPct val="150000"/>
              </a:lnSpc>
              <a:spcBef>
                <a:spcPct val="0"/>
              </a:spcBef>
              <a:buClrTx/>
              <a:buSzTx/>
              <a:buFontTx/>
              <a:buNone/>
            </a:pPr>
            <a:r>
              <a:rPr lang="zh-CN" altLang="en-US" sz="2800" b="1" dirty="0">
                <a:solidFill>
                  <a:srgbClr val="002060"/>
                </a:solidFill>
                <a:latin typeface="微软雅黑" panose="020B0503020204020204" pitchFamily="34" charset="-122"/>
                <a:ea typeface="微软雅黑" panose="020B0503020204020204" pitchFamily="34" charset="-122"/>
              </a:rPr>
              <a:t>⑴在关系</a:t>
            </a:r>
            <a:r>
              <a:rPr lang="en-US" altLang="zh-CN" sz="2800" b="1" i="1" dirty="0">
                <a:solidFill>
                  <a:srgbClr val="002060"/>
                </a:solidFill>
                <a:latin typeface="微软雅黑" panose="020B0503020204020204" pitchFamily="34" charset="-122"/>
                <a:ea typeface="微软雅黑" panose="020B0503020204020204" pitchFamily="34" charset="-122"/>
              </a:rPr>
              <a:t>r</a:t>
            </a:r>
            <a:r>
              <a:rPr lang="zh-CN" altLang="en-US" sz="2800" b="1" dirty="0">
                <a:solidFill>
                  <a:srgbClr val="002060"/>
                </a:solidFill>
                <a:latin typeface="微软雅黑" panose="020B0503020204020204" pitchFamily="34" charset="-122"/>
                <a:ea typeface="微软雅黑" panose="020B0503020204020204" pitchFamily="34" charset="-122"/>
              </a:rPr>
              <a:t>中，</a:t>
            </a:r>
            <a:r>
              <a:rPr lang="en-US" altLang="zh-CN" sz="2800" b="1" i="1" dirty="0">
                <a:solidFill>
                  <a:srgbClr val="002060"/>
                </a:solidFill>
                <a:latin typeface="微软雅黑" panose="020B0503020204020204" pitchFamily="34" charset="-122"/>
                <a:ea typeface="微软雅黑" panose="020B0503020204020204" pitchFamily="34" charset="-122"/>
              </a:rPr>
              <a:t>F </a:t>
            </a:r>
            <a:r>
              <a:rPr lang="en-US" altLang="zh-CN" sz="2800" b="1" baseline="30000" dirty="0">
                <a:solidFill>
                  <a:srgbClr val="002060"/>
                </a:solidFill>
                <a:latin typeface="微软雅黑" panose="020B0503020204020204" pitchFamily="34" charset="-122"/>
                <a:ea typeface="微软雅黑" panose="020B0503020204020204" pitchFamily="34" charset="-122"/>
              </a:rPr>
              <a:t>+</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en-US" sz="2800" b="1" dirty="0">
                <a:solidFill>
                  <a:srgbClr val="002060"/>
                </a:solidFill>
                <a:latin typeface="微软雅黑" panose="020B0503020204020204" pitchFamily="34" charset="-122"/>
                <a:ea typeface="微软雅黑" panose="020B0503020204020204" pitchFamily="34" charset="-122"/>
              </a:rPr>
              <a:t>中的所有函数依赖都成立；</a:t>
            </a:r>
          </a:p>
          <a:p>
            <a:pPr>
              <a:lnSpc>
                <a:spcPct val="150000"/>
              </a:lnSpc>
              <a:spcBef>
                <a:spcPct val="0"/>
              </a:spcBef>
              <a:buClrTx/>
              <a:buSzTx/>
              <a:buFontTx/>
              <a:buNone/>
            </a:pPr>
            <a:r>
              <a:rPr lang="zh-CN" altLang="en-US" sz="2800" b="1" dirty="0">
                <a:solidFill>
                  <a:srgbClr val="002060"/>
                </a:solidFill>
                <a:latin typeface="微软雅黑" panose="020B0503020204020204" pitchFamily="34" charset="-122"/>
                <a:ea typeface="微软雅黑" panose="020B0503020204020204" pitchFamily="34" charset="-122"/>
              </a:rPr>
              <a:t>⑵在关系</a:t>
            </a:r>
            <a:r>
              <a:rPr lang="en-US" altLang="zh-CN" sz="2800" b="1" i="1" dirty="0">
                <a:solidFill>
                  <a:srgbClr val="002060"/>
                </a:solidFill>
                <a:latin typeface="微软雅黑" panose="020B0503020204020204" pitchFamily="34" charset="-122"/>
                <a:ea typeface="微软雅黑" panose="020B0503020204020204" pitchFamily="34" charset="-122"/>
              </a:rPr>
              <a:t>r</a:t>
            </a:r>
            <a:r>
              <a:rPr lang="zh-CN" altLang="en-US" sz="2800" b="1" dirty="0">
                <a:solidFill>
                  <a:srgbClr val="002060"/>
                </a:solidFill>
                <a:latin typeface="微软雅黑" panose="020B0503020204020204" pitchFamily="34" charset="-122"/>
                <a:ea typeface="微软雅黑" panose="020B0503020204020204" pitchFamily="34" charset="-122"/>
              </a:rPr>
              <a:t>中，不能根据</a:t>
            </a:r>
            <a:r>
              <a:rPr lang="en-US" altLang="zh-CN" sz="2800" b="1" i="1" dirty="0">
                <a:solidFill>
                  <a:srgbClr val="002060"/>
                </a:solidFill>
                <a:latin typeface="微软雅黑" panose="020B0503020204020204" pitchFamily="34" charset="-122"/>
                <a:ea typeface="微软雅黑" panose="020B0503020204020204" pitchFamily="34" charset="-122"/>
              </a:rPr>
              <a:t>F</a:t>
            </a:r>
            <a:r>
              <a:rPr lang="zh-CN" altLang="en-US" sz="2800" b="1" dirty="0">
                <a:solidFill>
                  <a:srgbClr val="002060"/>
                </a:solidFill>
                <a:latin typeface="微软雅黑" panose="020B0503020204020204" pitchFamily="34" charset="-122"/>
                <a:ea typeface="微软雅黑" panose="020B0503020204020204" pitchFamily="34" charset="-122"/>
              </a:rPr>
              <a:t>用</a:t>
            </a:r>
            <a:r>
              <a:rPr lang="en-US" altLang="zh-CN" sz="2800" b="1" dirty="0" err="1">
                <a:solidFill>
                  <a:srgbClr val="002060"/>
                </a:solidFill>
                <a:latin typeface="微软雅黑" panose="020B0503020204020204" pitchFamily="34" charset="-122"/>
                <a:ea typeface="微软雅黑" panose="020B0503020204020204" pitchFamily="34" charset="-122"/>
              </a:rPr>
              <a:t>Amstrong</a:t>
            </a:r>
            <a:r>
              <a:rPr lang="zh-CN" altLang="en-US" sz="2800" b="1" dirty="0">
                <a:solidFill>
                  <a:srgbClr val="002060"/>
                </a:solidFill>
                <a:latin typeface="微软雅黑" panose="020B0503020204020204" pitchFamily="34" charset="-122"/>
                <a:ea typeface="微软雅黑" panose="020B0503020204020204" pitchFamily="34" charset="-122"/>
              </a:rPr>
              <a:t>公理推导出的函数依赖</a:t>
            </a:r>
            <a:r>
              <a:rPr lang="en-US" altLang="zh-CN" sz="2800" b="1" i="1" dirty="0">
                <a:solidFill>
                  <a:srgbClr val="002060"/>
                </a:solidFill>
                <a:latin typeface="微软雅黑" panose="020B0503020204020204" pitchFamily="34" charset="-122"/>
                <a:ea typeface="微软雅黑" panose="020B0503020204020204" pitchFamily="34" charset="-122"/>
              </a:rPr>
              <a:t>X</a:t>
            </a:r>
            <a:r>
              <a:rPr lang="en-US" altLang="zh-CN" sz="2800" b="1" dirty="0">
                <a:solidFill>
                  <a:srgbClr val="002060"/>
                </a:solidFill>
                <a:latin typeface="微软雅黑" panose="020B0503020204020204" pitchFamily="34" charset="-122"/>
                <a:ea typeface="微软雅黑" panose="020B0503020204020204" pitchFamily="34" charset="-122"/>
              </a:rPr>
              <a:t>→</a:t>
            </a:r>
            <a:r>
              <a:rPr lang="en-US" altLang="zh-CN" sz="2800" b="1" i="1" dirty="0">
                <a:solidFill>
                  <a:srgbClr val="002060"/>
                </a:solidFill>
                <a:latin typeface="微软雅黑" panose="020B0503020204020204" pitchFamily="34" charset="-122"/>
                <a:ea typeface="微软雅黑" panose="020B0503020204020204" pitchFamily="34" charset="-122"/>
              </a:rPr>
              <a:t>Y</a:t>
            </a:r>
            <a:r>
              <a:rPr lang="zh-CN" altLang="en-US" sz="2800" b="1" dirty="0">
                <a:solidFill>
                  <a:srgbClr val="002060"/>
                </a:solidFill>
                <a:latin typeface="微软雅黑" panose="020B0503020204020204" pitchFamily="34" charset="-122"/>
                <a:ea typeface="微软雅黑" panose="020B0503020204020204" pitchFamily="34" charset="-122"/>
              </a:rPr>
              <a:t>不成立。 </a:t>
            </a:r>
          </a:p>
        </p:txBody>
      </p:sp>
      <p:sp>
        <p:nvSpPr>
          <p:cNvPr id="3" name="日期占位符 2">
            <a:extLst>
              <a:ext uri="{FF2B5EF4-FFF2-40B4-BE49-F238E27FC236}">
                <a16:creationId xmlns:a16="http://schemas.microsoft.com/office/drawing/2014/main" id="{6D6E8085-58CD-42F1-8E7D-8B0FDFCA9D0A}"/>
              </a:ext>
            </a:extLst>
          </p:cNvPr>
          <p:cNvSpPr>
            <a:spLocks noGrp="1"/>
          </p:cNvSpPr>
          <p:nvPr>
            <p:ph type="dt" sz="half" idx="10"/>
          </p:nvPr>
        </p:nvSpPr>
        <p:spPr/>
        <p:txBody>
          <a:bodyPr/>
          <a:lstStyle/>
          <a:p>
            <a:pPr>
              <a:defRPr/>
            </a:pPr>
            <a:fld id="{B2122F6B-BB18-4269-BA1B-D4843FD7C017}"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1684"/>
                                        </p:tgtEl>
                                        <p:attrNameLst>
                                          <p:attrName>style.visibility</p:attrName>
                                        </p:attrNameLst>
                                      </p:cBhvr>
                                      <p:to>
                                        <p:strVal val="visible"/>
                                      </p:to>
                                    </p:set>
                                    <p:animEffect transition="in" filter="wipe(left)">
                                      <p:cBhvr>
                                        <p:cTn id="7" dur="300"/>
                                        <p:tgtEl>
                                          <p:spTgt spid="71684"/>
                                        </p:tgtEl>
                                      </p:cBhvr>
                                    </p:animEffect>
                                  </p:childTnLst>
                                </p:cTn>
                              </p:par>
                            </p:childTnLst>
                          </p:cTn>
                        </p:par>
                        <p:par>
                          <p:cTn id="8" fill="hold" nodeType="afterGroup">
                            <p:stCondLst>
                              <p:cond delay="4200"/>
                            </p:stCondLst>
                            <p:childTnLst>
                              <p:par>
                                <p:cTn id="9" presetID="4" presetClass="entr" presetSubtype="16" fill="hold" nodeType="afterEffect">
                                  <p:stCondLst>
                                    <p:cond delay="0"/>
                                  </p:stCondLst>
                                  <p:childTnLst>
                                    <p:set>
                                      <p:cBhvr>
                                        <p:cTn id="10" dur="1" fill="hold">
                                          <p:stCondLst>
                                            <p:cond delay="0"/>
                                          </p:stCondLst>
                                        </p:cTn>
                                        <p:tgtEl>
                                          <p:spTgt spid="71683"/>
                                        </p:tgtEl>
                                        <p:attrNameLst>
                                          <p:attrName>style.visibility</p:attrName>
                                        </p:attrNameLst>
                                      </p:cBhvr>
                                      <p:to>
                                        <p:strVal val="visible"/>
                                      </p:to>
                                    </p:set>
                                    <p:animEffect transition="in" filter="box(in)">
                                      <p:cBhvr>
                                        <p:cTn id="11" dur="500"/>
                                        <p:tgtEl>
                                          <p:spTgt spid="716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iterate type="wd">
                                    <p:tmPct val="100000"/>
                                  </p:iterate>
                                  <p:childTnLst>
                                    <p:set>
                                      <p:cBhvr>
                                        <p:cTn id="15" dur="1" fill="hold">
                                          <p:stCondLst>
                                            <p:cond delay="0"/>
                                          </p:stCondLst>
                                        </p:cTn>
                                        <p:tgtEl>
                                          <p:spTgt spid="71685">
                                            <p:txEl>
                                              <p:pRg st="0" end="0"/>
                                            </p:txEl>
                                          </p:spTgt>
                                        </p:tgtEl>
                                        <p:attrNameLst>
                                          <p:attrName>style.visibility</p:attrName>
                                        </p:attrNameLst>
                                      </p:cBhvr>
                                      <p:to>
                                        <p:strVal val="visible"/>
                                      </p:to>
                                    </p:set>
                                    <p:animEffect transition="in" filter="blinds(horizontal)">
                                      <p:cBhvr>
                                        <p:cTn id="16" dur="300"/>
                                        <p:tgtEl>
                                          <p:spTgt spid="7168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iterate type="wd">
                                    <p:tmPct val="100000"/>
                                  </p:iterate>
                                  <p:childTnLst>
                                    <p:set>
                                      <p:cBhvr>
                                        <p:cTn id="20" dur="1" fill="hold">
                                          <p:stCondLst>
                                            <p:cond delay="0"/>
                                          </p:stCondLst>
                                        </p:cTn>
                                        <p:tgtEl>
                                          <p:spTgt spid="71685">
                                            <p:txEl>
                                              <p:pRg st="1" end="1"/>
                                            </p:txEl>
                                          </p:spTgt>
                                        </p:tgtEl>
                                        <p:attrNameLst>
                                          <p:attrName>style.visibility</p:attrName>
                                        </p:attrNameLst>
                                      </p:cBhvr>
                                      <p:to>
                                        <p:strVal val="visible"/>
                                      </p:to>
                                    </p:set>
                                    <p:animEffect transition="in" filter="blinds(horizontal)">
                                      <p:cBhvr>
                                        <p:cTn id="21" dur="300"/>
                                        <p:tgtEl>
                                          <p:spTgt spid="71685">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iterate type="wd">
                                    <p:tmPct val="100000"/>
                                  </p:iterate>
                                  <p:childTnLst>
                                    <p:set>
                                      <p:cBhvr>
                                        <p:cTn id="25" dur="1" fill="hold">
                                          <p:stCondLst>
                                            <p:cond delay="0"/>
                                          </p:stCondLst>
                                        </p:cTn>
                                        <p:tgtEl>
                                          <p:spTgt spid="71685">
                                            <p:txEl>
                                              <p:pRg st="2" end="2"/>
                                            </p:txEl>
                                          </p:spTgt>
                                        </p:tgtEl>
                                        <p:attrNameLst>
                                          <p:attrName>style.visibility</p:attrName>
                                        </p:attrNameLst>
                                      </p:cBhvr>
                                      <p:to>
                                        <p:strVal val="visible"/>
                                      </p:to>
                                    </p:set>
                                    <p:animEffect transition="in" filter="blinds(horizontal)">
                                      <p:cBhvr>
                                        <p:cTn id="26" dur="300"/>
                                        <p:tgtEl>
                                          <p:spTgt spid="716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P spid="7168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a:sym typeface="微软雅黑" pitchFamily="34" charset="-122"/>
              </a:rPr>
              <a:t>问题的提出（续）</a:t>
            </a:r>
          </a:p>
        </p:txBody>
      </p:sp>
      <p:sp>
        <p:nvSpPr>
          <p:cNvPr id="7" name="内容占位符 6"/>
          <p:cNvSpPr>
            <a:spLocks noGrp="1"/>
          </p:cNvSpPr>
          <p:nvPr>
            <p:ph idx="1"/>
          </p:nvPr>
        </p:nvSpPr>
        <p:spPr>
          <a:xfrm>
            <a:off x="755576" y="836712"/>
            <a:ext cx="8280920" cy="4854575"/>
          </a:xfrm>
        </p:spPr>
        <p:txBody>
          <a:bodyPr/>
          <a:lstStyle/>
          <a:p>
            <a:pPr>
              <a:lnSpc>
                <a:spcPct val="150000"/>
              </a:lnSpc>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）更新异常（</a:t>
            </a:r>
            <a:r>
              <a:rPr lang="en-US" altLang="zh-CN" dirty="0">
                <a:sym typeface="Calibri" pitchFamily="34" charset="0"/>
              </a:rPr>
              <a:t>Update Anomalies</a:t>
            </a:r>
            <a:r>
              <a:rPr lang="zh-CN" altLang="en-US" dirty="0">
                <a:sym typeface="Calibri" pitchFamily="34" charset="0"/>
              </a:rPr>
              <a:t>）</a:t>
            </a:r>
          </a:p>
          <a:p>
            <a:pPr lvl="1">
              <a:lnSpc>
                <a:spcPct val="150000"/>
              </a:lnSpc>
            </a:pPr>
            <a:r>
              <a:rPr lang="zh-CN" altLang="en-US" dirty="0">
                <a:sym typeface="Calibri" pitchFamily="34" charset="0"/>
              </a:rPr>
              <a:t>数据冗余 </a:t>
            </a:r>
            <a:r>
              <a:rPr lang="zh-CN" altLang="en-US" dirty="0">
                <a:sym typeface="Monotype Sorts" pitchFamily="2" charset="2"/>
              </a:rPr>
              <a:t>，</a:t>
            </a:r>
            <a:r>
              <a:rPr lang="zh-CN" altLang="en-US" dirty="0">
                <a:sym typeface="Calibri" pitchFamily="34" charset="0"/>
              </a:rPr>
              <a:t>更新数据时，维护数据完整性代价大。</a:t>
            </a:r>
            <a:endParaRPr lang="en-US" dirty="0">
              <a:sym typeface="Calibri" pitchFamily="34" charset="0"/>
            </a:endParaRPr>
          </a:p>
          <a:p>
            <a:pPr marL="1200150" lvl="2" indent="-285750">
              <a:lnSpc>
                <a:spcPct val="150000"/>
              </a:lnSpc>
              <a:buSzPct val="87000"/>
              <a:buFont typeface="Wingdings" pitchFamily="2" charset="2"/>
              <a:buChar char="l"/>
            </a:pPr>
            <a:r>
              <a:rPr lang="zh-CN" altLang="en-US" dirty="0">
                <a:sym typeface="Calibri" pitchFamily="34" charset="0"/>
              </a:rPr>
              <a:t>某系更换系主任后，必须修改与该系学生有关的每一个元组</a:t>
            </a:r>
          </a:p>
          <a:p>
            <a:pPr>
              <a:buNone/>
            </a:pPr>
            <a:endParaRPr lang="zh-CN" altLang="en-US" dirty="0"/>
          </a:p>
        </p:txBody>
      </p:sp>
      <p:sp>
        <p:nvSpPr>
          <p:cNvPr id="2" name="日期占位符 1"/>
          <p:cNvSpPr>
            <a:spLocks noGrp="1"/>
          </p:cNvSpPr>
          <p:nvPr>
            <p:ph type="dt" sz="half" idx="10"/>
          </p:nvPr>
        </p:nvSpPr>
        <p:spPr/>
        <p:txBody>
          <a:bodyPr/>
          <a:lstStyle/>
          <a:p>
            <a:pPr>
              <a:defRPr/>
            </a:pPr>
            <a:fld id="{A3B74653-901F-4F98-BF46-FD353738D558}"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 calcmode="lin" valueType="num">
                                      <p:cBhvr>
                                        <p:cTn id="12"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7AF9CF9-AA68-47B3-A041-0371F35BB7E3}"/>
              </a:ext>
            </a:extLst>
          </p:cNvPr>
          <p:cNvSpPr>
            <a:spLocks noGrp="1" noChangeArrowheads="1"/>
          </p:cNvSpPr>
          <p:nvPr>
            <p:ph type="title"/>
          </p:nvPr>
        </p:nvSpPr>
        <p:spPr>
          <a:xfrm>
            <a:off x="792071" y="666365"/>
            <a:ext cx="8528649" cy="854496"/>
          </a:xfrm>
        </p:spPr>
        <p:txBody>
          <a:bodyPr/>
          <a:lstStyle/>
          <a:p>
            <a:pPr algn="l">
              <a:lnSpc>
                <a:spcPct val="110000"/>
              </a:lnSpc>
            </a:pPr>
            <a:r>
              <a:rPr lang="zh-CN" altLang="en-US" sz="2800" dirty="0">
                <a:solidFill>
                  <a:srgbClr val="002060"/>
                </a:solidFill>
                <a:latin typeface="微软雅黑" panose="020B0503020204020204" pitchFamily="34" charset="-122"/>
                <a:ea typeface="微软雅黑" panose="020B0503020204020204" pitchFamily="34" charset="-122"/>
              </a:rPr>
              <a:t>证（</a:t>
            </a:r>
            <a:r>
              <a:rPr lang="en-US" altLang="zh-CN" sz="2800" dirty="0">
                <a:solidFill>
                  <a:srgbClr val="002060"/>
                </a:solidFill>
                <a:latin typeface="微软雅黑" panose="020B0503020204020204" pitchFamily="34" charset="-122"/>
                <a:ea typeface="微软雅黑" panose="020B0503020204020204" pitchFamily="34" charset="-122"/>
              </a:rPr>
              <a:t>1</a:t>
            </a:r>
            <a:r>
              <a:rPr lang="zh-CN" altLang="en-US" sz="2800" dirty="0">
                <a:solidFill>
                  <a:srgbClr val="002060"/>
                </a:solidFill>
                <a:latin typeface="微软雅黑" panose="020B0503020204020204" pitchFamily="34" charset="-122"/>
                <a:ea typeface="微软雅黑" panose="020B0503020204020204" pitchFamily="34" charset="-122"/>
              </a:rPr>
              <a:t>）：在关系</a:t>
            </a:r>
            <a:r>
              <a:rPr lang="en-US" altLang="zh-CN" sz="2800" dirty="0">
                <a:solidFill>
                  <a:srgbClr val="002060"/>
                </a:solidFill>
                <a:latin typeface="微软雅黑" panose="020B0503020204020204" pitchFamily="34" charset="-122"/>
                <a:ea typeface="微软雅黑" panose="020B0503020204020204" pitchFamily="34" charset="-122"/>
              </a:rPr>
              <a:t>r</a:t>
            </a:r>
            <a:r>
              <a:rPr lang="zh-CN" altLang="en-US" sz="2800" dirty="0">
                <a:solidFill>
                  <a:srgbClr val="002060"/>
                </a:solidFill>
                <a:latin typeface="微软雅黑" panose="020B0503020204020204" pitchFamily="34" charset="-122"/>
                <a:ea typeface="微软雅黑" panose="020B0503020204020204" pitchFamily="34" charset="-122"/>
              </a:rPr>
              <a:t>中，</a:t>
            </a:r>
            <a:r>
              <a:rPr lang="en-US" altLang="zh-CN" sz="2800" dirty="0">
                <a:solidFill>
                  <a:srgbClr val="002060"/>
                </a:solidFill>
                <a:latin typeface="微软雅黑" panose="020B0503020204020204" pitchFamily="34" charset="-122"/>
                <a:ea typeface="微软雅黑" panose="020B0503020204020204" pitchFamily="34" charset="-122"/>
              </a:rPr>
              <a:t>F</a:t>
            </a:r>
            <a:r>
              <a:rPr lang="en-US" altLang="zh-CN" sz="2800" baseline="300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中的所有函数依赖都成立</a:t>
            </a:r>
            <a:endParaRPr lang="zh-CN" altLang="en-US" sz="3600" dirty="0">
              <a:solidFill>
                <a:srgbClr val="002060"/>
              </a:solidFill>
              <a:latin typeface="微软雅黑" panose="020B0503020204020204" pitchFamily="34" charset="-122"/>
              <a:ea typeface="微软雅黑" panose="020B0503020204020204" pitchFamily="34" charset="-122"/>
            </a:endParaRPr>
          </a:p>
        </p:txBody>
      </p:sp>
      <p:graphicFrame>
        <p:nvGraphicFramePr>
          <p:cNvPr id="73738" name="Object 10">
            <a:extLst>
              <a:ext uri="{FF2B5EF4-FFF2-40B4-BE49-F238E27FC236}">
                <a16:creationId xmlns:a16="http://schemas.microsoft.com/office/drawing/2014/main" id="{E750A92A-657E-48F8-828C-B9DDF7C7D517}"/>
              </a:ext>
            </a:extLst>
          </p:cNvPr>
          <p:cNvGraphicFramePr>
            <a:graphicFrameLocks noChangeAspect="1"/>
          </p:cNvGraphicFramePr>
          <p:nvPr>
            <p:extLst>
              <p:ext uri="{D42A27DB-BD31-4B8C-83A1-F6EECF244321}">
                <p14:modId xmlns:p14="http://schemas.microsoft.com/office/powerpoint/2010/main" val="1683383977"/>
              </p:ext>
            </p:extLst>
          </p:nvPr>
        </p:nvGraphicFramePr>
        <p:xfrm>
          <a:off x="988640" y="2065163"/>
          <a:ext cx="4343400" cy="355600"/>
        </p:xfrm>
        <a:graphic>
          <a:graphicData uri="http://schemas.openxmlformats.org/presentationml/2006/ole">
            <mc:AlternateContent xmlns:mc="http://schemas.openxmlformats.org/markup-compatibility/2006">
              <mc:Choice xmlns:v="urn:schemas-microsoft-com:vml" Requires="v">
                <p:oleObj spid="_x0000_s2322" name="BMP 图象" r:id="rId3" imgW="2209524" imgH="181096" progId="Paint.Picture">
                  <p:embed/>
                </p:oleObj>
              </mc:Choice>
              <mc:Fallback>
                <p:oleObj name="BMP 图象" r:id="rId3" imgW="2209524" imgH="181096" progId="Paint.Picture">
                  <p:embed/>
                  <p:pic>
                    <p:nvPicPr>
                      <p:cNvPr id="73738" name="Object 10">
                        <a:extLst>
                          <a:ext uri="{FF2B5EF4-FFF2-40B4-BE49-F238E27FC236}">
                            <a16:creationId xmlns:a16="http://schemas.microsoft.com/office/drawing/2014/main" id="{E750A92A-657E-48F8-828C-B9DDF7C7D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40" y="2065163"/>
                        <a:ext cx="4343400" cy="3556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9" name="Object 11">
            <a:extLst>
              <a:ext uri="{FF2B5EF4-FFF2-40B4-BE49-F238E27FC236}">
                <a16:creationId xmlns:a16="http://schemas.microsoft.com/office/drawing/2014/main" id="{A3A10FCB-D064-42BB-95EA-878F9C4C9820}"/>
              </a:ext>
            </a:extLst>
          </p:cNvPr>
          <p:cNvGraphicFramePr>
            <a:graphicFrameLocks noChangeAspect="1"/>
          </p:cNvGraphicFramePr>
          <p:nvPr>
            <p:extLst>
              <p:ext uri="{D42A27DB-BD31-4B8C-83A1-F6EECF244321}">
                <p14:modId xmlns:p14="http://schemas.microsoft.com/office/powerpoint/2010/main" val="950688595"/>
              </p:ext>
            </p:extLst>
          </p:nvPr>
        </p:nvGraphicFramePr>
        <p:xfrm>
          <a:off x="1064840" y="2522363"/>
          <a:ext cx="7467600" cy="476250"/>
        </p:xfrm>
        <a:graphic>
          <a:graphicData uri="http://schemas.openxmlformats.org/presentationml/2006/ole">
            <mc:AlternateContent xmlns:mc="http://schemas.openxmlformats.org/markup-compatibility/2006">
              <mc:Choice xmlns:v="urn:schemas-microsoft-com:vml" Requires="v">
                <p:oleObj spid="_x0000_s2323" name="BMP 图象" r:id="rId5" imgW="4029637" imgH="257007" progId="Paint.Picture">
                  <p:embed/>
                </p:oleObj>
              </mc:Choice>
              <mc:Fallback>
                <p:oleObj name="BMP 图象" r:id="rId5" imgW="4029637" imgH="257007" progId="Paint.Picture">
                  <p:embed/>
                  <p:pic>
                    <p:nvPicPr>
                      <p:cNvPr id="73739" name="Object 11">
                        <a:extLst>
                          <a:ext uri="{FF2B5EF4-FFF2-40B4-BE49-F238E27FC236}">
                            <a16:creationId xmlns:a16="http://schemas.microsoft.com/office/drawing/2014/main" id="{A3A10FCB-D064-42BB-95EA-878F9C4C98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4840" y="2522363"/>
                        <a:ext cx="7467600" cy="4762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0" name="Object 12">
            <a:extLst>
              <a:ext uri="{FF2B5EF4-FFF2-40B4-BE49-F238E27FC236}">
                <a16:creationId xmlns:a16="http://schemas.microsoft.com/office/drawing/2014/main" id="{AA21C2CC-D228-4103-B8D7-732EA976C077}"/>
              </a:ext>
            </a:extLst>
          </p:cNvPr>
          <p:cNvGraphicFramePr>
            <a:graphicFrameLocks noChangeAspect="1"/>
          </p:cNvGraphicFramePr>
          <p:nvPr>
            <p:extLst>
              <p:ext uri="{D42A27DB-BD31-4B8C-83A1-F6EECF244321}">
                <p14:modId xmlns:p14="http://schemas.microsoft.com/office/powerpoint/2010/main" val="2351560060"/>
              </p:ext>
            </p:extLst>
          </p:nvPr>
        </p:nvGraphicFramePr>
        <p:xfrm>
          <a:off x="1369640" y="3055763"/>
          <a:ext cx="4191000" cy="406400"/>
        </p:xfrm>
        <a:graphic>
          <a:graphicData uri="http://schemas.openxmlformats.org/presentationml/2006/ole">
            <mc:AlternateContent xmlns:mc="http://schemas.openxmlformats.org/markup-compatibility/2006">
              <mc:Choice xmlns:v="urn:schemas-microsoft-com:vml" Requires="v">
                <p:oleObj spid="_x0000_s2324" name="BMP 图象" r:id="rId7" imgW="2161905" imgH="209524" progId="Paint.Picture">
                  <p:embed/>
                </p:oleObj>
              </mc:Choice>
              <mc:Fallback>
                <p:oleObj name="BMP 图象" r:id="rId7" imgW="2161905" imgH="209524" progId="Paint.Picture">
                  <p:embed/>
                  <p:pic>
                    <p:nvPicPr>
                      <p:cNvPr id="73740" name="Object 12">
                        <a:extLst>
                          <a:ext uri="{FF2B5EF4-FFF2-40B4-BE49-F238E27FC236}">
                            <a16:creationId xmlns:a16="http://schemas.microsoft.com/office/drawing/2014/main" id="{AA21C2CC-D228-4103-B8D7-732EA976C0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9640" y="3055763"/>
                        <a:ext cx="4191000" cy="4064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1" name="Object 13">
            <a:extLst>
              <a:ext uri="{FF2B5EF4-FFF2-40B4-BE49-F238E27FC236}">
                <a16:creationId xmlns:a16="http://schemas.microsoft.com/office/drawing/2014/main" id="{ACD0C651-9DF2-4320-AA26-ABE9E5904A19}"/>
              </a:ext>
            </a:extLst>
          </p:cNvPr>
          <p:cNvGraphicFramePr>
            <a:graphicFrameLocks noChangeAspect="1"/>
          </p:cNvGraphicFramePr>
          <p:nvPr>
            <p:extLst>
              <p:ext uri="{D42A27DB-BD31-4B8C-83A1-F6EECF244321}">
                <p14:modId xmlns:p14="http://schemas.microsoft.com/office/powerpoint/2010/main" val="3559994121"/>
              </p:ext>
            </p:extLst>
          </p:nvPr>
        </p:nvGraphicFramePr>
        <p:xfrm>
          <a:off x="1369640" y="3512963"/>
          <a:ext cx="2514600" cy="477838"/>
        </p:xfrm>
        <a:graphic>
          <a:graphicData uri="http://schemas.openxmlformats.org/presentationml/2006/ole">
            <mc:AlternateContent xmlns:mc="http://schemas.openxmlformats.org/markup-compatibility/2006">
              <mc:Choice xmlns:v="urn:schemas-microsoft-com:vml" Requires="v">
                <p:oleObj spid="_x0000_s2325" name="BMP 图像" r:id="rId9" imgW="1352381" imgH="257007" progId="Paint.Picture">
                  <p:embed/>
                </p:oleObj>
              </mc:Choice>
              <mc:Fallback>
                <p:oleObj name="BMP 图像" r:id="rId9" imgW="1352381" imgH="257007" progId="Paint.Picture">
                  <p:embed/>
                  <p:pic>
                    <p:nvPicPr>
                      <p:cNvPr id="73741" name="Object 13">
                        <a:extLst>
                          <a:ext uri="{FF2B5EF4-FFF2-40B4-BE49-F238E27FC236}">
                            <a16:creationId xmlns:a16="http://schemas.microsoft.com/office/drawing/2014/main" id="{ACD0C651-9DF2-4320-AA26-ABE9E5904A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9640" y="3512963"/>
                        <a:ext cx="2514600" cy="4778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2" name="Object 14">
            <a:extLst>
              <a:ext uri="{FF2B5EF4-FFF2-40B4-BE49-F238E27FC236}">
                <a16:creationId xmlns:a16="http://schemas.microsoft.com/office/drawing/2014/main" id="{402F4788-B3C7-4633-B14A-91E159F2D7C0}"/>
              </a:ext>
            </a:extLst>
          </p:cNvPr>
          <p:cNvGraphicFramePr>
            <a:graphicFrameLocks noChangeAspect="1"/>
          </p:cNvGraphicFramePr>
          <p:nvPr>
            <p:extLst>
              <p:ext uri="{D42A27DB-BD31-4B8C-83A1-F6EECF244321}">
                <p14:modId xmlns:p14="http://schemas.microsoft.com/office/powerpoint/2010/main" val="833083275"/>
              </p:ext>
            </p:extLst>
          </p:nvPr>
        </p:nvGraphicFramePr>
        <p:xfrm>
          <a:off x="1369640" y="3970163"/>
          <a:ext cx="6172200" cy="966788"/>
        </p:xfrm>
        <a:graphic>
          <a:graphicData uri="http://schemas.openxmlformats.org/presentationml/2006/ole">
            <mc:AlternateContent xmlns:mc="http://schemas.openxmlformats.org/markup-compatibility/2006">
              <mc:Choice xmlns:v="urn:schemas-microsoft-com:vml" Requires="v">
                <p:oleObj spid="_x0000_s2326" name="BMP 图象" r:id="rId11" imgW="3457143" imgH="542857" progId="Paint.Picture">
                  <p:embed/>
                </p:oleObj>
              </mc:Choice>
              <mc:Fallback>
                <p:oleObj name="BMP 图象" r:id="rId11" imgW="3457143" imgH="542857" progId="Paint.Picture">
                  <p:embed/>
                  <p:pic>
                    <p:nvPicPr>
                      <p:cNvPr id="73742" name="Object 14">
                        <a:extLst>
                          <a:ext uri="{FF2B5EF4-FFF2-40B4-BE49-F238E27FC236}">
                            <a16:creationId xmlns:a16="http://schemas.microsoft.com/office/drawing/2014/main" id="{402F4788-B3C7-4633-B14A-91E159F2D7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69640" y="3970163"/>
                        <a:ext cx="6172200" cy="9667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3" name="Object 15">
            <a:extLst>
              <a:ext uri="{FF2B5EF4-FFF2-40B4-BE49-F238E27FC236}">
                <a16:creationId xmlns:a16="http://schemas.microsoft.com/office/drawing/2014/main" id="{6B68A69A-FCDD-4F9F-B446-9CDC96AA7A8C}"/>
              </a:ext>
            </a:extLst>
          </p:cNvPr>
          <p:cNvGraphicFramePr>
            <a:graphicFrameLocks noChangeAspect="1"/>
          </p:cNvGraphicFramePr>
          <p:nvPr>
            <p:extLst>
              <p:ext uri="{D42A27DB-BD31-4B8C-83A1-F6EECF244321}">
                <p14:modId xmlns:p14="http://schemas.microsoft.com/office/powerpoint/2010/main" val="2583564599"/>
              </p:ext>
            </p:extLst>
          </p:nvPr>
        </p:nvGraphicFramePr>
        <p:xfrm>
          <a:off x="5560640" y="1333365"/>
          <a:ext cx="3362083" cy="1283195"/>
        </p:xfrm>
        <a:graphic>
          <a:graphicData uri="http://schemas.openxmlformats.org/presentationml/2006/ole">
            <mc:AlternateContent xmlns:mc="http://schemas.openxmlformats.org/markup-compatibility/2006">
              <mc:Choice xmlns:v="urn:schemas-microsoft-com:vml" Requires="v">
                <p:oleObj spid="_x0000_s2327" name="BMP 图象" r:id="rId13" imgW="2247619" imgH="857143" progId="Paint.Picture">
                  <p:embed/>
                </p:oleObj>
              </mc:Choice>
              <mc:Fallback>
                <p:oleObj name="BMP 图象" r:id="rId13" imgW="2247619" imgH="857143" progId="Paint.Picture">
                  <p:embed/>
                  <p:pic>
                    <p:nvPicPr>
                      <p:cNvPr id="73743" name="Object 15">
                        <a:extLst>
                          <a:ext uri="{FF2B5EF4-FFF2-40B4-BE49-F238E27FC236}">
                            <a16:creationId xmlns:a16="http://schemas.microsoft.com/office/drawing/2014/main" id="{6B68A69A-FCDD-4F9F-B446-9CDC96AA7A8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0640" y="1333365"/>
                        <a:ext cx="3362083" cy="1283195"/>
                      </a:xfrm>
                      <a:prstGeom prst="rect">
                        <a:avLst/>
                      </a:prstGeom>
                      <a:noFill/>
                      <a:ln>
                        <a:noFill/>
                      </a:ln>
                      <a:effectLst/>
                    </p:spPr>
                  </p:pic>
                </p:oleObj>
              </mc:Fallback>
            </mc:AlternateContent>
          </a:graphicData>
        </a:graphic>
      </p:graphicFrame>
      <p:graphicFrame>
        <p:nvGraphicFramePr>
          <p:cNvPr id="73744" name="Object 16">
            <a:extLst>
              <a:ext uri="{FF2B5EF4-FFF2-40B4-BE49-F238E27FC236}">
                <a16:creationId xmlns:a16="http://schemas.microsoft.com/office/drawing/2014/main" id="{15E87AB3-E309-4156-90C3-69B4FF575372}"/>
              </a:ext>
            </a:extLst>
          </p:cNvPr>
          <p:cNvGraphicFramePr>
            <a:graphicFrameLocks noChangeAspect="1"/>
          </p:cNvGraphicFramePr>
          <p:nvPr>
            <p:extLst>
              <p:ext uri="{D42A27DB-BD31-4B8C-83A1-F6EECF244321}">
                <p14:modId xmlns:p14="http://schemas.microsoft.com/office/powerpoint/2010/main" val="109928754"/>
              </p:ext>
            </p:extLst>
          </p:nvPr>
        </p:nvGraphicFramePr>
        <p:xfrm>
          <a:off x="988640" y="4884563"/>
          <a:ext cx="6858000" cy="1455738"/>
        </p:xfrm>
        <a:graphic>
          <a:graphicData uri="http://schemas.openxmlformats.org/presentationml/2006/ole">
            <mc:AlternateContent xmlns:mc="http://schemas.openxmlformats.org/markup-compatibility/2006">
              <mc:Choice xmlns:v="urn:schemas-microsoft-com:vml" Requires="v">
                <p:oleObj spid="_x0000_s2328" name="BMP 图象" r:id="rId15" imgW="3723810" imgH="790476" progId="Paint.Picture">
                  <p:embed/>
                </p:oleObj>
              </mc:Choice>
              <mc:Fallback>
                <p:oleObj name="BMP 图象" r:id="rId15" imgW="3723810" imgH="790476" progId="Paint.Picture">
                  <p:embed/>
                  <p:pic>
                    <p:nvPicPr>
                      <p:cNvPr id="73744" name="Object 16">
                        <a:extLst>
                          <a:ext uri="{FF2B5EF4-FFF2-40B4-BE49-F238E27FC236}">
                            <a16:creationId xmlns:a16="http://schemas.microsoft.com/office/drawing/2014/main" id="{15E87AB3-E309-4156-90C3-69B4FF57537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8640" y="4884563"/>
                        <a:ext cx="6858000" cy="14557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45" name="Object 17">
            <a:extLst>
              <a:ext uri="{FF2B5EF4-FFF2-40B4-BE49-F238E27FC236}">
                <a16:creationId xmlns:a16="http://schemas.microsoft.com/office/drawing/2014/main" id="{97CEECDC-4142-415A-B014-B8E853091259}"/>
              </a:ext>
            </a:extLst>
          </p:cNvPr>
          <p:cNvGraphicFramePr>
            <a:graphicFrameLocks noChangeAspect="1"/>
          </p:cNvGraphicFramePr>
          <p:nvPr>
            <p:extLst>
              <p:ext uri="{D42A27DB-BD31-4B8C-83A1-F6EECF244321}">
                <p14:modId xmlns:p14="http://schemas.microsoft.com/office/powerpoint/2010/main" val="4035393077"/>
              </p:ext>
            </p:extLst>
          </p:nvPr>
        </p:nvGraphicFramePr>
        <p:xfrm>
          <a:off x="988640" y="6408563"/>
          <a:ext cx="5943600" cy="404813"/>
        </p:xfrm>
        <a:graphic>
          <a:graphicData uri="http://schemas.openxmlformats.org/presentationml/2006/ole">
            <mc:AlternateContent xmlns:mc="http://schemas.openxmlformats.org/markup-compatibility/2006">
              <mc:Choice xmlns:v="urn:schemas-microsoft-com:vml" Requires="v">
                <p:oleObj spid="_x0000_s2329" name="BMP 图象" r:id="rId17" imgW="3209524" imgH="219222" progId="Paint.Picture">
                  <p:embed/>
                </p:oleObj>
              </mc:Choice>
              <mc:Fallback>
                <p:oleObj name="BMP 图象" r:id="rId17" imgW="3209524" imgH="219222" progId="Paint.Picture">
                  <p:embed/>
                  <p:pic>
                    <p:nvPicPr>
                      <p:cNvPr id="73745" name="Object 17">
                        <a:extLst>
                          <a:ext uri="{FF2B5EF4-FFF2-40B4-BE49-F238E27FC236}">
                            <a16:creationId xmlns:a16="http://schemas.microsoft.com/office/drawing/2014/main" id="{97CEECDC-4142-415A-B014-B8E85309125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8640" y="6408563"/>
                        <a:ext cx="5943600" cy="40481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2">
            <a:extLst>
              <a:ext uri="{FF2B5EF4-FFF2-40B4-BE49-F238E27FC236}">
                <a16:creationId xmlns:a16="http://schemas.microsoft.com/office/drawing/2014/main" id="{1BED4744-C027-4B26-9073-C4BDBBEA8DCA}"/>
              </a:ext>
            </a:extLst>
          </p:cNvPr>
          <p:cNvSpPr txBox="1">
            <a:spLocks noChangeArrowheads="1"/>
          </p:cNvSpPr>
          <p:nvPr/>
        </p:nvSpPr>
        <p:spPr bwMode="auto">
          <a:xfrm>
            <a:off x="958966" y="-39688"/>
            <a:ext cx="8149538"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accent1">
                    <a:lumMod val="25000"/>
                  </a:schemeClr>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a:lnSpc>
                <a:spcPct val="120000"/>
              </a:lnSpc>
              <a:buFontTx/>
            </a:pPr>
            <a:r>
              <a:rPr lang="zh-CN" altLang="en-US" kern="0" dirty="0">
                <a:solidFill>
                  <a:srgbClr val="FF0000"/>
                </a:solidFill>
                <a:ea typeface="楷体_GB2312" pitchFamily="49" charset="-122"/>
              </a:rPr>
              <a:t>公理的完备性的进一步证明</a:t>
            </a:r>
            <a:endParaRPr lang="zh-CN" altLang="en-US" kern="0" dirty="0">
              <a:solidFill>
                <a:schemeClr val="tx1"/>
              </a:solidFill>
            </a:endParaRPr>
          </a:p>
        </p:txBody>
      </p:sp>
      <p:sp>
        <p:nvSpPr>
          <p:cNvPr id="4" name="日期占位符 3">
            <a:extLst>
              <a:ext uri="{FF2B5EF4-FFF2-40B4-BE49-F238E27FC236}">
                <a16:creationId xmlns:a16="http://schemas.microsoft.com/office/drawing/2014/main" id="{29039C24-DBF0-4394-A69A-2F7642FB6C06}"/>
              </a:ext>
            </a:extLst>
          </p:cNvPr>
          <p:cNvSpPr>
            <a:spLocks noGrp="1"/>
          </p:cNvSpPr>
          <p:nvPr>
            <p:ph type="dt" sz="half" idx="10"/>
          </p:nvPr>
        </p:nvSpPr>
        <p:spPr/>
        <p:txBody>
          <a:bodyPr/>
          <a:lstStyle/>
          <a:p>
            <a:pPr>
              <a:defRPr/>
            </a:pPr>
            <a:fld id="{3B5CC09A-E5B5-406A-80A6-E384F3180B74}"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73743"/>
                                        </p:tgtEl>
                                        <p:attrNameLst>
                                          <p:attrName>style.visibility</p:attrName>
                                        </p:attrNameLst>
                                      </p:cBhvr>
                                      <p:to>
                                        <p:strVal val="visible"/>
                                      </p:to>
                                    </p:set>
                                    <p:animEffect transition="in" filter="strips(downLeft)">
                                      <p:cBhvr>
                                        <p:cTn id="7" dur="500"/>
                                        <p:tgtEl>
                                          <p:spTgt spid="737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738"/>
                                        </p:tgtEl>
                                        <p:attrNameLst>
                                          <p:attrName>style.visibility</p:attrName>
                                        </p:attrNameLst>
                                      </p:cBhvr>
                                      <p:to>
                                        <p:strVal val="visible"/>
                                      </p:to>
                                    </p:set>
                                    <p:animEffect transition="in" filter="blinds(horizontal)">
                                      <p:cBhvr>
                                        <p:cTn id="12" dur="500"/>
                                        <p:tgtEl>
                                          <p:spTgt spid="737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3739"/>
                                        </p:tgtEl>
                                        <p:attrNameLst>
                                          <p:attrName>style.visibility</p:attrName>
                                        </p:attrNameLst>
                                      </p:cBhvr>
                                      <p:to>
                                        <p:strVal val="visible"/>
                                      </p:to>
                                    </p:set>
                                    <p:animEffect transition="in" filter="box(in)">
                                      <p:cBhvr>
                                        <p:cTn id="17" dur="500"/>
                                        <p:tgtEl>
                                          <p:spTgt spid="737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3740"/>
                                        </p:tgtEl>
                                        <p:attrNameLst>
                                          <p:attrName>style.visibility</p:attrName>
                                        </p:attrNameLst>
                                      </p:cBhvr>
                                      <p:to>
                                        <p:strVal val="visible"/>
                                      </p:to>
                                    </p:set>
                                    <p:animEffect transition="in" filter="checkerboard(across)">
                                      <p:cBhvr>
                                        <p:cTn id="22" dur="500"/>
                                        <p:tgtEl>
                                          <p:spTgt spid="737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3741"/>
                                        </p:tgtEl>
                                        <p:attrNameLst>
                                          <p:attrName>style.visibility</p:attrName>
                                        </p:attrNameLst>
                                      </p:cBhvr>
                                      <p:to>
                                        <p:strVal val="visible"/>
                                      </p:to>
                                    </p:set>
                                    <p:animEffect transition="in" filter="dissolve">
                                      <p:cBhvr>
                                        <p:cTn id="27" dur="500"/>
                                        <p:tgtEl>
                                          <p:spTgt spid="737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73742"/>
                                        </p:tgtEl>
                                        <p:attrNameLst>
                                          <p:attrName>style.visibility</p:attrName>
                                        </p:attrNameLst>
                                      </p:cBhvr>
                                      <p:to>
                                        <p:strVal val="visible"/>
                                      </p:to>
                                    </p:set>
                                    <p:animEffect transition="in" filter="randombar(horizontal)">
                                      <p:cBhvr>
                                        <p:cTn id="32" dur="500"/>
                                        <p:tgtEl>
                                          <p:spTgt spid="737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73744"/>
                                        </p:tgtEl>
                                        <p:attrNameLst>
                                          <p:attrName>style.visibility</p:attrName>
                                        </p:attrNameLst>
                                      </p:cBhvr>
                                      <p:to>
                                        <p:strVal val="visible"/>
                                      </p:to>
                                    </p:set>
                                    <p:animEffect transition="in" filter="barn(inVertical)">
                                      <p:cBhvr>
                                        <p:cTn id="37" dur="500"/>
                                        <p:tgtEl>
                                          <p:spTgt spid="737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73745"/>
                                        </p:tgtEl>
                                        <p:attrNameLst>
                                          <p:attrName>style.visibility</p:attrName>
                                        </p:attrNameLst>
                                      </p:cBhvr>
                                      <p:to>
                                        <p:strVal val="visible"/>
                                      </p:to>
                                    </p:set>
                                    <p:animEffect transition="in" filter="barn(outVertical)">
                                      <p:cBhvr>
                                        <p:cTn id="42" dur="500"/>
                                        <p:tgtEl>
                                          <p:spTgt spid="73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DC457ED-ACE9-44E8-8D7D-537A260440FD}"/>
              </a:ext>
            </a:extLst>
          </p:cNvPr>
          <p:cNvSpPr>
            <a:spLocks noGrp="1" noChangeArrowheads="1"/>
          </p:cNvSpPr>
          <p:nvPr>
            <p:ph type="title"/>
          </p:nvPr>
        </p:nvSpPr>
        <p:spPr>
          <a:xfrm>
            <a:off x="827584" y="871182"/>
            <a:ext cx="8266112" cy="970616"/>
          </a:xfrm>
        </p:spPr>
        <p:txBody>
          <a:bodyPr/>
          <a:lstStyle/>
          <a:p>
            <a:pPr algn="l"/>
            <a:r>
              <a:rPr lang="zh-CN" altLang="zh-CN" sz="2800" dirty="0">
                <a:solidFill>
                  <a:srgbClr val="002060"/>
                </a:solidFill>
                <a:latin typeface="微软雅黑" panose="020B0503020204020204" pitchFamily="34" charset="-122"/>
                <a:ea typeface="微软雅黑" panose="020B0503020204020204" pitchFamily="34" charset="-122"/>
              </a:rPr>
              <a:t>证</a:t>
            </a: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2</a:t>
            </a:r>
            <a:r>
              <a:rPr lang="zh-CN" altLang="en-US" sz="2800" dirty="0">
                <a:solidFill>
                  <a:srgbClr val="002060"/>
                </a:solidFill>
                <a:latin typeface="微软雅黑" panose="020B0503020204020204" pitchFamily="34" charset="-122"/>
                <a:ea typeface="微软雅黑" panose="020B0503020204020204" pitchFamily="34" charset="-122"/>
              </a:rPr>
              <a:t>）</a:t>
            </a:r>
            <a:r>
              <a:rPr lang="zh-CN" altLang="zh-CN" sz="2800" dirty="0">
                <a:solidFill>
                  <a:srgbClr val="002060"/>
                </a:solidFill>
                <a:latin typeface="微软雅黑" panose="020B0503020204020204" pitchFamily="34" charset="-122"/>
                <a:ea typeface="微软雅黑" panose="020B0503020204020204" pitchFamily="34" charset="-122"/>
              </a:rPr>
              <a:t>：</a:t>
            </a:r>
            <a:r>
              <a:rPr lang="zh-CN" altLang="en-US" sz="2800" dirty="0">
                <a:solidFill>
                  <a:srgbClr val="002060"/>
                </a:solidFill>
                <a:latin typeface="微软雅黑" panose="020B0503020204020204" pitchFamily="34" charset="-122"/>
                <a:ea typeface="微软雅黑" panose="020B0503020204020204" pitchFamily="34" charset="-122"/>
              </a:rPr>
              <a:t>在关系</a:t>
            </a:r>
            <a:r>
              <a:rPr lang="en-US" altLang="zh-CN" sz="2800" dirty="0">
                <a:solidFill>
                  <a:srgbClr val="002060"/>
                </a:solidFill>
                <a:latin typeface="微软雅黑" panose="020B0503020204020204" pitchFamily="34" charset="-122"/>
                <a:ea typeface="微软雅黑" panose="020B0503020204020204" pitchFamily="34" charset="-122"/>
              </a:rPr>
              <a:t>r</a:t>
            </a:r>
            <a:r>
              <a:rPr lang="zh-CN" altLang="en-US" sz="2800" dirty="0">
                <a:solidFill>
                  <a:srgbClr val="002060"/>
                </a:solidFill>
                <a:latin typeface="微软雅黑" panose="020B0503020204020204" pitchFamily="34" charset="-122"/>
                <a:ea typeface="微软雅黑" panose="020B0503020204020204" pitchFamily="34" charset="-122"/>
              </a:rPr>
              <a:t>中，不能根据</a:t>
            </a:r>
            <a:r>
              <a:rPr lang="en-US" altLang="zh-CN" sz="2800" dirty="0">
                <a:solidFill>
                  <a:srgbClr val="002060"/>
                </a:solidFill>
                <a:latin typeface="微软雅黑" panose="020B0503020204020204" pitchFamily="34" charset="-122"/>
                <a:ea typeface="微软雅黑" panose="020B0503020204020204" pitchFamily="34" charset="-122"/>
              </a:rPr>
              <a:t>F</a:t>
            </a:r>
            <a:r>
              <a:rPr lang="zh-CN" altLang="en-US" sz="2800" dirty="0">
                <a:solidFill>
                  <a:srgbClr val="002060"/>
                </a:solidFill>
                <a:latin typeface="微软雅黑" panose="020B0503020204020204" pitchFamily="34" charset="-122"/>
                <a:ea typeface="微软雅黑" panose="020B0503020204020204" pitchFamily="34" charset="-122"/>
              </a:rPr>
              <a:t>用</a:t>
            </a:r>
            <a:r>
              <a:rPr lang="en-US" altLang="zh-CN" sz="2800" dirty="0" err="1">
                <a:solidFill>
                  <a:srgbClr val="002060"/>
                </a:solidFill>
                <a:latin typeface="微软雅黑" panose="020B0503020204020204" pitchFamily="34" charset="-122"/>
                <a:ea typeface="微软雅黑" panose="020B0503020204020204" pitchFamily="34" charset="-122"/>
              </a:rPr>
              <a:t>Amstrong</a:t>
            </a:r>
            <a:r>
              <a:rPr lang="zh-CN" altLang="en-US" sz="2800" dirty="0">
                <a:solidFill>
                  <a:srgbClr val="002060"/>
                </a:solidFill>
                <a:latin typeface="微软雅黑" panose="020B0503020204020204" pitchFamily="34" charset="-122"/>
                <a:ea typeface="微软雅黑" panose="020B0503020204020204" pitchFamily="34" charset="-122"/>
              </a:rPr>
              <a:t>公理推导出的函数依赖</a:t>
            </a:r>
            <a:r>
              <a:rPr lang="en-US" altLang="zh-CN" sz="2800" dirty="0">
                <a:solidFill>
                  <a:srgbClr val="002060"/>
                </a:solidFill>
                <a:latin typeface="微软雅黑" panose="020B0503020204020204" pitchFamily="34" charset="-122"/>
                <a:ea typeface="微软雅黑" panose="020B0503020204020204" pitchFamily="34" charset="-122"/>
              </a:rPr>
              <a:t>X→Y</a:t>
            </a:r>
            <a:r>
              <a:rPr lang="zh-CN" altLang="en-US" sz="2800" dirty="0">
                <a:solidFill>
                  <a:srgbClr val="002060"/>
                </a:solidFill>
                <a:latin typeface="微软雅黑" panose="020B0503020204020204" pitchFamily="34" charset="-122"/>
                <a:ea typeface="微软雅黑" panose="020B0503020204020204" pitchFamily="34" charset="-122"/>
              </a:rPr>
              <a:t>不成立</a:t>
            </a:r>
          </a:p>
        </p:txBody>
      </p:sp>
      <p:graphicFrame>
        <p:nvGraphicFramePr>
          <p:cNvPr id="76806" name="Object 6">
            <a:extLst>
              <a:ext uri="{FF2B5EF4-FFF2-40B4-BE49-F238E27FC236}">
                <a16:creationId xmlns:a16="http://schemas.microsoft.com/office/drawing/2014/main" id="{082559DC-4ED5-4160-805A-D87936AD1964}"/>
              </a:ext>
            </a:extLst>
          </p:cNvPr>
          <p:cNvGraphicFramePr>
            <a:graphicFrameLocks noChangeAspect="1"/>
          </p:cNvGraphicFramePr>
          <p:nvPr>
            <p:extLst>
              <p:ext uri="{D42A27DB-BD31-4B8C-83A1-F6EECF244321}">
                <p14:modId xmlns:p14="http://schemas.microsoft.com/office/powerpoint/2010/main" val="124792128"/>
              </p:ext>
            </p:extLst>
          </p:nvPr>
        </p:nvGraphicFramePr>
        <p:xfrm>
          <a:off x="2743200" y="1869696"/>
          <a:ext cx="4259940" cy="1693622"/>
        </p:xfrm>
        <a:graphic>
          <a:graphicData uri="http://schemas.openxmlformats.org/presentationml/2006/ole">
            <mc:AlternateContent xmlns:mc="http://schemas.openxmlformats.org/markup-compatibility/2006">
              <mc:Choice xmlns:v="urn:schemas-microsoft-com:vml" Requires="v">
                <p:oleObj spid="_x0000_s3176" name="BMP 图象" r:id="rId3" imgW="2247619" imgH="857143" progId="Paint.Picture">
                  <p:embed/>
                </p:oleObj>
              </mc:Choice>
              <mc:Fallback>
                <p:oleObj name="BMP 图象" r:id="rId3" imgW="2247619" imgH="857143" progId="Paint.Picture">
                  <p:embed/>
                  <p:pic>
                    <p:nvPicPr>
                      <p:cNvPr id="76806" name="Object 6">
                        <a:extLst>
                          <a:ext uri="{FF2B5EF4-FFF2-40B4-BE49-F238E27FC236}">
                            <a16:creationId xmlns:a16="http://schemas.microsoft.com/office/drawing/2014/main" id="{082559DC-4ED5-4160-805A-D87936AD1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869696"/>
                        <a:ext cx="4259940" cy="1693622"/>
                      </a:xfrm>
                      <a:prstGeom prst="rect">
                        <a:avLst/>
                      </a:prstGeom>
                      <a:noFill/>
                      <a:ln>
                        <a:noFill/>
                      </a:ln>
                      <a:effectLst/>
                    </p:spPr>
                  </p:pic>
                </p:oleObj>
              </mc:Fallback>
            </mc:AlternateContent>
          </a:graphicData>
        </a:graphic>
      </p:graphicFrame>
      <p:graphicFrame>
        <p:nvGraphicFramePr>
          <p:cNvPr id="76808" name="Object 8">
            <a:extLst>
              <a:ext uri="{FF2B5EF4-FFF2-40B4-BE49-F238E27FC236}">
                <a16:creationId xmlns:a16="http://schemas.microsoft.com/office/drawing/2014/main" id="{48842A4E-2903-4CEE-BDC6-0272BBD3056A}"/>
              </a:ext>
            </a:extLst>
          </p:cNvPr>
          <p:cNvGraphicFramePr>
            <a:graphicFrameLocks noChangeAspect="1"/>
          </p:cNvGraphicFramePr>
          <p:nvPr>
            <p:extLst>
              <p:ext uri="{D42A27DB-BD31-4B8C-83A1-F6EECF244321}">
                <p14:modId xmlns:p14="http://schemas.microsoft.com/office/powerpoint/2010/main" val="4091329822"/>
              </p:ext>
            </p:extLst>
          </p:nvPr>
        </p:nvGraphicFramePr>
        <p:xfrm>
          <a:off x="1208112" y="3720802"/>
          <a:ext cx="5867400" cy="1003300"/>
        </p:xfrm>
        <a:graphic>
          <a:graphicData uri="http://schemas.openxmlformats.org/presentationml/2006/ole">
            <mc:AlternateContent xmlns:mc="http://schemas.openxmlformats.org/markup-compatibility/2006">
              <mc:Choice xmlns:v="urn:schemas-microsoft-com:vml" Requires="v">
                <p:oleObj spid="_x0000_s3177" name="BMP 图象" r:id="rId5" imgW="2952381" imgH="504762" progId="Paint.Picture">
                  <p:embed/>
                </p:oleObj>
              </mc:Choice>
              <mc:Fallback>
                <p:oleObj name="BMP 图象" r:id="rId5" imgW="2952381" imgH="504762" progId="Paint.Picture">
                  <p:embed/>
                  <p:pic>
                    <p:nvPicPr>
                      <p:cNvPr id="76808" name="Object 8">
                        <a:extLst>
                          <a:ext uri="{FF2B5EF4-FFF2-40B4-BE49-F238E27FC236}">
                            <a16:creationId xmlns:a16="http://schemas.microsoft.com/office/drawing/2014/main" id="{48842A4E-2903-4CEE-BDC6-0272BBD305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112" y="3720802"/>
                        <a:ext cx="5867400" cy="10033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9" name="Object 9">
            <a:extLst>
              <a:ext uri="{FF2B5EF4-FFF2-40B4-BE49-F238E27FC236}">
                <a16:creationId xmlns:a16="http://schemas.microsoft.com/office/drawing/2014/main" id="{60171679-D30D-432C-9578-7921DC1DE7B4}"/>
              </a:ext>
            </a:extLst>
          </p:cNvPr>
          <p:cNvGraphicFramePr>
            <a:graphicFrameLocks noChangeAspect="1"/>
          </p:cNvGraphicFramePr>
          <p:nvPr>
            <p:extLst>
              <p:ext uri="{D42A27DB-BD31-4B8C-83A1-F6EECF244321}">
                <p14:modId xmlns:p14="http://schemas.microsoft.com/office/powerpoint/2010/main" val="2409540444"/>
              </p:ext>
            </p:extLst>
          </p:nvPr>
        </p:nvGraphicFramePr>
        <p:xfrm>
          <a:off x="1208112" y="5016202"/>
          <a:ext cx="6172200" cy="1581150"/>
        </p:xfrm>
        <a:graphic>
          <a:graphicData uri="http://schemas.openxmlformats.org/presentationml/2006/ole">
            <mc:AlternateContent xmlns:mc="http://schemas.openxmlformats.org/markup-compatibility/2006">
              <mc:Choice xmlns:v="urn:schemas-microsoft-com:vml" Requires="v">
                <p:oleObj spid="_x0000_s3178" name="BMP 图象" r:id="rId7" imgW="3123810" imgH="800212" progId="Paint.Picture">
                  <p:embed/>
                </p:oleObj>
              </mc:Choice>
              <mc:Fallback>
                <p:oleObj name="BMP 图象" r:id="rId7" imgW="3123810" imgH="800212" progId="Paint.Picture">
                  <p:embed/>
                  <p:pic>
                    <p:nvPicPr>
                      <p:cNvPr id="76809" name="Object 9">
                        <a:extLst>
                          <a:ext uri="{FF2B5EF4-FFF2-40B4-BE49-F238E27FC236}">
                            <a16:creationId xmlns:a16="http://schemas.microsoft.com/office/drawing/2014/main" id="{60171679-D30D-432C-9578-7921DC1DE7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8112" y="5016202"/>
                        <a:ext cx="6172200" cy="15811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a:extLst>
              <a:ext uri="{FF2B5EF4-FFF2-40B4-BE49-F238E27FC236}">
                <a16:creationId xmlns:a16="http://schemas.microsoft.com/office/drawing/2014/main" id="{81043827-6AFE-4D76-9E80-F8878433C0DF}"/>
              </a:ext>
            </a:extLst>
          </p:cNvPr>
          <p:cNvSpPr txBox="1">
            <a:spLocks noChangeArrowheads="1"/>
          </p:cNvSpPr>
          <p:nvPr/>
        </p:nvSpPr>
        <p:spPr bwMode="auto">
          <a:xfrm>
            <a:off x="958966" y="-39688"/>
            <a:ext cx="8149538"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accent1">
                    <a:lumMod val="25000"/>
                  </a:schemeClr>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a:lnSpc>
                <a:spcPct val="120000"/>
              </a:lnSpc>
              <a:buFontTx/>
            </a:pPr>
            <a:r>
              <a:rPr lang="zh-CN" altLang="en-US" kern="0" dirty="0">
                <a:solidFill>
                  <a:srgbClr val="FF0000"/>
                </a:solidFill>
                <a:ea typeface="楷体_GB2312" pitchFamily="49" charset="-122"/>
              </a:rPr>
              <a:t>公理的完备性的进一步证明</a:t>
            </a:r>
            <a:endParaRPr lang="zh-CN" altLang="en-US" kern="0" dirty="0">
              <a:solidFill>
                <a:schemeClr val="tx1"/>
              </a:solidFill>
            </a:endParaRPr>
          </a:p>
        </p:txBody>
      </p:sp>
      <p:sp>
        <p:nvSpPr>
          <p:cNvPr id="4" name="日期占位符 3">
            <a:extLst>
              <a:ext uri="{FF2B5EF4-FFF2-40B4-BE49-F238E27FC236}">
                <a16:creationId xmlns:a16="http://schemas.microsoft.com/office/drawing/2014/main" id="{14333460-E678-409A-BE00-77688857C72E}"/>
              </a:ext>
            </a:extLst>
          </p:cNvPr>
          <p:cNvSpPr>
            <a:spLocks noGrp="1"/>
          </p:cNvSpPr>
          <p:nvPr>
            <p:ph type="dt" sz="half" idx="10"/>
          </p:nvPr>
        </p:nvSpPr>
        <p:spPr/>
        <p:txBody>
          <a:bodyPr/>
          <a:lstStyle/>
          <a:p>
            <a:pPr>
              <a:defRPr/>
            </a:pPr>
            <a:fld id="{DD691332-1BB1-4E35-A7D2-29A54413CA3B}"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strips(downLeft)">
                                      <p:cBhvr>
                                        <p:cTn id="7" dur="500"/>
                                        <p:tgtEl>
                                          <p:spTgt spid="76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76808"/>
                                        </p:tgtEl>
                                        <p:attrNameLst>
                                          <p:attrName>style.visibility</p:attrName>
                                        </p:attrNameLst>
                                      </p:cBhvr>
                                      <p:to>
                                        <p:strVal val="visible"/>
                                      </p:to>
                                    </p:set>
                                    <p:anim calcmode="lin" valueType="num">
                                      <p:cBhvr>
                                        <p:cTn id="12" dur="500" fill="hold"/>
                                        <p:tgtEl>
                                          <p:spTgt spid="76808"/>
                                        </p:tgtEl>
                                        <p:attrNameLst>
                                          <p:attrName>ppt_w</p:attrName>
                                        </p:attrNameLst>
                                      </p:cBhvr>
                                      <p:tavLst>
                                        <p:tav tm="0">
                                          <p:val>
                                            <p:fltVal val="0"/>
                                          </p:val>
                                        </p:tav>
                                        <p:tav tm="100000">
                                          <p:val>
                                            <p:strVal val="#ppt_w"/>
                                          </p:val>
                                        </p:tav>
                                      </p:tavLst>
                                    </p:anim>
                                    <p:anim calcmode="lin" valueType="num">
                                      <p:cBhvr>
                                        <p:cTn id="13" dur="500" fill="hold"/>
                                        <p:tgtEl>
                                          <p:spTgt spid="76808"/>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nodeType="clickEffect">
                                  <p:stCondLst>
                                    <p:cond delay="0"/>
                                  </p:stCondLst>
                                  <p:childTnLst>
                                    <p:set>
                                      <p:cBhvr>
                                        <p:cTn id="17" dur="1" fill="hold">
                                          <p:stCondLst>
                                            <p:cond delay="0"/>
                                          </p:stCondLst>
                                        </p:cTn>
                                        <p:tgtEl>
                                          <p:spTgt spid="76809"/>
                                        </p:tgtEl>
                                        <p:attrNameLst>
                                          <p:attrName>style.visibility</p:attrName>
                                        </p:attrNameLst>
                                      </p:cBhvr>
                                      <p:to>
                                        <p:strVal val="visible"/>
                                      </p:to>
                                    </p:set>
                                    <p:anim calcmode="lin" valueType="num">
                                      <p:cBhvr>
                                        <p:cTn id="18" dur="500" fill="hold"/>
                                        <p:tgtEl>
                                          <p:spTgt spid="76809"/>
                                        </p:tgtEl>
                                        <p:attrNameLst>
                                          <p:attrName>ppt_w</p:attrName>
                                        </p:attrNameLst>
                                      </p:cBhvr>
                                      <p:tavLst>
                                        <p:tav tm="0">
                                          <p:val>
                                            <p:strVal val="4*#ppt_w"/>
                                          </p:val>
                                        </p:tav>
                                        <p:tav tm="100000">
                                          <p:val>
                                            <p:strVal val="#ppt_w"/>
                                          </p:val>
                                        </p:tav>
                                      </p:tavLst>
                                    </p:anim>
                                    <p:anim calcmode="lin" valueType="num">
                                      <p:cBhvr>
                                        <p:cTn id="19" dur="500" fill="hold"/>
                                        <p:tgtEl>
                                          <p:spTgt spid="7680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9572" name="Rectangle 3"/>
          <p:cNvSpPr>
            <a:spLocks noGrp="1" noChangeArrowheads="1"/>
          </p:cNvSpPr>
          <p:nvPr>
            <p:ph idx="1"/>
          </p:nvPr>
        </p:nvSpPr>
        <p:spPr/>
        <p:txBody>
          <a:bodyPr/>
          <a:lstStyle/>
          <a:p>
            <a:pPr>
              <a:lnSpc>
                <a:spcPct val="150000"/>
              </a:lnSpc>
            </a:pPr>
            <a:r>
              <a:rPr lang="en-US" altLang="zh-CN" dirty="0">
                <a:sym typeface="Calibri" pitchFamily="34" charset="0"/>
              </a:rPr>
              <a:t>Armstrong</a:t>
            </a:r>
            <a:r>
              <a:rPr lang="zh-CN" altLang="en-US" dirty="0">
                <a:sym typeface="Calibri" pitchFamily="34" charset="0"/>
              </a:rPr>
              <a:t>公理的完备性及有效性说明</a:t>
            </a:r>
            <a:r>
              <a:rPr lang="en-US" altLang="zh-CN" dirty="0">
                <a:sym typeface="Calibri" pitchFamily="34" charset="0"/>
              </a:rPr>
              <a:t>:</a:t>
            </a:r>
            <a:endParaRPr lang="zh-CN" altLang="en-US" dirty="0">
              <a:sym typeface="Calibri" pitchFamily="34" charset="0"/>
            </a:endParaRPr>
          </a:p>
          <a:p>
            <a:pPr lvl="1">
              <a:lnSpc>
                <a:spcPct val="150000"/>
              </a:lnSpc>
            </a:pPr>
            <a:r>
              <a:rPr lang="en-US" altLang="zh-CN" dirty="0"/>
              <a:t>“</a:t>
            </a:r>
            <a:r>
              <a:rPr lang="zh-CN" altLang="en-US" dirty="0">
                <a:sym typeface="Calibri" pitchFamily="34" charset="0"/>
              </a:rPr>
              <a:t>导出</a:t>
            </a:r>
            <a:r>
              <a:rPr lang="zh-CN" altLang="en-US" dirty="0"/>
              <a:t>”与</a:t>
            </a:r>
            <a:r>
              <a:rPr lang="en-US" altLang="zh-CN" dirty="0"/>
              <a:t>“</a:t>
            </a:r>
            <a:r>
              <a:rPr lang="zh-CN" altLang="en-US" dirty="0">
                <a:sym typeface="Calibri" pitchFamily="34" charset="0"/>
              </a:rPr>
              <a:t>蕴涵</a:t>
            </a:r>
            <a:r>
              <a:rPr lang="zh-CN" altLang="en-US" dirty="0"/>
              <a:t>”</a:t>
            </a:r>
            <a:r>
              <a:rPr lang="zh-CN" altLang="en-US" dirty="0">
                <a:sym typeface="Calibri" pitchFamily="34" charset="0"/>
              </a:rPr>
              <a:t>是两个完全等价的概念</a:t>
            </a:r>
          </a:p>
          <a:p>
            <a:pPr lvl="1">
              <a:lnSpc>
                <a:spcPct val="150000"/>
              </a:lnSpc>
            </a:pPr>
            <a:r>
              <a:rPr lang="en-US" altLang="zh-CN" i="1" dirty="0">
                <a:sym typeface="Calibri" pitchFamily="34" charset="0"/>
              </a:rPr>
              <a:t>F</a:t>
            </a:r>
            <a:r>
              <a:rPr lang="en-US" altLang="zh-CN" baseline="30000" dirty="0">
                <a:sym typeface="Calibri" pitchFamily="34" charset="0"/>
              </a:rPr>
              <a:t>+</a:t>
            </a:r>
            <a:r>
              <a:rPr lang="en-US" altLang="zh-CN" dirty="0">
                <a:sym typeface="Calibri" pitchFamily="34" charset="0"/>
              </a:rPr>
              <a:t> </a:t>
            </a:r>
            <a:r>
              <a:rPr lang="zh-CN" altLang="en-US" dirty="0">
                <a:sym typeface="Calibri" pitchFamily="34" charset="0"/>
              </a:rPr>
              <a:t>：为</a:t>
            </a:r>
            <a:r>
              <a:rPr lang="en-US" altLang="zh-CN" i="1" dirty="0">
                <a:sym typeface="Calibri" pitchFamily="34" charset="0"/>
              </a:rPr>
              <a:t>F</a:t>
            </a:r>
            <a:r>
              <a:rPr lang="zh-CN" altLang="en-US" dirty="0">
                <a:sym typeface="Calibri" pitchFamily="34" charset="0"/>
              </a:rPr>
              <a:t>所逻辑蕴涵的函数依赖的全体（定义</a:t>
            </a:r>
            <a:r>
              <a:rPr lang="en-US" altLang="zh-CN" dirty="0">
                <a:sym typeface="Calibri" pitchFamily="34" charset="0"/>
              </a:rPr>
              <a:t>6.12 </a:t>
            </a:r>
            <a:r>
              <a:rPr lang="zh-CN" altLang="en-US" dirty="0">
                <a:sym typeface="Calibri" pitchFamily="34" charset="0"/>
              </a:rPr>
              <a:t>）</a:t>
            </a:r>
          </a:p>
          <a:p>
            <a:pPr lvl="1">
              <a:lnSpc>
                <a:spcPct val="150000"/>
              </a:lnSpc>
              <a:buFont typeface="Wingdings" pitchFamily="2" charset="2"/>
              <a:buNone/>
            </a:pPr>
            <a:endParaRPr lang="zh-CN" altLang="en-US" dirty="0">
              <a:sym typeface="Calibri" pitchFamily="34" charset="0"/>
            </a:endParaRPr>
          </a:p>
          <a:p>
            <a:pPr lvl="1">
              <a:lnSpc>
                <a:spcPct val="150000"/>
              </a:lnSpc>
            </a:pPr>
            <a:r>
              <a:rPr lang="en-US" altLang="zh-CN" i="1" dirty="0">
                <a:sym typeface="Calibri" pitchFamily="34" charset="0"/>
              </a:rPr>
              <a:t>F</a:t>
            </a:r>
            <a:r>
              <a:rPr lang="en-US" altLang="zh-CN" baseline="30000" dirty="0">
                <a:sym typeface="Calibri" pitchFamily="34" charset="0"/>
              </a:rPr>
              <a:t>+</a:t>
            </a:r>
            <a:r>
              <a:rPr lang="en-US" altLang="zh-CN" dirty="0">
                <a:sym typeface="Calibri" pitchFamily="34" charset="0"/>
              </a:rPr>
              <a:t> </a:t>
            </a:r>
            <a:r>
              <a:rPr lang="zh-CN" altLang="en-US" dirty="0">
                <a:sym typeface="Calibri" pitchFamily="34" charset="0"/>
              </a:rPr>
              <a:t>：可以说成由</a:t>
            </a:r>
            <a:r>
              <a:rPr lang="en-US" altLang="zh-CN" i="1" dirty="0">
                <a:sym typeface="Calibri" pitchFamily="34" charset="0"/>
              </a:rPr>
              <a:t>F</a:t>
            </a:r>
            <a:r>
              <a:rPr lang="zh-CN" altLang="en-US" dirty="0">
                <a:sym typeface="Calibri" pitchFamily="34" charset="0"/>
              </a:rPr>
              <a:t>出发借助</a:t>
            </a:r>
            <a:r>
              <a:rPr lang="en-US" altLang="zh-CN" dirty="0">
                <a:sym typeface="Calibri" pitchFamily="34" charset="0"/>
              </a:rPr>
              <a:t>Armstrong</a:t>
            </a:r>
            <a:r>
              <a:rPr lang="zh-CN" altLang="en-US" dirty="0">
                <a:sym typeface="Calibri" pitchFamily="34" charset="0"/>
              </a:rPr>
              <a:t>公理导出的函数依赖的集合</a:t>
            </a:r>
            <a:endParaRPr lang="zh-CN" altLang="en-US" dirty="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AA19F92B-632C-4644-8A6B-2E2FD0763CD1}" type="datetime1">
              <a:rPr lang="zh-CN" altLang="en-US" smtClean="0"/>
              <a:t>2021/12/02</a:t>
            </a:fld>
            <a:endParaRPr lang="zh-CN" altLang="en-US" dirty="0"/>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0596" name="Rectangle 3"/>
          <p:cNvSpPr>
            <a:spLocks noGrp="1" noChangeArrowheads="1"/>
          </p:cNvSpPr>
          <p:nvPr>
            <p:ph idx="1"/>
          </p:nvPr>
        </p:nvSpPr>
        <p:spPr>
          <a:xfrm>
            <a:off x="827584" y="836712"/>
            <a:ext cx="8316416" cy="4854575"/>
          </a:xfrm>
        </p:spPr>
        <p:txBody>
          <a:bodyPr/>
          <a:lstStyle/>
          <a:p>
            <a:pPr>
              <a:lnSpc>
                <a:spcPct val="150000"/>
              </a:lnSpc>
            </a:pPr>
            <a:r>
              <a:rPr lang="zh-CN" altLang="en-US" dirty="0">
                <a:sym typeface="Calibri" pitchFamily="34" charset="0"/>
              </a:rPr>
              <a:t>定义</a:t>
            </a:r>
            <a:r>
              <a:rPr lang="en-US" altLang="zh-CN" dirty="0">
                <a:sym typeface="Calibri" pitchFamily="34" charset="0"/>
              </a:rPr>
              <a:t>6.14  </a:t>
            </a:r>
            <a:r>
              <a:rPr lang="zh-CN" altLang="en-US" dirty="0">
                <a:sym typeface="Calibri" pitchFamily="34" charset="0"/>
              </a:rPr>
              <a:t>如果</a:t>
            </a:r>
            <a:r>
              <a:rPr lang="en-US" altLang="zh-CN" i="1" dirty="0">
                <a:sym typeface="Calibri" pitchFamily="34" charset="0"/>
              </a:rPr>
              <a:t>G</a:t>
            </a:r>
            <a:r>
              <a:rPr lang="en-US" altLang="zh-CN" baseline="30000" dirty="0">
                <a:sym typeface="Calibri" pitchFamily="34" charset="0"/>
              </a:rPr>
              <a:t>+</a:t>
            </a:r>
            <a:r>
              <a:rPr lang="en-US" altLang="zh-CN" dirty="0">
                <a:sym typeface="Calibri" pitchFamily="34" charset="0"/>
              </a:rPr>
              <a:t>=</a:t>
            </a:r>
            <a:r>
              <a:rPr lang="en-US" altLang="zh-CN" i="1" dirty="0">
                <a:sym typeface="Calibri" pitchFamily="34" charset="0"/>
              </a:rPr>
              <a:t>F</a:t>
            </a:r>
            <a:r>
              <a:rPr lang="en-US" altLang="zh-CN" baseline="30000" dirty="0">
                <a:sym typeface="Calibri" pitchFamily="34" charset="0"/>
              </a:rPr>
              <a:t>+</a:t>
            </a:r>
            <a:r>
              <a:rPr lang="zh-CN" altLang="en-US" dirty="0">
                <a:sym typeface="Calibri" pitchFamily="34" charset="0"/>
              </a:rPr>
              <a:t>，就说函数依赖集</a:t>
            </a:r>
            <a:r>
              <a:rPr lang="en-US" altLang="zh-CN" i="1" dirty="0">
                <a:sym typeface="Calibri" pitchFamily="34" charset="0"/>
              </a:rPr>
              <a:t>F</a:t>
            </a:r>
            <a:r>
              <a:rPr lang="zh-CN" altLang="en-US" dirty="0">
                <a:sym typeface="Calibri" pitchFamily="34" charset="0"/>
              </a:rPr>
              <a:t>覆盖</a:t>
            </a:r>
            <a:r>
              <a:rPr lang="en-US" altLang="zh-CN" i="1" dirty="0">
                <a:sym typeface="Calibri" pitchFamily="34" charset="0"/>
              </a:rPr>
              <a:t>G</a:t>
            </a:r>
            <a:r>
              <a:rPr lang="en-US" altLang="zh-CN" dirty="0">
                <a:sym typeface="Calibri" pitchFamily="34" charset="0"/>
              </a:rPr>
              <a:t>(</a:t>
            </a:r>
            <a:r>
              <a:rPr lang="en-US" altLang="zh-CN" i="1" dirty="0">
                <a:sym typeface="Calibri" pitchFamily="34" charset="0"/>
              </a:rPr>
              <a:t>F</a:t>
            </a:r>
            <a:r>
              <a:rPr lang="zh-CN" altLang="en-US" dirty="0">
                <a:sym typeface="Calibri" pitchFamily="34" charset="0"/>
              </a:rPr>
              <a:t>是</a:t>
            </a:r>
            <a:r>
              <a:rPr lang="en-US" altLang="zh-CN" i="1" dirty="0">
                <a:sym typeface="Calibri" pitchFamily="34" charset="0"/>
              </a:rPr>
              <a:t>G</a:t>
            </a:r>
            <a:r>
              <a:rPr lang="zh-CN" altLang="en-US" dirty="0">
                <a:sym typeface="Calibri" pitchFamily="34" charset="0"/>
              </a:rPr>
              <a:t>的覆盖，或</a:t>
            </a:r>
            <a:r>
              <a:rPr lang="en-US" altLang="zh-CN" i="1" dirty="0">
                <a:sym typeface="Calibri" pitchFamily="34" charset="0"/>
              </a:rPr>
              <a:t>G</a:t>
            </a:r>
            <a:r>
              <a:rPr lang="zh-CN" altLang="en-US" dirty="0">
                <a:sym typeface="Calibri" pitchFamily="34" charset="0"/>
              </a:rPr>
              <a:t>是</a:t>
            </a:r>
            <a:r>
              <a:rPr lang="en-US" altLang="zh-CN" i="1" dirty="0">
                <a:sym typeface="Calibri" pitchFamily="34" charset="0"/>
              </a:rPr>
              <a:t>F</a:t>
            </a:r>
            <a:r>
              <a:rPr lang="zh-CN" altLang="en-US" dirty="0">
                <a:sym typeface="Calibri" pitchFamily="34" charset="0"/>
              </a:rPr>
              <a:t>的覆盖</a:t>
            </a:r>
            <a:r>
              <a:rPr lang="en-US" altLang="zh-CN" dirty="0">
                <a:sym typeface="Calibri" pitchFamily="34" charset="0"/>
              </a:rPr>
              <a:t>)</a:t>
            </a:r>
            <a:r>
              <a:rPr lang="zh-CN" altLang="en-US" dirty="0">
                <a:sym typeface="Calibri" pitchFamily="34" charset="0"/>
              </a:rPr>
              <a:t>，或</a:t>
            </a:r>
            <a:r>
              <a:rPr lang="en-US" altLang="zh-CN" i="1" dirty="0">
                <a:sym typeface="Calibri" pitchFamily="34" charset="0"/>
              </a:rPr>
              <a:t>F</a:t>
            </a:r>
            <a:r>
              <a:rPr lang="zh-CN" altLang="en-US" dirty="0">
                <a:sym typeface="Calibri" pitchFamily="34" charset="0"/>
              </a:rPr>
              <a:t>与</a:t>
            </a:r>
            <a:r>
              <a:rPr lang="en-US" altLang="zh-CN" i="1" dirty="0">
                <a:sym typeface="Calibri" pitchFamily="34" charset="0"/>
              </a:rPr>
              <a:t>G</a:t>
            </a:r>
            <a:r>
              <a:rPr lang="zh-CN" altLang="en-US" dirty="0">
                <a:sym typeface="Calibri" pitchFamily="34" charset="0"/>
              </a:rPr>
              <a:t>等价。</a:t>
            </a:r>
            <a:endParaRPr lang="zh-CN" altLang="en-US" dirty="0"/>
          </a:p>
        </p:txBody>
      </p:sp>
      <p:sp>
        <p:nvSpPr>
          <p:cNvPr id="110597" name="Text Box 4"/>
          <p:cNvSpPr>
            <a:spLocks noChangeArrowheads="1"/>
          </p:cNvSpPr>
          <p:nvPr/>
        </p:nvSpPr>
        <p:spPr bwMode="auto">
          <a:xfrm>
            <a:off x="1475656" y="2720281"/>
            <a:ext cx="6697662" cy="779862"/>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微软雅黑" panose="020B0503020204020204" pitchFamily="34" charset="-122"/>
                <a:ea typeface="微软雅黑" panose="020B0503020204020204" pitchFamily="34" charset="-122"/>
                <a:sym typeface="Times New Roman" pitchFamily="18" charset="0"/>
              </a:rPr>
              <a:t>两个函数依赖集等价是指它们的闭包等价</a:t>
            </a: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00CB36A8-D160-40BF-A684-289DAB53F5A4}"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1620" name="Rectangle 1027"/>
          <p:cNvSpPr>
            <a:spLocks noGrp="1" noChangeArrowheads="1"/>
          </p:cNvSpPr>
          <p:nvPr>
            <p:ph idx="1"/>
          </p:nvPr>
        </p:nvSpPr>
        <p:spPr>
          <a:xfrm>
            <a:off x="827584" y="836712"/>
            <a:ext cx="8149538" cy="4854575"/>
          </a:xfrm>
        </p:spPr>
        <p:txBody>
          <a:bodyPr/>
          <a:lstStyle/>
          <a:p>
            <a:r>
              <a:rPr lang="zh-CN" altLang="en-US" dirty="0">
                <a:sym typeface="Calibri" pitchFamily="34" charset="0"/>
              </a:rPr>
              <a:t>函数依赖集等价的充要条件</a:t>
            </a:r>
          </a:p>
          <a:p>
            <a:r>
              <a:rPr lang="zh-CN" altLang="en-US" dirty="0">
                <a:sym typeface="Calibri" pitchFamily="34" charset="0"/>
              </a:rPr>
              <a:t>引理</a:t>
            </a:r>
            <a:r>
              <a:rPr lang="en-US" altLang="zh-CN" dirty="0">
                <a:sym typeface="Calibri" pitchFamily="34" charset="0"/>
              </a:rPr>
              <a:t>6.3 </a:t>
            </a:r>
            <a:r>
              <a:rPr lang="en-US" altLang="zh-CN" i="1" dirty="0">
                <a:sym typeface="Calibri" pitchFamily="34" charset="0"/>
              </a:rPr>
              <a:t>F</a:t>
            </a:r>
            <a:r>
              <a:rPr lang="en-US" altLang="zh-CN" sz="3200" baseline="30000" dirty="0">
                <a:sym typeface="Calibri" pitchFamily="34" charset="0"/>
              </a:rPr>
              <a:t>+</a:t>
            </a:r>
            <a:r>
              <a:rPr lang="en-US" altLang="zh-CN" dirty="0">
                <a:sym typeface="Calibri" pitchFamily="34" charset="0"/>
              </a:rPr>
              <a:t> = </a:t>
            </a:r>
            <a:r>
              <a:rPr lang="en-US" altLang="zh-CN" i="1" dirty="0">
                <a:sym typeface="Calibri" pitchFamily="34" charset="0"/>
              </a:rPr>
              <a:t>G</a:t>
            </a:r>
            <a:r>
              <a:rPr lang="en-US" altLang="zh-CN" baseline="30000" dirty="0">
                <a:sym typeface="Calibri" pitchFamily="34" charset="0"/>
              </a:rPr>
              <a:t>+ </a:t>
            </a:r>
            <a:r>
              <a:rPr lang="zh-CN" altLang="en-US" dirty="0">
                <a:sym typeface="Calibri" pitchFamily="34" charset="0"/>
              </a:rPr>
              <a:t>的充分必要条件是</a:t>
            </a:r>
            <a:r>
              <a:rPr lang="en-US" altLang="zh-CN" i="1" dirty="0">
                <a:sym typeface="Calibri" pitchFamily="34" charset="0"/>
              </a:rPr>
              <a:t>F</a:t>
            </a:r>
            <a:r>
              <a:rPr lang="en-US" altLang="zh-CN" baseline="30000"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G</a:t>
            </a:r>
            <a:r>
              <a:rPr lang="en-US" altLang="zh-CN" baseline="30000" dirty="0">
                <a:sym typeface="Calibri" pitchFamily="34" charset="0"/>
              </a:rPr>
              <a:t>+</a:t>
            </a:r>
            <a:r>
              <a:rPr lang="zh-CN" altLang="en-US" dirty="0">
                <a:sym typeface="Calibri" pitchFamily="34" charset="0"/>
              </a:rPr>
              <a:t>和</a:t>
            </a:r>
            <a:r>
              <a:rPr lang="en-US" altLang="zh-CN" i="1" dirty="0">
                <a:sym typeface="Calibri" pitchFamily="34" charset="0"/>
              </a:rPr>
              <a:t>G</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F</a:t>
            </a:r>
            <a:r>
              <a:rPr lang="en-US" altLang="zh-CN" baseline="30000" dirty="0">
                <a:sym typeface="Calibri" pitchFamily="34" charset="0"/>
              </a:rPr>
              <a:t>+ </a:t>
            </a:r>
            <a:r>
              <a:rPr lang="zh-CN" altLang="en-US" dirty="0">
                <a:sym typeface="Calibri" pitchFamily="34" charset="0"/>
              </a:rPr>
              <a:t>。</a:t>
            </a:r>
          </a:p>
          <a:p>
            <a:pPr lvl="1"/>
            <a:r>
              <a:rPr lang="zh-CN" altLang="en-US" dirty="0">
                <a:sym typeface="Calibri" pitchFamily="34" charset="0"/>
              </a:rPr>
              <a:t>证</a:t>
            </a:r>
            <a:r>
              <a:rPr lang="en-US" altLang="zh-CN" dirty="0">
                <a:sym typeface="Calibri" pitchFamily="34" charset="0"/>
              </a:rPr>
              <a:t>:  </a:t>
            </a:r>
            <a:r>
              <a:rPr lang="zh-CN" altLang="en-US" dirty="0">
                <a:sym typeface="Calibri" pitchFamily="34" charset="0"/>
              </a:rPr>
              <a:t>必要性显然，只证充分性。</a:t>
            </a:r>
          </a:p>
          <a:p>
            <a:pPr marL="914400" lvl="2" indent="0">
              <a:buFont typeface="Arial" pitchFamily="34" charset="0"/>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）若</a:t>
            </a:r>
            <a:r>
              <a:rPr lang="en-US" altLang="zh-CN" i="1" dirty="0">
                <a:sym typeface="Calibri" pitchFamily="34" charset="0"/>
              </a:rPr>
              <a:t>F</a:t>
            </a:r>
            <a:r>
              <a:rPr lang="en-US" altLang="zh-CN" dirty="0">
                <a:sym typeface="Symbol" pitchFamily="18" charset="2"/>
              </a:rPr>
              <a:t></a:t>
            </a:r>
            <a:r>
              <a:rPr lang="en-US" altLang="zh-CN" i="1" dirty="0">
                <a:sym typeface="Calibri" pitchFamily="34" charset="0"/>
              </a:rPr>
              <a:t>G</a:t>
            </a:r>
            <a:r>
              <a:rPr lang="en-US" altLang="zh-CN" baseline="30000" dirty="0">
                <a:sym typeface="Calibri" pitchFamily="34" charset="0"/>
              </a:rPr>
              <a:t>+</a:t>
            </a:r>
            <a:r>
              <a:rPr lang="en-US" altLang="zh-CN" dirty="0">
                <a:sym typeface="Calibri" pitchFamily="34" charset="0"/>
              </a:rPr>
              <a:t> </a:t>
            </a:r>
            <a:r>
              <a:rPr lang="zh-CN" altLang="en-US" dirty="0">
                <a:sym typeface="Calibri" pitchFamily="34" charset="0"/>
              </a:rPr>
              <a:t>，则</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i="1" baseline="-25000" dirty="0">
                <a:sym typeface="Calibri" pitchFamily="34" charset="0"/>
              </a:rPr>
              <a:t>G</a:t>
            </a:r>
            <a:r>
              <a:rPr lang="en-US" altLang="zh-CN" sz="2000" baseline="-6000" dirty="0">
                <a:sym typeface="Calibri" pitchFamily="34" charset="0"/>
              </a:rPr>
              <a:t>+</a:t>
            </a:r>
            <a:r>
              <a:rPr lang="en-US" altLang="zh-CN" baseline="30000" dirty="0">
                <a:sym typeface="Calibri" pitchFamily="34" charset="0"/>
              </a:rPr>
              <a:t>+</a:t>
            </a:r>
            <a:r>
              <a:rPr lang="zh-CN" altLang="en-US" dirty="0">
                <a:sym typeface="Calibri" pitchFamily="34" charset="0"/>
              </a:rPr>
              <a:t>。</a:t>
            </a:r>
          </a:p>
          <a:p>
            <a:pPr marL="914400" lvl="2" indent="0">
              <a:buFont typeface="Arial" pitchFamily="34" charset="0"/>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）任取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Symbol" pitchFamily="18" charset="2"/>
              </a:rPr>
              <a:t></a:t>
            </a:r>
            <a:r>
              <a:rPr lang="en-US" altLang="zh-CN" i="1" dirty="0">
                <a:sym typeface="Calibri" pitchFamily="34" charset="0"/>
              </a:rPr>
              <a:t>F</a:t>
            </a:r>
            <a:r>
              <a:rPr lang="en-US" altLang="zh-CN" baseline="30000" dirty="0">
                <a:sym typeface="Calibri" pitchFamily="34" charset="0"/>
              </a:rPr>
              <a:t>+</a:t>
            </a:r>
            <a:r>
              <a:rPr lang="en-US" altLang="zh-CN" dirty="0">
                <a:sym typeface="Calibri" pitchFamily="34" charset="0"/>
              </a:rPr>
              <a:t>  </a:t>
            </a:r>
            <a:r>
              <a:rPr lang="zh-CN" altLang="en-US" dirty="0">
                <a:sym typeface="Calibri" pitchFamily="34" charset="0"/>
              </a:rPr>
              <a:t>则有 </a:t>
            </a:r>
            <a:r>
              <a:rPr lang="en-US" altLang="zh-CN" i="1" dirty="0">
                <a:sym typeface="Calibri" pitchFamily="34" charset="0"/>
              </a:rPr>
              <a:t>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X</a:t>
            </a:r>
            <a:r>
              <a:rPr lang="en-US" altLang="zh-CN" i="1" baseline="-25000" dirty="0">
                <a:sym typeface="Calibri" pitchFamily="34" charset="0"/>
              </a:rPr>
              <a:t>F</a:t>
            </a:r>
            <a:r>
              <a:rPr lang="en-US" altLang="zh-CN" baseline="30000" dirty="0">
                <a:sym typeface="Calibri" pitchFamily="34" charset="0"/>
              </a:rPr>
              <a:t>+</a:t>
            </a:r>
            <a:r>
              <a:rPr lang="en-US" altLang="zh-CN" dirty="0">
                <a:sym typeface="Symbol" pitchFamily="18" charset="2"/>
              </a:rPr>
              <a:t> </a:t>
            </a:r>
            <a:r>
              <a:rPr lang="en-US" altLang="zh-CN" i="1" dirty="0">
                <a:sym typeface="Calibri" pitchFamily="34" charset="0"/>
              </a:rPr>
              <a:t>X</a:t>
            </a:r>
            <a:r>
              <a:rPr lang="en-US" altLang="zh-CN" i="1" baseline="-25000" dirty="0">
                <a:sym typeface="Calibri" pitchFamily="34" charset="0"/>
              </a:rPr>
              <a:t>G</a:t>
            </a:r>
            <a:r>
              <a:rPr lang="en-US" altLang="zh-CN" baseline="-8000" dirty="0">
                <a:sym typeface="Calibri" pitchFamily="34" charset="0"/>
              </a:rPr>
              <a:t>+</a:t>
            </a:r>
            <a:r>
              <a:rPr lang="en-US" altLang="zh-CN" baseline="30000" dirty="0">
                <a:sym typeface="Calibri" pitchFamily="34" charset="0"/>
              </a:rPr>
              <a:t>+</a:t>
            </a:r>
            <a:r>
              <a:rPr lang="zh-CN" altLang="en-US" dirty="0">
                <a:sym typeface="Calibri" pitchFamily="34" charset="0"/>
              </a:rPr>
              <a:t>。 </a:t>
            </a:r>
            <a:endParaRPr lang="en-US" altLang="zh-CN" dirty="0">
              <a:sym typeface="Calibri" pitchFamily="34" charset="0"/>
            </a:endParaRPr>
          </a:p>
          <a:p>
            <a:pPr marL="914400" lvl="2" indent="0">
              <a:buFont typeface="Arial" pitchFamily="34" charset="0"/>
              <a:buNone/>
            </a:pPr>
            <a:r>
              <a:rPr lang="zh-CN" altLang="en-US" dirty="0">
                <a:sym typeface="Calibri" pitchFamily="34" charset="0"/>
              </a:rPr>
              <a:t>          所以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G</a:t>
            </a:r>
            <a:r>
              <a:rPr lang="en-US" altLang="zh-CN" i="1" baseline="30000" dirty="0">
                <a:sym typeface="Calibri" pitchFamily="34" charset="0"/>
              </a:rPr>
              <a:t> </a:t>
            </a:r>
            <a:r>
              <a:rPr lang="en-US" altLang="zh-CN" baseline="30000" dirty="0">
                <a:sym typeface="Calibri" pitchFamily="34" charset="0"/>
              </a:rPr>
              <a:t>+</a:t>
            </a:r>
            <a:r>
              <a:rPr lang="en-US" altLang="zh-CN" dirty="0">
                <a:sym typeface="Calibri" pitchFamily="34" charset="0"/>
              </a:rPr>
              <a:t>)</a:t>
            </a:r>
            <a:r>
              <a:rPr lang="en-US" altLang="zh-CN" baseline="30000" dirty="0">
                <a:sym typeface="Calibri" pitchFamily="34" charset="0"/>
              </a:rPr>
              <a:t>+</a:t>
            </a:r>
            <a:r>
              <a:rPr lang="en-US" altLang="zh-CN" dirty="0">
                <a:sym typeface="Calibri" pitchFamily="34" charset="0"/>
              </a:rPr>
              <a:t>=</a:t>
            </a:r>
            <a:r>
              <a:rPr lang="en-US" altLang="zh-CN" i="1" dirty="0">
                <a:sym typeface="Calibri" pitchFamily="34" charset="0"/>
              </a:rPr>
              <a:t>G</a:t>
            </a:r>
            <a:r>
              <a:rPr lang="en-US" altLang="zh-CN" baseline="30000" dirty="0">
                <a:sym typeface="Calibri" pitchFamily="34" charset="0"/>
              </a:rPr>
              <a:t>+</a:t>
            </a:r>
            <a:r>
              <a:rPr lang="zh-CN" altLang="en-US" dirty="0">
                <a:sym typeface="Calibri" pitchFamily="34" charset="0"/>
              </a:rPr>
              <a:t>。即</a:t>
            </a:r>
            <a:r>
              <a:rPr lang="en-US" altLang="zh-CN" i="1" dirty="0">
                <a:sym typeface="Calibri" pitchFamily="34" charset="0"/>
              </a:rPr>
              <a:t>F</a:t>
            </a:r>
            <a:r>
              <a:rPr lang="en-US" altLang="zh-CN" baseline="30000"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G</a:t>
            </a:r>
            <a:r>
              <a:rPr lang="en-US" altLang="zh-CN" baseline="30000" dirty="0">
                <a:sym typeface="Calibri" pitchFamily="34" charset="0"/>
              </a:rPr>
              <a:t>+</a:t>
            </a:r>
            <a:r>
              <a:rPr lang="zh-CN" altLang="en-US" dirty="0">
                <a:sym typeface="Calibri" pitchFamily="34" charset="0"/>
              </a:rPr>
              <a:t>。</a:t>
            </a:r>
          </a:p>
          <a:p>
            <a:pPr marL="914400" lvl="2" indent="0">
              <a:buFont typeface="Arial" pitchFamily="34" charset="0"/>
              <a:buNone/>
            </a:pPr>
            <a:r>
              <a:rPr lang="zh-CN" altLang="en-US" dirty="0">
                <a:sym typeface="Calibri" pitchFamily="34" charset="0"/>
              </a:rPr>
              <a:t>（</a:t>
            </a:r>
            <a:r>
              <a:rPr lang="en-US" altLang="zh-CN" dirty="0">
                <a:sym typeface="Calibri" pitchFamily="34" charset="0"/>
              </a:rPr>
              <a:t>3</a:t>
            </a:r>
            <a:r>
              <a:rPr lang="zh-CN" altLang="en-US" dirty="0">
                <a:sym typeface="Calibri" pitchFamily="34" charset="0"/>
              </a:rPr>
              <a:t>）同理可证</a:t>
            </a:r>
            <a:r>
              <a:rPr lang="en-US" altLang="zh-CN" i="1" dirty="0">
                <a:sym typeface="Calibri" pitchFamily="34" charset="0"/>
              </a:rPr>
              <a:t>G</a:t>
            </a:r>
            <a:r>
              <a:rPr lang="en-US" altLang="zh-CN" dirty="0">
                <a:sym typeface="Calibri" pitchFamily="34" charset="0"/>
              </a:rPr>
              <a:t> </a:t>
            </a:r>
            <a:r>
              <a:rPr lang="en-US" altLang="zh-CN" baseline="30000" dirty="0">
                <a:sym typeface="Calibri" pitchFamily="34" charset="0"/>
              </a:rPr>
              <a:t>+</a:t>
            </a:r>
            <a:r>
              <a:rPr lang="en-US" altLang="zh-CN" dirty="0">
                <a:sym typeface="Symbol" pitchFamily="18" charset="2"/>
              </a:rPr>
              <a:t></a:t>
            </a:r>
            <a:r>
              <a:rPr lang="en-US" altLang="zh-CN" i="1" dirty="0">
                <a:sym typeface="Calibri" pitchFamily="34" charset="0"/>
              </a:rPr>
              <a:t>F</a:t>
            </a:r>
            <a:r>
              <a:rPr lang="en-US" altLang="zh-CN" baseline="30000" dirty="0">
                <a:sym typeface="Calibri" pitchFamily="34" charset="0"/>
              </a:rPr>
              <a:t>+</a:t>
            </a:r>
            <a:r>
              <a:rPr lang="zh-CN" altLang="en-US" dirty="0">
                <a:sym typeface="Calibri" pitchFamily="34" charset="0"/>
              </a:rPr>
              <a:t>，所以</a:t>
            </a:r>
            <a:r>
              <a:rPr lang="en-US" altLang="zh-CN" i="1" dirty="0">
                <a:sym typeface="Calibri" pitchFamily="34" charset="0"/>
              </a:rPr>
              <a:t>F</a:t>
            </a:r>
            <a:r>
              <a:rPr lang="en-US" altLang="zh-CN" baseline="30000" dirty="0">
                <a:sym typeface="Calibri" pitchFamily="34" charset="0"/>
              </a:rPr>
              <a:t> +</a:t>
            </a:r>
            <a:r>
              <a:rPr lang="en-US" altLang="zh-CN" dirty="0">
                <a:sym typeface="Calibri" pitchFamily="34" charset="0"/>
              </a:rPr>
              <a:t>=</a:t>
            </a:r>
            <a:r>
              <a:rPr lang="en-US" altLang="zh-CN" i="1" dirty="0">
                <a:sym typeface="Calibri" pitchFamily="34" charset="0"/>
              </a:rPr>
              <a:t>G</a:t>
            </a:r>
            <a:r>
              <a:rPr lang="en-US" altLang="zh-CN" baseline="30000" dirty="0">
                <a:sym typeface="Calibri" pitchFamily="34" charset="0"/>
              </a:rPr>
              <a:t>+</a:t>
            </a:r>
            <a:r>
              <a:rPr lang="zh-CN" altLang="en-US" dirty="0">
                <a:sym typeface="Calibri" pitchFamily="34" charset="0"/>
              </a:rPr>
              <a:t>。</a:t>
            </a:r>
          </a:p>
          <a:p>
            <a:endParaRPr lang="zh-CN" altLang="en-US" dirty="0">
              <a:sym typeface="Calibri" pitchFamily="34" charset="0"/>
            </a:endParaRPr>
          </a:p>
        </p:txBody>
      </p:sp>
      <p:sp>
        <p:nvSpPr>
          <p:cNvPr id="111621" name="Text Box 4"/>
          <p:cNvSpPr>
            <a:spLocks noChangeArrowheads="1"/>
          </p:cNvSpPr>
          <p:nvPr/>
        </p:nvSpPr>
        <p:spPr bwMode="auto">
          <a:xfrm>
            <a:off x="1475656" y="26774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6.3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111622" name="Text Box 5"/>
          <p:cNvSpPr>
            <a:spLocks noChangeArrowheads="1"/>
          </p:cNvSpPr>
          <p:nvPr/>
        </p:nvSpPr>
        <p:spPr bwMode="auto">
          <a:xfrm>
            <a:off x="1472102" y="4238341"/>
            <a:ext cx="7056438" cy="1622425"/>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a:solidFill>
                  <a:schemeClr val="accent2"/>
                </a:solidFill>
                <a:latin typeface="+mn-lt"/>
                <a:sym typeface="Times New Roman" pitchFamily="18" charset="0"/>
              </a:rPr>
              <a:t>G</a:t>
            </a:r>
            <a:r>
              <a:rPr lang="en-US" altLang="zh-CN" sz="2800" b="1" baseline="50000" dirty="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a:solidFill>
                  <a:srgbClr val="000000"/>
                </a:solidFill>
                <a:latin typeface="+mn-lt"/>
                <a:sym typeface="Times New Roman" pitchFamily="18" charset="0"/>
              </a:rPr>
              <a:t>只需逐一对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a:solidFill>
                  <a:srgbClr val="000000"/>
                </a:solidFill>
                <a:latin typeface="+mn-lt"/>
                <a:sym typeface="Times New Roman" pitchFamily="18" charset="0"/>
              </a:rPr>
              <a:t>Y</a:t>
            </a:r>
            <a:r>
              <a:rPr lang="zh-CN" altLang="en-US" sz="2800" b="1" dirty="0">
                <a:solidFill>
                  <a:srgbClr val="000000"/>
                </a:solidFill>
                <a:latin typeface="+mn-lt"/>
                <a:sym typeface="Times New Roman" pitchFamily="18" charset="0"/>
              </a:rPr>
              <a:t>考察</a:t>
            </a:r>
            <a:r>
              <a:rPr lang="zh-CN" altLang="en-US" sz="2800" b="1" i="1" dirty="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B791599D-9131-4E6D-AFB6-28E3D7FB14F0}"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3668" name="Rectangle 3"/>
          <p:cNvSpPr>
            <a:spLocks noGrp="1" noChangeArrowheads="1"/>
          </p:cNvSpPr>
          <p:nvPr>
            <p:ph idx="1"/>
          </p:nvPr>
        </p:nvSpPr>
        <p:spPr>
          <a:xfrm>
            <a:off x="827584" y="970297"/>
            <a:ext cx="8149538" cy="4854575"/>
          </a:xfrm>
        </p:spPr>
        <p:txBody>
          <a:bodyPr/>
          <a:lstStyle/>
          <a:p>
            <a:pPr>
              <a:lnSpc>
                <a:spcPct val="120000"/>
              </a:lnSpc>
            </a:pPr>
            <a:r>
              <a:rPr lang="zh-CN" altLang="en-US" dirty="0">
                <a:sym typeface="Calibri" pitchFamily="34" charset="0"/>
              </a:rPr>
              <a:t>定义</a:t>
            </a:r>
            <a:r>
              <a:rPr lang="en-US" altLang="zh-CN" dirty="0">
                <a:sym typeface="Calibri" pitchFamily="34" charset="0"/>
              </a:rPr>
              <a:t>6.15  </a:t>
            </a:r>
            <a:r>
              <a:rPr lang="zh-CN" altLang="en-US" dirty="0">
                <a:sym typeface="Calibri" pitchFamily="34" charset="0"/>
              </a:rPr>
              <a:t>如果函数依赖集</a:t>
            </a:r>
            <a:r>
              <a:rPr lang="en-US" altLang="zh-CN" i="1" dirty="0">
                <a:sym typeface="Calibri" pitchFamily="34" charset="0"/>
              </a:rPr>
              <a:t>F</a:t>
            </a:r>
            <a:r>
              <a:rPr lang="zh-CN" altLang="en-US" dirty="0">
                <a:sym typeface="Calibri" pitchFamily="34" charset="0"/>
              </a:rPr>
              <a:t>满足下列条件，则称</a:t>
            </a:r>
            <a:r>
              <a:rPr lang="en-US" altLang="zh-CN" i="1" dirty="0">
                <a:sym typeface="Calibri" pitchFamily="34" charset="0"/>
              </a:rPr>
              <a:t>F</a:t>
            </a:r>
            <a:r>
              <a:rPr lang="zh-CN" altLang="en-US" dirty="0">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a:t>
            </a:r>
            <a:r>
              <a:rPr lang="en-US" altLang="zh-CN" i="1" dirty="0">
                <a:sym typeface="Calibri" pitchFamily="34" charset="0"/>
              </a:rPr>
              <a:t>F</a:t>
            </a:r>
            <a:r>
              <a:rPr lang="zh-CN" altLang="en-US" dirty="0">
                <a:sym typeface="Calibri" pitchFamily="34" charset="0"/>
              </a:rPr>
              <a:t>中任一函数依赖的右部仅含有一个属性。</a:t>
            </a:r>
          </a:p>
          <a:p>
            <a:pPr marL="457200" lvl="1" indent="0">
              <a:lnSpc>
                <a:spcPct val="120000"/>
              </a:lnSpc>
              <a:buNone/>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a:t>
            </a:r>
            <a:r>
              <a:rPr lang="en-US" altLang="zh-CN" i="1" dirty="0">
                <a:sym typeface="Calibri" pitchFamily="34" charset="0"/>
              </a:rPr>
              <a:t>F</a:t>
            </a:r>
            <a:r>
              <a:rPr lang="zh-CN" altLang="en-US" dirty="0">
                <a:sym typeface="Calibri" pitchFamily="34" charset="0"/>
              </a:rPr>
              <a:t>中不存在这样的函数依赖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zh-CN" altLang="en-US" dirty="0">
                <a:sym typeface="Calibri" pitchFamily="34" charset="0"/>
              </a:rPr>
              <a:t>，</a:t>
            </a:r>
            <a:r>
              <a:rPr lang="en-US" altLang="zh-CN" i="1" dirty="0">
                <a:sym typeface="Calibri" pitchFamily="34" charset="0"/>
              </a:rPr>
              <a:t> </a:t>
            </a:r>
            <a:r>
              <a:rPr lang="zh-CN" altLang="en-US" dirty="0">
                <a:sym typeface="Calibri" pitchFamily="34" charset="0"/>
              </a:rPr>
              <a:t>使得</a:t>
            </a:r>
            <a:r>
              <a:rPr lang="en-US" altLang="zh-CN" i="1" dirty="0">
                <a:sym typeface="Calibri" pitchFamily="34" charset="0"/>
              </a:rPr>
              <a:t>F</a:t>
            </a:r>
            <a:r>
              <a:rPr lang="zh-CN" altLang="en-US" dirty="0">
                <a:sym typeface="Calibri" pitchFamily="34" charset="0"/>
              </a:rPr>
              <a:t>与</a:t>
            </a:r>
          </a:p>
          <a:p>
            <a:pPr marL="457200" lvl="1" indent="0">
              <a:lnSpc>
                <a:spcPct val="120000"/>
              </a:lnSpc>
              <a:buFont typeface="Wingdings" pitchFamily="2" charset="2"/>
              <a:buNone/>
            </a:pPr>
            <a:r>
              <a:rPr lang="zh-CN" altLang="en-US" dirty="0">
                <a:sym typeface="Calibri" pitchFamily="34" charset="0"/>
              </a:rPr>
              <a:t>    	</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zh-CN" altLang="en-US" dirty="0">
                <a:sym typeface="Calibri" pitchFamily="34" charset="0"/>
              </a:rPr>
              <a:t>等价。</a:t>
            </a:r>
          </a:p>
          <a:p>
            <a:pPr marL="457200" lvl="1" indent="0">
              <a:lnSpc>
                <a:spcPct val="120000"/>
              </a:lnSpc>
              <a:buFont typeface="Wingdings" pitchFamily="2" charset="2"/>
              <a:buNone/>
            </a:pPr>
            <a:r>
              <a:rPr lang="zh-CN" altLang="en-US" dirty="0">
                <a:sym typeface="Calibri" pitchFamily="34" charset="0"/>
              </a:rPr>
              <a:t> （</a:t>
            </a:r>
            <a:r>
              <a:rPr lang="en-US" altLang="zh-CN" dirty="0">
                <a:sym typeface="Calibri" pitchFamily="34" charset="0"/>
              </a:rPr>
              <a:t>3</a:t>
            </a:r>
            <a:r>
              <a:rPr lang="zh-CN" altLang="en-US" dirty="0">
                <a:sym typeface="Calibri" pitchFamily="34" charset="0"/>
              </a:rPr>
              <a:t>）</a:t>
            </a:r>
            <a:r>
              <a:rPr lang="en-US" altLang="zh-CN" i="1" dirty="0">
                <a:sym typeface="Calibri" pitchFamily="34" charset="0"/>
              </a:rPr>
              <a:t>F</a:t>
            </a:r>
            <a:r>
              <a:rPr lang="zh-CN" altLang="en-US" dirty="0">
                <a:sym typeface="Calibri" pitchFamily="34" charset="0"/>
              </a:rPr>
              <a:t>中不存在这样的函数依赖</a:t>
            </a:r>
            <a:r>
              <a:rPr lang="en-US" altLang="zh-CN" i="1" dirty="0">
                <a:sym typeface="Calibri" pitchFamily="34" charset="0"/>
              </a:rPr>
              <a:t>X</a:t>
            </a:r>
            <a:r>
              <a:rPr lang="en-US" altLang="zh-CN" dirty="0">
                <a:sym typeface="Calibri" pitchFamily="34" charset="0"/>
              </a:rPr>
              <a:t>→A</a:t>
            </a:r>
            <a:r>
              <a:rPr lang="zh-CN" altLang="en-US" dirty="0">
                <a:sym typeface="Calibri" pitchFamily="34" charset="0"/>
              </a:rPr>
              <a:t>， </a:t>
            </a:r>
            <a:r>
              <a:rPr lang="en-US" altLang="zh-CN" i="1" dirty="0">
                <a:sym typeface="Calibri" pitchFamily="34" charset="0"/>
              </a:rPr>
              <a:t>X</a:t>
            </a:r>
            <a:r>
              <a:rPr lang="zh-CN" altLang="en-US" dirty="0">
                <a:sym typeface="Calibri" pitchFamily="34" charset="0"/>
              </a:rPr>
              <a:t>有真</a:t>
            </a:r>
          </a:p>
          <a:p>
            <a:pPr marL="457200" lvl="1" indent="0">
              <a:lnSpc>
                <a:spcPct val="120000"/>
              </a:lnSpc>
              <a:buFont typeface="Wingdings" pitchFamily="2" charset="2"/>
              <a:buNone/>
            </a:pPr>
            <a:r>
              <a:rPr lang="zh-CN" altLang="en-US" dirty="0">
                <a:sym typeface="Calibri" pitchFamily="34" charset="0"/>
              </a:rPr>
              <a:t>         子集</a:t>
            </a:r>
            <a:r>
              <a:rPr lang="en-US" altLang="zh-CN" i="1" dirty="0">
                <a:sym typeface="Calibri" pitchFamily="34" charset="0"/>
              </a:rPr>
              <a:t>Z</a:t>
            </a:r>
            <a:r>
              <a:rPr lang="zh-CN" altLang="en-US" dirty="0">
                <a:sym typeface="Calibri" pitchFamily="34" charset="0"/>
              </a:rPr>
              <a:t>使得</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zh-CN" altLang="en-US" dirty="0">
                <a:sym typeface="Calibri" pitchFamily="34" charset="0"/>
              </a:rPr>
              <a:t>与</a:t>
            </a:r>
            <a:r>
              <a:rPr lang="en-US" altLang="zh-CN" i="1" dirty="0">
                <a:sym typeface="Calibri" pitchFamily="34" charset="0"/>
              </a:rPr>
              <a:t>F</a:t>
            </a:r>
            <a:r>
              <a:rPr lang="zh-CN" altLang="en-US" dirty="0">
                <a:sym typeface="Calibri" pitchFamily="34" charset="0"/>
              </a:rPr>
              <a:t>等价。 </a:t>
            </a:r>
            <a:endParaRPr lang="zh-CN" altLang="en-US" dirty="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中各函数依赖左部均为最小属性集（不存在冗余属性）</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E5EA852C-3C92-4D0F-9330-96DD6EE18207}"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4692" name="Rectangle 3"/>
          <p:cNvSpPr>
            <a:spLocks noGrp="1" noChangeArrowheads="1"/>
          </p:cNvSpPr>
          <p:nvPr>
            <p:ph idx="1"/>
          </p:nvPr>
        </p:nvSpPr>
        <p:spPr>
          <a:xfrm>
            <a:off x="827584" y="836712"/>
            <a:ext cx="8316416" cy="5400600"/>
          </a:xfrm>
        </p:spPr>
        <p:txBody>
          <a:bodyPr/>
          <a:lstStyle/>
          <a:p>
            <a:pPr>
              <a:lnSpc>
                <a:spcPct val="110000"/>
              </a:lnSpc>
              <a:spcBef>
                <a:spcPct val="0"/>
              </a:spcBef>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6.12] </a:t>
            </a:r>
            <a:r>
              <a:rPr lang="zh-CN" altLang="en-US" dirty="0">
                <a:sym typeface="Calibri" pitchFamily="34" charset="0"/>
              </a:rPr>
              <a:t>考察</a:t>
            </a:r>
            <a:r>
              <a:rPr lang="en-US" altLang="zh-CN" dirty="0">
                <a:sym typeface="Calibri" pitchFamily="34" charset="0"/>
              </a:rPr>
              <a:t>6.1</a:t>
            </a:r>
            <a:r>
              <a:rPr lang="zh-CN" altLang="en-US" dirty="0">
                <a:sym typeface="Calibri" pitchFamily="34" charset="0"/>
              </a:rPr>
              <a:t>节中的关系模式</a:t>
            </a:r>
            <a:r>
              <a:rPr lang="en-US" altLang="zh-CN" i="1" dirty="0">
                <a:sym typeface="Calibri" pitchFamily="34" charset="0"/>
              </a:rPr>
              <a:t>S</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，其中：</a:t>
            </a:r>
          </a:p>
          <a:p>
            <a:pPr>
              <a:lnSpc>
                <a:spcPct val="110000"/>
              </a:lnSpc>
              <a:spcBef>
                <a:spcPct val="0"/>
              </a:spcBef>
              <a:buFont typeface="Wingdings" pitchFamily="2" charset="2"/>
              <a:buNone/>
            </a:pPr>
            <a:r>
              <a:rPr lang="zh-CN" altLang="en-US" sz="2400" dirty="0">
                <a:sym typeface="Calibri" pitchFamily="34" charset="0"/>
              </a:rPr>
              <a:t>         </a:t>
            </a:r>
            <a:r>
              <a:rPr lang="en-US" altLang="zh-CN" sz="2400" i="1" dirty="0">
                <a:sym typeface="Calibri" pitchFamily="34" charset="0"/>
              </a:rPr>
              <a:t>U</a:t>
            </a:r>
            <a:r>
              <a:rPr lang="en-US" altLang="zh-CN" sz="2400" dirty="0">
                <a:sym typeface="Calibri" pitchFamily="34" charset="0"/>
              </a:rPr>
              <a:t>={S</a:t>
            </a:r>
            <a:r>
              <a:rPr lang="zh-CN" altLang="en-US" sz="2400" dirty="0">
                <a:sym typeface="Calibri" pitchFamily="34" charset="0"/>
              </a:rPr>
              <a:t>no, </a:t>
            </a:r>
            <a:r>
              <a:rPr lang="en-US" altLang="zh-CN" sz="2400" dirty="0">
                <a:sym typeface="Calibri" pitchFamily="34" charset="0"/>
              </a:rPr>
              <a:t>S</a:t>
            </a:r>
            <a:r>
              <a:rPr lang="zh-CN" altLang="en-US" sz="2400" dirty="0">
                <a:sym typeface="Calibri" pitchFamily="34" charset="0"/>
              </a:rPr>
              <a:t>dept, </a:t>
            </a:r>
            <a:r>
              <a:rPr lang="en-US" altLang="zh-CN" sz="2400" dirty="0">
                <a:sym typeface="Calibri" pitchFamily="34" charset="0"/>
              </a:rPr>
              <a:t>M</a:t>
            </a:r>
            <a:r>
              <a:rPr lang="zh-CN" altLang="en-US" sz="2400" dirty="0">
                <a:sym typeface="Calibri" pitchFamily="34" charset="0"/>
              </a:rPr>
              <a:t>name, </a:t>
            </a:r>
            <a:r>
              <a:rPr lang="en-US" altLang="zh-CN" sz="2400" dirty="0">
                <a:sym typeface="Calibri" pitchFamily="34" charset="0"/>
              </a:rPr>
              <a:t>C</a:t>
            </a:r>
            <a:r>
              <a:rPr lang="zh-CN" altLang="en-US" sz="2400" dirty="0">
                <a:sym typeface="Calibri" pitchFamily="34" charset="0"/>
              </a:rPr>
              <a:t>no, </a:t>
            </a:r>
            <a:r>
              <a:rPr lang="en-US" altLang="zh-CN" sz="2400" dirty="0">
                <a:sym typeface="Calibri" pitchFamily="34" charset="0"/>
              </a:rPr>
              <a:t>G</a:t>
            </a:r>
            <a:r>
              <a:rPr lang="zh-CN" altLang="en-US" sz="2400" dirty="0">
                <a:sym typeface="Calibri" pitchFamily="34" charset="0"/>
              </a:rPr>
              <a:t>rade</a:t>
            </a:r>
            <a:r>
              <a:rPr lang="en-US" altLang="zh-CN" sz="2400" dirty="0">
                <a:sym typeface="Calibri" pitchFamily="34" charset="0"/>
              </a:rPr>
              <a:t>}</a:t>
            </a:r>
            <a:r>
              <a:rPr lang="zh-CN" altLang="en-US" sz="2400" dirty="0">
                <a:sym typeface="Calibri" pitchFamily="34" charset="0"/>
              </a:rPr>
              <a:t>，</a:t>
            </a:r>
          </a:p>
          <a:p>
            <a:pPr>
              <a:lnSpc>
                <a:spcPct val="110000"/>
              </a:lnSpc>
              <a:spcBef>
                <a:spcPct val="0"/>
              </a:spcBef>
              <a:buFont typeface="Wingdings" pitchFamily="2" charset="2"/>
              <a:buNone/>
            </a:pPr>
            <a:r>
              <a:rPr lang="en-US" altLang="zh-CN" sz="2400" dirty="0">
                <a:sym typeface="Calibri" pitchFamily="34" charset="0"/>
              </a:rPr>
              <a:t>         </a:t>
            </a:r>
            <a:r>
              <a:rPr lang="en-US" altLang="zh-CN" sz="2400" i="1" dirty="0">
                <a:sym typeface="Calibri" pitchFamily="34" charset="0"/>
              </a:rPr>
              <a:t>F</a:t>
            </a:r>
            <a:r>
              <a:rPr lang="en-US" altLang="zh-CN" sz="2400" dirty="0">
                <a:sym typeface="Calibri" pitchFamily="34" charset="0"/>
              </a:rPr>
              <a:t>={S</a:t>
            </a:r>
            <a:r>
              <a:rPr lang="zh-CN" altLang="en-US" sz="2400" dirty="0">
                <a:sym typeface="Calibri" pitchFamily="34" charset="0"/>
              </a:rPr>
              <a:t>no</a:t>
            </a:r>
            <a:r>
              <a:rPr lang="en-US" altLang="zh-CN" sz="2400" dirty="0">
                <a:sym typeface="Calibri" pitchFamily="34" charset="0"/>
              </a:rPr>
              <a:t>→S</a:t>
            </a:r>
            <a:r>
              <a:rPr lang="zh-CN" altLang="en-US" sz="2400" dirty="0">
                <a:sym typeface="Calibri" pitchFamily="34" charset="0"/>
              </a:rPr>
              <a:t>dept, </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→M</a:t>
            </a:r>
            <a:r>
              <a:rPr lang="zh-CN" altLang="en-US" sz="2400" dirty="0">
                <a:sym typeface="Calibri" pitchFamily="34" charset="0"/>
              </a:rPr>
              <a:t>name, </a:t>
            </a:r>
            <a:r>
              <a:rPr lang="en-US" altLang="zh-CN" sz="2400" dirty="0">
                <a:sym typeface="Calibri" pitchFamily="34" charset="0"/>
              </a:rPr>
              <a:t>(S</a:t>
            </a:r>
            <a:r>
              <a:rPr lang="zh-CN" altLang="en-US" sz="2400" dirty="0">
                <a:sym typeface="Calibri" pitchFamily="34" charset="0"/>
              </a:rPr>
              <a:t>no,</a:t>
            </a:r>
            <a:r>
              <a:rPr lang="en-US" altLang="zh-CN" sz="2400" dirty="0">
                <a:sym typeface="Calibri" pitchFamily="34" charset="0"/>
              </a:rPr>
              <a:t>C</a:t>
            </a:r>
            <a:r>
              <a:rPr lang="zh-CN" altLang="en-US" sz="2400" dirty="0">
                <a:sym typeface="Calibri" pitchFamily="34" charset="0"/>
              </a:rPr>
              <a:t>no</a:t>
            </a:r>
            <a:r>
              <a:rPr lang="en-US" altLang="zh-CN" sz="2400" dirty="0">
                <a:sym typeface="Calibri" pitchFamily="34" charset="0"/>
              </a:rPr>
              <a:t>)</a:t>
            </a:r>
            <a:r>
              <a:rPr lang="zh-CN" altLang="en-US" sz="2400" dirty="0">
                <a:sym typeface="Calibri" pitchFamily="34" charset="0"/>
              </a:rPr>
              <a:t>→</a:t>
            </a:r>
            <a:r>
              <a:rPr lang="en-US" altLang="zh-CN" sz="2400" dirty="0">
                <a:sym typeface="Calibri" pitchFamily="34" charset="0"/>
              </a:rPr>
              <a:t>Gr</a:t>
            </a:r>
            <a:r>
              <a:rPr lang="zh-CN" altLang="en-US" sz="2400" dirty="0">
                <a:sym typeface="Calibri" pitchFamily="34" charset="0"/>
              </a:rPr>
              <a:t>ade</a:t>
            </a:r>
            <a:r>
              <a:rPr lang="en-US" altLang="zh-CN" sz="2400" dirty="0">
                <a:sym typeface="Calibri" pitchFamily="34" charset="0"/>
              </a:rPr>
              <a:t>} </a:t>
            </a:r>
            <a:r>
              <a:rPr lang="zh-CN" altLang="en-US" sz="2400" dirty="0">
                <a:sym typeface="Calibri" pitchFamily="34" charset="0"/>
              </a:rPr>
              <a:t>         </a:t>
            </a:r>
          </a:p>
          <a:p>
            <a:pPr>
              <a:lnSpc>
                <a:spcPct val="110000"/>
              </a:lnSpc>
              <a:spcBef>
                <a:spcPct val="0"/>
              </a:spcBef>
              <a:buFont typeface="Wingdings" pitchFamily="2" charset="2"/>
              <a:buNone/>
            </a:pPr>
            <a:r>
              <a:rPr lang="zh-CN" altLang="en-US" sz="2400" dirty="0">
                <a:sym typeface="Calibri" pitchFamily="34" charset="0"/>
              </a:rPr>
              <a:t>             </a:t>
            </a:r>
            <a:r>
              <a:rPr lang="en-US" altLang="zh-CN" sz="2400" i="1" dirty="0">
                <a:sym typeface="Calibri" pitchFamily="34" charset="0"/>
              </a:rPr>
              <a:t>F</a:t>
            </a:r>
            <a:r>
              <a:rPr lang="zh-CN" altLang="en-US" sz="2400" dirty="0">
                <a:sym typeface="Calibri" pitchFamily="34" charset="0"/>
              </a:rPr>
              <a:t>是最小覆盖</a:t>
            </a:r>
            <a:endParaRPr lang="en-US" dirty="0">
              <a:sym typeface="Calibri" pitchFamily="34" charset="0"/>
            </a:endParaRPr>
          </a:p>
          <a:p>
            <a:pPr>
              <a:lnSpc>
                <a:spcPct val="110000"/>
              </a:lnSpc>
              <a:spcBef>
                <a:spcPct val="0"/>
              </a:spcBef>
              <a:buNone/>
            </a:pPr>
            <a:r>
              <a:rPr lang="en-US" altLang="zh-CN" sz="2400" dirty="0">
                <a:sym typeface="Calibri" pitchFamily="34" charset="0"/>
              </a:rPr>
              <a:t>         </a:t>
            </a:r>
            <a:r>
              <a:rPr lang="en-US" altLang="zh-CN" sz="2400" i="1" dirty="0">
                <a:sym typeface="Calibri" pitchFamily="34" charset="0"/>
              </a:rPr>
              <a:t>F </a:t>
            </a:r>
            <a:r>
              <a:rPr lang="zh-CN" altLang="en-US" sz="2400" dirty="0">
                <a:sym typeface="Calibri" pitchFamily="34" charset="0"/>
              </a:rPr>
              <a:t>' </a:t>
            </a:r>
            <a:r>
              <a:rPr lang="en-US" altLang="zh-CN" sz="2400" dirty="0">
                <a:sym typeface="Calibri" pitchFamily="34" charset="0"/>
              </a:rPr>
              <a:t>={S</a:t>
            </a:r>
            <a:r>
              <a:rPr lang="zh-CN" altLang="en-US" sz="2400" dirty="0">
                <a:sym typeface="Calibri" pitchFamily="34" charset="0"/>
              </a:rPr>
              <a:t>no</a:t>
            </a:r>
            <a:r>
              <a:rPr lang="en-US" altLang="zh-CN" sz="2400" dirty="0">
                <a:sym typeface="Calibri" pitchFamily="34" charset="0"/>
              </a:rPr>
              <a:t>→S</a:t>
            </a:r>
            <a:r>
              <a:rPr lang="zh-CN" altLang="en-US" sz="2400" dirty="0">
                <a:sym typeface="Calibri" pitchFamily="34" charset="0"/>
              </a:rPr>
              <a:t>dept, </a:t>
            </a:r>
            <a:r>
              <a:rPr lang="en-US" altLang="zh-CN" sz="2400" dirty="0">
                <a:sym typeface="Calibri" pitchFamily="34" charset="0"/>
              </a:rPr>
              <a:t>S</a:t>
            </a:r>
            <a:r>
              <a:rPr lang="zh-CN" altLang="en-US" sz="2400" dirty="0">
                <a:sym typeface="Calibri" pitchFamily="34" charset="0"/>
              </a:rPr>
              <a:t>no</a:t>
            </a:r>
            <a:r>
              <a:rPr lang="en-US" altLang="zh-CN" sz="2400" dirty="0">
                <a:sym typeface="Calibri" pitchFamily="34" charset="0"/>
              </a:rPr>
              <a:t>→M</a:t>
            </a:r>
            <a:r>
              <a:rPr lang="zh-CN" altLang="en-US" sz="2400" dirty="0">
                <a:sym typeface="Calibri" pitchFamily="34" charset="0"/>
              </a:rPr>
              <a:t>name, </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→M</a:t>
            </a:r>
            <a:r>
              <a:rPr lang="zh-CN" altLang="en-US" sz="2400" dirty="0">
                <a:sym typeface="Calibri" pitchFamily="34" charset="0"/>
              </a:rPr>
              <a:t>name,</a:t>
            </a:r>
            <a:endParaRPr lang="en-US" altLang="zh-CN" sz="2400" dirty="0">
              <a:sym typeface="Calibri" pitchFamily="34" charset="0"/>
            </a:endParaRPr>
          </a:p>
          <a:p>
            <a:pPr>
              <a:lnSpc>
                <a:spcPct val="110000"/>
              </a:lnSpc>
              <a:spcBef>
                <a:spcPct val="0"/>
              </a:spcBef>
              <a:buFont typeface="Wingdings" pitchFamily="2" charset="2"/>
              <a:buNone/>
            </a:pPr>
            <a:r>
              <a:rPr lang="en-US" altLang="zh-CN" sz="2400" dirty="0">
                <a:sym typeface="Calibri" pitchFamily="34" charset="0"/>
              </a:rPr>
              <a:t>              (S</a:t>
            </a:r>
            <a:r>
              <a:rPr lang="zh-CN" altLang="en-US" sz="2400" dirty="0">
                <a:sym typeface="Calibri" pitchFamily="34" charset="0"/>
              </a:rPr>
              <a:t>no,</a:t>
            </a:r>
            <a:r>
              <a:rPr lang="en-US" altLang="zh-CN" sz="2400" dirty="0">
                <a:sym typeface="Calibri" pitchFamily="34" charset="0"/>
              </a:rPr>
              <a:t>C</a:t>
            </a:r>
            <a:r>
              <a:rPr lang="zh-CN" altLang="en-US" sz="2400" dirty="0">
                <a:sym typeface="Calibri" pitchFamily="34" charset="0"/>
              </a:rPr>
              <a:t>no</a:t>
            </a:r>
            <a:r>
              <a:rPr lang="en-US" altLang="zh-CN" sz="2400" dirty="0">
                <a:sym typeface="Calibri" pitchFamily="34" charset="0"/>
              </a:rPr>
              <a:t>)→G</a:t>
            </a:r>
            <a:r>
              <a:rPr lang="zh-CN" altLang="en-US" sz="2400" dirty="0">
                <a:sym typeface="Calibri" pitchFamily="34" charset="0"/>
              </a:rPr>
              <a:t>rade, </a:t>
            </a:r>
            <a:r>
              <a:rPr lang="en-US" altLang="zh-CN" sz="2400" dirty="0">
                <a:sym typeface="Calibri" pitchFamily="34" charset="0"/>
              </a:rPr>
              <a:t>(</a:t>
            </a:r>
            <a:r>
              <a:rPr lang="en-US" altLang="zh-CN" sz="2400" dirty="0" err="1">
                <a:sym typeface="Calibri" pitchFamily="34" charset="0"/>
              </a:rPr>
              <a:t>Sn</a:t>
            </a:r>
            <a:r>
              <a:rPr lang="zh-CN" altLang="en-US" sz="2400" dirty="0">
                <a:sym typeface="Calibri" pitchFamily="34" charset="0"/>
              </a:rPr>
              <a:t>o,</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a:t>
            </a:r>
            <a:endParaRPr lang="en-US" altLang="zh-CN" dirty="0">
              <a:sym typeface="Calibri" pitchFamily="34" charset="0"/>
            </a:endParaRPr>
          </a:p>
          <a:p>
            <a:pPr>
              <a:lnSpc>
                <a:spcPct val="110000"/>
              </a:lnSpc>
              <a:spcBef>
                <a:spcPct val="0"/>
              </a:spcBef>
              <a:buFont typeface="Wingdings" pitchFamily="2" charset="2"/>
              <a:buNone/>
            </a:pPr>
            <a:r>
              <a:rPr lang="en-US" altLang="zh-CN" dirty="0">
                <a:sym typeface="Calibri" pitchFamily="34" charset="0"/>
              </a:rPr>
              <a:t>            </a:t>
            </a:r>
            <a:r>
              <a:rPr lang="en-US" altLang="zh-CN" sz="2400" i="1" dirty="0">
                <a:sym typeface="Calibri" pitchFamily="34" charset="0"/>
              </a:rPr>
              <a:t>F </a:t>
            </a:r>
            <a:r>
              <a:rPr lang="zh-CN" altLang="en-US" sz="2400" dirty="0">
                <a:sym typeface="Calibri" pitchFamily="34" charset="0"/>
              </a:rPr>
              <a:t>'不是最小覆盖</a:t>
            </a:r>
          </a:p>
          <a:p>
            <a:pPr lvl="2">
              <a:lnSpc>
                <a:spcPct val="110000"/>
              </a:lnSpc>
              <a:spcBef>
                <a:spcPct val="0"/>
              </a:spcBef>
              <a:buFont typeface="Wingdings" pitchFamily="2" charset="2"/>
              <a:buChar char="n"/>
            </a:pPr>
            <a:r>
              <a:rPr lang="zh-CN" altLang="en-US" sz="2400" dirty="0">
                <a:sym typeface="Calibri" pitchFamily="34" charset="0"/>
              </a:rPr>
              <a:t>因为：</a:t>
            </a:r>
            <a:r>
              <a:rPr lang="en-US" altLang="zh-CN" sz="2400" i="1" dirty="0">
                <a:sym typeface="Calibri" pitchFamily="34" charset="0"/>
              </a:rPr>
              <a:t>F </a:t>
            </a:r>
            <a:r>
              <a:rPr lang="zh-CN" altLang="en-US" sz="2400" dirty="0">
                <a:sym typeface="Calibri" pitchFamily="34" charset="0"/>
              </a:rPr>
              <a:t>'</a:t>
            </a:r>
            <a:r>
              <a:rPr lang="en-US" altLang="zh-CN" sz="2400" dirty="0">
                <a:sym typeface="Calibri" pitchFamily="34" charset="0"/>
              </a:rPr>
              <a:t>- {S</a:t>
            </a:r>
            <a:r>
              <a:rPr lang="zh-CN" altLang="en-US" sz="2400" dirty="0">
                <a:sym typeface="Calibri" pitchFamily="34" charset="0"/>
              </a:rPr>
              <a:t>no</a:t>
            </a:r>
            <a:r>
              <a:rPr lang="en-US" altLang="zh-CN" sz="2400" dirty="0">
                <a:sym typeface="Calibri" pitchFamily="34" charset="0"/>
              </a:rPr>
              <a:t>→M</a:t>
            </a:r>
            <a:r>
              <a:rPr lang="zh-CN" altLang="en-US" sz="2400" dirty="0">
                <a:sym typeface="Calibri" pitchFamily="34" charset="0"/>
              </a:rPr>
              <a:t>name</a:t>
            </a:r>
            <a:r>
              <a:rPr lang="en-US" altLang="zh-CN" sz="2400" dirty="0">
                <a:sym typeface="Calibri" pitchFamily="34" charset="0"/>
              </a:rPr>
              <a:t>}  </a:t>
            </a:r>
            <a:r>
              <a:rPr lang="zh-CN" altLang="en-US" sz="2400" dirty="0">
                <a:sym typeface="Calibri" pitchFamily="34" charset="0"/>
              </a:rPr>
              <a:t>与 </a:t>
            </a:r>
            <a:r>
              <a:rPr lang="en-US" altLang="zh-CN" sz="2400" i="1" dirty="0">
                <a:sym typeface="Calibri" pitchFamily="34" charset="0"/>
              </a:rPr>
              <a:t>F </a:t>
            </a:r>
            <a:r>
              <a:rPr lang="zh-CN" altLang="en-US" sz="2400" dirty="0">
                <a:sym typeface="Calibri" pitchFamily="34" charset="0"/>
              </a:rPr>
              <a:t>'等价</a:t>
            </a:r>
          </a:p>
          <a:p>
            <a:pPr lvl="2">
              <a:lnSpc>
                <a:spcPct val="110000"/>
              </a:lnSpc>
              <a:spcBef>
                <a:spcPct val="0"/>
              </a:spcBef>
              <a:buFont typeface="Wingdings" pitchFamily="2" charset="2"/>
              <a:buChar char="n"/>
            </a:pPr>
            <a:r>
              <a:rPr lang="en-US" altLang="zh-CN" sz="2400" i="1" dirty="0">
                <a:sym typeface="Calibri" pitchFamily="34" charset="0"/>
              </a:rPr>
              <a:t>F </a:t>
            </a:r>
            <a:r>
              <a:rPr lang="zh-CN" altLang="en-US" sz="2400" dirty="0">
                <a:sym typeface="Calibri" pitchFamily="34" charset="0"/>
              </a:rPr>
              <a:t>'</a:t>
            </a:r>
            <a:r>
              <a:rPr lang="en-US" altLang="zh-CN" sz="2400" dirty="0">
                <a:sym typeface="Calibri" pitchFamily="34" charset="0"/>
              </a:rPr>
              <a:t>- {(S</a:t>
            </a:r>
            <a:r>
              <a:rPr lang="zh-CN" altLang="en-US" sz="2400" dirty="0">
                <a:sym typeface="Calibri" pitchFamily="34" charset="0"/>
              </a:rPr>
              <a:t>no,</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)→S</a:t>
            </a:r>
            <a:r>
              <a:rPr lang="zh-CN" altLang="en-US" sz="2400" dirty="0">
                <a:sym typeface="Calibri" pitchFamily="34" charset="0"/>
              </a:rPr>
              <a:t>dept</a:t>
            </a:r>
            <a:r>
              <a:rPr lang="en-US" altLang="zh-CN" sz="2400" dirty="0">
                <a:sym typeface="Calibri" pitchFamily="34" charset="0"/>
              </a:rPr>
              <a:t>} </a:t>
            </a:r>
            <a:r>
              <a:rPr lang="zh-CN" altLang="en-US" sz="2400" dirty="0">
                <a:sym typeface="Calibri" pitchFamily="34" charset="0"/>
              </a:rPr>
              <a:t>也与</a:t>
            </a:r>
            <a:r>
              <a:rPr lang="en-US" altLang="zh-CN" sz="2400" i="1" dirty="0">
                <a:sym typeface="Calibri" pitchFamily="34" charset="0"/>
              </a:rPr>
              <a:t>F </a:t>
            </a:r>
            <a:r>
              <a:rPr lang="zh-CN" altLang="en-US" sz="2400" dirty="0">
                <a:sym typeface="Calibri" pitchFamily="34" charset="0"/>
              </a:rPr>
              <a:t>'等价</a:t>
            </a:r>
            <a:endParaRPr lang="en-US" sz="2400" dirty="0">
              <a:sym typeface="Calibri"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a:t>
            </a:r>
          </a:p>
        </p:txBody>
      </p:sp>
      <p:sp>
        <p:nvSpPr>
          <p:cNvPr id="3" name="日期占位符 2"/>
          <p:cNvSpPr>
            <a:spLocks noGrp="1"/>
          </p:cNvSpPr>
          <p:nvPr>
            <p:ph type="dt" sz="half" idx="10"/>
          </p:nvPr>
        </p:nvSpPr>
        <p:spPr/>
        <p:txBody>
          <a:bodyPr/>
          <a:lstStyle/>
          <a:p>
            <a:pPr>
              <a:defRPr/>
            </a:pPr>
            <a:fld id="{76DADA97-CEBF-4B8D-B5BB-C6F6BF18D119}" type="datetime1">
              <a:rPr lang="zh-CN" altLang="en-US" smtClean="0"/>
              <a:t>2021/12/02</a:t>
            </a:fld>
            <a:endParaRPr lang="zh-CN" altLang="en-US" dirty="0"/>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5716"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15717" name="Rectangle 3"/>
          <p:cNvSpPr>
            <a:spLocks noGrp="1" noChangeArrowheads="1"/>
          </p:cNvSpPr>
          <p:nvPr>
            <p:ph idx="1"/>
          </p:nvPr>
        </p:nvSpPr>
        <p:spPr>
          <a:xfrm>
            <a:off x="827584" y="908720"/>
            <a:ext cx="8149538" cy="4854575"/>
          </a:xfrm>
        </p:spPr>
        <p:txBody>
          <a:bodyPr/>
          <a:lstStyle/>
          <a:p>
            <a:pPr>
              <a:lnSpc>
                <a:spcPct val="150000"/>
              </a:lnSpc>
            </a:pPr>
            <a:r>
              <a:rPr lang="zh-CN" altLang="en-US" dirty="0">
                <a:sym typeface="Calibri" pitchFamily="34" charset="0"/>
              </a:rPr>
              <a:t>定理</a:t>
            </a:r>
            <a:r>
              <a:rPr lang="en-US" altLang="zh-CN" dirty="0">
                <a:sym typeface="Calibri" pitchFamily="34" charset="0"/>
              </a:rPr>
              <a:t>6.3  </a:t>
            </a:r>
            <a:r>
              <a:rPr lang="zh-CN" altLang="en-US" dirty="0">
                <a:sym typeface="Calibri" pitchFamily="34" charset="0"/>
              </a:rPr>
              <a:t>每一个函数依赖集</a:t>
            </a:r>
            <a:r>
              <a:rPr lang="en-US" altLang="zh-CN" i="1" dirty="0">
                <a:sym typeface="Calibri" pitchFamily="34" charset="0"/>
              </a:rPr>
              <a:t>F</a:t>
            </a:r>
            <a:r>
              <a:rPr lang="zh-CN" altLang="en-US" dirty="0">
                <a:sym typeface="Calibri" pitchFamily="34" charset="0"/>
              </a:rPr>
              <a:t>均等价于一个极小函数依赖集</a:t>
            </a:r>
            <a:r>
              <a:rPr lang="en-US" altLang="zh-CN" i="1" dirty="0" err="1">
                <a:sym typeface="Calibri" pitchFamily="34" charset="0"/>
              </a:rPr>
              <a:t>F</a:t>
            </a:r>
            <a:r>
              <a:rPr lang="en-US" altLang="zh-CN" i="1" baseline="-25000" dirty="0" err="1">
                <a:sym typeface="Calibri" pitchFamily="34" charset="0"/>
              </a:rPr>
              <a:t>m</a:t>
            </a:r>
            <a:r>
              <a:rPr lang="zh-CN" altLang="en-US" dirty="0">
                <a:sym typeface="Calibri" pitchFamily="34" charset="0"/>
              </a:rPr>
              <a:t>。此</a:t>
            </a:r>
            <a:r>
              <a:rPr lang="en-US" altLang="zh-CN" i="1" dirty="0" err="1">
                <a:sym typeface="Calibri" pitchFamily="34" charset="0"/>
              </a:rPr>
              <a:t>F</a:t>
            </a:r>
            <a:r>
              <a:rPr lang="en-US" altLang="zh-CN" i="1" baseline="-25000" dirty="0" err="1">
                <a:sym typeface="Calibri" pitchFamily="34" charset="0"/>
              </a:rPr>
              <a:t>m</a:t>
            </a:r>
            <a:r>
              <a:rPr lang="zh-CN" altLang="en-US" dirty="0">
                <a:sym typeface="Calibri" pitchFamily="34" charset="0"/>
              </a:rPr>
              <a:t>称为</a:t>
            </a:r>
            <a:r>
              <a:rPr lang="en-US" altLang="zh-CN" i="1" dirty="0">
                <a:sym typeface="Calibri" pitchFamily="34" charset="0"/>
              </a:rPr>
              <a:t>F</a:t>
            </a:r>
            <a:r>
              <a:rPr lang="zh-CN" altLang="en-US" dirty="0">
                <a:sym typeface="Calibri" pitchFamily="34" charset="0"/>
              </a:rPr>
              <a:t>的最小依赖集。</a:t>
            </a:r>
          </a:p>
          <a:p>
            <a:pPr lvl="1">
              <a:lnSpc>
                <a:spcPct val="150000"/>
              </a:lnSpc>
            </a:pPr>
            <a:r>
              <a:rPr lang="zh-CN" altLang="en-US" dirty="0">
                <a:sym typeface="Calibri" pitchFamily="34" charset="0"/>
              </a:rPr>
              <a:t>证：构造性证明，分三步对</a:t>
            </a:r>
            <a:r>
              <a:rPr lang="en-US" altLang="zh-CN" i="1" dirty="0">
                <a:sym typeface="Calibri" pitchFamily="34" charset="0"/>
              </a:rPr>
              <a:t>F</a:t>
            </a:r>
            <a:r>
              <a:rPr lang="zh-CN" altLang="en-US" dirty="0">
                <a:sym typeface="Calibri" pitchFamily="34" charset="0"/>
              </a:rPr>
              <a:t>进行“极小化处理”，找出</a:t>
            </a:r>
            <a:r>
              <a:rPr lang="en-US" altLang="zh-CN" i="1" dirty="0">
                <a:sym typeface="Calibri" pitchFamily="34" charset="0"/>
              </a:rPr>
              <a:t>F</a:t>
            </a:r>
            <a:r>
              <a:rPr lang="zh-CN" altLang="en-US" dirty="0">
                <a:sym typeface="Calibri" pitchFamily="34" charset="0"/>
              </a:rPr>
              <a:t>的一个最小依赖集。</a:t>
            </a:r>
          </a:p>
          <a:p>
            <a:pPr lvl="2">
              <a:lnSpc>
                <a:spcPct val="120000"/>
              </a:lnSpc>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）逐一检查</a:t>
            </a:r>
            <a:r>
              <a:rPr lang="en-US" altLang="zh-CN" i="1" dirty="0">
                <a:sym typeface="Calibri" pitchFamily="34" charset="0"/>
              </a:rPr>
              <a:t>F</a:t>
            </a:r>
            <a:r>
              <a:rPr lang="zh-CN" altLang="en-US" dirty="0">
                <a:sym typeface="Calibri" pitchFamily="34" charset="0"/>
              </a:rPr>
              <a:t>中各函数依赖</a:t>
            </a:r>
            <a:r>
              <a:rPr lang="en-US" altLang="zh-CN" i="1" dirty="0" err="1">
                <a:sym typeface="Calibri" pitchFamily="34" charset="0"/>
              </a:rPr>
              <a:t>FD</a:t>
            </a:r>
            <a:r>
              <a:rPr lang="en-US" altLang="zh-CN" i="1" baseline="-25000" dirty="0" err="1">
                <a:sym typeface="Calibri" pitchFamily="34" charset="0"/>
              </a:rPr>
              <a:t>i</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p>
          <a:p>
            <a:pPr>
              <a:lnSpc>
                <a:spcPct val="12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 若</a:t>
            </a:r>
            <a:r>
              <a:rPr lang="en-US" altLang="zh-CN" sz="2200" i="1" dirty="0">
                <a:sym typeface="Calibri" pitchFamily="34" charset="0"/>
              </a:rPr>
              <a:t>Y</a:t>
            </a:r>
            <a:r>
              <a:rPr lang="en-US" altLang="zh-CN" sz="2200" dirty="0">
                <a:sym typeface="Calibri" pitchFamily="34" charset="0"/>
              </a:rPr>
              <a:t>=</a:t>
            </a:r>
            <a:r>
              <a:rPr lang="en-US" altLang="zh-CN" sz="2200" i="1" dirty="0">
                <a:sym typeface="Calibri" pitchFamily="34" charset="0"/>
              </a:rPr>
              <a:t>A</a:t>
            </a:r>
            <a:r>
              <a:rPr lang="en-US" altLang="zh-CN" sz="2200" i="1" baseline="-25000" dirty="0">
                <a:sym typeface="Calibri" pitchFamily="34" charset="0"/>
              </a:rPr>
              <a:t>1</a:t>
            </a:r>
            <a:r>
              <a:rPr lang="en-US" altLang="zh-CN" sz="2200" i="1" dirty="0">
                <a:sym typeface="Calibri" pitchFamily="34" charset="0"/>
              </a:rPr>
              <a:t>A</a:t>
            </a:r>
            <a:r>
              <a:rPr lang="en-US" altLang="zh-CN" sz="2200" i="1" baseline="-25000" dirty="0">
                <a:sym typeface="Calibri" pitchFamily="34" charset="0"/>
              </a:rPr>
              <a:t>2</a:t>
            </a:r>
            <a:r>
              <a:rPr lang="en-US" altLang="zh-CN" sz="2200" i="1" dirty="0">
                <a:sym typeface="Calibri" pitchFamily="34" charset="0"/>
              </a:rPr>
              <a:t> …</a:t>
            </a:r>
            <a:r>
              <a:rPr lang="en-US" altLang="zh-CN" sz="2200" i="1" dirty="0" err="1">
                <a:sym typeface="Calibri" pitchFamily="34" charset="0"/>
              </a:rPr>
              <a:t>A</a:t>
            </a:r>
            <a:r>
              <a:rPr lang="en-US" altLang="zh-CN" sz="2200" i="1" baseline="-25000" dirty="0" err="1">
                <a:sym typeface="Calibri" pitchFamily="34" charset="0"/>
              </a:rPr>
              <a:t>k</a:t>
            </a:r>
            <a:r>
              <a:rPr lang="zh-CN" altLang="en-US" sz="2200" dirty="0">
                <a:sym typeface="Calibri" pitchFamily="34" charset="0"/>
              </a:rPr>
              <a:t>，</a:t>
            </a:r>
            <a:r>
              <a:rPr lang="en-US" altLang="zh-CN" sz="2200" i="1" dirty="0">
                <a:sym typeface="Calibri" pitchFamily="34" charset="0"/>
              </a:rPr>
              <a:t>k</a:t>
            </a:r>
            <a:r>
              <a:rPr lang="en-US" altLang="zh-CN" sz="2200" dirty="0">
                <a:sym typeface="Calibri" pitchFamily="34" charset="0"/>
              </a:rPr>
              <a:t>≥2</a:t>
            </a:r>
            <a:r>
              <a:rPr lang="zh-CN" altLang="en-US" sz="2200" dirty="0">
                <a:sym typeface="Calibri" pitchFamily="34" charset="0"/>
              </a:rPr>
              <a:t>，</a:t>
            </a:r>
          </a:p>
          <a:p>
            <a:pPr>
              <a:lnSpc>
                <a:spcPct val="12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则用</a:t>
            </a:r>
            <a:r>
              <a:rPr lang="en-US" altLang="zh-CN" sz="2200" dirty="0">
                <a:sym typeface="Calibri" pitchFamily="34" charset="0"/>
              </a:rPr>
              <a:t>{</a:t>
            </a:r>
            <a:r>
              <a:rPr lang="en-US" altLang="zh-CN" sz="2200" i="1" dirty="0" err="1">
                <a:sym typeface="Calibri" pitchFamily="34" charset="0"/>
              </a:rPr>
              <a:t>X</a:t>
            </a:r>
            <a:r>
              <a:rPr lang="en-US" altLang="zh-CN" sz="2200" dirty="0" err="1">
                <a:sym typeface="Calibri" pitchFamily="34" charset="0"/>
              </a:rPr>
              <a:t>→</a:t>
            </a:r>
            <a:r>
              <a:rPr lang="en-US" altLang="zh-CN" sz="2200" i="1" dirty="0" err="1">
                <a:sym typeface="Calibri" pitchFamily="34" charset="0"/>
              </a:rPr>
              <a:t>A</a:t>
            </a:r>
            <a:r>
              <a:rPr lang="en-US" altLang="zh-CN" sz="2200" i="1" baseline="-25000" dirty="0" err="1">
                <a:sym typeface="Calibri" pitchFamily="34" charset="0"/>
              </a:rPr>
              <a:t>j</a:t>
            </a:r>
            <a:r>
              <a:rPr lang="en-US" altLang="zh-CN" sz="2200" dirty="0">
                <a:sym typeface="Calibri" pitchFamily="34" charset="0"/>
              </a:rPr>
              <a:t> </a:t>
            </a:r>
            <a:r>
              <a:rPr lang="en-US" altLang="zh-CN" dirty="0">
                <a:sym typeface="Calibri" pitchFamily="34" charset="0"/>
              </a:rPr>
              <a:t>|</a:t>
            </a:r>
            <a:r>
              <a:rPr lang="en-US" altLang="zh-CN" sz="2200" dirty="0">
                <a:sym typeface="Calibri" pitchFamily="34" charset="0"/>
              </a:rPr>
              <a:t> </a:t>
            </a:r>
            <a:r>
              <a:rPr lang="en-US" altLang="zh-CN" sz="2200" i="1" dirty="0">
                <a:sym typeface="Calibri" pitchFamily="34" charset="0"/>
              </a:rPr>
              <a:t>j</a:t>
            </a:r>
            <a:r>
              <a:rPr lang="en-US" altLang="zh-CN" sz="2200" dirty="0">
                <a:sym typeface="Calibri" pitchFamily="34" charset="0"/>
              </a:rPr>
              <a:t>=1</a:t>
            </a:r>
            <a:r>
              <a:rPr lang="zh-CN" altLang="en-US" sz="2200" dirty="0">
                <a:sym typeface="Calibri" pitchFamily="34" charset="0"/>
              </a:rPr>
              <a:t>,</a:t>
            </a:r>
            <a:r>
              <a:rPr lang="en-US" altLang="zh-CN" sz="2200" dirty="0">
                <a:sym typeface="Calibri" pitchFamily="34" charset="0"/>
              </a:rPr>
              <a:t>2</a:t>
            </a:r>
            <a:r>
              <a:rPr lang="zh-CN" altLang="en-US" sz="2200" dirty="0">
                <a:sym typeface="Calibri" pitchFamily="34" charset="0"/>
              </a:rPr>
              <a:t>,</a:t>
            </a:r>
            <a:r>
              <a:rPr lang="en-US" altLang="zh-CN" sz="2200" dirty="0">
                <a:sym typeface="Calibri" pitchFamily="34" charset="0"/>
              </a:rPr>
              <a:t>…</a:t>
            </a:r>
            <a:r>
              <a:rPr lang="zh-CN" altLang="en-US" sz="2200" dirty="0">
                <a:sym typeface="Calibri" pitchFamily="34" charset="0"/>
              </a:rPr>
              <a:t>,</a:t>
            </a:r>
            <a:r>
              <a:rPr lang="en-US" altLang="zh-CN" sz="2200" i="1" dirty="0">
                <a:sym typeface="Calibri" pitchFamily="34" charset="0"/>
              </a:rPr>
              <a:t>k</a:t>
            </a:r>
            <a:r>
              <a:rPr lang="en-US" altLang="zh-CN" sz="2200" dirty="0">
                <a:sym typeface="Calibri" pitchFamily="34" charset="0"/>
              </a:rPr>
              <a:t>}</a:t>
            </a:r>
            <a:r>
              <a:rPr lang="zh-CN" altLang="en-US" sz="2200" dirty="0">
                <a:sym typeface="Calibri" pitchFamily="34" charset="0"/>
              </a:rPr>
              <a:t>来取代</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Y</a:t>
            </a:r>
            <a:r>
              <a:rPr lang="zh-CN" altLang="en-US" sz="2200" dirty="0">
                <a:sym typeface="Calibri" pitchFamily="34" charset="0"/>
              </a:rPr>
              <a:t>。</a:t>
            </a:r>
          </a:p>
          <a:p>
            <a:pPr>
              <a:lnSpc>
                <a:spcPct val="12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引理</a:t>
            </a:r>
            <a:r>
              <a:rPr lang="en-US" altLang="zh-CN" sz="2200" dirty="0">
                <a:sym typeface="Calibri" pitchFamily="34" charset="0"/>
              </a:rPr>
              <a:t>6.1</a:t>
            </a:r>
            <a:r>
              <a:rPr lang="zh-CN" altLang="en-US" sz="2200" dirty="0">
                <a:sym typeface="Calibri" pitchFamily="34" charset="0"/>
              </a:rPr>
              <a:t>保证了</a:t>
            </a:r>
            <a:r>
              <a:rPr lang="en-US" altLang="zh-CN" sz="2200" i="1" dirty="0">
                <a:sym typeface="Calibri" pitchFamily="34" charset="0"/>
              </a:rPr>
              <a:t>F</a:t>
            </a:r>
            <a:r>
              <a:rPr lang="zh-CN" altLang="en-US" sz="2200" dirty="0">
                <a:sym typeface="Calibri" pitchFamily="34" charset="0"/>
              </a:rPr>
              <a:t>变换前后的等价性。</a:t>
            </a:r>
            <a:endParaRPr lang="zh-CN" altLang="en-US" sz="2200" dirty="0"/>
          </a:p>
        </p:txBody>
      </p:sp>
      <p:sp>
        <p:nvSpPr>
          <p:cNvPr id="2" name="日期占位符 1"/>
          <p:cNvSpPr>
            <a:spLocks noGrp="1"/>
          </p:cNvSpPr>
          <p:nvPr>
            <p:ph type="dt" sz="half" idx="10"/>
          </p:nvPr>
        </p:nvSpPr>
        <p:spPr/>
        <p:txBody>
          <a:bodyPr/>
          <a:lstStyle/>
          <a:p>
            <a:pPr>
              <a:defRPr/>
            </a:pPr>
            <a:fld id="{98F27743-200B-40EE-A4E8-4B5065C6EDB0}" type="datetime1">
              <a:rPr lang="zh-CN" altLang="en-US" smtClean="0"/>
              <a:t>2021/12/02</a:t>
            </a:fld>
            <a:endParaRPr lang="zh-CN" altLang="en-US" dirty="0"/>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6740" name="Rectangle 1026"/>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16741" name="Rectangle 1027"/>
          <p:cNvSpPr>
            <a:spLocks noGrp="1" noChangeArrowheads="1"/>
          </p:cNvSpPr>
          <p:nvPr>
            <p:ph idx="1"/>
          </p:nvPr>
        </p:nvSpPr>
        <p:spPr>
          <a:xfrm>
            <a:off x="956130" y="908720"/>
            <a:ext cx="8149538" cy="4854575"/>
          </a:xfrm>
        </p:spPr>
        <p:txBody>
          <a:bodyPr/>
          <a:lstStyle/>
          <a:p>
            <a:pPr marL="36000" lvl="2">
              <a:lnSpc>
                <a:spcPct val="150000"/>
              </a:lnSpc>
              <a:buNone/>
            </a:pPr>
            <a:r>
              <a:rPr lang="zh-CN" altLang="en-US" sz="2800" dirty="0">
                <a:sym typeface="Calibri" pitchFamily="34" charset="0"/>
              </a:rPr>
              <a:t>（</a:t>
            </a:r>
            <a:r>
              <a:rPr lang="en-US" altLang="zh-CN" sz="2800" dirty="0">
                <a:sym typeface="Calibri" pitchFamily="34" charset="0"/>
              </a:rPr>
              <a:t>2</a:t>
            </a:r>
            <a:r>
              <a:rPr lang="zh-CN" altLang="en-US" sz="2800" dirty="0">
                <a:sym typeface="Calibri" pitchFamily="34" charset="0"/>
              </a:rPr>
              <a:t>）逐一检查</a:t>
            </a:r>
            <a:r>
              <a:rPr lang="en-US" altLang="zh-CN" sz="2800" i="1" dirty="0">
                <a:sym typeface="Calibri" pitchFamily="34" charset="0"/>
              </a:rPr>
              <a:t>F</a:t>
            </a:r>
            <a:r>
              <a:rPr lang="zh-CN" altLang="en-US" sz="2800" dirty="0">
                <a:sym typeface="Calibri" pitchFamily="34" charset="0"/>
              </a:rPr>
              <a:t>中各函数依赖</a:t>
            </a:r>
            <a:r>
              <a:rPr lang="en-US" altLang="zh-CN" sz="2800" i="1" dirty="0" err="1">
                <a:sym typeface="Calibri" pitchFamily="34" charset="0"/>
              </a:rPr>
              <a:t>FD</a:t>
            </a:r>
            <a:r>
              <a:rPr lang="en-US" altLang="zh-CN" sz="2800" i="1" baseline="-25000" dirty="0" err="1">
                <a:sym typeface="Calibri" pitchFamily="34" charset="0"/>
              </a:rPr>
              <a:t>i</a:t>
            </a:r>
            <a:r>
              <a:rPr lang="zh-CN" altLang="en-US" sz="2800" dirty="0">
                <a:sym typeface="Calibri" pitchFamily="34" charset="0"/>
              </a:rPr>
              <a:t>：</a:t>
            </a:r>
            <a:r>
              <a:rPr lang="en-US" altLang="zh-CN" sz="2800" i="1" dirty="0">
                <a:sym typeface="Calibri" pitchFamily="34" charset="0"/>
              </a:rPr>
              <a:t>X</a:t>
            </a:r>
            <a:r>
              <a:rPr lang="en-US" altLang="zh-CN" sz="2800" dirty="0">
                <a:sym typeface="Calibri" pitchFamily="34" charset="0"/>
              </a:rPr>
              <a:t>→</a:t>
            </a:r>
            <a:r>
              <a:rPr lang="en-US" altLang="zh-CN" sz="2800" i="1" dirty="0">
                <a:sym typeface="Calibri" pitchFamily="34" charset="0"/>
              </a:rPr>
              <a:t>A</a:t>
            </a:r>
            <a:r>
              <a:rPr lang="zh-CN" altLang="en-US" sz="2800" dirty="0">
                <a:sym typeface="Calibri" pitchFamily="34" charset="0"/>
              </a:rPr>
              <a:t>，</a:t>
            </a:r>
          </a:p>
          <a:p>
            <a:pPr marL="36000" indent="0">
              <a:lnSpc>
                <a:spcPct val="150000"/>
              </a:lnSpc>
              <a:buNone/>
            </a:pPr>
            <a:r>
              <a:rPr lang="zh-CN" altLang="en-US" dirty="0">
                <a:sym typeface="Calibri" pitchFamily="34" charset="0"/>
              </a:rPr>
              <a:t>    </a:t>
            </a:r>
            <a:r>
              <a:rPr lang="en-US" altLang="zh-CN" dirty="0">
                <a:sym typeface="Calibri" pitchFamily="34" charset="0"/>
              </a:rPr>
              <a:t>	        </a:t>
            </a:r>
            <a:r>
              <a:rPr lang="zh-CN" altLang="en-US" dirty="0">
                <a:sym typeface="Calibri" pitchFamily="34" charset="0"/>
              </a:rPr>
              <a:t>令</a:t>
            </a:r>
            <a:r>
              <a:rPr lang="en-US" altLang="zh-CN" i="1" dirty="0">
                <a:sym typeface="Calibri" pitchFamily="34" charset="0"/>
              </a:rPr>
              <a:t>G</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zh-CN" altLang="en-US" dirty="0">
                <a:sym typeface="Calibri" pitchFamily="34" charset="0"/>
              </a:rPr>
              <a:t>，</a:t>
            </a:r>
          </a:p>
          <a:p>
            <a:pPr marL="36000" indent="0">
              <a:lnSpc>
                <a:spcPct val="150000"/>
              </a:lnSpc>
              <a:buNone/>
            </a:pPr>
            <a:r>
              <a:rPr lang="zh-CN" altLang="en-US" dirty="0">
                <a:sym typeface="Calibri" pitchFamily="34" charset="0"/>
              </a:rPr>
              <a:t>   </a:t>
            </a:r>
            <a:r>
              <a:rPr lang="en-US" altLang="zh-CN" dirty="0">
                <a:sym typeface="Calibri" pitchFamily="34" charset="0"/>
              </a:rPr>
              <a:t>	      </a:t>
            </a:r>
            <a:r>
              <a:rPr lang="zh-CN" altLang="en-US" dirty="0">
                <a:sym typeface="Calibri" pitchFamily="34" charset="0"/>
              </a:rPr>
              <a:t> 若</a:t>
            </a:r>
            <a:r>
              <a:rPr lang="en-US" altLang="zh-CN" i="1" dirty="0">
                <a:sym typeface="Calibri" pitchFamily="34" charset="0"/>
              </a:rPr>
              <a:t>A</a:t>
            </a:r>
            <a:r>
              <a:rPr lang="en-US" altLang="zh-CN" dirty="0">
                <a:sym typeface="Symbol" pitchFamily="18" charset="2"/>
              </a:rPr>
              <a:t></a:t>
            </a:r>
            <a:r>
              <a:rPr lang="en-US" altLang="zh-CN" i="1" dirty="0">
                <a:sym typeface="Calibri" pitchFamily="34" charset="0"/>
              </a:rPr>
              <a:t>X</a:t>
            </a:r>
            <a:r>
              <a:rPr lang="en-US" altLang="zh-CN" i="1" baseline="-25000" dirty="0">
                <a:sym typeface="Calibri" pitchFamily="34" charset="0"/>
              </a:rPr>
              <a:t>G</a:t>
            </a:r>
            <a:r>
              <a:rPr lang="en-US" altLang="zh-CN" baseline="30000" dirty="0">
                <a:sym typeface="Calibri" pitchFamily="34" charset="0"/>
              </a:rPr>
              <a:t>+</a:t>
            </a:r>
            <a:r>
              <a:rPr lang="zh-CN" altLang="en-US" dirty="0">
                <a:sym typeface="Calibri" pitchFamily="34" charset="0"/>
              </a:rPr>
              <a:t>，则从</a:t>
            </a:r>
            <a:r>
              <a:rPr lang="en-US" altLang="zh-CN" i="1" dirty="0">
                <a:sym typeface="Calibri" pitchFamily="34" charset="0"/>
              </a:rPr>
              <a:t>F</a:t>
            </a:r>
            <a:r>
              <a:rPr lang="zh-CN" altLang="en-US" dirty="0">
                <a:sym typeface="Calibri" pitchFamily="34" charset="0"/>
              </a:rPr>
              <a:t>中去掉此函数依赖。</a:t>
            </a:r>
          </a:p>
          <a:p>
            <a:pPr marL="36000" indent="0">
              <a:lnSpc>
                <a:spcPct val="150000"/>
              </a:lnSpc>
              <a:buNone/>
            </a:pPr>
            <a:r>
              <a:rPr lang="zh-CN" altLang="en-US" dirty="0">
                <a:sym typeface="Calibri" pitchFamily="34" charset="0"/>
              </a:rPr>
              <a:t>   </a:t>
            </a:r>
            <a:r>
              <a:rPr lang="en-US" altLang="zh-CN" dirty="0">
                <a:sym typeface="Calibri" pitchFamily="34" charset="0"/>
              </a:rPr>
              <a:t>	   </a:t>
            </a:r>
            <a:r>
              <a:rPr lang="zh-CN" altLang="en-US" dirty="0">
                <a:sym typeface="Calibri" pitchFamily="34" charset="0"/>
              </a:rPr>
              <a:t>    由于</a:t>
            </a:r>
            <a:r>
              <a:rPr lang="en-US" altLang="zh-CN" i="1" dirty="0">
                <a:sym typeface="Calibri" pitchFamily="34" charset="0"/>
              </a:rPr>
              <a:t>F</a:t>
            </a:r>
            <a:r>
              <a:rPr lang="zh-CN" altLang="en-US" dirty="0">
                <a:sym typeface="Calibri" pitchFamily="34" charset="0"/>
              </a:rPr>
              <a:t>与</a:t>
            </a:r>
            <a:r>
              <a:rPr lang="en-US" altLang="zh-CN" i="1" dirty="0">
                <a:sym typeface="Calibri" pitchFamily="34" charset="0"/>
              </a:rPr>
              <a:t>G</a:t>
            </a:r>
            <a:r>
              <a:rPr lang="en-US" altLang="zh-CN" dirty="0">
                <a:sym typeface="Calibri" pitchFamily="34" charset="0"/>
              </a:rPr>
              <a:t> </a:t>
            </a:r>
            <a:r>
              <a:rPr lang="zh-CN" altLang="en-US" dirty="0">
                <a:sym typeface="Calibri" pitchFamily="34" charset="0"/>
              </a:rPr>
              <a:t>等价的充要条件是</a:t>
            </a:r>
            <a:r>
              <a:rPr lang="en-US" altLang="zh-CN" i="1" dirty="0">
                <a:sym typeface="Calibri" pitchFamily="34" charset="0"/>
              </a:rPr>
              <a:t>A</a:t>
            </a:r>
            <a:r>
              <a:rPr lang="en-US" altLang="zh-CN" dirty="0">
                <a:sym typeface="Symbol" pitchFamily="18" charset="2"/>
              </a:rPr>
              <a:t></a:t>
            </a:r>
            <a:r>
              <a:rPr lang="en-US" altLang="zh-CN" i="1" dirty="0">
                <a:sym typeface="Calibri" pitchFamily="34" charset="0"/>
              </a:rPr>
              <a:t>X</a:t>
            </a:r>
            <a:r>
              <a:rPr lang="en-US" altLang="zh-CN" i="1" baseline="-25000" dirty="0">
                <a:sym typeface="Calibri" pitchFamily="34" charset="0"/>
              </a:rPr>
              <a:t>G</a:t>
            </a:r>
            <a:r>
              <a:rPr lang="en-US" altLang="zh-CN" baseline="30000" dirty="0">
                <a:sym typeface="Calibri" pitchFamily="34" charset="0"/>
              </a:rPr>
              <a:t>+ </a:t>
            </a:r>
          </a:p>
          <a:p>
            <a:pPr marL="36000" indent="0">
              <a:lnSpc>
                <a:spcPct val="150000"/>
              </a:lnSpc>
              <a:buNone/>
            </a:pPr>
            <a:r>
              <a:rPr lang="en-US" altLang="zh-CN" dirty="0">
                <a:sym typeface="Calibri" pitchFamily="34" charset="0"/>
              </a:rPr>
              <a:t>   	       </a:t>
            </a:r>
            <a:r>
              <a:rPr lang="zh-CN" altLang="en-US" dirty="0">
                <a:sym typeface="Calibri" pitchFamily="34" charset="0"/>
              </a:rPr>
              <a:t>因此</a:t>
            </a:r>
            <a:r>
              <a:rPr lang="en-US" altLang="zh-CN" i="1" dirty="0">
                <a:sym typeface="Calibri" pitchFamily="34" charset="0"/>
              </a:rPr>
              <a:t>F</a:t>
            </a:r>
            <a:r>
              <a:rPr lang="zh-CN" altLang="en-US" dirty="0">
                <a:sym typeface="Calibri" pitchFamily="34" charset="0"/>
              </a:rPr>
              <a:t>变换前后是等价的。</a:t>
            </a:r>
            <a:endParaRPr lang="zh-CN" altLang="en-US" sz="3600" dirty="0"/>
          </a:p>
        </p:txBody>
      </p:sp>
      <p:sp>
        <p:nvSpPr>
          <p:cNvPr id="2" name="日期占位符 1"/>
          <p:cNvSpPr>
            <a:spLocks noGrp="1"/>
          </p:cNvSpPr>
          <p:nvPr>
            <p:ph type="dt" sz="half" idx="10"/>
          </p:nvPr>
        </p:nvSpPr>
        <p:spPr/>
        <p:txBody>
          <a:bodyPr/>
          <a:lstStyle/>
          <a:p>
            <a:pPr>
              <a:defRPr/>
            </a:pPr>
            <a:fld id="{49FDF998-1DB3-4E6F-AF3D-B85EC1D36944}" type="datetime1">
              <a:rPr lang="zh-CN" altLang="en-US" smtClean="0"/>
              <a:t>2021/12/02</a:t>
            </a:fld>
            <a:endParaRPr lang="zh-CN" altLang="en-US" dirty="0"/>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7764"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17765" name="Rectangle 3"/>
          <p:cNvSpPr>
            <a:spLocks noGrp="1" noChangeArrowheads="1"/>
          </p:cNvSpPr>
          <p:nvPr>
            <p:ph idx="1"/>
          </p:nvPr>
        </p:nvSpPr>
        <p:spPr>
          <a:xfrm>
            <a:off x="926723" y="908720"/>
            <a:ext cx="8149538" cy="4854575"/>
          </a:xfrm>
        </p:spPr>
        <p:txBody>
          <a:bodyPr/>
          <a:lstStyle/>
          <a:p>
            <a:pPr marL="0" lvl="2">
              <a:lnSpc>
                <a:spcPct val="90000"/>
              </a:lnSpc>
              <a:buNone/>
            </a:pPr>
            <a:r>
              <a:rPr lang="zh-CN" altLang="en-US" dirty="0">
                <a:sym typeface="Calibri" pitchFamily="34" charset="0"/>
              </a:rPr>
              <a:t>（</a:t>
            </a:r>
            <a:r>
              <a:rPr lang="en-US" altLang="zh-CN" dirty="0">
                <a:sym typeface="Calibri" pitchFamily="34" charset="0"/>
              </a:rPr>
              <a:t>3</a:t>
            </a:r>
            <a:r>
              <a:rPr lang="zh-CN" altLang="en-US" dirty="0">
                <a:sym typeface="Calibri" pitchFamily="34" charset="0"/>
              </a:rPr>
              <a:t>）逐一取出</a:t>
            </a:r>
            <a:r>
              <a:rPr lang="en-US" altLang="zh-CN" i="1" dirty="0">
                <a:sym typeface="Calibri" pitchFamily="34" charset="0"/>
              </a:rPr>
              <a:t>F</a:t>
            </a:r>
            <a:r>
              <a:rPr lang="zh-CN" altLang="en-US" dirty="0">
                <a:sym typeface="Calibri" pitchFamily="34" charset="0"/>
              </a:rPr>
              <a:t>中各函数依赖</a:t>
            </a:r>
            <a:r>
              <a:rPr lang="en-US" altLang="zh-CN" i="1" dirty="0" err="1">
                <a:sym typeface="Calibri" pitchFamily="34" charset="0"/>
              </a:rPr>
              <a:t>FD</a:t>
            </a:r>
            <a:r>
              <a:rPr lang="en-US" altLang="zh-CN" i="1" baseline="-25000" dirty="0" err="1">
                <a:sym typeface="Calibri" pitchFamily="34" charset="0"/>
              </a:rPr>
              <a:t>i</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zh-CN" altLang="en-US" dirty="0">
                <a:sym typeface="Calibri" pitchFamily="34" charset="0"/>
              </a:rPr>
              <a:t>，</a:t>
            </a:r>
          </a:p>
          <a:p>
            <a:pPr marL="0" indent="0">
              <a:lnSpc>
                <a:spcPct val="90000"/>
              </a:lnSpc>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设</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B</a:t>
            </a:r>
            <a:r>
              <a:rPr lang="en-US" altLang="zh-CN" sz="2200" i="1" baseline="-25000" dirty="0">
                <a:sym typeface="Calibri" pitchFamily="34" charset="0"/>
              </a:rPr>
              <a:t>1</a:t>
            </a:r>
            <a:r>
              <a:rPr lang="en-US" altLang="zh-CN" sz="2200" i="1" dirty="0">
                <a:sym typeface="Calibri" pitchFamily="34" charset="0"/>
              </a:rPr>
              <a:t>B</a:t>
            </a:r>
            <a:r>
              <a:rPr lang="en-US" altLang="zh-CN" sz="2200" i="1" baseline="-25000" dirty="0">
                <a:sym typeface="Calibri" pitchFamily="34" charset="0"/>
              </a:rPr>
              <a:t>2</a:t>
            </a:r>
            <a:r>
              <a:rPr lang="en-US" altLang="zh-CN" sz="2200" i="1" dirty="0">
                <a:sym typeface="Calibri" pitchFamily="34" charset="0"/>
              </a:rPr>
              <a:t>…</a:t>
            </a:r>
            <a:r>
              <a:rPr lang="en-US" altLang="zh-CN" sz="2200" i="1" dirty="0" err="1">
                <a:sym typeface="Calibri" pitchFamily="34" charset="0"/>
              </a:rPr>
              <a:t>B</a:t>
            </a:r>
            <a:r>
              <a:rPr lang="en-US" altLang="zh-CN" sz="2200" i="1" baseline="-25000" dirty="0" err="1">
                <a:sym typeface="Calibri" pitchFamily="34" charset="0"/>
              </a:rPr>
              <a:t>m</a:t>
            </a:r>
            <a:r>
              <a:rPr lang="zh-CN" altLang="en-US" sz="2200" dirty="0">
                <a:sym typeface="Calibri" pitchFamily="34" charset="0"/>
              </a:rPr>
              <a:t>，</a:t>
            </a:r>
            <a:r>
              <a:rPr lang="en-US" altLang="zh-CN" sz="2200" i="1" dirty="0">
                <a:sym typeface="Calibri" pitchFamily="34" charset="0"/>
              </a:rPr>
              <a:t>m</a:t>
            </a:r>
            <a:r>
              <a:rPr lang="en-US" altLang="zh-CN" sz="2200" dirty="0">
                <a:sym typeface="Calibri" pitchFamily="34" charset="0"/>
              </a:rPr>
              <a:t>≥2</a:t>
            </a:r>
            <a:r>
              <a:rPr lang="zh-CN" altLang="en-US" sz="2200" dirty="0">
                <a:sym typeface="Calibri" pitchFamily="34" charset="0"/>
              </a:rPr>
              <a:t>，</a:t>
            </a:r>
            <a:endParaRPr lang="en-US" altLang="zh-CN" sz="2200" dirty="0">
              <a:sym typeface="Calibri" pitchFamily="34" charset="0"/>
            </a:endParaRPr>
          </a:p>
          <a:p>
            <a:pPr marL="0" indent="0">
              <a:lnSpc>
                <a:spcPct val="90000"/>
              </a:lnSpc>
              <a:buNone/>
            </a:pPr>
            <a:r>
              <a:rPr lang="en-US" altLang="zh-CN" sz="2200" dirty="0">
                <a:sym typeface="Calibri" pitchFamily="34" charset="0"/>
              </a:rPr>
              <a:t>                   </a:t>
            </a:r>
            <a:r>
              <a:rPr lang="zh-CN" altLang="en-US" sz="2200" dirty="0">
                <a:sym typeface="Calibri" pitchFamily="34" charset="0"/>
              </a:rPr>
              <a:t>逐一考查</a:t>
            </a:r>
            <a:r>
              <a:rPr lang="en-US" altLang="zh-CN" sz="2200" i="1" dirty="0">
                <a:sym typeface="Calibri" pitchFamily="34" charset="0"/>
              </a:rPr>
              <a:t>B</a:t>
            </a:r>
            <a:r>
              <a:rPr lang="en-US" altLang="zh-CN" sz="2200" i="1" baseline="-25000" dirty="0">
                <a:sym typeface="Calibri" pitchFamily="34" charset="0"/>
              </a:rPr>
              <a:t>i</a:t>
            </a:r>
            <a:r>
              <a:rPr lang="en-US" altLang="zh-CN" sz="2200" i="1" dirty="0">
                <a:sym typeface="Calibri" pitchFamily="34" charset="0"/>
              </a:rPr>
              <a:t> </a:t>
            </a:r>
            <a:r>
              <a:rPr lang="zh-CN" altLang="en-US" sz="2200" dirty="0">
                <a:sym typeface="Calibri" pitchFamily="34" charset="0"/>
              </a:rPr>
              <a:t>（</a:t>
            </a:r>
            <a:r>
              <a:rPr lang="en-US" altLang="zh-CN" sz="2200" i="1" dirty="0">
                <a:sym typeface="Calibri" pitchFamily="34" charset="0"/>
              </a:rPr>
              <a:t>i</a:t>
            </a:r>
            <a:r>
              <a:rPr lang="en-US" altLang="zh-CN" sz="2200" dirty="0">
                <a:sym typeface="Calibri" pitchFamily="34" charset="0"/>
              </a:rPr>
              <a:t>=1</a:t>
            </a:r>
            <a:r>
              <a:rPr lang="zh-CN" altLang="en-US" sz="2200" dirty="0">
                <a:sym typeface="Calibri" pitchFamily="34" charset="0"/>
              </a:rPr>
              <a:t>，</a:t>
            </a:r>
            <a:r>
              <a:rPr lang="en-US" altLang="zh-CN" sz="2200" dirty="0">
                <a:sym typeface="Calibri" pitchFamily="34" charset="0"/>
              </a:rPr>
              <a:t>2</a:t>
            </a:r>
            <a:r>
              <a:rPr lang="zh-CN" altLang="en-US" sz="2200" dirty="0">
                <a:sym typeface="Calibri" pitchFamily="34" charset="0"/>
              </a:rPr>
              <a:t>，</a:t>
            </a:r>
            <a:r>
              <a:rPr lang="en-US" altLang="zh-CN" sz="2200" dirty="0">
                <a:sym typeface="Calibri" pitchFamily="34" charset="0"/>
              </a:rPr>
              <a:t>…</a:t>
            </a:r>
            <a:r>
              <a:rPr lang="zh-CN" altLang="en-US" sz="2200" dirty="0">
                <a:sym typeface="Calibri" pitchFamily="34" charset="0"/>
              </a:rPr>
              <a:t>，</a:t>
            </a:r>
            <a:r>
              <a:rPr lang="en-US" altLang="zh-CN" sz="2200" i="1" dirty="0">
                <a:sym typeface="Calibri" pitchFamily="34" charset="0"/>
              </a:rPr>
              <a:t>m</a:t>
            </a:r>
            <a:r>
              <a:rPr lang="zh-CN" altLang="en-US" sz="2200" dirty="0">
                <a:sym typeface="Calibri" pitchFamily="34" charset="0"/>
              </a:rPr>
              <a:t>），</a:t>
            </a:r>
          </a:p>
          <a:p>
            <a:pPr marL="0" indent="0">
              <a:lnSpc>
                <a:spcPct val="9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若</a:t>
            </a:r>
            <a:r>
              <a:rPr lang="en-US" altLang="zh-CN" sz="2200" i="1" dirty="0">
                <a:sym typeface="Calibri" pitchFamily="34" charset="0"/>
              </a:rPr>
              <a:t>A</a:t>
            </a:r>
            <a:r>
              <a:rPr lang="en-US" altLang="zh-CN" sz="2200" dirty="0">
                <a:sym typeface="Calibri" pitchFamily="34" charset="0"/>
              </a:rPr>
              <a:t> </a:t>
            </a:r>
            <a:r>
              <a:rPr lang="en-US" altLang="zh-CN" sz="2200" dirty="0">
                <a:sym typeface="Symbol" pitchFamily="18" charset="2"/>
              </a:rPr>
              <a:t></a:t>
            </a:r>
            <a:r>
              <a:rPr lang="zh-CN" altLang="en-US" sz="2200" dirty="0">
                <a:sym typeface="Calibri" pitchFamily="34" charset="0"/>
              </a:rPr>
              <a:t>(</a:t>
            </a:r>
            <a:r>
              <a:rPr lang="en-US" altLang="zh-CN" sz="2200" dirty="0">
                <a:sym typeface="Calibri" pitchFamily="34" charset="0"/>
              </a:rPr>
              <a:t>X-B</a:t>
            </a:r>
            <a:r>
              <a:rPr lang="en-US" altLang="zh-CN" sz="2200" i="1" baseline="-25000" dirty="0">
                <a:sym typeface="Calibri" pitchFamily="34" charset="0"/>
              </a:rPr>
              <a:t>i</a:t>
            </a:r>
            <a:r>
              <a:rPr lang="en-US" altLang="zh-CN" sz="2200" baseline="-25000" dirty="0">
                <a:sym typeface="Calibri" pitchFamily="34" charset="0"/>
              </a:rPr>
              <a:t> </a:t>
            </a:r>
            <a:r>
              <a:rPr lang="zh-CN" altLang="en-US" sz="2200" dirty="0">
                <a:sym typeface="Calibri" pitchFamily="34" charset="0"/>
              </a:rPr>
              <a:t>)</a:t>
            </a:r>
            <a:r>
              <a:rPr lang="en-US" altLang="zh-CN" sz="2200" i="1" baseline="-25000" dirty="0">
                <a:sym typeface="Calibri" pitchFamily="34" charset="0"/>
              </a:rPr>
              <a:t>F</a:t>
            </a:r>
            <a:r>
              <a:rPr lang="en-US" altLang="zh-CN" sz="2200" baseline="30000" dirty="0">
                <a:sym typeface="Calibri" pitchFamily="34" charset="0"/>
              </a:rPr>
              <a:t>+</a:t>
            </a:r>
            <a:r>
              <a:rPr lang="zh-CN" altLang="en-US" sz="2200" dirty="0">
                <a:sym typeface="Calibri" pitchFamily="34" charset="0"/>
              </a:rPr>
              <a:t>，则以</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B</a:t>
            </a:r>
            <a:r>
              <a:rPr lang="en-US" altLang="zh-CN" sz="2200" i="1" baseline="-25000" dirty="0">
                <a:sym typeface="Calibri" pitchFamily="34" charset="0"/>
              </a:rPr>
              <a:t>i</a:t>
            </a:r>
            <a:r>
              <a:rPr lang="en-US" altLang="zh-CN" sz="2200" dirty="0">
                <a:sym typeface="Calibri" pitchFamily="34" charset="0"/>
              </a:rPr>
              <a:t> </a:t>
            </a:r>
            <a:r>
              <a:rPr lang="zh-CN" altLang="en-US" sz="2200" dirty="0">
                <a:sym typeface="Calibri" pitchFamily="34" charset="0"/>
              </a:rPr>
              <a:t>取代</a:t>
            </a:r>
            <a:r>
              <a:rPr lang="en-US" altLang="zh-CN" sz="2200" i="1" dirty="0">
                <a:sym typeface="Calibri" pitchFamily="34" charset="0"/>
              </a:rPr>
              <a:t>X</a:t>
            </a:r>
            <a:r>
              <a:rPr lang="zh-CN" altLang="en-US" sz="2200" dirty="0">
                <a:sym typeface="Calibri" pitchFamily="34" charset="0"/>
              </a:rPr>
              <a:t>。</a:t>
            </a:r>
            <a:endParaRPr lang="en-US" altLang="zh-CN" sz="2200" dirty="0">
              <a:sym typeface="Calibri" pitchFamily="34" charset="0"/>
            </a:endParaRPr>
          </a:p>
          <a:p>
            <a:pPr marL="0" indent="0">
              <a:lnSpc>
                <a:spcPct val="90000"/>
              </a:lnSpc>
              <a:buFont typeface="Wingdings" pitchFamily="2" charset="2"/>
              <a:buNone/>
            </a:pPr>
            <a:endParaRPr lang="zh-CN" altLang="en-US" sz="2200" dirty="0">
              <a:sym typeface="Calibri" pitchFamily="34" charset="0"/>
            </a:endParaRPr>
          </a:p>
          <a:p>
            <a:pPr marL="0" indent="0">
              <a:lnSpc>
                <a:spcPct val="11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由于</a:t>
            </a:r>
            <a:r>
              <a:rPr lang="en-US" altLang="zh-CN" sz="2200" i="1" dirty="0">
                <a:sym typeface="Calibri" pitchFamily="34" charset="0"/>
              </a:rPr>
              <a:t>F</a:t>
            </a:r>
            <a:r>
              <a:rPr lang="zh-CN" altLang="en-US" sz="2200" dirty="0">
                <a:sym typeface="Calibri" pitchFamily="34" charset="0"/>
              </a:rPr>
              <a:t>与</a:t>
            </a:r>
            <a:r>
              <a:rPr lang="en-US" altLang="zh-CN" sz="2200" i="1" dirty="0">
                <a:sym typeface="Calibri" pitchFamily="34" charset="0"/>
              </a:rPr>
              <a:t>F</a:t>
            </a:r>
            <a:r>
              <a:rPr lang="en-US" altLang="zh-CN" sz="2200" dirty="0">
                <a:sym typeface="Calibri" pitchFamily="34" charset="0"/>
              </a:rPr>
              <a:t>-{</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A</a:t>
            </a:r>
            <a:r>
              <a:rPr lang="en-US" altLang="zh-CN" sz="2200" dirty="0">
                <a:sym typeface="Calibri" pitchFamily="34" charset="0"/>
              </a:rPr>
              <a:t>}∪{</a:t>
            </a:r>
            <a:r>
              <a:rPr lang="en-US" altLang="zh-CN" sz="2200" i="1" dirty="0">
                <a:sym typeface="Calibri" pitchFamily="34" charset="0"/>
              </a:rPr>
              <a:t>Z</a:t>
            </a:r>
            <a:r>
              <a:rPr lang="en-US" altLang="zh-CN" sz="2200" dirty="0">
                <a:sym typeface="Calibri" pitchFamily="34" charset="0"/>
              </a:rPr>
              <a:t>→</a:t>
            </a:r>
            <a:r>
              <a:rPr lang="en-US" altLang="zh-CN" sz="2200" i="1" dirty="0">
                <a:sym typeface="Calibri" pitchFamily="34" charset="0"/>
              </a:rPr>
              <a:t>A</a:t>
            </a:r>
            <a:r>
              <a:rPr lang="en-US" altLang="zh-CN" sz="2200" dirty="0">
                <a:sym typeface="Calibri" pitchFamily="34" charset="0"/>
              </a:rPr>
              <a:t>}</a:t>
            </a:r>
            <a:r>
              <a:rPr lang="zh-CN" altLang="en-US" sz="2200" dirty="0">
                <a:sym typeface="Calibri" pitchFamily="34" charset="0"/>
              </a:rPr>
              <a:t>等价的充要条件是</a:t>
            </a:r>
            <a:endParaRPr lang="en-US" altLang="zh-CN" sz="2200" dirty="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en-US" altLang="zh-CN" sz="2200" i="1" dirty="0">
                <a:sym typeface="Calibri" pitchFamily="34" charset="0"/>
              </a:rPr>
              <a:t>A</a:t>
            </a:r>
            <a:r>
              <a:rPr lang="en-US" altLang="zh-CN" sz="2200" dirty="0">
                <a:sym typeface="Symbol" pitchFamily="18" charset="2"/>
              </a:rPr>
              <a:t></a:t>
            </a:r>
            <a:r>
              <a:rPr lang="en-US" altLang="zh-CN" sz="2200" i="1" dirty="0">
                <a:sym typeface="Calibri" pitchFamily="34" charset="0"/>
              </a:rPr>
              <a:t>Z</a:t>
            </a:r>
            <a:r>
              <a:rPr lang="en-US" altLang="zh-CN" sz="2200" i="1" baseline="-25000" dirty="0">
                <a:sym typeface="Calibri" pitchFamily="34" charset="0"/>
              </a:rPr>
              <a:t>F</a:t>
            </a:r>
            <a:r>
              <a:rPr lang="en-US" altLang="zh-CN" sz="2200" baseline="30000" dirty="0">
                <a:sym typeface="Calibri" pitchFamily="34" charset="0"/>
              </a:rPr>
              <a:t>+</a:t>
            </a:r>
            <a:r>
              <a:rPr lang="en-US" altLang="zh-CN" sz="2200" dirty="0">
                <a:sym typeface="Calibri" pitchFamily="34" charset="0"/>
              </a:rPr>
              <a:t> </a:t>
            </a:r>
            <a:r>
              <a:rPr lang="zh-CN" altLang="en-US" sz="2200" dirty="0">
                <a:sym typeface="Calibri" pitchFamily="34" charset="0"/>
              </a:rPr>
              <a:t>，其中</a:t>
            </a:r>
            <a:r>
              <a:rPr lang="en-US" altLang="zh-CN" sz="2200" i="1" dirty="0">
                <a:sym typeface="Calibri" pitchFamily="34" charset="0"/>
              </a:rPr>
              <a:t>Z</a:t>
            </a:r>
            <a:r>
              <a:rPr lang="en-US" altLang="zh-CN" sz="2200" dirty="0">
                <a:sym typeface="Calibri" pitchFamily="34" charset="0"/>
              </a:rPr>
              <a:t>=</a:t>
            </a:r>
            <a:r>
              <a:rPr lang="en-US" altLang="zh-CN" sz="2200" i="1" dirty="0">
                <a:sym typeface="Calibri" pitchFamily="34" charset="0"/>
              </a:rPr>
              <a:t>X</a:t>
            </a:r>
            <a:r>
              <a:rPr lang="en-US" altLang="zh-CN" sz="2200" dirty="0">
                <a:sym typeface="Calibri" pitchFamily="34" charset="0"/>
              </a:rPr>
              <a:t>-</a:t>
            </a:r>
            <a:r>
              <a:rPr lang="en-US" altLang="zh-CN" sz="2200" i="1" dirty="0">
                <a:sym typeface="Calibri" pitchFamily="34" charset="0"/>
              </a:rPr>
              <a:t>B</a:t>
            </a:r>
            <a:r>
              <a:rPr lang="en-US" altLang="zh-CN" sz="2200" i="1" baseline="-25000" dirty="0">
                <a:sym typeface="Calibri" pitchFamily="34" charset="0"/>
              </a:rPr>
              <a:t>i</a:t>
            </a:r>
            <a:r>
              <a:rPr lang="en-US" altLang="zh-CN" sz="2200" i="1" dirty="0">
                <a:sym typeface="Calibri" pitchFamily="34" charset="0"/>
              </a:rPr>
              <a:t> </a:t>
            </a:r>
            <a:r>
              <a:rPr lang="zh-CN" altLang="en-US" sz="2200" i="1" dirty="0">
                <a:sym typeface="Calibri" pitchFamily="34" charset="0"/>
              </a:rPr>
              <a:t>，</a:t>
            </a:r>
            <a:r>
              <a:rPr lang="zh-CN" altLang="en-US" sz="2200" dirty="0">
                <a:sym typeface="Calibri" pitchFamily="34" charset="0"/>
              </a:rPr>
              <a:t>因此</a:t>
            </a:r>
            <a:r>
              <a:rPr lang="en-US" altLang="zh-CN" sz="2200" i="1" dirty="0">
                <a:sym typeface="Calibri" pitchFamily="34" charset="0"/>
              </a:rPr>
              <a:t>F</a:t>
            </a:r>
            <a:r>
              <a:rPr lang="zh-CN" altLang="en-US" sz="2200" dirty="0">
                <a:sym typeface="Calibri" pitchFamily="34" charset="0"/>
              </a:rPr>
              <a:t>变换前后是等价的。</a:t>
            </a:r>
            <a:endParaRPr lang="en-US" sz="2200" dirty="0">
              <a:sym typeface="Calibri" pitchFamily="34" charset="0"/>
            </a:endParaRPr>
          </a:p>
          <a:p>
            <a:pPr marL="0" indent="0">
              <a:lnSpc>
                <a:spcPct val="110000"/>
              </a:lnSpc>
              <a:buFont typeface="Wingdings" pitchFamily="2" charset="2"/>
              <a:buNone/>
            </a:pPr>
            <a:r>
              <a:rPr lang="en-US" sz="2200" dirty="0">
                <a:sym typeface="Calibri" pitchFamily="34" charset="0"/>
              </a:rPr>
              <a:t>	</a:t>
            </a:r>
            <a:r>
              <a:rPr lang="zh-CN" altLang="en-US" sz="2200" dirty="0">
                <a:sym typeface="Calibri" pitchFamily="34" charset="0"/>
              </a:rPr>
              <a:t>最后剩下的</a:t>
            </a:r>
            <a:r>
              <a:rPr lang="en-US" altLang="zh-CN" sz="2200" i="1" dirty="0">
                <a:sym typeface="Calibri" pitchFamily="34" charset="0"/>
              </a:rPr>
              <a:t>F</a:t>
            </a:r>
            <a:r>
              <a:rPr lang="zh-CN" altLang="en-US" sz="2200" dirty="0">
                <a:sym typeface="Calibri" pitchFamily="34" charset="0"/>
              </a:rPr>
              <a:t>就一定是极小依赖集。</a:t>
            </a:r>
          </a:p>
          <a:p>
            <a:pPr marL="0" indent="0">
              <a:lnSpc>
                <a:spcPct val="11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因为对</a:t>
            </a:r>
            <a:r>
              <a:rPr lang="en-US" altLang="zh-CN" sz="2200" i="1" dirty="0">
                <a:sym typeface="Calibri" pitchFamily="34" charset="0"/>
              </a:rPr>
              <a:t>F</a:t>
            </a:r>
            <a:r>
              <a:rPr lang="zh-CN" altLang="en-US" sz="2200" dirty="0">
                <a:sym typeface="Calibri" pitchFamily="34" charset="0"/>
              </a:rPr>
              <a:t>的</a:t>
            </a:r>
            <a:r>
              <a:rPr lang="zh-CN" altLang="en-US" sz="2200" dirty="0">
                <a:latin typeface="宋体" pitchFamily="2" charset="-122"/>
                <a:sym typeface="Calibri" pitchFamily="34" charset="0"/>
              </a:rPr>
              <a:t>每一次“改造”都</a:t>
            </a:r>
            <a:r>
              <a:rPr lang="zh-CN" altLang="en-US" sz="2200" dirty="0">
                <a:sym typeface="Calibri" pitchFamily="34" charset="0"/>
              </a:rPr>
              <a:t>保证了改造前后的两个函数 </a:t>
            </a:r>
            <a:endParaRPr lang="en-US" altLang="zh-CN" sz="2200" dirty="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zh-CN" altLang="en-US" sz="2200" dirty="0">
                <a:sym typeface="Calibri" pitchFamily="34" charset="0"/>
              </a:rPr>
              <a:t>依赖集等价，因此剩下的</a:t>
            </a:r>
            <a:r>
              <a:rPr lang="en-US" altLang="zh-CN" sz="2200" i="1" dirty="0">
                <a:sym typeface="Calibri" pitchFamily="34" charset="0"/>
              </a:rPr>
              <a:t>F</a:t>
            </a:r>
            <a:r>
              <a:rPr lang="zh-CN" altLang="en-US" sz="2200" dirty="0">
                <a:sym typeface="Calibri" pitchFamily="34" charset="0"/>
              </a:rPr>
              <a:t>与原来的</a:t>
            </a:r>
            <a:r>
              <a:rPr lang="en-US" altLang="zh-CN" sz="2200" i="1" dirty="0">
                <a:sym typeface="Calibri" pitchFamily="34" charset="0"/>
              </a:rPr>
              <a:t>F</a:t>
            </a:r>
            <a:r>
              <a:rPr lang="zh-CN" altLang="en-US" sz="2200" dirty="0">
                <a:sym typeface="Calibri" pitchFamily="34" charset="0"/>
              </a:rPr>
              <a:t>等价。</a:t>
            </a:r>
          </a:p>
          <a:p>
            <a:pPr marL="0" indent="0">
              <a:lnSpc>
                <a:spcPct val="110000"/>
              </a:lnSpc>
              <a:buFont typeface="Wingdings" pitchFamily="2" charset="2"/>
              <a:buNone/>
            </a:pPr>
            <a:r>
              <a:rPr lang="zh-CN" altLang="en-US" sz="2200" dirty="0">
                <a:sym typeface="Calibri" pitchFamily="34" charset="0"/>
              </a:rPr>
              <a:t>    </a:t>
            </a:r>
            <a:r>
              <a:rPr lang="en-US" altLang="zh-CN" sz="2200" dirty="0">
                <a:sym typeface="Calibri" pitchFamily="34" charset="0"/>
              </a:rPr>
              <a:t>	</a:t>
            </a:r>
            <a:r>
              <a:rPr lang="zh-CN" altLang="en-US" sz="2200" dirty="0">
                <a:sym typeface="Calibri" pitchFamily="34" charset="0"/>
              </a:rPr>
              <a:t>证毕</a:t>
            </a:r>
          </a:p>
          <a:p>
            <a:pPr marL="0" indent="0">
              <a:lnSpc>
                <a:spcPct val="90000"/>
              </a:lnSpc>
              <a:buFont typeface="Wingdings" pitchFamily="2" charset="2"/>
              <a:buNone/>
            </a:pPr>
            <a:endParaRPr lang="zh-CN" altLang="en-US" sz="2200" dirty="0">
              <a:sym typeface="Calibri" pitchFamily="34" charset="0"/>
            </a:endParaRPr>
          </a:p>
        </p:txBody>
      </p:sp>
      <p:sp>
        <p:nvSpPr>
          <p:cNvPr id="2" name="日期占位符 1"/>
          <p:cNvSpPr>
            <a:spLocks noGrp="1"/>
          </p:cNvSpPr>
          <p:nvPr>
            <p:ph type="dt" sz="half" idx="10"/>
          </p:nvPr>
        </p:nvSpPr>
        <p:spPr/>
        <p:txBody>
          <a:bodyPr/>
          <a:lstStyle/>
          <a:p>
            <a:pPr>
              <a:defRPr/>
            </a:pPr>
            <a:fld id="{563BBCAF-DF9F-49D4-BE14-274228758337}" type="datetime1">
              <a:rPr lang="zh-CN" altLang="en-US" smtClean="0"/>
              <a:t>2021/12/02</a:t>
            </a:fld>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2" name="Rectangle 1026"/>
          <p:cNvSpPr>
            <a:spLocks noGrp="1" noChangeArrowheads="1"/>
          </p:cNvSpPr>
          <p:nvPr>
            <p:ph type="title"/>
          </p:nvPr>
        </p:nvSpPr>
        <p:spPr/>
        <p:txBody>
          <a:bodyPr/>
          <a:lstStyle/>
          <a:p>
            <a:r>
              <a:rPr lang="zh-CN" sz="3600" dirty="0">
                <a:sym typeface="微软雅黑" pitchFamily="34" charset="-122"/>
              </a:rPr>
              <a:t>问题的提出（续）</a:t>
            </a:r>
          </a:p>
        </p:txBody>
      </p:sp>
      <p:sp>
        <p:nvSpPr>
          <p:cNvPr id="17413" name="Rectangle 1027"/>
          <p:cNvSpPr>
            <a:spLocks noGrp="1" noChangeArrowheads="1"/>
          </p:cNvSpPr>
          <p:nvPr>
            <p:ph idx="1"/>
          </p:nvPr>
        </p:nvSpPr>
        <p:spPr>
          <a:xfrm>
            <a:off x="899592" y="908720"/>
            <a:ext cx="8149538" cy="4854575"/>
          </a:xfrm>
        </p:spPr>
        <p:txBody>
          <a:bodyPr/>
          <a:lstStyle/>
          <a:p>
            <a:pPr marL="342900" indent="-342900" algn="l"/>
            <a:r>
              <a:rPr lang="zh-CN" altLang="en-US" dirty="0">
                <a:sym typeface="Calibri" pitchFamily="34" charset="0"/>
              </a:rPr>
              <a:t>（</a:t>
            </a:r>
            <a:r>
              <a:rPr lang="en-US" altLang="zh-CN" dirty="0">
                <a:sym typeface="Calibri" pitchFamily="34" charset="0"/>
              </a:rPr>
              <a:t>3</a:t>
            </a:r>
            <a:r>
              <a:rPr lang="zh-CN" altLang="en-US" dirty="0">
                <a:sym typeface="Calibri" pitchFamily="34" charset="0"/>
              </a:rPr>
              <a:t>）插入异常（</a:t>
            </a:r>
            <a:r>
              <a:rPr lang="en-US" altLang="zh-CN" dirty="0">
                <a:sym typeface="Calibri" pitchFamily="34" charset="0"/>
              </a:rPr>
              <a:t>Insertion Anomalies</a:t>
            </a:r>
            <a:r>
              <a:rPr lang="zh-CN" altLang="en-US" dirty="0">
                <a:sym typeface="Calibri" pitchFamily="34" charset="0"/>
              </a:rPr>
              <a:t>）</a:t>
            </a:r>
          </a:p>
          <a:p>
            <a:pPr marL="742950" lvl="1" indent="-285750" algn="l">
              <a:lnSpc>
                <a:spcPct val="150000"/>
              </a:lnSpc>
              <a:buFont typeface="Wingdings" pitchFamily="2" charset="2"/>
              <a:buChar char="n"/>
            </a:pPr>
            <a:r>
              <a:rPr lang="zh-CN" altLang="en-US" dirty="0">
                <a:sym typeface="Calibri" pitchFamily="34" charset="0"/>
              </a:rPr>
              <a:t>如果一个系刚成立，尚无学生，则无法把这个系及其系主任的信息存入数据库。</a:t>
            </a:r>
          </a:p>
          <a:p>
            <a:pPr marL="342900" indent="-342900" algn="l"/>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115FF4D7-06B3-41F6-BE36-37C4AF79EC77}"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anim calcmode="lin" valueType="num">
                                      <p:cBhvr>
                                        <p:cTn id="7" dur="500" fill="hold"/>
                                        <p:tgtEl>
                                          <p:spTgt spid="1741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41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74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8788"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18789" name="Rectangle 3"/>
          <p:cNvSpPr>
            <a:spLocks noGrp="1" noChangeArrowheads="1"/>
          </p:cNvSpPr>
          <p:nvPr>
            <p:ph idx="1"/>
          </p:nvPr>
        </p:nvSpPr>
        <p:spPr>
          <a:xfrm>
            <a:off x="899592" y="908720"/>
            <a:ext cx="8149538" cy="4854575"/>
          </a:xfrm>
        </p:spPr>
        <p:txBody>
          <a:bodyPr/>
          <a:lstStyle/>
          <a:p>
            <a:pPr>
              <a:lnSpc>
                <a:spcPct val="150000"/>
              </a:lnSpc>
            </a:pPr>
            <a:r>
              <a:rPr lang="zh-CN" altLang="en-US" dirty="0">
                <a:sym typeface="Calibri" pitchFamily="34" charset="0"/>
              </a:rPr>
              <a:t>定理</a:t>
            </a:r>
            <a:r>
              <a:rPr lang="en-US" altLang="zh-CN" dirty="0">
                <a:sym typeface="Calibri" pitchFamily="34" charset="0"/>
              </a:rPr>
              <a:t>6.3</a:t>
            </a:r>
            <a:r>
              <a:rPr lang="zh-CN" altLang="en-US" dirty="0">
                <a:sym typeface="Calibri" pitchFamily="34" charset="0"/>
              </a:rPr>
              <a:t>的证明过程</a:t>
            </a:r>
          </a:p>
          <a:p>
            <a:pPr lvl="1">
              <a:lnSpc>
                <a:spcPct val="150000"/>
              </a:lnSpc>
            </a:pPr>
            <a:r>
              <a:rPr lang="zh-CN" altLang="en-US" dirty="0">
                <a:sym typeface="Calibri" pitchFamily="34" charset="0"/>
              </a:rPr>
              <a:t>是求</a:t>
            </a:r>
            <a:r>
              <a:rPr lang="en-US" altLang="zh-CN" i="1" dirty="0">
                <a:sym typeface="Calibri" pitchFamily="34" charset="0"/>
              </a:rPr>
              <a:t>F</a:t>
            </a:r>
            <a:r>
              <a:rPr lang="zh-CN" altLang="en-US" dirty="0">
                <a:sym typeface="Calibri" pitchFamily="34" charset="0"/>
              </a:rPr>
              <a:t>极小依赖集的过程</a:t>
            </a:r>
          </a:p>
          <a:p>
            <a:pPr lvl="1">
              <a:lnSpc>
                <a:spcPct val="150000"/>
              </a:lnSpc>
            </a:pPr>
            <a:r>
              <a:rPr lang="zh-CN" altLang="en-US" dirty="0">
                <a:sym typeface="Calibri" pitchFamily="34" charset="0"/>
              </a:rPr>
              <a:t>也是检验</a:t>
            </a:r>
            <a:r>
              <a:rPr lang="en-US" altLang="zh-CN" i="1" dirty="0">
                <a:sym typeface="Calibri" pitchFamily="34" charset="0"/>
              </a:rPr>
              <a:t>F</a:t>
            </a:r>
            <a:r>
              <a:rPr lang="zh-CN" altLang="en-US" dirty="0">
                <a:sym typeface="Calibri" pitchFamily="34" charset="0"/>
              </a:rPr>
              <a:t>是否为极小依赖集的一个算法</a:t>
            </a:r>
            <a:endParaRPr lang="en-US" altLang="zh-CN" dirty="0">
              <a:sym typeface="Calibri" pitchFamily="34" charset="0"/>
            </a:endParaRPr>
          </a:p>
          <a:p>
            <a:pPr lvl="1">
              <a:lnSpc>
                <a:spcPct val="150000"/>
              </a:lnSpc>
              <a:buNone/>
            </a:pPr>
            <a:r>
              <a:rPr lang="zh-CN" altLang="en-US" sz="2000" dirty="0">
                <a:sym typeface="Calibri" pitchFamily="34" charset="0"/>
              </a:rPr>
              <a:t>    若改造后的</a:t>
            </a:r>
            <a:r>
              <a:rPr lang="en-US" altLang="zh-CN" sz="2000" i="1" dirty="0">
                <a:sym typeface="Calibri" pitchFamily="34" charset="0"/>
              </a:rPr>
              <a:t>F</a:t>
            </a:r>
            <a:r>
              <a:rPr lang="zh-CN" altLang="en-US" sz="2000" dirty="0">
                <a:sym typeface="Calibri" pitchFamily="34" charset="0"/>
              </a:rPr>
              <a:t>与原来的</a:t>
            </a:r>
            <a:r>
              <a:rPr lang="en-US" altLang="zh-CN" sz="2000" i="1" dirty="0">
                <a:sym typeface="Calibri" pitchFamily="34" charset="0"/>
              </a:rPr>
              <a:t>F</a:t>
            </a:r>
            <a:r>
              <a:rPr lang="zh-CN" altLang="en-US" sz="2000" dirty="0">
                <a:sym typeface="Calibri" pitchFamily="34" charset="0"/>
              </a:rPr>
              <a:t>相同，说明</a:t>
            </a:r>
            <a:r>
              <a:rPr lang="en-US" altLang="zh-CN" sz="2000" i="1" dirty="0">
                <a:sym typeface="Calibri" pitchFamily="34" charset="0"/>
              </a:rPr>
              <a:t>F</a:t>
            </a:r>
            <a:r>
              <a:rPr lang="zh-CN" altLang="en-US" sz="2000" dirty="0">
                <a:sym typeface="Calibri" pitchFamily="34" charset="0"/>
              </a:rPr>
              <a:t>就是一个最小依赖集</a:t>
            </a:r>
          </a:p>
          <a:p>
            <a:pPr lvl="1"/>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E2D880C3-E4CF-44FD-B71E-E614E10822ED}" type="datetime1">
              <a:rPr lang="zh-CN" altLang="en-US" smtClean="0"/>
              <a:t>2021/12/02</a:t>
            </a:fld>
            <a:endParaRPr lang="zh-CN" altLang="en-US" dirty="0"/>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9812"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19813" name="Rectangle 3"/>
          <p:cNvSpPr>
            <a:spLocks noGrp="1" noChangeArrowheads="1"/>
          </p:cNvSpPr>
          <p:nvPr>
            <p:ph idx="1"/>
          </p:nvPr>
        </p:nvSpPr>
        <p:spPr>
          <a:xfrm>
            <a:off x="827584" y="908720"/>
            <a:ext cx="8149538" cy="4854575"/>
          </a:xfrm>
        </p:spPr>
        <p:txBody>
          <a:bodyPr/>
          <a:lstStyle/>
          <a:p>
            <a:pPr marL="0" indent="0">
              <a:lnSpc>
                <a:spcPct val="150000"/>
              </a:lnSpc>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6.13]  </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C</a:t>
            </a:r>
            <a:r>
              <a:rPr lang="zh-CN" altLang="en-US"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endParaRPr lang="zh-CN" altLang="en-US" dirty="0">
              <a:sym typeface="Calibri" pitchFamily="34" charset="0"/>
            </a:endParaRPr>
          </a:p>
          <a:p>
            <a:pPr marL="0" indent="0">
              <a:lnSpc>
                <a:spcPct val="150000"/>
              </a:lnSpc>
              <a:buFont typeface="Wingdings" pitchFamily="2" charset="2"/>
              <a:buNone/>
            </a:pPr>
            <a:r>
              <a:rPr lang="en-US" altLang="zh-CN" dirty="0">
                <a:sym typeface="Calibri" pitchFamily="34" charset="0"/>
              </a:rPr>
              <a:t>       </a:t>
            </a:r>
            <a:r>
              <a:rPr lang="en-US" altLang="zh-CN" i="1" dirty="0">
                <a:sym typeface="Calibri" pitchFamily="34" charset="0"/>
              </a:rPr>
              <a:t>F</a:t>
            </a:r>
            <a:r>
              <a:rPr lang="zh-CN" altLang="en-US" dirty="0">
                <a:sym typeface="Calibri" pitchFamily="34" charset="0"/>
              </a:rPr>
              <a:t>的最小依赖集：</a:t>
            </a:r>
          </a:p>
          <a:p>
            <a:pPr marL="0" indent="0">
              <a:lnSpc>
                <a:spcPct val="150000"/>
              </a:lnSpc>
              <a:buFont typeface="Wingdings" pitchFamily="2" charset="2"/>
              <a:buNone/>
            </a:pPr>
            <a:r>
              <a:rPr lang="zh-CN" altLang="en-US" dirty="0">
                <a:sym typeface="Calibri" pitchFamily="34" charset="0"/>
              </a:rPr>
              <a:t>          	</a:t>
            </a:r>
            <a:r>
              <a:rPr lang="en-US" altLang="zh-CN" i="1" dirty="0">
                <a:sym typeface="Calibri" pitchFamily="34" charset="0"/>
              </a:rPr>
              <a:t>F</a:t>
            </a:r>
            <a:r>
              <a:rPr lang="en-US" altLang="zh-CN" i="1" baseline="-25000" dirty="0">
                <a:sym typeface="Calibri" pitchFamily="34" charset="0"/>
              </a:rPr>
              <a:t>m1</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E0A6D661-BCDA-4647-9552-0A7A5FA87AC2}" type="datetime1">
              <a:rPr lang="zh-CN" altLang="en-US" smtClean="0"/>
              <a:t>2021/12/02</a:t>
            </a:fld>
            <a:endParaRPr lang="zh-CN" altLang="en-US" dirty="0"/>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0836" name="Rectangle 2"/>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20837" name="Rectangle 3"/>
          <p:cNvSpPr>
            <a:spLocks noGrp="1" noChangeArrowheads="1"/>
          </p:cNvSpPr>
          <p:nvPr>
            <p:ph idx="1"/>
          </p:nvPr>
        </p:nvSpPr>
        <p:spPr>
          <a:xfrm>
            <a:off x="947024" y="908720"/>
            <a:ext cx="8149538" cy="4854575"/>
          </a:xfrm>
        </p:spPr>
        <p:txBody>
          <a:bodyPr/>
          <a:lstStyle/>
          <a:p>
            <a:pPr>
              <a:lnSpc>
                <a:spcPct val="150000"/>
              </a:lnSpc>
            </a:pPr>
            <a:r>
              <a:rPr lang="en-US" altLang="zh-CN" i="1" dirty="0">
                <a:sym typeface="Calibri" pitchFamily="34" charset="0"/>
              </a:rPr>
              <a:t>F</a:t>
            </a:r>
            <a:r>
              <a:rPr lang="zh-CN" altLang="en-US" dirty="0">
                <a:sym typeface="Calibri" pitchFamily="34" charset="0"/>
              </a:rPr>
              <a:t>的最小依赖集</a:t>
            </a:r>
            <a:r>
              <a:rPr lang="en-US" altLang="zh-CN" i="1" dirty="0">
                <a:sym typeface="Calibri" pitchFamily="34" charset="0"/>
              </a:rPr>
              <a:t>F</a:t>
            </a:r>
            <a:r>
              <a:rPr lang="en-US" altLang="zh-CN" i="1" baseline="-25000" dirty="0">
                <a:sym typeface="Calibri" pitchFamily="34" charset="0"/>
              </a:rPr>
              <a:t>m</a:t>
            </a:r>
            <a:r>
              <a:rPr lang="zh-CN" altLang="en-US" dirty="0">
                <a:sym typeface="Calibri" pitchFamily="34" charset="0"/>
              </a:rPr>
              <a:t>不一定是唯一的，它与对各函数依赖</a:t>
            </a:r>
            <a:r>
              <a:rPr lang="en-US" altLang="zh-CN" i="1" dirty="0" err="1">
                <a:sym typeface="Calibri" pitchFamily="34" charset="0"/>
              </a:rPr>
              <a:t>FD</a:t>
            </a:r>
            <a:r>
              <a:rPr lang="en-US" altLang="zh-CN" i="1" baseline="-25000" dirty="0" err="1">
                <a:sym typeface="Calibri" pitchFamily="34" charset="0"/>
              </a:rPr>
              <a:t>i</a:t>
            </a:r>
            <a:r>
              <a:rPr lang="en-US" altLang="zh-CN" dirty="0">
                <a:sym typeface="Calibri" pitchFamily="34" charset="0"/>
              </a:rPr>
              <a:t> </a:t>
            </a:r>
            <a:r>
              <a:rPr lang="zh-CN" altLang="en-US" dirty="0">
                <a:sym typeface="Calibri" pitchFamily="34" charset="0"/>
              </a:rPr>
              <a:t>及</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A</a:t>
            </a:r>
            <a:r>
              <a:rPr lang="zh-CN" altLang="en-US" dirty="0">
                <a:sym typeface="Calibri" pitchFamily="34" charset="0"/>
              </a:rPr>
              <a:t>中</a:t>
            </a:r>
            <a:r>
              <a:rPr lang="en-US" altLang="zh-CN" i="1" dirty="0">
                <a:sym typeface="Calibri" pitchFamily="34" charset="0"/>
              </a:rPr>
              <a:t>X</a:t>
            </a:r>
            <a:r>
              <a:rPr lang="zh-CN" altLang="en-US" dirty="0">
                <a:sym typeface="Calibri" pitchFamily="34" charset="0"/>
              </a:rPr>
              <a:t>各属性的处置顺序有关。 </a:t>
            </a:r>
            <a:endParaRPr lang="zh-CN" altLang="en-US" dirty="0"/>
          </a:p>
        </p:txBody>
      </p:sp>
      <p:sp>
        <p:nvSpPr>
          <p:cNvPr id="2" name="日期占位符 1"/>
          <p:cNvSpPr>
            <a:spLocks noGrp="1"/>
          </p:cNvSpPr>
          <p:nvPr>
            <p:ph type="dt" sz="half" idx="10"/>
          </p:nvPr>
        </p:nvSpPr>
        <p:spPr/>
        <p:txBody>
          <a:bodyPr/>
          <a:lstStyle/>
          <a:p>
            <a:pPr>
              <a:defRPr/>
            </a:pPr>
            <a:fld id="{66FB3929-50BF-4EAE-BBA9-4F3A19F5CF6E}" type="datetime1">
              <a:rPr lang="zh-CN" altLang="en-US" smtClean="0"/>
              <a:t>2021/12/02</a:t>
            </a:fld>
            <a:endParaRPr lang="zh-CN" altLang="en-US" dirty="0"/>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1860" name="Rectangle 1026"/>
          <p:cNvSpPr>
            <a:spLocks noGrp="1" noChangeArrowheads="1"/>
          </p:cNvSpPr>
          <p:nvPr>
            <p:ph type="title"/>
          </p:nvPr>
        </p:nvSpPr>
        <p:spPr/>
        <p:txBody>
          <a:bodyPr/>
          <a:lstStyle/>
          <a:p>
            <a:r>
              <a:rPr lang="zh-CN" altLang="en-US" sz="3600" dirty="0">
                <a:sym typeface="微软雅黑" pitchFamily="34" charset="-122"/>
              </a:rPr>
              <a:t>数据依赖的公理系统（续）</a:t>
            </a:r>
          </a:p>
        </p:txBody>
      </p:sp>
      <p:sp>
        <p:nvSpPr>
          <p:cNvPr id="121861" name="Rectangle 1027"/>
          <p:cNvSpPr>
            <a:spLocks noGrp="1" noChangeArrowheads="1"/>
          </p:cNvSpPr>
          <p:nvPr>
            <p:ph idx="1"/>
          </p:nvPr>
        </p:nvSpPr>
        <p:spPr>
          <a:xfrm>
            <a:off x="958966" y="908720"/>
            <a:ext cx="8149538" cy="4854575"/>
          </a:xfrm>
        </p:spPr>
        <p:txBody>
          <a:bodyPr/>
          <a:lstStyle/>
          <a:p>
            <a:pPr marL="0" indent="0">
              <a:buFont typeface="Wingdings" pitchFamily="2" charset="2"/>
              <a:buNone/>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6.13] </a:t>
            </a:r>
            <a:r>
              <a:rPr lang="zh-CN" altLang="en-US" dirty="0">
                <a:sym typeface="Calibri" pitchFamily="34" charset="0"/>
              </a:rPr>
              <a:t>（续）</a:t>
            </a:r>
          </a:p>
          <a:p>
            <a:pPr marL="0" indent="0">
              <a:buFont typeface="Wingdings" pitchFamily="2" charset="2"/>
              <a:buNone/>
            </a:pPr>
            <a:r>
              <a:rPr lang="zh-CN" altLang="en-US" dirty="0">
                <a:sym typeface="Calibri" pitchFamily="34" charset="0"/>
              </a:rPr>
              <a:t>           </a:t>
            </a:r>
            <a:r>
              <a:rPr lang="en-US" altLang="zh-CN" i="1" dirty="0">
                <a:sym typeface="Calibri" pitchFamily="34" charset="0"/>
              </a:rPr>
              <a:t>F</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C</a:t>
            </a:r>
            <a:r>
              <a:rPr lang="zh-CN" altLang="en-US"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a:t>
            </a:r>
            <a:endParaRPr lang="zh-CN" altLang="en-US" dirty="0">
              <a:sym typeface="Calibri" pitchFamily="34" charset="0"/>
            </a:endParaRPr>
          </a:p>
          <a:p>
            <a:pPr marL="0" indent="0">
              <a:buFont typeface="Wingdings" pitchFamily="2" charset="2"/>
              <a:buNone/>
            </a:pPr>
            <a:r>
              <a:rPr lang="en-US" altLang="zh-CN" dirty="0">
                <a:sym typeface="Calibri" pitchFamily="34" charset="0"/>
              </a:rPr>
              <a:t>    </a:t>
            </a:r>
            <a:endParaRPr lang="zh-CN" altLang="en-US" dirty="0">
              <a:sym typeface="Calibri" pitchFamily="34" charset="0"/>
            </a:endParaRPr>
          </a:p>
          <a:p>
            <a:pPr marL="0" indent="0">
              <a:buFont typeface="Wingdings" pitchFamily="2" charset="2"/>
              <a:buNone/>
            </a:pPr>
            <a:r>
              <a:rPr lang="en-US" altLang="zh-CN" dirty="0">
                <a:sym typeface="Calibri" pitchFamily="34" charset="0"/>
              </a:rPr>
              <a:t>   </a:t>
            </a:r>
            <a:r>
              <a:rPr lang="zh-CN" altLang="en-US" dirty="0">
                <a:sym typeface="Calibri" pitchFamily="34" charset="0"/>
              </a:rPr>
              <a:t>	 </a:t>
            </a:r>
            <a:r>
              <a:rPr lang="en-US" altLang="zh-CN" i="1" dirty="0">
                <a:sym typeface="Calibri" pitchFamily="34" charset="0"/>
              </a:rPr>
              <a:t>F</a:t>
            </a:r>
            <a:r>
              <a:rPr lang="en-US" altLang="zh-CN" i="1" baseline="-25000" dirty="0">
                <a:sym typeface="Calibri" pitchFamily="34" charset="0"/>
              </a:rPr>
              <a:t>m1</a:t>
            </a:r>
            <a:r>
              <a:rPr lang="zh-CN" altLang="en-US" dirty="0">
                <a:sym typeface="Calibri" pitchFamily="34" charset="0"/>
              </a:rPr>
              <a:t>、</a:t>
            </a:r>
            <a:r>
              <a:rPr lang="en-US" altLang="zh-CN" i="1" dirty="0">
                <a:sym typeface="Calibri" pitchFamily="34" charset="0"/>
              </a:rPr>
              <a:t>F</a:t>
            </a:r>
            <a:r>
              <a:rPr lang="en-US" altLang="zh-CN" i="1" baseline="-25000" dirty="0">
                <a:sym typeface="Calibri" pitchFamily="34" charset="0"/>
              </a:rPr>
              <a:t>m2</a:t>
            </a:r>
            <a:r>
              <a:rPr lang="zh-CN" altLang="en-US" dirty="0">
                <a:sym typeface="Calibri" pitchFamily="34" charset="0"/>
              </a:rPr>
              <a:t>都是</a:t>
            </a:r>
            <a:r>
              <a:rPr lang="en-US" altLang="zh-CN" i="1" dirty="0">
                <a:sym typeface="Calibri" pitchFamily="34" charset="0"/>
              </a:rPr>
              <a:t>F</a:t>
            </a:r>
            <a:r>
              <a:rPr lang="zh-CN" altLang="en-US" dirty="0">
                <a:sym typeface="Calibri" pitchFamily="34" charset="0"/>
              </a:rPr>
              <a:t>的最小依赖集：</a:t>
            </a:r>
          </a:p>
          <a:p>
            <a:pPr marL="0" indent="0">
              <a:buFont typeface="Wingdings" pitchFamily="2" charset="2"/>
              <a:buNone/>
            </a:pPr>
            <a:r>
              <a:rPr lang="zh-CN" altLang="en-US" dirty="0">
                <a:sym typeface="Calibri" pitchFamily="34" charset="0"/>
              </a:rPr>
              <a:t>          	</a:t>
            </a:r>
            <a:r>
              <a:rPr lang="en-US" altLang="zh-CN" i="1" dirty="0">
                <a:sym typeface="Calibri" pitchFamily="34" charset="0"/>
              </a:rPr>
              <a:t>F</a:t>
            </a:r>
            <a:r>
              <a:rPr lang="en-US" altLang="zh-CN" i="1" baseline="-25000" dirty="0">
                <a:sym typeface="Calibri" pitchFamily="34" charset="0"/>
              </a:rPr>
              <a:t>m1</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endParaRPr lang="zh-CN" altLang="en-US" dirty="0">
              <a:sym typeface="Calibri" pitchFamily="34" charset="0"/>
            </a:endParaRPr>
          </a:p>
          <a:p>
            <a:pPr marL="0" indent="0">
              <a:buFont typeface="Wingdings" pitchFamily="2" charset="2"/>
              <a:buNone/>
            </a:pPr>
            <a:r>
              <a:rPr lang="en-US" altLang="zh-CN" dirty="0">
                <a:sym typeface="Calibri" pitchFamily="34" charset="0"/>
              </a:rPr>
              <a:t>          </a:t>
            </a:r>
            <a:r>
              <a:rPr lang="zh-CN" altLang="en-US" dirty="0">
                <a:sym typeface="Calibri" pitchFamily="34" charset="0"/>
              </a:rPr>
              <a:t>	</a:t>
            </a:r>
            <a:r>
              <a:rPr lang="en-US" altLang="zh-CN" i="1" dirty="0">
                <a:sym typeface="Calibri" pitchFamily="34" charset="0"/>
              </a:rPr>
              <a:t>F</a:t>
            </a:r>
            <a:r>
              <a:rPr lang="en-US" altLang="zh-CN" i="1" baseline="-25000" dirty="0">
                <a:sym typeface="Calibri" pitchFamily="34" charset="0"/>
              </a:rPr>
              <a:t>m2</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B</a:t>
            </a:r>
            <a:r>
              <a:rPr lang="en-US" altLang="zh-CN" dirty="0">
                <a:sym typeface="Calibri" pitchFamily="34" charset="0"/>
              </a:rPr>
              <a:t>, </a:t>
            </a:r>
            <a:r>
              <a:rPr lang="en-US" altLang="zh-CN" i="1" dirty="0">
                <a:sym typeface="Calibri" pitchFamily="34" charset="0"/>
              </a:rPr>
              <a:t>B</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r>
              <a:rPr lang="en-US" altLang="zh-CN" i="1" dirty="0">
                <a:sym typeface="Calibri" pitchFamily="34" charset="0"/>
              </a:rPr>
              <a:t>A</a:t>
            </a:r>
            <a:r>
              <a:rPr lang="en-US" altLang="zh-CN" dirty="0">
                <a:sym typeface="Calibri" pitchFamily="34" charset="0"/>
              </a:rPr>
              <a:t>→</a:t>
            </a:r>
            <a:r>
              <a:rPr lang="en-US" altLang="zh-CN" i="1" dirty="0">
                <a:sym typeface="Calibri" pitchFamily="34" charset="0"/>
              </a:rPr>
              <a:t>C</a:t>
            </a:r>
            <a:r>
              <a:rPr lang="en-US" altLang="zh-CN" dirty="0">
                <a:sym typeface="Calibri" pitchFamily="34" charset="0"/>
              </a:rPr>
              <a:t>, </a:t>
            </a:r>
            <a:r>
              <a:rPr lang="en-US" altLang="zh-CN" i="1" dirty="0">
                <a:sym typeface="Calibri" pitchFamily="34" charset="0"/>
              </a:rPr>
              <a:t>C</a:t>
            </a:r>
            <a:r>
              <a:rPr lang="en-US" altLang="zh-CN" dirty="0">
                <a:sym typeface="Calibri" pitchFamily="34" charset="0"/>
              </a:rPr>
              <a:t>→</a:t>
            </a:r>
            <a:r>
              <a:rPr lang="en-US" altLang="zh-CN" i="1" dirty="0">
                <a:sym typeface="Calibri" pitchFamily="34" charset="0"/>
              </a:rPr>
              <a:t>A</a:t>
            </a:r>
            <a:r>
              <a:rPr lang="en-US" altLang="zh-CN" dirty="0">
                <a:sym typeface="Calibri" pitchFamily="34" charset="0"/>
              </a:rPr>
              <a:t>} </a:t>
            </a:r>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1A8A2347-9760-44B1-B7C7-9FF46DE8B341}" type="datetime1">
              <a:rPr lang="zh-CN" altLang="en-US" smtClean="0"/>
              <a:t>2021/12/02</a:t>
            </a:fld>
            <a:endParaRPr lang="zh-CN" altLang="en-US" dirty="0"/>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2644" name="Rectangle 3"/>
          <p:cNvSpPr>
            <a:spLocks noGrp="1" noChangeArrowheads="1"/>
          </p:cNvSpPr>
          <p:nvPr>
            <p:ph idx="1"/>
          </p:nvPr>
        </p:nvSpPr>
        <p:spPr>
          <a:xfrm>
            <a:off x="958966" y="961908"/>
            <a:ext cx="8149538" cy="4854575"/>
          </a:xfrm>
        </p:spPr>
        <p:txBody>
          <a:bodyPr/>
          <a:lstStyle/>
          <a:p>
            <a:pPr>
              <a:lnSpc>
                <a:spcPct val="150000"/>
              </a:lnSpc>
            </a:pPr>
            <a:r>
              <a:rPr lang="zh-CN" altLang="en-US" dirty="0">
                <a:sym typeface="Calibri" pitchFamily="34" charset="0"/>
              </a:rPr>
              <a:t>在</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中可以用与</a:t>
            </a:r>
            <a:r>
              <a:rPr lang="en-US" altLang="zh-CN" i="1" dirty="0">
                <a:sym typeface="Calibri" pitchFamily="34" charset="0"/>
              </a:rPr>
              <a:t>F</a:t>
            </a:r>
            <a:r>
              <a:rPr lang="zh-CN" altLang="en-US" dirty="0">
                <a:sym typeface="Calibri" pitchFamily="34" charset="0"/>
              </a:rPr>
              <a:t>等价的依赖集</a:t>
            </a:r>
            <a:r>
              <a:rPr lang="en-US" altLang="zh-CN" i="1" dirty="0">
                <a:sym typeface="Calibri" pitchFamily="34" charset="0"/>
              </a:rPr>
              <a:t>G</a:t>
            </a:r>
            <a:r>
              <a:rPr lang="zh-CN" altLang="en-US" dirty="0">
                <a:sym typeface="Calibri" pitchFamily="34" charset="0"/>
              </a:rPr>
              <a:t>来取代</a:t>
            </a:r>
            <a:r>
              <a:rPr lang="en-US" altLang="zh-CN" i="1" dirty="0">
                <a:sym typeface="Calibri" pitchFamily="34" charset="0"/>
              </a:rPr>
              <a:t>F</a:t>
            </a:r>
            <a:endParaRPr lang="zh-CN" altLang="en-US" i="1" dirty="0">
              <a:sym typeface="Calibri" pitchFamily="34" charset="0"/>
            </a:endParaRPr>
          </a:p>
          <a:p>
            <a:pPr lvl="1">
              <a:lnSpc>
                <a:spcPct val="150000"/>
              </a:lnSpc>
            </a:pPr>
            <a:r>
              <a:rPr lang="zh-CN" altLang="en-US" dirty="0">
                <a:sym typeface="Calibri" pitchFamily="34" charset="0"/>
              </a:rPr>
              <a:t>原因：两个关系模式</a:t>
            </a:r>
            <a:r>
              <a:rPr lang="en-US" altLang="zh-CN" i="1" dirty="0">
                <a:sym typeface="Calibri" pitchFamily="34" charset="0"/>
              </a:rPr>
              <a:t>R</a:t>
            </a:r>
            <a:r>
              <a:rPr lang="en-US" altLang="zh-CN" baseline="-25000" dirty="0">
                <a:sym typeface="Calibri" pitchFamily="34" charset="0"/>
              </a:rPr>
              <a:t>1</a:t>
            </a:r>
            <a:r>
              <a:rPr lang="en-US" altLang="zh-CN" dirty="0">
                <a:sym typeface="Calibri" pitchFamily="34" charset="0"/>
              </a:rPr>
              <a:t> &lt;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a:t>
            </a:r>
            <a:r>
              <a:rPr lang="en-US" altLang="zh-CN" i="1" dirty="0">
                <a:sym typeface="Calibri" pitchFamily="34" charset="0"/>
              </a:rPr>
              <a:t>R</a:t>
            </a:r>
            <a:r>
              <a:rPr lang="en-US" altLang="zh-CN" baseline="-25000" dirty="0">
                <a:sym typeface="Calibri" pitchFamily="34" charset="0"/>
              </a:rPr>
              <a:t>2</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G</a:t>
            </a:r>
            <a:r>
              <a:rPr lang="en-US" altLang="zh-CN" dirty="0">
                <a:sym typeface="Calibri" pitchFamily="34" charset="0"/>
              </a:rPr>
              <a:t>&gt;</a:t>
            </a:r>
            <a:r>
              <a:rPr lang="zh-CN" altLang="en-US" dirty="0">
                <a:sym typeface="Calibri" pitchFamily="34" charset="0"/>
              </a:rPr>
              <a:t>，如果</a:t>
            </a:r>
            <a:r>
              <a:rPr lang="en-US" altLang="zh-CN" i="1" dirty="0">
                <a:sym typeface="Calibri" pitchFamily="34" charset="0"/>
              </a:rPr>
              <a:t>F</a:t>
            </a:r>
            <a:r>
              <a:rPr lang="zh-CN" altLang="en-US" dirty="0">
                <a:sym typeface="Calibri" pitchFamily="34" charset="0"/>
              </a:rPr>
              <a:t>与</a:t>
            </a:r>
            <a:r>
              <a:rPr lang="en-US" altLang="zh-CN" i="1" dirty="0">
                <a:sym typeface="Calibri" pitchFamily="34" charset="0"/>
              </a:rPr>
              <a:t>G</a:t>
            </a:r>
            <a:r>
              <a:rPr lang="zh-CN" altLang="en-US" dirty="0">
                <a:sym typeface="Calibri" pitchFamily="34" charset="0"/>
              </a:rPr>
              <a:t>等价，那么</a:t>
            </a:r>
            <a:r>
              <a:rPr lang="en-US" altLang="zh-CN" i="1" dirty="0">
                <a:sym typeface="Calibri" pitchFamily="34" charset="0"/>
              </a:rPr>
              <a:t>R</a:t>
            </a:r>
            <a:r>
              <a:rPr lang="en-US" altLang="zh-CN" baseline="-25000" dirty="0">
                <a:sym typeface="Calibri" pitchFamily="34" charset="0"/>
              </a:rPr>
              <a:t>1</a:t>
            </a:r>
            <a:r>
              <a:rPr lang="zh-CN" altLang="en-US" dirty="0">
                <a:sym typeface="Calibri" pitchFamily="34" charset="0"/>
              </a:rPr>
              <a:t>的关系一定是</a:t>
            </a:r>
            <a:r>
              <a:rPr lang="en-US" altLang="zh-CN" i="1" dirty="0">
                <a:sym typeface="Calibri" pitchFamily="34" charset="0"/>
              </a:rPr>
              <a:t>R</a:t>
            </a:r>
            <a:r>
              <a:rPr lang="en-US" altLang="zh-CN" baseline="-25000" dirty="0">
                <a:sym typeface="Calibri" pitchFamily="34" charset="0"/>
              </a:rPr>
              <a:t>2</a:t>
            </a:r>
            <a:r>
              <a:rPr lang="zh-CN" altLang="en-US" dirty="0">
                <a:sym typeface="Calibri" pitchFamily="34" charset="0"/>
              </a:rPr>
              <a:t>的关系。反过来，</a:t>
            </a:r>
            <a:r>
              <a:rPr lang="en-US" altLang="zh-CN" i="1" dirty="0">
                <a:sym typeface="Calibri" pitchFamily="34" charset="0"/>
              </a:rPr>
              <a:t>R</a:t>
            </a:r>
            <a:r>
              <a:rPr lang="en-US" altLang="zh-CN" baseline="-25000" dirty="0">
                <a:sym typeface="Calibri" pitchFamily="34" charset="0"/>
              </a:rPr>
              <a:t>2</a:t>
            </a:r>
            <a:r>
              <a:rPr lang="zh-CN" altLang="en-US" dirty="0">
                <a:sym typeface="Calibri" pitchFamily="34" charset="0"/>
              </a:rPr>
              <a:t>的关系也一定是</a:t>
            </a:r>
            <a:r>
              <a:rPr lang="en-US" altLang="zh-CN" i="1" dirty="0">
                <a:sym typeface="Calibri" pitchFamily="34" charset="0"/>
              </a:rPr>
              <a:t>R</a:t>
            </a:r>
            <a:r>
              <a:rPr lang="en-US" altLang="zh-CN" baseline="-25000" dirty="0">
                <a:sym typeface="Calibri" pitchFamily="34" charset="0"/>
              </a:rPr>
              <a:t>1</a:t>
            </a:r>
            <a:r>
              <a:rPr lang="zh-CN" altLang="en-US" dirty="0">
                <a:sym typeface="Calibri" pitchFamily="34" charset="0"/>
              </a:rPr>
              <a:t>的关系。  </a:t>
            </a:r>
            <a:endParaRPr lang="zh-CN" altLang="en-US" dirty="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rgbClr val="002060"/>
                </a:solidFill>
                <a:sym typeface="微软雅黑" pitchFamily="34" charset="-122"/>
              </a:rPr>
              <a:t>数据依赖的公理系统（续） </a:t>
            </a:r>
          </a:p>
        </p:txBody>
      </p:sp>
      <p:sp>
        <p:nvSpPr>
          <p:cNvPr id="3" name="日期占位符 2"/>
          <p:cNvSpPr>
            <a:spLocks noGrp="1"/>
          </p:cNvSpPr>
          <p:nvPr>
            <p:ph type="dt" sz="half" idx="10"/>
          </p:nvPr>
        </p:nvSpPr>
        <p:spPr/>
        <p:txBody>
          <a:bodyPr/>
          <a:lstStyle/>
          <a:p>
            <a:pPr>
              <a:defRPr/>
            </a:pPr>
            <a:fld id="{4C79384C-5D7C-4460-BEFE-216608FD3C15}" type="datetime1">
              <a:rPr lang="zh-CN" altLang="en-US" smtClean="0"/>
              <a:t>2021/12/02</a:t>
            </a:fld>
            <a:endParaRPr lang="zh-CN" altLang="en-US" dirty="0"/>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1027"/>
          <p:cNvSpPr>
            <a:spLocks noGrp="1" noChangeArrowheads="1"/>
          </p:cNvSpPr>
          <p:nvPr>
            <p:ph idx="1"/>
          </p:nvPr>
        </p:nvSpPr>
        <p:spPr>
          <a:xfrm>
            <a:off x="923020" y="856051"/>
            <a:ext cx="8220980" cy="5999102"/>
          </a:xfrm>
        </p:spPr>
        <p:txBody>
          <a:bodyPr/>
          <a:lstStyle/>
          <a:p>
            <a:pPr>
              <a:lnSpc>
                <a:spcPct val="150000"/>
              </a:lnSpc>
              <a:buFont typeface="Wingdings" pitchFamily="2" charset="2"/>
              <a:buNone/>
            </a:pPr>
            <a:r>
              <a:rPr lang="zh-CN" altLang="en-US" sz="2000" dirty="0">
                <a:latin typeface="Times New Roman" panose="02020603050405020304" pitchFamily="18" charset="0"/>
                <a:ea typeface="微软雅黑" panose="020B0503020204020204" pitchFamily="34" charset="-122"/>
              </a:rPr>
              <a:t>设有</a:t>
            </a:r>
            <a:r>
              <a:rPr lang="en-US" altLang="zh-CN" sz="2000" i="1" dirty="0">
                <a:latin typeface="Times New Roman" panose="02020603050405020304" pitchFamily="18" charset="0"/>
                <a:ea typeface="微软雅黑" panose="020B0503020204020204" pitchFamily="34" charset="-122"/>
              </a:rPr>
              <a:t>F={B→C</a:t>
            </a:r>
            <a:r>
              <a:rPr lang="zh-CN" altLang="en-US" sz="2000" i="1" dirty="0">
                <a:latin typeface="Times New Roman" panose="02020603050405020304" pitchFamily="18" charset="0"/>
                <a:ea typeface="微软雅黑" panose="020B0503020204020204" pitchFamily="34" charset="-122"/>
              </a:rPr>
              <a:t>，</a:t>
            </a:r>
            <a:r>
              <a:rPr lang="en-US" altLang="zh-CN" sz="2000" i="1" dirty="0">
                <a:latin typeface="Times New Roman" panose="02020603050405020304" pitchFamily="18" charset="0"/>
                <a:ea typeface="微软雅黑" panose="020B0503020204020204" pitchFamily="34" charset="-122"/>
              </a:rPr>
              <a:t>C→AB</a:t>
            </a:r>
            <a:r>
              <a:rPr lang="zh-CN" altLang="en-US" sz="2000" i="1" dirty="0">
                <a:latin typeface="Times New Roman" panose="02020603050405020304" pitchFamily="18" charset="0"/>
                <a:ea typeface="微软雅黑" panose="020B0503020204020204" pitchFamily="34" charset="-122"/>
              </a:rPr>
              <a:t>，</a:t>
            </a:r>
            <a:r>
              <a:rPr lang="en-US" altLang="zh-CN" sz="2000" i="1" dirty="0">
                <a:latin typeface="Times New Roman" panose="02020603050405020304" pitchFamily="18" charset="0"/>
                <a:ea typeface="微软雅黑" panose="020B0503020204020204" pitchFamily="34" charset="-122"/>
              </a:rPr>
              <a:t>BC→A}</a:t>
            </a:r>
            <a:r>
              <a:rPr lang="zh-CN" altLang="en-US" sz="2000" dirty="0">
                <a:latin typeface="Times New Roman" panose="02020603050405020304" pitchFamily="18" charset="0"/>
                <a:ea typeface="微软雅黑" panose="020B0503020204020204" pitchFamily="34" charset="-122"/>
              </a:rPr>
              <a:t>，求与</a:t>
            </a:r>
            <a:r>
              <a:rPr lang="en-US" altLang="zh-CN" sz="2000" dirty="0">
                <a:latin typeface="Times New Roman" panose="02020603050405020304" pitchFamily="18" charset="0"/>
                <a:ea typeface="微软雅黑" panose="020B0503020204020204" pitchFamily="34" charset="-122"/>
              </a:rPr>
              <a:t>F</a:t>
            </a:r>
            <a:r>
              <a:rPr lang="zh-CN" altLang="en-US" sz="2000" dirty="0">
                <a:latin typeface="Times New Roman" panose="02020603050405020304" pitchFamily="18" charset="0"/>
                <a:ea typeface="微软雅黑" panose="020B0503020204020204" pitchFamily="34" charset="-122"/>
              </a:rPr>
              <a:t>等价的最小函数依赖集。</a:t>
            </a:r>
          </a:p>
          <a:p>
            <a:pPr>
              <a:lnSpc>
                <a:spcPct val="150000"/>
              </a:lnSpc>
            </a:pPr>
            <a:r>
              <a:rPr lang="en-US" altLang="zh-CN" sz="1800" dirty="0">
                <a:solidFill>
                  <a:srgbClr val="7030A0"/>
                </a:solidFill>
                <a:latin typeface="Times New Roman" panose="02020603050405020304" pitchFamily="18" charset="0"/>
                <a:ea typeface="微软雅黑" panose="020B0503020204020204" pitchFamily="34" charset="-122"/>
              </a:rPr>
              <a:t>1)</a:t>
            </a:r>
            <a:r>
              <a:rPr lang="zh-CN" altLang="en-US" sz="1800" dirty="0">
                <a:solidFill>
                  <a:srgbClr val="7030A0"/>
                </a:solidFill>
                <a:latin typeface="Times New Roman" panose="02020603050405020304" pitchFamily="18" charset="0"/>
                <a:ea typeface="微软雅黑" panose="020B0503020204020204" pitchFamily="34" charset="-122"/>
              </a:rPr>
              <a:t>化简右部。</a:t>
            </a:r>
            <a:r>
              <a:rPr lang="zh-CN" altLang="en-US" sz="1800" dirty="0">
                <a:latin typeface="Times New Roman" panose="02020603050405020304" pitchFamily="18" charset="0"/>
                <a:ea typeface="微软雅黑" panose="020B0503020204020204" pitchFamily="34" charset="-122"/>
              </a:rPr>
              <a:t>分解</a:t>
            </a:r>
            <a:r>
              <a:rPr lang="en-US" altLang="zh-CN" sz="1800" i="1" dirty="0">
                <a:latin typeface="Times New Roman" panose="02020603050405020304" pitchFamily="18" charset="0"/>
                <a:ea typeface="微软雅黑" panose="020B0503020204020204" pitchFamily="34" charset="-122"/>
              </a:rPr>
              <a:t>C→AB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F={B→C</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C→A</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BC→A}</a:t>
            </a:r>
            <a:endParaRPr lang="en-US" altLang="zh-CN" sz="1800" i="1" dirty="0">
              <a:latin typeface="Times New Roman" panose="02020603050405020304" pitchFamily="18" charset="0"/>
              <a:ea typeface="微软雅黑" panose="020B0503020204020204" pitchFamily="34" charset="-122"/>
              <a:cs typeface="Times New Roman" pitchFamily="18" charset="0"/>
            </a:endParaRPr>
          </a:p>
          <a:p>
            <a:pPr>
              <a:lnSpc>
                <a:spcPct val="150000"/>
              </a:lnSpc>
            </a:pPr>
            <a:r>
              <a:rPr lang="en-US" altLang="zh-CN" sz="1800" dirty="0">
                <a:solidFill>
                  <a:srgbClr val="7030A0"/>
                </a:solidFill>
                <a:latin typeface="Times New Roman" panose="02020603050405020304" pitchFamily="18" charset="0"/>
                <a:ea typeface="微软雅黑" panose="020B0503020204020204" pitchFamily="34" charset="-122"/>
              </a:rPr>
              <a:t>2)</a:t>
            </a:r>
            <a:r>
              <a:rPr lang="zh-CN" altLang="en-US" sz="1800" dirty="0">
                <a:solidFill>
                  <a:srgbClr val="7030A0"/>
                </a:solidFill>
                <a:latin typeface="Times New Roman" panose="02020603050405020304" pitchFamily="18" charset="0"/>
                <a:ea typeface="微软雅黑" panose="020B0503020204020204" pitchFamily="34" charset="-122"/>
              </a:rPr>
              <a:t>去除冗余依赖。</a:t>
            </a:r>
            <a:r>
              <a:rPr lang="zh-CN" altLang="en-US" sz="1800" dirty="0">
                <a:latin typeface="Times New Roman" panose="02020603050405020304" pitchFamily="18" charset="0"/>
                <a:ea typeface="微软雅黑" panose="020B0503020204020204" pitchFamily="34" charset="-122"/>
              </a:rPr>
              <a:t>判断</a:t>
            </a:r>
            <a:r>
              <a:rPr lang="en-US" altLang="zh-CN" sz="1800" i="1" dirty="0">
                <a:latin typeface="Times New Roman" panose="02020603050405020304" pitchFamily="18" charset="0"/>
                <a:ea typeface="微软雅黑" panose="020B0503020204020204" pitchFamily="34" charset="-122"/>
              </a:rPr>
              <a:t>B→C</a:t>
            </a:r>
            <a:r>
              <a:rPr lang="zh-CN" altLang="en-US" sz="1800" dirty="0">
                <a:latin typeface="Times New Roman" panose="02020603050405020304" pitchFamily="18" charset="0"/>
                <a:ea typeface="微软雅黑" panose="020B0503020204020204" pitchFamily="34" charset="-122"/>
              </a:rPr>
              <a:t>是否冗余</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F’={C→A</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BC→A}</a:t>
            </a:r>
          </a:p>
          <a:p>
            <a:pPr>
              <a:lnSpc>
                <a:spcPct val="150000"/>
              </a:lnSpc>
              <a:buFont typeface="Wingdings" pitchFamily="2" charset="2"/>
              <a:buNone/>
            </a:pPr>
            <a:r>
              <a:rPr lang="en-US" altLang="zh-CN" sz="1800" i="1" dirty="0">
                <a:latin typeface="Times New Roman" panose="02020603050405020304" pitchFamily="18" charset="0"/>
                <a:ea typeface="微软雅黑" panose="020B0503020204020204" pitchFamily="34" charset="-122"/>
                <a:cs typeface="Times New Roman" pitchFamily="18" charset="0"/>
              </a:rPr>
              <a:t>     </a:t>
            </a:r>
            <a:r>
              <a:rPr lang="en-US" altLang="zh-CN" sz="1800" i="1" dirty="0">
                <a:latin typeface="Times New Roman" panose="02020603050405020304" pitchFamily="18" charset="0"/>
                <a:ea typeface="微软雅黑" panose="020B0503020204020204" pitchFamily="34" charset="-122"/>
              </a:rPr>
              <a:t>B</a:t>
            </a:r>
            <a:r>
              <a:rPr lang="en-US" altLang="zh-CN" sz="1800" i="1" baseline="30000"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rPr>
              <a:t>= B, B→C</a:t>
            </a:r>
            <a:r>
              <a:rPr lang="zh-CN" altLang="en-US" sz="1800" dirty="0">
                <a:latin typeface="Times New Roman" panose="02020603050405020304" pitchFamily="18" charset="0"/>
                <a:ea typeface="微软雅黑" panose="020B0503020204020204" pitchFamily="34" charset="-122"/>
              </a:rPr>
              <a:t>非冗余</a:t>
            </a:r>
            <a:r>
              <a:rPr lang="zh-CN" altLang="en-US" sz="1800" i="1"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rPr>
              <a:t>F={B→C</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C→A</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BC→A}</a:t>
            </a:r>
          </a:p>
          <a:p>
            <a:pPr>
              <a:lnSpc>
                <a:spcPct val="150000"/>
              </a:lnSpc>
              <a:buFont typeface="Wingdings" pitchFamily="2" charset="2"/>
              <a:buNone/>
            </a:pPr>
            <a:r>
              <a:rPr lang="en-US" altLang="zh-CN" sz="1800" i="1" dirty="0">
                <a:latin typeface="Times New Roman" panose="02020603050405020304" pitchFamily="18" charset="0"/>
                <a:ea typeface="微软雅黑" panose="020B0503020204020204" pitchFamily="34" charset="-122"/>
              </a:rPr>
              <a:t>  </a:t>
            </a:r>
            <a:r>
              <a:rPr lang="zh-CN" altLang="en-US" sz="1800" dirty="0">
                <a:latin typeface="Times New Roman" panose="02020603050405020304" pitchFamily="18" charset="0"/>
                <a:ea typeface="微软雅黑" panose="020B0503020204020204" pitchFamily="34" charset="-122"/>
              </a:rPr>
              <a:t>判断</a:t>
            </a:r>
            <a:r>
              <a:rPr lang="en-US" altLang="zh-CN" sz="1800" i="1" dirty="0">
                <a:latin typeface="Times New Roman" panose="02020603050405020304" pitchFamily="18" charset="0"/>
                <a:ea typeface="微软雅黑" panose="020B0503020204020204" pitchFamily="34" charset="-122"/>
              </a:rPr>
              <a:t>C→A</a:t>
            </a:r>
            <a:r>
              <a:rPr lang="zh-CN" altLang="en-US" sz="1800" dirty="0">
                <a:latin typeface="Times New Roman" panose="02020603050405020304" pitchFamily="18" charset="0"/>
                <a:ea typeface="微软雅黑" panose="020B0503020204020204" pitchFamily="34" charset="-122"/>
              </a:rPr>
              <a:t>是否冗余</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F’={B→C, C→B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BC→A}</a:t>
            </a:r>
          </a:p>
          <a:p>
            <a:pPr>
              <a:lnSpc>
                <a:spcPct val="150000"/>
              </a:lnSpc>
              <a:buFont typeface="Wingdings" pitchFamily="2" charset="2"/>
              <a:buNone/>
            </a:pPr>
            <a:r>
              <a:rPr lang="en-US" altLang="zh-CN" sz="1800" i="1" dirty="0">
                <a:latin typeface="Times New Roman" panose="02020603050405020304" pitchFamily="18" charset="0"/>
                <a:ea typeface="微软雅黑" panose="020B0503020204020204" pitchFamily="34" charset="-122"/>
              </a:rPr>
              <a:t>  C</a:t>
            </a:r>
            <a:r>
              <a:rPr lang="en-US" altLang="zh-CN" sz="1800" i="1" baseline="30000"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rPr>
              <a:t>= ABC, C→A</a:t>
            </a:r>
            <a:r>
              <a:rPr lang="zh-CN" altLang="en-US" sz="1800" dirty="0">
                <a:latin typeface="Times New Roman" panose="02020603050405020304" pitchFamily="18" charset="0"/>
                <a:ea typeface="微软雅黑" panose="020B0503020204020204" pitchFamily="34" charset="-122"/>
              </a:rPr>
              <a:t>冗余</a:t>
            </a:r>
            <a:r>
              <a:rPr lang="zh-CN" altLang="en-US" sz="1800" i="1"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rPr>
              <a:t>F={B→C</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BC→A}</a:t>
            </a:r>
          </a:p>
          <a:p>
            <a:pPr>
              <a:lnSpc>
                <a:spcPct val="150000"/>
              </a:lnSpc>
              <a:buFont typeface="Wingdings" pitchFamily="2" charset="2"/>
              <a:buNone/>
            </a:pPr>
            <a:r>
              <a:rPr lang="en-US" altLang="zh-CN" sz="1800" i="1" dirty="0">
                <a:latin typeface="Times New Roman" panose="02020603050405020304" pitchFamily="18" charset="0"/>
                <a:ea typeface="微软雅黑" panose="020B0503020204020204" pitchFamily="34" charset="-122"/>
              </a:rPr>
              <a:t>  </a:t>
            </a:r>
            <a:r>
              <a:rPr lang="zh-CN" altLang="en-US" sz="1800" dirty="0">
                <a:latin typeface="Times New Roman" panose="02020603050405020304" pitchFamily="18" charset="0"/>
                <a:ea typeface="微软雅黑" panose="020B0503020204020204" pitchFamily="34" charset="-122"/>
              </a:rPr>
              <a:t>判断</a:t>
            </a:r>
            <a:r>
              <a:rPr lang="en-US" altLang="zh-CN" sz="1800" i="1" dirty="0">
                <a:latin typeface="Times New Roman" panose="02020603050405020304" pitchFamily="18" charset="0"/>
                <a:ea typeface="微软雅黑" panose="020B0503020204020204" pitchFamily="34" charset="-122"/>
              </a:rPr>
              <a:t>C→B</a:t>
            </a:r>
            <a:r>
              <a:rPr lang="zh-CN" altLang="en-US" sz="1800" dirty="0">
                <a:latin typeface="Times New Roman" panose="02020603050405020304" pitchFamily="18" charset="0"/>
                <a:ea typeface="微软雅黑" panose="020B0503020204020204" pitchFamily="34" charset="-122"/>
              </a:rPr>
              <a:t>是否冗余</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F’={B→C, BC→A}</a:t>
            </a:r>
          </a:p>
          <a:p>
            <a:pPr>
              <a:lnSpc>
                <a:spcPct val="150000"/>
              </a:lnSpc>
              <a:buFont typeface="Wingdings" pitchFamily="2" charset="2"/>
              <a:buNone/>
            </a:pPr>
            <a:r>
              <a:rPr lang="en-US" altLang="zh-CN" sz="1800" i="1" dirty="0">
                <a:latin typeface="Times New Roman" panose="02020603050405020304" pitchFamily="18" charset="0"/>
                <a:ea typeface="微软雅黑" panose="020B0503020204020204" pitchFamily="34" charset="-122"/>
              </a:rPr>
              <a:t>  C</a:t>
            </a:r>
            <a:r>
              <a:rPr lang="en-US" altLang="zh-CN" sz="1800" i="1" baseline="30000"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rPr>
              <a:t>= C, C→B</a:t>
            </a:r>
            <a:r>
              <a:rPr lang="zh-CN" altLang="en-US" sz="1800" dirty="0">
                <a:latin typeface="Times New Roman" panose="02020603050405020304" pitchFamily="18" charset="0"/>
                <a:ea typeface="微软雅黑" panose="020B0503020204020204" pitchFamily="34" charset="-122"/>
              </a:rPr>
              <a:t>非冗余</a:t>
            </a:r>
            <a:r>
              <a:rPr lang="zh-CN" altLang="en-US" sz="1800" i="1"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rPr>
              <a:t>F={B→C</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BC→A}</a:t>
            </a:r>
          </a:p>
          <a:p>
            <a:pPr>
              <a:lnSpc>
                <a:spcPct val="150000"/>
              </a:lnSpc>
              <a:buFont typeface="Wingdings" pitchFamily="2" charset="2"/>
              <a:buNone/>
            </a:pPr>
            <a:r>
              <a:rPr lang="en-US" altLang="zh-CN" sz="1800" i="1" dirty="0">
                <a:latin typeface="Times New Roman" panose="02020603050405020304" pitchFamily="18" charset="0"/>
                <a:ea typeface="微软雅黑" panose="020B0503020204020204" pitchFamily="34" charset="-122"/>
              </a:rPr>
              <a:t>  </a:t>
            </a:r>
            <a:r>
              <a:rPr lang="zh-CN" altLang="en-US" sz="1800" dirty="0">
                <a:latin typeface="Times New Roman" panose="02020603050405020304" pitchFamily="18" charset="0"/>
                <a:ea typeface="微软雅黑" panose="020B0503020204020204" pitchFamily="34" charset="-122"/>
              </a:rPr>
              <a:t>判断</a:t>
            </a:r>
            <a:r>
              <a:rPr lang="en-US" altLang="zh-CN" sz="1800" i="1" dirty="0">
                <a:latin typeface="Times New Roman" panose="02020603050405020304" pitchFamily="18" charset="0"/>
                <a:ea typeface="微软雅黑" panose="020B0503020204020204" pitchFamily="34" charset="-122"/>
              </a:rPr>
              <a:t>BC→A</a:t>
            </a:r>
            <a:r>
              <a:rPr lang="zh-CN" altLang="en-US" sz="1800" dirty="0">
                <a:latin typeface="Times New Roman" panose="02020603050405020304" pitchFamily="18" charset="0"/>
                <a:ea typeface="微软雅黑" panose="020B0503020204020204" pitchFamily="34" charset="-122"/>
              </a:rPr>
              <a:t>是否冗余</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F’={B→C</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C→B} </a:t>
            </a:r>
          </a:p>
          <a:p>
            <a:pPr>
              <a:lnSpc>
                <a:spcPct val="150000"/>
              </a:lnSpc>
              <a:buFont typeface="Wingdings" pitchFamily="2" charset="2"/>
              <a:buNone/>
            </a:pPr>
            <a:r>
              <a:rPr lang="en-US" altLang="zh-CN" sz="1800" i="1" dirty="0">
                <a:latin typeface="Times New Roman" panose="02020603050405020304" pitchFamily="18" charset="0"/>
                <a:ea typeface="微软雅黑" panose="020B0503020204020204" pitchFamily="34" charset="-122"/>
                <a:cs typeface="Times New Roman" pitchFamily="18" charset="0"/>
              </a:rPr>
              <a:t>    B</a:t>
            </a:r>
            <a:r>
              <a:rPr lang="en-US" altLang="zh-CN" sz="1800" i="1" dirty="0">
                <a:latin typeface="Times New Roman" panose="02020603050405020304" pitchFamily="18" charset="0"/>
                <a:ea typeface="微软雅黑" panose="020B0503020204020204" pitchFamily="34" charset="-122"/>
              </a:rPr>
              <a:t>C</a:t>
            </a:r>
            <a:r>
              <a:rPr lang="en-US" altLang="zh-CN" sz="1800" i="1" baseline="30000"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rPr>
              <a:t>= BC, BC→A</a:t>
            </a:r>
            <a:r>
              <a:rPr lang="zh-CN" altLang="en-US" sz="1800" dirty="0">
                <a:latin typeface="Times New Roman" panose="02020603050405020304" pitchFamily="18" charset="0"/>
                <a:ea typeface="微软雅黑" panose="020B0503020204020204" pitchFamily="34" charset="-122"/>
              </a:rPr>
              <a:t>非冗余</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F={B→C</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BC→A}</a:t>
            </a:r>
          </a:p>
          <a:p>
            <a:pPr>
              <a:lnSpc>
                <a:spcPct val="150000"/>
              </a:lnSpc>
            </a:pPr>
            <a:r>
              <a:rPr lang="en-US" altLang="zh-CN" sz="1800" dirty="0">
                <a:solidFill>
                  <a:srgbClr val="7030A0"/>
                </a:solidFill>
                <a:latin typeface="Times New Roman" panose="02020603050405020304" pitchFamily="18" charset="0"/>
                <a:ea typeface="微软雅黑" panose="020B0503020204020204" pitchFamily="34" charset="-122"/>
              </a:rPr>
              <a:t>3)</a:t>
            </a:r>
            <a:r>
              <a:rPr lang="zh-CN" altLang="en-US" sz="1800" dirty="0">
                <a:solidFill>
                  <a:srgbClr val="7030A0"/>
                </a:solidFill>
                <a:latin typeface="Times New Roman" panose="02020603050405020304" pitchFamily="18" charset="0"/>
                <a:ea typeface="微软雅黑" panose="020B0503020204020204" pitchFamily="34" charset="-122"/>
              </a:rPr>
              <a:t>化简左部。</a:t>
            </a:r>
            <a:r>
              <a:rPr lang="zh-CN" altLang="en-US" sz="1800" dirty="0">
                <a:latin typeface="Times New Roman" panose="02020603050405020304" pitchFamily="18" charset="0"/>
                <a:ea typeface="微软雅黑" panose="020B0503020204020204" pitchFamily="34" charset="-122"/>
              </a:rPr>
              <a:t>判断</a:t>
            </a:r>
            <a:r>
              <a:rPr lang="en-US" altLang="zh-CN" sz="1800" i="1" dirty="0">
                <a:latin typeface="Times New Roman" panose="02020603050405020304" pitchFamily="18" charset="0"/>
                <a:ea typeface="微软雅黑" panose="020B0503020204020204" pitchFamily="34" charset="-122"/>
              </a:rPr>
              <a:t>BC→A</a:t>
            </a:r>
            <a:r>
              <a:rPr lang="zh-CN" altLang="en-US" sz="1800" i="1"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cs typeface="Times New Roman" pitchFamily="18" charset="0"/>
              </a:rPr>
              <a:t>B</a:t>
            </a:r>
            <a:r>
              <a:rPr lang="en-US" altLang="zh-CN" sz="1800" i="1" baseline="30000" dirty="0">
                <a:latin typeface="Times New Roman" panose="02020603050405020304" pitchFamily="18" charset="0"/>
                <a:ea typeface="微软雅黑" panose="020B0503020204020204" pitchFamily="34" charset="-122"/>
              </a:rPr>
              <a:t>+ </a:t>
            </a:r>
            <a:r>
              <a:rPr lang="en-US" altLang="zh-CN" sz="1800" i="1" dirty="0">
                <a:latin typeface="Times New Roman" panose="02020603050405020304" pitchFamily="18" charset="0"/>
                <a:ea typeface="微软雅黑" panose="020B0503020204020204" pitchFamily="34" charset="-122"/>
              </a:rPr>
              <a:t>= ABC, A⊆B+ </a:t>
            </a:r>
            <a:r>
              <a:rPr lang="zh-CN" altLang="en-US" sz="1800" i="1" dirty="0">
                <a:latin typeface="Times New Roman" panose="02020603050405020304" pitchFamily="18" charset="0"/>
                <a:ea typeface="微软雅黑" panose="020B0503020204020204" pitchFamily="34" charset="-122"/>
              </a:rPr>
              <a:t>，</a:t>
            </a:r>
            <a:r>
              <a:rPr lang="zh-CN" altLang="en-US" sz="1800" dirty="0">
                <a:latin typeface="Times New Roman" panose="02020603050405020304" pitchFamily="18" charset="0"/>
                <a:ea typeface="微软雅黑" panose="020B0503020204020204" pitchFamily="34" charset="-122"/>
              </a:rPr>
              <a:t>则</a:t>
            </a:r>
            <a:r>
              <a:rPr lang="en-US" altLang="zh-CN" sz="1800" i="1" dirty="0">
                <a:latin typeface="Times New Roman" panose="02020603050405020304" pitchFamily="18" charset="0"/>
                <a:ea typeface="微软雅黑" panose="020B0503020204020204" pitchFamily="34" charset="-122"/>
              </a:rPr>
              <a:t>C</a:t>
            </a:r>
            <a:r>
              <a:rPr lang="zh-CN" altLang="en-US" sz="1800" dirty="0">
                <a:latin typeface="Times New Roman" panose="02020603050405020304" pitchFamily="18" charset="0"/>
                <a:ea typeface="微软雅黑" panose="020B0503020204020204" pitchFamily="34" charset="-122"/>
              </a:rPr>
              <a:t>在</a:t>
            </a:r>
            <a:r>
              <a:rPr lang="en-US" altLang="zh-CN" sz="1800" i="1" dirty="0">
                <a:latin typeface="Times New Roman" panose="02020603050405020304" pitchFamily="18" charset="0"/>
                <a:ea typeface="微软雅黑" panose="020B0503020204020204" pitchFamily="34" charset="-122"/>
              </a:rPr>
              <a:t>BC→A</a:t>
            </a:r>
            <a:r>
              <a:rPr lang="zh-CN" altLang="en-US" sz="1800" dirty="0">
                <a:latin typeface="Times New Roman" panose="02020603050405020304" pitchFamily="18" charset="0"/>
                <a:ea typeface="微软雅黑" panose="020B0503020204020204" pitchFamily="34" charset="-122"/>
              </a:rPr>
              <a:t>中是多余的。</a:t>
            </a:r>
          </a:p>
          <a:p>
            <a:pPr>
              <a:lnSpc>
                <a:spcPct val="150000"/>
              </a:lnSpc>
              <a:buFont typeface="Wingdings" pitchFamily="2" charset="2"/>
              <a:buNone/>
            </a:pPr>
            <a:r>
              <a:rPr lang="zh-CN" altLang="en-US" sz="1800" i="1" dirty="0">
                <a:latin typeface="Times New Roman" panose="02020603050405020304" pitchFamily="18" charset="0"/>
                <a:ea typeface="微软雅黑" panose="020B0503020204020204" pitchFamily="34" charset="-122"/>
              </a:rPr>
              <a:t>  </a:t>
            </a:r>
            <a:r>
              <a:rPr lang="en-US" altLang="zh-CN" sz="1800" i="1" dirty="0" err="1">
                <a:latin typeface="Times New Roman" panose="02020603050405020304" pitchFamily="18" charset="0"/>
                <a:ea typeface="微软雅黑" panose="020B0503020204020204" pitchFamily="34" charset="-122"/>
              </a:rPr>
              <a:t>Fmin</a:t>
            </a:r>
            <a:r>
              <a:rPr lang="en-US" altLang="zh-CN" sz="1800" i="1" dirty="0">
                <a:latin typeface="Times New Roman" panose="02020603050405020304" pitchFamily="18" charset="0"/>
                <a:ea typeface="微软雅黑" panose="020B0503020204020204" pitchFamily="34" charset="-122"/>
              </a:rPr>
              <a:t>={B→C</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C→B</a:t>
            </a:r>
            <a:r>
              <a:rPr lang="zh-CN" altLang="en-US" sz="1800" i="1" dirty="0">
                <a:latin typeface="Times New Roman" panose="02020603050405020304" pitchFamily="18" charset="0"/>
                <a:ea typeface="微软雅黑" panose="020B0503020204020204" pitchFamily="34" charset="-122"/>
              </a:rPr>
              <a:t>，</a:t>
            </a:r>
            <a:r>
              <a:rPr lang="en-US" altLang="zh-CN" sz="1800" i="1" dirty="0">
                <a:latin typeface="Times New Roman" panose="02020603050405020304" pitchFamily="18" charset="0"/>
                <a:ea typeface="微软雅黑" panose="020B0503020204020204" pitchFamily="34" charset="-122"/>
              </a:rPr>
              <a:t>B→A}</a:t>
            </a:r>
          </a:p>
        </p:txBody>
      </p:sp>
      <p:sp>
        <p:nvSpPr>
          <p:cNvPr id="2" name="日期占位符 1"/>
          <p:cNvSpPr>
            <a:spLocks noGrp="1"/>
          </p:cNvSpPr>
          <p:nvPr>
            <p:ph type="dt" sz="half" idx="10"/>
          </p:nvPr>
        </p:nvSpPr>
        <p:spPr/>
        <p:txBody>
          <a:bodyPr/>
          <a:lstStyle/>
          <a:p>
            <a:pPr>
              <a:buClrTx/>
              <a:buSzTx/>
              <a:buFontTx/>
              <a:buNone/>
              <a:defRPr/>
            </a:pPr>
            <a:fld id="{1BD668C4-8F97-4472-92BD-4B368D8B4693}" type="datetime1">
              <a:rPr lang="zh-CN" altLang="en-US" smtClean="0"/>
              <a:t>2021/12/02</a:t>
            </a:fld>
            <a:endParaRPr lang="zh-CN" altLang="en-US" dirty="0"/>
          </a:p>
        </p:txBody>
      </p:sp>
      <p:sp>
        <p:nvSpPr>
          <p:cNvPr id="7" name="Rectangle 2">
            <a:extLst>
              <a:ext uri="{FF2B5EF4-FFF2-40B4-BE49-F238E27FC236}">
                <a16:creationId xmlns:a16="http://schemas.microsoft.com/office/drawing/2014/main" id="{BAEE23C5-4125-4905-A13A-55B88CB4EFD9}"/>
              </a:ext>
            </a:extLst>
          </p:cNvPr>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r>
              <a:rPr lang="en-US" altLang="zh-CN" sz="2400" b="1" kern="100" dirty="0">
                <a:solidFill>
                  <a:srgbClr val="C00000"/>
                </a:solidFill>
                <a:latin typeface="微软雅黑" panose="020B0503020204020204" pitchFamily="34" charset="-122"/>
                <a:ea typeface="微软雅黑" panose="020B0503020204020204" pitchFamily="34" charset="-122"/>
              </a:rPr>
              <a:t> </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12323">
                                            <p:txEl>
                                              <p:pRg st="1" end="1"/>
                                            </p:txEl>
                                          </p:spTgt>
                                        </p:tgtEl>
                                        <p:attrNameLst>
                                          <p:attrName>style.visibility</p:attrName>
                                        </p:attrNameLst>
                                      </p:cBhvr>
                                      <p:to>
                                        <p:strVal val="visible"/>
                                      </p:to>
                                    </p:set>
                                    <p:anim calcmode="lin" valueType="num">
                                      <p:cBhvr>
                                        <p:cTn id="7" dur="500" fill="hold"/>
                                        <p:tgtEl>
                                          <p:spTgt spid="31232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1232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1232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12323">
                                            <p:txEl>
                                              <p:pRg st="2" end="2"/>
                                            </p:txEl>
                                          </p:spTgt>
                                        </p:tgtEl>
                                        <p:attrNameLst>
                                          <p:attrName>style.visibility</p:attrName>
                                        </p:attrNameLst>
                                      </p:cBhvr>
                                      <p:to>
                                        <p:strVal val="visible"/>
                                      </p:to>
                                    </p:set>
                                    <p:anim calcmode="lin" valueType="num">
                                      <p:cBhvr>
                                        <p:cTn id="14" dur="500" fill="hold"/>
                                        <p:tgtEl>
                                          <p:spTgt spid="31232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1232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123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12323">
                                            <p:txEl>
                                              <p:pRg st="3" end="3"/>
                                            </p:txEl>
                                          </p:spTgt>
                                        </p:tgtEl>
                                        <p:attrNameLst>
                                          <p:attrName>style.visibility</p:attrName>
                                        </p:attrNameLst>
                                      </p:cBhvr>
                                      <p:to>
                                        <p:strVal val="visible"/>
                                      </p:to>
                                    </p:set>
                                    <p:anim calcmode="lin" valueType="num">
                                      <p:cBhvr>
                                        <p:cTn id="21" dur="500" fill="hold"/>
                                        <p:tgtEl>
                                          <p:spTgt spid="31232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1232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1232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2323">
                                            <p:txEl>
                                              <p:pRg st="4" end="4"/>
                                            </p:txEl>
                                          </p:spTgt>
                                        </p:tgtEl>
                                        <p:attrNameLst>
                                          <p:attrName>style.visibility</p:attrName>
                                        </p:attrNameLst>
                                      </p:cBhvr>
                                      <p:to>
                                        <p:strVal val="visible"/>
                                      </p:to>
                                    </p:set>
                                    <p:anim calcmode="lin" valueType="num">
                                      <p:cBhvr>
                                        <p:cTn id="28" dur="500" fill="hold"/>
                                        <p:tgtEl>
                                          <p:spTgt spid="31232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1232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1232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12323">
                                            <p:txEl>
                                              <p:pRg st="5" end="5"/>
                                            </p:txEl>
                                          </p:spTgt>
                                        </p:tgtEl>
                                        <p:attrNameLst>
                                          <p:attrName>style.visibility</p:attrName>
                                        </p:attrNameLst>
                                      </p:cBhvr>
                                      <p:to>
                                        <p:strVal val="visible"/>
                                      </p:to>
                                    </p:set>
                                    <p:anim calcmode="lin" valueType="num">
                                      <p:cBhvr>
                                        <p:cTn id="35" dur="500" fill="hold"/>
                                        <p:tgtEl>
                                          <p:spTgt spid="31232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1232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123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12323">
                                            <p:txEl>
                                              <p:pRg st="6" end="6"/>
                                            </p:txEl>
                                          </p:spTgt>
                                        </p:tgtEl>
                                        <p:attrNameLst>
                                          <p:attrName>style.visibility</p:attrName>
                                        </p:attrNameLst>
                                      </p:cBhvr>
                                      <p:to>
                                        <p:strVal val="visible"/>
                                      </p:to>
                                    </p:set>
                                    <p:anim calcmode="lin" valueType="num">
                                      <p:cBhvr>
                                        <p:cTn id="42" dur="500" fill="hold"/>
                                        <p:tgtEl>
                                          <p:spTgt spid="31232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1232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1232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12323">
                                            <p:txEl>
                                              <p:pRg st="7" end="7"/>
                                            </p:txEl>
                                          </p:spTgt>
                                        </p:tgtEl>
                                        <p:attrNameLst>
                                          <p:attrName>style.visibility</p:attrName>
                                        </p:attrNameLst>
                                      </p:cBhvr>
                                      <p:to>
                                        <p:strVal val="visible"/>
                                      </p:to>
                                    </p:set>
                                    <p:anim calcmode="lin" valueType="num">
                                      <p:cBhvr>
                                        <p:cTn id="49" dur="500" fill="hold"/>
                                        <p:tgtEl>
                                          <p:spTgt spid="31232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12323">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31232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12323">
                                            <p:txEl>
                                              <p:pRg st="8" end="8"/>
                                            </p:txEl>
                                          </p:spTgt>
                                        </p:tgtEl>
                                        <p:attrNameLst>
                                          <p:attrName>style.visibility</p:attrName>
                                        </p:attrNameLst>
                                      </p:cBhvr>
                                      <p:to>
                                        <p:strVal val="visible"/>
                                      </p:to>
                                    </p:set>
                                    <p:anim calcmode="lin" valueType="num">
                                      <p:cBhvr>
                                        <p:cTn id="56" dur="500" fill="hold"/>
                                        <p:tgtEl>
                                          <p:spTgt spid="312323">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312323">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31232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12323">
                                            <p:txEl>
                                              <p:pRg st="9" end="9"/>
                                            </p:txEl>
                                          </p:spTgt>
                                        </p:tgtEl>
                                        <p:attrNameLst>
                                          <p:attrName>style.visibility</p:attrName>
                                        </p:attrNameLst>
                                      </p:cBhvr>
                                      <p:to>
                                        <p:strVal val="visible"/>
                                      </p:to>
                                    </p:set>
                                    <p:anim calcmode="lin" valueType="num">
                                      <p:cBhvr>
                                        <p:cTn id="63" dur="500" fill="hold"/>
                                        <p:tgtEl>
                                          <p:spTgt spid="312323">
                                            <p:txEl>
                                              <p:pRg st="9" end="9"/>
                                            </p:txEl>
                                          </p:spTgt>
                                        </p:tgtEl>
                                        <p:attrNameLst>
                                          <p:attrName>ppt_w</p:attrName>
                                        </p:attrNameLst>
                                      </p:cBhvr>
                                      <p:tavLst>
                                        <p:tav tm="0">
                                          <p:val>
                                            <p:fltVal val="0"/>
                                          </p:val>
                                        </p:tav>
                                        <p:tav tm="100000">
                                          <p:val>
                                            <p:strVal val="#ppt_w"/>
                                          </p:val>
                                        </p:tav>
                                      </p:tavLst>
                                    </p:anim>
                                    <p:anim calcmode="lin" valueType="num">
                                      <p:cBhvr>
                                        <p:cTn id="64" dur="500" fill="hold"/>
                                        <p:tgtEl>
                                          <p:spTgt spid="312323">
                                            <p:txEl>
                                              <p:pRg st="9" end="9"/>
                                            </p:txEl>
                                          </p:spTgt>
                                        </p:tgtEl>
                                        <p:attrNameLst>
                                          <p:attrName>ppt_h</p:attrName>
                                        </p:attrNameLst>
                                      </p:cBhvr>
                                      <p:tavLst>
                                        <p:tav tm="0">
                                          <p:val>
                                            <p:fltVal val="0"/>
                                          </p:val>
                                        </p:tav>
                                        <p:tav tm="100000">
                                          <p:val>
                                            <p:strVal val="#ppt_h"/>
                                          </p:val>
                                        </p:tav>
                                      </p:tavLst>
                                    </p:anim>
                                    <p:animEffect transition="in" filter="fade">
                                      <p:cBhvr>
                                        <p:cTn id="65" dur="500"/>
                                        <p:tgtEl>
                                          <p:spTgt spid="312323">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12323">
                                            <p:txEl>
                                              <p:pRg st="10" end="10"/>
                                            </p:txEl>
                                          </p:spTgt>
                                        </p:tgtEl>
                                        <p:attrNameLst>
                                          <p:attrName>style.visibility</p:attrName>
                                        </p:attrNameLst>
                                      </p:cBhvr>
                                      <p:to>
                                        <p:strVal val="visible"/>
                                      </p:to>
                                    </p:set>
                                    <p:anim calcmode="lin" valueType="num">
                                      <p:cBhvr>
                                        <p:cTn id="70" dur="500" fill="hold"/>
                                        <p:tgtEl>
                                          <p:spTgt spid="312323">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312323">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312323">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12323">
                                            <p:txEl>
                                              <p:pRg st="11" end="11"/>
                                            </p:txEl>
                                          </p:spTgt>
                                        </p:tgtEl>
                                        <p:attrNameLst>
                                          <p:attrName>style.visibility</p:attrName>
                                        </p:attrNameLst>
                                      </p:cBhvr>
                                      <p:to>
                                        <p:strVal val="visible"/>
                                      </p:to>
                                    </p:set>
                                    <p:anim calcmode="lin" valueType="num">
                                      <p:cBhvr>
                                        <p:cTn id="77" dur="500" fill="hold"/>
                                        <p:tgtEl>
                                          <p:spTgt spid="312323">
                                            <p:txEl>
                                              <p:pRg st="11" end="11"/>
                                            </p:txEl>
                                          </p:spTgt>
                                        </p:tgtEl>
                                        <p:attrNameLst>
                                          <p:attrName>ppt_w</p:attrName>
                                        </p:attrNameLst>
                                      </p:cBhvr>
                                      <p:tavLst>
                                        <p:tav tm="0">
                                          <p:val>
                                            <p:fltVal val="0"/>
                                          </p:val>
                                        </p:tav>
                                        <p:tav tm="100000">
                                          <p:val>
                                            <p:strVal val="#ppt_w"/>
                                          </p:val>
                                        </p:tav>
                                      </p:tavLst>
                                    </p:anim>
                                    <p:anim calcmode="lin" valueType="num">
                                      <p:cBhvr>
                                        <p:cTn id="78" dur="500" fill="hold"/>
                                        <p:tgtEl>
                                          <p:spTgt spid="312323">
                                            <p:txEl>
                                              <p:pRg st="11" end="11"/>
                                            </p:txEl>
                                          </p:spTgt>
                                        </p:tgtEl>
                                        <p:attrNameLst>
                                          <p:attrName>ppt_h</p:attrName>
                                        </p:attrNameLst>
                                      </p:cBhvr>
                                      <p:tavLst>
                                        <p:tav tm="0">
                                          <p:val>
                                            <p:fltVal val="0"/>
                                          </p:val>
                                        </p:tav>
                                        <p:tav tm="100000">
                                          <p:val>
                                            <p:strVal val="#ppt_h"/>
                                          </p:val>
                                        </p:tav>
                                      </p:tavLst>
                                    </p:anim>
                                    <p:animEffect transition="in" filter="fade">
                                      <p:cBhvr>
                                        <p:cTn id="79" dur="500"/>
                                        <p:tgtEl>
                                          <p:spTgt spid="3123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sym typeface="微软雅黑" pitchFamily="34" charset="-122"/>
              </a:rPr>
              <a:t>第六章 关系数据理论</a:t>
            </a:r>
            <a:endParaRPr lang="zh-CN"/>
          </a:p>
        </p:txBody>
      </p:sp>
      <p:sp>
        <p:nvSpPr>
          <p:cNvPr id="152579" name="Rectangle 3"/>
          <p:cNvSpPr>
            <a:spLocks noGrp="1" noChangeArrowheads="1"/>
          </p:cNvSpPr>
          <p:nvPr>
            <p:ph idx="1"/>
          </p:nvPr>
        </p:nvSpPr>
        <p:spPr>
          <a:xfrm>
            <a:off x="2627784" y="1070994"/>
            <a:ext cx="5053194" cy="4854575"/>
          </a:xfrm>
        </p:spPr>
        <p:txBody>
          <a:bodyPr/>
          <a:lstStyle/>
          <a:p>
            <a:pPr marL="742950" lvl="1" indent="-285750" algn="l" eaLnBrk="1" hangingPunct="1">
              <a:lnSpc>
                <a:spcPct val="150000"/>
              </a:lnSpc>
              <a:tabLst>
                <a:tab pos="1431925" algn="l"/>
              </a:tabLst>
            </a:pPr>
            <a:r>
              <a:rPr lang="en-US" altLang="zh-CN" sz="2800" dirty="0">
                <a:sym typeface="Calibri" pitchFamily="34" charset="0"/>
              </a:rPr>
              <a:t>6.1 </a:t>
            </a:r>
            <a:r>
              <a:rPr lang="zh-CN" altLang="en-US" sz="2800" dirty="0">
                <a:sym typeface="Calibri" pitchFamily="34" charset="0"/>
              </a:rPr>
              <a:t>问题的提出</a:t>
            </a:r>
          </a:p>
          <a:p>
            <a:pPr marL="742950" lvl="1" indent="-285750" algn="l" eaLnBrk="1" hangingPunct="1">
              <a:lnSpc>
                <a:spcPct val="150000"/>
              </a:lnSpc>
              <a:tabLst>
                <a:tab pos="1431925" algn="l"/>
              </a:tabLst>
            </a:pPr>
            <a:r>
              <a:rPr lang="en-US" altLang="zh-CN" sz="2800" dirty="0">
                <a:sym typeface="Calibri" pitchFamily="34" charset="0"/>
              </a:rPr>
              <a:t>6.2 </a:t>
            </a:r>
            <a:r>
              <a:rPr lang="zh-CN" altLang="en-US" sz="2800" dirty="0">
                <a:sym typeface="Calibri" pitchFamily="34" charset="0"/>
              </a:rPr>
              <a:t>规范化</a:t>
            </a:r>
          </a:p>
          <a:p>
            <a:pPr marL="741363" indent="-284163" algn="l" eaLnBrk="1" hangingPunct="1">
              <a:lnSpc>
                <a:spcPct val="150000"/>
              </a:lnSpc>
              <a:tabLst>
                <a:tab pos="1431925" algn="l"/>
              </a:tabLst>
            </a:pPr>
            <a:r>
              <a:rPr lang="en-US" altLang="zh-CN" dirty="0">
                <a:sym typeface="Calibri" pitchFamily="34" charset="0"/>
              </a:rPr>
              <a:t>6.3 </a:t>
            </a:r>
            <a:r>
              <a:rPr lang="zh-CN" altLang="en-US" dirty="0">
                <a:sym typeface="Calibri" pitchFamily="34" charset="0"/>
              </a:rPr>
              <a:t>数据依赖的公理系统</a:t>
            </a:r>
          </a:p>
          <a:p>
            <a:pPr marL="742950" lvl="1" indent="-285750" algn="l" eaLnBrk="1" hangingPunct="1">
              <a:lnSpc>
                <a:spcPct val="150000"/>
              </a:lnSpc>
              <a:tabLst>
                <a:tab pos="1431925" algn="l"/>
              </a:tabLst>
            </a:pPr>
            <a:r>
              <a:rPr lang="en-US" altLang="zh-CN" sz="2800" dirty="0">
                <a:solidFill>
                  <a:srgbClr val="0066FF"/>
                </a:solidFill>
                <a:sym typeface="Calibri" pitchFamily="34" charset="0"/>
              </a:rPr>
              <a:t>*6.4 </a:t>
            </a:r>
            <a:r>
              <a:rPr lang="zh-CN" altLang="en-US" sz="2800" dirty="0">
                <a:solidFill>
                  <a:srgbClr val="0066FF"/>
                </a:solidFill>
                <a:sym typeface="Calibri" pitchFamily="34" charset="0"/>
              </a:rPr>
              <a:t>模式的分解</a:t>
            </a:r>
          </a:p>
          <a:p>
            <a:pPr marL="742950" lvl="1" indent="-285750" algn="l" eaLnBrk="1" hangingPunct="1">
              <a:lnSpc>
                <a:spcPct val="150000"/>
              </a:lnSpc>
              <a:tabLst>
                <a:tab pos="1431925" algn="l"/>
              </a:tabLst>
            </a:pPr>
            <a:r>
              <a:rPr lang="zh-CN" altLang="en-US" sz="2800" dirty="0">
                <a:sym typeface="Calibri" pitchFamily="34" charset="0"/>
              </a:rPr>
              <a:t>6.5 小结</a:t>
            </a:r>
            <a:endParaRPr lang="zh-CN" altLang="en-US" dirty="0"/>
          </a:p>
        </p:txBody>
      </p:sp>
      <p:sp>
        <p:nvSpPr>
          <p:cNvPr id="3" name="日期占位符 2">
            <a:extLst>
              <a:ext uri="{FF2B5EF4-FFF2-40B4-BE49-F238E27FC236}">
                <a16:creationId xmlns:a16="http://schemas.microsoft.com/office/drawing/2014/main" id="{9D032313-0F80-4A11-B3B8-ACC44E2E8AD2}"/>
              </a:ext>
            </a:extLst>
          </p:cNvPr>
          <p:cNvSpPr>
            <a:spLocks noGrp="1"/>
          </p:cNvSpPr>
          <p:nvPr>
            <p:ph type="dt" sz="half" idx="10"/>
          </p:nvPr>
        </p:nvSpPr>
        <p:spPr/>
        <p:txBody>
          <a:bodyPr/>
          <a:lstStyle/>
          <a:p>
            <a:pPr>
              <a:defRPr/>
            </a:pPr>
            <a:fld id="{72039974-B7B8-4723-9DB8-B64F4503CD4D}" type="datetime1">
              <a:rPr lang="zh-CN" altLang="en-US" smtClean="0"/>
              <a:t>2021/12/02</a:t>
            </a:fld>
            <a:endParaRPr lang="zh-CN" altLang="en-US" dirty="0"/>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endParaRPr lang="zh-CN" altLang="en-US" b="1" dirty="0">
              <a:effectLst/>
              <a:latin typeface="+mj-ea"/>
            </a:endParaRPr>
          </a:p>
        </p:txBody>
      </p:sp>
      <p:sp>
        <p:nvSpPr>
          <p:cNvPr id="236547" name="Rectangle 3"/>
          <p:cNvSpPr>
            <a:spLocks noGrp="1" noChangeArrowheads="1"/>
          </p:cNvSpPr>
          <p:nvPr>
            <p:ph idx="1"/>
          </p:nvPr>
        </p:nvSpPr>
        <p:spPr>
          <a:xfrm>
            <a:off x="1043608" y="980728"/>
            <a:ext cx="7992888" cy="4525963"/>
          </a:xfrm>
        </p:spPr>
        <p:txBody>
          <a:bodyPr/>
          <a:lstStyle/>
          <a:p>
            <a:pPr marL="0" indent="0">
              <a:lnSpc>
                <a:spcPct val="150000"/>
              </a:lnSpc>
              <a:buNone/>
            </a:pPr>
            <a:r>
              <a:rPr lang="zh-CN" altLang="en-US" sz="2400" b="1" dirty="0"/>
              <a:t>对于存在数据冗余、插入异常、删除异常的关系模式，可以通过对</a:t>
            </a:r>
            <a:r>
              <a:rPr lang="zh-CN" altLang="en-US" sz="2400" b="1" dirty="0">
                <a:solidFill>
                  <a:srgbClr val="7030A0"/>
                </a:solidFill>
              </a:rPr>
              <a:t>关系模式的分解</a:t>
            </a:r>
            <a:r>
              <a:rPr lang="zh-CN" altLang="en-US" sz="2400" b="1" dirty="0"/>
              <a:t>来解决问题。关系模式分解后会带来两个问题：</a:t>
            </a:r>
          </a:p>
          <a:p>
            <a:pPr>
              <a:lnSpc>
                <a:spcPct val="150000"/>
              </a:lnSpc>
              <a:buFont typeface="Wingdings" pitchFamily="2" charset="2"/>
              <a:buNone/>
            </a:pPr>
            <a:r>
              <a:rPr lang="zh-CN" altLang="en-US" sz="2400" b="1" dirty="0"/>
              <a:t>（</a:t>
            </a:r>
            <a:r>
              <a:rPr lang="en-US" altLang="zh-CN" sz="2400" b="1" dirty="0"/>
              <a:t>1</a:t>
            </a:r>
            <a:r>
              <a:rPr lang="zh-CN" altLang="en-US" sz="2400" b="1" dirty="0"/>
              <a:t>）查询时的连接操作是否会丢失某些信息或多出某些信息。这引出了无损连接的概念。</a:t>
            </a:r>
          </a:p>
          <a:p>
            <a:pPr>
              <a:lnSpc>
                <a:spcPct val="150000"/>
              </a:lnSpc>
              <a:buFont typeface="Wingdings" pitchFamily="2" charset="2"/>
              <a:buNone/>
            </a:pPr>
            <a:r>
              <a:rPr lang="zh-CN" altLang="en-US" sz="2400" b="1" dirty="0"/>
              <a:t>（</a:t>
            </a:r>
            <a:r>
              <a:rPr lang="en-US" altLang="zh-CN" sz="2400" b="1" dirty="0"/>
              <a:t>2</a:t>
            </a:r>
            <a:r>
              <a:rPr lang="zh-CN" altLang="en-US" sz="2400" b="1" dirty="0"/>
              <a:t>）分解后的关系模式是否保持了原来的函数依赖。这是保持函数依赖性的问题。</a:t>
            </a:r>
          </a:p>
          <a:p>
            <a:pPr>
              <a:lnSpc>
                <a:spcPct val="150000"/>
              </a:lnSpc>
              <a:buFont typeface="Wingdings" pitchFamily="2" charset="2"/>
              <a:buNone/>
            </a:pPr>
            <a:endParaRPr lang="en-US" altLang="zh-CN" sz="2400" b="1" dirty="0">
              <a:solidFill>
                <a:schemeClr val="folHlink"/>
              </a:solidFill>
              <a:latin typeface="宋体" pitchFamily="2" charset="-122"/>
            </a:endParaRPr>
          </a:p>
        </p:txBody>
      </p:sp>
      <p:pic>
        <p:nvPicPr>
          <p:cNvPr id="236548" name="Picture 4" descr="BD06455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705" y="5242522"/>
            <a:ext cx="3489325" cy="1570038"/>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a:extLst>
              <a:ext uri="{FF2B5EF4-FFF2-40B4-BE49-F238E27FC236}">
                <a16:creationId xmlns:a16="http://schemas.microsoft.com/office/drawing/2014/main" id="{D14A9FDD-464B-4685-8605-B18CFACBA979}"/>
              </a:ext>
            </a:extLst>
          </p:cNvPr>
          <p:cNvSpPr>
            <a:spLocks noGrp="1"/>
          </p:cNvSpPr>
          <p:nvPr>
            <p:ph type="dt" sz="half" idx="10"/>
          </p:nvPr>
        </p:nvSpPr>
        <p:spPr/>
        <p:txBody>
          <a:bodyPr/>
          <a:lstStyle/>
          <a:p>
            <a:pPr>
              <a:buFontTx/>
              <a:buNone/>
              <a:defRPr/>
            </a:pPr>
            <a:fld id="{EE44191F-51BC-40E1-8966-E99A5CC10C7D}"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additive="base">
                                        <p:cTn id="7" dur="500" fill="hold"/>
                                        <p:tgtEl>
                                          <p:spTgt spid="236546"/>
                                        </p:tgtEl>
                                        <p:attrNameLst>
                                          <p:attrName>ppt_x</p:attrName>
                                        </p:attrNameLst>
                                      </p:cBhvr>
                                      <p:tavLst>
                                        <p:tav tm="0">
                                          <p:val>
                                            <p:strVal val="#ppt_x"/>
                                          </p:val>
                                        </p:tav>
                                        <p:tav tm="100000">
                                          <p:val>
                                            <p:strVal val="#ppt_x"/>
                                          </p:val>
                                        </p:tav>
                                      </p:tavLst>
                                    </p:anim>
                                    <p:anim calcmode="lin" valueType="num">
                                      <p:cBhvr additive="base">
                                        <p:cTn id="8" dur="500" fill="hold"/>
                                        <p:tgtEl>
                                          <p:spTgt spid="23654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547">
                                            <p:txEl>
                                              <p:pRg st="0" end="0"/>
                                            </p:txEl>
                                          </p:spTgt>
                                        </p:tgtEl>
                                        <p:attrNameLst>
                                          <p:attrName>style.visibility</p:attrName>
                                        </p:attrNameLst>
                                      </p:cBhvr>
                                      <p:to>
                                        <p:strVal val="visible"/>
                                      </p:to>
                                    </p:set>
                                    <p:anim calcmode="lin" valueType="num">
                                      <p:cBhvr additive="base">
                                        <p:cTn id="13" dur="500" fill="hold"/>
                                        <p:tgtEl>
                                          <p:spTgt spid="2365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65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6547">
                                            <p:txEl>
                                              <p:pRg st="1" end="1"/>
                                            </p:txEl>
                                          </p:spTgt>
                                        </p:tgtEl>
                                        <p:attrNameLst>
                                          <p:attrName>style.visibility</p:attrName>
                                        </p:attrNameLst>
                                      </p:cBhvr>
                                      <p:to>
                                        <p:strVal val="visible"/>
                                      </p:to>
                                    </p:set>
                                    <p:anim calcmode="lin" valueType="num">
                                      <p:cBhvr additive="base">
                                        <p:cTn id="19" dur="500" fill="hold"/>
                                        <p:tgtEl>
                                          <p:spTgt spid="2365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65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6547">
                                            <p:txEl>
                                              <p:pRg st="2" end="2"/>
                                            </p:txEl>
                                          </p:spTgt>
                                        </p:tgtEl>
                                        <p:attrNameLst>
                                          <p:attrName>style.visibility</p:attrName>
                                        </p:attrNameLst>
                                      </p:cBhvr>
                                      <p:to>
                                        <p:strVal val="visible"/>
                                      </p:to>
                                    </p:set>
                                    <p:anim calcmode="lin" valueType="num">
                                      <p:cBhvr additive="base">
                                        <p:cTn id="25" dur="500" fill="hold"/>
                                        <p:tgtEl>
                                          <p:spTgt spid="23654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65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236548"/>
                                        </p:tgtEl>
                                        <p:attrNameLst>
                                          <p:attrName>style.visibility</p:attrName>
                                        </p:attrNameLst>
                                      </p:cBhvr>
                                      <p:to>
                                        <p:strVal val="visible"/>
                                      </p:to>
                                    </p:set>
                                    <p:animEffect transition="in" filter="box(out)">
                                      <p:cBhvr>
                                        <p:cTn id="31" dur="500"/>
                                        <p:tgtEl>
                                          <p:spTgt spid="236548"/>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47" grpId="0" build="p"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sp>
        <p:nvSpPr>
          <p:cNvPr id="272387" name="Rectangle 3"/>
          <p:cNvSpPr>
            <a:spLocks noGrp="1" noChangeArrowheads="1"/>
          </p:cNvSpPr>
          <p:nvPr>
            <p:ph idx="1"/>
          </p:nvPr>
        </p:nvSpPr>
        <p:spPr>
          <a:xfrm>
            <a:off x="1043608" y="980728"/>
            <a:ext cx="7992888" cy="5645497"/>
          </a:xfrm>
        </p:spPr>
        <p:txBody>
          <a:bodyPr/>
          <a:lstStyle/>
          <a:p>
            <a:pPr algn="just">
              <a:buFont typeface="Wingdings" pitchFamily="2" charset="2"/>
              <a:buNone/>
            </a:pPr>
            <a:r>
              <a:rPr lang="en-US" altLang="zh-CN" sz="2400" b="1" dirty="0">
                <a:solidFill>
                  <a:schemeClr val="folHlink"/>
                </a:solidFill>
              </a:rPr>
              <a:t>1. </a:t>
            </a:r>
            <a:r>
              <a:rPr lang="zh-CN" altLang="en-US" sz="2400" b="1" dirty="0">
                <a:solidFill>
                  <a:schemeClr val="folHlink"/>
                </a:solidFill>
              </a:rPr>
              <a:t>等价模式分解的定义</a:t>
            </a:r>
          </a:p>
          <a:p>
            <a:pPr algn="just">
              <a:lnSpc>
                <a:spcPct val="150000"/>
              </a:lnSpc>
              <a:buFont typeface="Wingdings" pitchFamily="2" charset="2"/>
              <a:buNone/>
            </a:pPr>
            <a:r>
              <a:rPr lang="zh-CN" altLang="en-US" sz="2000" b="1" dirty="0">
                <a:solidFill>
                  <a:schemeClr val="folHlink"/>
                </a:solidFill>
              </a:rPr>
              <a:t>    </a:t>
            </a:r>
            <a:r>
              <a:rPr lang="zh-CN" altLang="en-US" sz="2000" b="1" dirty="0"/>
              <a:t>一个关系可以有多种分解方法，如何判断分解的好与坏呢？</a:t>
            </a:r>
          </a:p>
          <a:p>
            <a:pPr algn="just">
              <a:lnSpc>
                <a:spcPct val="150000"/>
              </a:lnSpc>
              <a:buFont typeface="Wingdings" pitchFamily="2" charset="2"/>
              <a:buNone/>
            </a:pPr>
            <a:r>
              <a:rPr lang="zh-CN" altLang="en-US" sz="2000" b="1" dirty="0"/>
              <a:t>例：关系模式</a:t>
            </a:r>
            <a:r>
              <a:rPr lang="en-US" altLang="zh-CN" sz="2000" b="1" dirty="0"/>
              <a:t>R(S#</a:t>
            </a:r>
            <a:r>
              <a:rPr lang="zh-CN" altLang="en-US" sz="2000" b="1" dirty="0"/>
              <a:t>，</a:t>
            </a:r>
            <a:r>
              <a:rPr lang="en-US" altLang="zh-CN" sz="2000" b="1" dirty="0"/>
              <a:t>SD</a:t>
            </a:r>
            <a:r>
              <a:rPr lang="zh-CN" altLang="en-US" sz="2000" b="1" dirty="0"/>
              <a:t>，</a:t>
            </a:r>
            <a:r>
              <a:rPr lang="en-US" altLang="zh-CN" sz="2000" b="1" dirty="0"/>
              <a:t>MN),F={S#→SD</a:t>
            </a:r>
            <a:r>
              <a:rPr lang="zh-CN" altLang="en-US" sz="2000" b="1" dirty="0"/>
              <a:t>，</a:t>
            </a:r>
            <a:r>
              <a:rPr lang="en-US" altLang="zh-CN" sz="2000" b="1" dirty="0"/>
              <a:t>SD&lt;—&gt;MN}</a:t>
            </a:r>
          </a:p>
          <a:p>
            <a:pPr algn="just">
              <a:lnSpc>
                <a:spcPct val="150000"/>
              </a:lnSpc>
              <a:buFont typeface="Wingdings" pitchFamily="2" charset="2"/>
              <a:buNone/>
            </a:pPr>
            <a:r>
              <a:rPr lang="zh-CN" altLang="en-US" sz="2000" b="1" dirty="0"/>
              <a:t>分解一：</a:t>
            </a:r>
            <a:r>
              <a:rPr lang="en-US" altLang="zh-CN" sz="2000" b="1" dirty="0">
                <a:cs typeface="Times New Roman" pitchFamily="18" charset="0"/>
              </a:rPr>
              <a:t>ρ1={R1(S#)</a:t>
            </a:r>
            <a:r>
              <a:rPr lang="zh-CN" altLang="en-US" sz="2000" b="1" dirty="0">
                <a:cs typeface="Times New Roman" pitchFamily="18" charset="0"/>
              </a:rPr>
              <a:t>， </a:t>
            </a:r>
            <a:r>
              <a:rPr lang="en-US" altLang="zh-CN" sz="2000" b="1" dirty="0">
                <a:cs typeface="Times New Roman" pitchFamily="18" charset="0"/>
              </a:rPr>
              <a:t>R2(SD)</a:t>
            </a:r>
            <a:r>
              <a:rPr lang="zh-CN" altLang="en-US" sz="2000" b="1" dirty="0">
                <a:cs typeface="Times New Roman" pitchFamily="18" charset="0"/>
              </a:rPr>
              <a:t>， </a:t>
            </a:r>
            <a:r>
              <a:rPr lang="en-US" altLang="zh-CN" sz="2000" b="1" dirty="0">
                <a:cs typeface="Times New Roman" pitchFamily="18" charset="0"/>
              </a:rPr>
              <a:t>R3(MN)}</a:t>
            </a:r>
            <a:r>
              <a:rPr lang="en-US" altLang="zh-CN" sz="2000" b="1" dirty="0"/>
              <a:t> </a:t>
            </a:r>
          </a:p>
          <a:p>
            <a:pPr algn="just">
              <a:lnSpc>
                <a:spcPct val="150000"/>
              </a:lnSpc>
              <a:buFont typeface="Wingdings" pitchFamily="2" charset="2"/>
              <a:buNone/>
            </a:pPr>
            <a:r>
              <a:rPr lang="en-US" altLang="zh-CN" sz="2000" b="1" dirty="0">
                <a:solidFill>
                  <a:srgbClr val="7030A0"/>
                </a:solidFill>
              </a:rPr>
              <a:t>        NO</a:t>
            </a:r>
            <a:r>
              <a:rPr lang="zh-CN" altLang="en-US" sz="2000" b="1" dirty="0">
                <a:solidFill>
                  <a:srgbClr val="7030A0"/>
                </a:solidFill>
              </a:rPr>
              <a:t>！无法恢复</a:t>
            </a:r>
            <a:r>
              <a:rPr lang="en-US" altLang="zh-CN" sz="2000" b="1" dirty="0">
                <a:solidFill>
                  <a:srgbClr val="7030A0"/>
                </a:solidFill>
              </a:rPr>
              <a:t>r.</a:t>
            </a:r>
          </a:p>
          <a:p>
            <a:pPr algn="just">
              <a:lnSpc>
                <a:spcPct val="150000"/>
              </a:lnSpc>
              <a:buFont typeface="Wingdings" pitchFamily="2" charset="2"/>
              <a:buNone/>
            </a:pPr>
            <a:r>
              <a:rPr lang="zh-CN" altLang="en-US" sz="2000" b="1" dirty="0"/>
              <a:t>分解二：</a:t>
            </a:r>
            <a:r>
              <a:rPr lang="en-US" altLang="zh-CN" sz="2000" b="1" dirty="0">
                <a:cs typeface="Times New Roman" pitchFamily="18" charset="0"/>
              </a:rPr>
              <a:t>ρ2={R1(S#</a:t>
            </a:r>
            <a:r>
              <a:rPr lang="zh-CN" altLang="en-US" sz="2000" b="1" dirty="0">
                <a:cs typeface="Times New Roman" pitchFamily="18" charset="0"/>
              </a:rPr>
              <a:t>，</a:t>
            </a:r>
            <a:r>
              <a:rPr lang="en-US" altLang="zh-CN" sz="2000" b="1" dirty="0">
                <a:cs typeface="Times New Roman" pitchFamily="18" charset="0"/>
              </a:rPr>
              <a:t>SD)</a:t>
            </a:r>
            <a:r>
              <a:rPr lang="zh-CN" altLang="en-US" sz="2000" b="1" dirty="0">
                <a:cs typeface="Times New Roman" pitchFamily="18" charset="0"/>
              </a:rPr>
              <a:t>，</a:t>
            </a:r>
            <a:r>
              <a:rPr lang="en-US" altLang="zh-CN" sz="2000" b="1" dirty="0">
                <a:cs typeface="Times New Roman" pitchFamily="18" charset="0"/>
              </a:rPr>
              <a:t>R2(S#</a:t>
            </a:r>
            <a:r>
              <a:rPr lang="zh-CN" altLang="en-US" sz="2000" b="1" dirty="0">
                <a:cs typeface="Times New Roman" pitchFamily="18" charset="0"/>
              </a:rPr>
              <a:t>，</a:t>
            </a:r>
            <a:r>
              <a:rPr lang="en-US" altLang="zh-CN" sz="2000" b="1" dirty="0">
                <a:cs typeface="Times New Roman" pitchFamily="18" charset="0"/>
              </a:rPr>
              <a:t>MN)}</a:t>
            </a:r>
            <a:r>
              <a:rPr lang="en-US" altLang="zh-CN" sz="2000" b="1" dirty="0"/>
              <a:t> </a:t>
            </a:r>
          </a:p>
          <a:p>
            <a:pPr algn="just">
              <a:lnSpc>
                <a:spcPct val="150000"/>
              </a:lnSpc>
              <a:buNone/>
            </a:pPr>
            <a:r>
              <a:rPr lang="en-US" altLang="zh-CN" sz="2000" b="1" dirty="0">
                <a:solidFill>
                  <a:srgbClr val="7030A0"/>
                </a:solidFill>
              </a:rPr>
              <a:t>        NO</a:t>
            </a:r>
            <a:r>
              <a:rPr lang="zh-CN" altLang="en-US" sz="2000" b="1" dirty="0">
                <a:solidFill>
                  <a:srgbClr val="7030A0"/>
                </a:solidFill>
              </a:rPr>
              <a:t>！丢失</a:t>
            </a:r>
            <a:r>
              <a:rPr lang="en-US" altLang="zh-CN" sz="2000" b="1" dirty="0">
                <a:solidFill>
                  <a:srgbClr val="7030A0"/>
                </a:solidFill>
              </a:rPr>
              <a:t>SD&lt;—&gt;MN</a:t>
            </a:r>
          </a:p>
          <a:p>
            <a:pPr algn="just">
              <a:lnSpc>
                <a:spcPct val="150000"/>
              </a:lnSpc>
              <a:buFont typeface="Wingdings" pitchFamily="2" charset="2"/>
              <a:buNone/>
            </a:pPr>
            <a:r>
              <a:rPr lang="zh-CN" altLang="en-US" sz="2000" b="1" dirty="0"/>
              <a:t>分解三：</a:t>
            </a:r>
            <a:r>
              <a:rPr lang="en-US" altLang="zh-CN" sz="2000" b="1" dirty="0"/>
              <a:t>ρ3={R1(S#</a:t>
            </a:r>
            <a:r>
              <a:rPr lang="zh-CN" altLang="en-US" sz="2000" b="1" dirty="0"/>
              <a:t>，</a:t>
            </a:r>
            <a:r>
              <a:rPr lang="en-US" altLang="zh-CN" sz="2000" b="1" dirty="0"/>
              <a:t>SD)</a:t>
            </a:r>
            <a:r>
              <a:rPr lang="zh-CN" altLang="en-US" sz="2000" b="1" dirty="0"/>
              <a:t>，</a:t>
            </a:r>
            <a:r>
              <a:rPr lang="en-US" altLang="zh-CN" sz="2000" b="1" dirty="0"/>
              <a:t>R2(SD</a:t>
            </a:r>
            <a:r>
              <a:rPr lang="zh-CN" altLang="en-US" sz="2000" b="1" dirty="0"/>
              <a:t>，</a:t>
            </a:r>
            <a:r>
              <a:rPr lang="en-US" altLang="zh-CN" sz="2000" b="1" dirty="0"/>
              <a:t>MN)}</a:t>
            </a:r>
          </a:p>
          <a:p>
            <a:pPr algn="just">
              <a:lnSpc>
                <a:spcPct val="150000"/>
              </a:lnSpc>
              <a:buNone/>
            </a:pPr>
            <a:r>
              <a:rPr lang="en-US" altLang="zh-CN" sz="2000" b="1" dirty="0">
                <a:solidFill>
                  <a:srgbClr val="7030A0"/>
                </a:solidFill>
              </a:rPr>
              <a:t>                 YES</a:t>
            </a:r>
            <a:r>
              <a:rPr lang="zh-CN" altLang="en-US" sz="2000" b="1" dirty="0">
                <a:solidFill>
                  <a:srgbClr val="7030A0"/>
                </a:solidFill>
              </a:rPr>
              <a:t>！</a:t>
            </a:r>
            <a:endParaRPr lang="en-US" altLang="zh-CN" sz="2000" b="1" dirty="0">
              <a:solidFill>
                <a:srgbClr val="7030A0"/>
              </a:solidFill>
            </a:endParaRPr>
          </a:p>
        </p:txBody>
      </p:sp>
      <p:pic>
        <p:nvPicPr>
          <p:cNvPr id="272388" name="Picture 4" descr="j030125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3025" y="5006604"/>
            <a:ext cx="1600200" cy="182562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a:extLst>
              <a:ext uri="{FF2B5EF4-FFF2-40B4-BE49-F238E27FC236}">
                <a16:creationId xmlns:a16="http://schemas.microsoft.com/office/drawing/2014/main" id="{661D5D3A-C6AF-4E62-9EA3-D142D655022A}"/>
              </a:ext>
            </a:extLst>
          </p:cNvPr>
          <p:cNvSpPr>
            <a:spLocks noGrp="1"/>
          </p:cNvSpPr>
          <p:nvPr>
            <p:ph type="dt" sz="half" idx="10"/>
          </p:nvPr>
        </p:nvSpPr>
        <p:spPr/>
        <p:txBody>
          <a:bodyPr/>
          <a:lstStyle/>
          <a:p>
            <a:pPr>
              <a:buFontTx/>
              <a:buNone/>
              <a:defRPr/>
            </a:pPr>
            <a:fld id="{FA289314-181C-4BF8-AD73-4058FAB45655}"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2386"/>
                                        </p:tgtEl>
                                        <p:attrNameLst>
                                          <p:attrName>style.visibility</p:attrName>
                                        </p:attrNameLst>
                                      </p:cBhvr>
                                      <p:to>
                                        <p:strVal val="visible"/>
                                      </p:to>
                                    </p:set>
                                    <p:anim calcmode="lin" valueType="num">
                                      <p:cBhvr additive="base">
                                        <p:cTn id="7" dur="500" fill="hold"/>
                                        <p:tgtEl>
                                          <p:spTgt spid="272386"/>
                                        </p:tgtEl>
                                        <p:attrNameLst>
                                          <p:attrName>ppt_x</p:attrName>
                                        </p:attrNameLst>
                                      </p:cBhvr>
                                      <p:tavLst>
                                        <p:tav tm="0">
                                          <p:val>
                                            <p:strVal val="#ppt_x"/>
                                          </p:val>
                                        </p:tav>
                                        <p:tav tm="100000">
                                          <p:val>
                                            <p:strVal val="#ppt_x"/>
                                          </p:val>
                                        </p:tav>
                                      </p:tavLst>
                                    </p:anim>
                                    <p:anim calcmode="lin" valueType="num">
                                      <p:cBhvr additive="base">
                                        <p:cTn id="8" dur="500" fill="hold"/>
                                        <p:tgtEl>
                                          <p:spTgt spid="2723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72387">
                                            <p:txEl>
                                              <p:pRg st="0" end="0"/>
                                            </p:txEl>
                                          </p:spTgt>
                                        </p:tgtEl>
                                        <p:attrNameLst>
                                          <p:attrName>style.visibility</p:attrName>
                                        </p:attrNameLst>
                                      </p:cBhvr>
                                      <p:to>
                                        <p:strVal val="visible"/>
                                      </p:to>
                                    </p:set>
                                    <p:animEffect transition="in" filter="box(out)">
                                      <p:cBhvr>
                                        <p:cTn id="13" dur="500"/>
                                        <p:tgtEl>
                                          <p:spTgt spid="272387">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72387">
                                            <p:txEl>
                                              <p:pRg st="1" end="1"/>
                                            </p:txEl>
                                          </p:spTgt>
                                        </p:tgtEl>
                                        <p:attrNameLst>
                                          <p:attrName>style.visibility</p:attrName>
                                        </p:attrNameLst>
                                      </p:cBhvr>
                                      <p:to>
                                        <p:strVal val="visible"/>
                                      </p:to>
                                    </p:set>
                                    <p:animEffect transition="in" filter="box(out)">
                                      <p:cBhvr>
                                        <p:cTn id="18" dur="500"/>
                                        <p:tgtEl>
                                          <p:spTgt spid="272387">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72387">
                                            <p:txEl>
                                              <p:pRg st="2" end="2"/>
                                            </p:txEl>
                                          </p:spTgt>
                                        </p:tgtEl>
                                        <p:attrNameLst>
                                          <p:attrName>style.visibility</p:attrName>
                                        </p:attrNameLst>
                                      </p:cBhvr>
                                      <p:to>
                                        <p:strVal val="visible"/>
                                      </p:to>
                                    </p:set>
                                    <p:animEffect transition="in" filter="box(out)">
                                      <p:cBhvr>
                                        <p:cTn id="23" dur="500"/>
                                        <p:tgtEl>
                                          <p:spTgt spid="272387">
                                            <p:txEl>
                                              <p:pRg st="2" end="2"/>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72387">
                                            <p:txEl>
                                              <p:pRg st="3" end="3"/>
                                            </p:txEl>
                                          </p:spTgt>
                                        </p:tgtEl>
                                        <p:attrNameLst>
                                          <p:attrName>style.visibility</p:attrName>
                                        </p:attrNameLst>
                                      </p:cBhvr>
                                      <p:to>
                                        <p:strVal val="visible"/>
                                      </p:to>
                                    </p:set>
                                    <p:animEffect transition="in" filter="box(out)">
                                      <p:cBhvr>
                                        <p:cTn id="28" dur="500"/>
                                        <p:tgtEl>
                                          <p:spTgt spid="272387">
                                            <p:txEl>
                                              <p:pRg st="3" end="3"/>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72387">
                                            <p:txEl>
                                              <p:pRg st="4" end="4"/>
                                            </p:txEl>
                                          </p:spTgt>
                                        </p:tgtEl>
                                        <p:attrNameLst>
                                          <p:attrName>style.visibility</p:attrName>
                                        </p:attrNameLst>
                                      </p:cBhvr>
                                      <p:to>
                                        <p:strVal val="visible"/>
                                      </p:to>
                                    </p:set>
                                    <p:animEffect transition="in" filter="box(out)">
                                      <p:cBhvr>
                                        <p:cTn id="33" dur="500"/>
                                        <p:tgtEl>
                                          <p:spTgt spid="272387">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72387">
                                            <p:txEl>
                                              <p:pRg st="5" end="5"/>
                                            </p:txEl>
                                          </p:spTgt>
                                        </p:tgtEl>
                                        <p:attrNameLst>
                                          <p:attrName>style.visibility</p:attrName>
                                        </p:attrNameLst>
                                      </p:cBhvr>
                                      <p:to>
                                        <p:strVal val="visible"/>
                                      </p:to>
                                    </p:set>
                                    <p:animEffect transition="in" filter="box(out)">
                                      <p:cBhvr>
                                        <p:cTn id="38" dur="500"/>
                                        <p:tgtEl>
                                          <p:spTgt spid="272387">
                                            <p:txEl>
                                              <p:pRg st="5" end="5"/>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72387">
                                            <p:txEl>
                                              <p:pRg st="6" end="6"/>
                                            </p:txEl>
                                          </p:spTgt>
                                        </p:tgtEl>
                                        <p:attrNameLst>
                                          <p:attrName>style.visibility</p:attrName>
                                        </p:attrNameLst>
                                      </p:cBhvr>
                                      <p:to>
                                        <p:strVal val="visible"/>
                                      </p:to>
                                    </p:set>
                                    <p:animEffect transition="in" filter="box(out)">
                                      <p:cBhvr>
                                        <p:cTn id="43" dur="500"/>
                                        <p:tgtEl>
                                          <p:spTgt spid="272387">
                                            <p:txEl>
                                              <p:pRg st="6" end="6"/>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72387">
                                            <p:txEl>
                                              <p:pRg st="7" end="7"/>
                                            </p:txEl>
                                          </p:spTgt>
                                        </p:tgtEl>
                                        <p:attrNameLst>
                                          <p:attrName>style.visibility</p:attrName>
                                        </p:attrNameLst>
                                      </p:cBhvr>
                                      <p:to>
                                        <p:strVal val="visible"/>
                                      </p:to>
                                    </p:set>
                                    <p:animEffect transition="in" filter="box(out)">
                                      <p:cBhvr>
                                        <p:cTn id="48" dur="500"/>
                                        <p:tgtEl>
                                          <p:spTgt spid="272387">
                                            <p:txEl>
                                              <p:pRg st="7" end="7"/>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72387">
                                            <p:txEl>
                                              <p:pRg st="8" end="8"/>
                                            </p:txEl>
                                          </p:spTgt>
                                        </p:tgtEl>
                                        <p:attrNameLst>
                                          <p:attrName>style.visibility</p:attrName>
                                        </p:attrNameLst>
                                      </p:cBhvr>
                                      <p:to>
                                        <p:strVal val="visible"/>
                                      </p:to>
                                    </p:set>
                                    <p:animEffect transition="in" filter="box(out)">
                                      <p:cBhvr>
                                        <p:cTn id="53" dur="500"/>
                                        <p:tgtEl>
                                          <p:spTgt spid="272387">
                                            <p:txEl>
                                              <p:pRg st="8" end="8"/>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nodeType="clickEffect">
                                  <p:stCondLst>
                                    <p:cond delay="0"/>
                                  </p:stCondLst>
                                  <p:childTnLst>
                                    <p:set>
                                      <p:cBhvr>
                                        <p:cTn id="57" dur="1" fill="hold">
                                          <p:stCondLst>
                                            <p:cond delay="0"/>
                                          </p:stCondLst>
                                        </p:cTn>
                                        <p:tgtEl>
                                          <p:spTgt spid="272388"/>
                                        </p:tgtEl>
                                        <p:attrNameLst>
                                          <p:attrName>style.visibility</p:attrName>
                                        </p:attrNameLst>
                                      </p:cBhvr>
                                      <p:to>
                                        <p:strVal val="visible"/>
                                      </p:to>
                                    </p:set>
                                    <p:animEffect transition="in" filter="box(out)">
                                      <p:cBhvr>
                                        <p:cTn id="58" dur="500"/>
                                        <p:tgtEl>
                                          <p:spTgt spid="272388"/>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P spid="272387"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Rectangle 4"/>
          <p:cNvSpPr>
            <a:spLocks noGrp="1" noChangeArrowheads="1"/>
          </p:cNvSpPr>
          <p:nvPr>
            <p:ph idx="1"/>
          </p:nvPr>
        </p:nvSpPr>
        <p:spPr>
          <a:xfrm>
            <a:off x="1131957" y="1047564"/>
            <a:ext cx="1923211" cy="648072"/>
          </a:xfrm>
          <a:noFill/>
          <a:ln/>
        </p:spPr>
        <p:txBody>
          <a:bodyPr/>
          <a:lstStyle/>
          <a:p>
            <a:pPr algn="ctr">
              <a:buClr>
                <a:schemeClr val="bg2"/>
              </a:buClr>
              <a:buNone/>
            </a:pPr>
            <a:r>
              <a:rPr kumimoji="1" lang="en-US" altLang="zh-CN" sz="2800" dirty="0">
                <a:latin typeface="Times New Roman" pitchFamily="18" charset="0"/>
                <a:ea typeface="楷体_GB2312" pitchFamily="49" charset="-122"/>
              </a:rPr>
              <a:t>R(A, B, C)</a:t>
            </a:r>
          </a:p>
        </p:txBody>
      </p:sp>
      <p:graphicFrame>
        <p:nvGraphicFramePr>
          <p:cNvPr id="325637" name="Group 5"/>
          <p:cNvGraphicFramePr>
            <a:graphicFrameLocks noGrp="1"/>
          </p:cNvGraphicFramePr>
          <p:nvPr>
            <p:extLst/>
          </p:nvPr>
        </p:nvGraphicFramePr>
        <p:xfrm>
          <a:off x="1161281" y="1700808"/>
          <a:ext cx="2000250" cy="118872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25655" name="Group 23"/>
          <p:cNvGraphicFramePr>
            <a:graphicFrameLocks noGrp="1"/>
          </p:cNvGraphicFramePr>
          <p:nvPr>
            <p:extLst/>
          </p:nvPr>
        </p:nvGraphicFramePr>
        <p:xfrm>
          <a:off x="3531418" y="1752600"/>
          <a:ext cx="1333500" cy="1188720"/>
        </p:xfrm>
        <a:graphic>
          <a:graphicData uri="http://schemas.openxmlformats.org/drawingml/2006/table">
            <a:tbl>
              <a:tblPr/>
              <a:tblGrid>
                <a:gridCol w="6858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25669" name="Group 37"/>
          <p:cNvGraphicFramePr>
            <a:graphicFrameLocks noGrp="1"/>
          </p:cNvGraphicFramePr>
          <p:nvPr>
            <p:extLst/>
          </p:nvPr>
        </p:nvGraphicFramePr>
        <p:xfrm>
          <a:off x="5198740" y="1752600"/>
          <a:ext cx="1333500" cy="118872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25683" name="Group 51"/>
          <p:cNvGraphicFramePr>
            <a:graphicFrameLocks noGrp="1"/>
          </p:cNvGraphicFramePr>
          <p:nvPr>
            <p:extLst/>
          </p:nvPr>
        </p:nvGraphicFramePr>
        <p:xfrm>
          <a:off x="6928842" y="1752600"/>
          <a:ext cx="2000250" cy="118872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25701" name="Rectangle 69"/>
          <p:cNvSpPr>
            <a:spLocks noChangeArrowheads="1"/>
          </p:cNvSpPr>
          <p:nvPr/>
        </p:nvSpPr>
        <p:spPr bwMode="auto">
          <a:xfrm>
            <a:off x="3302818" y="1219200"/>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a:t>
            </a:r>
            <a:r>
              <a:rPr kumimoji="1" lang="en-US" altLang="zh-CN" sz="2800" b="0" i="0" u="none" strike="noStrike" kern="1200" cap="none" spc="0" normalizeH="0" baseline="-16000" noProof="0">
                <a:ln>
                  <a:noFill/>
                </a:ln>
                <a:solidFill>
                  <a:prstClr val="black"/>
                </a:solidFill>
                <a:effectLst/>
                <a:uLnTx/>
                <a:uFillTx/>
                <a:latin typeface="Times New Roman" pitchFamily="18" charset="0"/>
                <a:ea typeface="楷体_GB2312" pitchFamily="49" charset="-122"/>
                <a:cs typeface="+mn-cs"/>
              </a:rPr>
              <a:t>AB</a:t>
            </a: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(R)</a:t>
            </a:r>
          </a:p>
        </p:txBody>
      </p:sp>
      <p:sp>
        <p:nvSpPr>
          <p:cNvPr id="325702" name="Rectangle 70"/>
          <p:cNvSpPr>
            <a:spLocks noChangeArrowheads="1"/>
          </p:cNvSpPr>
          <p:nvPr/>
        </p:nvSpPr>
        <p:spPr bwMode="auto">
          <a:xfrm>
            <a:off x="4932040" y="1219200"/>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a:t>
            </a:r>
            <a:r>
              <a:rPr kumimoji="1" lang="en-US" altLang="zh-CN" sz="2800" b="0" i="0" u="none" strike="noStrike" kern="1200" cap="none" spc="0" normalizeH="0" baseline="-16000" noProof="0">
                <a:ln>
                  <a:noFill/>
                </a:ln>
                <a:solidFill>
                  <a:prstClr val="black"/>
                </a:solidFill>
                <a:effectLst/>
                <a:uLnTx/>
                <a:uFillTx/>
                <a:latin typeface="Times New Roman" pitchFamily="18" charset="0"/>
                <a:ea typeface="楷体_GB2312" pitchFamily="49" charset="-122"/>
                <a:cs typeface="+mn-cs"/>
              </a:rPr>
              <a:t>BC</a:t>
            </a: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(R)</a:t>
            </a:r>
          </a:p>
        </p:txBody>
      </p:sp>
      <p:sp>
        <p:nvSpPr>
          <p:cNvPr id="325703" name="Rectangle 71"/>
          <p:cNvSpPr>
            <a:spLocks noChangeArrowheads="1"/>
          </p:cNvSpPr>
          <p:nvPr/>
        </p:nvSpPr>
        <p:spPr bwMode="auto">
          <a:xfrm>
            <a:off x="6300192" y="1219200"/>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rPr>
              <a:t>∏</a:t>
            </a:r>
            <a:r>
              <a:rPr kumimoji="1" lang="en-US" altLang="zh-CN" sz="2800" b="0" i="0" u="none" strike="noStrike" kern="1200" cap="none" spc="0" normalizeH="0" baseline="-16000" noProof="0" dirty="0">
                <a:ln>
                  <a:noFill/>
                </a:ln>
                <a:solidFill>
                  <a:prstClr val="black"/>
                </a:solidFill>
                <a:effectLst/>
                <a:uLnTx/>
                <a:uFillTx/>
                <a:latin typeface="Times New Roman" pitchFamily="18" charset="0"/>
                <a:ea typeface="楷体_GB2312" pitchFamily="49" charset="-122"/>
                <a:cs typeface="+mn-cs"/>
              </a:rPr>
              <a:t>AB</a:t>
            </a: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rPr>
              <a:t>(R)</a:t>
            </a:r>
          </a:p>
        </p:txBody>
      </p:sp>
      <p:sp>
        <p:nvSpPr>
          <p:cNvPr id="325704" name="Rectangle 72"/>
          <p:cNvSpPr>
            <a:spLocks noChangeArrowheads="1"/>
          </p:cNvSpPr>
          <p:nvPr/>
        </p:nvSpPr>
        <p:spPr bwMode="auto">
          <a:xfrm>
            <a:off x="7995642" y="1219200"/>
            <a:ext cx="12763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a:t>
            </a:r>
            <a:r>
              <a:rPr kumimoji="1" lang="en-US" altLang="zh-CN" sz="2800" b="0" i="0" u="none" strike="noStrike" kern="1200" cap="none" spc="0" normalizeH="0" baseline="-16000" noProof="0">
                <a:ln>
                  <a:noFill/>
                </a:ln>
                <a:solidFill>
                  <a:prstClr val="black"/>
                </a:solidFill>
                <a:effectLst/>
                <a:uLnTx/>
                <a:uFillTx/>
                <a:latin typeface="Times New Roman" pitchFamily="18" charset="0"/>
                <a:ea typeface="楷体_GB2312" pitchFamily="49" charset="-122"/>
                <a:cs typeface="+mn-cs"/>
              </a:rPr>
              <a:t>BC</a:t>
            </a: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(R)</a:t>
            </a:r>
          </a:p>
        </p:txBody>
      </p:sp>
      <p:sp>
        <p:nvSpPr>
          <p:cNvPr id="325705" name="AutoShape 73"/>
          <p:cNvSpPr>
            <a:spLocks noChangeArrowheads="1"/>
          </p:cNvSpPr>
          <p:nvPr/>
        </p:nvSpPr>
        <p:spPr bwMode="auto">
          <a:xfrm rot="5400000">
            <a:off x="7843242" y="1314450"/>
            <a:ext cx="228600" cy="3429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5706" name="Rectangle 74"/>
          <p:cNvSpPr>
            <a:spLocks noChangeArrowheads="1"/>
          </p:cNvSpPr>
          <p:nvPr/>
        </p:nvSpPr>
        <p:spPr bwMode="auto">
          <a:xfrm>
            <a:off x="1169218" y="381476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rPr>
              <a:t>R(A, B, C)</a:t>
            </a:r>
          </a:p>
        </p:txBody>
      </p:sp>
      <p:graphicFrame>
        <p:nvGraphicFramePr>
          <p:cNvPr id="325707" name="Group 75"/>
          <p:cNvGraphicFramePr>
            <a:graphicFrameLocks noGrp="1"/>
          </p:cNvGraphicFramePr>
          <p:nvPr>
            <p:extLst/>
          </p:nvPr>
        </p:nvGraphicFramePr>
        <p:xfrm>
          <a:off x="1073968" y="4424363"/>
          <a:ext cx="2000250" cy="118872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25725" name="Group 93"/>
          <p:cNvGraphicFramePr>
            <a:graphicFrameLocks noGrp="1"/>
          </p:cNvGraphicFramePr>
          <p:nvPr>
            <p:extLst/>
          </p:nvPr>
        </p:nvGraphicFramePr>
        <p:xfrm>
          <a:off x="3531418" y="4424363"/>
          <a:ext cx="1333500" cy="1188720"/>
        </p:xfrm>
        <a:graphic>
          <a:graphicData uri="http://schemas.openxmlformats.org/drawingml/2006/table">
            <a:tbl>
              <a:tblPr/>
              <a:tblGrid>
                <a:gridCol w="6858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25739" name="Group 107"/>
          <p:cNvGraphicFramePr>
            <a:graphicFrameLocks noGrp="1"/>
          </p:cNvGraphicFramePr>
          <p:nvPr>
            <p:extLst/>
          </p:nvPr>
        </p:nvGraphicFramePr>
        <p:xfrm>
          <a:off x="5198740" y="4424363"/>
          <a:ext cx="1333500" cy="118872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25753" name="Group 121"/>
          <p:cNvGraphicFramePr>
            <a:graphicFrameLocks noGrp="1"/>
          </p:cNvGraphicFramePr>
          <p:nvPr>
            <p:extLst/>
          </p:nvPr>
        </p:nvGraphicFramePr>
        <p:xfrm>
          <a:off x="6909370" y="4424363"/>
          <a:ext cx="2000250" cy="198120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5779" name="Rectangle 147"/>
          <p:cNvSpPr>
            <a:spLocks noChangeArrowheads="1"/>
          </p:cNvSpPr>
          <p:nvPr/>
        </p:nvSpPr>
        <p:spPr bwMode="auto">
          <a:xfrm>
            <a:off x="3302818" y="389096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a:t>
            </a:r>
            <a:r>
              <a:rPr kumimoji="1" lang="en-US" altLang="zh-CN" sz="2800" b="0" i="0" u="none" strike="noStrike" kern="1200" cap="none" spc="0" normalizeH="0" baseline="-16000" noProof="0">
                <a:ln>
                  <a:noFill/>
                </a:ln>
                <a:solidFill>
                  <a:prstClr val="black"/>
                </a:solidFill>
                <a:effectLst/>
                <a:uLnTx/>
                <a:uFillTx/>
                <a:latin typeface="Times New Roman" pitchFamily="18" charset="0"/>
                <a:ea typeface="楷体_GB2312" pitchFamily="49" charset="-122"/>
                <a:cs typeface="+mn-cs"/>
              </a:rPr>
              <a:t>AB</a:t>
            </a: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(R)</a:t>
            </a:r>
          </a:p>
        </p:txBody>
      </p:sp>
      <p:sp>
        <p:nvSpPr>
          <p:cNvPr id="325780" name="Rectangle 148"/>
          <p:cNvSpPr>
            <a:spLocks noChangeArrowheads="1"/>
          </p:cNvSpPr>
          <p:nvPr/>
        </p:nvSpPr>
        <p:spPr bwMode="auto">
          <a:xfrm>
            <a:off x="4932040" y="389096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rPr>
              <a:t>∏</a:t>
            </a:r>
            <a:r>
              <a:rPr kumimoji="1" lang="en-US" altLang="zh-CN" sz="2800" b="0" i="0" u="none" strike="noStrike" kern="1200" cap="none" spc="0" normalizeH="0" baseline="-16000" noProof="0" dirty="0">
                <a:ln>
                  <a:noFill/>
                </a:ln>
                <a:solidFill>
                  <a:prstClr val="black"/>
                </a:solidFill>
                <a:effectLst/>
                <a:uLnTx/>
                <a:uFillTx/>
                <a:latin typeface="Times New Roman" pitchFamily="18" charset="0"/>
                <a:ea typeface="楷体_GB2312" pitchFamily="49" charset="-122"/>
                <a:cs typeface="+mn-cs"/>
              </a:rPr>
              <a:t>BC</a:t>
            </a: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rPr>
              <a:t>(R)</a:t>
            </a:r>
          </a:p>
        </p:txBody>
      </p:sp>
      <p:sp>
        <p:nvSpPr>
          <p:cNvPr id="325781" name="Rectangle 149"/>
          <p:cNvSpPr>
            <a:spLocks noChangeArrowheads="1"/>
          </p:cNvSpPr>
          <p:nvPr/>
        </p:nvSpPr>
        <p:spPr bwMode="auto">
          <a:xfrm>
            <a:off x="6280720" y="3890963"/>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a:t>
            </a:r>
            <a:r>
              <a:rPr kumimoji="1" lang="en-US" altLang="zh-CN" sz="2800" b="0" i="0" u="none" strike="noStrike" kern="1200" cap="none" spc="0" normalizeH="0" baseline="-16000" noProof="0">
                <a:ln>
                  <a:noFill/>
                </a:ln>
                <a:solidFill>
                  <a:prstClr val="black"/>
                </a:solidFill>
                <a:effectLst/>
                <a:uLnTx/>
                <a:uFillTx/>
                <a:latin typeface="Times New Roman" pitchFamily="18" charset="0"/>
                <a:ea typeface="楷体_GB2312" pitchFamily="49" charset="-122"/>
                <a:cs typeface="+mn-cs"/>
              </a:rPr>
              <a:t>AB</a:t>
            </a: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(R)</a:t>
            </a:r>
          </a:p>
        </p:txBody>
      </p:sp>
      <p:sp>
        <p:nvSpPr>
          <p:cNvPr id="325782" name="Rectangle 150"/>
          <p:cNvSpPr>
            <a:spLocks noChangeArrowheads="1"/>
          </p:cNvSpPr>
          <p:nvPr/>
        </p:nvSpPr>
        <p:spPr bwMode="auto">
          <a:xfrm>
            <a:off x="7976170" y="3890963"/>
            <a:ext cx="12763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a:t>
            </a:r>
            <a:r>
              <a:rPr kumimoji="1" lang="en-US" altLang="zh-CN" sz="2800" b="0" i="0" u="none" strike="noStrike" kern="1200" cap="none" spc="0" normalizeH="0" baseline="-16000" noProof="0">
                <a:ln>
                  <a:noFill/>
                </a:ln>
                <a:solidFill>
                  <a:prstClr val="black"/>
                </a:solidFill>
                <a:effectLst/>
                <a:uLnTx/>
                <a:uFillTx/>
                <a:latin typeface="Times New Roman" pitchFamily="18" charset="0"/>
                <a:ea typeface="楷体_GB2312" pitchFamily="49" charset="-122"/>
                <a:cs typeface="+mn-cs"/>
              </a:rPr>
              <a:t>BC</a:t>
            </a: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(R)</a:t>
            </a:r>
          </a:p>
        </p:txBody>
      </p:sp>
      <p:sp>
        <p:nvSpPr>
          <p:cNvPr id="325783" name="AutoShape 151"/>
          <p:cNvSpPr>
            <a:spLocks noChangeArrowheads="1"/>
          </p:cNvSpPr>
          <p:nvPr/>
        </p:nvSpPr>
        <p:spPr bwMode="auto">
          <a:xfrm rot="5400000">
            <a:off x="7823770" y="3986213"/>
            <a:ext cx="228600" cy="3429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5784" name="AutoShape 152"/>
          <p:cNvSpPr>
            <a:spLocks noChangeArrowheads="1"/>
          </p:cNvSpPr>
          <p:nvPr/>
        </p:nvSpPr>
        <p:spPr bwMode="auto">
          <a:xfrm>
            <a:off x="1150168" y="6172200"/>
            <a:ext cx="1905000" cy="533400"/>
          </a:xfrm>
          <a:prstGeom prst="wedgeRoundRectCallout">
            <a:avLst>
              <a:gd name="adj1" fmla="val 68833"/>
              <a:gd name="adj2" fmla="val -12083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zh-CN" altLang="en-US" sz="2800" b="1"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有损分解</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325785" name="Rectangle 153"/>
          <p:cNvSpPr>
            <a:spLocks noChangeArrowheads="1"/>
          </p:cNvSpPr>
          <p:nvPr/>
        </p:nvSpPr>
        <p:spPr bwMode="auto">
          <a:xfrm>
            <a:off x="1302568" y="6172200"/>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endParaRPr kumimoji="1" lang="zh-CN" altLang="zh-CN" sz="2800" b="1"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endParaRPr>
          </a:p>
        </p:txBody>
      </p:sp>
      <p:sp>
        <p:nvSpPr>
          <p:cNvPr id="325786" name="AutoShape 154"/>
          <p:cNvSpPr>
            <a:spLocks noChangeArrowheads="1"/>
          </p:cNvSpPr>
          <p:nvPr/>
        </p:nvSpPr>
        <p:spPr bwMode="auto">
          <a:xfrm>
            <a:off x="1226368" y="3276600"/>
            <a:ext cx="1828800" cy="533400"/>
          </a:xfrm>
          <a:prstGeom prst="wedgeRoundRectCallout">
            <a:avLst>
              <a:gd name="adj1" fmla="val 89412"/>
              <a:gd name="adj2" fmla="val -7143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r>
              <a:rPr kumimoji="1" lang="zh-CN" altLang="en-US" sz="2800" b="1"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无损分解</a:t>
            </a:r>
            <a:endParaRPr kumimoji="1" lang="zh-CN" altLang="en-US" sz="24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325787" name="Rectangle 155"/>
          <p:cNvSpPr>
            <a:spLocks noChangeArrowheads="1"/>
          </p:cNvSpPr>
          <p:nvPr/>
        </p:nvSpPr>
        <p:spPr bwMode="auto">
          <a:xfrm>
            <a:off x="1378768" y="3276600"/>
            <a:ext cx="182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ctr" defTabSz="914400" rtl="0" eaLnBrk="1" fontAlgn="base" latinLnBrk="0" hangingPunct="1">
              <a:lnSpc>
                <a:spcPct val="100000"/>
              </a:lnSpc>
              <a:spcBef>
                <a:spcPct val="20000"/>
              </a:spcBef>
              <a:spcAft>
                <a:spcPct val="0"/>
              </a:spcAft>
              <a:buClr>
                <a:srgbClr val="FFE6E6"/>
              </a:buClr>
              <a:buSzTx/>
              <a:buFont typeface="Monotype Sorts" pitchFamily="2" charset="2"/>
              <a:buNone/>
              <a:tabLst/>
              <a:defRPr/>
            </a:pPr>
            <a:endParaRPr kumimoji="1" lang="zh-CN" altLang="zh-CN" sz="2800" b="1"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endParaRPr>
          </a:p>
        </p:txBody>
      </p:sp>
      <p:sp>
        <p:nvSpPr>
          <p:cNvPr id="2" name="日期占位符 1">
            <a:extLst>
              <a:ext uri="{FF2B5EF4-FFF2-40B4-BE49-F238E27FC236}">
                <a16:creationId xmlns:a16="http://schemas.microsoft.com/office/drawing/2014/main" id="{27D6E608-096B-4855-9FB3-3ED38CB3B0FC}"/>
              </a:ext>
            </a:extLst>
          </p:cNvPr>
          <p:cNvSpPr>
            <a:spLocks noGrp="1"/>
          </p:cNvSpPr>
          <p:nvPr>
            <p:ph type="dt" sz="half" idx="10"/>
          </p:nvPr>
        </p:nvSpPr>
        <p:spPr/>
        <p:txBody>
          <a:bodyPr/>
          <a:lstStyle/>
          <a:p>
            <a:pPr>
              <a:buFontTx/>
              <a:buNone/>
              <a:defRPr/>
            </a:pPr>
            <a:fld id="{C09BB547-E7D7-4B41-A8BE-FC2A01EAD63E}" type="datetime1">
              <a:rPr lang="zh-CN" altLang="en-US" smtClean="0"/>
              <a:t>2021/12/02</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a:sym typeface="微软雅黑" pitchFamily="34" charset="-122"/>
              </a:rPr>
              <a:t>问题的提出（续）</a:t>
            </a:r>
          </a:p>
        </p:txBody>
      </p:sp>
      <p:sp>
        <p:nvSpPr>
          <p:cNvPr id="6" name="内容占位符 5"/>
          <p:cNvSpPr>
            <a:spLocks noGrp="1"/>
          </p:cNvSpPr>
          <p:nvPr>
            <p:ph idx="1"/>
          </p:nvPr>
        </p:nvSpPr>
        <p:spPr>
          <a:xfrm>
            <a:off x="827584" y="836712"/>
            <a:ext cx="8149538" cy="4854575"/>
          </a:xfrm>
        </p:spPr>
        <p:txBody>
          <a:bodyPr/>
          <a:lstStyle/>
          <a:p>
            <a:pPr>
              <a:lnSpc>
                <a:spcPct val="150000"/>
              </a:lnSpc>
              <a:buNone/>
            </a:pPr>
            <a:r>
              <a:rPr lang="zh-CN" altLang="en-US" dirty="0">
                <a:sym typeface="Calibri" pitchFamily="34" charset="0"/>
              </a:rPr>
              <a:t>（</a:t>
            </a:r>
            <a:r>
              <a:rPr lang="en-US" altLang="zh-CN" dirty="0">
                <a:sym typeface="Calibri" pitchFamily="34" charset="0"/>
              </a:rPr>
              <a:t>4</a:t>
            </a:r>
            <a:r>
              <a:rPr lang="zh-CN" altLang="en-US" dirty="0">
                <a:sym typeface="Calibri" pitchFamily="34" charset="0"/>
              </a:rPr>
              <a:t>）删除异常（</a:t>
            </a:r>
            <a:r>
              <a:rPr lang="en-US" altLang="zh-CN" dirty="0">
                <a:sym typeface="Calibri" pitchFamily="34" charset="0"/>
              </a:rPr>
              <a:t>Deletion Anomalies</a:t>
            </a:r>
            <a:r>
              <a:rPr lang="zh-CN" altLang="en-US" dirty="0">
                <a:sym typeface="Calibri" pitchFamily="34" charset="0"/>
              </a:rPr>
              <a:t>）</a:t>
            </a:r>
          </a:p>
          <a:p>
            <a:pPr lvl="1">
              <a:lnSpc>
                <a:spcPct val="150000"/>
              </a:lnSpc>
            </a:pPr>
            <a:r>
              <a:rPr lang="zh-CN" altLang="en-US" dirty="0">
                <a:sym typeface="Calibri" pitchFamily="34" charset="0"/>
              </a:rPr>
              <a:t>如果某个系的学生全部毕业了， 则在删除该系学生信息的同时，把这个系及其系主任的信息也丢掉了。</a:t>
            </a:r>
            <a:endParaRPr lang="zh-CN" altLang="en-US" dirty="0"/>
          </a:p>
          <a:p>
            <a:endParaRPr lang="zh-CN" altLang="en-US" dirty="0"/>
          </a:p>
        </p:txBody>
      </p:sp>
      <p:sp>
        <p:nvSpPr>
          <p:cNvPr id="2" name="日期占位符 1"/>
          <p:cNvSpPr>
            <a:spLocks noGrp="1"/>
          </p:cNvSpPr>
          <p:nvPr>
            <p:ph type="dt" sz="half" idx="10"/>
          </p:nvPr>
        </p:nvSpPr>
        <p:spPr/>
        <p:txBody>
          <a:bodyPr/>
          <a:lstStyle/>
          <a:p>
            <a:pPr>
              <a:defRPr/>
            </a:pPr>
            <a:fld id="{397F12BD-8B5D-485C-AA4F-83996CA2A912}"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endParaRPr lang="zh-CN" altLang="en-US" b="1" i="1" dirty="0">
              <a:solidFill>
                <a:schemeClr val="hlink"/>
              </a:solidFill>
              <a:effectLst/>
              <a:latin typeface="+mj-ea"/>
            </a:endParaRPr>
          </a:p>
        </p:txBody>
      </p:sp>
      <p:sp>
        <p:nvSpPr>
          <p:cNvPr id="187395" name="Rectangle 3"/>
          <p:cNvSpPr>
            <a:spLocks noGrp="1" noChangeArrowheads="1"/>
          </p:cNvSpPr>
          <p:nvPr>
            <p:ph idx="1"/>
          </p:nvPr>
        </p:nvSpPr>
        <p:spPr>
          <a:xfrm>
            <a:off x="971600" y="980728"/>
            <a:ext cx="7992888" cy="5039072"/>
          </a:xfrm>
          <a:ln/>
          <a:extLst>
            <a:ext uri="{91240B29-F687-4F45-9708-019B960494DF}">
              <a14:hiddenLine xmlns:a14="http://schemas.microsoft.com/office/drawing/2010/main" w="9525">
                <a:solidFill>
                  <a:schemeClr val="hlink"/>
                </a:solidFill>
                <a:miter lim="800000"/>
                <a:headEnd/>
                <a:tailEnd/>
              </a14:hiddenLine>
            </a:ext>
          </a:extLst>
        </p:spPr>
        <p:txBody>
          <a:bodyPr/>
          <a:lstStyle/>
          <a:p>
            <a:pPr>
              <a:lnSpc>
                <a:spcPct val="150000"/>
              </a:lnSpc>
              <a:buFont typeface="Wingdings" pitchFamily="2" charset="2"/>
              <a:buNone/>
            </a:pPr>
            <a:r>
              <a:rPr lang="en-US" altLang="zh-CN" sz="2400" b="1" dirty="0">
                <a:solidFill>
                  <a:schemeClr val="folHlink"/>
                </a:solidFill>
              </a:rPr>
              <a:t>2.</a:t>
            </a:r>
            <a:r>
              <a:rPr lang="zh-CN" altLang="en-US" sz="2400" b="1" dirty="0">
                <a:solidFill>
                  <a:schemeClr val="folHlink"/>
                </a:solidFill>
              </a:rPr>
              <a:t>无损连接性与依赖保持性</a:t>
            </a:r>
            <a:r>
              <a:rPr lang="zh-CN" altLang="en-US" sz="2400" b="1" dirty="0"/>
              <a:t> </a:t>
            </a:r>
          </a:p>
          <a:p>
            <a:pPr>
              <a:lnSpc>
                <a:spcPct val="150000"/>
              </a:lnSpc>
            </a:pPr>
            <a:r>
              <a:rPr lang="zh-CN" altLang="en-US" sz="2400" b="1" dirty="0"/>
              <a:t>对于</a:t>
            </a:r>
            <a:r>
              <a:rPr lang="en-US" altLang="zh-CN" sz="2400" b="1" dirty="0"/>
              <a:t>R&lt;U</a:t>
            </a:r>
            <a:r>
              <a:rPr lang="zh-CN" altLang="en-US" sz="2400" b="1" dirty="0"/>
              <a:t>，</a:t>
            </a:r>
            <a:r>
              <a:rPr lang="en-US" altLang="zh-CN" sz="2400" b="1" dirty="0"/>
              <a:t>F&gt;</a:t>
            </a:r>
            <a:r>
              <a:rPr lang="zh-CN" altLang="en-US" sz="2400" b="1" dirty="0"/>
              <a:t>中任何一个关系</a:t>
            </a:r>
            <a:r>
              <a:rPr lang="en-US" altLang="zh-CN" sz="2400" b="1" dirty="0"/>
              <a:t>r</a:t>
            </a:r>
            <a:r>
              <a:rPr lang="zh-CN" altLang="en-US" sz="2400" b="1" dirty="0"/>
              <a:t>，</a:t>
            </a:r>
          </a:p>
          <a:p>
            <a:pPr>
              <a:lnSpc>
                <a:spcPct val="150000"/>
              </a:lnSpc>
              <a:buFont typeface="Wingdings" pitchFamily="2" charset="2"/>
              <a:buNone/>
            </a:pPr>
            <a:r>
              <a:rPr lang="en-US" altLang="zh-CN" sz="2400" b="1" dirty="0"/>
              <a:t>R</a:t>
            </a:r>
            <a:r>
              <a:rPr lang="zh-CN" altLang="en-US" sz="2400" b="1" dirty="0"/>
              <a:t>分解</a:t>
            </a:r>
            <a:r>
              <a:rPr lang="en-US" altLang="zh-CN" sz="2400" b="1" dirty="0"/>
              <a:t>ρ={R1, R2….RK}</a:t>
            </a:r>
          </a:p>
          <a:p>
            <a:pPr>
              <a:lnSpc>
                <a:spcPct val="150000"/>
              </a:lnSpc>
            </a:pPr>
            <a:r>
              <a:rPr lang="zh-CN" altLang="en-US" sz="2400" b="1" dirty="0">
                <a:solidFill>
                  <a:schemeClr val="folHlink"/>
                </a:solidFill>
              </a:rPr>
              <a:t>无损连接性：</a:t>
            </a:r>
          </a:p>
          <a:p>
            <a:pPr>
              <a:lnSpc>
                <a:spcPct val="150000"/>
              </a:lnSpc>
              <a:buFont typeface="Wingdings" pitchFamily="2" charset="2"/>
              <a:buNone/>
            </a:pPr>
            <a:r>
              <a:rPr lang="zh-CN" altLang="en-US" sz="2400" dirty="0"/>
              <a:t>  </a:t>
            </a:r>
            <a:r>
              <a:rPr lang="en-US" altLang="zh-CN" sz="2400" b="1" dirty="0"/>
              <a:t>r=Π</a:t>
            </a:r>
            <a:r>
              <a:rPr lang="en-US" altLang="zh-CN" sz="2800" b="1" baseline="-25000" dirty="0"/>
              <a:t>R1</a:t>
            </a:r>
            <a:r>
              <a:rPr lang="en-US" altLang="zh-CN" sz="2400" b="1" dirty="0"/>
              <a:t>(r) </a:t>
            </a:r>
            <a:r>
              <a:rPr lang="en-US" altLang="zh-CN" sz="2400" b="1" dirty="0">
                <a:solidFill>
                  <a:srgbClr val="000000"/>
                </a:solidFill>
              </a:rPr>
              <a:t>⋈</a:t>
            </a:r>
            <a:r>
              <a:rPr lang="en-US" altLang="zh-CN" sz="2400" b="1" dirty="0"/>
              <a:t> Π</a:t>
            </a:r>
            <a:r>
              <a:rPr lang="en-US" altLang="zh-CN" sz="2800" b="1" baseline="-25000" dirty="0"/>
              <a:t>R2</a:t>
            </a:r>
            <a:r>
              <a:rPr lang="en-US" altLang="zh-CN" sz="2800" b="1" dirty="0"/>
              <a:t>(r) </a:t>
            </a:r>
            <a:r>
              <a:rPr lang="en-US" altLang="zh-CN" sz="2800" b="1" dirty="0">
                <a:solidFill>
                  <a:srgbClr val="000000"/>
                </a:solidFill>
              </a:rPr>
              <a:t>⋈</a:t>
            </a:r>
            <a:r>
              <a:rPr lang="en-US" altLang="zh-CN" sz="2800" b="1" dirty="0"/>
              <a:t> … </a:t>
            </a:r>
            <a:r>
              <a:rPr lang="en-US" altLang="zh-CN" sz="2800" b="1" dirty="0">
                <a:solidFill>
                  <a:srgbClr val="000000"/>
                </a:solidFill>
              </a:rPr>
              <a:t>⋈</a:t>
            </a:r>
            <a:r>
              <a:rPr lang="en-US" altLang="zh-CN" sz="2800" b="1" dirty="0"/>
              <a:t> Π</a:t>
            </a:r>
            <a:r>
              <a:rPr lang="en-US" altLang="zh-CN" sz="2800" b="1" baseline="-25000" dirty="0"/>
              <a:t>RK</a:t>
            </a:r>
            <a:r>
              <a:rPr lang="en-US" altLang="zh-CN" sz="2800" b="1" dirty="0"/>
              <a:t>(r)</a:t>
            </a:r>
          </a:p>
          <a:p>
            <a:pPr>
              <a:lnSpc>
                <a:spcPct val="150000"/>
              </a:lnSpc>
            </a:pPr>
            <a:r>
              <a:rPr lang="zh-CN" altLang="en-US" sz="2400" b="1" dirty="0">
                <a:solidFill>
                  <a:schemeClr val="folHlink"/>
                </a:solidFill>
              </a:rPr>
              <a:t>保持函数依赖：</a:t>
            </a:r>
          </a:p>
          <a:p>
            <a:pPr>
              <a:lnSpc>
                <a:spcPct val="150000"/>
              </a:lnSpc>
              <a:buFont typeface="Wingdings" pitchFamily="2" charset="2"/>
              <a:buNone/>
            </a:pPr>
            <a:r>
              <a:rPr lang="zh-CN" altLang="en-US" sz="2400" b="1" dirty="0"/>
              <a:t>   </a:t>
            </a:r>
            <a:r>
              <a:rPr lang="en-US" altLang="zh-CN" sz="2400" b="1" dirty="0"/>
              <a:t>F ≡ </a:t>
            </a:r>
            <a:r>
              <a:rPr lang="en-US" altLang="zh-CN" sz="2800" b="1" dirty="0"/>
              <a:t>Π</a:t>
            </a:r>
            <a:r>
              <a:rPr lang="en-US" altLang="zh-CN" sz="2800" b="1" baseline="-25000" dirty="0"/>
              <a:t>R1</a:t>
            </a:r>
            <a:r>
              <a:rPr lang="en-US" altLang="zh-CN" sz="2800" b="1" dirty="0"/>
              <a:t>(F)∪Π</a:t>
            </a:r>
            <a:r>
              <a:rPr lang="en-US" altLang="zh-CN" sz="2800" b="1" baseline="-25000" dirty="0"/>
              <a:t>R2</a:t>
            </a:r>
            <a:r>
              <a:rPr lang="en-US" altLang="zh-CN" sz="2800" b="1" dirty="0"/>
              <a:t>(F)∪…</a:t>
            </a:r>
            <a:r>
              <a:rPr lang="en-US" altLang="zh-CN" sz="2800" b="1" dirty="0">
                <a:solidFill>
                  <a:schemeClr val="folHlink"/>
                </a:solidFill>
              </a:rPr>
              <a:t> </a:t>
            </a:r>
            <a:r>
              <a:rPr lang="en-US" altLang="zh-CN" sz="2800" b="1" dirty="0"/>
              <a:t>Π</a:t>
            </a:r>
            <a:r>
              <a:rPr lang="en-US" altLang="zh-CN" sz="2800" b="1" baseline="-25000" dirty="0"/>
              <a:t>RK</a:t>
            </a:r>
            <a:r>
              <a:rPr lang="en-US" altLang="zh-CN" sz="2800" b="1" dirty="0"/>
              <a:t>(F)</a:t>
            </a:r>
          </a:p>
          <a:p>
            <a:pPr>
              <a:lnSpc>
                <a:spcPct val="150000"/>
              </a:lnSpc>
              <a:buFont typeface="Wingdings" pitchFamily="2" charset="2"/>
              <a:buNone/>
            </a:pPr>
            <a:r>
              <a:rPr lang="en-US" altLang="zh-CN" sz="2400" b="1" dirty="0"/>
              <a:t>   </a:t>
            </a:r>
            <a:r>
              <a:rPr lang="en-US" altLang="zh-CN" sz="2400" b="1" dirty="0" err="1">
                <a:solidFill>
                  <a:schemeClr val="hlink"/>
                </a:solidFill>
              </a:rPr>
              <a:t>Π</a:t>
            </a:r>
            <a:r>
              <a:rPr lang="en-US" altLang="zh-CN" sz="2400" b="1" baseline="-25000" dirty="0" err="1">
                <a:solidFill>
                  <a:schemeClr val="hlink"/>
                </a:solidFill>
              </a:rPr>
              <a:t>Ri</a:t>
            </a:r>
            <a:r>
              <a:rPr lang="en-US" altLang="zh-CN" sz="2400" dirty="0">
                <a:solidFill>
                  <a:schemeClr val="hlink"/>
                </a:solidFill>
              </a:rPr>
              <a:t>(F)</a:t>
            </a:r>
            <a:r>
              <a:rPr lang="en-US" altLang="zh-CN" sz="2400" dirty="0"/>
              <a:t>=</a:t>
            </a:r>
            <a:r>
              <a:rPr lang="en-US" altLang="zh-CN" sz="2400" b="1" dirty="0"/>
              <a:t>{X-&gt;Y| X-&gt;Y∈F</a:t>
            </a:r>
            <a:r>
              <a:rPr lang="en-US" altLang="zh-CN" sz="2400" b="1" baseline="30000" dirty="0"/>
              <a:t>+</a:t>
            </a:r>
            <a:r>
              <a:rPr lang="en-US" altLang="zh-CN" sz="2400" b="1" dirty="0"/>
              <a:t>∧</a:t>
            </a:r>
            <a:r>
              <a:rPr lang="en-US" altLang="zh-CN" sz="2400" b="1" dirty="0" err="1"/>
              <a:t>XY</a:t>
            </a:r>
            <a:r>
              <a:rPr lang="en-US" altLang="zh-CN" sz="2400" b="1" dirty="0" err="1">
                <a:cs typeface="Tahoma" pitchFamily="34" charset="0"/>
              </a:rPr>
              <a:t>⊆</a:t>
            </a:r>
            <a:r>
              <a:rPr lang="en-US" altLang="zh-CN" sz="2400" b="1" dirty="0" err="1"/>
              <a:t>Ri</a:t>
            </a:r>
            <a:r>
              <a:rPr lang="en-US" altLang="zh-CN" sz="2400" b="1" dirty="0"/>
              <a:t> }</a:t>
            </a:r>
          </a:p>
          <a:p>
            <a:pPr>
              <a:lnSpc>
                <a:spcPct val="150000"/>
              </a:lnSpc>
            </a:pPr>
            <a:endParaRPr lang="en-US" altLang="zh-CN" sz="1800" b="1" dirty="0"/>
          </a:p>
          <a:p>
            <a:pPr>
              <a:lnSpc>
                <a:spcPct val="150000"/>
              </a:lnSpc>
              <a:buFont typeface="Wingdings" pitchFamily="2" charset="2"/>
              <a:buNone/>
            </a:pPr>
            <a:endParaRPr lang="en-US" altLang="zh-CN" sz="2400" baseline="30000" dirty="0"/>
          </a:p>
          <a:p>
            <a:pPr>
              <a:lnSpc>
                <a:spcPct val="150000"/>
              </a:lnSpc>
              <a:buFont typeface="Wingdings" pitchFamily="2" charset="2"/>
              <a:buNone/>
            </a:pPr>
            <a:endParaRPr lang="en-US" altLang="zh-CN" sz="2400" baseline="30000" dirty="0"/>
          </a:p>
        </p:txBody>
      </p:sp>
      <p:sp>
        <p:nvSpPr>
          <p:cNvPr id="187422" name="Text Box 30"/>
          <p:cNvSpPr txBox="1">
            <a:spLocks noChangeArrowheads="1"/>
          </p:cNvSpPr>
          <p:nvPr/>
        </p:nvSpPr>
        <p:spPr bwMode="auto">
          <a:xfrm>
            <a:off x="1295400" y="5638800"/>
            <a:ext cx="533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zh-CN"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87423" name="Rectangle 31"/>
          <p:cNvSpPr>
            <a:spLocks noChangeArrowheads="1"/>
          </p:cNvSpPr>
          <p:nvPr/>
        </p:nvSpPr>
        <p:spPr bwMode="auto">
          <a:xfrm>
            <a:off x="1371600" y="5715000"/>
            <a:ext cx="609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187425" name="AutoShape 33"/>
          <p:cNvSpPr>
            <a:spLocks noChangeArrowheads="1"/>
          </p:cNvSpPr>
          <p:nvPr/>
        </p:nvSpPr>
        <p:spPr bwMode="auto">
          <a:xfrm>
            <a:off x="6228184" y="6019800"/>
            <a:ext cx="2362200" cy="838200"/>
          </a:xfrm>
          <a:prstGeom prst="wedgeRoundRectCallout">
            <a:avLst>
              <a:gd name="adj1" fmla="val -46708"/>
              <a:gd name="adj2" fmla="val -74810"/>
              <a:gd name="adj3" fmla="val 16667"/>
            </a:avLst>
          </a:prstGeom>
          <a:solidFill>
            <a:srgbClr val="FFF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prstClr val="black"/>
                </a:solidFill>
                <a:effectLst/>
                <a:uLnTx/>
                <a:uFillTx/>
                <a:latin typeface="Tahoma" pitchFamily="34" charset="0"/>
                <a:ea typeface="宋体" pitchFamily="2" charset="-122"/>
                <a:cs typeface="+mn-cs"/>
              </a:rPr>
              <a:t>Ri</a:t>
            </a:r>
            <a:r>
              <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rPr>
              <a:t>所蕴含的</a:t>
            </a:r>
            <a:r>
              <a:rPr kumimoji="1" lang="en-US" altLang="zh-CN" sz="2400" b="1" i="0" u="none" strike="noStrike" kern="1200" cap="none" spc="0" normalizeH="0" baseline="0" noProof="0">
                <a:ln>
                  <a:noFill/>
                </a:ln>
                <a:solidFill>
                  <a:prstClr val="black"/>
                </a:solidFill>
                <a:effectLst/>
                <a:uLnTx/>
                <a:uFillTx/>
                <a:latin typeface="Tahoma" pitchFamily="34" charset="0"/>
                <a:ea typeface="宋体" pitchFamily="2" charset="-122"/>
                <a:cs typeface="+mn-cs"/>
              </a:rPr>
              <a:t>F</a:t>
            </a:r>
            <a:r>
              <a:rPr kumimoji="1" lang="en-US" altLang="zh-CN" sz="2400" b="1" i="0" u="none" strike="noStrike" kern="1200" cap="none" spc="0" normalizeH="0" baseline="30000" noProof="0">
                <a:ln>
                  <a:noFill/>
                </a:ln>
                <a:solidFill>
                  <a:prstClr val="black"/>
                </a:solidFill>
                <a:effectLst/>
                <a:uLnTx/>
                <a:uFillTx/>
                <a:latin typeface="Tahoma" pitchFamily="34" charset="0"/>
                <a:ea typeface="宋体" pitchFamily="2" charset="-122"/>
                <a:cs typeface="+mn-cs"/>
              </a:rPr>
              <a:t>+</a:t>
            </a:r>
            <a:r>
              <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rPr>
              <a:t>中的函数依赖</a:t>
            </a:r>
          </a:p>
        </p:txBody>
      </p:sp>
      <p:sp>
        <p:nvSpPr>
          <p:cNvPr id="3" name="日期占位符 2">
            <a:extLst>
              <a:ext uri="{FF2B5EF4-FFF2-40B4-BE49-F238E27FC236}">
                <a16:creationId xmlns:a16="http://schemas.microsoft.com/office/drawing/2014/main" id="{343F6B10-7017-4B74-9980-DC879ED45401}"/>
              </a:ext>
            </a:extLst>
          </p:cNvPr>
          <p:cNvSpPr>
            <a:spLocks noGrp="1"/>
          </p:cNvSpPr>
          <p:nvPr>
            <p:ph type="dt" sz="half" idx="10"/>
          </p:nvPr>
        </p:nvSpPr>
        <p:spPr/>
        <p:txBody>
          <a:bodyPr/>
          <a:lstStyle/>
          <a:p>
            <a:pPr>
              <a:buFontTx/>
              <a:buNone/>
              <a:defRPr/>
            </a:pPr>
            <a:fld id="{7386E3C2-2B89-40C5-B641-507E420436D9}" type="datetime1">
              <a:rPr lang="zh-CN" altLang="en-US" smtClean="0"/>
              <a:t>2021/12/02</a:t>
            </a:fld>
            <a:endParaRPr lang="zh-CN" altLang="en-US" dirty="0"/>
          </a:p>
        </p:txBody>
      </p:sp>
    </p:spTree>
  </p:cSld>
  <p:clrMapOvr>
    <a:masterClrMapping/>
  </p:clrMapOvr>
  <p:transition spd="slow">
    <p:sndAc>
      <p:stSnd>
        <p:snd r:embed="rId2" name="drumroll.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additive="base">
                                        <p:cTn id="7" dur="500" fill="hold"/>
                                        <p:tgtEl>
                                          <p:spTgt spid="187394"/>
                                        </p:tgtEl>
                                        <p:attrNameLst>
                                          <p:attrName>ppt_x</p:attrName>
                                        </p:attrNameLst>
                                      </p:cBhvr>
                                      <p:tavLst>
                                        <p:tav tm="0">
                                          <p:val>
                                            <p:strVal val="#ppt_x"/>
                                          </p:val>
                                        </p:tav>
                                        <p:tav tm="100000">
                                          <p:val>
                                            <p:strVal val="#ppt_x"/>
                                          </p:val>
                                        </p:tav>
                                      </p:tavLst>
                                    </p:anim>
                                    <p:anim calcmode="lin" valueType="num">
                                      <p:cBhvr additive="base">
                                        <p:cTn id="8" dur="500" fill="hold"/>
                                        <p:tgtEl>
                                          <p:spTgt spid="18739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87395">
                                            <p:txEl>
                                              <p:pRg st="0" end="0"/>
                                            </p:txEl>
                                          </p:spTgt>
                                        </p:tgtEl>
                                        <p:attrNameLst>
                                          <p:attrName>style.visibility</p:attrName>
                                        </p:attrNameLst>
                                      </p:cBhvr>
                                      <p:to>
                                        <p:strVal val="visible"/>
                                      </p:to>
                                    </p:set>
                                    <p:animEffect transition="in" filter="box(out)">
                                      <p:cBhvr>
                                        <p:cTn id="13" dur="500"/>
                                        <p:tgtEl>
                                          <p:spTgt spid="187395">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87395">
                                            <p:txEl>
                                              <p:pRg st="1" end="1"/>
                                            </p:txEl>
                                          </p:spTgt>
                                        </p:tgtEl>
                                        <p:attrNameLst>
                                          <p:attrName>style.visibility</p:attrName>
                                        </p:attrNameLst>
                                      </p:cBhvr>
                                      <p:to>
                                        <p:strVal val="visible"/>
                                      </p:to>
                                    </p:set>
                                    <p:animEffect transition="in" filter="box(out)">
                                      <p:cBhvr>
                                        <p:cTn id="18" dur="500"/>
                                        <p:tgtEl>
                                          <p:spTgt spid="187395">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4"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87395">
                                            <p:txEl>
                                              <p:pRg st="2" end="2"/>
                                            </p:txEl>
                                          </p:spTgt>
                                        </p:tgtEl>
                                        <p:attrNameLst>
                                          <p:attrName>style.visibility</p:attrName>
                                        </p:attrNameLst>
                                      </p:cBhvr>
                                      <p:to>
                                        <p:strVal val="visible"/>
                                      </p:to>
                                    </p:set>
                                    <p:animEffect transition="in" filter="box(out)">
                                      <p:cBhvr>
                                        <p:cTn id="23" dur="500"/>
                                        <p:tgtEl>
                                          <p:spTgt spid="187395">
                                            <p:txEl>
                                              <p:pRg st="2" end="2"/>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4" name="whoosh.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87395">
                                            <p:txEl>
                                              <p:pRg st="3" end="3"/>
                                            </p:txEl>
                                          </p:spTgt>
                                        </p:tgtEl>
                                        <p:attrNameLst>
                                          <p:attrName>style.visibility</p:attrName>
                                        </p:attrNameLst>
                                      </p:cBhvr>
                                      <p:to>
                                        <p:strVal val="visible"/>
                                      </p:to>
                                    </p:set>
                                    <p:animEffect transition="in" filter="box(out)">
                                      <p:cBhvr>
                                        <p:cTn id="28" dur="500"/>
                                        <p:tgtEl>
                                          <p:spTgt spid="187395">
                                            <p:txEl>
                                              <p:pRg st="3" end="3"/>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4"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87395">
                                            <p:txEl>
                                              <p:pRg st="4" end="4"/>
                                            </p:txEl>
                                          </p:spTgt>
                                        </p:tgtEl>
                                        <p:attrNameLst>
                                          <p:attrName>style.visibility</p:attrName>
                                        </p:attrNameLst>
                                      </p:cBhvr>
                                      <p:to>
                                        <p:strVal val="visible"/>
                                      </p:to>
                                    </p:set>
                                    <p:animEffect transition="in" filter="box(out)">
                                      <p:cBhvr>
                                        <p:cTn id="33" dur="500"/>
                                        <p:tgtEl>
                                          <p:spTgt spid="187395">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4" name="whoosh.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87395">
                                            <p:txEl>
                                              <p:pRg st="5" end="5"/>
                                            </p:txEl>
                                          </p:spTgt>
                                        </p:tgtEl>
                                        <p:attrNameLst>
                                          <p:attrName>style.visibility</p:attrName>
                                        </p:attrNameLst>
                                      </p:cBhvr>
                                      <p:to>
                                        <p:strVal val="visible"/>
                                      </p:to>
                                    </p:set>
                                    <p:animEffect transition="in" filter="box(out)">
                                      <p:cBhvr>
                                        <p:cTn id="38" dur="500"/>
                                        <p:tgtEl>
                                          <p:spTgt spid="187395">
                                            <p:txEl>
                                              <p:pRg st="5" end="5"/>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4"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87395">
                                            <p:txEl>
                                              <p:pRg st="6" end="6"/>
                                            </p:txEl>
                                          </p:spTgt>
                                        </p:tgtEl>
                                        <p:attrNameLst>
                                          <p:attrName>style.visibility</p:attrName>
                                        </p:attrNameLst>
                                      </p:cBhvr>
                                      <p:to>
                                        <p:strVal val="visible"/>
                                      </p:to>
                                    </p:set>
                                    <p:animEffect transition="in" filter="box(out)">
                                      <p:cBhvr>
                                        <p:cTn id="43" dur="500"/>
                                        <p:tgtEl>
                                          <p:spTgt spid="187395">
                                            <p:txEl>
                                              <p:pRg st="6" end="6"/>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4"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87395">
                                            <p:txEl>
                                              <p:pRg st="7" end="7"/>
                                            </p:txEl>
                                          </p:spTgt>
                                        </p:tgtEl>
                                        <p:attrNameLst>
                                          <p:attrName>style.visibility</p:attrName>
                                        </p:attrNameLst>
                                      </p:cBhvr>
                                      <p:to>
                                        <p:strVal val="visible"/>
                                      </p:to>
                                    </p:set>
                                    <p:animEffect transition="in" filter="box(out)">
                                      <p:cBhvr>
                                        <p:cTn id="48" dur="500"/>
                                        <p:tgtEl>
                                          <p:spTgt spid="187395">
                                            <p:txEl>
                                              <p:pRg st="7" end="7"/>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4" name="whoosh.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87425"/>
                                        </p:tgtEl>
                                        <p:attrNameLst>
                                          <p:attrName>style.visibility</p:attrName>
                                        </p:attrNameLst>
                                      </p:cBhvr>
                                      <p:to>
                                        <p:strVal val="visible"/>
                                      </p:to>
                                    </p:set>
                                    <p:animEffect transition="in" filter="box(out)">
                                      <p:cBhvr>
                                        <p:cTn id="53" dur="500"/>
                                        <p:tgtEl>
                                          <p:spTgt spid="187425"/>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5" grpId="0" build="p" autoUpdateAnimBg="0"/>
      <p:bldP spid="187425" grpId="0" animBg="1"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sp>
        <p:nvSpPr>
          <p:cNvPr id="273411" name="Rectangle 3"/>
          <p:cNvSpPr>
            <a:spLocks noGrp="1" noChangeArrowheads="1"/>
          </p:cNvSpPr>
          <p:nvPr>
            <p:ph idx="1"/>
          </p:nvPr>
        </p:nvSpPr>
        <p:spPr>
          <a:xfrm>
            <a:off x="1043608" y="1001611"/>
            <a:ext cx="6004892" cy="4525963"/>
          </a:xfrm>
        </p:spPr>
        <p:txBody>
          <a:bodyPr/>
          <a:lstStyle/>
          <a:p>
            <a:pPr>
              <a:lnSpc>
                <a:spcPct val="150000"/>
              </a:lnSpc>
              <a:buFont typeface="Wingdings" pitchFamily="2" charset="2"/>
              <a:buNone/>
            </a:pPr>
            <a:r>
              <a:rPr lang="zh-CN" altLang="en-US" sz="2400" b="1" dirty="0"/>
              <a:t>例：</a:t>
            </a:r>
            <a:r>
              <a:rPr lang="en-US" altLang="zh-CN" sz="2400" b="1" dirty="0"/>
              <a:t>R(A</a:t>
            </a:r>
            <a:r>
              <a:rPr lang="zh-CN" altLang="en-US" sz="2400" b="1" dirty="0"/>
              <a:t>，</a:t>
            </a:r>
            <a:r>
              <a:rPr lang="en-US" altLang="zh-CN" sz="2400" b="1" dirty="0"/>
              <a:t>B</a:t>
            </a:r>
            <a:r>
              <a:rPr lang="zh-CN" altLang="en-US" sz="2400" b="1" dirty="0"/>
              <a:t>，</a:t>
            </a:r>
            <a:r>
              <a:rPr lang="en-US" altLang="zh-CN" sz="2400" b="1" dirty="0"/>
              <a:t>C) </a:t>
            </a:r>
            <a:r>
              <a:rPr lang="zh-CN" altLang="en-US" sz="2400" b="1" dirty="0"/>
              <a:t>， </a:t>
            </a:r>
            <a:r>
              <a:rPr lang="en-US" altLang="zh-CN" sz="2400" b="1" dirty="0"/>
              <a:t>F={A-&gt;B</a:t>
            </a:r>
            <a:r>
              <a:rPr lang="zh-CN" altLang="en-US" sz="2400" b="1" dirty="0"/>
              <a:t>，</a:t>
            </a:r>
            <a:r>
              <a:rPr lang="en-US" altLang="zh-CN" sz="2400" b="1" dirty="0"/>
              <a:t>A-&gt;C} </a:t>
            </a:r>
            <a:r>
              <a:rPr lang="zh-CN" altLang="en-US" sz="2400" b="1" dirty="0"/>
              <a:t>，分解</a:t>
            </a:r>
            <a:r>
              <a:rPr lang="en-US" altLang="zh-CN" sz="2400" b="1" dirty="0"/>
              <a:t>ρ={AB</a:t>
            </a:r>
            <a:r>
              <a:rPr lang="zh-CN" altLang="en-US" sz="2400" b="1" dirty="0"/>
              <a:t>，</a:t>
            </a:r>
            <a:r>
              <a:rPr lang="en-US" altLang="zh-CN" sz="2400" b="1" dirty="0"/>
              <a:t>AC} </a:t>
            </a:r>
          </a:p>
          <a:p>
            <a:pPr>
              <a:lnSpc>
                <a:spcPct val="150000"/>
              </a:lnSpc>
              <a:buFont typeface="Wingdings" pitchFamily="2" charset="2"/>
              <a:buNone/>
            </a:pPr>
            <a:r>
              <a:rPr lang="en-US" altLang="zh-CN" sz="2400" b="1" dirty="0"/>
              <a:t>    </a:t>
            </a:r>
            <a:r>
              <a:rPr lang="zh-CN" altLang="en-US" sz="2400" b="1" dirty="0"/>
              <a:t>判断</a:t>
            </a:r>
            <a:r>
              <a:rPr lang="en-US" altLang="zh-CN" sz="2400" b="1" dirty="0"/>
              <a:t>1</a:t>
            </a:r>
            <a:r>
              <a:rPr lang="zh-CN" altLang="en-US" sz="2400" b="1" dirty="0"/>
              <a:t>：</a:t>
            </a:r>
            <a:r>
              <a:rPr lang="zh-CN" altLang="en-US" sz="2400" b="1" dirty="0">
                <a:solidFill>
                  <a:schemeClr val="folHlink"/>
                </a:solidFill>
              </a:rPr>
              <a:t>    </a:t>
            </a:r>
            <a:r>
              <a:rPr lang="en-US" altLang="zh-CN" sz="2400" b="1" dirty="0"/>
              <a:t>r=</a:t>
            </a:r>
            <a:r>
              <a:rPr lang="en-US" altLang="zh-CN" sz="2800" b="1" dirty="0"/>
              <a:t>Π</a:t>
            </a:r>
            <a:r>
              <a:rPr lang="en-US" altLang="zh-CN" sz="1800" b="1" dirty="0"/>
              <a:t>AB</a:t>
            </a:r>
            <a:r>
              <a:rPr lang="en-US" altLang="zh-CN" sz="2400" b="1" dirty="0"/>
              <a:t>(r)</a:t>
            </a:r>
            <a:r>
              <a:rPr lang="en-US" altLang="zh-CN" sz="1800" b="1" dirty="0"/>
              <a:t> |X| </a:t>
            </a:r>
            <a:r>
              <a:rPr lang="en-US" altLang="zh-CN" sz="2800" b="1" dirty="0"/>
              <a:t>Π</a:t>
            </a:r>
            <a:r>
              <a:rPr lang="en-US" altLang="zh-CN" sz="1800" b="1" dirty="0"/>
              <a:t>AC</a:t>
            </a:r>
            <a:r>
              <a:rPr lang="en-US" altLang="zh-CN" sz="2400" b="1" dirty="0"/>
              <a:t>(r)</a:t>
            </a:r>
          </a:p>
          <a:p>
            <a:pPr>
              <a:lnSpc>
                <a:spcPct val="150000"/>
              </a:lnSpc>
              <a:buFont typeface="Wingdings" pitchFamily="2" charset="2"/>
              <a:buNone/>
            </a:pPr>
            <a:r>
              <a:rPr lang="en-US" altLang="zh-CN" sz="2400" b="1" dirty="0"/>
              <a:t>           </a:t>
            </a:r>
            <a:r>
              <a:rPr lang="zh-CN" altLang="en-US" sz="2400" b="1" dirty="0"/>
              <a:t>是无损连接分解。</a:t>
            </a:r>
          </a:p>
          <a:p>
            <a:pPr>
              <a:lnSpc>
                <a:spcPct val="150000"/>
              </a:lnSpc>
              <a:buFont typeface="Wingdings" pitchFamily="2" charset="2"/>
              <a:buNone/>
            </a:pPr>
            <a:r>
              <a:rPr lang="zh-CN" altLang="en-US" sz="2400" b="1" dirty="0"/>
              <a:t>    判断</a:t>
            </a:r>
            <a:r>
              <a:rPr lang="en-US" altLang="zh-CN" sz="2400" b="1" dirty="0"/>
              <a:t>2: </a:t>
            </a:r>
            <a:r>
              <a:rPr lang="en-US" altLang="zh-CN" sz="2800" b="1" dirty="0"/>
              <a:t>   </a:t>
            </a:r>
            <a:r>
              <a:rPr lang="en-US" altLang="zh-CN" sz="2400" b="1" dirty="0"/>
              <a:t> F</a:t>
            </a:r>
            <a:r>
              <a:rPr lang="en-US" altLang="zh-CN" sz="2800" b="1" dirty="0">
                <a:solidFill>
                  <a:schemeClr val="hlink"/>
                </a:solidFill>
              </a:rPr>
              <a:t>≡</a:t>
            </a:r>
            <a:r>
              <a:rPr lang="en-US" altLang="zh-CN" sz="2800" b="1" dirty="0"/>
              <a:t>Π</a:t>
            </a:r>
            <a:r>
              <a:rPr lang="en-US" altLang="zh-CN" sz="1800" b="1" dirty="0"/>
              <a:t>AB</a:t>
            </a:r>
            <a:r>
              <a:rPr lang="en-US" altLang="zh-CN" sz="2400" b="1" dirty="0"/>
              <a:t>(F)∪</a:t>
            </a:r>
            <a:r>
              <a:rPr lang="en-US" altLang="zh-CN" sz="2800" b="1" dirty="0"/>
              <a:t>Π</a:t>
            </a:r>
            <a:r>
              <a:rPr lang="en-US" altLang="zh-CN" sz="1800" b="1" dirty="0"/>
              <a:t>AC</a:t>
            </a:r>
            <a:r>
              <a:rPr lang="en-US" altLang="zh-CN" sz="2400" b="1" dirty="0"/>
              <a:t>(F)</a:t>
            </a:r>
          </a:p>
          <a:p>
            <a:pPr>
              <a:lnSpc>
                <a:spcPct val="150000"/>
              </a:lnSpc>
              <a:buFont typeface="Wingdings" pitchFamily="2" charset="2"/>
              <a:buNone/>
            </a:pPr>
            <a:r>
              <a:rPr lang="en-US" altLang="zh-CN" sz="2400" b="1" dirty="0"/>
              <a:t>                       = {A-&gt;B</a:t>
            </a:r>
            <a:r>
              <a:rPr lang="zh-CN" altLang="en-US" sz="2400" b="1" dirty="0"/>
              <a:t>，</a:t>
            </a:r>
            <a:r>
              <a:rPr lang="en-US" altLang="zh-CN" sz="2400" b="1" dirty="0"/>
              <a:t>A-&gt;C}</a:t>
            </a:r>
          </a:p>
          <a:p>
            <a:pPr>
              <a:lnSpc>
                <a:spcPct val="150000"/>
              </a:lnSpc>
              <a:buFont typeface="Wingdings" pitchFamily="2" charset="2"/>
              <a:buNone/>
            </a:pPr>
            <a:r>
              <a:rPr lang="en-US" altLang="zh-CN" sz="2400" b="1" dirty="0"/>
              <a:t>             </a:t>
            </a:r>
            <a:r>
              <a:rPr lang="zh-CN" altLang="en-US" sz="2400" b="1" dirty="0"/>
              <a:t>具有函数依赖保持性。 </a:t>
            </a:r>
          </a:p>
          <a:p>
            <a:pPr>
              <a:lnSpc>
                <a:spcPct val="150000"/>
              </a:lnSpc>
            </a:pPr>
            <a:endParaRPr lang="en-US" altLang="zh-CN" sz="2400" dirty="0"/>
          </a:p>
        </p:txBody>
      </p:sp>
      <p:graphicFrame>
        <p:nvGraphicFramePr>
          <p:cNvPr id="273412" name="Group 4"/>
          <p:cNvGraphicFramePr>
            <a:graphicFrameLocks noGrp="1"/>
          </p:cNvGraphicFramePr>
          <p:nvPr>
            <p:extLst/>
          </p:nvPr>
        </p:nvGraphicFramePr>
        <p:xfrm>
          <a:off x="7152441" y="1072356"/>
          <a:ext cx="1981200" cy="187960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a3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3"/>
                  </a:ext>
                </a:extLst>
              </a:tr>
            </a:tbl>
          </a:graphicData>
        </a:graphic>
      </p:graphicFrame>
      <p:sp>
        <p:nvSpPr>
          <p:cNvPr id="273434" name="Text Box 26"/>
          <p:cNvSpPr txBox="1">
            <a:spLocks noChangeArrowheads="1"/>
          </p:cNvSpPr>
          <p:nvPr/>
        </p:nvSpPr>
        <p:spPr bwMode="auto">
          <a:xfrm>
            <a:off x="6781800" y="17526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prstClr val="black"/>
                </a:solidFill>
                <a:effectLst/>
                <a:uLnTx/>
                <a:uFillTx/>
                <a:latin typeface="Tahoma" pitchFamily="34" charset="0"/>
                <a:ea typeface="宋体" pitchFamily="2" charset="-122"/>
                <a:cs typeface="+mn-cs"/>
              </a:rPr>
              <a:t>r</a:t>
            </a:r>
          </a:p>
        </p:txBody>
      </p:sp>
      <p:sp>
        <p:nvSpPr>
          <p:cNvPr id="273435" name="AutoShape 27"/>
          <p:cNvSpPr>
            <a:spLocks noChangeArrowheads="1"/>
          </p:cNvSpPr>
          <p:nvPr/>
        </p:nvSpPr>
        <p:spPr bwMode="auto">
          <a:xfrm>
            <a:off x="5486400" y="5703275"/>
            <a:ext cx="2590800" cy="609600"/>
          </a:xfrm>
          <a:prstGeom prst="wedgeRoundRectCallout">
            <a:avLst>
              <a:gd name="adj1" fmla="val -39218"/>
              <a:gd name="adj2" fmla="val -86718"/>
              <a:gd name="adj3" fmla="val 16667"/>
            </a:avLst>
          </a:prstGeom>
          <a:solidFill>
            <a:srgbClr val="BFFF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0" lang="en-US" altLang="zh-CN" sz="2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ρ</a:t>
            </a:r>
            <a:r>
              <a:rPr kumimoji="0"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={AB</a:t>
            </a:r>
            <a:r>
              <a:rPr kumimoji="0"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0"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BC}</a:t>
            </a:r>
          </a:p>
        </p:txBody>
      </p:sp>
      <p:sp>
        <p:nvSpPr>
          <p:cNvPr id="3" name="日期占位符 2">
            <a:extLst>
              <a:ext uri="{FF2B5EF4-FFF2-40B4-BE49-F238E27FC236}">
                <a16:creationId xmlns:a16="http://schemas.microsoft.com/office/drawing/2014/main" id="{5364FC07-7974-448A-9EF1-29FBDC2C6BD5}"/>
              </a:ext>
            </a:extLst>
          </p:cNvPr>
          <p:cNvSpPr>
            <a:spLocks noGrp="1"/>
          </p:cNvSpPr>
          <p:nvPr>
            <p:ph type="dt" sz="half" idx="10"/>
          </p:nvPr>
        </p:nvSpPr>
        <p:spPr/>
        <p:txBody>
          <a:bodyPr/>
          <a:lstStyle/>
          <a:p>
            <a:pPr>
              <a:buFontTx/>
              <a:buNone/>
              <a:defRPr/>
            </a:pPr>
            <a:fld id="{FB8610EA-97E6-4D80-9756-58A081B07E60}"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additive="base">
                                        <p:cTn id="7" dur="500" fill="hold"/>
                                        <p:tgtEl>
                                          <p:spTgt spid="273410"/>
                                        </p:tgtEl>
                                        <p:attrNameLst>
                                          <p:attrName>ppt_x</p:attrName>
                                        </p:attrNameLst>
                                      </p:cBhvr>
                                      <p:tavLst>
                                        <p:tav tm="0">
                                          <p:val>
                                            <p:strVal val="#ppt_x"/>
                                          </p:val>
                                        </p:tav>
                                        <p:tav tm="100000">
                                          <p:val>
                                            <p:strVal val="#ppt_x"/>
                                          </p:val>
                                        </p:tav>
                                      </p:tavLst>
                                    </p:anim>
                                    <p:anim calcmode="lin" valueType="num">
                                      <p:cBhvr additive="base">
                                        <p:cTn id="8" dur="500" fill="hold"/>
                                        <p:tgtEl>
                                          <p:spTgt spid="27341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73434">
                                            <p:txEl>
                                              <p:pRg st="0" end="0"/>
                                            </p:txEl>
                                          </p:spTgt>
                                        </p:tgtEl>
                                        <p:attrNameLst>
                                          <p:attrName>style.visibility</p:attrName>
                                        </p:attrNameLst>
                                      </p:cBhvr>
                                      <p:to>
                                        <p:strVal val="visible"/>
                                      </p:to>
                                    </p:set>
                                    <p:animEffect transition="in" filter="box(out)">
                                      <p:cBhvr>
                                        <p:cTn id="13" dur="500"/>
                                        <p:tgtEl>
                                          <p:spTgt spid="273434">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73412"/>
                                        </p:tgtEl>
                                        <p:attrNameLst>
                                          <p:attrName>style.visibility</p:attrName>
                                        </p:attrNameLst>
                                      </p:cBhvr>
                                      <p:to>
                                        <p:strVal val="visible"/>
                                      </p:to>
                                    </p:set>
                                    <p:animEffect transition="in" filter="box(out)">
                                      <p:cBhvr>
                                        <p:cTn id="18" dur="500"/>
                                        <p:tgtEl>
                                          <p:spTgt spid="273412"/>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3411">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3411">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3411">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73411">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73435"/>
                                        </p:tgtEl>
                                        <p:attrNameLst>
                                          <p:attrName>style.visibility</p:attrName>
                                        </p:attrNameLst>
                                      </p:cBhvr>
                                      <p:to>
                                        <p:strVal val="visible"/>
                                      </p:to>
                                    </p:set>
                                    <p:anim calcmode="lin" valueType="num">
                                      <p:cBhvr additive="base">
                                        <p:cTn id="47" dur="500" fill="hold"/>
                                        <p:tgtEl>
                                          <p:spTgt spid="273435"/>
                                        </p:tgtEl>
                                        <p:attrNameLst>
                                          <p:attrName>ppt_x</p:attrName>
                                        </p:attrNameLst>
                                      </p:cBhvr>
                                      <p:tavLst>
                                        <p:tav tm="0">
                                          <p:val>
                                            <p:strVal val="0-#ppt_w/2"/>
                                          </p:val>
                                        </p:tav>
                                        <p:tav tm="100000">
                                          <p:val>
                                            <p:strVal val="#ppt_x"/>
                                          </p:val>
                                        </p:tav>
                                      </p:tavLst>
                                    </p:anim>
                                    <p:anim calcmode="lin" valueType="num">
                                      <p:cBhvr additive="base">
                                        <p:cTn id="48" dur="500" fill="hold"/>
                                        <p:tgtEl>
                                          <p:spTgt spid="2734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utoUpdateAnimBg="0"/>
      <p:bldP spid="273411" grpId="0" build="p" autoUpdateAnimBg="0"/>
      <p:bldP spid="273434" grpId="0" build="p" autoUpdateAnimBg="0"/>
      <p:bldP spid="273435" grpId="0" animBg="1"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endParaRPr lang="zh-CN" altLang="en-US" b="1" i="1" dirty="0">
              <a:solidFill>
                <a:schemeClr val="hlink"/>
              </a:solidFill>
              <a:effectLst/>
              <a:latin typeface="+mj-ea"/>
            </a:endParaRPr>
          </a:p>
        </p:txBody>
      </p:sp>
      <p:sp>
        <p:nvSpPr>
          <p:cNvPr id="238595" name="Rectangle 3"/>
          <p:cNvSpPr>
            <a:spLocks noGrp="1" noChangeArrowheads="1"/>
          </p:cNvSpPr>
          <p:nvPr>
            <p:ph idx="1"/>
          </p:nvPr>
        </p:nvSpPr>
        <p:spPr>
          <a:xfrm>
            <a:off x="1043608" y="980728"/>
            <a:ext cx="8100392" cy="5877272"/>
          </a:xfrm>
        </p:spPr>
        <p:txBody>
          <a:bodyPr/>
          <a:lstStyle/>
          <a:p>
            <a:pPr>
              <a:lnSpc>
                <a:spcPct val="150000"/>
              </a:lnSpc>
            </a:pPr>
            <a:r>
              <a:rPr lang="zh-CN" altLang="en-US" sz="1800" b="1" dirty="0">
                <a:solidFill>
                  <a:schemeClr val="folHlink"/>
                </a:solidFill>
              </a:rPr>
              <a:t>算法</a:t>
            </a:r>
            <a:r>
              <a:rPr lang="en-US" altLang="zh-CN" sz="1800" b="1" dirty="0">
                <a:solidFill>
                  <a:schemeClr val="folHlink"/>
                </a:solidFill>
              </a:rPr>
              <a:t>6.2</a:t>
            </a:r>
            <a:r>
              <a:rPr lang="en-US" altLang="zh-CN" sz="1800" b="1" dirty="0"/>
              <a:t>  </a:t>
            </a:r>
            <a:r>
              <a:rPr lang="zh-CN" altLang="en-US" sz="1800" b="1" dirty="0"/>
              <a:t>无损连接性检验。</a:t>
            </a:r>
          </a:p>
          <a:p>
            <a:pPr>
              <a:lnSpc>
                <a:spcPct val="150000"/>
              </a:lnSpc>
              <a:buFont typeface="Wingdings" pitchFamily="2" charset="2"/>
              <a:buNone/>
            </a:pPr>
            <a:r>
              <a:rPr lang="zh-CN" altLang="en-US" sz="1800" b="1" dirty="0"/>
              <a:t>  </a:t>
            </a:r>
            <a:r>
              <a:rPr lang="zh-CN" altLang="en-US" sz="1800" b="1" dirty="0">
                <a:solidFill>
                  <a:schemeClr val="hlink"/>
                </a:solidFill>
              </a:rPr>
              <a:t>输入：</a:t>
            </a:r>
            <a:r>
              <a:rPr lang="zh-CN" altLang="en-US" sz="1800" b="1" dirty="0"/>
              <a:t>关系模式</a:t>
            </a:r>
            <a:r>
              <a:rPr lang="en-US" altLang="zh-CN" sz="1800" b="1" dirty="0"/>
              <a:t>R(A</a:t>
            </a:r>
            <a:r>
              <a:rPr lang="en-US" altLang="zh-CN" sz="1800" b="1" baseline="-30000" dirty="0"/>
              <a:t>1</a:t>
            </a:r>
            <a:r>
              <a:rPr lang="zh-CN" altLang="en-US" sz="1800" b="1" dirty="0"/>
              <a:t>，</a:t>
            </a:r>
            <a:r>
              <a:rPr lang="en-US" altLang="zh-CN" sz="1800" b="1" dirty="0"/>
              <a:t>A</a:t>
            </a:r>
            <a:r>
              <a:rPr lang="en-US" altLang="zh-CN" sz="1800" b="1" baseline="-30000" dirty="0"/>
              <a:t>2</a:t>
            </a:r>
            <a:r>
              <a:rPr lang="zh-CN" altLang="en-US" sz="1800" b="1" dirty="0"/>
              <a:t>，</a:t>
            </a:r>
            <a:r>
              <a:rPr lang="en-US" altLang="zh-CN" sz="1800" b="1" dirty="0"/>
              <a:t>…</a:t>
            </a:r>
            <a:r>
              <a:rPr lang="zh-CN" altLang="en-US" sz="1800" b="1" dirty="0"/>
              <a:t>，</a:t>
            </a:r>
            <a:r>
              <a:rPr lang="en-US" altLang="zh-CN" sz="1800" b="1" dirty="0"/>
              <a:t>A</a:t>
            </a:r>
            <a:r>
              <a:rPr lang="en-US" altLang="zh-CN" sz="1800" b="1" baseline="-30000" dirty="0"/>
              <a:t>n</a:t>
            </a:r>
            <a:r>
              <a:rPr lang="en-US" altLang="zh-CN" sz="1800" b="1" dirty="0"/>
              <a:t>)</a:t>
            </a:r>
            <a:r>
              <a:rPr lang="zh-CN" altLang="en-US" sz="1800" b="1" dirty="0"/>
              <a:t>，它的函数依赖集</a:t>
            </a:r>
            <a:r>
              <a:rPr lang="en-US" altLang="zh-CN" sz="1800" b="1" dirty="0"/>
              <a:t>F</a:t>
            </a:r>
            <a:r>
              <a:rPr lang="zh-CN" altLang="en-US" sz="1800" b="1" dirty="0"/>
              <a:t>，以及分</a:t>
            </a:r>
          </a:p>
          <a:p>
            <a:pPr>
              <a:lnSpc>
                <a:spcPct val="150000"/>
              </a:lnSpc>
              <a:buFont typeface="Wingdings" pitchFamily="2" charset="2"/>
              <a:buNone/>
            </a:pPr>
            <a:r>
              <a:rPr lang="zh-CN" altLang="en-US" sz="1800" b="1" dirty="0"/>
              <a:t>解</a:t>
            </a:r>
            <a:r>
              <a:rPr lang="en-US" altLang="zh-CN" sz="1800" b="1" dirty="0"/>
              <a:t>ρ={R</a:t>
            </a:r>
            <a:r>
              <a:rPr lang="en-US" altLang="zh-CN" sz="1800" b="1" baseline="-30000" dirty="0"/>
              <a:t>1</a:t>
            </a:r>
            <a:r>
              <a:rPr lang="zh-CN" altLang="en-US" sz="1800" b="1" dirty="0"/>
              <a:t>，</a:t>
            </a:r>
            <a:r>
              <a:rPr lang="en-US" altLang="zh-CN" sz="1800" b="1" dirty="0"/>
              <a:t>R</a:t>
            </a:r>
            <a:r>
              <a:rPr lang="en-US" altLang="zh-CN" sz="1800" b="1" baseline="-30000" dirty="0"/>
              <a:t>2</a:t>
            </a:r>
            <a:r>
              <a:rPr lang="zh-CN" altLang="en-US" sz="1800" b="1" dirty="0"/>
              <a:t>，</a:t>
            </a:r>
            <a:r>
              <a:rPr lang="en-US" altLang="zh-CN" sz="1800" b="1" dirty="0"/>
              <a:t>…</a:t>
            </a:r>
            <a:r>
              <a:rPr lang="zh-CN" altLang="en-US" sz="1800" b="1" dirty="0"/>
              <a:t>，</a:t>
            </a:r>
            <a:r>
              <a:rPr lang="en-US" altLang="zh-CN" sz="1800" b="1" dirty="0" err="1"/>
              <a:t>R</a:t>
            </a:r>
            <a:r>
              <a:rPr lang="en-US" altLang="zh-CN" sz="1800" b="1" baseline="-30000" dirty="0" err="1"/>
              <a:t>k</a:t>
            </a:r>
            <a:r>
              <a:rPr lang="en-US" altLang="zh-CN" sz="1800" b="1" dirty="0"/>
              <a:t>}</a:t>
            </a:r>
            <a:r>
              <a:rPr lang="zh-CN" altLang="en-US" sz="1800" b="1" dirty="0"/>
              <a:t>。</a:t>
            </a:r>
          </a:p>
          <a:p>
            <a:pPr>
              <a:lnSpc>
                <a:spcPct val="150000"/>
              </a:lnSpc>
              <a:buFont typeface="Wingdings" pitchFamily="2" charset="2"/>
              <a:buNone/>
            </a:pPr>
            <a:r>
              <a:rPr lang="zh-CN" altLang="en-US" sz="1800" b="1" dirty="0">
                <a:solidFill>
                  <a:schemeClr val="hlink"/>
                </a:solidFill>
              </a:rPr>
              <a:t>  输出：</a:t>
            </a:r>
            <a:r>
              <a:rPr lang="zh-CN" altLang="en-US" sz="1800" b="1" dirty="0"/>
              <a:t>确定</a:t>
            </a:r>
            <a:r>
              <a:rPr lang="en-US" altLang="zh-CN" sz="1800" b="1" dirty="0"/>
              <a:t>ρ</a:t>
            </a:r>
            <a:r>
              <a:rPr lang="zh-CN" altLang="en-US" sz="1800" b="1" dirty="0"/>
              <a:t>是否具有无损连接性。</a:t>
            </a:r>
            <a:endParaRPr lang="zh-CN" altLang="en-US" sz="1800" b="1" dirty="0">
              <a:cs typeface="Times New Roman" pitchFamily="18" charset="0"/>
            </a:endParaRPr>
          </a:p>
          <a:p>
            <a:pPr algn="just">
              <a:lnSpc>
                <a:spcPct val="150000"/>
              </a:lnSpc>
              <a:buFont typeface="Wingdings" pitchFamily="2" charset="2"/>
              <a:buNone/>
            </a:pPr>
            <a:r>
              <a:rPr lang="zh-CN" altLang="en-US" sz="1800" b="1" dirty="0">
                <a:solidFill>
                  <a:schemeClr val="hlink"/>
                </a:solidFill>
              </a:rPr>
              <a:t>方法：</a:t>
            </a:r>
            <a:r>
              <a:rPr lang="en-US" altLang="zh-CN" sz="1800" b="1" dirty="0"/>
              <a:t>(1)</a:t>
            </a:r>
            <a:r>
              <a:rPr lang="zh-CN" altLang="en-US" sz="1800" b="1" dirty="0"/>
              <a:t>构造一个</a:t>
            </a:r>
            <a:r>
              <a:rPr lang="en-US" altLang="zh-CN" sz="1800" b="1" dirty="0"/>
              <a:t>k</a:t>
            </a:r>
            <a:r>
              <a:rPr lang="zh-CN" altLang="en-US" sz="1800" b="1" dirty="0"/>
              <a:t>行</a:t>
            </a:r>
            <a:r>
              <a:rPr lang="en-US" altLang="zh-CN" sz="1800" b="1" dirty="0"/>
              <a:t>n</a:t>
            </a:r>
            <a:r>
              <a:rPr lang="zh-CN" altLang="en-US" sz="1800" b="1" dirty="0"/>
              <a:t>列的表，第</a:t>
            </a:r>
            <a:r>
              <a:rPr lang="en-US" altLang="zh-CN" sz="1800" b="1" dirty="0" err="1"/>
              <a:t>i</a:t>
            </a:r>
            <a:r>
              <a:rPr lang="zh-CN" altLang="en-US" sz="1800" b="1" dirty="0"/>
              <a:t>行对应于关系模式</a:t>
            </a:r>
            <a:r>
              <a:rPr lang="en-US" altLang="zh-CN" sz="1800" b="1" dirty="0" err="1"/>
              <a:t>R</a:t>
            </a:r>
            <a:r>
              <a:rPr lang="en-US" altLang="zh-CN" sz="1800" b="1" baseline="-30000" dirty="0" err="1"/>
              <a:t>i</a:t>
            </a:r>
            <a:r>
              <a:rPr lang="zh-CN" altLang="en-US" sz="1800" b="1" dirty="0"/>
              <a:t>，第</a:t>
            </a:r>
            <a:r>
              <a:rPr lang="en-US" altLang="zh-CN" sz="1800" b="1" dirty="0"/>
              <a:t>j</a:t>
            </a:r>
            <a:r>
              <a:rPr lang="zh-CN" altLang="en-US" sz="1800" b="1" dirty="0"/>
              <a:t>列</a:t>
            </a:r>
          </a:p>
          <a:p>
            <a:pPr algn="just">
              <a:lnSpc>
                <a:spcPct val="150000"/>
              </a:lnSpc>
              <a:buFont typeface="Wingdings" pitchFamily="2" charset="2"/>
              <a:buNone/>
            </a:pPr>
            <a:r>
              <a:rPr lang="zh-CN" altLang="en-US" sz="1800" b="1" dirty="0"/>
              <a:t>对应于属性</a:t>
            </a:r>
            <a:r>
              <a:rPr lang="en-US" altLang="zh-CN" sz="1800" b="1" dirty="0" err="1"/>
              <a:t>A</a:t>
            </a:r>
            <a:r>
              <a:rPr lang="en-US" altLang="zh-CN" sz="1800" b="1" baseline="-30000" dirty="0" err="1"/>
              <a:t>j</a:t>
            </a:r>
            <a:r>
              <a:rPr lang="zh-CN" altLang="en-US" sz="1800" b="1" dirty="0"/>
              <a:t>。如果</a:t>
            </a:r>
            <a:r>
              <a:rPr lang="en-US" altLang="zh-CN" sz="1800" b="1" dirty="0" err="1"/>
              <a:t>A</a:t>
            </a:r>
            <a:r>
              <a:rPr lang="en-US" altLang="zh-CN" sz="1800" b="1" baseline="-30000" dirty="0" err="1"/>
              <a:t>j</a:t>
            </a:r>
            <a:r>
              <a:rPr lang="en-US" altLang="zh-CN" sz="1800" b="1" dirty="0" err="1"/>
              <a:t>∈R</a:t>
            </a:r>
            <a:r>
              <a:rPr lang="en-US" altLang="zh-CN" sz="1800" b="1" baseline="-30000" dirty="0" err="1"/>
              <a:t>i</a:t>
            </a:r>
            <a:r>
              <a:rPr lang="zh-CN" altLang="en-US" sz="1800" b="1" dirty="0"/>
              <a:t>，则在第</a:t>
            </a:r>
            <a:r>
              <a:rPr lang="en-US" altLang="zh-CN" sz="1800" b="1" dirty="0" err="1"/>
              <a:t>i</a:t>
            </a:r>
            <a:r>
              <a:rPr lang="zh-CN" altLang="en-US" sz="1800" b="1" dirty="0"/>
              <a:t>行第</a:t>
            </a:r>
            <a:r>
              <a:rPr lang="en-US" altLang="zh-CN" sz="1800" b="1" dirty="0"/>
              <a:t>j</a:t>
            </a:r>
            <a:r>
              <a:rPr lang="zh-CN" altLang="en-US" sz="1800" b="1" dirty="0"/>
              <a:t>列上放符号</a:t>
            </a:r>
            <a:r>
              <a:rPr lang="en-US" altLang="zh-CN" sz="1800" b="1" dirty="0" err="1"/>
              <a:t>a</a:t>
            </a:r>
            <a:r>
              <a:rPr lang="en-US" altLang="zh-CN" sz="1800" b="1" baseline="-30000" dirty="0" err="1"/>
              <a:t>j</a:t>
            </a:r>
            <a:r>
              <a:rPr lang="zh-CN" altLang="en-US" sz="1800" b="1" dirty="0"/>
              <a:t>，否则放</a:t>
            </a:r>
          </a:p>
          <a:p>
            <a:pPr algn="just">
              <a:lnSpc>
                <a:spcPct val="150000"/>
              </a:lnSpc>
              <a:buFont typeface="Wingdings" pitchFamily="2" charset="2"/>
              <a:buNone/>
            </a:pPr>
            <a:r>
              <a:rPr lang="zh-CN" altLang="en-US" sz="1800" b="1" dirty="0"/>
              <a:t>符号</a:t>
            </a:r>
            <a:r>
              <a:rPr lang="en-US" altLang="zh-CN" sz="1800" b="1" dirty="0" err="1"/>
              <a:t>b</a:t>
            </a:r>
            <a:r>
              <a:rPr lang="en-US" altLang="zh-CN" sz="1800" b="1" baseline="-30000" dirty="0" err="1"/>
              <a:t>ij</a:t>
            </a:r>
            <a:r>
              <a:rPr lang="zh-CN" altLang="en-US" sz="1800" b="1" dirty="0"/>
              <a:t>。</a:t>
            </a:r>
            <a:r>
              <a:rPr lang="zh-CN" altLang="en-US" sz="1800" b="1" dirty="0">
                <a:solidFill>
                  <a:schemeClr val="hlink"/>
                </a:solidFill>
              </a:rPr>
              <a:t>（属于用</a:t>
            </a:r>
            <a:r>
              <a:rPr lang="en-US" altLang="zh-CN" sz="1800" b="1" dirty="0">
                <a:solidFill>
                  <a:schemeClr val="hlink"/>
                </a:solidFill>
              </a:rPr>
              <a:t>a</a:t>
            </a:r>
            <a:r>
              <a:rPr lang="zh-CN" altLang="en-US" sz="1800" b="1" dirty="0">
                <a:solidFill>
                  <a:schemeClr val="hlink"/>
                </a:solidFill>
              </a:rPr>
              <a:t>代表，且位置信息用</a:t>
            </a:r>
            <a:r>
              <a:rPr lang="en-US" altLang="zh-CN" sz="1800" b="1" dirty="0">
                <a:solidFill>
                  <a:schemeClr val="hlink"/>
                </a:solidFill>
              </a:rPr>
              <a:t>j</a:t>
            </a:r>
            <a:r>
              <a:rPr lang="zh-CN" altLang="en-US" sz="1800" b="1" dirty="0">
                <a:solidFill>
                  <a:schemeClr val="hlink"/>
                </a:solidFill>
              </a:rPr>
              <a:t>表示；不属于用</a:t>
            </a:r>
            <a:r>
              <a:rPr lang="en-US" altLang="zh-CN" sz="1800" b="1" dirty="0">
                <a:solidFill>
                  <a:schemeClr val="hlink"/>
                </a:solidFill>
              </a:rPr>
              <a:t>b</a:t>
            </a:r>
            <a:r>
              <a:rPr lang="zh-CN" altLang="en-US" sz="1800" b="1" dirty="0">
                <a:solidFill>
                  <a:schemeClr val="hlink"/>
                </a:solidFill>
              </a:rPr>
              <a:t>代表</a:t>
            </a:r>
            <a:r>
              <a:rPr lang="en-US" altLang="zh-CN" sz="1800" b="1" dirty="0">
                <a:solidFill>
                  <a:schemeClr val="hlink"/>
                </a:solidFill>
              </a:rPr>
              <a:t>,</a:t>
            </a:r>
            <a:r>
              <a:rPr lang="zh-CN" altLang="en-US" sz="1800" b="1" dirty="0">
                <a:solidFill>
                  <a:schemeClr val="hlink"/>
                </a:solidFill>
              </a:rPr>
              <a:t>且位置信息用</a:t>
            </a:r>
            <a:r>
              <a:rPr lang="en-US" altLang="zh-CN" sz="1800" b="1" dirty="0" err="1">
                <a:solidFill>
                  <a:schemeClr val="hlink"/>
                </a:solidFill>
              </a:rPr>
              <a:t>ij</a:t>
            </a:r>
            <a:r>
              <a:rPr lang="zh-CN" altLang="en-US" sz="1800" b="1" dirty="0">
                <a:solidFill>
                  <a:schemeClr val="hlink"/>
                </a:solidFill>
              </a:rPr>
              <a:t>表示。）</a:t>
            </a:r>
            <a:endParaRPr lang="zh-CN" altLang="en-US" sz="1800" b="1" dirty="0">
              <a:solidFill>
                <a:schemeClr val="hlink"/>
              </a:solidFill>
              <a:cs typeface="Times New Roman" pitchFamily="18" charset="0"/>
            </a:endParaRPr>
          </a:p>
          <a:p>
            <a:pPr algn="just">
              <a:lnSpc>
                <a:spcPct val="150000"/>
              </a:lnSpc>
              <a:buFont typeface="Wingdings" pitchFamily="2" charset="2"/>
              <a:buNone/>
            </a:pPr>
            <a:r>
              <a:rPr lang="zh-CN" altLang="en-US" sz="1800" b="1" dirty="0"/>
              <a:t>   </a:t>
            </a:r>
            <a:r>
              <a:rPr lang="en-US" altLang="zh-CN" sz="1800" b="1" dirty="0"/>
              <a:t>(2)</a:t>
            </a:r>
            <a:r>
              <a:rPr lang="zh-CN" altLang="en-US" sz="1800" b="1" dirty="0"/>
              <a:t>重复考察</a:t>
            </a:r>
            <a:r>
              <a:rPr lang="en-US" altLang="zh-CN" sz="1800" b="1" dirty="0"/>
              <a:t>F</a:t>
            </a:r>
            <a:r>
              <a:rPr lang="zh-CN" altLang="en-US" sz="1800" b="1" dirty="0"/>
              <a:t>中的每一个函数依赖，并修改表中的元素。其方</a:t>
            </a:r>
          </a:p>
          <a:p>
            <a:pPr algn="just">
              <a:lnSpc>
                <a:spcPct val="150000"/>
              </a:lnSpc>
              <a:buFont typeface="Wingdings" pitchFamily="2" charset="2"/>
              <a:buNone/>
            </a:pPr>
            <a:r>
              <a:rPr lang="zh-CN" altLang="en-US" sz="1800" b="1" dirty="0"/>
              <a:t>法如下：取</a:t>
            </a:r>
            <a:r>
              <a:rPr lang="en-US" altLang="zh-CN" sz="1800" b="1" dirty="0"/>
              <a:t>F</a:t>
            </a:r>
            <a:r>
              <a:rPr lang="zh-CN" altLang="en-US" sz="1800" b="1" dirty="0"/>
              <a:t>中一个函数依赖</a:t>
            </a:r>
            <a:r>
              <a:rPr lang="en-US" altLang="zh-CN" sz="1800" b="1" dirty="0"/>
              <a:t>X→Y</a:t>
            </a:r>
            <a:r>
              <a:rPr lang="zh-CN" altLang="en-US" sz="1800" b="1" dirty="0"/>
              <a:t>，在</a:t>
            </a:r>
            <a:r>
              <a:rPr lang="en-US" altLang="zh-CN" sz="1800" b="1" dirty="0"/>
              <a:t>X</a:t>
            </a:r>
            <a:r>
              <a:rPr lang="zh-CN" altLang="en-US" sz="1800" b="1" dirty="0"/>
              <a:t>的分量中寻找相同的行，然</a:t>
            </a:r>
          </a:p>
          <a:p>
            <a:pPr algn="just">
              <a:lnSpc>
                <a:spcPct val="150000"/>
              </a:lnSpc>
              <a:buFont typeface="Wingdings" pitchFamily="2" charset="2"/>
              <a:buNone/>
            </a:pPr>
            <a:r>
              <a:rPr lang="zh-CN" altLang="en-US" sz="1800" b="1" dirty="0"/>
              <a:t>后将这些行中</a:t>
            </a:r>
            <a:r>
              <a:rPr lang="en-US" altLang="zh-CN" sz="1800" b="1" dirty="0"/>
              <a:t>Y</a:t>
            </a:r>
            <a:r>
              <a:rPr lang="zh-CN" altLang="en-US" sz="1800" b="1" dirty="0"/>
              <a:t>的分量改为相同的符号，如果其中有</a:t>
            </a:r>
            <a:r>
              <a:rPr lang="en-US" altLang="zh-CN" sz="1800" b="1" dirty="0" err="1"/>
              <a:t>a</a:t>
            </a:r>
            <a:r>
              <a:rPr lang="en-US" altLang="zh-CN" sz="1800" b="1" baseline="-30000" dirty="0" err="1"/>
              <a:t>j</a:t>
            </a:r>
            <a:r>
              <a:rPr lang="zh-CN" altLang="en-US" sz="1800" b="1" dirty="0"/>
              <a:t>，则将</a:t>
            </a:r>
            <a:r>
              <a:rPr lang="en-US" altLang="zh-CN" sz="1800" b="1" dirty="0" err="1"/>
              <a:t>b</a:t>
            </a:r>
            <a:r>
              <a:rPr lang="en-US" altLang="zh-CN" sz="1800" b="1" baseline="-30000" dirty="0" err="1"/>
              <a:t>ij</a:t>
            </a:r>
            <a:r>
              <a:rPr lang="zh-CN" altLang="en-US" sz="1800" b="1" dirty="0"/>
              <a:t>改</a:t>
            </a:r>
          </a:p>
          <a:p>
            <a:pPr algn="just">
              <a:lnSpc>
                <a:spcPct val="150000"/>
              </a:lnSpc>
              <a:buFont typeface="Wingdings" pitchFamily="2" charset="2"/>
              <a:buNone/>
            </a:pPr>
            <a:r>
              <a:rPr lang="zh-CN" altLang="en-US" sz="1800" b="1" dirty="0"/>
              <a:t>为</a:t>
            </a:r>
            <a:r>
              <a:rPr lang="en-US" altLang="zh-CN" sz="1800" b="1" dirty="0" err="1"/>
              <a:t>a</a:t>
            </a:r>
            <a:r>
              <a:rPr lang="en-US" altLang="zh-CN" sz="1800" b="1" baseline="-30000" dirty="0" err="1"/>
              <a:t>j</a:t>
            </a:r>
            <a:r>
              <a:rPr lang="zh-CN" altLang="en-US" sz="1800" b="1" dirty="0"/>
              <a:t>；若其中无</a:t>
            </a:r>
            <a:r>
              <a:rPr lang="en-US" altLang="zh-CN" sz="1800" b="1" dirty="0" err="1"/>
              <a:t>a</a:t>
            </a:r>
            <a:r>
              <a:rPr lang="en-US" altLang="zh-CN" sz="1800" b="1" baseline="-30000" dirty="0" err="1"/>
              <a:t>j</a:t>
            </a:r>
            <a:r>
              <a:rPr lang="zh-CN" altLang="en-US" sz="1800" b="1" dirty="0"/>
              <a:t>，则全部改为</a:t>
            </a:r>
            <a:r>
              <a:rPr lang="en-US" altLang="zh-CN" sz="1800" b="1" dirty="0" err="1"/>
              <a:t>b</a:t>
            </a:r>
            <a:r>
              <a:rPr lang="en-US" altLang="zh-CN" sz="1800" b="1" baseline="-30000" dirty="0" err="1"/>
              <a:t>ij</a:t>
            </a:r>
            <a:r>
              <a:rPr lang="zh-CN" altLang="en-US" sz="1800" b="1" dirty="0"/>
              <a:t>（</a:t>
            </a:r>
            <a:r>
              <a:rPr lang="en-US" altLang="zh-CN" sz="1800" b="1" dirty="0" err="1"/>
              <a:t>i</a:t>
            </a:r>
            <a:r>
              <a:rPr lang="zh-CN" altLang="en-US" sz="1800" b="1" dirty="0"/>
              <a:t>是这些行的行号最小值）。</a:t>
            </a:r>
            <a:endParaRPr lang="zh-CN" altLang="en-US" sz="1800" b="1" dirty="0">
              <a:cs typeface="Times New Roman" pitchFamily="18" charset="0"/>
            </a:endParaRPr>
          </a:p>
          <a:p>
            <a:pPr>
              <a:lnSpc>
                <a:spcPct val="150000"/>
              </a:lnSpc>
              <a:buFont typeface="Wingdings" pitchFamily="2" charset="2"/>
              <a:buNone/>
            </a:pPr>
            <a:r>
              <a:rPr lang="zh-CN" altLang="en-US" sz="1600" b="1" dirty="0"/>
              <a:t>   </a:t>
            </a:r>
          </a:p>
        </p:txBody>
      </p:sp>
      <p:sp>
        <p:nvSpPr>
          <p:cNvPr id="3" name="日期占位符 2">
            <a:extLst>
              <a:ext uri="{FF2B5EF4-FFF2-40B4-BE49-F238E27FC236}">
                <a16:creationId xmlns:a16="http://schemas.microsoft.com/office/drawing/2014/main" id="{7F029130-41BD-427D-BA66-AE8A38610E45}"/>
              </a:ext>
            </a:extLst>
          </p:cNvPr>
          <p:cNvSpPr>
            <a:spLocks noGrp="1"/>
          </p:cNvSpPr>
          <p:nvPr>
            <p:ph type="dt" sz="half" idx="10"/>
          </p:nvPr>
        </p:nvSpPr>
        <p:spPr/>
        <p:txBody>
          <a:bodyPr/>
          <a:lstStyle/>
          <a:p>
            <a:pPr>
              <a:buFontTx/>
              <a:buNone/>
              <a:defRPr/>
            </a:pPr>
            <a:fld id="{D8318FFA-AB1F-4998-9319-D384BCE530A2}"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ppt_x"/>
                                          </p:val>
                                        </p:tav>
                                        <p:tav tm="100000">
                                          <p:val>
                                            <p:strVal val="#ppt_x"/>
                                          </p:val>
                                        </p:tav>
                                      </p:tavLst>
                                    </p:anim>
                                    <p:anim calcmode="lin" valueType="num">
                                      <p:cBhvr additive="base">
                                        <p:cTn id="8" dur="500" fill="hold"/>
                                        <p:tgtEl>
                                          <p:spTgt spid="23859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8595">
                                            <p:txEl>
                                              <p:pRg st="0" end="0"/>
                                            </p:txEl>
                                          </p:spTgt>
                                        </p:tgtEl>
                                        <p:attrNameLst>
                                          <p:attrName>style.visibility</p:attrName>
                                        </p:attrNameLst>
                                      </p:cBhvr>
                                      <p:to>
                                        <p:strVal val="visible"/>
                                      </p:to>
                                    </p:set>
                                    <p:anim calcmode="lin" valueType="num">
                                      <p:cBhvr additive="base">
                                        <p:cTn id="13" dur="500" fill="hold"/>
                                        <p:tgtEl>
                                          <p:spTgt spid="2385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85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8595">
                                            <p:txEl>
                                              <p:pRg st="1" end="1"/>
                                            </p:txEl>
                                          </p:spTgt>
                                        </p:tgtEl>
                                        <p:attrNameLst>
                                          <p:attrName>style.visibility</p:attrName>
                                        </p:attrNameLst>
                                      </p:cBhvr>
                                      <p:to>
                                        <p:strVal val="visible"/>
                                      </p:to>
                                    </p:set>
                                    <p:anim calcmode="lin" valueType="num">
                                      <p:cBhvr additive="base">
                                        <p:cTn id="19" dur="500" fill="hold"/>
                                        <p:tgtEl>
                                          <p:spTgt spid="2385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85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8595">
                                            <p:txEl>
                                              <p:pRg st="2" end="2"/>
                                            </p:txEl>
                                          </p:spTgt>
                                        </p:tgtEl>
                                        <p:attrNameLst>
                                          <p:attrName>style.visibility</p:attrName>
                                        </p:attrNameLst>
                                      </p:cBhvr>
                                      <p:to>
                                        <p:strVal val="visible"/>
                                      </p:to>
                                    </p:set>
                                    <p:anim calcmode="lin" valueType="num">
                                      <p:cBhvr additive="base">
                                        <p:cTn id="25" dur="500" fill="hold"/>
                                        <p:tgtEl>
                                          <p:spTgt spid="23859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85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8595">
                                            <p:txEl>
                                              <p:pRg st="3" end="3"/>
                                            </p:txEl>
                                          </p:spTgt>
                                        </p:tgtEl>
                                        <p:attrNameLst>
                                          <p:attrName>style.visibility</p:attrName>
                                        </p:attrNameLst>
                                      </p:cBhvr>
                                      <p:to>
                                        <p:strVal val="visible"/>
                                      </p:to>
                                    </p:set>
                                    <p:anim calcmode="lin" valueType="num">
                                      <p:cBhvr additive="base">
                                        <p:cTn id="31" dur="500" fill="hold"/>
                                        <p:tgtEl>
                                          <p:spTgt spid="23859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85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8595">
                                            <p:txEl>
                                              <p:pRg st="4" end="4"/>
                                            </p:txEl>
                                          </p:spTgt>
                                        </p:tgtEl>
                                        <p:attrNameLst>
                                          <p:attrName>style.visibility</p:attrName>
                                        </p:attrNameLst>
                                      </p:cBhvr>
                                      <p:to>
                                        <p:strVal val="visible"/>
                                      </p:to>
                                    </p:set>
                                    <p:anim calcmode="lin" valueType="num">
                                      <p:cBhvr additive="base">
                                        <p:cTn id="37" dur="500" fill="hold"/>
                                        <p:tgtEl>
                                          <p:spTgt spid="23859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85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8595">
                                            <p:txEl>
                                              <p:pRg st="5" end="5"/>
                                            </p:txEl>
                                          </p:spTgt>
                                        </p:tgtEl>
                                        <p:attrNameLst>
                                          <p:attrName>style.visibility</p:attrName>
                                        </p:attrNameLst>
                                      </p:cBhvr>
                                      <p:to>
                                        <p:strVal val="visible"/>
                                      </p:to>
                                    </p:set>
                                    <p:anim calcmode="lin" valueType="num">
                                      <p:cBhvr additive="base">
                                        <p:cTn id="43" dur="500" fill="hold"/>
                                        <p:tgtEl>
                                          <p:spTgt spid="23859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859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8595">
                                            <p:txEl>
                                              <p:pRg st="6" end="6"/>
                                            </p:txEl>
                                          </p:spTgt>
                                        </p:tgtEl>
                                        <p:attrNameLst>
                                          <p:attrName>style.visibility</p:attrName>
                                        </p:attrNameLst>
                                      </p:cBhvr>
                                      <p:to>
                                        <p:strVal val="visible"/>
                                      </p:to>
                                    </p:set>
                                    <p:anim calcmode="lin" valueType="num">
                                      <p:cBhvr additive="base">
                                        <p:cTn id="49" dur="500" fill="hold"/>
                                        <p:tgtEl>
                                          <p:spTgt spid="238595">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859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38595">
                                            <p:txEl>
                                              <p:pRg st="7" end="7"/>
                                            </p:txEl>
                                          </p:spTgt>
                                        </p:tgtEl>
                                        <p:attrNameLst>
                                          <p:attrName>style.visibility</p:attrName>
                                        </p:attrNameLst>
                                      </p:cBhvr>
                                      <p:to>
                                        <p:strVal val="visible"/>
                                      </p:to>
                                    </p:set>
                                    <p:anim calcmode="lin" valueType="num">
                                      <p:cBhvr additive="base">
                                        <p:cTn id="55" dur="500" fill="hold"/>
                                        <p:tgtEl>
                                          <p:spTgt spid="238595">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3859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38595">
                                            <p:txEl>
                                              <p:pRg st="8" end="8"/>
                                            </p:txEl>
                                          </p:spTgt>
                                        </p:tgtEl>
                                        <p:attrNameLst>
                                          <p:attrName>style.visibility</p:attrName>
                                        </p:attrNameLst>
                                      </p:cBhvr>
                                      <p:to>
                                        <p:strVal val="visible"/>
                                      </p:to>
                                    </p:set>
                                    <p:anim calcmode="lin" valueType="num">
                                      <p:cBhvr additive="base">
                                        <p:cTn id="61" dur="500" fill="hold"/>
                                        <p:tgtEl>
                                          <p:spTgt spid="238595">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3859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8595">
                                            <p:txEl>
                                              <p:pRg st="9" end="9"/>
                                            </p:txEl>
                                          </p:spTgt>
                                        </p:tgtEl>
                                        <p:attrNameLst>
                                          <p:attrName>style.visibility</p:attrName>
                                        </p:attrNameLst>
                                      </p:cBhvr>
                                      <p:to>
                                        <p:strVal val="visible"/>
                                      </p:to>
                                    </p:set>
                                    <p:anim calcmode="lin" valueType="num">
                                      <p:cBhvr additive="base">
                                        <p:cTn id="67" dur="500" fill="hold"/>
                                        <p:tgtEl>
                                          <p:spTgt spid="238595">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3859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38595">
                                            <p:txEl>
                                              <p:pRg st="10" end="10"/>
                                            </p:txEl>
                                          </p:spTgt>
                                        </p:tgtEl>
                                        <p:attrNameLst>
                                          <p:attrName>style.visibility</p:attrName>
                                        </p:attrNameLst>
                                      </p:cBhvr>
                                      <p:to>
                                        <p:strVal val="visible"/>
                                      </p:to>
                                    </p:set>
                                    <p:anim calcmode="lin" valueType="num">
                                      <p:cBhvr additive="base">
                                        <p:cTn id="73" dur="500" fill="hold"/>
                                        <p:tgtEl>
                                          <p:spTgt spid="238595">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3859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whoosh.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38595">
                                            <p:txEl>
                                              <p:pRg st="11" end="11"/>
                                            </p:txEl>
                                          </p:spTgt>
                                        </p:tgtEl>
                                        <p:attrNameLst>
                                          <p:attrName>style.visibility</p:attrName>
                                        </p:attrNameLst>
                                      </p:cBhvr>
                                      <p:to>
                                        <p:strVal val="visible"/>
                                      </p:to>
                                    </p:set>
                                    <p:anim calcmode="lin" valueType="num">
                                      <p:cBhvr additive="base">
                                        <p:cTn id="79" dur="500" fill="hold"/>
                                        <p:tgtEl>
                                          <p:spTgt spid="238595">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38595">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utoUpdateAnimBg="0"/>
      <p:bldP spid="238595" grpId="0" build="p"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endParaRPr lang="zh-CN" altLang="en-US" b="1" i="1" dirty="0">
              <a:solidFill>
                <a:schemeClr val="hlink"/>
              </a:solidFill>
              <a:effectLst/>
              <a:latin typeface="+mj-ea"/>
            </a:endParaRPr>
          </a:p>
        </p:txBody>
      </p:sp>
      <p:sp>
        <p:nvSpPr>
          <p:cNvPr id="239619" name="Rectangle 3"/>
          <p:cNvSpPr>
            <a:spLocks noGrp="1" noChangeArrowheads="1"/>
          </p:cNvSpPr>
          <p:nvPr>
            <p:ph idx="1"/>
          </p:nvPr>
        </p:nvSpPr>
        <p:spPr>
          <a:xfrm>
            <a:off x="1043608" y="980728"/>
            <a:ext cx="8136904" cy="5760640"/>
          </a:xfrm>
        </p:spPr>
        <p:txBody>
          <a:bodyPr/>
          <a:lstStyle/>
          <a:p>
            <a:pPr>
              <a:lnSpc>
                <a:spcPct val="150000"/>
              </a:lnSpc>
              <a:buFont typeface="Wingdings" pitchFamily="2" charset="2"/>
              <a:buNone/>
            </a:pPr>
            <a:r>
              <a:rPr lang="en-US" altLang="zh-CN" sz="2400" b="1" dirty="0"/>
              <a:t>(3)</a:t>
            </a:r>
            <a:r>
              <a:rPr lang="zh-CN" altLang="en-US" sz="2400" b="1" dirty="0"/>
              <a:t>如果发现表中某一行变成了</a:t>
            </a:r>
            <a:r>
              <a:rPr lang="en-US" altLang="zh-CN" sz="2400" b="1" dirty="0"/>
              <a:t>a</a:t>
            </a:r>
            <a:r>
              <a:rPr lang="en-US" altLang="zh-CN" sz="2400" b="1" baseline="-30000" dirty="0"/>
              <a:t>l</a:t>
            </a:r>
            <a:r>
              <a:rPr lang="zh-CN" altLang="en-US" sz="2400" b="1" dirty="0"/>
              <a:t>，</a:t>
            </a:r>
            <a:r>
              <a:rPr lang="en-US" altLang="zh-CN" sz="2400" b="1" dirty="0"/>
              <a:t>a</a:t>
            </a:r>
            <a:r>
              <a:rPr lang="en-US" altLang="zh-CN" sz="2400" b="1" baseline="-30000" dirty="0"/>
              <a:t>2</a:t>
            </a:r>
            <a:r>
              <a:rPr lang="zh-CN" altLang="en-US" sz="2400" b="1" dirty="0"/>
              <a:t>，</a:t>
            </a:r>
            <a:r>
              <a:rPr lang="en-US" altLang="zh-CN" sz="2400" b="1" dirty="0"/>
              <a:t>…</a:t>
            </a:r>
            <a:r>
              <a:rPr lang="zh-CN" altLang="en-US" sz="2400" b="1" dirty="0"/>
              <a:t>，</a:t>
            </a:r>
            <a:r>
              <a:rPr lang="en-US" altLang="zh-CN" sz="2400" b="1" dirty="0"/>
              <a:t>a</a:t>
            </a:r>
            <a:r>
              <a:rPr lang="en-US" altLang="zh-CN" sz="2400" b="1" baseline="-30000" dirty="0"/>
              <a:t>n</a:t>
            </a:r>
            <a:r>
              <a:rPr lang="zh-CN" altLang="en-US" sz="2400" b="1" dirty="0"/>
              <a:t>，则分解</a:t>
            </a:r>
            <a:r>
              <a:rPr lang="en-US" altLang="zh-CN" sz="2400" b="1" dirty="0"/>
              <a:t>ρ</a:t>
            </a:r>
            <a:r>
              <a:rPr lang="zh-CN" altLang="en-US" sz="2400" b="1" dirty="0"/>
              <a:t>具有无损连接性；如果</a:t>
            </a:r>
            <a:r>
              <a:rPr lang="en-US" altLang="zh-CN" sz="2400" b="1" dirty="0"/>
              <a:t>F</a:t>
            </a:r>
            <a:r>
              <a:rPr lang="zh-CN" altLang="en-US" sz="2400" b="1" dirty="0"/>
              <a:t>中所有函数依赖都不能再修改表中的内容，且没有发现这样的行，则分解</a:t>
            </a:r>
            <a:r>
              <a:rPr lang="en-US" altLang="zh-CN" sz="2400" b="1" dirty="0"/>
              <a:t>ρ</a:t>
            </a:r>
            <a:r>
              <a:rPr lang="zh-CN" altLang="en-US" sz="2400" b="1" dirty="0"/>
              <a:t>不具有无损连接性。</a:t>
            </a:r>
          </a:p>
        </p:txBody>
      </p:sp>
      <p:pic>
        <p:nvPicPr>
          <p:cNvPr id="239620" name="Picture 4" descr="j02977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1575" y="5313363"/>
            <a:ext cx="1622425" cy="1544637"/>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a:extLst>
              <a:ext uri="{FF2B5EF4-FFF2-40B4-BE49-F238E27FC236}">
                <a16:creationId xmlns:a16="http://schemas.microsoft.com/office/drawing/2014/main" id="{A2125A29-05C6-42EE-A319-8982173D6399}"/>
              </a:ext>
            </a:extLst>
          </p:cNvPr>
          <p:cNvSpPr>
            <a:spLocks noGrp="1"/>
          </p:cNvSpPr>
          <p:nvPr>
            <p:ph type="dt" sz="half" idx="10"/>
          </p:nvPr>
        </p:nvSpPr>
        <p:spPr/>
        <p:txBody>
          <a:bodyPr/>
          <a:lstStyle/>
          <a:p>
            <a:pPr>
              <a:buFontTx/>
              <a:buNone/>
              <a:defRPr/>
            </a:pPr>
            <a:fld id="{49A02BD8-5677-4682-B388-ECDDB93201F2}"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9618"/>
                                        </p:tgtEl>
                                        <p:attrNameLst>
                                          <p:attrName>style.visibility</p:attrName>
                                        </p:attrNameLst>
                                      </p:cBhvr>
                                      <p:to>
                                        <p:strVal val="visible"/>
                                      </p:to>
                                    </p:set>
                                    <p:anim calcmode="lin" valueType="num">
                                      <p:cBhvr additive="base">
                                        <p:cTn id="7" dur="500" fill="hold"/>
                                        <p:tgtEl>
                                          <p:spTgt spid="239618"/>
                                        </p:tgtEl>
                                        <p:attrNameLst>
                                          <p:attrName>ppt_x</p:attrName>
                                        </p:attrNameLst>
                                      </p:cBhvr>
                                      <p:tavLst>
                                        <p:tav tm="0">
                                          <p:val>
                                            <p:strVal val="#ppt_x"/>
                                          </p:val>
                                        </p:tav>
                                        <p:tav tm="100000">
                                          <p:val>
                                            <p:strVal val="#ppt_x"/>
                                          </p:val>
                                        </p:tav>
                                      </p:tavLst>
                                    </p:anim>
                                    <p:anim calcmode="lin" valueType="num">
                                      <p:cBhvr additive="base">
                                        <p:cTn id="8" dur="500" fill="hold"/>
                                        <p:tgtEl>
                                          <p:spTgt spid="23961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9619">
                                            <p:txEl>
                                              <p:pRg st="0" end="0"/>
                                            </p:txEl>
                                          </p:spTgt>
                                        </p:tgtEl>
                                        <p:attrNameLst>
                                          <p:attrName>style.visibility</p:attrName>
                                        </p:attrNameLst>
                                      </p:cBhvr>
                                      <p:to>
                                        <p:strVal val="visible"/>
                                      </p:to>
                                    </p:set>
                                    <p:anim calcmode="lin" valueType="num">
                                      <p:cBhvr additive="base">
                                        <p:cTn id="13" dur="500" fill="hold"/>
                                        <p:tgtEl>
                                          <p:spTgt spid="2396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96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239620"/>
                                        </p:tgtEl>
                                        <p:attrNameLst>
                                          <p:attrName>style.visibility</p:attrName>
                                        </p:attrNameLst>
                                      </p:cBhvr>
                                      <p:to>
                                        <p:strVal val="visible"/>
                                      </p:to>
                                    </p:set>
                                    <p:animEffect transition="in" filter="box(out)">
                                      <p:cBhvr>
                                        <p:cTn id="19" dur="500"/>
                                        <p:tgtEl>
                                          <p:spTgt spid="239620"/>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utoUpdateAnimBg="0"/>
      <p:bldP spid="239619"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zh-CN" altLang="en-US" b="1" dirty="0"/>
              <a:t>无损连接分解</a:t>
            </a:r>
          </a:p>
        </p:txBody>
      </p:sp>
      <p:sp>
        <p:nvSpPr>
          <p:cNvPr id="331779" name="Rectangle 3"/>
          <p:cNvSpPr>
            <a:spLocks noGrp="1" noChangeArrowheads="1"/>
          </p:cNvSpPr>
          <p:nvPr>
            <p:ph idx="1"/>
          </p:nvPr>
        </p:nvSpPr>
        <p:spPr>
          <a:xfrm>
            <a:off x="971600" y="994929"/>
            <a:ext cx="8172400" cy="1298711"/>
          </a:xfrm>
        </p:spPr>
        <p:txBody>
          <a:bodyPr/>
          <a:lstStyle/>
          <a:p>
            <a:pPr marL="457200" lvl="1" indent="0">
              <a:lnSpc>
                <a:spcPct val="150000"/>
              </a:lnSpc>
              <a:buNone/>
            </a:pPr>
            <a:r>
              <a:rPr lang="zh-CN" altLang="en-US" sz="2400" b="1" dirty="0"/>
              <a:t>示例一：</a:t>
            </a:r>
            <a:r>
              <a:rPr lang="en-US" altLang="zh-CN" sz="2400" b="1" dirty="0"/>
              <a:t>U={A,B,C,D,E}, F={AB</a:t>
            </a:r>
            <a:r>
              <a:rPr lang="en-US" altLang="zh-CN" sz="2400" b="1" dirty="0">
                <a:sym typeface="Symbol" pitchFamily="18" charset="2"/>
              </a:rPr>
              <a:t></a:t>
            </a:r>
            <a:r>
              <a:rPr lang="en-US" altLang="zh-CN" sz="2400" b="1" dirty="0"/>
              <a:t>C,C</a:t>
            </a:r>
            <a:r>
              <a:rPr lang="en-US" altLang="zh-CN" sz="2400" b="1" dirty="0">
                <a:sym typeface="Symbol" pitchFamily="18" charset="2"/>
              </a:rPr>
              <a:t>D,DE}</a:t>
            </a:r>
          </a:p>
          <a:p>
            <a:pPr lvl="1">
              <a:lnSpc>
                <a:spcPct val="150000"/>
              </a:lnSpc>
              <a:buFont typeface="Wingdings" pitchFamily="2" charset="2"/>
              <a:buNone/>
            </a:pPr>
            <a:r>
              <a:rPr lang="en-US" altLang="zh-CN" sz="2400" b="1" dirty="0">
                <a:sym typeface="Symbol" pitchFamily="18" charset="2"/>
              </a:rPr>
              <a:t>	 ={(A, B, C), (C, D), (D, E)}</a:t>
            </a:r>
          </a:p>
        </p:txBody>
      </p:sp>
      <p:graphicFrame>
        <p:nvGraphicFramePr>
          <p:cNvPr id="331780" name="Group 4"/>
          <p:cNvGraphicFramePr>
            <a:graphicFrameLocks noGrp="1"/>
          </p:cNvGraphicFramePr>
          <p:nvPr>
            <p:extLst/>
          </p:nvPr>
        </p:nvGraphicFramePr>
        <p:xfrm>
          <a:off x="1094928" y="2514600"/>
          <a:ext cx="38862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1817" name="Group 41"/>
          <p:cNvGraphicFramePr>
            <a:graphicFrameLocks noGrp="1"/>
          </p:cNvGraphicFramePr>
          <p:nvPr>
            <p:extLst/>
          </p:nvPr>
        </p:nvGraphicFramePr>
        <p:xfrm>
          <a:off x="5220072" y="2522240"/>
          <a:ext cx="38862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1854" name="Rectangle 78"/>
          <p:cNvSpPr>
            <a:spLocks noChangeArrowheads="1"/>
          </p:cNvSpPr>
          <p:nvPr/>
        </p:nvSpPr>
        <p:spPr bwMode="auto">
          <a:xfrm>
            <a:off x="5296272" y="1988840"/>
            <a:ext cx="3429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marR="0" lvl="1" indent="-285750" algn="ctr" defTabSz="914400" rtl="0" eaLnBrk="1" fontAlgn="base" latinLnBrk="0" hangingPunct="1">
              <a:lnSpc>
                <a:spcPct val="120000"/>
              </a:lnSpc>
              <a:spcBef>
                <a:spcPct val="20000"/>
              </a:spcBef>
              <a:spcAft>
                <a:spcPct val="0"/>
              </a:spcAft>
              <a:buClr>
                <a:srgbClr val="FFE6E6"/>
              </a:buClr>
              <a:buSzPct val="50000"/>
              <a:buFont typeface="Monotype Sorts" pitchFamily="2" charset="2"/>
              <a:buNone/>
              <a:tabLst/>
              <a:defRPr/>
            </a:pP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rPr>
              <a:t>AB</a:t>
            </a: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sym typeface="Symbol" pitchFamily="18" charset="2"/>
              </a:rPr>
              <a:t></a:t>
            </a: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rPr>
              <a:t>C</a:t>
            </a:r>
          </a:p>
        </p:txBody>
      </p:sp>
      <p:graphicFrame>
        <p:nvGraphicFramePr>
          <p:cNvPr id="331855" name="Group 79"/>
          <p:cNvGraphicFramePr>
            <a:graphicFrameLocks noGrp="1"/>
          </p:cNvGraphicFramePr>
          <p:nvPr>
            <p:extLst/>
          </p:nvPr>
        </p:nvGraphicFramePr>
        <p:xfrm>
          <a:off x="1094928" y="4959350"/>
          <a:ext cx="38862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1892" name="Rectangle 116"/>
          <p:cNvSpPr>
            <a:spLocks noChangeArrowheads="1"/>
          </p:cNvSpPr>
          <p:nvPr/>
        </p:nvSpPr>
        <p:spPr bwMode="auto">
          <a:xfrm>
            <a:off x="1094928" y="4343400"/>
            <a:ext cx="3429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marR="0" lvl="1" indent="-285750" algn="ctr" defTabSz="914400" rtl="0" eaLnBrk="1" fontAlgn="base" latinLnBrk="0" hangingPunct="1">
              <a:lnSpc>
                <a:spcPct val="120000"/>
              </a:lnSpc>
              <a:spcBef>
                <a:spcPct val="20000"/>
              </a:spcBef>
              <a:spcAft>
                <a:spcPct val="0"/>
              </a:spcAft>
              <a:buClr>
                <a:srgbClr val="FFE6E6"/>
              </a:buClr>
              <a:buSzPct val="50000"/>
              <a:buFont typeface="Monotype Sorts" pitchFamily="2" charset="2"/>
              <a:buNone/>
              <a:tabLst/>
              <a:defRPr/>
            </a:pP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rPr>
              <a:t>C</a:t>
            </a:r>
            <a:r>
              <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sym typeface="Symbol" pitchFamily="18" charset="2"/>
              </a:rPr>
              <a:t>D</a:t>
            </a:r>
            <a:endParaRPr kumimoji="1" lang="en-US" altLang="zh-CN" sz="2800" b="0" i="0" u="none" strike="noStrike" kern="1200" cap="none" spc="0" normalizeH="0" baseline="0" noProof="0">
              <a:ln>
                <a:noFill/>
              </a:ln>
              <a:solidFill>
                <a:prstClr val="black"/>
              </a:solidFill>
              <a:effectLst/>
              <a:uLnTx/>
              <a:uFillTx/>
              <a:latin typeface="Times New Roman" pitchFamily="18" charset="0"/>
              <a:ea typeface="楷体_GB2312" pitchFamily="49" charset="-122"/>
              <a:cs typeface="+mn-cs"/>
            </a:endParaRPr>
          </a:p>
        </p:txBody>
      </p:sp>
      <p:graphicFrame>
        <p:nvGraphicFramePr>
          <p:cNvPr id="331893" name="Group 117"/>
          <p:cNvGraphicFramePr>
            <a:graphicFrameLocks noGrp="1"/>
          </p:cNvGraphicFramePr>
          <p:nvPr>
            <p:extLst/>
          </p:nvPr>
        </p:nvGraphicFramePr>
        <p:xfrm>
          <a:off x="5220072" y="4953000"/>
          <a:ext cx="38862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1930" name="Rectangle 154"/>
          <p:cNvSpPr>
            <a:spLocks noChangeArrowheads="1"/>
          </p:cNvSpPr>
          <p:nvPr/>
        </p:nvSpPr>
        <p:spPr bwMode="auto">
          <a:xfrm>
            <a:off x="5372472" y="4343400"/>
            <a:ext cx="3429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742950" marR="0" lvl="1" indent="-285750" algn="ctr" defTabSz="914400" rtl="0" eaLnBrk="1" fontAlgn="base" latinLnBrk="0" hangingPunct="1">
              <a:lnSpc>
                <a:spcPct val="120000"/>
              </a:lnSpc>
              <a:spcBef>
                <a:spcPct val="20000"/>
              </a:spcBef>
              <a:spcAft>
                <a:spcPct val="0"/>
              </a:spcAft>
              <a:buClr>
                <a:srgbClr val="FFE6E6"/>
              </a:buClr>
              <a:buSzPct val="50000"/>
              <a:buFont typeface="Monotype Sorts" pitchFamily="2" charset="2"/>
              <a:buNone/>
              <a:tabLst/>
              <a:defRPr/>
            </a:pPr>
            <a:r>
              <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sym typeface="Symbol" pitchFamily="18" charset="2"/>
              </a:rPr>
              <a:t>DE</a:t>
            </a:r>
            <a:endParaRPr kumimoji="1" lang="en-US" altLang="zh-CN" sz="2800" b="0" i="0" u="none" strike="noStrike" kern="1200" cap="none" spc="0" normalizeH="0" baseline="0" noProof="0" dirty="0">
              <a:ln>
                <a:noFill/>
              </a:ln>
              <a:solidFill>
                <a:prstClr val="black"/>
              </a:solidFill>
              <a:effectLst/>
              <a:uLnTx/>
              <a:uFillTx/>
              <a:latin typeface="Times New Roman" pitchFamily="18" charset="0"/>
              <a:ea typeface="楷体_GB2312" pitchFamily="49" charset="-122"/>
              <a:cs typeface="+mn-cs"/>
            </a:endParaRPr>
          </a:p>
        </p:txBody>
      </p:sp>
      <p:sp>
        <p:nvSpPr>
          <p:cNvPr id="331931" name="Oval 155"/>
          <p:cNvSpPr>
            <a:spLocks noChangeArrowheads="1"/>
          </p:cNvSpPr>
          <p:nvPr/>
        </p:nvSpPr>
        <p:spPr bwMode="auto">
          <a:xfrm>
            <a:off x="3880991" y="5500688"/>
            <a:ext cx="381000" cy="3810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31932" name="Oval 156"/>
          <p:cNvSpPr>
            <a:spLocks noChangeArrowheads="1"/>
          </p:cNvSpPr>
          <p:nvPr/>
        </p:nvSpPr>
        <p:spPr bwMode="auto">
          <a:xfrm>
            <a:off x="8604448" y="5486400"/>
            <a:ext cx="381000" cy="3810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 name="日期占位符 2">
            <a:extLst>
              <a:ext uri="{FF2B5EF4-FFF2-40B4-BE49-F238E27FC236}">
                <a16:creationId xmlns:a16="http://schemas.microsoft.com/office/drawing/2014/main" id="{EC9D86E9-2F75-4CDE-9414-0475A2C669E9}"/>
              </a:ext>
            </a:extLst>
          </p:cNvPr>
          <p:cNvSpPr>
            <a:spLocks noGrp="1"/>
          </p:cNvSpPr>
          <p:nvPr>
            <p:ph type="dt" sz="half" idx="10"/>
          </p:nvPr>
        </p:nvSpPr>
        <p:spPr/>
        <p:txBody>
          <a:bodyPr/>
          <a:lstStyle/>
          <a:p>
            <a:pPr>
              <a:buFontTx/>
              <a:buNone/>
              <a:defRPr/>
            </a:pPr>
            <a:fld id="{73F3DB31-1C0F-42E0-AA24-6CEB69D12608}" type="datetime1">
              <a:rPr lang="zh-CN" altLang="en-US" smtClean="0"/>
              <a:t>2021/12/02</a:t>
            </a:fld>
            <a:endParaRPr lang="zh-CN" alt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sp>
        <p:nvSpPr>
          <p:cNvPr id="327683" name="Rectangle 3"/>
          <p:cNvSpPr>
            <a:spLocks noGrp="1" noChangeArrowheads="1"/>
          </p:cNvSpPr>
          <p:nvPr>
            <p:ph idx="1"/>
          </p:nvPr>
        </p:nvSpPr>
        <p:spPr>
          <a:xfrm>
            <a:off x="971600" y="982663"/>
            <a:ext cx="8064896" cy="2003426"/>
          </a:xfrm>
        </p:spPr>
        <p:txBody>
          <a:bodyPr/>
          <a:lstStyle/>
          <a:p>
            <a:pPr lvl="1"/>
            <a:r>
              <a:rPr lang="zh-CN" altLang="en-US" b="1" dirty="0"/>
              <a:t>示例二：</a:t>
            </a:r>
            <a:r>
              <a:rPr lang="en-US" altLang="zh-CN" b="1" dirty="0"/>
              <a:t>U={A,B,C,D,E}, </a:t>
            </a:r>
          </a:p>
          <a:p>
            <a:pPr lvl="1">
              <a:buFont typeface="Wingdings" pitchFamily="2" charset="2"/>
              <a:buNone/>
            </a:pPr>
            <a:r>
              <a:rPr lang="en-US" altLang="zh-CN" b="1" dirty="0"/>
              <a:t>	F={A</a:t>
            </a:r>
            <a:r>
              <a:rPr lang="en-US" altLang="zh-CN" b="1" dirty="0">
                <a:sym typeface="Symbol" pitchFamily="18" charset="2"/>
              </a:rPr>
              <a:t></a:t>
            </a:r>
            <a:r>
              <a:rPr lang="en-US" altLang="zh-CN" b="1" dirty="0"/>
              <a:t>C, B</a:t>
            </a:r>
            <a:r>
              <a:rPr lang="en-US" altLang="zh-CN" b="1" dirty="0">
                <a:sym typeface="Symbol" pitchFamily="18" charset="2"/>
              </a:rPr>
              <a:t></a:t>
            </a:r>
            <a:r>
              <a:rPr lang="en-US" altLang="zh-CN" b="1" dirty="0"/>
              <a:t>C, C</a:t>
            </a:r>
            <a:r>
              <a:rPr lang="en-US" altLang="zh-CN" b="1" dirty="0">
                <a:sym typeface="Symbol" pitchFamily="18" charset="2"/>
              </a:rPr>
              <a:t>D,DEC ,CEA}</a:t>
            </a:r>
          </a:p>
          <a:p>
            <a:pPr lvl="1">
              <a:buFont typeface="Wingdings" pitchFamily="2" charset="2"/>
              <a:buNone/>
            </a:pPr>
            <a:r>
              <a:rPr lang="en-US" altLang="zh-CN" b="1" dirty="0">
                <a:sym typeface="Symbol" pitchFamily="18" charset="2"/>
              </a:rPr>
              <a:t>	 ={(A, D), (A, B), (B, E), (C, D, E), (A, E)}</a:t>
            </a:r>
          </a:p>
        </p:txBody>
      </p:sp>
      <p:graphicFrame>
        <p:nvGraphicFramePr>
          <p:cNvPr id="327684" name="Group 4"/>
          <p:cNvGraphicFramePr>
            <a:graphicFrameLocks noGrp="1"/>
          </p:cNvGraphicFramePr>
          <p:nvPr>
            <p:extLst/>
          </p:nvPr>
        </p:nvGraphicFramePr>
        <p:xfrm>
          <a:off x="1043608" y="3644900"/>
          <a:ext cx="3960440" cy="2377440"/>
        </p:xfrm>
        <a:graphic>
          <a:graphicData uri="http://schemas.openxmlformats.org/drawingml/2006/table">
            <a:tbl>
              <a:tblPr/>
              <a:tblGrid>
                <a:gridCol w="783367">
                  <a:extLst>
                    <a:ext uri="{9D8B030D-6E8A-4147-A177-3AD203B41FA5}">
                      <a16:colId xmlns:a16="http://schemas.microsoft.com/office/drawing/2014/main" val="20000"/>
                    </a:ext>
                  </a:extLst>
                </a:gridCol>
                <a:gridCol w="569722">
                  <a:extLst>
                    <a:ext uri="{9D8B030D-6E8A-4147-A177-3AD203B41FA5}">
                      <a16:colId xmlns:a16="http://schemas.microsoft.com/office/drawing/2014/main" val="20001"/>
                    </a:ext>
                  </a:extLst>
                </a:gridCol>
                <a:gridCol w="569722">
                  <a:extLst>
                    <a:ext uri="{9D8B030D-6E8A-4147-A177-3AD203B41FA5}">
                      <a16:colId xmlns:a16="http://schemas.microsoft.com/office/drawing/2014/main" val="20002"/>
                    </a:ext>
                  </a:extLst>
                </a:gridCol>
                <a:gridCol w="569722">
                  <a:extLst>
                    <a:ext uri="{9D8B030D-6E8A-4147-A177-3AD203B41FA5}">
                      <a16:colId xmlns:a16="http://schemas.microsoft.com/office/drawing/2014/main" val="20003"/>
                    </a:ext>
                  </a:extLst>
                </a:gridCol>
                <a:gridCol w="677272">
                  <a:extLst>
                    <a:ext uri="{9D8B030D-6E8A-4147-A177-3AD203B41FA5}">
                      <a16:colId xmlns:a16="http://schemas.microsoft.com/office/drawing/2014/main" val="20004"/>
                    </a:ext>
                  </a:extLst>
                </a:gridCol>
                <a:gridCol w="790635">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7733" name="Rectangle 53"/>
          <p:cNvSpPr>
            <a:spLocks noChangeArrowheads="1"/>
          </p:cNvSpPr>
          <p:nvPr/>
        </p:nvSpPr>
        <p:spPr bwMode="auto">
          <a:xfrm>
            <a:off x="6647309" y="2986088"/>
            <a:ext cx="941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uLnTx/>
                <a:uFillTx/>
                <a:latin typeface="Arial Narrow" pitchFamily="34" charset="0"/>
                <a:ea typeface="华文新魏" pitchFamily="2" charset="-122"/>
                <a:cs typeface="+mn-cs"/>
              </a:rPr>
              <a:t>A</a:t>
            </a:r>
            <a:r>
              <a:rPr kumimoji="1" lang="en-US" altLang="zh-CN" sz="2800" b="0" i="0" u="none" strike="noStrike" kern="1200" cap="none" spc="0" normalizeH="0" baseline="0" noProof="0" dirty="0">
                <a:ln>
                  <a:noFill/>
                </a:ln>
                <a:solidFill>
                  <a:prstClr val="black"/>
                </a:solidFill>
                <a:effectLst/>
                <a:uLnTx/>
                <a:uFillTx/>
                <a:latin typeface="Arial Narrow" pitchFamily="34" charset="0"/>
                <a:ea typeface="华文新魏" pitchFamily="2" charset="-122"/>
                <a:cs typeface="+mn-cs"/>
                <a:sym typeface="Symbol" pitchFamily="18" charset="2"/>
              </a:rPr>
              <a:t></a:t>
            </a:r>
            <a:r>
              <a:rPr kumimoji="1" lang="en-US" altLang="zh-CN" sz="2800" b="0" i="0" u="none" strike="noStrike" kern="1200" cap="none" spc="0" normalizeH="0" baseline="0" noProof="0" dirty="0">
                <a:ln>
                  <a:noFill/>
                </a:ln>
                <a:solidFill>
                  <a:prstClr val="black"/>
                </a:solidFill>
                <a:effectLst/>
                <a:uLnTx/>
                <a:uFillTx/>
                <a:latin typeface="Arial Narrow" pitchFamily="34" charset="0"/>
                <a:ea typeface="华文新魏" pitchFamily="2" charset="-122"/>
                <a:cs typeface="+mn-cs"/>
              </a:rPr>
              <a:t>C</a:t>
            </a:r>
          </a:p>
        </p:txBody>
      </p:sp>
      <p:graphicFrame>
        <p:nvGraphicFramePr>
          <p:cNvPr id="327734" name="Group 54"/>
          <p:cNvGraphicFramePr>
            <a:graphicFrameLocks noGrp="1"/>
          </p:cNvGraphicFramePr>
          <p:nvPr>
            <p:extLst/>
          </p:nvPr>
        </p:nvGraphicFramePr>
        <p:xfrm>
          <a:off x="5150296" y="3657600"/>
          <a:ext cx="3886200" cy="237744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7783" name="Oval 103"/>
          <p:cNvSpPr>
            <a:spLocks noChangeArrowheads="1"/>
          </p:cNvSpPr>
          <p:nvPr/>
        </p:nvSpPr>
        <p:spPr bwMode="auto">
          <a:xfrm>
            <a:off x="7269609" y="4437112"/>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7784" name="Oval 104"/>
          <p:cNvSpPr>
            <a:spLocks noChangeArrowheads="1"/>
          </p:cNvSpPr>
          <p:nvPr/>
        </p:nvSpPr>
        <p:spPr bwMode="auto">
          <a:xfrm>
            <a:off x="7283896" y="5677250"/>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 name="日期占位符 2">
            <a:extLst>
              <a:ext uri="{FF2B5EF4-FFF2-40B4-BE49-F238E27FC236}">
                <a16:creationId xmlns:a16="http://schemas.microsoft.com/office/drawing/2014/main" id="{F1DF550C-8A3F-42F0-8F7C-04F7126F0F10}"/>
              </a:ext>
            </a:extLst>
          </p:cNvPr>
          <p:cNvSpPr>
            <a:spLocks noGrp="1"/>
          </p:cNvSpPr>
          <p:nvPr>
            <p:ph type="dt" sz="half" idx="10"/>
          </p:nvPr>
        </p:nvSpPr>
        <p:spPr/>
        <p:txBody>
          <a:bodyPr/>
          <a:lstStyle/>
          <a:p>
            <a:pPr>
              <a:buFontTx/>
              <a:buNone/>
              <a:defRPr/>
            </a:pPr>
            <a:fld id="{0A5DED2C-2126-468D-B12A-695AEB0D8F27}" type="datetime1">
              <a:rPr lang="zh-CN" altLang="en-US" smtClean="0"/>
              <a:t>2021/12/02</a:t>
            </a:fld>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sp>
        <p:nvSpPr>
          <p:cNvPr id="328707" name="Rectangle 3"/>
          <p:cNvSpPr>
            <a:spLocks noChangeArrowheads="1"/>
          </p:cNvSpPr>
          <p:nvPr/>
        </p:nvSpPr>
        <p:spPr bwMode="auto">
          <a:xfrm>
            <a:off x="2375917" y="1871663"/>
            <a:ext cx="1049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a:noFill/>
                </a:ln>
                <a:solidFill>
                  <a:prstClr val="black"/>
                </a:solidFill>
                <a:effectLst/>
                <a:uLnTx/>
                <a:uFillTx/>
                <a:latin typeface="Arial Narrow" pitchFamily="34" charset="0"/>
                <a:ea typeface="华文新魏" pitchFamily="2" charset="-122"/>
                <a:cs typeface="+mn-cs"/>
              </a:rPr>
              <a:t>B</a:t>
            </a:r>
            <a:r>
              <a:rPr kumimoji="1" lang="en-US" altLang="zh-CN" sz="3200" b="0" i="0" u="none" strike="noStrike" kern="1200" cap="none" spc="0" normalizeH="0" baseline="0" noProof="0" dirty="0">
                <a:ln>
                  <a:noFill/>
                </a:ln>
                <a:solidFill>
                  <a:prstClr val="black"/>
                </a:solidFill>
                <a:effectLst/>
                <a:uLnTx/>
                <a:uFillTx/>
                <a:latin typeface="Arial Narrow" pitchFamily="34" charset="0"/>
                <a:ea typeface="华文新魏" pitchFamily="2" charset="-122"/>
                <a:cs typeface="+mn-cs"/>
                <a:sym typeface="Symbol" pitchFamily="18" charset="2"/>
              </a:rPr>
              <a:t></a:t>
            </a:r>
            <a:r>
              <a:rPr kumimoji="1" lang="en-US" altLang="zh-CN" sz="3200" b="0" i="0" u="none" strike="noStrike" kern="1200" cap="none" spc="0" normalizeH="0" baseline="0" noProof="0" dirty="0">
                <a:ln>
                  <a:noFill/>
                </a:ln>
                <a:solidFill>
                  <a:prstClr val="black"/>
                </a:solidFill>
                <a:effectLst/>
                <a:uLnTx/>
                <a:uFillTx/>
                <a:latin typeface="Arial Narrow" pitchFamily="34" charset="0"/>
                <a:ea typeface="华文新魏" pitchFamily="2" charset="-122"/>
                <a:cs typeface="+mn-cs"/>
              </a:rPr>
              <a:t>C</a:t>
            </a:r>
          </a:p>
        </p:txBody>
      </p:sp>
      <p:graphicFrame>
        <p:nvGraphicFramePr>
          <p:cNvPr id="328708" name="Group 4"/>
          <p:cNvGraphicFramePr>
            <a:graphicFrameLocks noGrp="1"/>
          </p:cNvGraphicFramePr>
          <p:nvPr>
            <p:extLst/>
          </p:nvPr>
        </p:nvGraphicFramePr>
        <p:xfrm>
          <a:off x="1043609" y="2590800"/>
          <a:ext cx="3950095" cy="2377440"/>
        </p:xfrm>
        <a:graphic>
          <a:graphicData uri="http://schemas.openxmlformats.org/drawingml/2006/table">
            <a:tbl>
              <a:tblPr/>
              <a:tblGrid>
                <a:gridCol w="804649">
                  <a:extLst>
                    <a:ext uri="{9D8B030D-6E8A-4147-A177-3AD203B41FA5}">
                      <a16:colId xmlns:a16="http://schemas.microsoft.com/office/drawing/2014/main" val="20000"/>
                    </a:ext>
                  </a:extLst>
                </a:gridCol>
                <a:gridCol w="585199">
                  <a:extLst>
                    <a:ext uri="{9D8B030D-6E8A-4147-A177-3AD203B41FA5}">
                      <a16:colId xmlns:a16="http://schemas.microsoft.com/office/drawing/2014/main" val="20001"/>
                    </a:ext>
                  </a:extLst>
                </a:gridCol>
                <a:gridCol w="585199">
                  <a:extLst>
                    <a:ext uri="{9D8B030D-6E8A-4147-A177-3AD203B41FA5}">
                      <a16:colId xmlns:a16="http://schemas.microsoft.com/office/drawing/2014/main" val="20002"/>
                    </a:ext>
                  </a:extLst>
                </a:gridCol>
                <a:gridCol w="585199">
                  <a:extLst>
                    <a:ext uri="{9D8B030D-6E8A-4147-A177-3AD203B41FA5}">
                      <a16:colId xmlns:a16="http://schemas.microsoft.com/office/drawing/2014/main" val="20003"/>
                    </a:ext>
                  </a:extLst>
                </a:gridCol>
                <a:gridCol w="629395">
                  <a:extLst>
                    <a:ext uri="{9D8B030D-6E8A-4147-A177-3AD203B41FA5}">
                      <a16:colId xmlns:a16="http://schemas.microsoft.com/office/drawing/2014/main" val="20004"/>
                    </a:ext>
                  </a:extLst>
                </a:gridCol>
                <a:gridCol w="760454">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b</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8757" name="Oval 53"/>
          <p:cNvSpPr>
            <a:spLocks noChangeArrowheads="1"/>
          </p:cNvSpPr>
          <p:nvPr/>
        </p:nvSpPr>
        <p:spPr bwMode="auto">
          <a:xfrm>
            <a:off x="3067930" y="3776663"/>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8758" name="Rectangle 54"/>
          <p:cNvSpPr>
            <a:spLocks noChangeArrowheads="1"/>
          </p:cNvSpPr>
          <p:nvPr/>
        </p:nvSpPr>
        <p:spPr bwMode="auto">
          <a:xfrm>
            <a:off x="6719317" y="1905000"/>
            <a:ext cx="10683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prstClr val="black"/>
                </a:solidFill>
                <a:effectLst/>
                <a:uLnTx/>
                <a:uFillTx/>
                <a:latin typeface="Arial Narrow" pitchFamily="34" charset="0"/>
                <a:ea typeface="华文新魏" pitchFamily="2" charset="-122"/>
                <a:cs typeface="+mn-cs"/>
              </a:rPr>
              <a:t>C</a:t>
            </a:r>
            <a:r>
              <a:rPr kumimoji="1" lang="en-US" altLang="zh-CN" sz="3200" b="0" i="0" u="none" strike="noStrike" kern="1200" cap="none" spc="0" normalizeH="0" baseline="0" noProof="0">
                <a:ln>
                  <a:noFill/>
                </a:ln>
                <a:solidFill>
                  <a:prstClr val="black"/>
                </a:solidFill>
                <a:effectLst/>
                <a:uLnTx/>
                <a:uFillTx/>
                <a:latin typeface="Arial Narrow" pitchFamily="34" charset="0"/>
                <a:ea typeface="华文新魏" pitchFamily="2" charset="-122"/>
                <a:cs typeface="+mn-cs"/>
                <a:sym typeface="Symbol" pitchFamily="18" charset="2"/>
              </a:rPr>
              <a:t>D</a:t>
            </a:r>
          </a:p>
        </p:txBody>
      </p:sp>
      <p:graphicFrame>
        <p:nvGraphicFramePr>
          <p:cNvPr id="328759" name="Group 55"/>
          <p:cNvGraphicFramePr>
            <a:graphicFrameLocks noGrp="1"/>
          </p:cNvGraphicFramePr>
          <p:nvPr>
            <p:extLst/>
          </p:nvPr>
        </p:nvGraphicFramePr>
        <p:xfrm>
          <a:off x="5222304" y="2624138"/>
          <a:ext cx="3886200" cy="237744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8808" name="Oval 104"/>
          <p:cNvSpPr>
            <a:spLocks noChangeArrowheads="1"/>
          </p:cNvSpPr>
          <p:nvPr/>
        </p:nvSpPr>
        <p:spPr bwMode="auto">
          <a:xfrm>
            <a:off x="7936929" y="3319463"/>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8809" name="Oval 105"/>
          <p:cNvSpPr>
            <a:spLocks noChangeArrowheads="1"/>
          </p:cNvSpPr>
          <p:nvPr/>
        </p:nvSpPr>
        <p:spPr bwMode="auto">
          <a:xfrm>
            <a:off x="7932167" y="3921243"/>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8810" name="Oval 106"/>
          <p:cNvSpPr>
            <a:spLocks noChangeArrowheads="1"/>
          </p:cNvSpPr>
          <p:nvPr/>
        </p:nvSpPr>
        <p:spPr bwMode="auto">
          <a:xfrm>
            <a:off x="7940932" y="4581128"/>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2" name="日期占位符 1">
            <a:extLst>
              <a:ext uri="{FF2B5EF4-FFF2-40B4-BE49-F238E27FC236}">
                <a16:creationId xmlns:a16="http://schemas.microsoft.com/office/drawing/2014/main" id="{70E30F52-26DC-4700-83D6-4D3A9F4DBA0A}"/>
              </a:ext>
            </a:extLst>
          </p:cNvPr>
          <p:cNvSpPr>
            <a:spLocks noGrp="1"/>
          </p:cNvSpPr>
          <p:nvPr>
            <p:ph type="dt" sz="half" idx="10"/>
          </p:nvPr>
        </p:nvSpPr>
        <p:spPr/>
        <p:txBody>
          <a:bodyPr/>
          <a:lstStyle/>
          <a:p>
            <a:pPr>
              <a:buFontTx/>
              <a:buNone/>
              <a:defRPr/>
            </a:pPr>
            <a:fld id="{E81A0E22-71A8-4B80-AE0E-17A7A58E7C1C}" type="datetime1">
              <a:rPr lang="zh-CN" altLang="en-US" smtClean="0"/>
              <a:t>2021/12/02</a:t>
            </a:fld>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sp>
        <p:nvSpPr>
          <p:cNvPr id="329731" name="Rectangle 3"/>
          <p:cNvSpPr>
            <a:spLocks noChangeArrowheads="1"/>
          </p:cNvSpPr>
          <p:nvPr/>
        </p:nvSpPr>
        <p:spPr bwMode="auto">
          <a:xfrm>
            <a:off x="2452117" y="1905000"/>
            <a:ext cx="1290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prstClr val="black"/>
                </a:solidFill>
                <a:effectLst/>
                <a:uLnTx/>
                <a:uFillTx/>
                <a:latin typeface="Arial Narrow" pitchFamily="34" charset="0"/>
                <a:ea typeface="华文新魏" pitchFamily="2" charset="-122"/>
                <a:cs typeface="+mn-cs"/>
                <a:sym typeface="Symbol" pitchFamily="18" charset="2"/>
              </a:rPr>
              <a:t>DEC</a:t>
            </a:r>
          </a:p>
        </p:txBody>
      </p:sp>
      <p:graphicFrame>
        <p:nvGraphicFramePr>
          <p:cNvPr id="329732" name="Group 4"/>
          <p:cNvGraphicFramePr>
            <a:graphicFrameLocks noGrp="1"/>
          </p:cNvGraphicFramePr>
          <p:nvPr>
            <p:extLst/>
          </p:nvPr>
        </p:nvGraphicFramePr>
        <p:xfrm>
          <a:off x="1115615" y="2624138"/>
          <a:ext cx="3725689" cy="2377440"/>
        </p:xfrm>
        <a:graphic>
          <a:graphicData uri="http://schemas.openxmlformats.org/drawingml/2006/table">
            <a:tbl>
              <a:tblPr/>
              <a:tblGrid>
                <a:gridCol w="803580">
                  <a:extLst>
                    <a:ext uri="{9D8B030D-6E8A-4147-A177-3AD203B41FA5}">
                      <a16:colId xmlns:a16="http://schemas.microsoft.com/office/drawing/2014/main" val="20000"/>
                    </a:ext>
                  </a:extLst>
                </a:gridCol>
                <a:gridCol w="584422">
                  <a:extLst>
                    <a:ext uri="{9D8B030D-6E8A-4147-A177-3AD203B41FA5}">
                      <a16:colId xmlns:a16="http://schemas.microsoft.com/office/drawing/2014/main" val="20001"/>
                    </a:ext>
                  </a:extLst>
                </a:gridCol>
                <a:gridCol w="584422">
                  <a:extLst>
                    <a:ext uri="{9D8B030D-6E8A-4147-A177-3AD203B41FA5}">
                      <a16:colId xmlns:a16="http://schemas.microsoft.com/office/drawing/2014/main" val="20002"/>
                    </a:ext>
                  </a:extLst>
                </a:gridCol>
                <a:gridCol w="584422">
                  <a:extLst>
                    <a:ext uri="{9D8B030D-6E8A-4147-A177-3AD203B41FA5}">
                      <a16:colId xmlns:a16="http://schemas.microsoft.com/office/drawing/2014/main" val="20003"/>
                    </a:ext>
                  </a:extLst>
                </a:gridCol>
                <a:gridCol w="511369">
                  <a:extLst>
                    <a:ext uri="{9D8B030D-6E8A-4147-A177-3AD203B41FA5}">
                      <a16:colId xmlns:a16="http://schemas.microsoft.com/office/drawing/2014/main" val="20004"/>
                    </a:ext>
                  </a:extLst>
                </a:gridCol>
                <a:gridCol w="657474">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a:t>
                      </a:r>
                      <a:r>
                        <a:rPr kumimoji="0" lang="en-US" altLang="zh-CN" sz="2000" b="0" i="0" u="none" strike="noStrike" cap="none" normalizeH="0" baseline="-16000" dirty="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9781" name="Oval 53"/>
          <p:cNvSpPr>
            <a:spLocks noChangeArrowheads="1"/>
          </p:cNvSpPr>
          <p:nvPr/>
        </p:nvSpPr>
        <p:spPr bwMode="auto">
          <a:xfrm>
            <a:off x="3074417" y="3861048"/>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9782" name="Oval 54"/>
          <p:cNvSpPr>
            <a:spLocks noChangeArrowheads="1"/>
          </p:cNvSpPr>
          <p:nvPr/>
        </p:nvSpPr>
        <p:spPr bwMode="auto">
          <a:xfrm>
            <a:off x="3088704" y="4653136"/>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9783" name="Rectangle 55"/>
          <p:cNvSpPr>
            <a:spLocks noChangeArrowheads="1"/>
          </p:cNvSpPr>
          <p:nvPr/>
        </p:nvSpPr>
        <p:spPr bwMode="auto">
          <a:xfrm>
            <a:off x="6719317" y="1905000"/>
            <a:ext cx="1271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prstClr val="black"/>
                </a:solidFill>
                <a:effectLst/>
                <a:uLnTx/>
                <a:uFillTx/>
                <a:latin typeface="Arial Narrow" pitchFamily="34" charset="0"/>
                <a:ea typeface="华文新魏" pitchFamily="2" charset="-122"/>
                <a:cs typeface="+mn-cs"/>
                <a:sym typeface="Symbol" pitchFamily="18" charset="2"/>
              </a:rPr>
              <a:t>CEA</a:t>
            </a:r>
          </a:p>
        </p:txBody>
      </p:sp>
      <p:graphicFrame>
        <p:nvGraphicFramePr>
          <p:cNvPr id="329784" name="Group 56"/>
          <p:cNvGraphicFramePr>
            <a:graphicFrameLocks noGrp="1"/>
          </p:cNvGraphicFramePr>
          <p:nvPr>
            <p:extLst/>
          </p:nvPr>
        </p:nvGraphicFramePr>
        <p:xfrm>
          <a:off x="5222304" y="2624138"/>
          <a:ext cx="3886200" cy="2486025"/>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hlink"/>
                          </a:solidFill>
                          <a:effectLst/>
                          <a:latin typeface="Tahoma" pitchFamily="34" charset="0"/>
                          <a:ea typeface="宋体" pitchFamily="2" charset="-122"/>
                        </a:rPr>
                        <a:t>a</a:t>
                      </a:r>
                      <a:r>
                        <a:rPr kumimoji="0" lang="en-US" altLang="zh-CN" sz="2000" b="0" i="0" u="none" strike="noStrike" cap="none" normalizeH="0" baseline="-16000">
                          <a:ln>
                            <a:noFill/>
                          </a:ln>
                          <a:solidFill>
                            <a:schemeClr val="hlink"/>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r>
                        <a:rPr kumimoji="0" lang="en-US" altLang="zh-CN" sz="2000" b="0" i="0" u="none" strike="noStrike" cap="none" normalizeH="0" baseline="-16000">
                          <a:ln>
                            <a:noFill/>
                          </a:ln>
                          <a:solidFill>
                            <a:schemeClr val="tx1"/>
                          </a:solidFill>
                          <a:effectLst/>
                          <a:latin typeface="Tahom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r>
                        <a:rPr kumimoji="0" lang="en-US" altLang="zh-CN" sz="2000" b="0" i="0" u="none" strike="noStrike" cap="none" normalizeH="0" baseline="-16000">
                          <a:ln>
                            <a:noFill/>
                          </a:ln>
                          <a:solidFill>
                            <a:schemeClr val="tx1"/>
                          </a:solidFill>
                          <a:effectLst/>
                          <a:latin typeface="Tahom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9833" name="Oval 105"/>
          <p:cNvSpPr>
            <a:spLocks noChangeArrowheads="1"/>
          </p:cNvSpPr>
          <p:nvPr/>
        </p:nvSpPr>
        <p:spPr bwMode="auto">
          <a:xfrm>
            <a:off x="6136704" y="4510088"/>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329834" name="Oval 106"/>
          <p:cNvSpPr>
            <a:spLocks noChangeArrowheads="1"/>
          </p:cNvSpPr>
          <p:nvPr/>
        </p:nvSpPr>
        <p:spPr bwMode="auto">
          <a:xfrm>
            <a:off x="6136704" y="4024313"/>
            <a:ext cx="457200" cy="457200"/>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endParaRPr kumimoji="0" lang="zh-CN" altLang="en-US" sz="2800" b="1" i="0" u="none" strike="noStrike" kern="1200" cap="none" spc="0" normalizeH="0" baseline="0" noProof="0">
              <a:ln>
                <a:noFill/>
              </a:ln>
              <a:solidFill>
                <a:srgbClr val="FF00FF"/>
              </a:solidFill>
              <a:effectLst/>
              <a:uLnTx/>
              <a:uFillTx/>
              <a:latin typeface="Tahoma" pitchFamily="34" charset="0"/>
              <a:ea typeface="宋体" pitchFamily="2" charset="-122"/>
              <a:cs typeface="+mn-cs"/>
            </a:endParaRPr>
          </a:p>
        </p:txBody>
      </p:sp>
      <p:sp>
        <p:nvSpPr>
          <p:cNvPr id="2" name="日期占位符 1">
            <a:extLst>
              <a:ext uri="{FF2B5EF4-FFF2-40B4-BE49-F238E27FC236}">
                <a16:creationId xmlns:a16="http://schemas.microsoft.com/office/drawing/2014/main" id="{B7FC5C59-02AC-4EF3-B84F-39CC087E17EC}"/>
              </a:ext>
            </a:extLst>
          </p:cNvPr>
          <p:cNvSpPr>
            <a:spLocks noGrp="1"/>
          </p:cNvSpPr>
          <p:nvPr>
            <p:ph type="dt" sz="half" idx="10"/>
          </p:nvPr>
        </p:nvSpPr>
        <p:spPr/>
        <p:txBody>
          <a:bodyPr/>
          <a:lstStyle/>
          <a:p>
            <a:pPr>
              <a:buFontTx/>
              <a:buNone/>
              <a:defRPr/>
            </a:pPr>
            <a:fld id="{15FEDA3C-D480-40FC-9B61-F2BFE5FB554E}" type="datetime1">
              <a:rPr lang="zh-CN" altLang="en-US" smtClean="0"/>
              <a:t>2021/12/02</a:t>
            </a:fld>
            <a:endParaRPr lang="zh-CN" alt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endParaRPr lang="zh-CN" altLang="en-US" b="1" i="1" dirty="0">
              <a:solidFill>
                <a:schemeClr val="hlink"/>
              </a:solidFill>
              <a:effectLst/>
              <a:latin typeface="+mj-ea"/>
            </a:endParaRPr>
          </a:p>
        </p:txBody>
      </p:sp>
      <p:sp>
        <p:nvSpPr>
          <p:cNvPr id="240643" name="Rectangle 3"/>
          <p:cNvSpPr>
            <a:spLocks noGrp="1" noChangeArrowheads="1"/>
          </p:cNvSpPr>
          <p:nvPr>
            <p:ph idx="1"/>
          </p:nvPr>
        </p:nvSpPr>
        <p:spPr>
          <a:xfrm>
            <a:off x="1043608" y="980728"/>
            <a:ext cx="8100392" cy="3096344"/>
          </a:xfrm>
        </p:spPr>
        <p:txBody>
          <a:bodyPr/>
          <a:lstStyle/>
          <a:p>
            <a:pPr>
              <a:lnSpc>
                <a:spcPct val="150000"/>
              </a:lnSpc>
            </a:pPr>
            <a:r>
              <a:rPr lang="zh-CN" altLang="en-US" sz="2000" b="1" dirty="0">
                <a:solidFill>
                  <a:schemeClr val="folHlink"/>
                </a:solidFill>
              </a:rPr>
              <a:t>定理</a:t>
            </a:r>
            <a:r>
              <a:rPr lang="en-US" altLang="zh-CN" sz="2000" b="1" dirty="0"/>
              <a:t>  </a:t>
            </a:r>
            <a:r>
              <a:rPr lang="zh-CN" altLang="en-US" sz="2000" b="1" dirty="0"/>
              <a:t>设</a:t>
            </a:r>
            <a:r>
              <a:rPr lang="en-US" altLang="zh-CN" sz="2000" b="1" dirty="0"/>
              <a:t>ρ=(R1</a:t>
            </a:r>
            <a:r>
              <a:rPr lang="zh-CN" altLang="en-US" sz="2000" b="1" dirty="0"/>
              <a:t>，</a:t>
            </a:r>
            <a:r>
              <a:rPr lang="en-US" altLang="zh-CN" sz="2000" b="1" dirty="0"/>
              <a:t>R2)</a:t>
            </a:r>
            <a:r>
              <a:rPr lang="zh-CN" altLang="en-US" sz="2000" b="1" dirty="0"/>
              <a:t>是</a:t>
            </a:r>
            <a:r>
              <a:rPr lang="en-US" altLang="zh-CN" sz="2000" b="1" dirty="0"/>
              <a:t>R</a:t>
            </a:r>
            <a:r>
              <a:rPr lang="zh-CN" altLang="en-US" sz="2000" b="1" dirty="0"/>
              <a:t>的一个分解，</a:t>
            </a:r>
            <a:r>
              <a:rPr lang="en-US" altLang="zh-CN" sz="2000" b="1" dirty="0"/>
              <a:t>F</a:t>
            </a:r>
            <a:r>
              <a:rPr lang="zh-CN" altLang="en-US" sz="2000" b="1" dirty="0"/>
              <a:t>是</a:t>
            </a:r>
            <a:r>
              <a:rPr lang="en-US" altLang="zh-CN" sz="2000" b="1" dirty="0"/>
              <a:t>R</a:t>
            </a:r>
            <a:r>
              <a:rPr lang="zh-CN" altLang="en-US" sz="2000" b="1" dirty="0"/>
              <a:t>上的函数</a:t>
            </a:r>
          </a:p>
          <a:p>
            <a:pPr>
              <a:lnSpc>
                <a:spcPct val="150000"/>
              </a:lnSpc>
              <a:buFont typeface="Wingdings" pitchFamily="2" charset="2"/>
              <a:buNone/>
            </a:pPr>
            <a:r>
              <a:rPr lang="zh-CN" altLang="en-US" sz="2000" b="1" dirty="0"/>
              <a:t>  依赖集，分解</a:t>
            </a:r>
            <a:r>
              <a:rPr lang="en-US" altLang="zh-CN" sz="2000" b="1" dirty="0"/>
              <a:t>ρ</a:t>
            </a:r>
            <a:r>
              <a:rPr lang="zh-CN" altLang="en-US" sz="2000" b="1" dirty="0"/>
              <a:t>具有无损连接性的充分必要条件是：</a:t>
            </a:r>
            <a:endParaRPr lang="zh-CN" altLang="en-US" sz="2000" b="1" dirty="0">
              <a:cs typeface="Times New Roman" pitchFamily="18" charset="0"/>
            </a:endParaRPr>
          </a:p>
          <a:p>
            <a:pPr algn="just">
              <a:lnSpc>
                <a:spcPct val="150000"/>
              </a:lnSpc>
              <a:buFont typeface="Wingdings" pitchFamily="2" charset="2"/>
              <a:buNone/>
            </a:pPr>
            <a:r>
              <a:rPr lang="en-US" altLang="zh-CN" sz="2000" b="1" dirty="0"/>
              <a:t>R1∩R2→(R1-R2)∈F</a:t>
            </a:r>
            <a:r>
              <a:rPr lang="en-US" altLang="zh-CN" sz="2000" b="1" baseline="30000" dirty="0"/>
              <a:t>+</a:t>
            </a:r>
            <a:r>
              <a:rPr lang="en-US" altLang="zh-CN" sz="2000" b="1" dirty="0"/>
              <a:t>  </a:t>
            </a:r>
            <a:r>
              <a:rPr lang="zh-CN" altLang="en-US" sz="2000" b="1" dirty="0"/>
              <a:t>或  </a:t>
            </a:r>
            <a:r>
              <a:rPr lang="en-US" altLang="zh-CN" sz="2000" b="1" dirty="0"/>
              <a:t>R1∩R2→(R2-R1)∈F</a:t>
            </a:r>
            <a:r>
              <a:rPr lang="en-US" altLang="zh-CN" sz="2000" b="1" baseline="30000" dirty="0"/>
              <a:t>+</a:t>
            </a:r>
            <a:endParaRPr lang="en-US" altLang="zh-CN" sz="2000" b="1" dirty="0">
              <a:cs typeface="Times New Roman" pitchFamily="18" charset="0"/>
            </a:endParaRPr>
          </a:p>
          <a:p>
            <a:pPr algn="just">
              <a:lnSpc>
                <a:spcPct val="150000"/>
              </a:lnSpc>
              <a:buFont typeface="Wingdings" pitchFamily="2" charset="2"/>
              <a:buNone/>
            </a:pPr>
            <a:r>
              <a:rPr lang="zh-CN" altLang="en-US" sz="2000" b="1" dirty="0"/>
              <a:t>证明：</a:t>
            </a:r>
            <a:endParaRPr lang="zh-CN" altLang="en-US" sz="2000" b="1" dirty="0">
              <a:cs typeface="Times New Roman" pitchFamily="18" charset="0"/>
            </a:endParaRPr>
          </a:p>
          <a:p>
            <a:pPr algn="just">
              <a:lnSpc>
                <a:spcPct val="150000"/>
              </a:lnSpc>
              <a:buFont typeface="Wingdings" pitchFamily="2" charset="2"/>
              <a:buNone/>
            </a:pPr>
            <a:r>
              <a:rPr lang="zh-CN" altLang="en-US" sz="2000" b="1" dirty="0"/>
              <a:t>   （</a:t>
            </a:r>
            <a:r>
              <a:rPr lang="en-US" altLang="zh-CN" sz="2000" b="1" dirty="0"/>
              <a:t>1</a:t>
            </a:r>
            <a:r>
              <a:rPr lang="zh-CN" altLang="en-US" sz="2000" b="1" dirty="0"/>
              <a:t>）充分性：设</a:t>
            </a:r>
            <a:r>
              <a:rPr lang="en-US" altLang="zh-CN" sz="2000" b="1" dirty="0"/>
              <a:t>R1∩R2→(R1-R2)</a:t>
            </a:r>
            <a:r>
              <a:rPr lang="zh-CN" altLang="en-US" sz="2000" b="1" dirty="0"/>
              <a:t>，按算法</a:t>
            </a:r>
            <a:r>
              <a:rPr lang="en-US" altLang="zh-CN" sz="2000" b="1" dirty="0"/>
              <a:t>5.2</a:t>
            </a:r>
            <a:r>
              <a:rPr lang="zh-CN" altLang="en-US" sz="2000" b="1" dirty="0"/>
              <a:t>可构造出下表。表中省略了</a:t>
            </a:r>
            <a:r>
              <a:rPr lang="en-US" altLang="zh-CN" sz="2000" b="1" dirty="0"/>
              <a:t>a</a:t>
            </a:r>
            <a:r>
              <a:rPr lang="zh-CN" altLang="en-US" sz="2000" b="1" dirty="0"/>
              <a:t>和</a:t>
            </a:r>
            <a:r>
              <a:rPr lang="en-US" altLang="zh-CN" sz="2000" b="1" dirty="0"/>
              <a:t>b</a:t>
            </a:r>
            <a:r>
              <a:rPr lang="zh-CN" altLang="en-US" sz="2000" b="1" dirty="0"/>
              <a:t>的下标，这无关紧要</a:t>
            </a:r>
          </a:p>
        </p:txBody>
      </p:sp>
      <p:graphicFrame>
        <p:nvGraphicFramePr>
          <p:cNvPr id="240676" name="Group 36"/>
          <p:cNvGraphicFramePr>
            <a:graphicFrameLocks noGrp="1"/>
          </p:cNvGraphicFramePr>
          <p:nvPr>
            <p:extLst/>
          </p:nvPr>
        </p:nvGraphicFramePr>
        <p:xfrm>
          <a:off x="1619672" y="4293096"/>
          <a:ext cx="5943600" cy="1498601"/>
        </p:xfrm>
        <a:graphic>
          <a:graphicData uri="http://schemas.openxmlformats.org/drawingml/2006/table">
            <a:tbl>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500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a:t>
                      </a:r>
                      <a:r>
                        <a:rPr kumimoji="0" lang="en-US" altLang="zh-CN" sz="2400" b="1" i="0" u="none" strike="noStrike" cap="none" normalizeH="0" baseline="0" dirty="0" err="1">
                          <a:ln>
                            <a:noFill/>
                          </a:ln>
                          <a:solidFill>
                            <a:schemeClr val="tx1"/>
                          </a:solidFill>
                          <a:effectLst/>
                          <a:latin typeface="Tahoma" pitchFamily="34" charset="0"/>
                          <a:ea typeface="宋体" pitchFamily="2" charset="-122"/>
                        </a:rPr>
                        <a:t>Ri</a:t>
                      </a:r>
                      <a:endParaRPr kumimoji="0" lang="en-US" altLang="zh-CN" sz="2400" b="1"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 R1∩R2</a:t>
                      </a:r>
                      <a:endParaRPr kumimoji="0" lang="en-US" altLang="zh-CN" sz="24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 R1-R2</a:t>
                      </a:r>
                      <a:r>
                        <a:rPr kumimoji="0" lang="en-US" altLang="zh-CN" sz="2400" b="1" i="0" u="none" strike="noStrike" cap="none" normalizeH="0" baseline="0">
                          <a:ln>
                            <a:noFill/>
                          </a:ln>
                          <a:solidFill>
                            <a:schemeClr val="tx1"/>
                          </a:solidFill>
                          <a:effectLst/>
                          <a:latin typeface="Tahoma"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 R2-R1</a:t>
                      </a:r>
                      <a:r>
                        <a:rPr kumimoji="0" lang="en-US" altLang="zh-CN" sz="2400" b="1" i="0" u="none" strike="noStrike" cap="none" normalizeH="0" baseline="0">
                          <a:ln>
                            <a:noFill/>
                          </a:ln>
                          <a:solidFill>
                            <a:schemeClr val="tx1"/>
                          </a:solidFill>
                          <a:effectLst/>
                          <a:latin typeface="Tahoma" pitchFamily="34" charset="0"/>
                          <a:ea typeface="宋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   R1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 aa…a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 aa…a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 bb…b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   R2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 aa…a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 bb…b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ahoma" pitchFamily="34" charset="0"/>
                          <a:ea typeface="宋体" pitchFamily="2" charset="-122"/>
                        </a:rPr>
                        <a:t> </a:t>
                      </a:r>
                      <a:r>
                        <a:rPr kumimoji="0" lang="en-US" altLang="zh-CN" sz="2400" b="0" i="0" u="none" strike="noStrike" cap="none" normalizeH="0" baseline="0" dirty="0" err="1">
                          <a:ln>
                            <a:noFill/>
                          </a:ln>
                          <a:solidFill>
                            <a:schemeClr val="tx1"/>
                          </a:solidFill>
                          <a:effectLst/>
                          <a:latin typeface="Tahoma" pitchFamily="34" charset="0"/>
                          <a:ea typeface="宋体" pitchFamily="2" charset="-122"/>
                        </a:rPr>
                        <a:t>aa</a:t>
                      </a:r>
                      <a:r>
                        <a:rPr kumimoji="0" lang="en-US" altLang="zh-CN" sz="2400" b="0" i="0" u="none" strike="noStrike" cap="none" normalizeH="0" baseline="0" dirty="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0677" name="AutoShape 37"/>
          <p:cNvSpPr>
            <a:spLocks noChangeArrowheads="1"/>
          </p:cNvSpPr>
          <p:nvPr/>
        </p:nvSpPr>
        <p:spPr bwMode="auto">
          <a:xfrm>
            <a:off x="6960086" y="1772816"/>
            <a:ext cx="2160240" cy="1224136"/>
          </a:xfrm>
          <a:prstGeom prst="wedgeRoundRectCallout">
            <a:avLst>
              <a:gd name="adj1" fmla="val -47718"/>
              <a:gd name="adj2" fmla="val -78528"/>
              <a:gd name="adj3" fmla="val 16667"/>
            </a:avLst>
          </a:prstGeom>
          <a:solidFill>
            <a:srgbClr val="BFFF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只能用于判断分解为</a:t>
            </a:r>
            <a:r>
              <a:rPr kumimoji="0"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2</a:t>
            </a:r>
            <a:r>
              <a:rPr kumimoji="0"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个子模式的情况。</a:t>
            </a:r>
          </a:p>
        </p:txBody>
      </p:sp>
      <p:sp>
        <p:nvSpPr>
          <p:cNvPr id="3" name="日期占位符 2">
            <a:extLst>
              <a:ext uri="{FF2B5EF4-FFF2-40B4-BE49-F238E27FC236}">
                <a16:creationId xmlns:a16="http://schemas.microsoft.com/office/drawing/2014/main" id="{C4AE3727-D799-4D92-9EC8-758F5298A510}"/>
              </a:ext>
            </a:extLst>
          </p:cNvPr>
          <p:cNvSpPr>
            <a:spLocks noGrp="1"/>
          </p:cNvSpPr>
          <p:nvPr>
            <p:ph type="dt" sz="half" idx="10"/>
          </p:nvPr>
        </p:nvSpPr>
        <p:spPr/>
        <p:txBody>
          <a:bodyPr/>
          <a:lstStyle/>
          <a:p>
            <a:pPr>
              <a:buFontTx/>
              <a:buNone/>
              <a:defRPr/>
            </a:pPr>
            <a:fld id="{45DA5BF0-5B40-4505-9F3E-4E1504328E1A}"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500" fill="hold"/>
                                        <p:tgtEl>
                                          <p:spTgt spid="240642"/>
                                        </p:tgtEl>
                                        <p:attrNameLst>
                                          <p:attrName>ppt_x</p:attrName>
                                        </p:attrNameLst>
                                      </p:cBhvr>
                                      <p:tavLst>
                                        <p:tav tm="0">
                                          <p:val>
                                            <p:strVal val="#ppt_x"/>
                                          </p:val>
                                        </p:tav>
                                        <p:tav tm="100000">
                                          <p:val>
                                            <p:strVal val="#ppt_x"/>
                                          </p:val>
                                        </p:tav>
                                      </p:tavLst>
                                    </p:anim>
                                    <p:anim calcmode="lin" valueType="num">
                                      <p:cBhvr additive="base">
                                        <p:cTn id="8" dur="500" fill="hold"/>
                                        <p:tgtEl>
                                          <p:spTgt spid="2406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 calcmode="lin" valueType="num">
                                      <p:cBhvr additive="base">
                                        <p:cTn id="13" dur="5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06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643">
                                            <p:txEl>
                                              <p:pRg st="1" end="1"/>
                                            </p:txEl>
                                          </p:spTgt>
                                        </p:tgtEl>
                                        <p:attrNameLst>
                                          <p:attrName>style.visibility</p:attrName>
                                        </p:attrNameLst>
                                      </p:cBhvr>
                                      <p:to>
                                        <p:strVal val="visible"/>
                                      </p:to>
                                    </p:set>
                                    <p:anim calcmode="lin" valueType="num">
                                      <p:cBhvr additive="base">
                                        <p:cTn id="19" dur="500" fill="hold"/>
                                        <p:tgtEl>
                                          <p:spTgt spid="24064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06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43">
                                            <p:txEl>
                                              <p:pRg st="2" end="2"/>
                                            </p:txEl>
                                          </p:spTgt>
                                        </p:tgtEl>
                                        <p:attrNameLst>
                                          <p:attrName>style.visibility</p:attrName>
                                        </p:attrNameLst>
                                      </p:cBhvr>
                                      <p:to>
                                        <p:strVal val="visible"/>
                                      </p:to>
                                    </p:set>
                                    <p:anim calcmode="lin" valueType="num">
                                      <p:cBhvr additive="base">
                                        <p:cTn id="25" dur="500" fill="hold"/>
                                        <p:tgtEl>
                                          <p:spTgt spid="24064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06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0643">
                                            <p:txEl>
                                              <p:pRg st="3" end="3"/>
                                            </p:txEl>
                                          </p:spTgt>
                                        </p:tgtEl>
                                        <p:attrNameLst>
                                          <p:attrName>style.visibility</p:attrName>
                                        </p:attrNameLst>
                                      </p:cBhvr>
                                      <p:to>
                                        <p:strVal val="visible"/>
                                      </p:to>
                                    </p:set>
                                    <p:anim calcmode="lin" valueType="num">
                                      <p:cBhvr additive="base">
                                        <p:cTn id="31" dur="500" fill="hold"/>
                                        <p:tgtEl>
                                          <p:spTgt spid="24064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06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0643">
                                            <p:txEl>
                                              <p:pRg st="4" end="4"/>
                                            </p:txEl>
                                          </p:spTgt>
                                        </p:tgtEl>
                                        <p:attrNameLst>
                                          <p:attrName>style.visibility</p:attrName>
                                        </p:attrNameLst>
                                      </p:cBhvr>
                                      <p:to>
                                        <p:strVal val="visible"/>
                                      </p:to>
                                    </p:set>
                                    <p:anim calcmode="lin" valueType="num">
                                      <p:cBhvr additive="base">
                                        <p:cTn id="37" dur="500" fill="hold"/>
                                        <p:tgtEl>
                                          <p:spTgt spid="24064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06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240676"/>
                                        </p:tgtEl>
                                        <p:attrNameLst>
                                          <p:attrName>style.visibility</p:attrName>
                                        </p:attrNameLst>
                                      </p:cBhvr>
                                      <p:to>
                                        <p:strVal val="visible"/>
                                      </p:to>
                                    </p:set>
                                    <p:animEffect transition="in" filter="box(out)">
                                      <p:cBhvr>
                                        <p:cTn id="43" dur="500"/>
                                        <p:tgtEl>
                                          <p:spTgt spid="240676"/>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40677"/>
                                        </p:tgtEl>
                                        <p:attrNameLst>
                                          <p:attrName>style.visibility</p:attrName>
                                        </p:attrNameLst>
                                      </p:cBhvr>
                                      <p:to>
                                        <p:strVal val="visible"/>
                                      </p:to>
                                    </p:set>
                                    <p:anim calcmode="lin" valueType="num">
                                      <p:cBhvr additive="base">
                                        <p:cTn id="48" dur="500" fill="hold"/>
                                        <p:tgtEl>
                                          <p:spTgt spid="240677"/>
                                        </p:tgtEl>
                                        <p:attrNameLst>
                                          <p:attrName>ppt_x</p:attrName>
                                        </p:attrNameLst>
                                      </p:cBhvr>
                                      <p:tavLst>
                                        <p:tav tm="0">
                                          <p:val>
                                            <p:strVal val="0-#ppt_w/2"/>
                                          </p:val>
                                        </p:tav>
                                        <p:tav tm="100000">
                                          <p:val>
                                            <p:strVal val="#ppt_x"/>
                                          </p:val>
                                        </p:tav>
                                      </p:tavLst>
                                    </p:anim>
                                    <p:anim calcmode="lin" valueType="num">
                                      <p:cBhvr additive="base">
                                        <p:cTn id="49" dur="500" fill="hold"/>
                                        <p:tgtEl>
                                          <p:spTgt spid="24067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utoUpdateAnimBg="0"/>
      <p:bldP spid="240643" grpId="0" build="p" autoUpdateAnimBg="0"/>
      <p:bldP spid="240677" grpId="0" animBg="1"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endParaRPr lang="zh-CN" altLang="en-US" b="1" i="1" dirty="0">
              <a:solidFill>
                <a:schemeClr val="hlink"/>
              </a:solidFill>
              <a:effectLst/>
              <a:latin typeface="+mj-ea"/>
            </a:endParaRPr>
          </a:p>
        </p:txBody>
      </p:sp>
      <p:sp>
        <p:nvSpPr>
          <p:cNvPr id="241667" name="Rectangle 3"/>
          <p:cNvSpPr>
            <a:spLocks noGrp="1" noChangeArrowheads="1"/>
          </p:cNvSpPr>
          <p:nvPr>
            <p:ph idx="1"/>
          </p:nvPr>
        </p:nvSpPr>
        <p:spPr>
          <a:xfrm>
            <a:off x="1043608" y="980728"/>
            <a:ext cx="8100392" cy="5877272"/>
          </a:xfrm>
        </p:spPr>
        <p:txBody>
          <a:bodyPr/>
          <a:lstStyle/>
          <a:p>
            <a:pPr algn="just">
              <a:lnSpc>
                <a:spcPct val="150000"/>
              </a:lnSpc>
              <a:buFont typeface="Wingdings" pitchFamily="2" charset="2"/>
              <a:buNone/>
            </a:pPr>
            <a:r>
              <a:rPr lang="en-US" altLang="zh-CN" sz="1800" dirty="0"/>
              <a:t>    </a:t>
            </a:r>
            <a:r>
              <a:rPr lang="zh-CN" altLang="en-US" sz="1800" b="1" dirty="0"/>
              <a:t>如果</a:t>
            </a:r>
            <a:r>
              <a:rPr lang="en-US" altLang="zh-CN" sz="1800" b="1" dirty="0"/>
              <a:t>R1∩R2→(R1-R2)</a:t>
            </a:r>
            <a:r>
              <a:rPr lang="zh-CN" altLang="en-US" sz="1800" b="1" dirty="0"/>
              <a:t>在</a:t>
            </a:r>
            <a:r>
              <a:rPr lang="en-US" altLang="zh-CN" sz="1800" b="1" dirty="0"/>
              <a:t>F</a:t>
            </a:r>
            <a:r>
              <a:rPr lang="zh-CN" altLang="en-US" sz="1800" b="1" dirty="0"/>
              <a:t>中，则可将表中第</a:t>
            </a:r>
            <a:r>
              <a:rPr lang="en-US" altLang="zh-CN" sz="1800" b="1" dirty="0"/>
              <a:t>2</a:t>
            </a:r>
            <a:r>
              <a:rPr lang="zh-CN" altLang="en-US" sz="1800" b="1" dirty="0"/>
              <a:t>行位于</a:t>
            </a:r>
            <a:r>
              <a:rPr lang="en-US" altLang="zh-CN" sz="1800" b="1" dirty="0"/>
              <a:t>(R1-R2)</a:t>
            </a:r>
            <a:r>
              <a:rPr lang="zh-CN" altLang="en-US" sz="1800" b="1" dirty="0"/>
              <a:t>列</a:t>
            </a:r>
          </a:p>
          <a:p>
            <a:pPr algn="just">
              <a:lnSpc>
                <a:spcPct val="150000"/>
              </a:lnSpc>
              <a:buFont typeface="Wingdings" pitchFamily="2" charset="2"/>
              <a:buNone/>
            </a:pPr>
            <a:r>
              <a:rPr lang="zh-CN" altLang="en-US" sz="1800" b="1" dirty="0"/>
              <a:t> 中的所有符号都改为</a:t>
            </a:r>
            <a:r>
              <a:rPr lang="en-US" altLang="zh-CN" sz="1800" b="1" dirty="0"/>
              <a:t>a</a:t>
            </a:r>
            <a:r>
              <a:rPr lang="zh-CN" altLang="en-US" sz="1800" b="1" dirty="0"/>
              <a:t>，这样该表中第</a:t>
            </a:r>
            <a:r>
              <a:rPr lang="en-US" altLang="zh-CN" sz="1800" b="1" dirty="0"/>
              <a:t>2</a:t>
            </a:r>
            <a:r>
              <a:rPr lang="zh-CN" altLang="en-US" sz="1800" b="1" dirty="0"/>
              <a:t>行就全是</a:t>
            </a:r>
            <a:r>
              <a:rPr lang="en-US" altLang="zh-CN" sz="1800" b="1" dirty="0"/>
              <a:t>a</a:t>
            </a:r>
            <a:r>
              <a:rPr lang="zh-CN" altLang="en-US" sz="1800" b="1" dirty="0"/>
              <a:t>了，则</a:t>
            </a:r>
            <a:r>
              <a:rPr lang="en-US" altLang="zh-CN" sz="1800" b="1" dirty="0"/>
              <a:t>ρ</a:t>
            </a:r>
            <a:r>
              <a:rPr lang="zh-CN" altLang="en-US" sz="1800" b="1" dirty="0"/>
              <a:t>具有无</a:t>
            </a:r>
          </a:p>
          <a:p>
            <a:pPr algn="just">
              <a:lnSpc>
                <a:spcPct val="150000"/>
              </a:lnSpc>
              <a:buFont typeface="Wingdings" pitchFamily="2" charset="2"/>
              <a:buNone/>
            </a:pPr>
            <a:r>
              <a:rPr lang="zh-CN" altLang="en-US" sz="1800" b="1" dirty="0"/>
              <a:t> 损连接性。同理可证</a:t>
            </a:r>
            <a:r>
              <a:rPr lang="en-US" altLang="zh-CN" sz="1800" b="1" dirty="0"/>
              <a:t>R1∩R2→(R2-R1)</a:t>
            </a:r>
            <a:r>
              <a:rPr lang="zh-CN" altLang="en-US" sz="1800" b="1" dirty="0"/>
              <a:t>的情况。</a:t>
            </a:r>
            <a:endParaRPr lang="zh-CN" altLang="en-US" sz="1800" b="1" dirty="0">
              <a:cs typeface="Times New Roman" pitchFamily="18" charset="0"/>
            </a:endParaRPr>
          </a:p>
          <a:p>
            <a:pPr algn="just">
              <a:lnSpc>
                <a:spcPct val="150000"/>
              </a:lnSpc>
              <a:buFont typeface="Wingdings" pitchFamily="2" charset="2"/>
              <a:buNone/>
            </a:pPr>
            <a:r>
              <a:rPr lang="zh-CN" altLang="en-US" sz="1800" b="1" dirty="0"/>
              <a:t>    如果</a:t>
            </a:r>
            <a:r>
              <a:rPr lang="en-US" altLang="zh-CN" sz="1800" b="1" dirty="0"/>
              <a:t>R1∩R2→(R1-R2)</a:t>
            </a:r>
            <a:r>
              <a:rPr lang="zh-CN" altLang="en-US" sz="1800" b="1" dirty="0"/>
              <a:t>不在</a:t>
            </a:r>
            <a:r>
              <a:rPr lang="en-US" altLang="zh-CN" sz="1800" b="1" dirty="0"/>
              <a:t>F</a:t>
            </a:r>
            <a:r>
              <a:rPr lang="zh-CN" altLang="en-US" sz="1800" b="1" dirty="0"/>
              <a:t>中，但在</a:t>
            </a:r>
            <a:r>
              <a:rPr lang="en-US" altLang="zh-CN" sz="1800" b="1" dirty="0"/>
              <a:t>F</a:t>
            </a:r>
            <a:r>
              <a:rPr lang="en-US" altLang="zh-CN" sz="1800" b="1" baseline="30000" dirty="0"/>
              <a:t>+</a:t>
            </a:r>
            <a:r>
              <a:rPr lang="zh-CN" altLang="en-US" sz="1800" b="1" dirty="0"/>
              <a:t>中，即它可以用公理从</a:t>
            </a:r>
          </a:p>
          <a:p>
            <a:pPr algn="just">
              <a:lnSpc>
                <a:spcPct val="150000"/>
              </a:lnSpc>
              <a:buFont typeface="Wingdings" pitchFamily="2" charset="2"/>
              <a:buNone/>
            </a:pPr>
            <a:r>
              <a:rPr lang="zh-CN" altLang="en-US" sz="1800" b="1" dirty="0"/>
              <a:t>  </a:t>
            </a:r>
            <a:r>
              <a:rPr lang="en-US" altLang="zh-CN" sz="1800" b="1" dirty="0"/>
              <a:t>F</a:t>
            </a:r>
            <a:r>
              <a:rPr lang="zh-CN" altLang="en-US" sz="1800" b="1" dirty="0"/>
              <a:t>中推出来，从而也能推出</a:t>
            </a:r>
            <a:r>
              <a:rPr lang="en-US" altLang="zh-CN" sz="1800" b="1" dirty="0"/>
              <a:t>R1∩R2→Ax, </a:t>
            </a:r>
            <a:r>
              <a:rPr lang="zh-CN" altLang="en-US" sz="1800" b="1" dirty="0"/>
              <a:t>其中</a:t>
            </a:r>
            <a:r>
              <a:rPr lang="en-US" altLang="zh-CN" sz="1800" b="1" dirty="0"/>
              <a:t>Ax</a:t>
            </a:r>
            <a:r>
              <a:rPr lang="en-US" altLang="zh-CN" sz="1800" b="1" dirty="0">
                <a:cs typeface="Tahoma" pitchFamily="34" charset="0"/>
              </a:rPr>
              <a:t>⊆</a:t>
            </a:r>
            <a:r>
              <a:rPr lang="en-US" altLang="zh-CN" sz="1800" b="1" dirty="0"/>
              <a:t>R1-R2</a:t>
            </a:r>
            <a:r>
              <a:rPr lang="zh-CN" altLang="en-US" sz="1800" b="1" dirty="0"/>
              <a:t>，所以可</a:t>
            </a:r>
          </a:p>
          <a:p>
            <a:pPr algn="just">
              <a:lnSpc>
                <a:spcPct val="150000"/>
              </a:lnSpc>
              <a:buFont typeface="Wingdings" pitchFamily="2" charset="2"/>
              <a:buNone/>
            </a:pPr>
            <a:r>
              <a:rPr lang="zh-CN" altLang="en-US" sz="1800" b="1" dirty="0"/>
              <a:t>  以将</a:t>
            </a:r>
            <a:r>
              <a:rPr lang="en-US" altLang="zh-CN" sz="1800" b="1" dirty="0"/>
              <a:t>Ax</a:t>
            </a:r>
            <a:r>
              <a:rPr lang="zh-CN" altLang="en-US" sz="1800" b="1" dirty="0"/>
              <a:t>列的第</a:t>
            </a:r>
            <a:r>
              <a:rPr lang="en-US" altLang="zh-CN" sz="1800" b="1" dirty="0"/>
              <a:t>2</a:t>
            </a:r>
            <a:r>
              <a:rPr lang="zh-CN" altLang="en-US" sz="1800" b="1" dirty="0"/>
              <a:t>行改为全</a:t>
            </a:r>
            <a:r>
              <a:rPr lang="en-US" altLang="zh-CN" sz="1800" b="1" dirty="0"/>
              <a:t>a</a:t>
            </a:r>
            <a:r>
              <a:rPr lang="zh-CN" altLang="en-US" sz="1800" b="1" dirty="0"/>
              <a:t>，同样可以将</a:t>
            </a:r>
            <a:r>
              <a:rPr lang="en-US" altLang="zh-CN" sz="1800" b="1" dirty="0"/>
              <a:t>R1-R2</a:t>
            </a:r>
            <a:r>
              <a:rPr lang="zh-CN" altLang="en-US" sz="1800" b="1" dirty="0"/>
              <a:t>中的其他属性的第</a:t>
            </a:r>
            <a:r>
              <a:rPr lang="en-US" altLang="zh-CN" sz="1800" b="1" dirty="0"/>
              <a:t>2</a:t>
            </a:r>
          </a:p>
          <a:p>
            <a:pPr algn="just">
              <a:lnSpc>
                <a:spcPct val="150000"/>
              </a:lnSpc>
              <a:buFont typeface="Wingdings" pitchFamily="2" charset="2"/>
              <a:buNone/>
            </a:pPr>
            <a:r>
              <a:rPr lang="en-US" altLang="zh-CN" sz="1800" b="1" dirty="0"/>
              <a:t>  </a:t>
            </a:r>
            <a:r>
              <a:rPr lang="zh-CN" altLang="en-US" sz="1800" b="1" dirty="0"/>
              <a:t>行也改为</a:t>
            </a:r>
            <a:r>
              <a:rPr lang="en-US" altLang="zh-CN" sz="1800" b="1" dirty="0"/>
              <a:t>a</a:t>
            </a:r>
            <a:r>
              <a:rPr lang="zh-CN" altLang="en-US" sz="1800" b="1" dirty="0"/>
              <a:t>，这样第</a:t>
            </a:r>
            <a:r>
              <a:rPr lang="en-US" altLang="zh-CN" sz="1800" b="1" dirty="0"/>
              <a:t>2</a:t>
            </a:r>
            <a:r>
              <a:rPr lang="zh-CN" altLang="en-US" sz="1800" b="1" dirty="0"/>
              <a:t>行就变成全</a:t>
            </a:r>
            <a:r>
              <a:rPr lang="en-US" altLang="zh-CN" sz="1800" b="1" dirty="0"/>
              <a:t>a</a:t>
            </a:r>
            <a:r>
              <a:rPr lang="zh-CN" altLang="en-US" sz="1800" b="1" dirty="0"/>
              <a:t>行。所以分解</a:t>
            </a:r>
            <a:r>
              <a:rPr lang="en-US" altLang="zh-CN" sz="1800" b="1" dirty="0"/>
              <a:t>ρ={R1</a:t>
            </a:r>
            <a:r>
              <a:rPr lang="zh-CN" altLang="en-US" sz="1800" b="1" dirty="0"/>
              <a:t>，</a:t>
            </a:r>
            <a:r>
              <a:rPr lang="en-US" altLang="zh-CN" sz="1800" b="1" dirty="0"/>
              <a:t>R2}</a:t>
            </a:r>
            <a:r>
              <a:rPr lang="zh-CN" altLang="en-US" sz="1800" b="1" dirty="0"/>
              <a:t>具有</a:t>
            </a:r>
          </a:p>
          <a:p>
            <a:pPr algn="just">
              <a:lnSpc>
                <a:spcPct val="150000"/>
              </a:lnSpc>
              <a:buFont typeface="Wingdings" pitchFamily="2" charset="2"/>
              <a:buNone/>
            </a:pPr>
            <a:r>
              <a:rPr lang="zh-CN" altLang="en-US" sz="1800" b="1" dirty="0"/>
              <a:t>  无损连接性。</a:t>
            </a:r>
            <a:endParaRPr lang="zh-CN" altLang="en-US" sz="1800" b="1" dirty="0">
              <a:cs typeface="Times New Roman" pitchFamily="18" charset="0"/>
            </a:endParaRPr>
          </a:p>
          <a:p>
            <a:pPr algn="just">
              <a:lnSpc>
                <a:spcPct val="150000"/>
              </a:lnSpc>
              <a:buFont typeface="Wingdings" pitchFamily="2" charset="2"/>
              <a:buNone/>
            </a:pPr>
            <a:r>
              <a:rPr lang="zh-CN" altLang="en-US" sz="1800" b="1" dirty="0"/>
              <a:t>    同样可以证明</a:t>
            </a:r>
            <a:r>
              <a:rPr lang="en-US" altLang="zh-CN" sz="1800" b="1" dirty="0"/>
              <a:t>R1∩R2→(R2-R1)</a:t>
            </a:r>
            <a:r>
              <a:rPr lang="zh-CN" altLang="en-US" sz="1800" b="1" dirty="0"/>
              <a:t>的情况。</a:t>
            </a:r>
          </a:p>
          <a:p>
            <a:pPr algn="just">
              <a:lnSpc>
                <a:spcPct val="150000"/>
              </a:lnSpc>
              <a:buFont typeface="Wingdings" pitchFamily="2" charset="2"/>
              <a:buNone/>
            </a:pPr>
            <a:r>
              <a:rPr lang="zh-CN" altLang="en-US" sz="1800" b="1" dirty="0"/>
              <a:t> （</a:t>
            </a:r>
            <a:r>
              <a:rPr lang="en-US" altLang="zh-CN" sz="1800" b="1" dirty="0"/>
              <a:t>2</a:t>
            </a:r>
            <a:r>
              <a:rPr lang="zh-CN" altLang="en-US" sz="1800" b="1" dirty="0"/>
              <a:t>）必要性：设构造的表中有一行全为</a:t>
            </a:r>
            <a:r>
              <a:rPr lang="en-US" altLang="zh-CN" sz="1800" b="1" dirty="0"/>
              <a:t>a</a:t>
            </a:r>
            <a:r>
              <a:rPr lang="zh-CN" altLang="en-US" sz="1800" b="1" dirty="0"/>
              <a:t>，例如第</a:t>
            </a:r>
            <a:r>
              <a:rPr lang="en-US" altLang="zh-CN" sz="1800" b="1" dirty="0"/>
              <a:t>1</a:t>
            </a:r>
            <a:r>
              <a:rPr lang="zh-CN" altLang="en-US" sz="1800" b="1" dirty="0"/>
              <a:t>行全为</a:t>
            </a:r>
            <a:r>
              <a:rPr lang="en-US" altLang="zh-CN" sz="1800" b="1" dirty="0"/>
              <a:t>a</a:t>
            </a:r>
            <a:r>
              <a:rPr lang="zh-CN" altLang="en-US" sz="1800" b="1" dirty="0"/>
              <a:t>，则</a:t>
            </a:r>
          </a:p>
          <a:p>
            <a:pPr algn="just">
              <a:lnSpc>
                <a:spcPct val="150000"/>
              </a:lnSpc>
              <a:buFont typeface="Wingdings" pitchFamily="2" charset="2"/>
              <a:buNone/>
            </a:pPr>
            <a:r>
              <a:rPr lang="zh-CN" altLang="en-US" sz="1800" b="1" dirty="0"/>
              <a:t>  由函数依赖定义可知</a:t>
            </a:r>
            <a:r>
              <a:rPr lang="en-US" altLang="zh-CN" sz="1800" b="1" dirty="0"/>
              <a:t>R1∩R2→(R2-R1)</a:t>
            </a:r>
            <a:r>
              <a:rPr lang="zh-CN" altLang="en-US" sz="1800" b="1" dirty="0"/>
              <a:t>；如果是第</a:t>
            </a:r>
            <a:r>
              <a:rPr lang="en-US" altLang="zh-CN" sz="1800" b="1" dirty="0"/>
              <a:t>2</a:t>
            </a:r>
            <a:r>
              <a:rPr lang="zh-CN" altLang="en-US" sz="1800" b="1" dirty="0"/>
              <a:t>行全为</a:t>
            </a:r>
            <a:r>
              <a:rPr lang="en-US" altLang="zh-CN" sz="1800" b="1" dirty="0"/>
              <a:t>a</a:t>
            </a:r>
            <a:r>
              <a:rPr lang="zh-CN" altLang="en-US" sz="1800" b="1" dirty="0"/>
              <a:t>，则</a:t>
            </a:r>
          </a:p>
          <a:p>
            <a:pPr algn="just">
              <a:lnSpc>
                <a:spcPct val="150000"/>
              </a:lnSpc>
              <a:buFont typeface="Wingdings" pitchFamily="2" charset="2"/>
              <a:buNone/>
            </a:pPr>
            <a:r>
              <a:rPr lang="zh-CN" altLang="en-US" sz="1800" b="1" dirty="0"/>
              <a:t>  </a:t>
            </a:r>
            <a:r>
              <a:rPr lang="en-US" altLang="zh-CN" sz="1800" b="1" dirty="0"/>
              <a:t>R1∩R2→(R1-R2)</a:t>
            </a:r>
            <a:r>
              <a:rPr lang="zh-CN" altLang="en-US" sz="1800" b="1" dirty="0"/>
              <a:t>。定理证毕。</a:t>
            </a:r>
            <a:endParaRPr lang="zh-CN" altLang="en-US" sz="1800" b="1" dirty="0">
              <a:cs typeface="Times New Roman" pitchFamily="18" charset="0"/>
            </a:endParaRPr>
          </a:p>
          <a:p>
            <a:pPr>
              <a:lnSpc>
                <a:spcPct val="150000"/>
              </a:lnSpc>
            </a:pPr>
            <a:endParaRPr lang="en-US" altLang="zh-CN" sz="1800" dirty="0"/>
          </a:p>
        </p:txBody>
      </p:sp>
      <p:sp>
        <p:nvSpPr>
          <p:cNvPr id="3" name="日期占位符 2">
            <a:extLst>
              <a:ext uri="{FF2B5EF4-FFF2-40B4-BE49-F238E27FC236}">
                <a16:creationId xmlns:a16="http://schemas.microsoft.com/office/drawing/2014/main" id="{FB9B5402-7066-4CDC-9DF0-A2620DA92A6D}"/>
              </a:ext>
            </a:extLst>
          </p:cNvPr>
          <p:cNvSpPr>
            <a:spLocks noGrp="1"/>
          </p:cNvSpPr>
          <p:nvPr>
            <p:ph type="dt" sz="half" idx="10"/>
          </p:nvPr>
        </p:nvSpPr>
        <p:spPr/>
        <p:txBody>
          <a:bodyPr/>
          <a:lstStyle/>
          <a:p>
            <a:pPr>
              <a:buFontTx/>
              <a:buNone/>
              <a:defRPr/>
            </a:pPr>
            <a:fld id="{8136B517-0A85-455A-960D-75329DB3658A}"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1666"/>
                                        </p:tgtEl>
                                        <p:attrNameLst>
                                          <p:attrName>style.visibility</p:attrName>
                                        </p:attrNameLst>
                                      </p:cBhvr>
                                      <p:to>
                                        <p:strVal val="visible"/>
                                      </p:to>
                                    </p:set>
                                    <p:anim calcmode="lin" valueType="num">
                                      <p:cBhvr additive="base">
                                        <p:cTn id="7" dur="500" fill="hold"/>
                                        <p:tgtEl>
                                          <p:spTgt spid="241666"/>
                                        </p:tgtEl>
                                        <p:attrNameLst>
                                          <p:attrName>ppt_x</p:attrName>
                                        </p:attrNameLst>
                                      </p:cBhvr>
                                      <p:tavLst>
                                        <p:tav tm="0">
                                          <p:val>
                                            <p:strVal val="#ppt_x"/>
                                          </p:val>
                                        </p:tav>
                                        <p:tav tm="100000">
                                          <p:val>
                                            <p:strVal val="#ppt_x"/>
                                          </p:val>
                                        </p:tav>
                                      </p:tavLst>
                                    </p:anim>
                                    <p:anim calcmode="lin" valueType="num">
                                      <p:cBhvr additive="base">
                                        <p:cTn id="8" dur="500" fill="hold"/>
                                        <p:tgtEl>
                                          <p:spTgt spid="2416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1667">
                                            <p:txEl>
                                              <p:pRg st="4" end="4"/>
                                            </p:txEl>
                                          </p:spTgt>
                                        </p:tgtEl>
                                        <p:attrNameLst>
                                          <p:attrName>style.visibility</p:attrName>
                                        </p:attrNameLst>
                                      </p:cBhvr>
                                      <p:to>
                                        <p:strVal val="visible"/>
                                      </p:to>
                                    </p:set>
                                    <p:anim calcmode="lin" valueType="num">
                                      <p:cBhvr additive="base">
                                        <p:cTn id="37" dur="500" fill="hold"/>
                                        <p:tgtEl>
                                          <p:spTgt spid="24166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16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1667">
                                            <p:txEl>
                                              <p:pRg st="5" end="5"/>
                                            </p:txEl>
                                          </p:spTgt>
                                        </p:tgtEl>
                                        <p:attrNameLst>
                                          <p:attrName>style.visibility</p:attrName>
                                        </p:attrNameLst>
                                      </p:cBhvr>
                                      <p:to>
                                        <p:strVal val="visible"/>
                                      </p:to>
                                    </p:set>
                                    <p:anim calcmode="lin" valueType="num">
                                      <p:cBhvr additive="base">
                                        <p:cTn id="43" dur="500" fill="hold"/>
                                        <p:tgtEl>
                                          <p:spTgt spid="24166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16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1667">
                                            <p:txEl>
                                              <p:pRg st="6" end="6"/>
                                            </p:txEl>
                                          </p:spTgt>
                                        </p:tgtEl>
                                        <p:attrNameLst>
                                          <p:attrName>style.visibility</p:attrName>
                                        </p:attrNameLst>
                                      </p:cBhvr>
                                      <p:to>
                                        <p:strVal val="visible"/>
                                      </p:to>
                                    </p:set>
                                    <p:anim calcmode="lin" valueType="num">
                                      <p:cBhvr additive="base">
                                        <p:cTn id="49" dur="500" fill="hold"/>
                                        <p:tgtEl>
                                          <p:spTgt spid="241667">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16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1667">
                                            <p:txEl>
                                              <p:pRg st="7" end="7"/>
                                            </p:txEl>
                                          </p:spTgt>
                                        </p:tgtEl>
                                        <p:attrNameLst>
                                          <p:attrName>style.visibility</p:attrName>
                                        </p:attrNameLst>
                                      </p:cBhvr>
                                      <p:to>
                                        <p:strVal val="visible"/>
                                      </p:to>
                                    </p:set>
                                    <p:anim calcmode="lin" valueType="num">
                                      <p:cBhvr additive="base">
                                        <p:cTn id="55" dur="500" fill="hold"/>
                                        <p:tgtEl>
                                          <p:spTgt spid="241667">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4166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1667">
                                            <p:txEl>
                                              <p:pRg st="8" end="8"/>
                                            </p:txEl>
                                          </p:spTgt>
                                        </p:tgtEl>
                                        <p:attrNameLst>
                                          <p:attrName>style.visibility</p:attrName>
                                        </p:attrNameLst>
                                      </p:cBhvr>
                                      <p:to>
                                        <p:strVal val="visible"/>
                                      </p:to>
                                    </p:set>
                                    <p:anim calcmode="lin" valueType="num">
                                      <p:cBhvr additive="base">
                                        <p:cTn id="61" dur="500" fill="hold"/>
                                        <p:tgtEl>
                                          <p:spTgt spid="241667">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41667">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41667">
                                            <p:txEl>
                                              <p:pRg st="9" end="9"/>
                                            </p:txEl>
                                          </p:spTgt>
                                        </p:tgtEl>
                                        <p:attrNameLst>
                                          <p:attrName>style.visibility</p:attrName>
                                        </p:attrNameLst>
                                      </p:cBhvr>
                                      <p:to>
                                        <p:strVal val="visible"/>
                                      </p:to>
                                    </p:set>
                                    <p:anim calcmode="lin" valueType="num">
                                      <p:cBhvr additive="base">
                                        <p:cTn id="67" dur="500" fill="hold"/>
                                        <p:tgtEl>
                                          <p:spTgt spid="241667">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41667">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41667">
                                            <p:txEl>
                                              <p:pRg st="10" end="10"/>
                                            </p:txEl>
                                          </p:spTgt>
                                        </p:tgtEl>
                                        <p:attrNameLst>
                                          <p:attrName>style.visibility</p:attrName>
                                        </p:attrNameLst>
                                      </p:cBhvr>
                                      <p:to>
                                        <p:strVal val="visible"/>
                                      </p:to>
                                    </p:set>
                                    <p:anim calcmode="lin" valueType="num">
                                      <p:cBhvr additive="base">
                                        <p:cTn id="73" dur="500" fill="hold"/>
                                        <p:tgtEl>
                                          <p:spTgt spid="241667">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41667">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whoosh.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41667">
                                            <p:txEl>
                                              <p:pRg st="11" end="11"/>
                                            </p:txEl>
                                          </p:spTgt>
                                        </p:tgtEl>
                                        <p:attrNameLst>
                                          <p:attrName>style.visibility</p:attrName>
                                        </p:attrNameLst>
                                      </p:cBhvr>
                                      <p:to>
                                        <p:strVal val="visible"/>
                                      </p:to>
                                    </p:set>
                                    <p:anim calcmode="lin" valueType="num">
                                      <p:cBhvr additive="base">
                                        <p:cTn id="79" dur="500" fill="hold"/>
                                        <p:tgtEl>
                                          <p:spTgt spid="241667">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41667">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utoUpdateAnimBg="0"/>
      <p:bldP spid="2416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0" name="Rectangle 1026"/>
          <p:cNvSpPr>
            <a:spLocks noGrp="1" noChangeArrowheads="1"/>
          </p:cNvSpPr>
          <p:nvPr>
            <p:ph type="title"/>
          </p:nvPr>
        </p:nvSpPr>
        <p:spPr/>
        <p:txBody>
          <a:bodyPr/>
          <a:lstStyle/>
          <a:p>
            <a:r>
              <a:rPr lang="zh-CN" sz="3600" dirty="0">
                <a:sym typeface="微软雅黑" pitchFamily="34" charset="-122"/>
              </a:rPr>
              <a:t>问题的提出（续）</a:t>
            </a:r>
          </a:p>
        </p:txBody>
      </p:sp>
      <p:sp>
        <p:nvSpPr>
          <p:cNvPr id="19461" name="Rectangle 1027"/>
          <p:cNvSpPr>
            <a:spLocks noGrp="1" noChangeArrowheads="1"/>
          </p:cNvSpPr>
          <p:nvPr>
            <p:ph idx="1"/>
          </p:nvPr>
        </p:nvSpPr>
        <p:spPr>
          <a:xfrm>
            <a:off x="958966" y="836712"/>
            <a:ext cx="8185034" cy="5328592"/>
          </a:xfrm>
        </p:spPr>
        <p:txBody>
          <a:bodyPr/>
          <a:lstStyle/>
          <a:p>
            <a:pPr marL="342900" indent="-342900" algn="l">
              <a:lnSpc>
                <a:spcPct val="150000"/>
              </a:lnSpc>
              <a:spcBef>
                <a:spcPts val="0"/>
              </a:spcBef>
              <a:buFont typeface="Wingdings" pitchFamily="2" charset="2"/>
              <a:buChar char="v"/>
            </a:pPr>
            <a:r>
              <a:rPr lang="zh-CN" altLang="en-US" dirty="0">
                <a:sym typeface="Calibri" pitchFamily="34" charset="0"/>
              </a:rPr>
              <a:t>结论</a:t>
            </a:r>
            <a:endParaRPr lang="en-US" sz="3200" dirty="0">
              <a:sym typeface="Calibri" pitchFamily="34" charset="0"/>
            </a:endParaRPr>
          </a:p>
          <a:p>
            <a:pPr marL="742950" lvl="1" indent="-285750" algn="l">
              <a:lnSpc>
                <a:spcPct val="150000"/>
              </a:lnSpc>
              <a:spcBef>
                <a:spcPts val="0"/>
              </a:spcBef>
              <a:buFont typeface="Wingdings" pitchFamily="2" charset="2"/>
              <a:buChar char="n"/>
            </a:pPr>
            <a:r>
              <a:rPr lang="en-US" altLang="zh-CN" dirty="0">
                <a:sym typeface="Calibri" pitchFamily="34" charset="0"/>
              </a:rPr>
              <a:t>Student</a:t>
            </a:r>
            <a:r>
              <a:rPr lang="zh-CN" altLang="en-US" dirty="0">
                <a:sym typeface="Calibri" pitchFamily="34" charset="0"/>
              </a:rPr>
              <a:t>关系模式不是一个好的模式。</a:t>
            </a:r>
            <a:endParaRPr lang="zh-CN" altLang="en-US" sz="2800" dirty="0">
              <a:sym typeface="Calibri" pitchFamily="34" charset="0"/>
            </a:endParaRPr>
          </a:p>
          <a:p>
            <a:pPr marL="742950" lvl="1" indent="-285750" algn="l">
              <a:lnSpc>
                <a:spcPct val="150000"/>
              </a:lnSpc>
              <a:spcBef>
                <a:spcPts val="0"/>
              </a:spcBef>
              <a:buFont typeface="Wingdings" pitchFamily="2" charset="2"/>
              <a:buChar char="n"/>
            </a:pPr>
            <a:r>
              <a:rPr lang="zh-CN" altLang="en-US" dirty="0">
                <a:sym typeface="Calibri" pitchFamily="34" charset="0"/>
              </a:rPr>
              <a:t>一个</a:t>
            </a:r>
            <a:r>
              <a:rPr lang="zh-CN" altLang="en-US" dirty="0">
                <a:sym typeface="宋体" pitchFamily="2" charset="-122"/>
              </a:rPr>
              <a:t>“</a:t>
            </a:r>
            <a:r>
              <a:rPr lang="zh-CN" altLang="en-US" dirty="0">
                <a:sym typeface="Calibri" pitchFamily="34" charset="0"/>
              </a:rPr>
              <a:t>好</a:t>
            </a:r>
            <a:r>
              <a:rPr lang="zh-CN" altLang="en-US" dirty="0">
                <a:sym typeface="宋体" pitchFamily="2" charset="-122"/>
              </a:rPr>
              <a:t>”</a:t>
            </a:r>
            <a:r>
              <a:rPr lang="zh-CN" altLang="en-US" dirty="0">
                <a:sym typeface="Calibri" pitchFamily="34" charset="0"/>
              </a:rPr>
              <a:t>的模式应当不会发生插入异常、删除异常和更新异常，数据冗余应尽可能少。</a:t>
            </a:r>
            <a:endParaRPr lang="en-US" sz="2800" dirty="0">
              <a:sym typeface="Calibri" pitchFamily="34" charset="0"/>
            </a:endParaRPr>
          </a:p>
          <a:p>
            <a:pPr marL="342900" indent="-342900" algn="l">
              <a:lnSpc>
                <a:spcPct val="150000"/>
              </a:lnSpc>
              <a:spcBef>
                <a:spcPts val="0"/>
              </a:spcBef>
              <a:buFont typeface="Wingdings" pitchFamily="2" charset="2"/>
              <a:buChar char="v"/>
            </a:pPr>
            <a:r>
              <a:rPr lang="zh-CN" altLang="en-US" dirty="0">
                <a:sym typeface="Calibri" pitchFamily="34" charset="0"/>
              </a:rPr>
              <a:t>原因</a:t>
            </a:r>
            <a:endParaRPr lang="en-US" sz="3200" dirty="0">
              <a:sym typeface="Calibri" pitchFamily="34" charset="0"/>
            </a:endParaRPr>
          </a:p>
          <a:p>
            <a:pPr marL="742950" lvl="1" indent="-285750" algn="l">
              <a:lnSpc>
                <a:spcPct val="150000"/>
              </a:lnSpc>
              <a:spcBef>
                <a:spcPts val="0"/>
              </a:spcBef>
              <a:buFont typeface="Wingdings" pitchFamily="2" charset="2"/>
              <a:buChar char="n"/>
            </a:pPr>
            <a:r>
              <a:rPr lang="zh-CN" altLang="en-US" dirty="0">
                <a:sym typeface="Calibri" pitchFamily="34" charset="0"/>
              </a:rPr>
              <a:t>由存在于模式中的某些数据依赖引起的。</a:t>
            </a:r>
            <a:endParaRPr lang="zh-CN" altLang="en-US" sz="2800" dirty="0">
              <a:sym typeface="Calibri" pitchFamily="34" charset="0"/>
            </a:endParaRPr>
          </a:p>
          <a:p>
            <a:pPr marL="342900" indent="-342900" algn="l">
              <a:lnSpc>
                <a:spcPct val="150000"/>
              </a:lnSpc>
              <a:spcBef>
                <a:spcPts val="0"/>
              </a:spcBef>
              <a:buFont typeface="Wingdings" pitchFamily="2" charset="2"/>
              <a:buChar char="v"/>
            </a:pPr>
            <a:r>
              <a:rPr lang="zh-CN" altLang="en-US" dirty="0">
                <a:sym typeface="Calibri" pitchFamily="34" charset="0"/>
              </a:rPr>
              <a:t>解决方法</a:t>
            </a:r>
            <a:endParaRPr lang="en-US" sz="3200" dirty="0">
              <a:sym typeface="Calibri" pitchFamily="34" charset="0"/>
            </a:endParaRPr>
          </a:p>
          <a:p>
            <a:pPr marL="742950" lvl="1" indent="-285750" algn="l">
              <a:lnSpc>
                <a:spcPct val="150000"/>
              </a:lnSpc>
              <a:spcBef>
                <a:spcPts val="0"/>
              </a:spcBef>
              <a:buFont typeface="Wingdings" pitchFamily="2" charset="2"/>
              <a:buChar char="n"/>
            </a:pPr>
            <a:r>
              <a:rPr lang="zh-CN" altLang="en-US" dirty="0">
                <a:sym typeface="Calibri" pitchFamily="34" charset="0"/>
              </a:rPr>
              <a:t>用规范化理论改造关系模式来消除其中不合适的数据依赖</a:t>
            </a:r>
          </a:p>
        </p:txBody>
      </p:sp>
      <p:sp>
        <p:nvSpPr>
          <p:cNvPr id="2" name="日期占位符 1"/>
          <p:cNvSpPr>
            <a:spLocks noGrp="1"/>
          </p:cNvSpPr>
          <p:nvPr>
            <p:ph type="dt" sz="half" idx="10"/>
          </p:nvPr>
        </p:nvSpPr>
        <p:spPr/>
        <p:txBody>
          <a:bodyPr/>
          <a:lstStyle/>
          <a:p>
            <a:pPr>
              <a:defRPr/>
            </a:pPr>
            <a:fld id="{65B72B63-F900-4242-BA08-0EC81613C415}"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 calcmode="lin" valueType="num">
                                      <p:cBhvr>
                                        <p:cTn id="7" dur="500" fill="hold"/>
                                        <p:tgtEl>
                                          <p:spTgt spid="1946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6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46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461">
                                            <p:txEl>
                                              <p:pRg st="1" end="1"/>
                                            </p:txEl>
                                          </p:spTgt>
                                        </p:tgtEl>
                                        <p:attrNameLst>
                                          <p:attrName>style.visibility</p:attrName>
                                        </p:attrNameLst>
                                      </p:cBhvr>
                                      <p:to>
                                        <p:strVal val="visible"/>
                                      </p:to>
                                    </p:set>
                                    <p:anim calcmode="lin" valueType="num">
                                      <p:cBhvr>
                                        <p:cTn id="14" dur="500" fill="hold"/>
                                        <p:tgtEl>
                                          <p:spTgt spid="1946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946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946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461">
                                            <p:txEl>
                                              <p:pRg st="2" end="2"/>
                                            </p:txEl>
                                          </p:spTgt>
                                        </p:tgtEl>
                                        <p:attrNameLst>
                                          <p:attrName>style.visibility</p:attrName>
                                        </p:attrNameLst>
                                      </p:cBhvr>
                                      <p:to>
                                        <p:strVal val="visible"/>
                                      </p:to>
                                    </p:set>
                                    <p:anim calcmode="lin" valueType="num">
                                      <p:cBhvr>
                                        <p:cTn id="21" dur="500" fill="hold"/>
                                        <p:tgtEl>
                                          <p:spTgt spid="1946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946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946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9461">
                                            <p:txEl>
                                              <p:pRg st="3" end="3"/>
                                            </p:txEl>
                                          </p:spTgt>
                                        </p:tgtEl>
                                        <p:attrNameLst>
                                          <p:attrName>style.visibility</p:attrName>
                                        </p:attrNameLst>
                                      </p:cBhvr>
                                      <p:to>
                                        <p:strVal val="visible"/>
                                      </p:to>
                                    </p:set>
                                    <p:anim calcmode="lin" valueType="num">
                                      <p:cBhvr>
                                        <p:cTn id="28" dur="500" fill="hold"/>
                                        <p:tgtEl>
                                          <p:spTgt spid="19461">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9461">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946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9461">
                                            <p:txEl>
                                              <p:pRg st="4" end="4"/>
                                            </p:txEl>
                                          </p:spTgt>
                                        </p:tgtEl>
                                        <p:attrNameLst>
                                          <p:attrName>style.visibility</p:attrName>
                                        </p:attrNameLst>
                                      </p:cBhvr>
                                      <p:to>
                                        <p:strVal val="visible"/>
                                      </p:to>
                                    </p:set>
                                    <p:anim calcmode="lin" valueType="num">
                                      <p:cBhvr>
                                        <p:cTn id="35" dur="500" fill="hold"/>
                                        <p:tgtEl>
                                          <p:spTgt spid="19461">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9461">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946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9461">
                                            <p:txEl>
                                              <p:pRg st="5" end="5"/>
                                            </p:txEl>
                                          </p:spTgt>
                                        </p:tgtEl>
                                        <p:attrNameLst>
                                          <p:attrName>style.visibility</p:attrName>
                                        </p:attrNameLst>
                                      </p:cBhvr>
                                      <p:to>
                                        <p:strVal val="visible"/>
                                      </p:to>
                                    </p:set>
                                    <p:anim calcmode="lin" valueType="num">
                                      <p:cBhvr>
                                        <p:cTn id="42" dur="500" fill="hold"/>
                                        <p:tgtEl>
                                          <p:spTgt spid="19461">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9461">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9461">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9461">
                                            <p:txEl>
                                              <p:pRg st="6" end="6"/>
                                            </p:txEl>
                                          </p:spTgt>
                                        </p:tgtEl>
                                        <p:attrNameLst>
                                          <p:attrName>style.visibility</p:attrName>
                                        </p:attrNameLst>
                                      </p:cBhvr>
                                      <p:to>
                                        <p:strVal val="visible"/>
                                      </p:to>
                                    </p:set>
                                    <p:anim calcmode="lin" valueType="num">
                                      <p:cBhvr>
                                        <p:cTn id="49" dur="500" fill="hold"/>
                                        <p:tgtEl>
                                          <p:spTgt spid="19461">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19461">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194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endParaRPr lang="zh-CN" altLang="en-US" b="1" i="1" dirty="0">
              <a:solidFill>
                <a:schemeClr val="hlink"/>
              </a:solidFill>
              <a:effectLst/>
              <a:latin typeface="+mj-ea"/>
            </a:endParaRPr>
          </a:p>
        </p:txBody>
      </p:sp>
      <p:sp>
        <p:nvSpPr>
          <p:cNvPr id="242691" name="Rectangle 3"/>
          <p:cNvSpPr>
            <a:spLocks noGrp="1" noChangeArrowheads="1"/>
          </p:cNvSpPr>
          <p:nvPr>
            <p:ph idx="1"/>
          </p:nvPr>
        </p:nvSpPr>
        <p:spPr>
          <a:xfrm>
            <a:off x="1043608" y="980728"/>
            <a:ext cx="8024192" cy="5472608"/>
          </a:xfrm>
        </p:spPr>
        <p:txBody>
          <a:bodyPr/>
          <a:lstStyle/>
          <a:p>
            <a:pPr algn="just">
              <a:lnSpc>
                <a:spcPct val="150000"/>
              </a:lnSpc>
              <a:buFont typeface="Wingdings" pitchFamily="2" charset="2"/>
              <a:buNone/>
            </a:pPr>
            <a:r>
              <a:rPr lang="zh-CN" altLang="en-US" sz="2400" b="1" dirty="0"/>
              <a:t>例</a:t>
            </a:r>
            <a:r>
              <a:rPr lang="en-US" altLang="zh-CN" sz="2400" b="1" dirty="0"/>
              <a:t>:</a:t>
            </a:r>
            <a:r>
              <a:rPr lang="zh-CN" altLang="en-US" sz="2400" b="1" dirty="0"/>
              <a:t>下列分解是否具有无损连接性和函数依赖保持性。</a:t>
            </a:r>
          </a:p>
          <a:p>
            <a:pPr algn="just">
              <a:lnSpc>
                <a:spcPct val="150000"/>
              </a:lnSpc>
              <a:buFont typeface="Wingdings" pitchFamily="2" charset="2"/>
              <a:buNone/>
            </a:pPr>
            <a:r>
              <a:rPr lang="zh-CN" altLang="en-US" sz="2400" b="1" dirty="0"/>
              <a:t>  已知：</a:t>
            </a:r>
            <a:r>
              <a:rPr lang="en-US" altLang="zh-CN" sz="2400" b="1" dirty="0"/>
              <a:t>R(A,B,C)   F={A→B</a:t>
            </a:r>
            <a:r>
              <a:rPr lang="zh-CN" altLang="en-US" sz="2400" b="1" dirty="0"/>
              <a:t>，</a:t>
            </a:r>
            <a:r>
              <a:rPr lang="en-US" altLang="zh-CN" sz="2400" b="1" dirty="0"/>
              <a:t>C→B}</a:t>
            </a:r>
            <a:endParaRPr lang="en-US" altLang="zh-CN" sz="2400" b="1" dirty="0">
              <a:cs typeface="Times New Roman" pitchFamily="18" charset="0"/>
            </a:endParaRPr>
          </a:p>
          <a:p>
            <a:pPr algn="just">
              <a:lnSpc>
                <a:spcPct val="150000"/>
              </a:lnSpc>
              <a:buFont typeface="Wingdings" pitchFamily="2" charset="2"/>
              <a:buNone/>
            </a:pPr>
            <a:r>
              <a:rPr lang="en-US" altLang="zh-CN" sz="2400" b="1" dirty="0"/>
              <a:t> (1</a:t>
            </a:r>
            <a:r>
              <a:rPr lang="zh-CN" altLang="en-US" sz="2400" b="1" dirty="0"/>
              <a:t>）</a:t>
            </a:r>
            <a:r>
              <a:rPr lang="en-US" altLang="zh-CN" sz="2400" b="1" dirty="0"/>
              <a:t>ρ</a:t>
            </a:r>
            <a:r>
              <a:rPr lang="en-US" altLang="zh-CN" sz="2400" b="1" baseline="-30000" dirty="0"/>
              <a:t>1</a:t>
            </a:r>
            <a:r>
              <a:rPr lang="en-US" altLang="zh-CN" sz="2400" b="1" dirty="0"/>
              <a:t>={AB</a:t>
            </a:r>
            <a:r>
              <a:rPr lang="zh-CN" altLang="en-US" sz="2400" b="1" dirty="0"/>
              <a:t>，</a:t>
            </a:r>
            <a:r>
              <a:rPr lang="en-US" altLang="zh-CN" sz="2400" b="1" dirty="0"/>
              <a:t>BC}</a:t>
            </a:r>
            <a:endParaRPr lang="en-US" altLang="zh-CN" sz="2400" b="1" dirty="0">
              <a:cs typeface="Times New Roman" pitchFamily="18" charset="0"/>
            </a:endParaRPr>
          </a:p>
          <a:p>
            <a:pPr algn="just">
              <a:lnSpc>
                <a:spcPct val="150000"/>
              </a:lnSpc>
              <a:buFont typeface="Wingdings" pitchFamily="2" charset="2"/>
              <a:buNone/>
            </a:pPr>
            <a:r>
              <a:rPr lang="zh-CN" altLang="en-US" sz="2400" b="1" dirty="0"/>
              <a:t>（</a:t>
            </a:r>
            <a:r>
              <a:rPr lang="en-US" altLang="zh-CN" sz="2400" b="1" dirty="0"/>
              <a:t>2</a:t>
            </a:r>
            <a:r>
              <a:rPr lang="zh-CN" altLang="en-US" sz="2400" b="1" dirty="0"/>
              <a:t>）</a:t>
            </a:r>
            <a:r>
              <a:rPr lang="en-US" altLang="zh-CN" sz="2400" b="1" dirty="0"/>
              <a:t>ρ</a:t>
            </a:r>
            <a:r>
              <a:rPr lang="en-US" altLang="zh-CN" sz="2400" b="1" baseline="-30000" dirty="0"/>
              <a:t>2</a:t>
            </a:r>
            <a:r>
              <a:rPr lang="en-US" altLang="zh-CN" sz="2400" b="1" dirty="0"/>
              <a:t>={AC</a:t>
            </a:r>
            <a:r>
              <a:rPr lang="zh-CN" altLang="en-US" sz="2400" b="1" dirty="0"/>
              <a:t>，</a:t>
            </a:r>
            <a:r>
              <a:rPr lang="en-US" altLang="zh-CN" sz="2400" b="1" dirty="0"/>
              <a:t>BC}</a:t>
            </a:r>
            <a:endParaRPr lang="en-US" altLang="zh-CN" sz="2400" b="1" dirty="0">
              <a:cs typeface="Times New Roman" pitchFamily="18" charset="0"/>
            </a:endParaRPr>
          </a:p>
          <a:p>
            <a:pPr algn="just">
              <a:lnSpc>
                <a:spcPct val="150000"/>
              </a:lnSpc>
              <a:buFont typeface="Wingdings" pitchFamily="2" charset="2"/>
              <a:buNone/>
            </a:pPr>
            <a:endParaRPr lang="en-US" altLang="zh-CN" sz="2400" b="1" dirty="0"/>
          </a:p>
        </p:txBody>
      </p:sp>
      <p:pic>
        <p:nvPicPr>
          <p:cNvPr id="242692" name="Picture 4" descr="PE0325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4038600"/>
            <a:ext cx="3048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a:extLst>
              <a:ext uri="{FF2B5EF4-FFF2-40B4-BE49-F238E27FC236}">
                <a16:creationId xmlns:a16="http://schemas.microsoft.com/office/drawing/2014/main" id="{8082CC68-BDC8-4F9F-96AC-3A524AF945AF}"/>
              </a:ext>
            </a:extLst>
          </p:cNvPr>
          <p:cNvSpPr>
            <a:spLocks noGrp="1"/>
          </p:cNvSpPr>
          <p:nvPr>
            <p:ph type="dt" sz="half" idx="10"/>
          </p:nvPr>
        </p:nvSpPr>
        <p:spPr/>
        <p:txBody>
          <a:bodyPr/>
          <a:lstStyle/>
          <a:p>
            <a:pPr>
              <a:buFontTx/>
              <a:buNone/>
              <a:defRPr/>
            </a:pPr>
            <a:fld id="{A9314616-CA40-4099-94CE-A539B3E5C48E}"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2690"/>
                                        </p:tgtEl>
                                        <p:attrNameLst>
                                          <p:attrName>style.visibility</p:attrName>
                                        </p:attrNameLst>
                                      </p:cBhvr>
                                      <p:to>
                                        <p:strVal val="visible"/>
                                      </p:to>
                                    </p:set>
                                    <p:anim calcmode="lin" valueType="num">
                                      <p:cBhvr additive="base">
                                        <p:cTn id="7" dur="500" fill="hold"/>
                                        <p:tgtEl>
                                          <p:spTgt spid="242690"/>
                                        </p:tgtEl>
                                        <p:attrNameLst>
                                          <p:attrName>ppt_x</p:attrName>
                                        </p:attrNameLst>
                                      </p:cBhvr>
                                      <p:tavLst>
                                        <p:tav tm="0">
                                          <p:val>
                                            <p:strVal val="#ppt_x"/>
                                          </p:val>
                                        </p:tav>
                                        <p:tav tm="100000">
                                          <p:val>
                                            <p:strVal val="#ppt_x"/>
                                          </p:val>
                                        </p:tav>
                                      </p:tavLst>
                                    </p:anim>
                                    <p:anim calcmode="lin" valueType="num">
                                      <p:cBhvr additive="base">
                                        <p:cTn id="8" dur="500" fill="hold"/>
                                        <p:tgtEl>
                                          <p:spTgt spid="24269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xEl>
                                              <p:pRg st="0" end="0"/>
                                            </p:txEl>
                                          </p:spTgt>
                                        </p:tgtEl>
                                        <p:attrNameLst>
                                          <p:attrName>style.visibility</p:attrName>
                                        </p:attrNameLst>
                                      </p:cBhvr>
                                      <p:to>
                                        <p:strVal val="visible"/>
                                      </p:to>
                                    </p:set>
                                    <p:anim calcmode="lin" valueType="num">
                                      <p:cBhvr additive="base">
                                        <p:cTn id="13" dur="500" fill="hold"/>
                                        <p:tgtEl>
                                          <p:spTgt spid="2426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6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691">
                                            <p:txEl>
                                              <p:pRg st="1" end="1"/>
                                            </p:txEl>
                                          </p:spTgt>
                                        </p:tgtEl>
                                        <p:attrNameLst>
                                          <p:attrName>style.visibility</p:attrName>
                                        </p:attrNameLst>
                                      </p:cBhvr>
                                      <p:to>
                                        <p:strVal val="visible"/>
                                      </p:to>
                                    </p:set>
                                    <p:anim calcmode="lin" valueType="num">
                                      <p:cBhvr additive="base">
                                        <p:cTn id="19" dur="500" fill="hold"/>
                                        <p:tgtEl>
                                          <p:spTgt spid="2426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6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2691">
                                            <p:txEl>
                                              <p:pRg st="2" end="2"/>
                                            </p:txEl>
                                          </p:spTgt>
                                        </p:tgtEl>
                                        <p:attrNameLst>
                                          <p:attrName>style.visibility</p:attrName>
                                        </p:attrNameLst>
                                      </p:cBhvr>
                                      <p:to>
                                        <p:strVal val="visible"/>
                                      </p:to>
                                    </p:set>
                                    <p:anim calcmode="lin" valueType="num">
                                      <p:cBhvr additive="base">
                                        <p:cTn id="25" dur="500" fill="hold"/>
                                        <p:tgtEl>
                                          <p:spTgt spid="2426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26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2691">
                                            <p:txEl>
                                              <p:pRg st="3" end="3"/>
                                            </p:txEl>
                                          </p:spTgt>
                                        </p:tgtEl>
                                        <p:attrNameLst>
                                          <p:attrName>style.visibility</p:attrName>
                                        </p:attrNameLst>
                                      </p:cBhvr>
                                      <p:to>
                                        <p:strVal val="visible"/>
                                      </p:to>
                                    </p:set>
                                    <p:anim calcmode="lin" valueType="num">
                                      <p:cBhvr additive="base">
                                        <p:cTn id="31" dur="500" fill="hold"/>
                                        <p:tgtEl>
                                          <p:spTgt spid="2426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26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42692"/>
                                        </p:tgtEl>
                                        <p:attrNameLst>
                                          <p:attrName>style.visibility</p:attrName>
                                        </p:attrNameLst>
                                      </p:cBhvr>
                                      <p:to>
                                        <p:strVal val="visible"/>
                                      </p:to>
                                    </p:set>
                                    <p:animEffect transition="in" filter="box(out)">
                                      <p:cBhvr>
                                        <p:cTn id="37" dur="500"/>
                                        <p:tgtEl>
                                          <p:spTgt spid="242692"/>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242691"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graphicFrame>
        <p:nvGraphicFramePr>
          <p:cNvPr id="304241" name="Group 113"/>
          <p:cNvGraphicFramePr>
            <a:graphicFrameLocks noGrp="1"/>
          </p:cNvGraphicFramePr>
          <p:nvPr>
            <p:ph idx="1"/>
            <p:extLst/>
          </p:nvPr>
        </p:nvGraphicFramePr>
        <p:xfrm>
          <a:off x="4572000" y="1768996"/>
          <a:ext cx="3456388" cy="1981200"/>
        </p:xfrm>
        <a:graphic>
          <a:graphicData uri="http://schemas.openxmlformats.org/drawingml/2006/table">
            <a:tbl>
              <a:tblPr/>
              <a:tblGrid>
                <a:gridCol w="864097">
                  <a:extLst>
                    <a:ext uri="{9D8B030D-6E8A-4147-A177-3AD203B41FA5}">
                      <a16:colId xmlns:a16="http://schemas.microsoft.com/office/drawing/2014/main" val="20000"/>
                    </a:ext>
                  </a:extLst>
                </a:gridCol>
                <a:gridCol w="864097">
                  <a:extLst>
                    <a:ext uri="{9D8B030D-6E8A-4147-A177-3AD203B41FA5}">
                      <a16:colId xmlns:a16="http://schemas.microsoft.com/office/drawing/2014/main" val="20001"/>
                    </a:ext>
                  </a:extLst>
                </a:gridCol>
                <a:gridCol w="864097">
                  <a:extLst>
                    <a:ext uri="{9D8B030D-6E8A-4147-A177-3AD203B41FA5}">
                      <a16:colId xmlns:a16="http://schemas.microsoft.com/office/drawing/2014/main" val="20002"/>
                    </a:ext>
                  </a:extLst>
                </a:gridCol>
                <a:gridCol w="864097">
                  <a:extLst>
                    <a:ext uri="{9D8B030D-6E8A-4147-A177-3AD203B41FA5}">
                      <a16:colId xmlns:a16="http://schemas.microsoft.com/office/drawing/2014/main" val="20003"/>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ahoma" pitchFamily="34" charset="0"/>
                          <a:ea typeface="宋体" pitchFamily="2" charset="-122"/>
                        </a:rPr>
                        <a:t> </a:t>
                      </a:r>
                      <a:r>
                        <a:rPr kumimoji="0" lang="en-US" altLang="zh-CN" sz="1800" b="1" i="0" u="none" strike="noStrike" cap="none" normalizeH="0" baseline="0" dirty="0" err="1">
                          <a:ln>
                            <a:noFill/>
                          </a:ln>
                          <a:solidFill>
                            <a:schemeClr val="tx1"/>
                          </a:solidFill>
                          <a:effectLst/>
                          <a:latin typeface="Tahoma" pitchFamily="34" charset="0"/>
                          <a:ea typeface="宋体" pitchFamily="2" charset="-122"/>
                        </a:rPr>
                        <a:t>Ri</a:t>
                      </a:r>
                      <a:endParaRPr kumimoji="0" lang="en-US" altLang="zh-CN" sz="1800" b="1" i="0" u="none" strike="noStrike" cap="none" normalizeH="0" baseline="0" dirty="0">
                        <a:ln>
                          <a:noFill/>
                        </a:ln>
                        <a:solidFill>
                          <a:schemeClr val="tx1"/>
                        </a:solidFill>
                        <a:effectLst/>
                        <a:latin typeface="Tahoma" pitchFamily="34" charset="0"/>
                        <a:ea typeface="宋体" pitchFamily="2" charset="-122"/>
                      </a:endParaRPr>
                    </a:p>
                  </a:txBody>
                  <a:tcPr marL="219661" marR="219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A</a:t>
                      </a:r>
                    </a:p>
                  </a:txBody>
                  <a:tcPr marL="219661" marR="219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B</a:t>
                      </a:r>
                    </a:p>
                  </a:txBody>
                  <a:tcPr marL="219661" marR="219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C</a:t>
                      </a:r>
                    </a:p>
                  </a:txBody>
                  <a:tcPr marL="219661" marR="219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AB</a:t>
                      </a:r>
                    </a:p>
                  </a:txBody>
                  <a:tcPr marL="219661" marR="219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a1</a:t>
                      </a:r>
                    </a:p>
                  </a:txBody>
                  <a:tcPr marL="219661" marR="219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a2</a:t>
                      </a:r>
                    </a:p>
                  </a:txBody>
                  <a:tcPr marL="219661" marR="219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b13</a:t>
                      </a:r>
                    </a:p>
                  </a:txBody>
                  <a:tcPr marL="219661" marR="219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BC</a:t>
                      </a:r>
                    </a:p>
                  </a:txBody>
                  <a:tcPr marL="219661" marR="2196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b21</a:t>
                      </a:r>
                    </a:p>
                  </a:txBody>
                  <a:tcPr marL="219661" marR="219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a:ln>
                            <a:noFill/>
                          </a:ln>
                          <a:solidFill>
                            <a:schemeClr val="tx1"/>
                          </a:solidFill>
                          <a:effectLst/>
                          <a:latin typeface="Tahoma" pitchFamily="34" charset="0"/>
                          <a:ea typeface="宋体" pitchFamily="2" charset="-122"/>
                        </a:rPr>
                        <a:t>a2</a:t>
                      </a:r>
                    </a:p>
                  </a:txBody>
                  <a:tcPr marL="219661" marR="2196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rPr>
                        <a:t>a3</a:t>
                      </a:r>
                    </a:p>
                  </a:txBody>
                  <a:tcPr marL="219661" marR="2196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4242" name="Rectangle 114"/>
          <p:cNvSpPr>
            <a:spLocks noChangeArrowheads="1"/>
          </p:cNvSpPr>
          <p:nvPr/>
        </p:nvSpPr>
        <p:spPr bwMode="auto">
          <a:xfrm>
            <a:off x="1194532" y="2492896"/>
            <a:ext cx="37544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00000"/>
              </a:lnSpc>
              <a:spcBef>
                <a:spcPct val="20000"/>
              </a:spcBef>
              <a:spcAft>
                <a:spcPct val="0"/>
              </a:spcAft>
              <a:buClr>
                <a:srgbClr val="FF00FF"/>
              </a:buClr>
              <a:buSzPct val="60000"/>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ρ</a:t>
            </a:r>
            <a:r>
              <a:rPr kumimoji="0" lang="en-US" altLang="zh-CN" sz="2800" b="1"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构造表：</a:t>
            </a:r>
          </a:p>
        </p:txBody>
      </p:sp>
      <p:sp>
        <p:nvSpPr>
          <p:cNvPr id="304244" name="Rectangle 116"/>
          <p:cNvSpPr>
            <a:spLocks noChangeArrowheads="1"/>
          </p:cNvSpPr>
          <p:nvPr/>
        </p:nvSpPr>
        <p:spPr bwMode="auto">
          <a:xfrm>
            <a:off x="1191816" y="3819812"/>
            <a:ext cx="5540424" cy="2777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50000"/>
              </a:lnSpc>
              <a:spcBef>
                <a:spcPct val="20000"/>
              </a:spcBef>
              <a:spcAft>
                <a:spcPct val="0"/>
              </a:spcAft>
              <a:buClr>
                <a:srgbClr val="FF00FF"/>
              </a:buClr>
              <a:buSzPct val="60000"/>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）检查</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F={A→B</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C→B}</a:t>
            </a:r>
          </a:p>
          <a:p>
            <a:pPr marL="342900" marR="0" lvl="0" indent="-342900" algn="l" defTabSz="914400" rtl="0" eaLnBrk="1" fontAlgn="base" latinLnBrk="0" hangingPunct="1">
              <a:lnSpc>
                <a:spcPct val="150000"/>
              </a:lnSpc>
              <a:spcBef>
                <a:spcPct val="20000"/>
              </a:spcBef>
              <a:spcAft>
                <a:spcPct val="0"/>
              </a:spcAft>
              <a:buClr>
                <a:srgbClr val="FF00FF"/>
              </a:buClr>
              <a:buSzPct val="60000"/>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A→B</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列中无相同的行；</a:t>
            </a:r>
          </a:p>
          <a:p>
            <a:pPr marL="342900" marR="0" lvl="0" indent="-342900" algn="l" defTabSz="914400" rtl="0" eaLnBrk="1" fontAlgn="base" latinLnBrk="0" hangingPunct="1">
              <a:lnSpc>
                <a:spcPct val="150000"/>
              </a:lnSpc>
              <a:spcBef>
                <a:spcPct val="20000"/>
              </a:spcBef>
              <a:spcAft>
                <a:spcPct val="0"/>
              </a:spcAft>
              <a:buClr>
                <a:srgbClr val="FF00FF"/>
              </a:buClr>
              <a:buSzPct val="60000"/>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对</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C→B, C</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列中无相同的行。</a:t>
            </a:r>
          </a:p>
          <a:p>
            <a:pPr marL="342900" marR="0" lvl="0" indent="-342900" algn="l" defTabSz="914400" rtl="0" eaLnBrk="1" fontAlgn="base" latinLnBrk="0" hangingPunct="1">
              <a:lnSpc>
                <a:spcPct val="150000"/>
              </a:lnSpc>
              <a:spcBef>
                <a:spcPct val="20000"/>
              </a:spcBef>
              <a:spcAft>
                <a:spcPct val="0"/>
              </a:spcAft>
              <a:buClr>
                <a:srgbClr val="FF00FF"/>
              </a:buClr>
              <a:buSzPct val="60000"/>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ρ</a:t>
            </a:r>
            <a:r>
              <a:rPr kumimoji="0" lang="en-US" altLang="zh-CN" sz="2800" b="1"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不具有无损连接性。</a:t>
            </a:r>
          </a:p>
        </p:txBody>
      </p:sp>
      <p:sp>
        <p:nvSpPr>
          <p:cNvPr id="304245" name="Rectangle 117"/>
          <p:cNvSpPr>
            <a:spLocks noChangeArrowheads="1"/>
          </p:cNvSpPr>
          <p:nvPr/>
        </p:nvSpPr>
        <p:spPr bwMode="auto">
          <a:xfrm>
            <a:off x="1066428" y="980728"/>
            <a:ext cx="289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00000"/>
              </a:lnSpc>
              <a:spcBef>
                <a:spcPct val="20000"/>
              </a:spcBef>
              <a:spcAft>
                <a:spcPct val="0"/>
              </a:spcAft>
              <a:buClr>
                <a:srgbClr val="FF00FF"/>
              </a:buClr>
              <a:buSzPct val="60000"/>
              <a:buFont typeface="Wingdings" pitchFamily="2" charset="2"/>
              <a:buChar char="n"/>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ρ</a:t>
            </a:r>
            <a:r>
              <a:rPr kumimoji="0" lang="en-US" altLang="zh-CN" sz="2400" b="1"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={AB</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BC}</a:t>
            </a:r>
          </a:p>
          <a:p>
            <a:pPr marL="342900" marR="0" lvl="0" indent="-342900" algn="just" defTabSz="914400" rtl="0" eaLnBrk="1" fontAlgn="base" latinLnBrk="0" hangingPunct="1">
              <a:lnSpc>
                <a:spcPct val="100000"/>
              </a:lnSpc>
              <a:spcBef>
                <a:spcPct val="20000"/>
              </a:spcBef>
              <a:spcAft>
                <a:spcPct val="0"/>
              </a:spcAft>
              <a:buClr>
                <a:srgbClr val="FF00FF"/>
              </a:buClr>
              <a:buSzPct val="60000"/>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F={A→B</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C→B}</a:t>
            </a:r>
          </a:p>
        </p:txBody>
      </p:sp>
      <p:sp>
        <p:nvSpPr>
          <p:cNvPr id="3" name="日期占位符 2">
            <a:extLst>
              <a:ext uri="{FF2B5EF4-FFF2-40B4-BE49-F238E27FC236}">
                <a16:creationId xmlns:a16="http://schemas.microsoft.com/office/drawing/2014/main" id="{4BBFBB48-714E-4EFE-8470-2B9CC8BFB1CC}"/>
              </a:ext>
            </a:extLst>
          </p:cNvPr>
          <p:cNvSpPr>
            <a:spLocks noGrp="1"/>
          </p:cNvSpPr>
          <p:nvPr>
            <p:ph type="dt" sz="half" idx="10"/>
          </p:nvPr>
        </p:nvSpPr>
        <p:spPr/>
        <p:txBody>
          <a:bodyPr/>
          <a:lstStyle/>
          <a:p>
            <a:pPr>
              <a:buFontTx/>
              <a:buNone/>
              <a:defRPr/>
            </a:pPr>
            <a:fld id="{04F8C8FD-A4A0-4B1C-96EF-A96BC20A8455}"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242">
                                            <p:txEl>
                                              <p:pRg st="0" end="0"/>
                                            </p:txEl>
                                          </p:spTgt>
                                        </p:tgtEl>
                                        <p:attrNameLst>
                                          <p:attrName>style.visibility</p:attrName>
                                        </p:attrNameLst>
                                      </p:cBhvr>
                                      <p:to>
                                        <p:strVal val="visible"/>
                                      </p:to>
                                    </p:set>
                                    <p:anim calcmode="lin" valueType="num">
                                      <p:cBhvr additive="base">
                                        <p:cTn id="7" dur="500" fill="hold"/>
                                        <p:tgtEl>
                                          <p:spTgt spid="3042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42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4244">
                                            <p:txEl>
                                              <p:pRg st="0" end="0"/>
                                            </p:txEl>
                                          </p:spTgt>
                                        </p:tgtEl>
                                        <p:attrNameLst>
                                          <p:attrName>style.visibility</p:attrName>
                                        </p:attrNameLst>
                                      </p:cBhvr>
                                      <p:to>
                                        <p:strVal val="visible"/>
                                      </p:to>
                                    </p:set>
                                    <p:anim calcmode="lin" valueType="num">
                                      <p:cBhvr additive="base">
                                        <p:cTn id="13" dur="500" fill="hold"/>
                                        <p:tgtEl>
                                          <p:spTgt spid="30424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42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4244">
                                            <p:txEl>
                                              <p:pRg st="1" end="1"/>
                                            </p:txEl>
                                          </p:spTgt>
                                        </p:tgtEl>
                                        <p:attrNameLst>
                                          <p:attrName>style.visibility</p:attrName>
                                        </p:attrNameLst>
                                      </p:cBhvr>
                                      <p:to>
                                        <p:strVal val="visible"/>
                                      </p:to>
                                    </p:set>
                                    <p:anim calcmode="lin" valueType="num">
                                      <p:cBhvr additive="base">
                                        <p:cTn id="19" dur="500" fill="hold"/>
                                        <p:tgtEl>
                                          <p:spTgt spid="30424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424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4244">
                                            <p:txEl>
                                              <p:pRg st="2" end="2"/>
                                            </p:txEl>
                                          </p:spTgt>
                                        </p:tgtEl>
                                        <p:attrNameLst>
                                          <p:attrName>style.visibility</p:attrName>
                                        </p:attrNameLst>
                                      </p:cBhvr>
                                      <p:to>
                                        <p:strVal val="visible"/>
                                      </p:to>
                                    </p:set>
                                    <p:anim calcmode="lin" valueType="num">
                                      <p:cBhvr additive="base">
                                        <p:cTn id="25" dur="500" fill="hold"/>
                                        <p:tgtEl>
                                          <p:spTgt spid="30424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424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4244">
                                            <p:txEl>
                                              <p:pRg st="3" end="3"/>
                                            </p:txEl>
                                          </p:spTgt>
                                        </p:tgtEl>
                                        <p:attrNameLst>
                                          <p:attrName>style.visibility</p:attrName>
                                        </p:attrNameLst>
                                      </p:cBhvr>
                                      <p:to>
                                        <p:strVal val="visible"/>
                                      </p:to>
                                    </p:set>
                                    <p:anim calcmode="lin" valueType="num">
                                      <p:cBhvr additive="base">
                                        <p:cTn id="31" dur="500" fill="hold"/>
                                        <p:tgtEl>
                                          <p:spTgt spid="30424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424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4245">
                                            <p:txEl>
                                              <p:pRg st="0" end="0"/>
                                            </p:txEl>
                                          </p:spTgt>
                                        </p:tgtEl>
                                        <p:attrNameLst>
                                          <p:attrName>style.visibility</p:attrName>
                                        </p:attrNameLst>
                                      </p:cBhvr>
                                      <p:to>
                                        <p:strVal val="visible"/>
                                      </p:to>
                                    </p:set>
                                    <p:anim calcmode="lin" valueType="num">
                                      <p:cBhvr additive="base">
                                        <p:cTn id="37" dur="500" fill="hold"/>
                                        <p:tgtEl>
                                          <p:spTgt spid="304245">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424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4245">
                                            <p:txEl>
                                              <p:pRg st="1" end="1"/>
                                            </p:txEl>
                                          </p:spTgt>
                                        </p:tgtEl>
                                        <p:attrNameLst>
                                          <p:attrName>style.visibility</p:attrName>
                                        </p:attrNameLst>
                                      </p:cBhvr>
                                      <p:to>
                                        <p:strVal val="visible"/>
                                      </p:to>
                                    </p:set>
                                    <p:anim calcmode="lin" valueType="num">
                                      <p:cBhvr additive="base">
                                        <p:cTn id="43" dur="500" fill="hold"/>
                                        <p:tgtEl>
                                          <p:spTgt spid="304245">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424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242" grpId="0" build="p" autoUpdateAnimBg="0"/>
      <p:bldP spid="304244" grpId="0" build="p" autoUpdateAnimBg="0"/>
      <p:bldP spid="304245" grpId="0" build="p"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sp>
        <p:nvSpPr>
          <p:cNvPr id="313348" name="Rectangle 4"/>
          <p:cNvSpPr>
            <a:spLocks noGrp="1" noChangeArrowheads="1"/>
          </p:cNvSpPr>
          <p:nvPr>
            <p:ph idx="1"/>
          </p:nvPr>
        </p:nvSpPr>
        <p:spPr>
          <a:noFill/>
          <a:ln/>
        </p:spPr>
        <p:txBody>
          <a:bodyPr/>
          <a:lstStyle/>
          <a:p>
            <a:r>
              <a:rPr lang="en-US" altLang="zh-CN" b="1" dirty="0">
                <a:latin typeface="宋体" pitchFamily="2" charset="-122"/>
              </a:rPr>
              <a:t>ρ1={AB</a:t>
            </a:r>
            <a:r>
              <a:rPr lang="zh-CN" altLang="en-US" b="1" dirty="0">
                <a:latin typeface="宋体" pitchFamily="2" charset="-122"/>
              </a:rPr>
              <a:t>，</a:t>
            </a:r>
            <a:r>
              <a:rPr lang="en-US" altLang="zh-CN" b="1" dirty="0">
                <a:latin typeface="宋体" pitchFamily="2" charset="-122"/>
              </a:rPr>
              <a:t>BC}</a:t>
            </a:r>
          </a:p>
          <a:p>
            <a:pPr algn="just">
              <a:buFont typeface="Wingdings" pitchFamily="2" charset="2"/>
              <a:buNone/>
            </a:pPr>
            <a:r>
              <a:rPr lang="en-US" altLang="zh-CN" b="1" dirty="0">
                <a:latin typeface="宋体" pitchFamily="2" charset="-122"/>
              </a:rPr>
              <a:t>   F={A→B</a:t>
            </a:r>
            <a:r>
              <a:rPr lang="zh-CN" altLang="en-US" b="1" dirty="0">
                <a:latin typeface="宋体" pitchFamily="2" charset="-122"/>
              </a:rPr>
              <a:t>，</a:t>
            </a:r>
            <a:r>
              <a:rPr lang="en-US" altLang="zh-CN" b="1" dirty="0">
                <a:latin typeface="宋体" pitchFamily="2" charset="-122"/>
              </a:rPr>
              <a:t>C→B}</a:t>
            </a:r>
          </a:p>
          <a:p>
            <a:pPr algn="just">
              <a:buFont typeface="Wingdings" pitchFamily="2" charset="2"/>
              <a:buNone/>
            </a:pPr>
            <a:endParaRPr lang="en-US" altLang="zh-CN" b="1" dirty="0">
              <a:latin typeface="宋体" pitchFamily="2" charset="-122"/>
            </a:endParaRPr>
          </a:p>
          <a:p>
            <a:pPr algn="just">
              <a:buFont typeface="Wingdings" pitchFamily="2" charset="2"/>
              <a:buNone/>
            </a:pPr>
            <a:r>
              <a:rPr lang="en-US" altLang="zh-CN" b="1" dirty="0">
                <a:latin typeface="宋体" pitchFamily="2" charset="-122"/>
              </a:rPr>
              <a:t>  </a:t>
            </a:r>
            <a:r>
              <a:rPr lang="zh-CN" altLang="en-US" b="1" dirty="0">
                <a:latin typeface="宋体" pitchFamily="2" charset="-122"/>
              </a:rPr>
              <a:t>利用定理解。</a:t>
            </a:r>
          </a:p>
          <a:p>
            <a:pPr algn="just">
              <a:buFont typeface="Wingdings" pitchFamily="2" charset="2"/>
              <a:buNone/>
            </a:pPr>
            <a:r>
              <a:rPr lang="zh-CN" altLang="en-US" b="1" dirty="0">
                <a:latin typeface="宋体" pitchFamily="2" charset="-122"/>
              </a:rPr>
              <a:t>  </a:t>
            </a:r>
            <a:r>
              <a:rPr lang="en-US" altLang="zh-CN" b="1" dirty="0">
                <a:latin typeface="宋体" pitchFamily="2" charset="-122"/>
              </a:rPr>
              <a:t>R1∩R2 = B</a:t>
            </a:r>
          </a:p>
          <a:p>
            <a:pPr algn="just">
              <a:buFont typeface="Wingdings" pitchFamily="2" charset="2"/>
              <a:buNone/>
            </a:pPr>
            <a:r>
              <a:rPr lang="en-US" altLang="zh-CN" b="1" dirty="0">
                <a:latin typeface="宋体" pitchFamily="2" charset="-122"/>
              </a:rPr>
              <a:t>  (R1-R2) = A </a:t>
            </a:r>
          </a:p>
          <a:p>
            <a:pPr algn="just">
              <a:buFont typeface="Wingdings" pitchFamily="2" charset="2"/>
              <a:buNone/>
            </a:pPr>
            <a:r>
              <a:rPr lang="en-US" altLang="zh-CN" b="1" i="1" dirty="0"/>
              <a:t>   </a:t>
            </a:r>
            <a:r>
              <a:rPr lang="en-US" altLang="zh-CN" b="1" dirty="0">
                <a:latin typeface="宋体" pitchFamily="2" charset="-122"/>
              </a:rPr>
              <a:t>R1∩R2 </a:t>
            </a:r>
            <a:r>
              <a:rPr lang="en-US" altLang="zh-CN" b="1" i="1" dirty="0"/>
              <a:t>+</a:t>
            </a:r>
            <a:r>
              <a:rPr lang="en-US" altLang="zh-CN" b="1" dirty="0"/>
              <a:t>&gt; </a:t>
            </a:r>
            <a:r>
              <a:rPr lang="en-US" altLang="zh-CN" b="1" dirty="0">
                <a:latin typeface="宋体" pitchFamily="2" charset="-122"/>
              </a:rPr>
              <a:t>(R1-R2) </a:t>
            </a:r>
          </a:p>
          <a:p>
            <a:pPr algn="just">
              <a:buFont typeface="Wingdings" pitchFamily="2" charset="2"/>
              <a:buNone/>
            </a:pPr>
            <a:r>
              <a:rPr lang="en-US" altLang="zh-CN" b="1" dirty="0">
                <a:latin typeface="宋体" pitchFamily="2" charset="-122"/>
              </a:rPr>
              <a:t> ρ1</a:t>
            </a:r>
            <a:r>
              <a:rPr lang="zh-CN" altLang="en-US" b="1" dirty="0">
                <a:latin typeface="宋体" pitchFamily="2" charset="-122"/>
              </a:rPr>
              <a:t>不是无损连接分解。</a:t>
            </a:r>
            <a:endParaRPr lang="zh-CN" altLang="en-US" sz="2400" b="1" dirty="0">
              <a:latin typeface="宋体" pitchFamily="2" charset="-122"/>
            </a:endParaRPr>
          </a:p>
          <a:p>
            <a:pPr algn="just">
              <a:buFont typeface="Wingdings" pitchFamily="2" charset="2"/>
              <a:buNone/>
            </a:pPr>
            <a:endParaRPr lang="en-US" altLang="zh-CN" sz="2400" b="1" dirty="0">
              <a:latin typeface="宋体" pitchFamily="2" charset="-122"/>
            </a:endParaRPr>
          </a:p>
        </p:txBody>
      </p:sp>
      <p:sp>
        <p:nvSpPr>
          <p:cNvPr id="3" name="日期占位符 2">
            <a:extLst>
              <a:ext uri="{FF2B5EF4-FFF2-40B4-BE49-F238E27FC236}">
                <a16:creationId xmlns:a16="http://schemas.microsoft.com/office/drawing/2014/main" id="{7644C75A-87E1-40A0-8F91-34C901F80DBE}"/>
              </a:ext>
            </a:extLst>
          </p:cNvPr>
          <p:cNvSpPr>
            <a:spLocks noGrp="1"/>
          </p:cNvSpPr>
          <p:nvPr>
            <p:ph type="dt" sz="half" idx="10"/>
          </p:nvPr>
        </p:nvSpPr>
        <p:spPr/>
        <p:txBody>
          <a:bodyPr/>
          <a:lstStyle/>
          <a:p>
            <a:pPr>
              <a:buFontTx/>
              <a:buNone/>
              <a:defRPr/>
            </a:pPr>
            <a:fld id="{683B4A2A-1B09-4AE7-9D87-89294F5BD241}"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3348">
                                            <p:txEl>
                                              <p:pRg st="0" end="0"/>
                                            </p:txEl>
                                          </p:spTgt>
                                        </p:tgtEl>
                                        <p:attrNameLst>
                                          <p:attrName>style.visibility</p:attrName>
                                        </p:attrNameLst>
                                      </p:cBhvr>
                                      <p:to>
                                        <p:strVal val="visible"/>
                                      </p:to>
                                    </p:set>
                                    <p:anim calcmode="lin" valueType="num">
                                      <p:cBhvr additive="base">
                                        <p:cTn id="7" dur="500" fill="hold"/>
                                        <p:tgtEl>
                                          <p:spTgt spid="3133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334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3348">
                                            <p:txEl>
                                              <p:pRg st="1" end="1"/>
                                            </p:txEl>
                                          </p:spTgt>
                                        </p:tgtEl>
                                        <p:attrNameLst>
                                          <p:attrName>style.visibility</p:attrName>
                                        </p:attrNameLst>
                                      </p:cBhvr>
                                      <p:to>
                                        <p:strVal val="visible"/>
                                      </p:to>
                                    </p:set>
                                    <p:anim calcmode="lin" valueType="num">
                                      <p:cBhvr additive="base">
                                        <p:cTn id="13" dur="500" fill="hold"/>
                                        <p:tgtEl>
                                          <p:spTgt spid="31334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334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3348">
                                            <p:txEl>
                                              <p:pRg st="3" end="3"/>
                                            </p:txEl>
                                          </p:spTgt>
                                        </p:tgtEl>
                                        <p:attrNameLst>
                                          <p:attrName>style.visibility</p:attrName>
                                        </p:attrNameLst>
                                      </p:cBhvr>
                                      <p:to>
                                        <p:strVal val="visible"/>
                                      </p:to>
                                    </p:set>
                                    <p:anim calcmode="lin" valueType="num">
                                      <p:cBhvr additive="base">
                                        <p:cTn id="19" dur="500" fill="hold"/>
                                        <p:tgtEl>
                                          <p:spTgt spid="31334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334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3348">
                                            <p:txEl>
                                              <p:pRg st="4" end="4"/>
                                            </p:txEl>
                                          </p:spTgt>
                                        </p:tgtEl>
                                        <p:attrNameLst>
                                          <p:attrName>style.visibility</p:attrName>
                                        </p:attrNameLst>
                                      </p:cBhvr>
                                      <p:to>
                                        <p:strVal val="visible"/>
                                      </p:to>
                                    </p:set>
                                    <p:anim calcmode="lin" valueType="num">
                                      <p:cBhvr additive="base">
                                        <p:cTn id="25" dur="500" fill="hold"/>
                                        <p:tgtEl>
                                          <p:spTgt spid="313348">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334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3348">
                                            <p:txEl>
                                              <p:pRg st="5" end="5"/>
                                            </p:txEl>
                                          </p:spTgt>
                                        </p:tgtEl>
                                        <p:attrNameLst>
                                          <p:attrName>style.visibility</p:attrName>
                                        </p:attrNameLst>
                                      </p:cBhvr>
                                      <p:to>
                                        <p:strVal val="visible"/>
                                      </p:to>
                                    </p:set>
                                    <p:anim calcmode="lin" valueType="num">
                                      <p:cBhvr additive="base">
                                        <p:cTn id="31" dur="500" fill="hold"/>
                                        <p:tgtEl>
                                          <p:spTgt spid="31334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334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3348">
                                            <p:txEl>
                                              <p:pRg st="6" end="6"/>
                                            </p:txEl>
                                          </p:spTgt>
                                        </p:tgtEl>
                                        <p:attrNameLst>
                                          <p:attrName>style.visibility</p:attrName>
                                        </p:attrNameLst>
                                      </p:cBhvr>
                                      <p:to>
                                        <p:strVal val="visible"/>
                                      </p:to>
                                    </p:set>
                                    <p:anim calcmode="lin" valueType="num">
                                      <p:cBhvr additive="base">
                                        <p:cTn id="37" dur="500" fill="hold"/>
                                        <p:tgtEl>
                                          <p:spTgt spid="31334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3348">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3348">
                                            <p:txEl>
                                              <p:pRg st="7" end="7"/>
                                            </p:txEl>
                                          </p:spTgt>
                                        </p:tgtEl>
                                        <p:attrNameLst>
                                          <p:attrName>style.visibility</p:attrName>
                                        </p:attrNameLst>
                                      </p:cBhvr>
                                      <p:to>
                                        <p:strVal val="visible"/>
                                      </p:to>
                                    </p:set>
                                    <p:anim calcmode="lin" valueType="num">
                                      <p:cBhvr additive="base">
                                        <p:cTn id="43" dur="500" fill="hold"/>
                                        <p:tgtEl>
                                          <p:spTgt spid="313348">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3348">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graphicFrame>
        <p:nvGraphicFramePr>
          <p:cNvPr id="305156" name="Group 4"/>
          <p:cNvGraphicFramePr>
            <a:graphicFrameLocks noGrp="1"/>
          </p:cNvGraphicFramePr>
          <p:nvPr>
            <p:ph idx="1"/>
            <p:extLst/>
          </p:nvPr>
        </p:nvGraphicFramePr>
        <p:xfrm>
          <a:off x="5652120" y="1412776"/>
          <a:ext cx="3491880" cy="1981200"/>
        </p:xfrm>
        <a:graphic>
          <a:graphicData uri="http://schemas.openxmlformats.org/drawingml/2006/table">
            <a:tbl>
              <a:tblPr/>
              <a:tblGrid>
                <a:gridCol w="872970">
                  <a:extLst>
                    <a:ext uri="{9D8B030D-6E8A-4147-A177-3AD203B41FA5}">
                      <a16:colId xmlns:a16="http://schemas.microsoft.com/office/drawing/2014/main" val="20000"/>
                    </a:ext>
                  </a:extLst>
                </a:gridCol>
                <a:gridCol w="872970">
                  <a:extLst>
                    <a:ext uri="{9D8B030D-6E8A-4147-A177-3AD203B41FA5}">
                      <a16:colId xmlns:a16="http://schemas.microsoft.com/office/drawing/2014/main" val="20001"/>
                    </a:ext>
                  </a:extLst>
                </a:gridCol>
                <a:gridCol w="872970">
                  <a:extLst>
                    <a:ext uri="{9D8B030D-6E8A-4147-A177-3AD203B41FA5}">
                      <a16:colId xmlns:a16="http://schemas.microsoft.com/office/drawing/2014/main" val="20002"/>
                    </a:ext>
                  </a:extLst>
                </a:gridCol>
                <a:gridCol w="872970">
                  <a:extLst>
                    <a:ext uri="{9D8B030D-6E8A-4147-A177-3AD203B41FA5}">
                      <a16:colId xmlns:a16="http://schemas.microsoft.com/office/drawing/2014/main" val="20003"/>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宋体" pitchFamily="2" charset="-122"/>
                        </a:rPr>
                        <a:t> Ri</a:t>
                      </a:r>
                    </a:p>
                  </a:txBody>
                  <a:tcPr marL="186234" marR="1862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a:t>
                      </a:r>
                    </a:p>
                  </a:txBody>
                  <a:tcPr marL="186234" marR="1862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a:t>
                      </a:r>
                    </a:p>
                  </a:txBody>
                  <a:tcPr marL="186234" marR="1862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C</a:t>
                      </a:r>
                    </a:p>
                  </a:txBody>
                  <a:tcPr marL="186234" marR="1862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AC</a:t>
                      </a:r>
                    </a:p>
                  </a:txBody>
                  <a:tcPr marL="186234" marR="1862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a1</a:t>
                      </a:r>
                    </a:p>
                  </a:txBody>
                  <a:tcPr marL="186234" marR="1862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b12</a:t>
                      </a:r>
                    </a:p>
                  </a:txBody>
                  <a:tcPr marL="186234" marR="1862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a3</a:t>
                      </a:r>
                    </a:p>
                  </a:txBody>
                  <a:tcPr marL="186234" marR="1862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BC</a:t>
                      </a:r>
                    </a:p>
                  </a:txBody>
                  <a:tcPr marL="186234" marR="1862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b21</a:t>
                      </a:r>
                    </a:p>
                  </a:txBody>
                  <a:tcPr marL="186234" marR="1862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a2</a:t>
                      </a:r>
                    </a:p>
                  </a:txBody>
                  <a:tcPr marL="186234" marR="1862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a3</a:t>
                      </a:r>
                    </a:p>
                  </a:txBody>
                  <a:tcPr marL="186234" marR="1862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05182" name="Group 30"/>
          <p:cNvGraphicFramePr>
            <a:graphicFrameLocks noGrp="1"/>
          </p:cNvGraphicFramePr>
          <p:nvPr>
            <p:ph type="tbl" idx="4294967295"/>
            <p:extLst/>
          </p:nvPr>
        </p:nvGraphicFramePr>
        <p:xfrm>
          <a:off x="5638800" y="3810000"/>
          <a:ext cx="3505200" cy="19812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AC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a3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b21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ahoma" pitchFamily="34" charset="0"/>
                          <a:ea typeface="宋体" pitchFamily="2" charset="-122"/>
                        </a:rPr>
                        <a:t>a3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5179" name="Rectangle 27"/>
          <p:cNvSpPr>
            <a:spLocks noChangeArrowheads="1"/>
          </p:cNvSpPr>
          <p:nvPr/>
        </p:nvSpPr>
        <p:spPr bwMode="auto">
          <a:xfrm>
            <a:off x="1043608" y="1052736"/>
            <a:ext cx="2895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50000"/>
              </a:lnSpc>
              <a:spcBef>
                <a:spcPct val="20000"/>
              </a:spcBef>
              <a:spcAft>
                <a:spcPct val="0"/>
              </a:spcAft>
              <a:buClr>
                <a:srgbClr val="FF00FF"/>
              </a:buClr>
              <a:buSzPct val="60000"/>
              <a:buFont typeface="Wingdings" pitchFamily="2" charset="2"/>
              <a:buChar char="n"/>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ρ</a:t>
            </a:r>
            <a:r>
              <a:rPr kumimoji="0" lang="en-US" altLang="zh-CN" sz="2000" b="1"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={AC</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BC}</a:t>
            </a:r>
          </a:p>
          <a:p>
            <a:pPr marL="342900" marR="0" lvl="0" indent="-342900" algn="just" defTabSz="914400" rtl="0" eaLnBrk="1" fontAlgn="base" latinLnBrk="0" hangingPunct="1">
              <a:lnSpc>
                <a:spcPct val="150000"/>
              </a:lnSpc>
              <a:spcBef>
                <a:spcPct val="20000"/>
              </a:spcBef>
              <a:spcAft>
                <a:spcPct val="0"/>
              </a:spcAft>
              <a:buClr>
                <a:srgbClr val="FF00FF"/>
              </a:buClr>
              <a:buSzPct val="60000"/>
              <a:buFont typeface="Wingdings" pitchFamily="2" charset="2"/>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F={A→B</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C→B}</a:t>
            </a:r>
          </a:p>
        </p:txBody>
      </p:sp>
      <p:sp>
        <p:nvSpPr>
          <p:cNvPr id="305180" name="Rectangle 28"/>
          <p:cNvSpPr>
            <a:spLocks noChangeArrowheads="1"/>
          </p:cNvSpPr>
          <p:nvPr/>
        </p:nvSpPr>
        <p:spPr bwMode="auto">
          <a:xfrm>
            <a:off x="1077074" y="2204864"/>
            <a:ext cx="289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50000"/>
              </a:lnSpc>
              <a:spcBef>
                <a:spcPct val="20000"/>
              </a:spcBef>
              <a:spcAft>
                <a:spcPct val="0"/>
              </a:spcAft>
              <a:buClr>
                <a:srgbClr val="FF00FF"/>
              </a:buClr>
              <a:buSzPct val="60000"/>
              <a:buFont typeface="Wingdings" pitchFamily="2" charset="2"/>
              <a:buChar char="n"/>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ρ</a:t>
            </a:r>
            <a:r>
              <a:rPr kumimoji="0" lang="en-US" altLang="zh-CN" sz="2400" b="1"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构造表：</a:t>
            </a:r>
          </a:p>
        </p:txBody>
      </p:sp>
      <p:sp>
        <p:nvSpPr>
          <p:cNvPr id="305181" name="Rectangle 29"/>
          <p:cNvSpPr>
            <a:spLocks noChangeArrowheads="1"/>
          </p:cNvSpPr>
          <p:nvPr/>
        </p:nvSpPr>
        <p:spPr bwMode="auto">
          <a:xfrm>
            <a:off x="1077074" y="3501008"/>
            <a:ext cx="443103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50000"/>
              </a:lnSpc>
              <a:spcBef>
                <a:spcPct val="20000"/>
              </a:spcBef>
              <a:spcAft>
                <a:spcPct val="0"/>
              </a:spcAft>
              <a:buClr>
                <a:srgbClr val="FF00FF"/>
              </a:buClr>
              <a:buSzPct val="60000"/>
              <a:buFont typeface="Wingdings" pitchFamily="2" charset="2"/>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检查</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F={A→B</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C→B}</a:t>
            </a:r>
          </a:p>
          <a:p>
            <a:pPr marL="342900" marR="0" lvl="0" indent="-342900" algn="l" defTabSz="914400" rtl="0" eaLnBrk="1" fontAlgn="base" latinLnBrk="0" hangingPunct="1">
              <a:lnSpc>
                <a:spcPct val="150000"/>
              </a:lnSpc>
              <a:spcBef>
                <a:spcPct val="20000"/>
              </a:spcBef>
              <a:spcAft>
                <a:spcPct val="0"/>
              </a:spcAft>
              <a:buClr>
                <a:srgbClr val="FF00FF"/>
              </a:buClr>
              <a:buSzPct val="60000"/>
              <a:buFont typeface="Wingdings" pitchFamily="2" charset="2"/>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C→B, </a:t>
            </a:r>
            <a:r>
              <a:rPr kumimoji="0" lang="en-US" altLang="zh-CN" sz="2000" b="1" i="0" u="none" strike="noStrike" kern="1200" cap="none" spc="0" normalizeH="0" baseline="0" noProof="0" dirty="0">
                <a:ln>
                  <a:noFill/>
                </a:ln>
                <a:solidFill>
                  <a:srgbClr val="00A800"/>
                </a:solidFill>
                <a:effectLst/>
                <a:uLnTx/>
                <a:uFillTx/>
                <a:latin typeface="微软雅黑" panose="020B0503020204020204" pitchFamily="34" charset="-122"/>
                <a:ea typeface="微软雅黑" panose="020B0503020204020204" pitchFamily="34" charset="-122"/>
                <a:cs typeface="+mn-cs"/>
              </a:rPr>
              <a:t>C</a:t>
            </a:r>
            <a:r>
              <a:rPr kumimoji="0" lang="zh-CN" altLang="en-US" sz="2000" b="1" i="0" u="none" strike="noStrike" kern="1200" cap="none" spc="0" normalizeH="0" baseline="0" noProof="0" dirty="0">
                <a:ln>
                  <a:noFill/>
                </a:ln>
                <a:solidFill>
                  <a:srgbClr val="00A800"/>
                </a:solidFill>
                <a:effectLst/>
                <a:uLnTx/>
                <a:uFillTx/>
                <a:latin typeface="微软雅黑" panose="020B0503020204020204" pitchFamily="34" charset="-122"/>
                <a:ea typeface="微软雅黑" panose="020B0503020204020204" pitchFamily="34" charset="-122"/>
                <a:cs typeface="+mn-cs"/>
              </a:rPr>
              <a:t>列</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有相同的行，改写</a:t>
            </a:r>
            <a:r>
              <a:rPr kumimoji="0" lang="en-US" altLang="zh-CN" sz="2000" b="1" i="0" u="none" strike="noStrike" kern="1200" cap="none" spc="0" normalizeH="0" baseline="0" noProof="0" dirty="0">
                <a:ln>
                  <a:noFill/>
                </a:ln>
                <a:solidFill>
                  <a:srgbClr val="00A800"/>
                </a:solidFill>
                <a:effectLst/>
                <a:uLnTx/>
                <a:uFillTx/>
                <a:latin typeface="微软雅黑" panose="020B0503020204020204" pitchFamily="34" charset="-122"/>
                <a:ea typeface="微软雅黑" panose="020B0503020204020204" pitchFamily="34" charset="-122"/>
                <a:cs typeface="+mn-cs"/>
              </a:rPr>
              <a:t>B</a:t>
            </a:r>
            <a:r>
              <a:rPr kumimoji="0" lang="zh-CN" altLang="en-US" sz="2000" b="1" i="0" u="none" strike="noStrike" kern="1200" cap="none" spc="0" normalizeH="0" baseline="0" noProof="0" dirty="0">
                <a:ln>
                  <a:noFill/>
                </a:ln>
                <a:solidFill>
                  <a:srgbClr val="00A800"/>
                </a:solidFill>
                <a:effectLst/>
                <a:uLnTx/>
                <a:uFillTx/>
                <a:latin typeface="微软雅黑" panose="020B0503020204020204" pitchFamily="34" charset="-122"/>
                <a:ea typeface="微软雅黑" panose="020B0503020204020204" pitchFamily="34" charset="-122"/>
                <a:cs typeface="+mn-cs"/>
              </a:rPr>
              <a:t>列</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的相异符号为</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，下标为列号</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。第一行变为</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a1a2a3,</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ρ</a:t>
            </a:r>
            <a:r>
              <a:rPr kumimoji="0" lang="en-US" altLang="zh-CN" sz="2400" b="1" i="0" u="none" strike="noStrike" kern="1200" cap="none" spc="0" normalizeH="0" baseline="-3000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具有无损连接性。</a:t>
            </a:r>
          </a:p>
        </p:txBody>
      </p:sp>
      <p:sp>
        <p:nvSpPr>
          <p:cNvPr id="3" name="日期占位符 2">
            <a:extLst>
              <a:ext uri="{FF2B5EF4-FFF2-40B4-BE49-F238E27FC236}">
                <a16:creationId xmlns:a16="http://schemas.microsoft.com/office/drawing/2014/main" id="{5134F274-4D20-455A-A464-5E5E172E3227}"/>
              </a:ext>
            </a:extLst>
          </p:cNvPr>
          <p:cNvSpPr>
            <a:spLocks noGrp="1"/>
          </p:cNvSpPr>
          <p:nvPr>
            <p:ph type="dt" sz="half" idx="10"/>
          </p:nvPr>
        </p:nvSpPr>
        <p:spPr/>
        <p:txBody>
          <a:bodyPr/>
          <a:lstStyle/>
          <a:p>
            <a:pPr>
              <a:buFontTx/>
              <a:buNone/>
              <a:defRPr/>
            </a:pPr>
            <a:fld id="{E8050338-290D-4860-86C3-5D0D944C5F93}"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79">
                                            <p:txEl>
                                              <p:pRg st="0" end="0"/>
                                            </p:txEl>
                                          </p:spTgt>
                                        </p:tgtEl>
                                        <p:attrNameLst>
                                          <p:attrName>style.visibility</p:attrName>
                                        </p:attrNameLst>
                                      </p:cBhvr>
                                      <p:to>
                                        <p:strVal val="visible"/>
                                      </p:to>
                                    </p:set>
                                    <p:anim calcmode="lin" valueType="num">
                                      <p:cBhvr additive="base">
                                        <p:cTn id="7" dur="500" fill="hold"/>
                                        <p:tgtEl>
                                          <p:spTgt spid="305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79">
                                            <p:txEl>
                                              <p:pRg st="1" end="1"/>
                                            </p:txEl>
                                          </p:spTgt>
                                        </p:tgtEl>
                                        <p:attrNameLst>
                                          <p:attrName>style.visibility</p:attrName>
                                        </p:attrNameLst>
                                      </p:cBhvr>
                                      <p:to>
                                        <p:strVal val="visible"/>
                                      </p:to>
                                    </p:set>
                                    <p:anim calcmode="lin" valueType="num">
                                      <p:cBhvr additive="base">
                                        <p:cTn id="13" dur="500" fill="hold"/>
                                        <p:tgtEl>
                                          <p:spTgt spid="305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51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5180">
                                            <p:txEl>
                                              <p:pRg st="0" end="0"/>
                                            </p:txEl>
                                          </p:spTgt>
                                        </p:tgtEl>
                                        <p:attrNameLst>
                                          <p:attrName>style.visibility</p:attrName>
                                        </p:attrNameLst>
                                      </p:cBhvr>
                                      <p:to>
                                        <p:strVal val="visible"/>
                                      </p:to>
                                    </p:set>
                                    <p:anim calcmode="lin" valueType="num">
                                      <p:cBhvr additive="base">
                                        <p:cTn id="19" dur="500" fill="hold"/>
                                        <p:tgtEl>
                                          <p:spTgt spid="30518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518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5181">
                                            <p:txEl>
                                              <p:pRg st="0" end="0"/>
                                            </p:txEl>
                                          </p:spTgt>
                                        </p:tgtEl>
                                        <p:attrNameLst>
                                          <p:attrName>style.visibility</p:attrName>
                                        </p:attrNameLst>
                                      </p:cBhvr>
                                      <p:to>
                                        <p:strVal val="visible"/>
                                      </p:to>
                                    </p:set>
                                    <p:anim calcmode="lin" valueType="num">
                                      <p:cBhvr additive="base">
                                        <p:cTn id="25" dur="500" fill="hold"/>
                                        <p:tgtEl>
                                          <p:spTgt spid="30518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518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5181">
                                            <p:txEl>
                                              <p:pRg st="1" end="1"/>
                                            </p:txEl>
                                          </p:spTgt>
                                        </p:tgtEl>
                                        <p:attrNameLst>
                                          <p:attrName>style.visibility</p:attrName>
                                        </p:attrNameLst>
                                      </p:cBhvr>
                                      <p:to>
                                        <p:strVal val="visible"/>
                                      </p:to>
                                    </p:set>
                                    <p:anim calcmode="lin" valueType="num">
                                      <p:cBhvr additive="base">
                                        <p:cTn id="31" dur="500" fill="hold"/>
                                        <p:tgtEl>
                                          <p:spTgt spid="305181">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518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79" grpId="0" build="p" autoUpdateAnimBg="0"/>
      <p:bldP spid="305180" grpId="0" build="p" autoUpdateAnimBg="0"/>
      <p:bldP spid="305181" grpId="0" build="p"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p>
        </p:txBody>
      </p:sp>
      <p:sp>
        <p:nvSpPr>
          <p:cNvPr id="314371" name="Rectangle 3"/>
          <p:cNvSpPr>
            <a:spLocks noGrp="1" noChangeArrowheads="1"/>
          </p:cNvSpPr>
          <p:nvPr>
            <p:ph idx="1"/>
          </p:nvPr>
        </p:nvSpPr>
        <p:spPr>
          <a:xfrm>
            <a:off x="1043608" y="980728"/>
            <a:ext cx="7992888" cy="5832648"/>
          </a:xfrm>
        </p:spPr>
        <p:txBody>
          <a:bodyPr/>
          <a:lstStyle/>
          <a:p>
            <a:pPr>
              <a:lnSpc>
                <a:spcPct val="150000"/>
              </a:lnSpc>
            </a:pPr>
            <a:r>
              <a:rPr lang="en-US" altLang="zh-CN" sz="2400" b="1" dirty="0"/>
              <a:t>ρ2={AC</a:t>
            </a:r>
            <a:r>
              <a:rPr lang="zh-CN" altLang="en-US" sz="2400" b="1" dirty="0"/>
              <a:t>，</a:t>
            </a:r>
            <a:r>
              <a:rPr lang="en-US" altLang="zh-CN" sz="2400" b="1" dirty="0"/>
              <a:t>BC}</a:t>
            </a:r>
          </a:p>
          <a:p>
            <a:pPr algn="just">
              <a:lnSpc>
                <a:spcPct val="150000"/>
              </a:lnSpc>
              <a:buFont typeface="Wingdings" pitchFamily="2" charset="2"/>
              <a:buNone/>
            </a:pPr>
            <a:r>
              <a:rPr lang="en-US" altLang="zh-CN" sz="2400" b="1" dirty="0"/>
              <a:t>   F={A→B</a:t>
            </a:r>
            <a:r>
              <a:rPr lang="zh-CN" altLang="en-US" sz="2400" b="1" dirty="0"/>
              <a:t>，</a:t>
            </a:r>
            <a:r>
              <a:rPr lang="en-US" altLang="zh-CN" sz="2400" b="1" dirty="0"/>
              <a:t>C→B}</a:t>
            </a:r>
          </a:p>
          <a:p>
            <a:pPr algn="just">
              <a:lnSpc>
                <a:spcPct val="150000"/>
              </a:lnSpc>
              <a:buFont typeface="Wingdings" pitchFamily="2" charset="2"/>
              <a:buNone/>
            </a:pPr>
            <a:endParaRPr lang="en-US" altLang="zh-CN" sz="2400" b="1" dirty="0"/>
          </a:p>
          <a:p>
            <a:pPr algn="just">
              <a:lnSpc>
                <a:spcPct val="150000"/>
              </a:lnSpc>
            </a:pPr>
            <a:r>
              <a:rPr lang="zh-CN" altLang="en-US" sz="2400" b="1" dirty="0"/>
              <a:t>利用定理解。</a:t>
            </a:r>
          </a:p>
          <a:p>
            <a:pPr algn="just">
              <a:lnSpc>
                <a:spcPct val="150000"/>
              </a:lnSpc>
              <a:buFont typeface="Wingdings" pitchFamily="2" charset="2"/>
              <a:buNone/>
            </a:pPr>
            <a:r>
              <a:rPr lang="zh-CN" altLang="en-US" sz="2400" b="1" dirty="0"/>
              <a:t>  </a:t>
            </a:r>
            <a:r>
              <a:rPr lang="en-US" altLang="zh-CN" sz="2400" b="1" dirty="0"/>
              <a:t>R1∩R2 = C</a:t>
            </a:r>
          </a:p>
          <a:p>
            <a:pPr algn="just">
              <a:lnSpc>
                <a:spcPct val="150000"/>
              </a:lnSpc>
              <a:buFont typeface="Wingdings" pitchFamily="2" charset="2"/>
              <a:buNone/>
            </a:pPr>
            <a:r>
              <a:rPr lang="en-US" altLang="zh-CN" sz="2400" b="1" dirty="0"/>
              <a:t>  (R1-R2) = A</a:t>
            </a:r>
            <a:r>
              <a:rPr lang="zh-CN" altLang="en-US" sz="2400" b="1" dirty="0"/>
              <a:t>；</a:t>
            </a:r>
            <a:r>
              <a:rPr lang="en-US" altLang="zh-CN" sz="2400" b="1" dirty="0"/>
              <a:t>(R2-R1) = B</a:t>
            </a:r>
            <a:r>
              <a:rPr lang="zh-CN" altLang="en-US" sz="2400" b="1" dirty="0"/>
              <a:t>；</a:t>
            </a:r>
          </a:p>
          <a:p>
            <a:pPr algn="just">
              <a:lnSpc>
                <a:spcPct val="150000"/>
              </a:lnSpc>
              <a:buFont typeface="Wingdings" pitchFamily="2" charset="2"/>
              <a:buNone/>
            </a:pPr>
            <a:r>
              <a:rPr lang="zh-CN" altLang="en-US" sz="2400" b="1" i="1" dirty="0"/>
              <a:t>   </a:t>
            </a:r>
            <a:r>
              <a:rPr lang="en-US" altLang="zh-CN" sz="2400" b="1" dirty="0"/>
              <a:t>R1∩R2 </a:t>
            </a:r>
            <a:r>
              <a:rPr lang="en-US" altLang="zh-CN" sz="2400" dirty="0"/>
              <a:t>→ </a:t>
            </a:r>
            <a:r>
              <a:rPr lang="en-US" altLang="zh-CN" sz="2400" b="1" dirty="0"/>
              <a:t> (R2-R1) </a:t>
            </a:r>
          </a:p>
          <a:p>
            <a:pPr algn="just">
              <a:lnSpc>
                <a:spcPct val="150000"/>
              </a:lnSpc>
              <a:buFont typeface="Wingdings" pitchFamily="2" charset="2"/>
              <a:buNone/>
            </a:pPr>
            <a:r>
              <a:rPr lang="en-US" altLang="zh-CN" sz="2400" b="1" dirty="0"/>
              <a:t> ρ2</a:t>
            </a:r>
            <a:r>
              <a:rPr lang="zh-CN" altLang="en-US" sz="2400" b="1" dirty="0"/>
              <a:t>是无损连接分解。</a:t>
            </a:r>
          </a:p>
        </p:txBody>
      </p:sp>
      <p:sp>
        <p:nvSpPr>
          <p:cNvPr id="3" name="日期占位符 2">
            <a:extLst>
              <a:ext uri="{FF2B5EF4-FFF2-40B4-BE49-F238E27FC236}">
                <a16:creationId xmlns:a16="http://schemas.microsoft.com/office/drawing/2014/main" id="{4C4D997E-A636-4597-AC89-A005A2A5A9BB}"/>
              </a:ext>
            </a:extLst>
          </p:cNvPr>
          <p:cNvSpPr>
            <a:spLocks noGrp="1"/>
          </p:cNvSpPr>
          <p:nvPr>
            <p:ph type="dt" sz="half" idx="10"/>
          </p:nvPr>
        </p:nvSpPr>
        <p:spPr/>
        <p:txBody>
          <a:bodyPr/>
          <a:lstStyle/>
          <a:p>
            <a:pPr>
              <a:buFontTx/>
              <a:buNone/>
              <a:defRPr/>
            </a:pPr>
            <a:fld id="{D83CFB32-F591-410F-A43F-637655419676}" type="datetime1">
              <a:rPr lang="zh-CN" altLang="en-US" smtClean="0"/>
              <a:t>2021/12/02</a:t>
            </a:fld>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b="1" dirty="0">
                <a:effectLst/>
                <a:latin typeface="+mj-ea"/>
              </a:rPr>
              <a:t>6.4  </a:t>
            </a:r>
            <a:r>
              <a:rPr lang="zh-CN" altLang="en-US" b="1" dirty="0">
                <a:effectLst/>
                <a:latin typeface="+mj-ea"/>
                <a:cs typeface="Times New Roman" pitchFamily="18" charset="0"/>
              </a:rPr>
              <a:t>关系模式的分解</a:t>
            </a:r>
            <a:endParaRPr lang="zh-CN" altLang="en-US" b="1" i="1" dirty="0">
              <a:solidFill>
                <a:schemeClr val="hlink"/>
              </a:solidFill>
              <a:effectLst/>
              <a:latin typeface="+mj-ea"/>
            </a:endParaRPr>
          </a:p>
        </p:txBody>
      </p:sp>
      <p:sp>
        <p:nvSpPr>
          <p:cNvPr id="243715" name="Rectangle 3"/>
          <p:cNvSpPr>
            <a:spLocks noGrp="1" noChangeArrowheads="1"/>
          </p:cNvSpPr>
          <p:nvPr>
            <p:ph idx="1"/>
          </p:nvPr>
        </p:nvSpPr>
        <p:spPr>
          <a:xfrm>
            <a:off x="961876" y="980728"/>
            <a:ext cx="8182123" cy="5877272"/>
          </a:xfrm>
        </p:spPr>
        <p:txBody>
          <a:bodyPr/>
          <a:lstStyle/>
          <a:p>
            <a:pPr>
              <a:lnSpc>
                <a:spcPct val="150000"/>
              </a:lnSpc>
              <a:buFont typeface="Wingdings" pitchFamily="2" charset="2"/>
              <a:buNone/>
            </a:pPr>
            <a:r>
              <a:rPr lang="en-US" altLang="zh-CN" sz="2400" b="1" dirty="0">
                <a:solidFill>
                  <a:schemeClr val="folHlink"/>
                </a:solidFill>
              </a:rPr>
              <a:t>3. </a:t>
            </a:r>
            <a:r>
              <a:rPr lang="zh-CN" altLang="en-US" sz="2400" b="1" dirty="0">
                <a:solidFill>
                  <a:schemeClr val="folHlink"/>
                </a:solidFill>
              </a:rPr>
              <a:t>模式分解的方法</a:t>
            </a:r>
          </a:p>
          <a:p>
            <a:pPr>
              <a:lnSpc>
                <a:spcPct val="150000"/>
              </a:lnSpc>
            </a:pPr>
            <a:r>
              <a:rPr lang="zh-CN" altLang="en-US" sz="2000" b="1" dirty="0">
                <a:solidFill>
                  <a:srgbClr val="7030A0"/>
                </a:solidFill>
              </a:rPr>
              <a:t>算法</a:t>
            </a:r>
            <a:r>
              <a:rPr lang="en-US" altLang="zh-CN" sz="2000" b="1" dirty="0">
                <a:solidFill>
                  <a:srgbClr val="7030A0"/>
                </a:solidFill>
              </a:rPr>
              <a:t>6.3-4</a:t>
            </a:r>
            <a:r>
              <a:rPr lang="zh-CN" altLang="en-US" sz="2000" b="1" dirty="0">
                <a:solidFill>
                  <a:srgbClr val="7030A0"/>
                </a:solidFill>
              </a:rPr>
              <a:t>（合成法）</a:t>
            </a:r>
            <a:r>
              <a:rPr lang="en-US" altLang="zh-CN" sz="2000" b="1" dirty="0">
                <a:solidFill>
                  <a:srgbClr val="7030A0"/>
                </a:solidFill>
              </a:rPr>
              <a:t> </a:t>
            </a:r>
            <a:r>
              <a:rPr lang="en-US" altLang="zh-CN" sz="2000" b="1" dirty="0"/>
              <a:t>3NF</a:t>
            </a:r>
            <a:r>
              <a:rPr lang="zh-CN" altLang="en-US" sz="2000" b="1" dirty="0"/>
              <a:t>的保持无损连接及函数依赖的分解：</a:t>
            </a:r>
          </a:p>
          <a:p>
            <a:pPr>
              <a:lnSpc>
                <a:spcPct val="150000"/>
              </a:lnSpc>
              <a:buFont typeface="Wingdings" pitchFamily="2" charset="2"/>
              <a:buNone/>
            </a:pPr>
            <a:r>
              <a:rPr lang="zh-CN" altLang="en-US" sz="2400" b="1" dirty="0"/>
              <a:t>   设： </a:t>
            </a:r>
            <a:r>
              <a:rPr lang="en-US" altLang="zh-CN" sz="2400" b="1" dirty="0"/>
              <a:t>R&lt;U</a:t>
            </a:r>
            <a:r>
              <a:rPr lang="zh-CN" altLang="en-US" sz="2400" b="1" dirty="0"/>
              <a:t>，</a:t>
            </a:r>
            <a:r>
              <a:rPr lang="en-US" altLang="zh-CN" sz="2400" b="1" dirty="0" err="1"/>
              <a:t>Fm</a:t>
            </a:r>
            <a:r>
              <a:rPr lang="en-US" altLang="zh-CN" sz="2400" b="1" dirty="0"/>
              <a:t>&gt;</a:t>
            </a:r>
            <a:endParaRPr lang="en-US" altLang="zh-CN" sz="2400" b="1" dirty="0">
              <a:solidFill>
                <a:schemeClr val="hlink"/>
              </a:solidFill>
            </a:endParaRPr>
          </a:p>
          <a:p>
            <a:pPr>
              <a:lnSpc>
                <a:spcPct val="150000"/>
              </a:lnSpc>
              <a:buFont typeface="Wingdings" pitchFamily="2" charset="2"/>
              <a:buNone/>
            </a:pPr>
            <a:r>
              <a:rPr lang="en-US" altLang="zh-CN" sz="2400" b="1" dirty="0"/>
              <a:t>   1)</a:t>
            </a:r>
            <a:r>
              <a:rPr lang="zh-CN" altLang="en-US" sz="2400" b="1" dirty="0"/>
              <a:t>对</a:t>
            </a:r>
            <a:r>
              <a:rPr lang="en-US" altLang="zh-CN" sz="2400" b="1" dirty="0" err="1"/>
              <a:t>Fm</a:t>
            </a:r>
            <a:r>
              <a:rPr lang="zh-CN" altLang="en-US" sz="2400" b="1" dirty="0"/>
              <a:t>中任一</a:t>
            </a:r>
            <a:r>
              <a:rPr lang="en-US" altLang="zh-CN" sz="2400" b="1" dirty="0"/>
              <a:t>X-&gt;A</a:t>
            </a:r>
            <a:r>
              <a:rPr lang="zh-CN" altLang="en-US" sz="2400" b="1" dirty="0"/>
              <a:t>，若</a:t>
            </a:r>
            <a:r>
              <a:rPr lang="en-US" altLang="zh-CN" sz="2400" b="1" dirty="0"/>
              <a:t>XA=U</a:t>
            </a:r>
            <a:r>
              <a:rPr lang="zh-CN" altLang="en-US" sz="2400" b="1" dirty="0"/>
              <a:t>则不分解，结束。</a:t>
            </a:r>
          </a:p>
          <a:p>
            <a:pPr>
              <a:lnSpc>
                <a:spcPct val="150000"/>
              </a:lnSpc>
              <a:buFont typeface="Wingdings" pitchFamily="2" charset="2"/>
              <a:buNone/>
            </a:pPr>
            <a:r>
              <a:rPr lang="zh-CN" altLang="en-US" sz="2400" b="1" dirty="0"/>
              <a:t>   </a:t>
            </a:r>
            <a:r>
              <a:rPr lang="en-US" altLang="zh-CN" sz="2400" b="1" dirty="0"/>
              <a:t>2)</a:t>
            </a:r>
            <a:r>
              <a:rPr lang="zh-CN" altLang="en-US" sz="2400" b="1" dirty="0"/>
              <a:t>若</a:t>
            </a:r>
            <a:r>
              <a:rPr lang="en-US" altLang="zh-CN" sz="2400" b="1" dirty="0"/>
              <a:t>R</a:t>
            </a:r>
            <a:r>
              <a:rPr lang="zh-CN" altLang="en-US" sz="2400" b="1" dirty="0"/>
              <a:t>中</a:t>
            </a:r>
            <a:r>
              <a:rPr lang="en-US" altLang="zh-CN" sz="2400" b="1" dirty="0"/>
              <a:t>Z</a:t>
            </a:r>
            <a:r>
              <a:rPr lang="zh-CN" altLang="en-US" sz="2400" b="1" dirty="0"/>
              <a:t>属性在</a:t>
            </a:r>
            <a:r>
              <a:rPr lang="en-US" altLang="zh-CN" sz="2400" b="1" dirty="0" err="1"/>
              <a:t>Fm</a:t>
            </a:r>
            <a:r>
              <a:rPr lang="zh-CN" altLang="en-US" sz="2400" b="1" dirty="0"/>
              <a:t>中未出现，则所有</a:t>
            </a:r>
            <a:r>
              <a:rPr lang="en-US" altLang="zh-CN" sz="2400" b="1" dirty="0"/>
              <a:t>Z</a:t>
            </a:r>
            <a:r>
              <a:rPr lang="zh-CN" altLang="en-US" sz="2400" b="1" dirty="0"/>
              <a:t>为一个子模式，</a:t>
            </a:r>
          </a:p>
          <a:p>
            <a:pPr>
              <a:lnSpc>
                <a:spcPct val="150000"/>
              </a:lnSpc>
              <a:buFont typeface="Wingdings" pitchFamily="2" charset="2"/>
              <a:buNone/>
            </a:pPr>
            <a:r>
              <a:rPr lang="zh-CN" altLang="en-US" sz="2400" b="1" dirty="0"/>
              <a:t>       令</a:t>
            </a:r>
            <a:r>
              <a:rPr lang="en-US" altLang="zh-CN" sz="2400" b="1" dirty="0"/>
              <a:t>U=U-Z</a:t>
            </a:r>
            <a:r>
              <a:rPr lang="zh-CN" altLang="en-US" sz="2400" b="1" dirty="0"/>
              <a:t>。</a:t>
            </a:r>
          </a:p>
          <a:p>
            <a:pPr>
              <a:lnSpc>
                <a:spcPct val="150000"/>
              </a:lnSpc>
              <a:buFont typeface="Wingdings" pitchFamily="2" charset="2"/>
              <a:buNone/>
            </a:pPr>
            <a:r>
              <a:rPr lang="zh-CN" altLang="en-US" sz="2400" b="1" dirty="0"/>
              <a:t>   </a:t>
            </a:r>
            <a:r>
              <a:rPr lang="en-US" altLang="zh-CN" sz="2400" b="1" dirty="0"/>
              <a:t>3)</a:t>
            </a:r>
            <a:r>
              <a:rPr lang="zh-CN" altLang="en-US" sz="2400" b="1" dirty="0"/>
              <a:t>对</a:t>
            </a:r>
            <a:r>
              <a:rPr lang="en-US" altLang="zh-CN" sz="2400" b="1" dirty="0" err="1"/>
              <a:t>Fm</a:t>
            </a:r>
            <a:r>
              <a:rPr lang="zh-CN" altLang="en-US" sz="2400" b="1" dirty="0"/>
              <a:t>中 </a:t>
            </a:r>
            <a:r>
              <a:rPr lang="en-US" altLang="zh-CN" sz="2400" b="1" dirty="0"/>
              <a:t>X-&gt;A1</a:t>
            </a:r>
            <a:r>
              <a:rPr lang="zh-CN" altLang="en-US" sz="2400" b="1" dirty="0"/>
              <a:t>，</a:t>
            </a:r>
            <a:r>
              <a:rPr lang="en-US" altLang="zh-CN" sz="2400" b="1" dirty="0"/>
              <a:t>…. X-&gt;An</a:t>
            </a:r>
            <a:r>
              <a:rPr lang="zh-CN" altLang="en-US" sz="2400" b="1" dirty="0"/>
              <a:t>，用合成规则合成一个，</a:t>
            </a:r>
          </a:p>
          <a:p>
            <a:pPr>
              <a:lnSpc>
                <a:spcPct val="150000"/>
              </a:lnSpc>
              <a:buFont typeface="Wingdings" pitchFamily="2" charset="2"/>
              <a:buNone/>
            </a:pPr>
            <a:r>
              <a:rPr lang="zh-CN" altLang="en-US" sz="2400" b="1" dirty="0"/>
              <a:t>   再对</a:t>
            </a:r>
            <a:r>
              <a:rPr lang="en-US" altLang="zh-CN" sz="2400" b="1" dirty="0" err="1"/>
              <a:t>Fm</a:t>
            </a:r>
            <a:r>
              <a:rPr lang="zh-CN" altLang="en-US" sz="2400" b="1" dirty="0"/>
              <a:t>中每个</a:t>
            </a:r>
            <a:r>
              <a:rPr lang="en-US" altLang="zh-CN" sz="2400" b="1" dirty="0"/>
              <a:t>X-&gt;A</a:t>
            </a:r>
            <a:r>
              <a:rPr lang="zh-CN" altLang="en-US" sz="2400" b="1" dirty="0"/>
              <a:t>，令</a:t>
            </a:r>
            <a:r>
              <a:rPr lang="en-US" altLang="zh-CN" sz="2400" b="1" dirty="0" err="1"/>
              <a:t>Ri</a:t>
            </a:r>
            <a:r>
              <a:rPr lang="en-US" altLang="zh-CN" sz="2400" b="1" dirty="0"/>
              <a:t>=XA</a:t>
            </a:r>
            <a:r>
              <a:rPr lang="zh-CN" altLang="en-US" sz="2400" b="1" dirty="0"/>
              <a:t>。</a:t>
            </a:r>
          </a:p>
          <a:p>
            <a:pPr>
              <a:lnSpc>
                <a:spcPct val="150000"/>
              </a:lnSpc>
              <a:buSzTx/>
              <a:buFont typeface="Wingdings" pitchFamily="2" charset="2"/>
              <a:buNone/>
            </a:pPr>
            <a:r>
              <a:rPr lang="zh-CN" altLang="en-US" sz="2400" b="1" dirty="0"/>
              <a:t>  </a:t>
            </a:r>
            <a:r>
              <a:rPr lang="en-US" altLang="zh-CN" sz="2400" b="1" dirty="0"/>
              <a:t>4) R</a:t>
            </a:r>
            <a:r>
              <a:rPr lang="zh-CN" altLang="en-US" sz="2400" b="1" dirty="0"/>
              <a:t>的分解为</a:t>
            </a:r>
            <a:r>
              <a:rPr lang="en-US" altLang="zh-CN" sz="2400" b="1" dirty="0"/>
              <a:t>{R1</a:t>
            </a:r>
            <a:r>
              <a:rPr lang="zh-CN" altLang="en-US" sz="2400" b="1" dirty="0"/>
              <a:t>，</a:t>
            </a:r>
            <a:r>
              <a:rPr lang="en-US" altLang="zh-CN" sz="2400" b="1" dirty="0"/>
              <a:t>R2</a:t>
            </a:r>
            <a:r>
              <a:rPr lang="zh-CN" altLang="en-US" sz="2400" b="1" dirty="0"/>
              <a:t>，</a:t>
            </a:r>
            <a:r>
              <a:rPr lang="en-US" altLang="zh-CN" sz="2400" b="1" dirty="0"/>
              <a:t>….RK</a:t>
            </a:r>
            <a:r>
              <a:rPr lang="zh-CN" altLang="en-US" sz="2400" b="1" dirty="0"/>
              <a:t>，</a:t>
            </a:r>
            <a:r>
              <a:rPr lang="zh-CN" altLang="en-US" sz="2400" b="1" dirty="0">
                <a:solidFill>
                  <a:schemeClr val="hlink"/>
                </a:solidFill>
              </a:rPr>
              <a:t>键</a:t>
            </a:r>
            <a:r>
              <a:rPr lang="en-US" altLang="zh-CN" sz="2400" b="1" dirty="0"/>
              <a:t>}</a:t>
            </a:r>
          </a:p>
          <a:p>
            <a:pPr>
              <a:lnSpc>
                <a:spcPct val="150000"/>
              </a:lnSpc>
            </a:pPr>
            <a:endParaRPr lang="en-US" altLang="zh-CN" sz="2400" b="1" dirty="0"/>
          </a:p>
        </p:txBody>
      </p:sp>
      <p:sp>
        <p:nvSpPr>
          <p:cNvPr id="243717" name="AutoShape 5"/>
          <p:cNvSpPr>
            <a:spLocks noChangeArrowheads="1"/>
          </p:cNvSpPr>
          <p:nvPr/>
        </p:nvSpPr>
        <p:spPr bwMode="auto">
          <a:xfrm>
            <a:off x="5364088" y="4005064"/>
            <a:ext cx="2440427" cy="720725"/>
          </a:xfrm>
          <a:prstGeom prst="wedgeRoundRectCallout">
            <a:avLst>
              <a:gd name="adj1" fmla="val 29106"/>
              <a:gd name="adj2" fmla="val 79514"/>
              <a:gd name="adj3" fmla="val 16667"/>
            </a:avLst>
          </a:prstGeom>
          <a:solidFill>
            <a:srgbClr val="BFFF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依赖保持不需要；</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原包含有不需要。</a:t>
            </a:r>
          </a:p>
        </p:txBody>
      </p:sp>
      <p:sp>
        <p:nvSpPr>
          <p:cNvPr id="3" name="日期占位符 2">
            <a:extLst>
              <a:ext uri="{FF2B5EF4-FFF2-40B4-BE49-F238E27FC236}">
                <a16:creationId xmlns:a16="http://schemas.microsoft.com/office/drawing/2014/main" id="{370EB8B7-AC6D-4E61-96CE-3DE65D4004FC}"/>
              </a:ext>
            </a:extLst>
          </p:cNvPr>
          <p:cNvSpPr>
            <a:spLocks noGrp="1"/>
          </p:cNvSpPr>
          <p:nvPr>
            <p:ph type="dt" sz="half" idx="10"/>
          </p:nvPr>
        </p:nvSpPr>
        <p:spPr/>
        <p:txBody>
          <a:bodyPr/>
          <a:lstStyle/>
          <a:p>
            <a:pPr>
              <a:buFontTx/>
              <a:buNone/>
              <a:defRPr/>
            </a:pPr>
            <a:fld id="{4E8C6186-5C6C-4020-87C1-2FA9C2BF0668}"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3714"/>
                                        </p:tgtEl>
                                        <p:attrNameLst>
                                          <p:attrName>style.visibility</p:attrName>
                                        </p:attrNameLst>
                                      </p:cBhvr>
                                      <p:to>
                                        <p:strVal val="visible"/>
                                      </p:to>
                                    </p:set>
                                    <p:anim calcmode="lin" valueType="num">
                                      <p:cBhvr additive="base">
                                        <p:cTn id="7" dur="500" fill="hold"/>
                                        <p:tgtEl>
                                          <p:spTgt spid="243714"/>
                                        </p:tgtEl>
                                        <p:attrNameLst>
                                          <p:attrName>ppt_x</p:attrName>
                                        </p:attrNameLst>
                                      </p:cBhvr>
                                      <p:tavLst>
                                        <p:tav tm="0">
                                          <p:val>
                                            <p:strVal val="#ppt_x"/>
                                          </p:val>
                                        </p:tav>
                                        <p:tav tm="100000">
                                          <p:val>
                                            <p:strVal val="#ppt_x"/>
                                          </p:val>
                                        </p:tav>
                                      </p:tavLst>
                                    </p:anim>
                                    <p:anim calcmode="lin" valueType="num">
                                      <p:cBhvr additive="base">
                                        <p:cTn id="8" dur="500" fill="hold"/>
                                        <p:tgtEl>
                                          <p:spTgt spid="2437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15">
                                            <p:txEl>
                                              <p:pRg st="0" end="0"/>
                                            </p:txEl>
                                          </p:spTgt>
                                        </p:tgtEl>
                                        <p:attrNameLst>
                                          <p:attrName>style.visibility</p:attrName>
                                        </p:attrNameLst>
                                      </p:cBhvr>
                                      <p:to>
                                        <p:strVal val="visible"/>
                                      </p:to>
                                    </p:set>
                                    <p:anim calcmode="lin" valueType="num">
                                      <p:cBhvr additive="base">
                                        <p:cTn id="13" dur="500" fill="hold"/>
                                        <p:tgtEl>
                                          <p:spTgt spid="2437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37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3715">
                                            <p:txEl>
                                              <p:pRg st="1" end="1"/>
                                            </p:txEl>
                                          </p:spTgt>
                                        </p:tgtEl>
                                        <p:attrNameLst>
                                          <p:attrName>style.visibility</p:attrName>
                                        </p:attrNameLst>
                                      </p:cBhvr>
                                      <p:to>
                                        <p:strVal val="visible"/>
                                      </p:to>
                                    </p:set>
                                    <p:anim calcmode="lin" valueType="num">
                                      <p:cBhvr additive="base">
                                        <p:cTn id="19" dur="500" fill="hold"/>
                                        <p:tgtEl>
                                          <p:spTgt spid="2437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37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3715">
                                            <p:txEl>
                                              <p:pRg st="2" end="2"/>
                                            </p:txEl>
                                          </p:spTgt>
                                        </p:tgtEl>
                                        <p:attrNameLst>
                                          <p:attrName>style.visibility</p:attrName>
                                        </p:attrNameLst>
                                      </p:cBhvr>
                                      <p:to>
                                        <p:strVal val="visible"/>
                                      </p:to>
                                    </p:set>
                                    <p:anim calcmode="lin" valueType="num">
                                      <p:cBhvr additive="base">
                                        <p:cTn id="25" dur="500" fill="hold"/>
                                        <p:tgtEl>
                                          <p:spTgt spid="2437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37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715">
                                            <p:txEl>
                                              <p:pRg st="3" end="3"/>
                                            </p:txEl>
                                          </p:spTgt>
                                        </p:tgtEl>
                                        <p:attrNameLst>
                                          <p:attrName>style.visibility</p:attrName>
                                        </p:attrNameLst>
                                      </p:cBhvr>
                                      <p:to>
                                        <p:strVal val="visible"/>
                                      </p:to>
                                    </p:set>
                                    <p:anim calcmode="lin" valueType="num">
                                      <p:cBhvr additive="base">
                                        <p:cTn id="31" dur="500" fill="hold"/>
                                        <p:tgtEl>
                                          <p:spTgt spid="24371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7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3715">
                                            <p:txEl>
                                              <p:pRg st="4" end="4"/>
                                            </p:txEl>
                                          </p:spTgt>
                                        </p:tgtEl>
                                        <p:attrNameLst>
                                          <p:attrName>style.visibility</p:attrName>
                                        </p:attrNameLst>
                                      </p:cBhvr>
                                      <p:to>
                                        <p:strVal val="visible"/>
                                      </p:to>
                                    </p:set>
                                    <p:anim calcmode="lin" valueType="num">
                                      <p:cBhvr additive="base">
                                        <p:cTn id="37" dur="500" fill="hold"/>
                                        <p:tgtEl>
                                          <p:spTgt spid="24371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37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3715">
                                            <p:txEl>
                                              <p:pRg st="5" end="5"/>
                                            </p:txEl>
                                          </p:spTgt>
                                        </p:tgtEl>
                                        <p:attrNameLst>
                                          <p:attrName>style.visibility</p:attrName>
                                        </p:attrNameLst>
                                      </p:cBhvr>
                                      <p:to>
                                        <p:strVal val="visible"/>
                                      </p:to>
                                    </p:set>
                                    <p:anim calcmode="lin" valueType="num">
                                      <p:cBhvr additive="base">
                                        <p:cTn id="43" dur="500" fill="hold"/>
                                        <p:tgtEl>
                                          <p:spTgt spid="24371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37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3715">
                                            <p:txEl>
                                              <p:pRg st="6" end="6"/>
                                            </p:txEl>
                                          </p:spTgt>
                                        </p:tgtEl>
                                        <p:attrNameLst>
                                          <p:attrName>style.visibility</p:attrName>
                                        </p:attrNameLst>
                                      </p:cBhvr>
                                      <p:to>
                                        <p:strVal val="visible"/>
                                      </p:to>
                                    </p:set>
                                    <p:anim calcmode="lin" valueType="num">
                                      <p:cBhvr additive="base">
                                        <p:cTn id="49" dur="500" fill="hold"/>
                                        <p:tgtEl>
                                          <p:spTgt spid="243715">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37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3715">
                                            <p:txEl>
                                              <p:pRg st="7" end="7"/>
                                            </p:txEl>
                                          </p:spTgt>
                                        </p:tgtEl>
                                        <p:attrNameLst>
                                          <p:attrName>style.visibility</p:attrName>
                                        </p:attrNameLst>
                                      </p:cBhvr>
                                      <p:to>
                                        <p:strVal val="visible"/>
                                      </p:to>
                                    </p:set>
                                    <p:anim calcmode="lin" valueType="num">
                                      <p:cBhvr additive="base">
                                        <p:cTn id="55" dur="500" fill="hold"/>
                                        <p:tgtEl>
                                          <p:spTgt spid="243715">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437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3715">
                                            <p:txEl>
                                              <p:pRg st="8" end="8"/>
                                            </p:txEl>
                                          </p:spTgt>
                                        </p:tgtEl>
                                        <p:attrNameLst>
                                          <p:attrName>style.visibility</p:attrName>
                                        </p:attrNameLst>
                                      </p:cBhvr>
                                      <p:to>
                                        <p:strVal val="visible"/>
                                      </p:to>
                                    </p:set>
                                    <p:anim calcmode="lin" valueType="num">
                                      <p:cBhvr additive="base">
                                        <p:cTn id="61" dur="500" fill="hold"/>
                                        <p:tgtEl>
                                          <p:spTgt spid="243715">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4371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43717"/>
                                        </p:tgtEl>
                                        <p:attrNameLst>
                                          <p:attrName>style.visibility</p:attrName>
                                        </p:attrNameLst>
                                      </p:cBhvr>
                                      <p:to>
                                        <p:strVal val="visible"/>
                                      </p:to>
                                    </p:set>
                                    <p:anim calcmode="lin" valueType="num">
                                      <p:cBhvr additive="base">
                                        <p:cTn id="67" dur="500" fill="hold"/>
                                        <p:tgtEl>
                                          <p:spTgt spid="243717"/>
                                        </p:tgtEl>
                                        <p:attrNameLst>
                                          <p:attrName>ppt_x</p:attrName>
                                        </p:attrNameLst>
                                      </p:cBhvr>
                                      <p:tavLst>
                                        <p:tav tm="0">
                                          <p:val>
                                            <p:strVal val="0-#ppt_w/2"/>
                                          </p:val>
                                        </p:tav>
                                        <p:tav tm="100000">
                                          <p:val>
                                            <p:strVal val="#ppt_x"/>
                                          </p:val>
                                        </p:tav>
                                      </p:tavLst>
                                    </p:anim>
                                    <p:anim calcmode="lin" valueType="num">
                                      <p:cBhvr additive="base">
                                        <p:cTn id="68" dur="500" fill="hold"/>
                                        <p:tgtEl>
                                          <p:spTgt spid="2437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autoUpdateAnimBg="0"/>
      <p:bldP spid="243715" grpId="0" build="p" autoUpdateAnimBg="0"/>
      <p:bldP spid="243717" grpId="0" animBg="1"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b="1" dirty="0">
                <a:latin typeface="+mj-ea"/>
              </a:rPr>
              <a:t>6.4  </a:t>
            </a:r>
            <a:r>
              <a:rPr lang="zh-CN" altLang="en-US" b="1" dirty="0">
                <a:latin typeface="+mj-ea"/>
              </a:rPr>
              <a:t>关系模式的分解</a:t>
            </a:r>
          </a:p>
        </p:txBody>
      </p:sp>
      <p:sp>
        <p:nvSpPr>
          <p:cNvPr id="244739" name="Rectangle 3"/>
          <p:cNvSpPr>
            <a:spLocks noGrp="1" noChangeArrowheads="1"/>
          </p:cNvSpPr>
          <p:nvPr>
            <p:ph idx="1"/>
          </p:nvPr>
        </p:nvSpPr>
        <p:spPr>
          <a:xfrm>
            <a:off x="1043608" y="980728"/>
            <a:ext cx="8100392" cy="5877272"/>
          </a:xfrm>
        </p:spPr>
        <p:txBody>
          <a:bodyPr/>
          <a:lstStyle/>
          <a:p>
            <a:pPr>
              <a:lnSpc>
                <a:spcPct val="150000"/>
              </a:lnSpc>
            </a:pPr>
            <a:r>
              <a:rPr lang="zh-CN" altLang="en-US" sz="2000" b="1" dirty="0">
                <a:solidFill>
                  <a:srgbClr val="7030A0"/>
                </a:solidFill>
              </a:rPr>
              <a:t>算法</a:t>
            </a:r>
            <a:r>
              <a:rPr lang="en-US" altLang="zh-CN" sz="2000" b="1" dirty="0">
                <a:solidFill>
                  <a:srgbClr val="7030A0"/>
                </a:solidFill>
              </a:rPr>
              <a:t>6.5</a:t>
            </a:r>
            <a:r>
              <a:rPr lang="zh-CN" altLang="en-US" sz="2000" b="1" dirty="0">
                <a:solidFill>
                  <a:srgbClr val="7030A0"/>
                </a:solidFill>
              </a:rPr>
              <a:t>（分解法）</a:t>
            </a:r>
            <a:r>
              <a:rPr lang="en-US" altLang="zh-CN" sz="2000" b="1" dirty="0">
                <a:solidFill>
                  <a:srgbClr val="7030A0"/>
                </a:solidFill>
              </a:rPr>
              <a:t> </a:t>
            </a:r>
            <a:r>
              <a:rPr lang="en-US" altLang="zh-CN" sz="2000" b="1" dirty="0"/>
              <a:t>BCNF</a:t>
            </a:r>
            <a:r>
              <a:rPr lang="zh-CN" altLang="en-US" sz="2000" b="1" dirty="0"/>
              <a:t>的保持无损连接的分解：</a:t>
            </a:r>
          </a:p>
          <a:p>
            <a:pPr algn="just">
              <a:lnSpc>
                <a:spcPct val="150000"/>
              </a:lnSpc>
              <a:buFont typeface="Wingdings" pitchFamily="2" charset="2"/>
              <a:buNone/>
            </a:pPr>
            <a:r>
              <a:rPr lang="zh-CN" altLang="en-US" sz="2000" b="1" dirty="0"/>
              <a:t>（</a:t>
            </a:r>
            <a:r>
              <a:rPr lang="en-US" altLang="zh-CN" sz="2000" b="1" dirty="0"/>
              <a:t>1</a:t>
            </a:r>
            <a:r>
              <a:rPr lang="zh-CN" altLang="en-US" sz="2000" b="1" dirty="0"/>
              <a:t>）令</a:t>
            </a:r>
            <a:r>
              <a:rPr lang="en-US" altLang="zh-CN" sz="2000" b="1" dirty="0"/>
              <a:t>ρ={R}</a:t>
            </a:r>
            <a:r>
              <a:rPr lang="zh-CN" altLang="en-US" sz="2000" b="1" dirty="0"/>
              <a:t>；</a:t>
            </a:r>
            <a:endParaRPr lang="zh-CN" altLang="en-US" sz="2000" b="1" dirty="0">
              <a:cs typeface="Times New Roman" pitchFamily="18" charset="0"/>
            </a:endParaRPr>
          </a:p>
          <a:p>
            <a:pPr algn="just">
              <a:lnSpc>
                <a:spcPct val="150000"/>
              </a:lnSpc>
              <a:buFont typeface="Wingdings" pitchFamily="2" charset="2"/>
              <a:buNone/>
            </a:pPr>
            <a:r>
              <a:rPr lang="zh-CN" altLang="en-US" sz="2000" b="1" dirty="0"/>
              <a:t>（</a:t>
            </a:r>
            <a:r>
              <a:rPr lang="en-US" altLang="zh-CN" sz="2000" b="1" dirty="0"/>
              <a:t>2</a:t>
            </a:r>
            <a:r>
              <a:rPr lang="zh-CN" altLang="en-US" sz="2000" b="1" dirty="0"/>
              <a:t>）如果</a:t>
            </a:r>
            <a:r>
              <a:rPr lang="en-US" altLang="zh-CN" sz="2000" b="1" dirty="0"/>
              <a:t>ρ</a:t>
            </a:r>
            <a:r>
              <a:rPr lang="zh-CN" altLang="en-US" sz="2000" b="1" dirty="0"/>
              <a:t>中所有关系模式都是</a:t>
            </a:r>
            <a:r>
              <a:rPr lang="en-US" altLang="zh-CN" sz="2000" b="1" dirty="0"/>
              <a:t>BCNF</a:t>
            </a:r>
            <a:r>
              <a:rPr lang="zh-CN" altLang="en-US" sz="2000" b="1" dirty="0"/>
              <a:t>，则转（</a:t>
            </a:r>
            <a:r>
              <a:rPr lang="en-US" altLang="zh-CN" sz="2000" b="1" dirty="0"/>
              <a:t>4</a:t>
            </a:r>
            <a:r>
              <a:rPr lang="zh-CN" altLang="en-US" sz="2000" b="1" dirty="0"/>
              <a:t>）；</a:t>
            </a:r>
            <a:endParaRPr lang="zh-CN" altLang="en-US" sz="2000" b="1" dirty="0">
              <a:cs typeface="Times New Roman" pitchFamily="18" charset="0"/>
            </a:endParaRPr>
          </a:p>
          <a:p>
            <a:pPr algn="just">
              <a:lnSpc>
                <a:spcPct val="150000"/>
              </a:lnSpc>
              <a:buFont typeface="Wingdings" pitchFamily="2" charset="2"/>
              <a:buNone/>
            </a:pPr>
            <a:r>
              <a:rPr lang="zh-CN" altLang="en-US" sz="2000" b="1" dirty="0"/>
              <a:t>（</a:t>
            </a:r>
            <a:r>
              <a:rPr lang="en-US" altLang="zh-CN" sz="2000" b="1" dirty="0"/>
              <a:t>3</a:t>
            </a:r>
            <a:r>
              <a:rPr lang="zh-CN" altLang="en-US" sz="2000" b="1" dirty="0"/>
              <a:t>）如果</a:t>
            </a:r>
            <a:r>
              <a:rPr lang="en-US" altLang="zh-CN" sz="2000" b="1" dirty="0"/>
              <a:t>ρ</a:t>
            </a:r>
            <a:r>
              <a:rPr lang="zh-CN" altLang="en-US" sz="2000" b="1" dirty="0"/>
              <a:t>中有一个关系模式</a:t>
            </a:r>
            <a:r>
              <a:rPr lang="en-US" altLang="zh-CN" sz="2000" b="1" dirty="0" err="1"/>
              <a:t>R</a:t>
            </a:r>
            <a:r>
              <a:rPr lang="en-US" altLang="zh-CN" sz="2000" b="1" baseline="-30000" dirty="0" err="1"/>
              <a:t>i</a:t>
            </a:r>
            <a:r>
              <a:rPr lang="en-US" altLang="zh-CN" sz="2000" b="1" dirty="0"/>
              <a:t>&lt;</a:t>
            </a:r>
            <a:r>
              <a:rPr lang="en-US" altLang="zh-CN" sz="2000" b="1" dirty="0" err="1"/>
              <a:t>U</a:t>
            </a:r>
            <a:r>
              <a:rPr lang="en-US" altLang="zh-CN" sz="2000" b="1" baseline="-30000" dirty="0" err="1"/>
              <a:t>i</a:t>
            </a:r>
            <a:r>
              <a:rPr lang="zh-CN" altLang="en-US" sz="2000" b="1" dirty="0"/>
              <a:t>，</a:t>
            </a:r>
            <a:r>
              <a:rPr lang="en-US" altLang="zh-CN" sz="2000" b="1" dirty="0"/>
              <a:t>F</a:t>
            </a:r>
            <a:r>
              <a:rPr lang="en-US" altLang="zh-CN" sz="2000" b="1" baseline="-30000" dirty="0"/>
              <a:t>i</a:t>
            </a:r>
            <a:r>
              <a:rPr lang="en-US" altLang="zh-CN" sz="2000" b="1" dirty="0"/>
              <a:t>&gt;</a:t>
            </a:r>
            <a:r>
              <a:rPr lang="zh-CN" altLang="en-US" sz="2000" b="1" dirty="0"/>
              <a:t>不是</a:t>
            </a:r>
            <a:r>
              <a:rPr lang="en-US" altLang="zh-CN" sz="2000" b="1" dirty="0"/>
              <a:t>BCNF</a:t>
            </a:r>
            <a:r>
              <a:rPr lang="zh-CN" altLang="en-US" sz="2000" b="1" dirty="0"/>
              <a:t>，则</a:t>
            </a:r>
            <a:r>
              <a:rPr lang="en-US" altLang="zh-CN" sz="2000" b="1" dirty="0" err="1"/>
              <a:t>R</a:t>
            </a:r>
            <a:r>
              <a:rPr lang="en-US" altLang="zh-CN" sz="2000" b="1" baseline="-30000" dirty="0" err="1"/>
              <a:t>i</a:t>
            </a:r>
            <a:r>
              <a:rPr lang="zh-CN" altLang="en-US" sz="2000" b="1" dirty="0"/>
              <a:t>中必有</a:t>
            </a:r>
            <a:r>
              <a:rPr lang="en-US" altLang="zh-CN" sz="2000" b="1" dirty="0" err="1">
                <a:solidFill>
                  <a:schemeClr val="hlink"/>
                </a:solidFill>
              </a:rPr>
              <a:t>X→A∈F</a:t>
            </a:r>
            <a:r>
              <a:rPr lang="en-US" altLang="zh-CN" sz="2000" b="1" baseline="-30000" dirty="0" err="1">
                <a:solidFill>
                  <a:schemeClr val="hlink"/>
                </a:solidFill>
              </a:rPr>
              <a:t>i</a:t>
            </a:r>
            <a:r>
              <a:rPr lang="en-US" altLang="zh-CN" sz="2000" b="1" baseline="30000" dirty="0">
                <a:solidFill>
                  <a:schemeClr val="hlink"/>
                </a:solidFill>
              </a:rPr>
              <a:t>+</a:t>
            </a:r>
            <a:r>
              <a:rPr lang="en-US" altLang="zh-CN" sz="2000" b="1" dirty="0">
                <a:solidFill>
                  <a:schemeClr val="hlink"/>
                </a:solidFill>
              </a:rPr>
              <a:t>(A</a:t>
            </a:r>
            <a:r>
              <a:rPr lang="en-US" altLang="zh-CN" sz="2000" b="1" dirty="0">
                <a:solidFill>
                  <a:schemeClr val="hlink"/>
                </a:solidFill>
                <a:sym typeface="Symbol" pitchFamily="18" charset="2"/>
              </a:rPr>
              <a:t></a:t>
            </a:r>
            <a:r>
              <a:rPr lang="en-US" altLang="zh-CN" sz="2000" b="1" dirty="0">
                <a:solidFill>
                  <a:schemeClr val="hlink"/>
                </a:solidFill>
              </a:rPr>
              <a:t>X)</a:t>
            </a:r>
            <a:r>
              <a:rPr lang="zh-CN" altLang="en-US" sz="2000" b="1" dirty="0">
                <a:solidFill>
                  <a:schemeClr val="hlink"/>
                </a:solidFill>
              </a:rPr>
              <a:t>，且</a:t>
            </a:r>
            <a:r>
              <a:rPr lang="en-US" altLang="zh-CN" sz="2000" b="1" dirty="0">
                <a:solidFill>
                  <a:schemeClr val="hlink"/>
                </a:solidFill>
              </a:rPr>
              <a:t>X</a:t>
            </a:r>
            <a:r>
              <a:rPr lang="zh-CN" altLang="en-US" sz="2000" b="1" dirty="0">
                <a:solidFill>
                  <a:schemeClr val="hlink"/>
                </a:solidFill>
              </a:rPr>
              <a:t>不是</a:t>
            </a:r>
            <a:r>
              <a:rPr lang="en-US" altLang="zh-CN" sz="2000" b="1" dirty="0" err="1">
                <a:solidFill>
                  <a:schemeClr val="hlink"/>
                </a:solidFill>
              </a:rPr>
              <a:t>R</a:t>
            </a:r>
            <a:r>
              <a:rPr lang="en-US" altLang="zh-CN" sz="2000" b="1" baseline="-30000" dirty="0" err="1">
                <a:solidFill>
                  <a:schemeClr val="hlink"/>
                </a:solidFill>
              </a:rPr>
              <a:t>i</a:t>
            </a:r>
            <a:r>
              <a:rPr lang="zh-CN" altLang="en-US" sz="2000" b="1" dirty="0">
                <a:solidFill>
                  <a:schemeClr val="hlink"/>
                </a:solidFill>
              </a:rPr>
              <a:t>的键</a:t>
            </a:r>
            <a:r>
              <a:rPr lang="zh-CN" altLang="en-US" sz="2000" b="1" dirty="0"/>
              <a:t>。设</a:t>
            </a:r>
            <a:r>
              <a:rPr lang="en-US" altLang="zh-CN" sz="2000" b="1" dirty="0">
                <a:solidFill>
                  <a:schemeClr val="hlink"/>
                </a:solidFill>
              </a:rPr>
              <a:t>S1=XA</a:t>
            </a:r>
            <a:r>
              <a:rPr lang="zh-CN" altLang="en-US" sz="2000" b="1" dirty="0">
                <a:solidFill>
                  <a:schemeClr val="hlink"/>
                </a:solidFill>
              </a:rPr>
              <a:t>，</a:t>
            </a:r>
            <a:r>
              <a:rPr lang="en-US" altLang="zh-CN" sz="2000" b="1" dirty="0">
                <a:solidFill>
                  <a:schemeClr val="hlink"/>
                </a:solidFill>
              </a:rPr>
              <a:t>S2=</a:t>
            </a:r>
            <a:r>
              <a:rPr lang="en-US" altLang="zh-CN" sz="2000" b="1" dirty="0" err="1">
                <a:solidFill>
                  <a:schemeClr val="hlink"/>
                </a:solidFill>
              </a:rPr>
              <a:t>Ui</a:t>
            </a:r>
            <a:r>
              <a:rPr lang="en-US" altLang="zh-CN" sz="2000" b="1" dirty="0">
                <a:solidFill>
                  <a:schemeClr val="hlink"/>
                </a:solidFill>
              </a:rPr>
              <a:t>-A</a:t>
            </a:r>
            <a:r>
              <a:rPr lang="zh-CN" altLang="en-US" sz="2000" b="1" dirty="0"/>
              <a:t>，用分解</a:t>
            </a:r>
            <a:r>
              <a:rPr lang="en-US" altLang="zh-CN" sz="2000" b="1" dirty="0"/>
              <a:t>{S</a:t>
            </a:r>
            <a:r>
              <a:rPr lang="en-US" altLang="zh-CN" sz="2000" b="1" baseline="-30000" dirty="0"/>
              <a:t>1</a:t>
            </a:r>
            <a:r>
              <a:rPr lang="zh-CN" altLang="en-US" sz="2000" b="1" dirty="0"/>
              <a:t>，</a:t>
            </a:r>
            <a:r>
              <a:rPr lang="en-US" altLang="zh-CN" sz="2000" b="1" dirty="0"/>
              <a:t>S</a:t>
            </a:r>
            <a:r>
              <a:rPr lang="en-US" altLang="zh-CN" sz="2000" b="1" baseline="-30000" dirty="0"/>
              <a:t>2</a:t>
            </a:r>
            <a:r>
              <a:rPr lang="en-US" altLang="zh-CN" sz="2000" b="1" dirty="0"/>
              <a:t>}</a:t>
            </a:r>
            <a:r>
              <a:rPr lang="zh-CN" altLang="en-US" sz="2000" b="1" dirty="0"/>
              <a:t>代替</a:t>
            </a:r>
            <a:r>
              <a:rPr lang="en-US" altLang="zh-CN" sz="2000" b="1" dirty="0" err="1"/>
              <a:t>R</a:t>
            </a:r>
            <a:r>
              <a:rPr lang="en-US" altLang="zh-CN" sz="2000" b="1" baseline="-30000" dirty="0" err="1"/>
              <a:t>i</a:t>
            </a:r>
            <a:r>
              <a:rPr lang="en-US" altLang="zh-CN" sz="2000" b="1" dirty="0"/>
              <a:t>&lt;</a:t>
            </a:r>
            <a:r>
              <a:rPr lang="en-US" altLang="zh-CN" sz="2000" b="1" dirty="0" err="1"/>
              <a:t>U</a:t>
            </a:r>
            <a:r>
              <a:rPr lang="en-US" altLang="zh-CN" sz="2000" b="1" baseline="-30000" dirty="0" err="1"/>
              <a:t>i</a:t>
            </a:r>
            <a:r>
              <a:rPr lang="zh-CN" altLang="en-US" sz="2000" b="1" dirty="0"/>
              <a:t>，</a:t>
            </a:r>
            <a:r>
              <a:rPr lang="en-US" altLang="zh-CN" sz="2000" b="1" dirty="0"/>
              <a:t>F</a:t>
            </a:r>
            <a:r>
              <a:rPr lang="en-US" altLang="zh-CN" sz="2000" b="1" baseline="-30000" dirty="0"/>
              <a:t>i</a:t>
            </a:r>
            <a:r>
              <a:rPr lang="en-US" altLang="zh-CN" sz="2000" b="1" dirty="0"/>
              <a:t>&gt;</a:t>
            </a:r>
            <a:r>
              <a:rPr lang="zh-CN" altLang="en-US" sz="2000" b="1" dirty="0"/>
              <a:t>，转（</a:t>
            </a:r>
            <a:r>
              <a:rPr lang="en-US" altLang="zh-CN" sz="2000" b="1" dirty="0"/>
              <a:t>2</a:t>
            </a:r>
            <a:r>
              <a:rPr lang="zh-CN" altLang="en-US" sz="2000" b="1" dirty="0"/>
              <a:t>）；</a:t>
            </a:r>
            <a:endParaRPr lang="zh-CN" altLang="en-US" sz="2000" b="1" dirty="0">
              <a:cs typeface="Times New Roman" pitchFamily="18" charset="0"/>
            </a:endParaRPr>
          </a:p>
          <a:p>
            <a:pPr algn="just">
              <a:lnSpc>
                <a:spcPct val="150000"/>
              </a:lnSpc>
              <a:buFont typeface="Wingdings" pitchFamily="2" charset="2"/>
              <a:buNone/>
            </a:pPr>
            <a:r>
              <a:rPr lang="zh-CN" altLang="en-US" sz="2000" b="1" dirty="0"/>
              <a:t>（</a:t>
            </a:r>
            <a:r>
              <a:rPr lang="en-US" altLang="zh-CN" sz="2000" b="1" dirty="0"/>
              <a:t>4</a:t>
            </a:r>
            <a:r>
              <a:rPr lang="zh-CN" altLang="en-US" sz="2000" b="1" dirty="0"/>
              <a:t>）分解结束，输出</a:t>
            </a:r>
            <a:r>
              <a:rPr lang="en-US" altLang="zh-CN" sz="2000" b="1" dirty="0"/>
              <a:t>ρ</a:t>
            </a:r>
            <a:r>
              <a:rPr lang="zh-CN" altLang="en-US" sz="2000" b="1" dirty="0"/>
              <a:t>。</a:t>
            </a:r>
          </a:p>
          <a:p>
            <a:pPr>
              <a:lnSpc>
                <a:spcPct val="150000"/>
              </a:lnSpc>
            </a:pPr>
            <a:endParaRPr lang="en-US" altLang="zh-CN" sz="2000" b="1" dirty="0"/>
          </a:p>
        </p:txBody>
      </p:sp>
      <p:sp>
        <p:nvSpPr>
          <p:cNvPr id="3" name="日期占位符 2">
            <a:extLst>
              <a:ext uri="{FF2B5EF4-FFF2-40B4-BE49-F238E27FC236}">
                <a16:creationId xmlns:a16="http://schemas.microsoft.com/office/drawing/2014/main" id="{F2A60665-25A0-4095-B5BE-8C105279C9BB}"/>
              </a:ext>
            </a:extLst>
          </p:cNvPr>
          <p:cNvSpPr>
            <a:spLocks noGrp="1"/>
          </p:cNvSpPr>
          <p:nvPr>
            <p:ph type="dt" sz="half" idx="10"/>
          </p:nvPr>
        </p:nvSpPr>
        <p:spPr/>
        <p:txBody>
          <a:bodyPr/>
          <a:lstStyle/>
          <a:p>
            <a:pPr>
              <a:buFontTx/>
              <a:buNone/>
              <a:defRPr/>
            </a:pPr>
            <a:fld id="{53E3821E-2E84-4CB6-BD14-B2E434BC2B5D}"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4738"/>
                                        </p:tgtEl>
                                        <p:attrNameLst>
                                          <p:attrName>style.visibility</p:attrName>
                                        </p:attrNameLst>
                                      </p:cBhvr>
                                      <p:to>
                                        <p:strVal val="visible"/>
                                      </p:to>
                                    </p:set>
                                    <p:anim calcmode="lin" valueType="num">
                                      <p:cBhvr additive="base">
                                        <p:cTn id="7" dur="500" fill="hold"/>
                                        <p:tgtEl>
                                          <p:spTgt spid="244738"/>
                                        </p:tgtEl>
                                        <p:attrNameLst>
                                          <p:attrName>ppt_x</p:attrName>
                                        </p:attrNameLst>
                                      </p:cBhvr>
                                      <p:tavLst>
                                        <p:tav tm="0">
                                          <p:val>
                                            <p:strVal val="#ppt_x"/>
                                          </p:val>
                                        </p:tav>
                                        <p:tav tm="100000">
                                          <p:val>
                                            <p:strVal val="#ppt_x"/>
                                          </p:val>
                                        </p:tav>
                                      </p:tavLst>
                                    </p:anim>
                                    <p:anim calcmode="lin" valueType="num">
                                      <p:cBhvr additive="base">
                                        <p:cTn id="8" dur="500" fill="hold"/>
                                        <p:tgtEl>
                                          <p:spTgt spid="24473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39">
                                            <p:txEl>
                                              <p:pRg st="0" end="0"/>
                                            </p:txEl>
                                          </p:spTgt>
                                        </p:tgtEl>
                                        <p:attrNameLst>
                                          <p:attrName>style.visibility</p:attrName>
                                        </p:attrNameLst>
                                      </p:cBhvr>
                                      <p:to>
                                        <p:strVal val="visible"/>
                                      </p:to>
                                    </p:set>
                                    <p:anim calcmode="lin" valueType="num">
                                      <p:cBhvr additive="base">
                                        <p:cTn id="13" dur="500" fill="hold"/>
                                        <p:tgtEl>
                                          <p:spTgt spid="2447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7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4739">
                                            <p:txEl>
                                              <p:pRg st="1" end="1"/>
                                            </p:txEl>
                                          </p:spTgt>
                                        </p:tgtEl>
                                        <p:attrNameLst>
                                          <p:attrName>style.visibility</p:attrName>
                                        </p:attrNameLst>
                                      </p:cBhvr>
                                      <p:to>
                                        <p:strVal val="visible"/>
                                      </p:to>
                                    </p:set>
                                    <p:anim calcmode="lin" valueType="num">
                                      <p:cBhvr additive="base">
                                        <p:cTn id="19" dur="500" fill="hold"/>
                                        <p:tgtEl>
                                          <p:spTgt spid="2447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47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4739">
                                            <p:txEl>
                                              <p:pRg st="2" end="2"/>
                                            </p:txEl>
                                          </p:spTgt>
                                        </p:tgtEl>
                                        <p:attrNameLst>
                                          <p:attrName>style.visibility</p:attrName>
                                        </p:attrNameLst>
                                      </p:cBhvr>
                                      <p:to>
                                        <p:strVal val="visible"/>
                                      </p:to>
                                    </p:set>
                                    <p:anim calcmode="lin" valueType="num">
                                      <p:cBhvr additive="base">
                                        <p:cTn id="25" dur="500" fill="hold"/>
                                        <p:tgtEl>
                                          <p:spTgt spid="24473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47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4739">
                                            <p:txEl>
                                              <p:pRg st="3" end="3"/>
                                            </p:txEl>
                                          </p:spTgt>
                                        </p:tgtEl>
                                        <p:attrNameLst>
                                          <p:attrName>style.visibility</p:attrName>
                                        </p:attrNameLst>
                                      </p:cBhvr>
                                      <p:to>
                                        <p:strVal val="visible"/>
                                      </p:to>
                                    </p:set>
                                    <p:anim calcmode="lin" valueType="num">
                                      <p:cBhvr additive="base">
                                        <p:cTn id="31" dur="500" fill="hold"/>
                                        <p:tgtEl>
                                          <p:spTgt spid="24473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47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4739">
                                            <p:txEl>
                                              <p:pRg st="4" end="4"/>
                                            </p:txEl>
                                          </p:spTgt>
                                        </p:tgtEl>
                                        <p:attrNameLst>
                                          <p:attrName>style.visibility</p:attrName>
                                        </p:attrNameLst>
                                      </p:cBhvr>
                                      <p:to>
                                        <p:strVal val="visible"/>
                                      </p:to>
                                    </p:set>
                                    <p:anim calcmode="lin" valueType="num">
                                      <p:cBhvr additive="base">
                                        <p:cTn id="37" dur="500" fill="hold"/>
                                        <p:tgtEl>
                                          <p:spTgt spid="24473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47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utoUpdateAnimBg="0"/>
      <p:bldP spid="244739"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zh-CN" altLang="en-US" b="1" dirty="0">
                <a:ea typeface="华文隶书" panose="02010800040101010101" pitchFamily="2" charset="-122"/>
              </a:rPr>
              <a:t>模式分解算法</a:t>
            </a:r>
            <a:r>
              <a:rPr lang="zh-CN" altLang="en-US" b="1" dirty="0"/>
              <a:t> </a:t>
            </a:r>
          </a:p>
        </p:txBody>
      </p:sp>
      <p:sp>
        <p:nvSpPr>
          <p:cNvPr id="235523" name="Rectangle 3"/>
          <p:cNvSpPr>
            <a:spLocks noGrp="1" noChangeArrowheads="1"/>
          </p:cNvSpPr>
          <p:nvPr>
            <p:ph idx="1"/>
          </p:nvPr>
        </p:nvSpPr>
        <p:spPr>
          <a:xfrm>
            <a:off x="1066800" y="990600"/>
            <a:ext cx="8077200" cy="5867400"/>
          </a:xfrm>
        </p:spPr>
        <p:txBody>
          <a:bodyPr/>
          <a:lstStyle/>
          <a:p>
            <a:pPr>
              <a:lnSpc>
                <a:spcPct val="150000"/>
              </a:lnSpc>
            </a:pPr>
            <a:r>
              <a:rPr lang="zh-CN" altLang="en-US" sz="2800" b="1" dirty="0">
                <a:latin typeface="微软雅黑" panose="020B0503020204020204" pitchFamily="34" charset="-122"/>
                <a:ea typeface="微软雅黑" panose="020B0503020204020204" pitchFamily="34" charset="-122"/>
              </a:rPr>
              <a:t>数据库设计目标为（基于函数依赖）：</a:t>
            </a:r>
          </a:p>
          <a:p>
            <a:pPr lvl="1">
              <a:lnSpc>
                <a:spcPct val="150000"/>
              </a:lnSpc>
            </a:pPr>
            <a:r>
              <a:rPr lang="en-US" altLang="zh-CN" sz="2400" b="1" dirty="0">
                <a:solidFill>
                  <a:schemeClr val="accent2"/>
                </a:solidFill>
                <a:latin typeface="微软雅黑" panose="020B0503020204020204" pitchFamily="34" charset="-122"/>
                <a:ea typeface="微软雅黑" panose="020B0503020204020204" pitchFamily="34" charset="-122"/>
              </a:rPr>
              <a:t>BCNF</a:t>
            </a:r>
          </a:p>
          <a:p>
            <a:pPr lvl="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无损连接</a:t>
            </a:r>
          </a:p>
          <a:p>
            <a:pPr lvl="1">
              <a:lnSpc>
                <a:spcPct val="150000"/>
              </a:lnSpc>
            </a:pPr>
            <a:r>
              <a:rPr lang="zh-CN" altLang="en-US" sz="2400" b="1" dirty="0">
                <a:solidFill>
                  <a:srgbClr val="FF33CC"/>
                </a:solidFill>
                <a:latin typeface="微软雅黑" panose="020B0503020204020204" pitchFamily="34" charset="-122"/>
                <a:ea typeface="微软雅黑" panose="020B0503020204020204" pitchFamily="34" charset="-122"/>
              </a:rPr>
              <a:t>保持依赖</a:t>
            </a:r>
          </a:p>
          <a:p>
            <a:pPr>
              <a:lnSpc>
                <a:spcPct val="150000"/>
              </a:lnSpc>
            </a:pPr>
            <a:r>
              <a:rPr lang="zh-CN" altLang="en-US" sz="2800" b="1" dirty="0">
                <a:latin typeface="微软雅黑" panose="020B0503020204020204" pitchFamily="34" charset="-122"/>
                <a:ea typeface="微软雅黑" panose="020B0503020204020204" pitchFamily="34" charset="-122"/>
              </a:rPr>
              <a:t>但有时不能同时达到这</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个目标，就需根据实际应用需求在</a:t>
            </a:r>
            <a:r>
              <a:rPr lang="en-US" altLang="zh-CN" sz="2800" b="1" dirty="0">
                <a:latin typeface="微软雅黑" panose="020B0503020204020204" pitchFamily="34" charset="-122"/>
                <a:ea typeface="微软雅黑" panose="020B0503020204020204" pitchFamily="34" charset="-122"/>
              </a:rPr>
              <a:t>BCNF</a:t>
            </a:r>
            <a:r>
              <a:rPr lang="zh-CN" altLang="en-US" sz="2800"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3NF</a:t>
            </a:r>
            <a:r>
              <a:rPr lang="zh-CN" altLang="en-US" sz="2800" b="1" dirty="0">
                <a:latin typeface="微软雅黑" panose="020B0503020204020204" pitchFamily="34" charset="-122"/>
                <a:ea typeface="微软雅黑" panose="020B0503020204020204" pitchFamily="34" charset="-122"/>
              </a:rPr>
              <a:t>中做出选择。</a:t>
            </a:r>
          </a:p>
          <a:p>
            <a:pPr>
              <a:lnSpc>
                <a:spcPct val="150000"/>
              </a:lnSpc>
            </a:pPr>
            <a:r>
              <a:rPr lang="zh-CN" altLang="en-US" sz="2800" b="1" dirty="0">
                <a:latin typeface="微软雅黑" panose="020B0503020204020204" pitchFamily="34" charset="-122"/>
                <a:ea typeface="微软雅黑" panose="020B0503020204020204" pitchFamily="34" charset="-122"/>
              </a:rPr>
              <a:t>主要模式分解算法</a:t>
            </a:r>
          </a:p>
          <a:p>
            <a:pPr lvl="1">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 </a:t>
            </a:r>
            <a:r>
              <a:rPr lang="en-US" altLang="zh-CN" sz="2400" b="1" dirty="0">
                <a:solidFill>
                  <a:schemeClr val="accent2"/>
                </a:solidFill>
                <a:latin typeface="微软雅黑" panose="020B0503020204020204" pitchFamily="34" charset="-122"/>
                <a:ea typeface="微软雅黑" panose="020B0503020204020204" pitchFamily="34" charset="-122"/>
              </a:rPr>
              <a:t>BCNF</a:t>
            </a:r>
            <a:r>
              <a:rPr lang="zh-CN" altLang="en-US" sz="2400" b="1" dirty="0">
                <a:solidFill>
                  <a:schemeClr val="accent2"/>
                </a:solidFill>
                <a:latin typeface="微软雅黑" panose="020B0503020204020204" pitchFamily="34" charset="-122"/>
                <a:ea typeface="微软雅黑" panose="020B0503020204020204" pitchFamily="34" charset="-122"/>
              </a:rPr>
              <a:t>分解</a:t>
            </a:r>
          </a:p>
          <a:p>
            <a:pPr lvl="1">
              <a:lnSpc>
                <a:spcPct val="150000"/>
              </a:lnSpc>
            </a:pPr>
            <a:r>
              <a:rPr lang="en-US" altLang="zh-CN" sz="2400" b="1" dirty="0">
                <a:solidFill>
                  <a:schemeClr val="accent2"/>
                </a:solidFill>
                <a:latin typeface="微软雅黑" panose="020B0503020204020204" pitchFamily="34" charset="-122"/>
                <a:ea typeface="微软雅黑" panose="020B0503020204020204" pitchFamily="34" charset="-122"/>
              </a:rPr>
              <a:t> 3NF</a:t>
            </a:r>
            <a:r>
              <a:rPr lang="zh-CN" altLang="en-US" sz="2400" b="1" dirty="0">
                <a:solidFill>
                  <a:schemeClr val="accent2"/>
                </a:solidFill>
                <a:latin typeface="微软雅黑" panose="020B0503020204020204" pitchFamily="34" charset="-122"/>
                <a:ea typeface="微软雅黑" panose="020B0503020204020204" pitchFamily="34" charset="-122"/>
              </a:rPr>
              <a:t>分解</a:t>
            </a:r>
          </a:p>
        </p:txBody>
      </p:sp>
      <p:sp>
        <p:nvSpPr>
          <p:cNvPr id="3" name="日期占位符 2">
            <a:extLst>
              <a:ext uri="{FF2B5EF4-FFF2-40B4-BE49-F238E27FC236}">
                <a16:creationId xmlns:a16="http://schemas.microsoft.com/office/drawing/2014/main" id="{A8C60E19-3356-4F03-91E6-50B5C05C9325}"/>
              </a:ext>
            </a:extLst>
          </p:cNvPr>
          <p:cNvSpPr>
            <a:spLocks noGrp="1"/>
          </p:cNvSpPr>
          <p:nvPr>
            <p:ph type="dt" sz="half" idx="10"/>
          </p:nvPr>
        </p:nvSpPr>
        <p:spPr/>
        <p:txBody>
          <a:bodyPr/>
          <a:lstStyle/>
          <a:p>
            <a:pPr>
              <a:defRPr/>
            </a:pPr>
            <a:fld id="{9C63978B-C587-40B9-99E5-7FC2D272F1EC}"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23">
                                            <p:txEl>
                                              <p:pRg st="4" end="4"/>
                                            </p:txEl>
                                          </p:spTgt>
                                        </p:tgtEl>
                                        <p:attrNameLst>
                                          <p:attrName>style.visibility</p:attrName>
                                        </p:attrNameLst>
                                      </p:cBhvr>
                                      <p:to>
                                        <p:strVal val="visible"/>
                                      </p:to>
                                    </p:set>
                                    <p:animEffect transition="in" filter="wipe(left)">
                                      <p:cBhvr>
                                        <p:cTn id="7" dur="500"/>
                                        <p:tgtEl>
                                          <p:spTgt spid="23552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23">
                                            <p:txEl>
                                              <p:pRg st="5" end="5"/>
                                            </p:txEl>
                                          </p:spTgt>
                                        </p:tgtEl>
                                        <p:attrNameLst>
                                          <p:attrName>style.visibility</p:attrName>
                                        </p:attrNameLst>
                                      </p:cBhvr>
                                      <p:to>
                                        <p:strVal val="visible"/>
                                      </p:to>
                                    </p:set>
                                    <p:animEffect transition="in" filter="wipe(left)">
                                      <p:cBhvr>
                                        <p:cTn id="12" dur="500"/>
                                        <p:tgtEl>
                                          <p:spTgt spid="235523">
                                            <p:txEl>
                                              <p:pRg st="5" end="5"/>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35523">
                                            <p:txEl>
                                              <p:pRg st="6" end="6"/>
                                            </p:txEl>
                                          </p:spTgt>
                                        </p:tgtEl>
                                        <p:attrNameLst>
                                          <p:attrName>style.visibility</p:attrName>
                                        </p:attrNameLst>
                                      </p:cBhvr>
                                      <p:to>
                                        <p:strVal val="visible"/>
                                      </p:to>
                                    </p:set>
                                    <p:animEffect transition="in" filter="wipe(left)">
                                      <p:cBhvr>
                                        <p:cTn id="15" dur="500"/>
                                        <p:tgtEl>
                                          <p:spTgt spid="235523">
                                            <p:txEl>
                                              <p:pRg st="6" end="6"/>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35523">
                                            <p:txEl>
                                              <p:pRg st="7" end="7"/>
                                            </p:txEl>
                                          </p:spTgt>
                                        </p:tgtEl>
                                        <p:attrNameLst>
                                          <p:attrName>style.visibility</p:attrName>
                                        </p:attrNameLst>
                                      </p:cBhvr>
                                      <p:to>
                                        <p:strVal val="visible"/>
                                      </p:to>
                                    </p:set>
                                    <p:animEffect transition="in" filter="wipe(left)">
                                      <p:cBhvr>
                                        <p:cTn id="18" dur="500"/>
                                        <p:tgtEl>
                                          <p:spTgt spid="235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CN" b="1"/>
              <a:t>BCNF</a:t>
            </a:r>
            <a:r>
              <a:rPr lang="zh-CN" altLang="en-US" b="1">
                <a:ea typeface="华文隶书" panose="02010800040101010101" pitchFamily="2" charset="-122"/>
              </a:rPr>
              <a:t>分解方法</a:t>
            </a:r>
            <a:r>
              <a:rPr lang="zh-CN" altLang="en-US" b="1"/>
              <a:t> </a:t>
            </a:r>
          </a:p>
        </p:txBody>
      </p:sp>
      <p:sp>
        <p:nvSpPr>
          <p:cNvPr id="236547" name="Rectangle 3"/>
          <p:cNvSpPr>
            <a:spLocks noGrp="1" noChangeArrowheads="1"/>
          </p:cNvSpPr>
          <p:nvPr>
            <p:ph idx="1"/>
          </p:nvPr>
        </p:nvSpPr>
        <p:spPr>
          <a:xfrm>
            <a:off x="990600" y="996041"/>
            <a:ext cx="8153400" cy="5861959"/>
          </a:xfrm>
        </p:spPr>
        <p:txBody>
          <a:bodyPr/>
          <a:lstStyle/>
          <a:p>
            <a:pPr>
              <a:lnSpc>
                <a:spcPct val="150000"/>
              </a:lnSpc>
            </a:pPr>
            <a:r>
              <a:rPr lang="zh-CN" altLang="en-US" sz="2000" b="1" dirty="0">
                <a:latin typeface="微软雅黑" panose="020B0503020204020204" pitchFamily="34" charset="-122"/>
                <a:ea typeface="微软雅黑" panose="020B0503020204020204" pitchFamily="34" charset="-122"/>
              </a:rPr>
              <a:t>设</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为关系模式，</a:t>
            </a:r>
            <a:r>
              <a:rPr lang="en-US" altLang="zh-CN" sz="2000" b="1" i="1" dirty="0">
                <a:solidFill>
                  <a:srgbClr val="9900CC"/>
                </a:solidFill>
                <a:latin typeface="微软雅黑" panose="020B0503020204020204" pitchFamily="34" charset="-122"/>
                <a:ea typeface="微软雅黑" panose="020B0503020204020204" pitchFamily="34" charset="-122"/>
              </a:rPr>
              <a:t>r</a:t>
            </a:r>
            <a:r>
              <a:rPr lang="en-US" altLang="zh-CN" sz="2000" b="1" dirty="0">
                <a:solidFill>
                  <a:srgbClr val="9900CC"/>
                </a:solidFill>
                <a:latin typeface="微软雅黑" panose="020B0503020204020204" pitchFamily="34" charset="-122"/>
                <a:ea typeface="微软雅黑" panose="020B0503020204020204" pitchFamily="34" charset="-122"/>
              </a:rPr>
              <a:t>(</a:t>
            </a:r>
            <a:r>
              <a:rPr lang="en-US" altLang="zh-CN" sz="2000" b="1" i="1" dirty="0">
                <a:solidFill>
                  <a:srgbClr val="9900CC"/>
                </a:solidFill>
                <a:latin typeface="微软雅黑" panose="020B0503020204020204" pitchFamily="34" charset="-122"/>
                <a:ea typeface="微软雅黑" panose="020B0503020204020204" pitchFamily="34" charset="-122"/>
              </a:rPr>
              <a:t>R</a:t>
            </a:r>
            <a:r>
              <a:rPr lang="en-US" altLang="zh-CN" sz="2000" b="1" dirty="0">
                <a:solidFill>
                  <a:srgbClr val="9900CC"/>
                </a:solidFill>
                <a:latin typeface="微软雅黑" panose="020B0503020204020204" pitchFamily="34" charset="-122"/>
                <a:ea typeface="微软雅黑" panose="020B0503020204020204" pitchFamily="34" charset="-122"/>
              </a:rPr>
              <a:t>)</a:t>
            </a:r>
            <a:r>
              <a:rPr lang="nl-NL" altLang="zh-CN" sz="2000" b="1"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nl-NL" altLang="zh-CN" sz="2000" b="1" dirty="0">
                <a:solidFill>
                  <a:srgbClr val="9900CC"/>
                </a:solidFill>
                <a:latin typeface="微软雅黑" panose="020B0503020204020204" pitchFamily="34" charset="-122"/>
                <a:ea typeface="微软雅黑" panose="020B0503020204020204" pitchFamily="34" charset="-122"/>
              </a:rPr>
              <a:t>BCNF</a:t>
            </a:r>
            <a:r>
              <a:rPr lang="zh-CN" altLang="nl-NL" sz="2000" b="1" dirty="0">
                <a:latin typeface="微软雅黑" panose="020B0503020204020204" pitchFamily="34" charset="-122"/>
                <a:ea typeface="微软雅黑" panose="020B0503020204020204" pitchFamily="34" charset="-122"/>
              </a:rPr>
              <a:t>，若</a:t>
            </a:r>
            <a:r>
              <a:rPr lang="zh-CN" altLang="nl-NL" sz="2000" b="1" dirty="0">
                <a:solidFill>
                  <a:srgbClr val="0099FF"/>
                </a:solidFill>
                <a:latin typeface="微软雅黑" panose="020B0503020204020204" pitchFamily="34" charset="-122"/>
                <a:ea typeface="微软雅黑" panose="020B0503020204020204" pitchFamily="34" charset="-122"/>
              </a:rPr>
              <a:t>非平凡函数依赖</a:t>
            </a:r>
            <a:r>
              <a:rPr lang="zh-CN" altLang="en-US" sz="2000" b="1" i="1" dirty="0">
                <a:solidFill>
                  <a:srgbClr val="FF33CC"/>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rgbClr val="FF33CC"/>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i="1" dirty="0">
                <a:solidFill>
                  <a:srgbClr val="FF33CC"/>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a:latin typeface="微软雅黑" panose="020B0503020204020204" pitchFamily="34" charset="-122"/>
                <a:ea typeface="微软雅黑" panose="020B0503020204020204" pitchFamily="34" charset="-122"/>
              </a:rPr>
              <a:t>违反了</a:t>
            </a:r>
            <a:r>
              <a:rPr lang="en-US" altLang="zh-CN" sz="2000" b="1" dirty="0">
                <a:latin typeface="微软雅黑" panose="020B0503020204020204" pitchFamily="34" charset="-122"/>
                <a:ea typeface="微软雅黑" panose="020B0503020204020204" pitchFamily="34" charset="-122"/>
              </a:rPr>
              <a:t>BCNF</a:t>
            </a:r>
            <a:r>
              <a:rPr lang="zh-CN" altLang="en-US" sz="2000" b="1" dirty="0">
                <a:latin typeface="微软雅黑" panose="020B0503020204020204" pitchFamily="34" charset="-122"/>
                <a:ea typeface="微软雅黑" panose="020B0503020204020204" pitchFamily="34" charset="-122"/>
              </a:rPr>
              <a:t>的函数依赖，则将</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分解为</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en-US" altLang="zh-CN" sz="2000" b="1" i="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和</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en-US" altLang="zh-CN" sz="2000" b="1" i="1" dirty="0">
                <a:latin typeface="微软雅黑" panose="020B0503020204020204" pitchFamily="34" charset="-122"/>
                <a:ea typeface="微软雅黑" panose="020B0503020204020204" pitchFamily="34" charset="-122"/>
              </a:rPr>
              <a:t>)</a:t>
            </a:r>
            <a:r>
              <a:rPr lang="zh-CN" altLang="en-US" sz="2000" b="1" i="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其中：</a:t>
            </a:r>
          </a:p>
          <a:p>
            <a:pPr lvl="1">
              <a:lnSpc>
                <a:spcPct val="150000"/>
              </a:lnSpc>
            </a:pPr>
            <a:r>
              <a:rPr lang="en-US" altLang="zh-CN" sz="2000" b="1" i="1" dirty="0">
                <a:solidFill>
                  <a:schemeClr val="accent2"/>
                </a:solidFill>
                <a:latin typeface="微软雅黑" panose="020B0503020204020204" pitchFamily="34" charset="-122"/>
                <a:ea typeface="微软雅黑" panose="020B0503020204020204" pitchFamily="34" charset="-122"/>
              </a:rPr>
              <a:t>R</a:t>
            </a:r>
            <a:r>
              <a:rPr lang="en-US" altLang="zh-CN" sz="2000" b="1" baseline="-25000" dirty="0">
                <a:solidFill>
                  <a:schemeClr val="accent2"/>
                </a:solidFill>
                <a:latin typeface="微软雅黑" panose="020B0503020204020204" pitchFamily="34" charset="-122"/>
                <a:ea typeface="微软雅黑" panose="020B0503020204020204" pitchFamily="34" charset="-122"/>
              </a:rPr>
              <a:t>1</a:t>
            </a:r>
            <a:r>
              <a:rPr lang="en-US" altLang="zh-CN" sz="2000" b="1" dirty="0">
                <a:solidFill>
                  <a:schemeClr val="accent2"/>
                </a:solidFill>
                <a:latin typeface="微软雅黑" panose="020B0503020204020204" pitchFamily="34" charset="-122"/>
                <a:ea typeface="微软雅黑" panose="020B0503020204020204" pitchFamily="34" charset="-122"/>
              </a:rPr>
              <a:t>=</a:t>
            </a:r>
            <a:r>
              <a:rPr lang="en-US" altLang="zh-CN" sz="2000" b="1" i="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       F</a:t>
            </a:r>
            <a:r>
              <a:rPr lang="en-US" altLang="zh-CN" sz="2000" b="1" baseline="-25000"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1</a:t>
            </a:r>
            <a:r>
              <a:rPr lang="en-US" altLang="zh-CN" sz="2000" b="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i="1" dirty="0">
                <a:solidFill>
                  <a:srgbClr val="FF33CC"/>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rgbClr val="FF33CC"/>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i="1" dirty="0">
                <a:solidFill>
                  <a:srgbClr val="FF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i="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a:solidFill>
                  <a:schemeClr val="accent2"/>
                </a:solidFill>
                <a:latin typeface="微软雅黑" panose="020B0503020204020204" pitchFamily="34" charset="-122"/>
                <a:ea typeface="微软雅黑" panose="020B0503020204020204" pitchFamily="34" charset="-122"/>
              </a:rPr>
              <a:t>如果</a:t>
            </a:r>
            <a:r>
              <a:rPr lang="en-US" altLang="zh-CN" sz="2000" b="1" i="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rgbClr val="FF0066"/>
                </a:solidFill>
                <a:latin typeface="微软雅黑" panose="020B0503020204020204" pitchFamily="34" charset="-122"/>
                <a:ea typeface="微软雅黑" panose="020B0503020204020204" pitchFamily="34" charset="-122"/>
              </a:rPr>
              <a:t>=</a:t>
            </a:r>
            <a:r>
              <a:rPr lang="en-US" altLang="zh-CN" sz="2000" b="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chemeClr val="accent2"/>
                </a:solidFill>
                <a:latin typeface="微软雅黑" panose="020B0503020204020204" pitchFamily="34" charset="-122"/>
                <a:ea typeface="微软雅黑" panose="020B0503020204020204" pitchFamily="34" charset="-122"/>
              </a:rPr>
              <a:t>，则</a:t>
            </a:r>
            <a:r>
              <a:rPr lang="en-US" altLang="zh-CN" sz="2000" b="1" i="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是候选码</a:t>
            </a:r>
            <a:endParaRPr lang="zh-CN" altLang="en-US" sz="2000" b="1" dirty="0">
              <a:solidFill>
                <a:schemeClr val="accent2"/>
              </a:solidFill>
              <a:latin typeface="微软雅黑" panose="020B0503020204020204" pitchFamily="34" charset="-122"/>
              <a:ea typeface="微软雅黑" panose="020B0503020204020204" pitchFamily="34" charset="-122"/>
            </a:endParaRPr>
          </a:p>
          <a:p>
            <a:pPr lvl="1">
              <a:lnSpc>
                <a:spcPct val="150000"/>
              </a:lnSpc>
            </a:pPr>
            <a:r>
              <a:rPr lang="en-US" altLang="zh-CN" sz="2000" b="1" i="1" dirty="0">
                <a:solidFill>
                  <a:schemeClr val="accent2"/>
                </a:solidFill>
                <a:latin typeface="微软雅黑" panose="020B0503020204020204" pitchFamily="34" charset="-122"/>
                <a:ea typeface="微软雅黑" panose="020B0503020204020204" pitchFamily="34" charset="-122"/>
              </a:rPr>
              <a:t>R</a:t>
            </a:r>
            <a:r>
              <a:rPr lang="en-US" altLang="zh-CN" sz="2000" b="1" baseline="-25000" dirty="0">
                <a:solidFill>
                  <a:schemeClr val="accent2"/>
                </a:solidFill>
                <a:latin typeface="微软雅黑" panose="020B0503020204020204" pitchFamily="34" charset="-122"/>
                <a:ea typeface="微软雅黑" panose="020B0503020204020204" pitchFamily="34" charset="-122"/>
              </a:rPr>
              <a:t>2</a:t>
            </a:r>
            <a:r>
              <a:rPr lang="en-US" altLang="zh-CN" sz="2000" b="1" i="1" dirty="0">
                <a:solidFill>
                  <a:schemeClr val="accent2"/>
                </a:solidFill>
                <a:latin typeface="微软雅黑" panose="020B0503020204020204" pitchFamily="34" charset="-122"/>
                <a:ea typeface="微软雅黑" panose="020B0503020204020204" pitchFamily="34" charset="-122"/>
              </a:rPr>
              <a:t>=R</a:t>
            </a:r>
            <a:r>
              <a:rPr lang="en-US" altLang="zh-CN" sz="2000" b="1" dirty="0">
                <a:solidFill>
                  <a:schemeClr val="accent2"/>
                </a:solidFill>
                <a:latin typeface="微软雅黑" panose="020B0503020204020204" pitchFamily="34" charset="-122"/>
                <a:ea typeface="微软雅黑" panose="020B0503020204020204" pitchFamily="34" charset="-122"/>
              </a:rPr>
              <a:t>-(</a:t>
            </a:r>
            <a:r>
              <a:rPr lang="en-US" altLang="zh-CN" sz="2000" b="1" i="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chemeClr val="accent2"/>
                </a:solidFill>
                <a:latin typeface="微软雅黑" panose="020B0503020204020204" pitchFamily="34" charset="-122"/>
                <a:ea typeface="微软雅黑" panose="020B0503020204020204" pitchFamily="34" charset="-122"/>
              </a:rPr>
              <a:t>-</a:t>
            </a:r>
            <a:r>
              <a:rPr lang="en-US" altLang="zh-CN" sz="2000" b="1" i="1" dirty="0">
                <a:solidFill>
                  <a:schemeClr val="accent2"/>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chemeClr val="accent2"/>
                </a:solidFill>
                <a:latin typeface="微软雅黑" panose="020B0503020204020204" pitchFamily="34" charset="-122"/>
                <a:ea typeface="微软雅黑" panose="020B0503020204020204" pitchFamily="34" charset="-122"/>
              </a:rPr>
              <a:t>)                     —— </a:t>
            </a:r>
            <a:r>
              <a:rPr lang="zh-CN" altLang="en-US" sz="2000" b="1" dirty="0">
                <a:solidFill>
                  <a:schemeClr val="accent2"/>
                </a:solidFill>
                <a:latin typeface="微软雅黑" panose="020B0503020204020204" pitchFamily="34" charset="-122"/>
                <a:ea typeface="微软雅黑" panose="020B0503020204020204" pitchFamily="34" charset="-122"/>
              </a:rPr>
              <a:t>如果</a:t>
            </a:r>
            <a:r>
              <a:rPr lang="en-US" altLang="zh-CN" sz="2000" b="1" i="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i="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a:solidFill>
                  <a:srgbClr val="FF0066"/>
                </a:solidFill>
                <a:latin typeface="微软雅黑" panose="020B0503020204020204" pitchFamily="34" charset="-122"/>
                <a:ea typeface="微软雅黑" panose="020B0503020204020204" pitchFamily="34" charset="-122"/>
              </a:rPr>
              <a:t>=</a:t>
            </a:r>
            <a:r>
              <a:rPr lang="en-US" altLang="zh-CN" sz="2000" b="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dirty="0">
                <a:solidFill>
                  <a:schemeClr val="accent2"/>
                </a:solidFill>
                <a:latin typeface="微软雅黑" panose="020B0503020204020204" pitchFamily="34" charset="-122"/>
                <a:ea typeface="微软雅黑" panose="020B0503020204020204" pitchFamily="34" charset="-122"/>
              </a:rPr>
              <a:t>，则</a:t>
            </a:r>
            <a:r>
              <a:rPr lang="en-US" altLang="zh-CN" sz="2000" b="1" i="1" dirty="0">
                <a:solidFill>
                  <a:srgbClr val="FF0066"/>
                </a:solidFill>
                <a:latin typeface="微软雅黑" panose="020B0503020204020204" pitchFamily="34" charset="-122"/>
                <a:ea typeface="微软雅黑" panose="020B0503020204020204" pitchFamily="34" charset="-122"/>
              </a:rPr>
              <a:t>R</a:t>
            </a:r>
            <a:r>
              <a:rPr lang="en-US" altLang="zh-CN" sz="2000" b="1" baseline="-25000" dirty="0">
                <a:solidFill>
                  <a:srgbClr val="FF0066"/>
                </a:solidFill>
                <a:latin typeface="微软雅黑" panose="020B0503020204020204" pitchFamily="34" charset="-122"/>
                <a:ea typeface="微软雅黑" panose="020B0503020204020204" pitchFamily="34" charset="-122"/>
              </a:rPr>
              <a:t>2</a:t>
            </a:r>
            <a:r>
              <a:rPr lang="en-US" altLang="zh-CN" sz="2000" b="1" i="1" dirty="0">
                <a:solidFill>
                  <a:srgbClr val="FF0066"/>
                </a:solidFill>
                <a:latin typeface="微软雅黑" panose="020B0503020204020204" pitchFamily="34" charset="-122"/>
                <a:ea typeface="微软雅黑" panose="020B0503020204020204" pitchFamily="34" charset="-122"/>
              </a:rPr>
              <a:t>=R</a:t>
            </a:r>
            <a:r>
              <a:rPr lang="en-US" altLang="zh-CN" sz="2000" b="1" dirty="0">
                <a:solidFill>
                  <a:srgbClr val="FF0066"/>
                </a:solidFill>
                <a:latin typeface="微软雅黑" panose="020B0503020204020204" pitchFamily="34" charset="-122"/>
                <a:ea typeface="微软雅黑" panose="020B0503020204020204" pitchFamily="34" charset="-122"/>
              </a:rPr>
              <a:t>-</a:t>
            </a:r>
            <a:r>
              <a:rPr lang="en-US" altLang="zh-CN" sz="2000" b="1" i="1" dirty="0">
                <a:solidFill>
                  <a:srgbClr val="FF0066"/>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b="1" dirty="0">
              <a:solidFill>
                <a:srgbClr val="FF0066"/>
              </a:solidFill>
              <a:latin typeface="微软雅黑" panose="020B0503020204020204" pitchFamily="34" charset="-122"/>
              <a:ea typeface="微软雅黑" panose="020B0503020204020204" pitchFamily="34" charset="-122"/>
            </a:endParaRPr>
          </a:p>
          <a:p>
            <a:pPr lvl="1">
              <a:lnSpc>
                <a:spcPct val="150000"/>
              </a:lnSpc>
            </a:pPr>
            <a:r>
              <a:rPr lang="zh-CN" altLang="en-US" sz="2000" b="1" dirty="0">
                <a:latin typeface="微软雅黑" panose="020B0503020204020204" pitchFamily="34" charset="-122"/>
                <a:ea typeface="微软雅黑" panose="020B0503020204020204" pitchFamily="34" charset="-122"/>
              </a:rPr>
              <a:t>若</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en-US" altLang="zh-CN" sz="2000" b="1" i="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不属于</a:t>
            </a:r>
            <a:r>
              <a:rPr lang="en-US" altLang="zh-CN" sz="2000" b="1" dirty="0">
                <a:latin typeface="微软雅黑" panose="020B0503020204020204" pitchFamily="34" charset="-122"/>
                <a:ea typeface="微软雅黑" panose="020B0503020204020204" pitchFamily="34" charset="-122"/>
              </a:rPr>
              <a:t>BCNF</a:t>
            </a:r>
            <a:r>
              <a:rPr lang="zh-CN" altLang="en-US" sz="2000" b="1" dirty="0">
                <a:latin typeface="微软雅黑" panose="020B0503020204020204" pitchFamily="34" charset="-122"/>
                <a:ea typeface="微软雅黑" panose="020B0503020204020204" pitchFamily="34" charset="-122"/>
              </a:rPr>
              <a:t>，则继续分解下去，直到所有结果模式都为</a:t>
            </a:r>
            <a:r>
              <a:rPr lang="en-US" altLang="zh-CN" sz="2000" b="1" dirty="0">
                <a:latin typeface="微软雅黑" panose="020B0503020204020204" pitchFamily="34" charset="-122"/>
                <a:ea typeface="微软雅黑" panose="020B0503020204020204" pitchFamily="34" charset="-122"/>
              </a:rPr>
              <a:t>BCNF</a:t>
            </a:r>
            <a:r>
              <a:rPr lang="zh-CN" altLang="en-US" sz="2000" b="1" dirty="0">
                <a:latin typeface="微软雅黑" panose="020B0503020204020204" pitchFamily="34" charset="-122"/>
                <a:ea typeface="微软雅黑" panose="020B0503020204020204" pitchFamily="34" charset="-122"/>
              </a:rPr>
              <a:t>。</a:t>
            </a:r>
          </a:p>
        </p:txBody>
      </p:sp>
      <p:grpSp>
        <p:nvGrpSpPr>
          <p:cNvPr id="236558" name="Group 14"/>
          <p:cNvGrpSpPr>
            <a:grpSpLocks/>
          </p:cNvGrpSpPr>
          <p:nvPr/>
        </p:nvGrpSpPr>
        <p:grpSpPr bwMode="auto">
          <a:xfrm>
            <a:off x="3048000" y="4038601"/>
            <a:ext cx="4114800" cy="2257400"/>
            <a:chOff x="3168" y="2925"/>
            <a:chExt cx="2016" cy="1077"/>
          </a:xfrm>
        </p:grpSpPr>
        <p:sp>
          <p:nvSpPr>
            <p:cNvPr id="236550" name="Oval 6"/>
            <p:cNvSpPr>
              <a:spLocks noChangeArrowheads="1"/>
            </p:cNvSpPr>
            <p:nvPr/>
          </p:nvSpPr>
          <p:spPr bwMode="auto">
            <a:xfrm>
              <a:off x="3859" y="2929"/>
              <a:ext cx="1037" cy="839"/>
            </a:xfrm>
            <a:prstGeom prst="ellipse">
              <a:avLst/>
            </a:prstGeom>
            <a:solidFill>
              <a:srgbClr val="FF99CC"/>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236551" name="Oval 7"/>
            <p:cNvSpPr>
              <a:spLocks noChangeArrowheads="1"/>
            </p:cNvSpPr>
            <p:nvPr/>
          </p:nvSpPr>
          <p:spPr bwMode="auto">
            <a:xfrm>
              <a:off x="3265" y="2925"/>
              <a:ext cx="1036" cy="839"/>
            </a:xfrm>
            <a:prstGeom prst="ellipse">
              <a:avLst/>
            </a:prstGeom>
            <a:solidFill>
              <a:srgbClr val="FFFF99">
                <a:alpha val="44000"/>
              </a:srgbClr>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236552" name="Text Box 8"/>
            <p:cNvSpPr txBox="1">
              <a:spLocks noChangeArrowheads="1"/>
            </p:cNvSpPr>
            <p:nvPr/>
          </p:nvSpPr>
          <p:spPr bwMode="auto">
            <a:xfrm>
              <a:off x="4408" y="3143"/>
              <a:ext cx="380"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a:r>
                <a:rPr lang="zh-CN" altLang="en-US" sz="2000" b="1" i="1">
                  <a:latin typeface="Times New Roman" panose="02020603050405020304" pitchFamily="18" charset="0"/>
                  <a:sym typeface="Symbol" panose="05050102010706020507" pitchFamily="18" charset="2"/>
                </a:rPr>
                <a:t></a:t>
              </a:r>
              <a:endParaRPr lang="zh-CN" altLang="en-US" sz="2000" b="1" i="1">
                <a:latin typeface="Times New Roman" panose="02020603050405020304" pitchFamily="18" charset="0"/>
              </a:endParaRPr>
            </a:p>
          </p:txBody>
        </p:sp>
        <p:sp>
          <p:nvSpPr>
            <p:cNvPr id="236553" name="Text Box 9"/>
            <p:cNvSpPr txBox="1">
              <a:spLocks noChangeArrowheads="1"/>
            </p:cNvSpPr>
            <p:nvPr/>
          </p:nvSpPr>
          <p:spPr bwMode="auto">
            <a:xfrm>
              <a:off x="3910" y="3143"/>
              <a:ext cx="380"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a:r>
                <a:rPr lang="zh-CN" altLang="en-US" sz="2000" b="1" i="1">
                  <a:latin typeface="Times New Roman" panose="02020603050405020304" pitchFamily="18" charset="0"/>
                  <a:sym typeface="Symbol" panose="05050102010706020507" pitchFamily="18" charset="2"/>
                </a:rPr>
                <a:t></a:t>
              </a:r>
              <a:endParaRPr lang="zh-CN" altLang="en-US" sz="2000" b="1" i="1">
                <a:latin typeface="Times New Roman" panose="02020603050405020304" pitchFamily="18" charset="0"/>
              </a:endParaRPr>
            </a:p>
          </p:txBody>
        </p:sp>
        <p:sp>
          <p:nvSpPr>
            <p:cNvPr id="236554" name="Text Box 10"/>
            <p:cNvSpPr txBox="1">
              <a:spLocks noChangeArrowheads="1"/>
            </p:cNvSpPr>
            <p:nvPr/>
          </p:nvSpPr>
          <p:spPr bwMode="auto">
            <a:xfrm>
              <a:off x="3302" y="3137"/>
              <a:ext cx="608"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a:r>
                <a:rPr lang="en-US" altLang="zh-CN" sz="2000" b="1" i="1">
                  <a:latin typeface="Times New Roman" panose="02020603050405020304" pitchFamily="18" charset="0"/>
                </a:rPr>
                <a:t>R</a:t>
              </a:r>
              <a:r>
                <a:rPr lang="en-US" altLang="zh-CN" sz="2000" b="1" i="1">
                  <a:latin typeface="宋体" panose="02010600030101010101" pitchFamily="2" charset="-122"/>
                </a:rPr>
                <a:t>-</a:t>
              </a:r>
              <a:r>
                <a:rPr lang="en-US" altLang="zh-CN" sz="2000" b="1" i="1">
                  <a:latin typeface="Times New Roman" panose="02020603050405020304" pitchFamily="18" charset="0"/>
                  <a:sym typeface="Symbol" panose="05050102010706020507" pitchFamily="18" charset="2"/>
                </a:rPr>
                <a:t></a:t>
              </a:r>
              <a:endParaRPr lang="en-US" altLang="zh-CN" sz="2000" b="1" i="1">
                <a:latin typeface="Times New Roman" panose="02020603050405020304" pitchFamily="18" charset="0"/>
              </a:endParaRPr>
            </a:p>
          </p:txBody>
        </p:sp>
        <p:sp>
          <p:nvSpPr>
            <p:cNvPr id="236555" name="Text Box 11"/>
            <p:cNvSpPr txBox="1">
              <a:spLocks noChangeArrowheads="1"/>
            </p:cNvSpPr>
            <p:nvPr/>
          </p:nvSpPr>
          <p:spPr bwMode="auto">
            <a:xfrm>
              <a:off x="3551" y="3539"/>
              <a:ext cx="54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a:r>
                <a:rPr lang="en-US" altLang="zh-CN" sz="2000" b="1" i="1">
                  <a:latin typeface="Times New Roman" panose="02020603050405020304" pitchFamily="18" charset="0"/>
                </a:rPr>
                <a:t>R</a:t>
              </a:r>
              <a:r>
                <a:rPr lang="en-US" altLang="zh-CN" sz="2000" b="1" i="1" baseline="-25000">
                  <a:latin typeface="Times New Roman" panose="02020603050405020304" pitchFamily="18" charset="0"/>
                </a:rPr>
                <a:t>2</a:t>
              </a:r>
            </a:p>
          </p:txBody>
        </p:sp>
        <p:sp>
          <p:nvSpPr>
            <p:cNvPr id="236556" name="Text Box 12"/>
            <p:cNvSpPr txBox="1">
              <a:spLocks noChangeArrowheads="1"/>
            </p:cNvSpPr>
            <p:nvPr/>
          </p:nvSpPr>
          <p:spPr bwMode="auto">
            <a:xfrm>
              <a:off x="4210" y="3521"/>
              <a:ext cx="505"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p>
              <a:pPr algn="just"/>
              <a:r>
                <a:rPr lang="en-US" altLang="zh-CN" sz="2000" b="1" i="1">
                  <a:latin typeface="Times New Roman" panose="02020603050405020304" pitchFamily="18" charset="0"/>
                </a:rPr>
                <a:t>R</a:t>
              </a:r>
              <a:r>
                <a:rPr lang="en-US" altLang="zh-CN" sz="2000" b="1" baseline="-25000">
                  <a:latin typeface="Times New Roman" panose="02020603050405020304" pitchFamily="18" charset="0"/>
                </a:rPr>
                <a:t>1</a:t>
              </a:r>
              <a:endParaRPr lang="en-US" altLang="zh-CN" sz="2000" b="1"/>
            </a:p>
          </p:txBody>
        </p:sp>
        <p:sp>
          <p:nvSpPr>
            <p:cNvPr id="236557" name="Text Box 13"/>
            <p:cNvSpPr txBox="1">
              <a:spLocks noChangeArrowheads="1"/>
            </p:cNvSpPr>
            <p:nvPr/>
          </p:nvSpPr>
          <p:spPr bwMode="auto">
            <a:xfrm>
              <a:off x="3168" y="3840"/>
              <a:ext cx="2016"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图</a:t>
              </a:r>
              <a:r>
                <a:rPr lang="en-US" altLang="zh-CN" sz="1600" b="1"/>
                <a:t>5-14  </a:t>
              </a:r>
              <a:r>
                <a:rPr lang="zh-CN" altLang="en-US" sz="1600" b="1"/>
                <a:t>不满足</a:t>
              </a:r>
              <a:r>
                <a:rPr lang="en-US" altLang="zh-CN" sz="1600" b="1"/>
                <a:t>BCNF</a:t>
              </a:r>
              <a:r>
                <a:rPr lang="zh-CN" altLang="en-US" sz="1600" b="1"/>
                <a:t>的关系分解</a:t>
              </a:r>
            </a:p>
          </p:txBody>
        </p:sp>
      </p:grpSp>
      <p:sp>
        <p:nvSpPr>
          <p:cNvPr id="3" name="日期占位符 2">
            <a:extLst>
              <a:ext uri="{FF2B5EF4-FFF2-40B4-BE49-F238E27FC236}">
                <a16:creationId xmlns:a16="http://schemas.microsoft.com/office/drawing/2014/main" id="{0788E1BC-C255-4D33-8C6D-69BA04FE019B}"/>
              </a:ext>
            </a:extLst>
          </p:cNvPr>
          <p:cNvSpPr>
            <a:spLocks noGrp="1"/>
          </p:cNvSpPr>
          <p:nvPr>
            <p:ph type="dt" sz="half" idx="10"/>
          </p:nvPr>
        </p:nvSpPr>
        <p:spPr/>
        <p:txBody>
          <a:bodyPr/>
          <a:lstStyle/>
          <a:p>
            <a:pPr>
              <a:defRPr/>
            </a:pPr>
            <a:fld id="{9F84D079-F0DE-44AF-BC24-DCA6DD4614E9}"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6547">
                                            <p:txEl>
                                              <p:pRg st="3" end="3"/>
                                            </p:txEl>
                                          </p:spTgt>
                                        </p:tgtEl>
                                        <p:attrNameLst>
                                          <p:attrName>style.visibility</p:attrName>
                                        </p:attrNameLst>
                                      </p:cBhvr>
                                      <p:to>
                                        <p:strVal val="visible"/>
                                      </p:to>
                                    </p:set>
                                    <p:animEffect transition="in" filter="wipe(left)">
                                      <p:cBhvr>
                                        <p:cTn id="7" dur="500"/>
                                        <p:tgtEl>
                                          <p:spTgt spid="236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b="1" dirty="0"/>
              <a:t>BCNF</a:t>
            </a:r>
            <a:r>
              <a:rPr lang="zh-CN" altLang="en-US" b="1" dirty="0">
                <a:ea typeface="华文隶书" panose="02010800040101010101" pitchFamily="2" charset="-122"/>
              </a:rPr>
              <a:t>分解举例</a:t>
            </a:r>
          </a:p>
        </p:txBody>
      </p:sp>
      <p:sp>
        <p:nvSpPr>
          <p:cNvPr id="237571" name="Rectangle 3"/>
          <p:cNvSpPr>
            <a:spLocks noGrp="1" noChangeArrowheads="1"/>
          </p:cNvSpPr>
          <p:nvPr>
            <p:ph idx="1"/>
          </p:nvPr>
        </p:nvSpPr>
        <p:spPr>
          <a:xfrm>
            <a:off x="990600" y="990600"/>
            <a:ext cx="8153400" cy="5867400"/>
          </a:xfrm>
        </p:spPr>
        <p:txBody>
          <a:bodyPr/>
          <a:lstStyle/>
          <a:p>
            <a:pPr>
              <a:lnSpc>
                <a:spcPct val="150000"/>
              </a:lnSpc>
            </a:pPr>
            <a:r>
              <a:rPr lang="en-US" altLang="zh-CN" sz="2000" b="1" dirty="0">
                <a:solidFill>
                  <a:schemeClr val="accent2"/>
                </a:solidFill>
                <a:latin typeface="微软雅黑" panose="020B0503020204020204" pitchFamily="34" charset="-122"/>
                <a:ea typeface="微软雅黑" panose="020B0503020204020204" pitchFamily="34" charset="-122"/>
              </a:rPr>
              <a:t>[</a:t>
            </a:r>
            <a:r>
              <a:rPr lang="zh-CN" altLang="en-US" sz="2000" b="1" dirty="0">
                <a:solidFill>
                  <a:schemeClr val="accent2"/>
                </a:solidFill>
                <a:latin typeface="微软雅黑" panose="020B0503020204020204" pitchFamily="34" charset="-122"/>
                <a:ea typeface="微软雅黑" panose="020B0503020204020204" pitchFamily="34" charset="-122"/>
              </a:rPr>
              <a:t>例</a:t>
            </a:r>
            <a:r>
              <a:rPr lang="en-US" altLang="zh-CN" sz="2000" b="1" dirty="0">
                <a:solidFill>
                  <a:schemeClr val="accent2"/>
                </a:solidFill>
                <a:latin typeface="微软雅黑" panose="020B0503020204020204" pitchFamily="34" charset="-122"/>
                <a:ea typeface="微软雅黑" panose="020B0503020204020204" pitchFamily="34" charset="-122"/>
              </a:rPr>
              <a:t>6.24]</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A</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B</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F</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AB</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a:t>
            </a:r>
            <a:r>
              <a:rPr lang="en-US" altLang="zh-CN" sz="2000" b="1" i="1" dirty="0">
                <a:solidFill>
                  <a:srgbClr val="FF33CC"/>
                </a:solidFill>
                <a:latin typeface="微软雅黑" panose="020B0503020204020204" pitchFamily="34" charset="-122"/>
                <a:ea typeface="微软雅黑" panose="020B0503020204020204" pitchFamily="34" charset="-122"/>
              </a:rPr>
              <a:t>C</a:t>
            </a:r>
            <a:r>
              <a:rPr lang="en-US" altLang="zh-CN" sz="2000" b="1" dirty="0">
                <a:solidFill>
                  <a:srgbClr val="FF33CC"/>
                </a:solidFill>
                <a:latin typeface="微软雅黑" panose="020B0503020204020204" pitchFamily="34" charset="-122"/>
                <a:ea typeface="微软雅黑" panose="020B0503020204020204" pitchFamily="34" charset="-122"/>
              </a:rPr>
              <a:t>→</a:t>
            </a:r>
            <a:r>
              <a:rPr lang="en-US" altLang="zh-CN" sz="2000" b="1" i="1" dirty="0">
                <a:solidFill>
                  <a:srgbClr val="FF33CC"/>
                </a:solidFill>
                <a:latin typeface="微软雅黑" panose="020B0503020204020204" pitchFamily="34" charset="-122"/>
                <a:ea typeface="微软雅黑" panose="020B0503020204020204" pitchFamily="34" charset="-122"/>
              </a:rPr>
              <a:t>A</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，判断关系模式</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是否属于</a:t>
            </a:r>
            <a:r>
              <a:rPr lang="en-US" altLang="zh-CN" sz="2000" b="1" dirty="0">
                <a:latin typeface="微软雅黑" panose="020B0503020204020204" pitchFamily="34" charset="-122"/>
                <a:ea typeface="微软雅黑" panose="020B0503020204020204" pitchFamily="34" charset="-122"/>
              </a:rPr>
              <a:t>BCNF</a:t>
            </a:r>
            <a:r>
              <a:rPr lang="zh-CN" altLang="en-US" sz="2000" b="1" dirty="0">
                <a:latin typeface="微软雅黑" panose="020B0503020204020204" pitchFamily="34" charset="-122"/>
                <a:ea typeface="微软雅黑" panose="020B0503020204020204" pitchFamily="34" charset="-122"/>
              </a:rPr>
              <a:t>范式？如果不是，则进行</a:t>
            </a:r>
            <a:r>
              <a:rPr lang="en-US" altLang="zh-CN" sz="2000" b="1" dirty="0">
                <a:latin typeface="微软雅黑" panose="020B0503020204020204" pitchFamily="34" charset="-122"/>
                <a:ea typeface="微软雅黑" panose="020B0503020204020204" pitchFamily="34" charset="-122"/>
              </a:rPr>
              <a:t>BCNF</a:t>
            </a:r>
            <a:r>
              <a:rPr lang="zh-CN" altLang="en-US" sz="2000" b="1" dirty="0">
                <a:latin typeface="微软雅黑" panose="020B0503020204020204" pitchFamily="34" charset="-122"/>
                <a:ea typeface="微软雅黑" panose="020B0503020204020204" pitchFamily="34" charset="-122"/>
              </a:rPr>
              <a:t>分解。</a:t>
            </a:r>
          </a:p>
          <a:p>
            <a:pPr lvl="1">
              <a:lnSpc>
                <a:spcPct val="150000"/>
              </a:lnSpc>
            </a:pPr>
            <a:r>
              <a:rPr lang="en-US" altLang="zh-CN" sz="2000" dirty="0">
                <a:solidFill>
                  <a:schemeClr val="accent2"/>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例</a:t>
            </a:r>
            <a:r>
              <a:rPr lang="en-US" altLang="zh-CN" sz="2000" dirty="0">
                <a:solidFill>
                  <a:schemeClr val="accent2"/>
                </a:solidFill>
                <a:latin typeface="微软雅黑" panose="020B0503020204020204" pitchFamily="34" charset="-122"/>
                <a:ea typeface="微软雅黑" panose="020B0503020204020204" pitchFamily="34" charset="-122"/>
              </a:rPr>
              <a:t>5.21]</a:t>
            </a:r>
            <a:r>
              <a:rPr lang="zh-CN" altLang="en-US" sz="2000" dirty="0">
                <a:latin typeface="微软雅黑" panose="020B0503020204020204" pitchFamily="34" charset="-122"/>
                <a:ea typeface="微软雅黑" panose="020B0503020204020204" pitchFamily="34" charset="-122"/>
              </a:rPr>
              <a:t>已经证明</a:t>
            </a:r>
            <a:r>
              <a:rPr lang="en-US" altLang="zh-CN" sz="2000" i="1" dirty="0">
                <a:solidFill>
                  <a:srgbClr val="9900CC"/>
                </a:solidFill>
                <a:latin typeface="微软雅黑" panose="020B0503020204020204" pitchFamily="34" charset="-122"/>
                <a:ea typeface="微软雅黑" panose="020B0503020204020204" pitchFamily="34" charset="-122"/>
              </a:rPr>
              <a:t>r</a:t>
            </a:r>
            <a:r>
              <a:rPr lang="en-US" altLang="zh-CN" sz="2000" dirty="0">
                <a:solidFill>
                  <a:srgbClr val="9900CC"/>
                </a:solidFill>
                <a:latin typeface="微软雅黑" panose="020B0503020204020204" pitchFamily="34" charset="-122"/>
                <a:ea typeface="微软雅黑" panose="020B0503020204020204" pitchFamily="34" charset="-122"/>
              </a:rPr>
              <a:t>(</a:t>
            </a:r>
            <a:r>
              <a:rPr lang="en-US" altLang="zh-CN" sz="2000" i="1" dirty="0">
                <a:solidFill>
                  <a:srgbClr val="9900CC"/>
                </a:solidFill>
                <a:latin typeface="微软雅黑" panose="020B0503020204020204" pitchFamily="34" charset="-122"/>
                <a:ea typeface="微软雅黑" panose="020B0503020204020204" pitchFamily="34" charset="-122"/>
              </a:rPr>
              <a:t>R</a:t>
            </a:r>
            <a:r>
              <a:rPr lang="en-US" altLang="zh-CN" sz="2000" dirty="0">
                <a:solidFill>
                  <a:srgbClr val="9900CC"/>
                </a:solidFill>
                <a:latin typeface="微软雅黑" panose="020B0503020204020204" pitchFamily="34" charset="-122"/>
                <a:ea typeface="微软雅黑" panose="020B0503020204020204" pitchFamily="34" charset="-122"/>
              </a:rPr>
              <a:t>)</a:t>
            </a:r>
            <a:r>
              <a:rPr lang="en-US" altLang="zh-CN" sz="20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9900CC"/>
                </a:solidFill>
                <a:latin typeface="微软雅黑" panose="020B0503020204020204" pitchFamily="34" charset="-122"/>
                <a:ea typeface="微软雅黑" panose="020B0503020204020204" pitchFamily="34" charset="-122"/>
              </a:rPr>
              <a:t>BCNF</a:t>
            </a:r>
            <a:r>
              <a:rPr lang="en-US" altLang="zh-CN" sz="2000" dirty="0">
                <a:latin typeface="微软雅黑" panose="020B0503020204020204" pitchFamily="34" charset="-122"/>
                <a:ea typeface="微软雅黑" panose="020B0503020204020204" pitchFamily="34" charset="-122"/>
              </a:rPr>
              <a:t>(</a:t>
            </a:r>
            <a:r>
              <a:rPr lang="zh-CN" altLang="nl-NL" sz="2000" dirty="0">
                <a:latin typeface="微软雅黑" panose="020B0503020204020204" pitchFamily="34" charset="-122"/>
                <a:ea typeface="微软雅黑" panose="020B0503020204020204" pitchFamily="34" charset="-122"/>
              </a:rPr>
              <a:t>因为候选码为</a:t>
            </a:r>
            <a:r>
              <a:rPr lang="nl-NL" altLang="zh-CN" sz="2000" i="1" dirty="0">
                <a:solidFill>
                  <a:srgbClr val="FF33CC"/>
                </a:solidFill>
                <a:latin typeface="微软雅黑" panose="020B0503020204020204" pitchFamily="34" charset="-122"/>
                <a:ea typeface="微软雅黑" panose="020B0503020204020204" pitchFamily="34" charset="-122"/>
              </a:rPr>
              <a:t>AB</a:t>
            </a:r>
            <a:r>
              <a:rPr lang="zh-CN" altLang="nl-NL" sz="2000" dirty="0">
                <a:latin typeface="微软雅黑" panose="020B0503020204020204" pitchFamily="34" charset="-122"/>
                <a:ea typeface="微软雅黑" panose="020B0503020204020204" pitchFamily="34" charset="-122"/>
              </a:rPr>
              <a:t>或</a:t>
            </a:r>
            <a:r>
              <a:rPr lang="nl-NL" altLang="zh-CN" sz="2000" i="1" dirty="0">
                <a:solidFill>
                  <a:srgbClr val="FF33CC"/>
                </a:solidFill>
                <a:latin typeface="微软雅黑" panose="020B0503020204020204" pitchFamily="34" charset="-122"/>
                <a:ea typeface="微软雅黑" panose="020B0503020204020204" pitchFamily="34" charset="-122"/>
              </a:rPr>
              <a:t>BC</a:t>
            </a:r>
            <a:r>
              <a:rPr lang="zh-CN" altLang="nl-NL" sz="2000" dirty="0">
                <a:latin typeface="微软雅黑" panose="020B0503020204020204" pitchFamily="34" charset="-122"/>
                <a:ea typeface="微软雅黑" panose="020B0503020204020204" pitchFamily="34" charset="-122"/>
              </a:rPr>
              <a:t>，所以</a:t>
            </a:r>
            <a:r>
              <a:rPr lang="nl-NL" altLang="zh-CN" sz="2000" i="1" dirty="0">
                <a:solidFill>
                  <a:srgbClr val="FF33CC"/>
                </a:solidFill>
                <a:latin typeface="微软雅黑" panose="020B0503020204020204" pitchFamily="34" charset="-122"/>
                <a:ea typeface="微软雅黑" panose="020B0503020204020204" pitchFamily="34" charset="-122"/>
              </a:rPr>
              <a:t>C</a:t>
            </a:r>
            <a:r>
              <a:rPr lang="nl-NL" altLang="zh-CN" sz="2000" dirty="0">
                <a:solidFill>
                  <a:srgbClr val="FF33CC"/>
                </a:solidFill>
                <a:latin typeface="微软雅黑" panose="020B0503020204020204" pitchFamily="34" charset="-122"/>
                <a:ea typeface="微软雅黑" panose="020B0503020204020204" pitchFamily="34" charset="-122"/>
              </a:rPr>
              <a:t>→</a:t>
            </a:r>
            <a:r>
              <a:rPr lang="nl-NL" altLang="zh-CN" sz="2000" i="1" dirty="0">
                <a:solidFill>
                  <a:srgbClr val="FF33CC"/>
                </a:solidFill>
                <a:latin typeface="微软雅黑" panose="020B0503020204020204" pitchFamily="34" charset="-122"/>
                <a:ea typeface="微软雅黑" panose="020B0503020204020204" pitchFamily="34" charset="-122"/>
              </a:rPr>
              <a:t>A</a:t>
            </a:r>
            <a:r>
              <a:rPr lang="zh-CN" altLang="nl-NL" sz="2000" dirty="0">
                <a:latin typeface="微软雅黑" panose="020B0503020204020204" pitchFamily="34" charset="-122"/>
                <a:ea typeface="微软雅黑" panose="020B0503020204020204" pitchFamily="34" charset="-122"/>
              </a:rPr>
              <a:t>的</a:t>
            </a:r>
            <a:r>
              <a:rPr lang="zh-CN" altLang="nl-NL" sz="2000" dirty="0">
                <a:solidFill>
                  <a:srgbClr val="FF0066"/>
                </a:solidFill>
                <a:latin typeface="微软雅黑" panose="020B0503020204020204" pitchFamily="34" charset="-122"/>
                <a:ea typeface="微软雅黑" panose="020B0503020204020204" pitchFamily="34" charset="-122"/>
              </a:rPr>
              <a:t>决定属性</a:t>
            </a:r>
            <a:r>
              <a:rPr lang="nl-NL" altLang="zh-CN" sz="2000" i="1" dirty="0">
                <a:solidFill>
                  <a:srgbClr val="FF0066"/>
                </a:solidFill>
                <a:latin typeface="微软雅黑" panose="020B0503020204020204" pitchFamily="34" charset="-122"/>
                <a:ea typeface="微软雅黑" panose="020B0503020204020204" pitchFamily="34" charset="-122"/>
              </a:rPr>
              <a:t>C</a:t>
            </a:r>
            <a:r>
              <a:rPr lang="zh-CN" altLang="nl-NL" sz="2000" dirty="0">
                <a:solidFill>
                  <a:srgbClr val="FF0066"/>
                </a:solidFill>
                <a:latin typeface="微软雅黑" panose="020B0503020204020204" pitchFamily="34" charset="-122"/>
                <a:ea typeface="微软雅黑" panose="020B0503020204020204" pitchFamily="34" charset="-122"/>
              </a:rPr>
              <a:t>不是超码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。按上述算法，</a:t>
            </a:r>
            <a:r>
              <a:rPr lang="en-US" altLang="zh-CN" sz="2000" i="1"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可分解为</a:t>
            </a:r>
          </a:p>
          <a:p>
            <a:pPr lvl="2">
              <a:lnSpc>
                <a:spcPct val="150000"/>
              </a:lnSpc>
            </a:pP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1</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1</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1</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A</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C</a:t>
            </a:r>
            <a:r>
              <a:rPr lang="en-US" altLang="zh-CN" sz="1800" dirty="0">
                <a:solidFill>
                  <a:schemeClr val="accent2"/>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F</a:t>
            </a:r>
            <a:r>
              <a:rPr lang="en-US" altLang="zh-CN" sz="1800" baseline="-25000" dirty="0">
                <a:solidFill>
                  <a:schemeClr val="accent2"/>
                </a:solidFill>
                <a:latin typeface="微软雅黑" panose="020B0503020204020204" pitchFamily="34" charset="-122"/>
                <a:ea typeface="微软雅黑" panose="020B0503020204020204" pitchFamily="34" charset="-122"/>
              </a:rPr>
              <a:t>1</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rgbClr val="FF33CC"/>
                </a:solidFill>
                <a:latin typeface="微软雅黑" panose="020B0503020204020204" pitchFamily="34" charset="-122"/>
                <a:ea typeface="微软雅黑" panose="020B0503020204020204" pitchFamily="34" charset="-122"/>
              </a:rPr>
              <a:t>C</a:t>
            </a:r>
            <a:r>
              <a:rPr lang="en-US" altLang="zh-CN" sz="1800" dirty="0">
                <a:solidFill>
                  <a:srgbClr val="FF33CC"/>
                </a:solidFill>
                <a:latin typeface="微软雅黑" panose="020B0503020204020204" pitchFamily="34" charset="-122"/>
                <a:ea typeface="微软雅黑" panose="020B0503020204020204" pitchFamily="34" charset="-122"/>
              </a:rPr>
              <a:t>→</a:t>
            </a:r>
            <a:r>
              <a:rPr lang="en-US" altLang="zh-CN" sz="1800" i="1" dirty="0">
                <a:solidFill>
                  <a:srgbClr val="FF33CC"/>
                </a:solidFill>
                <a:latin typeface="微软雅黑" panose="020B0503020204020204" pitchFamily="34" charset="-122"/>
                <a:ea typeface="微软雅黑" panose="020B0503020204020204" pitchFamily="34" charset="-122"/>
              </a:rPr>
              <a:t>A</a:t>
            </a:r>
            <a:r>
              <a:rPr lang="en-US" altLang="zh-CN" sz="1800" dirty="0">
                <a:solidFill>
                  <a:schemeClr val="accent2"/>
                </a:solidFill>
                <a:latin typeface="微软雅黑" panose="020B0503020204020204" pitchFamily="34" charset="-122"/>
                <a:ea typeface="微软雅黑" panose="020B0503020204020204" pitchFamily="34" charset="-122"/>
              </a:rPr>
              <a:t>}   </a:t>
            </a:r>
          </a:p>
          <a:p>
            <a:pPr lvl="2">
              <a:lnSpc>
                <a:spcPct val="150000"/>
              </a:lnSpc>
              <a:buFont typeface="Wingdings" panose="05000000000000000000" pitchFamily="2" charset="2"/>
              <a:buNone/>
            </a:pPr>
            <a:r>
              <a:rPr lang="en-US" altLang="zh-CN" sz="1800" dirty="0">
                <a:solidFill>
                  <a:schemeClr val="accent2"/>
                </a:solidFill>
                <a:latin typeface="微软雅黑" panose="020B0503020204020204" pitchFamily="34" charset="-122"/>
                <a:ea typeface="微软雅黑" panose="020B0503020204020204" pitchFamily="34" charset="-122"/>
              </a:rPr>
              <a:t>                               ——</a:t>
            </a:r>
            <a:r>
              <a:rPr lang="zh-CN" altLang="en-US" sz="1800" dirty="0">
                <a:solidFill>
                  <a:schemeClr val="accent2"/>
                </a:solidFill>
                <a:latin typeface="微软雅黑" panose="020B0503020204020204" pitchFamily="34" charset="-122"/>
                <a:ea typeface="微软雅黑" panose="020B0503020204020204" pitchFamily="34" charset="-122"/>
              </a:rPr>
              <a:t>该关系</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1</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1</a:t>
            </a:r>
            <a:r>
              <a:rPr lang="en-US" altLang="zh-CN" sz="1800" dirty="0">
                <a:solidFill>
                  <a:schemeClr val="accent2"/>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中，</a:t>
            </a:r>
            <a:r>
              <a:rPr lang="en-US" altLang="zh-CN" sz="1800" i="1" dirty="0">
                <a:solidFill>
                  <a:srgbClr val="FF3300"/>
                </a:solidFill>
                <a:latin typeface="微软雅黑" panose="020B0503020204020204" pitchFamily="34" charset="-122"/>
                <a:ea typeface="微软雅黑" panose="020B0503020204020204" pitchFamily="34" charset="-122"/>
              </a:rPr>
              <a:t>C</a:t>
            </a:r>
            <a:r>
              <a:rPr lang="zh-CN" altLang="en-US" sz="1800" dirty="0">
                <a:solidFill>
                  <a:schemeClr val="accent2"/>
                </a:solidFill>
                <a:latin typeface="微软雅黑" panose="020B0503020204020204" pitchFamily="34" charset="-122"/>
                <a:ea typeface="微软雅黑" panose="020B0503020204020204" pitchFamily="34" charset="-122"/>
              </a:rPr>
              <a:t>是候选码</a:t>
            </a:r>
            <a:endParaRPr lang="zh-CN" altLang="en-US" sz="1800" dirty="0">
              <a:solidFill>
                <a:srgbClr val="FF0066"/>
              </a:solidFill>
              <a:latin typeface="微软雅黑" panose="020B0503020204020204" pitchFamily="34" charset="-122"/>
              <a:ea typeface="微软雅黑" panose="020B0503020204020204" pitchFamily="34" charset="-122"/>
            </a:endParaRPr>
          </a:p>
          <a:p>
            <a:pPr lvl="2">
              <a:lnSpc>
                <a:spcPct val="150000"/>
              </a:lnSpc>
            </a:pPr>
            <a:r>
              <a:rPr lang="en-US" altLang="zh-CN" sz="1800" i="1" dirty="0">
                <a:solidFill>
                  <a:srgbClr val="A50021"/>
                </a:solidFill>
                <a:latin typeface="微软雅黑" panose="020B0503020204020204" pitchFamily="34" charset="-122"/>
                <a:ea typeface="微软雅黑" panose="020B0503020204020204" pitchFamily="34" charset="-122"/>
              </a:rPr>
              <a:t>r</a:t>
            </a:r>
            <a:r>
              <a:rPr lang="en-US" altLang="zh-CN" sz="1800" baseline="-25000" dirty="0">
                <a:solidFill>
                  <a:srgbClr val="A50021"/>
                </a:solidFill>
                <a:latin typeface="微软雅黑" panose="020B0503020204020204" pitchFamily="34" charset="-122"/>
                <a:ea typeface="微软雅黑" panose="020B0503020204020204" pitchFamily="34" charset="-122"/>
              </a:rPr>
              <a:t>2</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A50021"/>
                </a:solidFill>
                <a:latin typeface="微软雅黑" panose="020B0503020204020204" pitchFamily="34" charset="-122"/>
                <a:ea typeface="微软雅黑" panose="020B0503020204020204" pitchFamily="34" charset="-122"/>
              </a:rPr>
              <a:t>R</a:t>
            </a:r>
            <a:r>
              <a:rPr lang="en-US" altLang="zh-CN" sz="1800" baseline="-25000" dirty="0">
                <a:solidFill>
                  <a:srgbClr val="A50021"/>
                </a:solidFill>
                <a:latin typeface="微软雅黑" panose="020B0503020204020204" pitchFamily="34" charset="-122"/>
                <a:ea typeface="微软雅黑" panose="020B0503020204020204" pitchFamily="34" charset="-122"/>
              </a:rPr>
              <a:t>2</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A50021"/>
                </a:solidFill>
                <a:latin typeface="微软雅黑" panose="020B0503020204020204" pitchFamily="34" charset="-122"/>
                <a:ea typeface="微软雅黑" panose="020B0503020204020204" pitchFamily="34" charset="-122"/>
              </a:rPr>
              <a:t>r</a:t>
            </a:r>
            <a:r>
              <a:rPr lang="en-US" altLang="zh-CN" sz="1800" baseline="-25000" dirty="0">
                <a:solidFill>
                  <a:srgbClr val="A50021"/>
                </a:solidFill>
                <a:latin typeface="微软雅黑" panose="020B0503020204020204" pitchFamily="34" charset="-122"/>
                <a:ea typeface="微软雅黑" panose="020B0503020204020204" pitchFamily="34" charset="-122"/>
              </a:rPr>
              <a:t>2</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A50021"/>
                </a:solidFill>
                <a:latin typeface="微软雅黑" panose="020B0503020204020204" pitchFamily="34" charset="-122"/>
                <a:ea typeface="微软雅黑" panose="020B0503020204020204" pitchFamily="34" charset="-122"/>
              </a:rPr>
              <a:t>B</a:t>
            </a:r>
            <a:r>
              <a:rPr lang="en-US" altLang="zh-CN" sz="1800" dirty="0">
                <a:solidFill>
                  <a:srgbClr val="A50021"/>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C</a:t>
            </a:r>
            <a:r>
              <a:rPr lang="en-US" altLang="zh-CN" sz="1800" dirty="0">
                <a:solidFill>
                  <a:srgbClr val="A50021"/>
                </a:solidFill>
                <a:latin typeface="微软雅黑" panose="020B0503020204020204" pitchFamily="34" charset="-122"/>
                <a:ea typeface="微软雅黑" panose="020B0503020204020204" pitchFamily="34" charset="-122"/>
              </a:rPr>
              <a:t>)</a:t>
            </a:r>
            <a:r>
              <a:rPr lang="zh-CN" altLang="en-US"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A50021"/>
                </a:solidFill>
                <a:latin typeface="微软雅黑" panose="020B0503020204020204" pitchFamily="34" charset="-122"/>
                <a:ea typeface="微软雅黑" panose="020B0503020204020204" pitchFamily="34" charset="-122"/>
              </a:rPr>
              <a:t>F</a:t>
            </a:r>
            <a:r>
              <a:rPr lang="en-US" altLang="zh-CN" sz="1800" baseline="-25000" dirty="0">
                <a:solidFill>
                  <a:srgbClr val="A50021"/>
                </a:solidFill>
                <a:latin typeface="微软雅黑" panose="020B0503020204020204" pitchFamily="34" charset="-122"/>
                <a:ea typeface="微软雅黑" panose="020B0503020204020204" pitchFamily="34" charset="-122"/>
              </a:rPr>
              <a:t>2</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dirty="0">
                <a:solidFill>
                  <a:srgbClr val="A5002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dirty="0">
                <a:solidFill>
                  <a:srgbClr val="A50021"/>
                </a:solidFill>
                <a:latin typeface="微软雅黑" panose="020B0503020204020204" pitchFamily="34" charset="-122"/>
                <a:ea typeface="微软雅黑" panose="020B0503020204020204" pitchFamily="34" charset="-122"/>
              </a:rPr>
              <a:t>}   </a:t>
            </a:r>
          </a:p>
          <a:p>
            <a:pPr lvl="2">
              <a:lnSpc>
                <a:spcPct val="150000"/>
              </a:lnSpc>
              <a:buFont typeface="Wingdings" panose="05000000000000000000" pitchFamily="2" charset="2"/>
              <a:buNone/>
            </a:pPr>
            <a:r>
              <a:rPr lang="en-US" altLang="zh-CN" sz="1800" dirty="0">
                <a:solidFill>
                  <a:srgbClr val="A50021"/>
                </a:solidFill>
                <a:latin typeface="微软雅黑" panose="020B0503020204020204" pitchFamily="34" charset="-122"/>
                <a:ea typeface="微软雅黑" panose="020B0503020204020204" pitchFamily="34" charset="-122"/>
              </a:rPr>
              <a:t>                               ——</a:t>
            </a:r>
            <a:r>
              <a:rPr lang="zh-CN" altLang="en-US" sz="1800" dirty="0">
                <a:solidFill>
                  <a:srgbClr val="A50021"/>
                </a:solidFill>
                <a:latin typeface="微软雅黑" panose="020B0503020204020204" pitchFamily="34" charset="-122"/>
                <a:ea typeface="微软雅黑" panose="020B0503020204020204" pitchFamily="34" charset="-122"/>
              </a:rPr>
              <a:t>该关系</a:t>
            </a:r>
            <a:r>
              <a:rPr lang="en-US" altLang="zh-CN" sz="1800" i="1" dirty="0">
                <a:solidFill>
                  <a:srgbClr val="A50021"/>
                </a:solidFill>
                <a:latin typeface="微软雅黑" panose="020B0503020204020204" pitchFamily="34" charset="-122"/>
                <a:ea typeface="微软雅黑" panose="020B0503020204020204" pitchFamily="34" charset="-122"/>
              </a:rPr>
              <a:t>r</a:t>
            </a:r>
            <a:r>
              <a:rPr lang="en-US" altLang="zh-CN" sz="1800" baseline="-25000" dirty="0">
                <a:solidFill>
                  <a:srgbClr val="A50021"/>
                </a:solidFill>
                <a:latin typeface="微软雅黑" panose="020B0503020204020204" pitchFamily="34" charset="-122"/>
                <a:ea typeface="微软雅黑" panose="020B0503020204020204" pitchFamily="34" charset="-122"/>
              </a:rPr>
              <a:t>2</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A50021"/>
                </a:solidFill>
                <a:latin typeface="微软雅黑" panose="020B0503020204020204" pitchFamily="34" charset="-122"/>
                <a:ea typeface="微软雅黑" panose="020B0503020204020204" pitchFamily="34" charset="-122"/>
              </a:rPr>
              <a:t>R</a:t>
            </a:r>
            <a:r>
              <a:rPr lang="en-US" altLang="zh-CN" sz="1800" baseline="-25000" dirty="0">
                <a:solidFill>
                  <a:srgbClr val="A50021"/>
                </a:solidFill>
                <a:latin typeface="微软雅黑" panose="020B0503020204020204" pitchFamily="34" charset="-122"/>
                <a:ea typeface="微软雅黑" panose="020B0503020204020204" pitchFamily="34" charset="-122"/>
              </a:rPr>
              <a:t>2</a:t>
            </a:r>
            <a:r>
              <a:rPr lang="en-US" altLang="zh-CN" sz="1800" dirty="0">
                <a:solidFill>
                  <a:srgbClr val="A50021"/>
                </a:solidFill>
                <a:latin typeface="微软雅黑" panose="020B0503020204020204" pitchFamily="34" charset="-122"/>
                <a:ea typeface="微软雅黑" panose="020B0503020204020204" pitchFamily="34" charset="-122"/>
              </a:rPr>
              <a:t>)</a:t>
            </a:r>
            <a:r>
              <a:rPr lang="zh-CN" altLang="en-US" sz="1800" dirty="0">
                <a:solidFill>
                  <a:srgbClr val="A50021"/>
                </a:solidFill>
                <a:latin typeface="微软雅黑" panose="020B0503020204020204" pitchFamily="34" charset="-122"/>
                <a:ea typeface="微软雅黑" panose="020B0503020204020204" pitchFamily="34" charset="-122"/>
              </a:rPr>
              <a:t>中，</a:t>
            </a:r>
            <a:r>
              <a:rPr lang="en-US" altLang="zh-CN" sz="1800" i="1" dirty="0">
                <a:solidFill>
                  <a:srgbClr val="FF3300"/>
                </a:solidFill>
                <a:latin typeface="微软雅黑" panose="020B0503020204020204" pitchFamily="34" charset="-122"/>
                <a:ea typeface="微软雅黑" panose="020B0503020204020204" pitchFamily="34" charset="-122"/>
              </a:rPr>
              <a:t>BC</a:t>
            </a:r>
            <a:r>
              <a:rPr lang="zh-CN" altLang="en-US" sz="1800" dirty="0">
                <a:solidFill>
                  <a:srgbClr val="A50021"/>
                </a:solidFill>
                <a:latin typeface="微软雅黑" panose="020B0503020204020204" pitchFamily="34" charset="-122"/>
                <a:ea typeface="微软雅黑" panose="020B0503020204020204" pitchFamily="34" charset="-122"/>
              </a:rPr>
              <a:t>是候选码</a:t>
            </a:r>
          </a:p>
          <a:p>
            <a:pPr lvl="1">
              <a:lnSpc>
                <a:spcPct val="150000"/>
              </a:lnSpc>
              <a:spcBef>
                <a:spcPct val="40000"/>
              </a:spcBef>
            </a:pPr>
            <a:r>
              <a:rPr lang="zh-CN" altLang="en-US" sz="2000" b="1" dirty="0">
                <a:latin typeface="微软雅黑" panose="020B0503020204020204" pitchFamily="34" charset="-122"/>
                <a:ea typeface="微软雅黑" panose="020B0503020204020204" pitchFamily="34" charset="-122"/>
              </a:rPr>
              <a:t>分解后的</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和</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都属于</a:t>
            </a:r>
            <a:r>
              <a:rPr lang="en-US" altLang="zh-CN" sz="2000" b="1" dirty="0">
                <a:latin typeface="微软雅黑" panose="020B0503020204020204" pitchFamily="34" charset="-122"/>
                <a:ea typeface="微软雅黑" panose="020B0503020204020204" pitchFamily="34" charset="-122"/>
              </a:rPr>
              <a:t>BCNF</a:t>
            </a:r>
            <a:r>
              <a:rPr lang="zh-CN" altLang="en-US" sz="2000" b="1" dirty="0">
                <a:latin typeface="微软雅黑" panose="020B0503020204020204" pitchFamily="34" charset="-122"/>
                <a:ea typeface="微软雅黑" panose="020B0503020204020204" pitchFamily="34" charset="-122"/>
              </a:rPr>
              <a:t>，不需再做分解。</a:t>
            </a:r>
          </a:p>
          <a:p>
            <a:pPr lvl="1">
              <a:lnSpc>
                <a:spcPct val="150000"/>
              </a:lnSpc>
              <a:spcBef>
                <a:spcPct val="40000"/>
              </a:spcBef>
            </a:pPr>
            <a:r>
              <a:rPr lang="zh-CN" altLang="en-US" sz="2000" b="1" dirty="0">
                <a:solidFill>
                  <a:srgbClr val="FF0066"/>
                </a:solidFill>
                <a:latin typeface="微软雅黑" panose="020B0503020204020204" pitchFamily="34" charset="-122"/>
                <a:ea typeface="微软雅黑" panose="020B0503020204020204" pitchFamily="34" charset="-122"/>
              </a:rPr>
              <a:t>注意：</a:t>
            </a:r>
            <a:r>
              <a:rPr lang="en-US" altLang="zh-CN" sz="2000" b="1" i="1" dirty="0">
                <a:solidFill>
                  <a:srgbClr val="FF0066"/>
                </a:solidFill>
                <a:latin typeface="微软雅黑" panose="020B0503020204020204" pitchFamily="34" charset="-122"/>
                <a:ea typeface="微软雅黑" panose="020B0503020204020204" pitchFamily="34" charset="-122"/>
              </a:rPr>
              <a:t>F</a:t>
            </a:r>
            <a:r>
              <a:rPr lang="zh-CN" altLang="en-US" sz="2000" b="1" dirty="0">
                <a:solidFill>
                  <a:srgbClr val="FF0066"/>
                </a:solidFill>
                <a:latin typeface="微软雅黑" panose="020B0503020204020204" pitchFamily="34" charset="-122"/>
                <a:ea typeface="微软雅黑" panose="020B0503020204020204" pitchFamily="34" charset="-122"/>
              </a:rPr>
              <a:t>中的函数依赖关系</a:t>
            </a:r>
            <a:r>
              <a:rPr lang="en-US" altLang="zh-CN" sz="2000" b="1" i="1" dirty="0">
                <a:solidFill>
                  <a:srgbClr val="FF3300"/>
                </a:solidFill>
                <a:latin typeface="微软雅黑" panose="020B0503020204020204" pitchFamily="34" charset="-122"/>
                <a:ea typeface="微软雅黑" panose="020B0503020204020204" pitchFamily="34" charset="-122"/>
              </a:rPr>
              <a:t>AB</a:t>
            </a:r>
            <a:r>
              <a:rPr lang="en-US" altLang="zh-CN" sz="2000" b="1" dirty="0">
                <a:solidFill>
                  <a:srgbClr val="FF3300"/>
                </a:solidFill>
                <a:latin typeface="微软雅黑" panose="020B0503020204020204" pitchFamily="34" charset="-122"/>
                <a:ea typeface="微软雅黑" panose="020B0503020204020204" pitchFamily="34" charset="-122"/>
              </a:rPr>
              <a:t>→</a:t>
            </a:r>
            <a:r>
              <a:rPr lang="en-US" altLang="zh-CN" sz="2000" b="1" i="1" dirty="0">
                <a:solidFill>
                  <a:srgbClr val="FF3300"/>
                </a:solidFill>
                <a:latin typeface="微软雅黑" panose="020B0503020204020204" pitchFamily="34" charset="-122"/>
                <a:ea typeface="微软雅黑" panose="020B0503020204020204" pitchFamily="34" charset="-122"/>
              </a:rPr>
              <a:t>C</a:t>
            </a:r>
            <a:r>
              <a:rPr lang="zh-CN" altLang="en-US" sz="2000" b="1" dirty="0">
                <a:solidFill>
                  <a:srgbClr val="FF0066"/>
                </a:solidFill>
                <a:latin typeface="微软雅黑" panose="020B0503020204020204" pitchFamily="34" charset="-122"/>
                <a:ea typeface="微软雅黑" panose="020B0503020204020204" pitchFamily="34" charset="-122"/>
              </a:rPr>
              <a:t> ，在分解后丢失了！</a:t>
            </a:r>
          </a:p>
        </p:txBody>
      </p:sp>
      <p:sp>
        <p:nvSpPr>
          <p:cNvPr id="3" name="日期占位符 2">
            <a:extLst>
              <a:ext uri="{FF2B5EF4-FFF2-40B4-BE49-F238E27FC236}">
                <a16:creationId xmlns:a16="http://schemas.microsoft.com/office/drawing/2014/main" id="{B404A4B5-3D72-4D08-885A-50999691648A}"/>
              </a:ext>
            </a:extLst>
          </p:cNvPr>
          <p:cNvSpPr>
            <a:spLocks noGrp="1"/>
          </p:cNvSpPr>
          <p:nvPr>
            <p:ph type="dt" sz="half" idx="10"/>
          </p:nvPr>
        </p:nvSpPr>
        <p:spPr/>
        <p:txBody>
          <a:bodyPr/>
          <a:lstStyle/>
          <a:p>
            <a:pPr>
              <a:defRPr/>
            </a:pPr>
            <a:fld id="{0261466C-B7E2-4659-88A4-21013CA06C39}"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Effect transition="in" filter="wipe(left)">
                                      <p:cBhvr>
                                        <p:cTn id="7" dur="500"/>
                                        <p:tgtEl>
                                          <p:spTgt spid="237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7571">
                                            <p:txEl>
                                              <p:pRg st="2" end="2"/>
                                            </p:txEl>
                                          </p:spTgt>
                                        </p:tgtEl>
                                        <p:attrNameLst>
                                          <p:attrName>style.visibility</p:attrName>
                                        </p:attrNameLst>
                                      </p:cBhvr>
                                      <p:to>
                                        <p:strVal val="visible"/>
                                      </p:to>
                                    </p:set>
                                    <p:animEffect transition="in" filter="wipe(left)">
                                      <p:cBhvr>
                                        <p:cTn id="12" dur="500"/>
                                        <p:tgtEl>
                                          <p:spTgt spid="2375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7571">
                                            <p:txEl>
                                              <p:pRg st="4" end="4"/>
                                            </p:txEl>
                                          </p:spTgt>
                                        </p:tgtEl>
                                        <p:attrNameLst>
                                          <p:attrName>style.visibility</p:attrName>
                                        </p:attrNameLst>
                                      </p:cBhvr>
                                      <p:to>
                                        <p:strVal val="visible"/>
                                      </p:to>
                                    </p:set>
                                    <p:animEffect transition="in" filter="wipe(left)">
                                      <p:cBhvr>
                                        <p:cTn id="17" dur="500"/>
                                        <p:tgtEl>
                                          <p:spTgt spid="2375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7571">
                                            <p:txEl>
                                              <p:pRg st="3" end="3"/>
                                            </p:txEl>
                                          </p:spTgt>
                                        </p:tgtEl>
                                        <p:attrNameLst>
                                          <p:attrName>style.visibility</p:attrName>
                                        </p:attrNameLst>
                                      </p:cBhvr>
                                      <p:to>
                                        <p:strVal val="visible"/>
                                      </p:to>
                                    </p:set>
                                    <p:animEffect transition="in" filter="wipe(left)">
                                      <p:cBhvr>
                                        <p:cTn id="22" dur="500"/>
                                        <p:tgtEl>
                                          <p:spTgt spid="237571">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37571">
                                            <p:txEl>
                                              <p:pRg st="5" end="5"/>
                                            </p:txEl>
                                          </p:spTgt>
                                        </p:tgtEl>
                                        <p:attrNameLst>
                                          <p:attrName>style.visibility</p:attrName>
                                        </p:attrNameLst>
                                      </p:cBhvr>
                                      <p:to>
                                        <p:strVal val="visible"/>
                                      </p:to>
                                    </p:set>
                                    <p:animEffect transition="in" filter="wipe(left)">
                                      <p:cBhvr>
                                        <p:cTn id="25" dur="500"/>
                                        <p:tgtEl>
                                          <p:spTgt spid="23757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37571">
                                            <p:txEl>
                                              <p:pRg st="6" end="6"/>
                                            </p:txEl>
                                          </p:spTgt>
                                        </p:tgtEl>
                                        <p:attrNameLst>
                                          <p:attrName>style.visibility</p:attrName>
                                        </p:attrNameLst>
                                      </p:cBhvr>
                                      <p:to>
                                        <p:strVal val="visible"/>
                                      </p:to>
                                    </p:set>
                                    <p:animEffect transition="in" filter="wipe(left)">
                                      <p:cBhvr>
                                        <p:cTn id="30" dur="500"/>
                                        <p:tgtEl>
                                          <p:spTgt spid="23757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37571">
                                            <p:txEl>
                                              <p:pRg st="7" end="7"/>
                                            </p:txEl>
                                          </p:spTgt>
                                        </p:tgtEl>
                                        <p:attrNameLst>
                                          <p:attrName>style.visibility</p:attrName>
                                        </p:attrNameLst>
                                      </p:cBhvr>
                                      <p:to>
                                        <p:strVal val="visible"/>
                                      </p:to>
                                    </p:set>
                                    <p:animEffect transition="in" filter="wipe(left)">
                                      <p:cBhvr>
                                        <p:cTn id="35" dur="500"/>
                                        <p:tgtEl>
                                          <p:spTgt spid="237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4" name="Rectangle 1026"/>
          <p:cNvSpPr>
            <a:spLocks noGrp="1" noChangeArrowheads="1"/>
          </p:cNvSpPr>
          <p:nvPr>
            <p:ph type="title"/>
          </p:nvPr>
        </p:nvSpPr>
        <p:spPr/>
        <p:txBody>
          <a:bodyPr/>
          <a:lstStyle/>
          <a:p>
            <a:r>
              <a:rPr lang="zh-CN" sz="3600" dirty="0">
                <a:sym typeface="微软雅黑" pitchFamily="34" charset="-122"/>
              </a:rPr>
              <a:t>问题的提出（续）</a:t>
            </a:r>
          </a:p>
        </p:txBody>
      </p:sp>
      <p:sp>
        <p:nvSpPr>
          <p:cNvPr id="20485" name="Rectangle 1027"/>
          <p:cNvSpPr>
            <a:spLocks noGrp="1" noChangeArrowheads="1"/>
          </p:cNvSpPr>
          <p:nvPr>
            <p:ph idx="1"/>
          </p:nvPr>
        </p:nvSpPr>
        <p:spPr>
          <a:xfrm>
            <a:off x="827584" y="836712"/>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把这个单一的模式分成三个关系模式：</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S(</a:t>
            </a:r>
            <a:r>
              <a:rPr lang="en-US" altLang="zh-CN" dirty="0" err="1">
                <a:sym typeface="Calibri" pitchFamily="34" charset="0"/>
              </a:rPr>
              <a:t>Sno,Sdept,Sno</a:t>
            </a:r>
            <a:r>
              <a:rPr lang="en-US" altLang="zh-CN" dirty="0">
                <a:sym typeface="Calibri" pitchFamily="34" charset="0"/>
              </a:rPr>
              <a:t> → </a:t>
            </a:r>
            <a:r>
              <a:rPr lang="en-US" altLang="zh-CN" dirty="0" err="1">
                <a:sym typeface="Calibri" pitchFamily="34" charset="0"/>
              </a:rPr>
              <a:t>Sdept</a:t>
            </a:r>
            <a:r>
              <a:rPr lang="en-US" altLang="zh-CN" dirty="0">
                <a:sym typeface="Calibri" pitchFamily="34" charset="0"/>
              </a:rPr>
              <a:t>);</a:t>
            </a:r>
            <a:endParaRPr lang="zh-CN" alt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SC(</a:t>
            </a:r>
            <a:r>
              <a:rPr lang="en-US" altLang="zh-CN" dirty="0" err="1">
                <a:sym typeface="Calibri" pitchFamily="34" charset="0"/>
              </a:rPr>
              <a:t>Sno,Cno,Grade</a:t>
            </a:r>
            <a:r>
              <a:rPr lang="en-US" altLang="zh-CN" dirty="0">
                <a:sym typeface="Calibri" pitchFamily="34" charset="0"/>
              </a:rPr>
              <a:t>,(</a:t>
            </a:r>
            <a:r>
              <a:rPr lang="en-US" altLang="zh-CN" dirty="0" err="1">
                <a:sym typeface="Calibri" pitchFamily="34" charset="0"/>
              </a:rPr>
              <a:t>Sno,Cno</a:t>
            </a:r>
            <a:r>
              <a:rPr lang="en-US" altLang="zh-CN" dirty="0">
                <a:sym typeface="Calibri" pitchFamily="34" charset="0"/>
              </a:rPr>
              <a:t>) → Grade);</a:t>
            </a:r>
            <a:endParaRPr lang="zh-CN" alt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DEPT(</a:t>
            </a:r>
            <a:r>
              <a:rPr lang="en-US" altLang="zh-CN" dirty="0" err="1">
                <a:sym typeface="Calibri" pitchFamily="34" charset="0"/>
              </a:rPr>
              <a:t>Sdept,Mname,Sdept</a:t>
            </a:r>
            <a:r>
              <a:rPr lang="en-US" altLang="zh-CN" dirty="0">
                <a:sym typeface="Calibri" pitchFamily="34" charset="0"/>
              </a:rPr>
              <a:t> → </a:t>
            </a:r>
            <a:r>
              <a:rPr lang="en-US" altLang="zh-CN" dirty="0" err="1">
                <a:sym typeface="Calibri" pitchFamily="34" charset="0"/>
              </a:rPr>
              <a:t>Mname</a:t>
            </a:r>
            <a:r>
              <a:rPr lang="en-US" altLang="zh-CN" dirty="0">
                <a:sym typeface="Calibri" pitchFamily="34" charset="0"/>
              </a:rPr>
              <a:t>);</a:t>
            </a:r>
            <a:endParaRPr lang="zh-CN" altLang="en-US" dirty="0">
              <a:sym typeface="Calibri" pitchFamily="34" charset="0"/>
            </a:endParaRPr>
          </a:p>
          <a:p>
            <a:pPr marL="342900" indent="-342900" algn="l">
              <a:lnSpc>
                <a:spcPct val="150000"/>
              </a:lnSpc>
              <a:buFont typeface="Wingdings" pitchFamily="2" charset="2"/>
              <a:buChar char="v"/>
            </a:pPr>
            <a:r>
              <a:rPr lang="zh-CN" altLang="en-US" dirty="0">
                <a:sym typeface="Calibri" pitchFamily="34" charset="0"/>
              </a:rPr>
              <a:t>这三个模式都不会发生插入异常、删除异常的问题，数据的冗余也得到了控制。</a:t>
            </a:r>
            <a:endParaRPr lang="zh-CN" altLang="en-US" dirty="0"/>
          </a:p>
        </p:txBody>
      </p:sp>
      <p:sp>
        <p:nvSpPr>
          <p:cNvPr id="2" name="日期占位符 1"/>
          <p:cNvSpPr>
            <a:spLocks noGrp="1"/>
          </p:cNvSpPr>
          <p:nvPr>
            <p:ph type="dt" sz="half" idx="10"/>
          </p:nvPr>
        </p:nvSpPr>
        <p:spPr/>
        <p:txBody>
          <a:bodyPr/>
          <a:lstStyle/>
          <a:p>
            <a:pPr>
              <a:defRPr/>
            </a:pPr>
            <a:fld id="{083869A7-FF01-4A1D-B0D9-1384B8932F84}" type="datetime1">
              <a:rPr lang="zh-CN" altLang="en-US" smtClean="0"/>
              <a:t>2021/12/02</a:t>
            </a:fld>
            <a:endParaRPr lang="zh-CN" altLang="en-US" dirty="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b="1" dirty="0"/>
              <a:t>BCNF</a:t>
            </a:r>
            <a:r>
              <a:rPr lang="zh-CN" altLang="en-US" dirty="0">
                <a:ea typeface="华文隶书" panose="02010800040101010101" pitchFamily="2" charset="-122"/>
              </a:rPr>
              <a:t>分解算法</a:t>
            </a:r>
          </a:p>
        </p:txBody>
      </p:sp>
      <p:sp>
        <p:nvSpPr>
          <p:cNvPr id="238595" name="Rectangle 3"/>
          <p:cNvSpPr>
            <a:spLocks noGrp="1" noChangeArrowheads="1"/>
          </p:cNvSpPr>
          <p:nvPr>
            <p:ph idx="1"/>
          </p:nvPr>
        </p:nvSpPr>
        <p:spPr>
          <a:xfrm>
            <a:off x="1066800" y="1177527"/>
            <a:ext cx="8001000" cy="815182"/>
          </a:xfrm>
        </p:spPr>
        <p:txBody>
          <a:bodyPr/>
          <a:lstStyle/>
          <a:p>
            <a:r>
              <a:rPr lang="en-US" altLang="zh-CN" b="1" dirty="0">
                <a:latin typeface="微软雅黑" panose="020B0503020204020204" pitchFamily="34" charset="-122"/>
                <a:ea typeface="微软雅黑" panose="020B0503020204020204" pitchFamily="34" charset="-122"/>
              </a:rPr>
              <a:t>BCNF</a:t>
            </a:r>
            <a:r>
              <a:rPr lang="zh-CN" altLang="en-US" b="1" dirty="0">
                <a:latin typeface="微软雅黑" panose="020B0503020204020204" pitchFamily="34" charset="-122"/>
                <a:ea typeface="微软雅黑" panose="020B0503020204020204" pitchFamily="34" charset="-122"/>
              </a:rPr>
              <a:t>分解算法的形式化描述如下：</a:t>
            </a:r>
          </a:p>
        </p:txBody>
      </p:sp>
      <p:sp>
        <p:nvSpPr>
          <p:cNvPr id="238596" name="Rectangle 4"/>
          <p:cNvSpPr>
            <a:spLocks noChangeArrowheads="1"/>
          </p:cNvSpPr>
          <p:nvPr/>
        </p:nvSpPr>
        <p:spPr bwMode="auto">
          <a:xfrm>
            <a:off x="1066800" y="2362200"/>
            <a:ext cx="8001000" cy="3200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a:lnSpc>
                <a:spcPct val="112000"/>
              </a:lnSpc>
            </a:pPr>
            <a:r>
              <a:rPr lang="en-US" altLang="zh-CN" sz="2000" b="1" i="1">
                <a:latin typeface="Times New Roman" panose="02020603050405020304" pitchFamily="18" charset="0"/>
              </a:rPr>
              <a:t>result</a:t>
            </a:r>
            <a:r>
              <a:rPr lang="en-US" altLang="zh-CN" sz="2000" b="1">
                <a:latin typeface="Times New Roman" panose="02020603050405020304" pitchFamily="18" charset="0"/>
              </a:rPr>
              <a:t> := {</a:t>
            </a:r>
            <a:r>
              <a:rPr lang="en-US" altLang="zh-CN" sz="2000" b="1" i="1">
                <a:latin typeface="Times New Roman" panose="02020603050405020304" pitchFamily="18" charset="0"/>
              </a:rPr>
              <a:t>R</a:t>
            </a:r>
            <a:r>
              <a:rPr lang="en-US" altLang="zh-CN" sz="2000" b="1">
                <a:latin typeface="Times New Roman" panose="02020603050405020304" pitchFamily="18" charset="0"/>
              </a:rPr>
              <a:t>}</a:t>
            </a:r>
            <a:r>
              <a:rPr lang="zh-CN" altLang="en-US" sz="2000" b="1">
                <a:latin typeface="Times New Roman" panose="02020603050405020304" pitchFamily="18" charset="0"/>
              </a:rPr>
              <a:t>；</a:t>
            </a:r>
            <a:endParaRPr lang="zh-CN" altLang="en-US" sz="2000" b="1" i="1">
              <a:latin typeface="Times New Roman" panose="02020603050405020304" pitchFamily="18" charset="0"/>
            </a:endParaRPr>
          </a:p>
          <a:p>
            <a:pPr algn="just">
              <a:lnSpc>
                <a:spcPct val="112000"/>
              </a:lnSpc>
            </a:pPr>
            <a:r>
              <a:rPr lang="en-US" altLang="zh-CN" sz="2000" b="1" i="1">
                <a:latin typeface="Times New Roman" panose="02020603050405020304" pitchFamily="18" charset="0"/>
              </a:rPr>
              <a:t>done</a:t>
            </a:r>
            <a:r>
              <a:rPr lang="en-US" altLang="zh-CN" sz="2000" b="1">
                <a:latin typeface="Times New Roman" panose="02020603050405020304" pitchFamily="18" charset="0"/>
              </a:rPr>
              <a:t> := false</a:t>
            </a:r>
            <a:r>
              <a:rPr lang="zh-CN" altLang="en-US" sz="2000" b="1">
                <a:latin typeface="Times New Roman" panose="02020603050405020304" pitchFamily="18" charset="0"/>
              </a:rPr>
              <a:t>；</a:t>
            </a:r>
            <a:endParaRPr lang="zh-CN" altLang="en-US" sz="2000" b="1" i="1">
              <a:latin typeface="Times New Roman" panose="02020603050405020304" pitchFamily="18" charset="0"/>
            </a:endParaRPr>
          </a:p>
          <a:p>
            <a:pPr algn="just">
              <a:lnSpc>
                <a:spcPct val="112000"/>
              </a:lnSpc>
            </a:pPr>
            <a:r>
              <a:rPr lang="zh-CN" altLang="en-US" sz="2000" b="1">
                <a:solidFill>
                  <a:srgbClr val="FF3300"/>
                </a:solidFill>
                <a:latin typeface="Times New Roman" panose="02020603050405020304" pitchFamily="18" charset="0"/>
              </a:rPr>
              <a:t>计算 </a:t>
            </a:r>
            <a:r>
              <a:rPr lang="en-US" altLang="zh-CN" sz="2000" b="1" i="1">
                <a:solidFill>
                  <a:srgbClr val="FF3300"/>
                </a:solidFill>
                <a:latin typeface="Times New Roman" panose="02020603050405020304" pitchFamily="18" charset="0"/>
              </a:rPr>
              <a:t>F</a:t>
            </a:r>
            <a:r>
              <a:rPr lang="en-US" altLang="zh-CN" sz="2000" b="1" baseline="30000">
                <a:solidFill>
                  <a:srgbClr val="FF3300"/>
                </a:solidFill>
                <a:latin typeface="Times New Roman" panose="02020603050405020304" pitchFamily="18" charset="0"/>
              </a:rPr>
              <a:t>+</a:t>
            </a:r>
            <a:r>
              <a:rPr lang="zh-CN" altLang="en-US" sz="2000" b="1">
                <a:latin typeface="Times New Roman" panose="02020603050405020304" pitchFamily="18" charset="0"/>
              </a:rPr>
              <a:t>；</a:t>
            </a:r>
            <a:endParaRPr lang="zh-CN" altLang="en-US" sz="2000" b="1" i="1">
              <a:latin typeface="Times New Roman" panose="02020603050405020304" pitchFamily="18" charset="0"/>
            </a:endParaRPr>
          </a:p>
          <a:p>
            <a:pPr algn="just">
              <a:lnSpc>
                <a:spcPct val="112000"/>
              </a:lnSpc>
            </a:pPr>
            <a:r>
              <a:rPr lang="en-US" altLang="zh-CN" sz="2000" b="1">
                <a:solidFill>
                  <a:schemeClr val="accent2"/>
                </a:solidFill>
                <a:latin typeface="Times New Roman" panose="02020603050405020304" pitchFamily="18" charset="0"/>
              </a:rPr>
              <a:t>while </a:t>
            </a:r>
            <a:r>
              <a:rPr lang="en-US" altLang="zh-CN" sz="2000" b="1">
                <a:latin typeface="Times New Roman" panose="02020603050405020304" pitchFamily="18" charset="0"/>
              </a:rPr>
              <a:t>(not</a:t>
            </a:r>
            <a:r>
              <a:rPr lang="en-US" altLang="zh-CN" sz="2000" b="1" i="1">
                <a:latin typeface="Times New Roman" panose="02020603050405020304" pitchFamily="18" charset="0"/>
              </a:rPr>
              <a:t> done</a:t>
            </a:r>
            <a:r>
              <a:rPr lang="en-US" altLang="zh-CN" sz="2000" b="1">
                <a:latin typeface="Times New Roman" panose="02020603050405020304" pitchFamily="18" charset="0"/>
              </a:rPr>
              <a:t>) </a:t>
            </a:r>
            <a:r>
              <a:rPr lang="en-US" altLang="zh-CN" sz="2000" b="1">
                <a:solidFill>
                  <a:schemeClr val="accent2"/>
                </a:solidFill>
                <a:latin typeface="Times New Roman" panose="02020603050405020304" pitchFamily="18" charset="0"/>
              </a:rPr>
              <a:t>do</a:t>
            </a:r>
            <a:endParaRPr lang="en-US" altLang="zh-CN" sz="2000" b="1" i="1">
              <a:solidFill>
                <a:schemeClr val="accent2"/>
              </a:solidFill>
              <a:latin typeface="Times New Roman" panose="02020603050405020304" pitchFamily="18" charset="0"/>
            </a:endParaRPr>
          </a:p>
          <a:p>
            <a:pPr algn="just">
              <a:lnSpc>
                <a:spcPct val="112000"/>
              </a:lnSpc>
            </a:pPr>
            <a:r>
              <a:rPr lang="en-US" altLang="zh-CN" sz="2000" b="1">
                <a:latin typeface="Times New Roman" panose="02020603050405020304" pitchFamily="18" charset="0"/>
              </a:rPr>
              <a:t>   </a:t>
            </a:r>
            <a:r>
              <a:rPr lang="en-US" altLang="zh-CN" sz="2000" b="1">
                <a:solidFill>
                  <a:schemeClr val="accent2"/>
                </a:solidFill>
                <a:latin typeface="Times New Roman" panose="02020603050405020304" pitchFamily="18" charset="0"/>
              </a:rPr>
              <a:t>if </a:t>
            </a:r>
            <a:r>
              <a:rPr lang="en-US" altLang="zh-CN" sz="2000" b="1" i="1">
                <a:latin typeface="Times New Roman" panose="02020603050405020304" pitchFamily="18" charset="0"/>
              </a:rPr>
              <a:t> </a:t>
            </a:r>
            <a:r>
              <a:rPr lang="en-US" altLang="zh-CN" sz="2000" b="1">
                <a:latin typeface="Times New Roman" panose="02020603050405020304" pitchFamily="18" charset="0"/>
                <a:sym typeface="Symbol" panose="05050102010706020507" pitchFamily="18" charset="2"/>
              </a:rPr>
              <a:t></a:t>
            </a:r>
            <a:r>
              <a:rPr lang="en-US" altLang="zh-CN" sz="2000" b="1" i="1">
                <a:solidFill>
                  <a:srgbClr val="800000"/>
                </a:solidFill>
                <a:latin typeface="Times New Roman" panose="02020603050405020304" pitchFamily="18" charset="0"/>
              </a:rPr>
              <a:t>r</a:t>
            </a:r>
            <a:r>
              <a:rPr lang="en-US" altLang="zh-CN" sz="2000" b="1" i="1" baseline="-25000">
                <a:solidFill>
                  <a:srgbClr val="800000"/>
                </a:solidFill>
                <a:latin typeface="Times New Roman" panose="02020603050405020304" pitchFamily="18" charset="0"/>
              </a:rPr>
              <a:t>i</a:t>
            </a:r>
            <a:r>
              <a:rPr lang="en-US" altLang="zh-CN" sz="2000" b="1">
                <a:solidFill>
                  <a:srgbClr val="800000"/>
                </a:solidFill>
                <a:latin typeface="Times New Roman" panose="02020603050405020304" pitchFamily="18" charset="0"/>
              </a:rPr>
              <a:t>(</a:t>
            </a:r>
            <a:r>
              <a:rPr lang="en-US" altLang="zh-CN" sz="2000" b="1" i="1">
                <a:solidFill>
                  <a:srgbClr val="800000"/>
                </a:solidFill>
                <a:latin typeface="Times New Roman" panose="02020603050405020304" pitchFamily="18" charset="0"/>
              </a:rPr>
              <a:t>R</a:t>
            </a:r>
            <a:r>
              <a:rPr lang="en-US" altLang="zh-CN" sz="2000" b="1" i="1" baseline="-25000">
                <a:solidFill>
                  <a:srgbClr val="800000"/>
                </a:solidFill>
                <a:latin typeface="Times New Roman" panose="02020603050405020304" pitchFamily="18" charset="0"/>
              </a:rPr>
              <a:t>i</a:t>
            </a:r>
            <a:r>
              <a:rPr lang="en-US" altLang="zh-CN" sz="2000" b="1">
                <a:solidFill>
                  <a:srgbClr val="800000"/>
                </a:solidFill>
                <a:latin typeface="Times New Roman" panose="02020603050405020304" pitchFamily="18" charset="0"/>
              </a:rPr>
              <a:t>)</a:t>
            </a:r>
            <a:r>
              <a:rPr lang="en-US" altLang="zh-CN" sz="2000" b="1">
                <a:solidFill>
                  <a:srgbClr val="800000"/>
                </a:solidFill>
                <a:latin typeface="Times New Roman" panose="02020603050405020304" pitchFamily="18" charset="0"/>
                <a:sym typeface="Symbol" panose="05050102010706020507" pitchFamily="18" charset="2"/>
              </a:rPr>
              <a:t></a:t>
            </a:r>
            <a:r>
              <a:rPr lang="en-US" altLang="zh-CN" sz="2000" b="1">
                <a:solidFill>
                  <a:srgbClr val="800000"/>
                </a:solidFill>
                <a:latin typeface="Times New Roman" panose="02020603050405020304" pitchFamily="18" charset="0"/>
              </a:rPr>
              <a:t>BCNF</a:t>
            </a:r>
            <a:endParaRPr lang="en-US" altLang="zh-CN" sz="2000" b="1" i="1">
              <a:solidFill>
                <a:srgbClr val="800000"/>
              </a:solidFill>
              <a:latin typeface="Times New Roman" panose="02020603050405020304" pitchFamily="18" charset="0"/>
            </a:endParaRPr>
          </a:p>
          <a:p>
            <a:pPr algn="just">
              <a:lnSpc>
                <a:spcPct val="112000"/>
              </a:lnSpc>
            </a:pPr>
            <a:r>
              <a:rPr lang="en-US" altLang="zh-CN" sz="2000" b="1" i="1">
                <a:latin typeface="Times New Roman" panose="02020603050405020304" pitchFamily="18" charset="0"/>
              </a:rPr>
              <a:t>       </a:t>
            </a:r>
            <a:r>
              <a:rPr lang="en-US" altLang="zh-CN" sz="2000" b="1">
                <a:solidFill>
                  <a:schemeClr val="accent2"/>
                </a:solidFill>
                <a:latin typeface="Times New Roman" panose="02020603050405020304" pitchFamily="18" charset="0"/>
              </a:rPr>
              <a:t>if</a:t>
            </a:r>
            <a:r>
              <a:rPr lang="en-US" altLang="zh-CN" sz="2000" b="1">
                <a:latin typeface="Times New Roman" panose="02020603050405020304" pitchFamily="18" charset="0"/>
              </a:rPr>
              <a:t>  </a:t>
            </a:r>
            <a:r>
              <a:rPr lang="en-US" altLang="zh-CN" sz="2000" b="1">
                <a:latin typeface="Times New Roman" panose="02020603050405020304" pitchFamily="18" charset="0"/>
                <a:sym typeface="Symbol" panose="05050102010706020507" pitchFamily="18" charset="2"/>
              </a:rPr>
              <a:t></a:t>
            </a:r>
            <a:r>
              <a:rPr lang="en-US" altLang="zh-CN" sz="2000" b="1" i="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sym typeface="Symbol" panose="05050102010706020507" pitchFamily="18" charset="2"/>
              </a:rPr>
              <a:t></a:t>
            </a:r>
            <a:r>
              <a:rPr lang="en-US" altLang="zh-CN" sz="2000" b="1" i="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sym typeface="Symbol" panose="05050102010706020507" pitchFamily="18" charset="2"/>
              </a:rPr>
              <a:t></a:t>
            </a:r>
            <a:r>
              <a:rPr lang="en-US" altLang="zh-CN" sz="2000" b="1" i="1">
                <a:latin typeface="Times New Roman" panose="02020603050405020304" pitchFamily="18" charset="0"/>
              </a:rPr>
              <a:t>F</a:t>
            </a:r>
            <a:r>
              <a:rPr lang="en-US" altLang="zh-CN" sz="2000" b="1" i="1" baseline="30000">
                <a:latin typeface="Times New Roman" panose="02020603050405020304" pitchFamily="18" charset="0"/>
              </a:rPr>
              <a:t>+</a:t>
            </a:r>
            <a:r>
              <a:rPr lang="en-US" altLang="zh-CN" sz="2000" b="1">
                <a:latin typeface="Times New Roman" panose="02020603050405020304" pitchFamily="18" charset="0"/>
              </a:rPr>
              <a:t> ( </a:t>
            </a:r>
            <a:r>
              <a:rPr lang="en-US" altLang="zh-CN" sz="2000" b="1">
                <a:solidFill>
                  <a:srgbClr val="0000CC"/>
                </a:solidFill>
                <a:latin typeface="Times New Roman" panose="02020603050405020304" pitchFamily="18" charset="0"/>
              </a:rPr>
              <a:t>(</a:t>
            </a:r>
            <a:r>
              <a:rPr lang="en-US" altLang="zh-CN" sz="2000" b="1" i="1">
                <a:solidFill>
                  <a:srgbClr val="0000CC"/>
                </a:solidFill>
                <a:latin typeface="Times New Roman" panose="02020603050405020304" pitchFamily="18" charset="0"/>
                <a:sym typeface="Symbol" panose="05050102010706020507" pitchFamily="18" charset="2"/>
              </a:rPr>
              <a:t>    </a:t>
            </a:r>
            <a:r>
              <a:rPr lang="en-US" altLang="zh-CN" sz="2000" b="1">
                <a:solidFill>
                  <a:srgbClr val="0000CC"/>
                </a:solidFill>
                <a:latin typeface="Times New Roman" panose="02020603050405020304" pitchFamily="18" charset="0"/>
              </a:rPr>
              <a:t>  </a:t>
            </a:r>
            <a:r>
              <a:rPr lang="en-US" altLang="zh-CN" sz="2000" b="1">
                <a:solidFill>
                  <a:srgbClr val="0000CC"/>
                </a:solidFill>
                <a:latin typeface="Times New Roman" panose="02020603050405020304" pitchFamily="18" charset="0"/>
                <a:sym typeface="Symbol" panose="05050102010706020507" pitchFamily="18" charset="2"/>
              </a:rPr>
              <a:t></a:t>
            </a:r>
            <a:r>
              <a:rPr lang="en-US" altLang="zh-CN" sz="2000" b="1">
                <a:solidFill>
                  <a:srgbClr val="0000CC"/>
                </a:solidFill>
                <a:latin typeface="Times New Roman" panose="02020603050405020304" pitchFamily="18" charset="0"/>
              </a:rPr>
              <a:t> </a:t>
            </a:r>
            <a:r>
              <a:rPr lang="en-US" altLang="zh-CN" sz="2000" b="1" i="1">
                <a:solidFill>
                  <a:srgbClr val="0000CC"/>
                </a:solidFill>
                <a:latin typeface="Times New Roman" panose="02020603050405020304" pitchFamily="18" charset="0"/>
                <a:sym typeface="Symbol" panose="05050102010706020507" pitchFamily="18" charset="2"/>
              </a:rPr>
              <a:t></a:t>
            </a:r>
            <a:r>
              <a:rPr lang="en-US" altLang="zh-CN" sz="2000" b="1">
                <a:solidFill>
                  <a:srgbClr val="0000CC"/>
                </a:solidFill>
                <a:latin typeface="Times New Roman" panose="02020603050405020304" pitchFamily="18" charset="0"/>
                <a:sym typeface="Symbol" panose="05050102010706020507" pitchFamily="18" charset="2"/>
              </a:rPr>
              <a:t></a:t>
            </a:r>
            <a:r>
              <a:rPr lang="en-US" altLang="zh-CN" sz="2000" b="1" i="1">
                <a:solidFill>
                  <a:srgbClr val="0000CC"/>
                </a:solidFill>
                <a:latin typeface="Times New Roman" panose="02020603050405020304" pitchFamily="18" charset="0"/>
                <a:sym typeface="Symbol" panose="05050102010706020507" pitchFamily="18" charset="2"/>
              </a:rPr>
              <a:t></a:t>
            </a:r>
            <a:r>
              <a:rPr lang="en-US" altLang="zh-CN" sz="2000" b="1">
                <a:solidFill>
                  <a:srgbClr val="0000CC"/>
                </a:solidFill>
                <a:latin typeface="Times New Roman" panose="02020603050405020304" pitchFamily="18" charset="0"/>
                <a:sym typeface="Symbol" panose="05050102010706020507" pitchFamily="18" charset="2"/>
              </a:rPr>
              <a:t></a:t>
            </a:r>
            <a:r>
              <a:rPr lang="en-US" altLang="zh-CN" sz="2000" b="1" i="1">
                <a:solidFill>
                  <a:srgbClr val="0000CC"/>
                </a:solidFill>
                <a:latin typeface="Times New Roman" panose="02020603050405020304" pitchFamily="18" charset="0"/>
              </a:rPr>
              <a:t>R</a:t>
            </a:r>
            <a:r>
              <a:rPr lang="en-US" altLang="zh-CN" sz="2000" b="1" i="1" baseline="-25000">
                <a:solidFill>
                  <a:srgbClr val="0000CC"/>
                </a:solidFill>
                <a:latin typeface="Times New Roman" panose="02020603050405020304" pitchFamily="18" charset="0"/>
              </a:rPr>
              <a:t>i</a:t>
            </a:r>
            <a:r>
              <a:rPr lang="en-US" altLang="zh-CN" sz="2000" b="1">
                <a:solidFill>
                  <a:srgbClr val="0000CC"/>
                </a:solidFill>
                <a:latin typeface="Times New Roman" panose="02020603050405020304" pitchFamily="18" charset="0"/>
              </a:rPr>
              <a:t>)</a:t>
            </a:r>
            <a:r>
              <a:rPr lang="en-US" altLang="zh-CN" sz="2000" b="1">
                <a:latin typeface="Times New Roman" panose="02020603050405020304" pitchFamily="18" charset="0"/>
              </a:rPr>
              <a:t> </a:t>
            </a:r>
            <a:r>
              <a:rPr lang="en-US" altLang="zh-CN" sz="2000" b="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 </a:t>
            </a:r>
            <a:r>
              <a:rPr lang="en-US" altLang="zh-CN" sz="2000" b="1">
                <a:solidFill>
                  <a:srgbClr val="FF0066"/>
                </a:solidFill>
                <a:latin typeface="Times New Roman" panose="02020603050405020304" pitchFamily="18" charset="0"/>
              </a:rPr>
              <a:t>(</a:t>
            </a:r>
            <a:r>
              <a:rPr lang="en-US" altLang="zh-CN" sz="2000" b="1" i="1">
                <a:solidFill>
                  <a:srgbClr val="FF0066"/>
                </a:solidFill>
                <a:latin typeface="Times New Roman" panose="02020603050405020304" pitchFamily="18" charset="0"/>
                <a:sym typeface="Symbol" panose="05050102010706020507" pitchFamily="18" charset="2"/>
              </a:rPr>
              <a:t></a:t>
            </a:r>
            <a:r>
              <a:rPr lang="en-US" altLang="zh-CN" sz="2000" b="1">
                <a:solidFill>
                  <a:srgbClr val="FF0066"/>
                </a:solidFill>
                <a:latin typeface="Times New Roman" panose="02020603050405020304" pitchFamily="18" charset="0"/>
                <a:sym typeface="Symbol" panose="05050102010706020507" pitchFamily="18" charset="2"/>
              </a:rPr>
              <a:t></a:t>
            </a:r>
            <a:r>
              <a:rPr lang="en-US" altLang="zh-CN" sz="2000" b="1" i="1">
                <a:solidFill>
                  <a:srgbClr val="FF0066"/>
                </a:solidFill>
                <a:latin typeface="Times New Roman" panose="02020603050405020304" pitchFamily="18" charset="0"/>
              </a:rPr>
              <a:t>R</a:t>
            </a:r>
            <a:r>
              <a:rPr lang="en-US" altLang="zh-CN" sz="2000" b="1" i="1" baseline="-25000">
                <a:solidFill>
                  <a:srgbClr val="FF0066"/>
                </a:solidFill>
                <a:latin typeface="Times New Roman" panose="02020603050405020304" pitchFamily="18" charset="0"/>
              </a:rPr>
              <a:t>i</a:t>
            </a:r>
            <a:r>
              <a:rPr lang="en-US" altLang="zh-CN" sz="2000" b="1">
                <a:solidFill>
                  <a:srgbClr val="FF0066"/>
                </a:solidFill>
                <a:latin typeface="Times New Roman" panose="02020603050405020304" pitchFamily="18" charset="0"/>
                <a:sym typeface="Symbol" panose="05050102010706020507" pitchFamily="18" charset="2"/>
              </a:rPr>
              <a:t></a:t>
            </a:r>
            <a:r>
              <a:rPr lang="en-US" altLang="zh-CN" sz="2000" b="1" i="1">
                <a:solidFill>
                  <a:srgbClr val="FF0066"/>
                </a:solidFill>
                <a:latin typeface="Times New Roman" panose="02020603050405020304" pitchFamily="18" charset="0"/>
              </a:rPr>
              <a:t>F</a:t>
            </a:r>
            <a:r>
              <a:rPr lang="en-US" altLang="zh-CN" sz="2000" b="1" baseline="30000">
                <a:solidFill>
                  <a:srgbClr val="FF0066"/>
                </a:solidFill>
                <a:latin typeface="Times New Roman" panose="02020603050405020304" pitchFamily="18" charset="0"/>
              </a:rPr>
              <a:t>+</a:t>
            </a:r>
            <a:r>
              <a:rPr lang="en-US" altLang="zh-CN" sz="2000" b="1">
                <a:solidFill>
                  <a:srgbClr val="FF0066"/>
                </a:solidFill>
                <a:latin typeface="Times New Roman" panose="02020603050405020304" pitchFamily="18" charset="0"/>
              </a:rPr>
              <a:t> </a:t>
            </a:r>
            <a:r>
              <a:rPr lang="en-US" altLang="zh-CN" sz="2000" b="1">
                <a:solidFill>
                  <a:srgbClr val="FF0066"/>
                </a:solidFill>
                <a:latin typeface="Times New Roman" panose="02020603050405020304" pitchFamily="18" charset="0"/>
                <a:sym typeface="Symbol" panose="05050102010706020507" pitchFamily="18" charset="2"/>
              </a:rPr>
              <a:t></a:t>
            </a:r>
            <a:r>
              <a:rPr lang="en-US" altLang="zh-CN" sz="2000" b="1">
                <a:solidFill>
                  <a:srgbClr val="FF0066"/>
                </a:solidFill>
                <a:latin typeface="Times New Roman" panose="02020603050405020304" pitchFamily="18" charset="0"/>
              </a:rPr>
              <a:t> </a:t>
            </a:r>
            <a:r>
              <a:rPr lang="en-US" altLang="zh-CN" sz="2000" b="1" i="1">
                <a:solidFill>
                  <a:srgbClr val="FF0066"/>
                </a:solidFill>
                <a:latin typeface="Times New Roman" panose="02020603050405020304" pitchFamily="18" charset="0"/>
                <a:sym typeface="Symbol" panose="05050102010706020507" pitchFamily="18" charset="2"/>
              </a:rPr>
              <a:t></a:t>
            </a:r>
            <a:r>
              <a:rPr lang="en-US" altLang="zh-CN" sz="2000" b="1">
                <a:solidFill>
                  <a:srgbClr val="FF0066"/>
                </a:solidFill>
                <a:latin typeface="Times New Roman" panose="02020603050405020304" pitchFamily="18" charset="0"/>
                <a:sym typeface="Symbol" panose="05050102010706020507" pitchFamily="18" charset="2"/>
              </a:rPr>
              <a:t></a:t>
            </a:r>
            <a:r>
              <a:rPr lang="en-US" altLang="zh-CN" sz="2000" b="1" i="1">
                <a:solidFill>
                  <a:srgbClr val="FF0066"/>
                </a:solidFill>
                <a:latin typeface="Times New Roman" panose="02020603050405020304" pitchFamily="18" charset="0"/>
                <a:sym typeface="Symbol" panose="05050102010706020507" pitchFamily="18" charset="2"/>
              </a:rPr>
              <a:t></a:t>
            </a:r>
            <a:r>
              <a:rPr lang="en-US" altLang="zh-CN" sz="2000" b="1">
                <a:solidFill>
                  <a:srgbClr val="FF0066"/>
                </a:solidFill>
                <a:latin typeface="Times New Roman" panose="02020603050405020304" pitchFamily="18" charset="0"/>
              </a:rPr>
              <a:t>=</a:t>
            </a:r>
            <a:r>
              <a:rPr lang="en-US" altLang="zh-CN" sz="2000" b="1">
                <a:solidFill>
                  <a:srgbClr val="FF0066"/>
                </a:solidFill>
                <a:latin typeface="Times New Roman" panose="02020603050405020304" pitchFamily="18" charset="0"/>
                <a:sym typeface="Symbol" panose="05050102010706020507" pitchFamily="18" charset="2"/>
              </a:rPr>
              <a:t></a:t>
            </a:r>
            <a:r>
              <a:rPr lang="en-US" altLang="zh-CN" sz="2000" b="1">
                <a:solidFill>
                  <a:srgbClr val="FF0066"/>
                </a:solidFill>
                <a:latin typeface="Times New Roman" panose="02020603050405020304" pitchFamily="18" charset="0"/>
              </a:rPr>
              <a:t>)</a:t>
            </a:r>
            <a:r>
              <a:rPr lang="en-US" altLang="zh-CN" sz="2000" b="1">
                <a:latin typeface="Times New Roman" panose="02020603050405020304" pitchFamily="18" charset="0"/>
              </a:rPr>
              <a:t> )</a:t>
            </a:r>
            <a:endParaRPr lang="en-US" altLang="zh-CN" sz="2000" b="1" i="1">
              <a:latin typeface="Times New Roman" panose="02020603050405020304" pitchFamily="18" charset="0"/>
            </a:endParaRPr>
          </a:p>
          <a:p>
            <a:pPr algn="just">
              <a:lnSpc>
                <a:spcPct val="112000"/>
              </a:lnSpc>
            </a:pPr>
            <a:r>
              <a:rPr lang="en-US" altLang="zh-CN" sz="2000" b="1" i="1">
                <a:latin typeface="Times New Roman" panose="02020603050405020304" pitchFamily="18" charset="0"/>
              </a:rPr>
              <a:t>           result </a:t>
            </a:r>
            <a:r>
              <a:rPr lang="en-US" altLang="zh-CN" sz="2000" b="1">
                <a:latin typeface="Times New Roman" panose="02020603050405020304" pitchFamily="18" charset="0"/>
              </a:rPr>
              <a:t>:= (</a:t>
            </a:r>
            <a:r>
              <a:rPr lang="en-US" altLang="zh-CN" sz="2000" b="1" i="1">
                <a:latin typeface="Times New Roman" panose="02020603050405020304" pitchFamily="18" charset="0"/>
              </a:rPr>
              <a:t>result</a:t>
            </a:r>
            <a:r>
              <a:rPr lang="en-US" altLang="zh-CN" sz="2000" b="1">
                <a:latin typeface="宋体" panose="02010600030101010101" pitchFamily="2" charset="-122"/>
              </a:rPr>
              <a:t>-</a:t>
            </a:r>
            <a:r>
              <a:rPr lang="en-US" altLang="zh-CN" sz="2000" b="1" i="1">
                <a:latin typeface="Times New Roman" panose="02020603050405020304" pitchFamily="18" charset="0"/>
              </a:rPr>
              <a:t>R</a:t>
            </a:r>
            <a:r>
              <a:rPr lang="en-US" altLang="zh-CN" sz="2000" b="1" i="1" baseline="-25000">
                <a:latin typeface="Times New Roman" panose="02020603050405020304" pitchFamily="18" charset="0"/>
              </a:rPr>
              <a:t>i</a:t>
            </a:r>
            <a:r>
              <a:rPr lang="en-US" altLang="zh-CN" sz="2000" b="1">
                <a:latin typeface="Times New Roman" panose="02020603050405020304" pitchFamily="18" charset="0"/>
              </a:rPr>
              <a:t>) </a:t>
            </a:r>
            <a:r>
              <a:rPr lang="en-US" altLang="zh-CN" sz="2000" b="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 </a:t>
            </a:r>
            <a:r>
              <a:rPr lang="en-US" altLang="zh-CN" sz="2000" b="1">
                <a:solidFill>
                  <a:srgbClr val="006600"/>
                </a:solidFill>
                <a:latin typeface="Times New Roman" panose="02020603050405020304" pitchFamily="18" charset="0"/>
              </a:rPr>
              <a:t>(</a:t>
            </a:r>
            <a:r>
              <a:rPr lang="en-US" altLang="zh-CN" sz="2000" b="1" i="1">
                <a:solidFill>
                  <a:srgbClr val="006600"/>
                </a:solidFill>
                <a:latin typeface="Times New Roman" panose="02020603050405020304" pitchFamily="18" charset="0"/>
              </a:rPr>
              <a:t>R</a:t>
            </a:r>
            <a:r>
              <a:rPr lang="en-US" altLang="zh-CN" sz="2000" b="1" i="1" baseline="-25000">
                <a:solidFill>
                  <a:srgbClr val="006600"/>
                </a:solidFill>
                <a:latin typeface="Times New Roman" panose="02020603050405020304" pitchFamily="18" charset="0"/>
              </a:rPr>
              <a:t>i</a:t>
            </a:r>
            <a:r>
              <a:rPr lang="en-US" altLang="zh-CN" sz="2000" b="1">
                <a:solidFill>
                  <a:srgbClr val="006600"/>
                </a:solidFill>
                <a:latin typeface="宋体" panose="02010600030101010101" pitchFamily="2" charset="-122"/>
              </a:rPr>
              <a:t>-</a:t>
            </a:r>
            <a:r>
              <a:rPr lang="en-US" altLang="zh-CN" sz="2000" b="1" i="1">
                <a:solidFill>
                  <a:srgbClr val="006600"/>
                </a:solidFill>
                <a:latin typeface="Times New Roman" panose="02020603050405020304" pitchFamily="18" charset="0"/>
                <a:sym typeface="Symbol" panose="05050102010706020507" pitchFamily="18" charset="2"/>
              </a:rPr>
              <a:t></a:t>
            </a:r>
            <a:r>
              <a:rPr lang="en-US" altLang="zh-CN" sz="2000" b="1">
                <a:solidFill>
                  <a:srgbClr val="006600"/>
                </a:solidFill>
                <a:latin typeface="Times New Roman" panose="02020603050405020304" pitchFamily="18" charset="0"/>
              </a:rPr>
              <a:t>)</a:t>
            </a:r>
            <a:r>
              <a:rPr lang="en-US" altLang="zh-CN" sz="2000" b="1">
                <a:latin typeface="Times New Roman" panose="02020603050405020304" pitchFamily="18" charset="0"/>
              </a:rPr>
              <a:t> </a:t>
            </a:r>
            <a:r>
              <a:rPr lang="en-US" altLang="zh-CN" sz="2000" b="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 (</a:t>
            </a:r>
            <a:r>
              <a:rPr lang="en-US" altLang="zh-CN" sz="2000" b="1" i="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 </a:t>
            </a:r>
            <a:r>
              <a:rPr lang="en-US" altLang="zh-CN" sz="2000" b="1" i="1">
                <a:latin typeface="Times New Roman" panose="02020603050405020304" pitchFamily="18" charset="0"/>
                <a:sym typeface="Symbol" panose="05050102010706020507" pitchFamily="18" charset="2"/>
              </a:rPr>
              <a:t></a:t>
            </a:r>
            <a:r>
              <a:rPr lang="en-US" altLang="zh-CN" sz="2000" b="1">
                <a:latin typeface="Times New Roman" panose="02020603050405020304" pitchFamily="18" charset="0"/>
              </a:rPr>
              <a:t>)</a:t>
            </a:r>
            <a:endParaRPr lang="en-US" altLang="zh-CN" sz="2000" b="1" i="1">
              <a:latin typeface="Times New Roman" panose="02020603050405020304" pitchFamily="18" charset="0"/>
            </a:endParaRPr>
          </a:p>
          <a:p>
            <a:pPr algn="just">
              <a:lnSpc>
                <a:spcPct val="112000"/>
              </a:lnSpc>
            </a:pPr>
            <a:r>
              <a:rPr lang="en-US" altLang="zh-CN" sz="2000" b="1" i="1">
                <a:latin typeface="Times New Roman" panose="02020603050405020304" pitchFamily="18" charset="0"/>
              </a:rPr>
              <a:t>   </a:t>
            </a:r>
            <a:r>
              <a:rPr lang="en-US" altLang="zh-CN" sz="2000" b="1">
                <a:solidFill>
                  <a:schemeClr val="accent2"/>
                </a:solidFill>
                <a:latin typeface="Times New Roman" panose="02020603050405020304" pitchFamily="18" charset="0"/>
              </a:rPr>
              <a:t>else</a:t>
            </a:r>
          </a:p>
          <a:p>
            <a:pPr algn="just">
              <a:lnSpc>
                <a:spcPct val="112000"/>
              </a:lnSpc>
            </a:pPr>
            <a:r>
              <a:rPr lang="en-US" altLang="zh-CN" sz="2000" b="1" i="1">
                <a:latin typeface="Times New Roman" panose="02020603050405020304" pitchFamily="18" charset="0"/>
              </a:rPr>
              <a:t>       done</a:t>
            </a:r>
            <a:r>
              <a:rPr lang="en-US" altLang="zh-CN" sz="2000" b="1">
                <a:latin typeface="Times New Roman" panose="02020603050405020304" pitchFamily="18" charset="0"/>
              </a:rPr>
              <a:t> := true</a:t>
            </a:r>
            <a:endParaRPr lang="en-US" altLang="zh-CN" sz="2000" b="1"/>
          </a:p>
        </p:txBody>
      </p:sp>
      <p:sp>
        <p:nvSpPr>
          <p:cNvPr id="238597" name="Text Box 5"/>
          <p:cNvSpPr txBox="1">
            <a:spLocks noChangeArrowheads="1"/>
          </p:cNvSpPr>
          <p:nvPr/>
        </p:nvSpPr>
        <p:spPr bwMode="auto">
          <a:xfrm>
            <a:off x="3276600" y="571500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t>图</a:t>
            </a:r>
            <a:r>
              <a:rPr lang="en-US" altLang="zh-CN" sz="1600" b="1"/>
              <a:t>5-15   BCNF</a:t>
            </a:r>
            <a:r>
              <a:rPr lang="zh-CN" altLang="en-US" sz="1600" b="1"/>
              <a:t>分解算法</a:t>
            </a:r>
          </a:p>
        </p:txBody>
      </p:sp>
      <p:sp>
        <p:nvSpPr>
          <p:cNvPr id="23859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8598" name="Object 6"/>
          <p:cNvGraphicFramePr>
            <a:graphicFrameLocks noChangeAspect="1"/>
          </p:cNvGraphicFramePr>
          <p:nvPr/>
        </p:nvGraphicFramePr>
        <p:xfrm>
          <a:off x="0" y="0"/>
          <a:ext cx="142875" cy="142875"/>
        </p:xfrm>
        <a:graphic>
          <a:graphicData uri="http://schemas.openxmlformats.org/presentationml/2006/ole">
            <mc:AlternateContent xmlns:mc="http://schemas.openxmlformats.org/markup-compatibility/2006">
              <mc:Choice xmlns:v="urn:schemas-microsoft-com:vml" Requires="v">
                <p:oleObj spid="_x0000_s4154" name="公式" r:id="rId3" imgW="139700" imgH="139700" progId="Equation.3">
                  <p:embed/>
                </p:oleObj>
              </mc:Choice>
              <mc:Fallback>
                <p:oleObj name="公式" r:id="rId3" imgW="139700" imgH="139700" progId="Equation.3">
                  <p:embed/>
                  <p:pic>
                    <p:nvPicPr>
                      <p:cNvPr id="2385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2875"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601" name="Rectangle 9"/>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8600" name="Object 8"/>
          <p:cNvGraphicFramePr>
            <a:graphicFrameLocks noChangeAspect="1"/>
          </p:cNvGraphicFramePr>
          <p:nvPr/>
        </p:nvGraphicFramePr>
        <p:xfrm>
          <a:off x="3468688" y="4164013"/>
          <a:ext cx="331787" cy="331787"/>
        </p:xfrm>
        <a:graphic>
          <a:graphicData uri="http://schemas.openxmlformats.org/presentationml/2006/ole">
            <mc:AlternateContent xmlns:mc="http://schemas.openxmlformats.org/markup-compatibility/2006">
              <mc:Choice xmlns:v="urn:schemas-microsoft-com:vml" Requires="v">
                <p:oleObj spid="_x0000_s4155" name="公式" r:id="rId5" imgW="152280" imgH="152280" progId="Equation.3">
                  <p:embed/>
                </p:oleObj>
              </mc:Choice>
              <mc:Fallback>
                <p:oleObj name="公式" r:id="rId5" imgW="152280" imgH="152280" progId="Equation.3">
                  <p:embed/>
                  <p:pic>
                    <p:nvPicPr>
                      <p:cNvPr id="23860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688" y="4164013"/>
                        <a:ext cx="331787"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602" name="AutoShape 10"/>
          <p:cNvSpPr>
            <a:spLocks noChangeArrowheads="1"/>
          </p:cNvSpPr>
          <p:nvPr/>
        </p:nvSpPr>
        <p:spPr bwMode="auto">
          <a:xfrm>
            <a:off x="3657600" y="2667000"/>
            <a:ext cx="4419600" cy="533400"/>
          </a:xfrm>
          <a:prstGeom prst="wedgeRoundRectCallout">
            <a:avLst>
              <a:gd name="adj1" fmla="val -40051"/>
              <a:gd name="adj2" fmla="val 243153"/>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i="1">
                <a:solidFill>
                  <a:srgbClr val="0000CC"/>
                </a:solidFill>
                <a:sym typeface="Symbol" panose="05050102010706020507" pitchFamily="18" charset="2"/>
              </a:rPr>
              <a:t></a:t>
            </a:r>
            <a:r>
              <a:rPr lang="en-US" altLang="zh-CN" sz="2000" b="1">
                <a:solidFill>
                  <a:srgbClr val="0000CC"/>
                </a:solidFill>
                <a:sym typeface="Symbol" panose="05050102010706020507" pitchFamily="18" charset="2"/>
              </a:rPr>
              <a:t></a:t>
            </a:r>
            <a:r>
              <a:rPr lang="en-US" altLang="zh-CN" sz="2000" b="1" i="1">
                <a:solidFill>
                  <a:srgbClr val="0000CC"/>
                </a:solidFill>
                <a:sym typeface="Symbol" panose="05050102010706020507" pitchFamily="18" charset="2"/>
              </a:rPr>
              <a:t> </a:t>
            </a:r>
            <a:r>
              <a:rPr lang="zh-CN" altLang="en-US" sz="2000" b="1">
                <a:solidFill>
                  <a:srgbClr val="0000CC"/>
                </a:solidFill>
                <a:sym typeface="Symbol" panose="05050102010706020507" pitchFamily="18" charset="2"/>
              </a:rPr>
              <a:t>是</a:t>
            </a:r>
            <a:r>
              <a:rPr lang="en-US" altLang="zh-CN" sz="2000" b="1" i="1">
                <a:solidFill>
                  <a:srgbClr val="FF0066"/>
                </a:solidFill>
                <a:latin typeface="Times New Roman" panose="02020603050405020304" pitchFamily="18" charset="0"/>
              </a:rPr>
              <a:t>R</a:t>
            </a:r>
            <a:r>
              <a:rPr lang="en-US" altLang="zh-CN" sz="2000" b="1" i="1" baseline="-25000">
                <a:solidFill>
                  <a:srgbClr val="FF0066"/>
                </a:solidFill>
                <a:latin typeface="Times New Roman" panose="02020603050405020304" pitchFamily="18" charset="0"/>
              </a:rPr>
              <a:t>i</a:t>
            </a:r>
            <a:r>
              <a:rPr lang="zh-CN" altLang="en-US" sz="2000" b="1">
                <a:solidFill>
                  <a:srgbClr val="FF0066"/>
                </a:solidFill>
                <a:sym typeface="Symbol" panose="05050102010706020507" pitchFamily="18" charset="2"/>
              </a:rPr>
              <a:t>上</a:t>
            </a:r>
            <a:r>
              <a:rPr lang="zh-CN" altLang="en-US" sz="2000" b="1">
                <a:solidFill>
                  <a:srgbClr val="0000CC"/>
                </a:solidFill>
                <a:sym typeface="Symbol" panose="05050102010706020507" pitchFamily="18" charset="2"/>
              </a:rPr>
              <a:t>的一个非平凡函数依赖</a:t>
            </a:r>
          </a:p>
        </p:txBody>
      </p:sp>
      <p:sp>
        <p:nvSpPr>
          <p:cNvPr id="238603" name="AutoShape 11"/>
          <p:cNvSpPr>
            <a:spLocks noChangeArrowheads="1"/>
          </p:cNvSpPr>
          <p:nvPr/>
        </p:nvSpPr>
        <p:spPr bwMode="auto">
          <a:xfrm>
            <a:off x="6248400" y="3429000"/>
            <a:ext cx="2362200" cy="457200"/>
          </a:xfrm>
          <a:prstGeom prst="wedgeRoundRectCallout">
            <a:avLst>
              <a:gd name="adj1" fmla="val -53963"/>
              <a:gd name="adj2" fmla="val 108681"/>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i="1">
                <a:solidFill>
                  <a:srgbClr val="FF0066"/>
                </a:solidFill>
                <a:sym typeface="Symbol" panose="05050102010706020507" pitchFamily="18" charset="2"/>
              </a:rPr>
              <a:t> </a:t>
            </a:r>
            <a:r>
              <a:rPr lang="zh-CN" altLang="en-US" sz="2000" b="1">
                <a:solidFill>
                  <a:srgbClr val="FF0066"/>
                </a:solidFill>
                <a:sym typeface="Symbol" panose="05050102010706020507" pitchFamily="18" charset="2"/>
              </a:rPr>
              <a:t>不是</a:t>
            </a:r>
            <a:r>
              <a:rPr lang="en-US" altLang="zh-CN" sz="2000" b="1" i="1">
                <a:solidFill>
                  <a:srgbClr val="FF0066"/>
                </a:solidFill>
                <a:latin typeface="Times New Roman" panose="02020603050405020304" pitchFamily="18" charset="0"/>
              </a:rPr>
              <a:t>R</a:t>
            </a:r>
            <a:r>
              <a:rPr lang="en-US" altLang="zh-CN" sz="2000" b="1" i="1" baseline="-25000">
                <a:solidFill>
                  <a:srgbClr val="FF0066"/>
                </a:solidFill>
                <a:latin typeface="Times New Roman" panose="02020603050405020304" pitchFamily="18" charset="0"/>
              </a:rPr>
              <a:t>i</a:t>
            </a:r>
            <a:r>
              <a:rPr lang="zh-CN" altLang="en-US" sz="2000" b="1">
                <a:solidFill>
                  <a:srgbClr val="FF0066"/>
                </a:solidFill>
                <a:sym typeface="Symbol" panose="05050102010706020507" pitchFamily="18" charset="2"/>
              </a:rPr>
              <a:t>的超码</a:t>
            </a:r>
          </a:p>
        </p:txBody>
      </p:sp>
      <p:sp>
        <p:nvSpPr>
          <p:cNvPr id="238604" name="AutoShape 12"/>
          <p:cNvSpPr>
            <a:spLocks noChangeArrowheads="1"/>
          </p:cNvSpPr>
          <p:nvPr/>
        </p:nvSpPr>
        <p:spPr bwMode="auto">
          <a:xfrm>
            <a:off x="2209800" y="1828800"/>
            <a:ext cx="4038600" cy="457200"/>
          </a:xfrm>
          <a:prstGeom prst="wedgeRoundRectCallout">
            <a:avLst>
              <a:gd name="adj1" fmla="val -48468"/>
              <a:gd name="adj2" fmla="val 404167"/>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solidFill>
                  <a:srgbClr val="800000"/>
                </a:solidFill>
                <a:sym typeface="Symbol" panose="05050102010706020507" pitchFamily="18" charset="2"/>
              </a:rPr>
              <a:t>第一次循环时，</a:t>
            </a:r>
            <a:r>
              <a:rPr lang="en-US" altLang="zh-CN" sz="2000" b="1" i="1">
                <a:solidFill>
                  <a:srgbClr val="800000"/>
                </a:solidFill>
                <a:latin typeface="Times New Roman" panose="02020603050405020304" pitchFamily="18" charset="0"/>
                <a:sym typeface="Symbol" panose="05050102010706020507" pitchFamily="18" charset="2"/>
              </a:rPr>
              <a:t>r</a:t>
            </a:r>
            <a:r>
              <a:rPr lang="en-US" altLang="zh-CN" sz="2000" b="1" i="1" baseline="-25000">
                <a:solidFill>
                  <a:srgbClr val="800000"/>
                </a:solidFill>
                <a:latin typeface="Times New Roman" panose="02020603050405020304" pitchFamily="18" charset="0"/>
                <a:sym typeface="Symbol" panose="05050102010706020507" pitchFamily="18" charset="2"/>
              </a:rPr>
              <a:t>i</a:t>
            </a:r>
            <a:r>
              <a:rPr lang="en-US" altLang="zh-CN" sz="2000" b="1">
                <a:solidFill>
                  <a:srgbClr val="800000"/>
                </a:solidFill>
                <a:latin typeface="Times New Roman" panose="02020603050405020304" pitchFamily="18" charset="0"/>
                <a:sym typeface="Symbol" panose="05050102010706020507" pitchFamily="18" charset="2"/>
              </a:rPr>
              <a:t>(</a:t>
            </a:r>
            <a:r>
              <a:rPr lang="en-US" altLang="zh-CN" sz="2000" b="1" i="1">
                <a:solidFill>
                  <a:srgbClr val="800000"/>
                </a:solidFill>
                <a:latin typeface="Times New Roman" panose="02020603050405020304" pitchFamily="18" charset="0"/>
              </a:rPr>
              <a:t>R</a:t>
            </a:r>
            <a:r>
              <a:rPr lang="en-US" altLang="zh-CN" sz="2000" b="1" i="1" baseline="-25000">
                <a:solidFill>
                  <a:srgbClr val="800000"/>
                </a:solidFill>
                <a:latin typeface="Times New Roman" panose="02020603050405020304" pitchFamily="18" charset="0"/>
              </a:rPr>
              <a:t>i</a:t>
            </a:r>
            <a:r>
              <a:rPr lang="en-US" altLang="zh-CN" sz="2000" b="1">
                <a:solidFill>
                  <a:srgbClr val="800000"/>
                </a:solidFill>
                <a:latin typeface="Times New Roman" panose="02020603050405020304" pitchFamily="18" charset="0"/>
                <a:sym typeface="Symbol" panose="05050102010706020507" pitchFamily="18" charset="2"/>
              </a:rPr>
              <a:t>)</a:t>
            </a:r>
            <a:r>
              <a:rPr lang="zh-CN" altLang="en-US" sz="2000" b="1">
                <a:solidFill>
                  <a:srgbClr val="800000"/>
                </a:solidFill>
                <a:sym typeface="Symbol" panose="05050102010706020507" pitchFamily="18" charset="2"/>
              </a:rPr>
              <a:t>就是</a:t>
            </a:r>
            <a:r>
              <a:rPr lang="en-US" altLang="zh-CN" sz="2000" b="1" i="1">
                <a:solidFill>
                  <a:srgbClr val="800000"/>
                </a:solidFill>
                <a:latin typeface="Times New Roman" panose="02020603050405020304" pitchFamily="18" charset="0"/>
                <a:sym typeface="Symbol" panose="05050102010706020507" pitchFamily="18" charset="2"/>
              </a:rPr>
              <a:t>r</a:t>
            </a:r>
            <a:r>
              <a:rPr lang="en-US" altLang="zh-CN" sz="2000" b="1">
                <a:solidFill>
                  <a:srgbClr val="800000"/>
                </a:solidFill>
                <a:latin typeface="Times New Roman" panose="02020603050405020304" pitchFamily="18" charset="0"/>
                <a:sym typeface="Symbol" panose="05050102010706020507" pitchFamily="18" charset="2"/>
              </a:rPr>
              <a:t>(</a:t>
            </a:r>
            <a:r>
              <a:rPr lang="en-US" altLang="zh-CN" sz="2000" b="1" i="1">
                <a:solidFill>
                  <a:srgbClr val="800000"/>
                </a:solidFill>
                <a:latin typeface="Times New Roman" panose="02020603050405020304" pitchFamily="18" charset="0"/>
              </a:rPr>
              <a:t>R</a:t>
            </a:r>
            <a:r>
              <a:rPr lang="en-US" altLang="zh-CN" sz="2000" b="1">
                <a:solidFill>
                  <a:srgbClr val="800000"/>
                </a:solidFill>
                <a:latin typeface="Times New Roman" panose="02020603050405020304" pitchFamily="18" charset="0"/>
                <a:sym typeface="Symbol" panose="05050102010706020507" pitchFamily="18" charset="2"/>
              </a:rPr>
              <a:t>)</a:t>
            </a:r>
            <a:endParaRPr lang="zh-CN" altLang="en-US" sz="2000" b="1">
              <a:solidFill>
                <a:srgbClr val="800000"/>
              </a:solidFill>
              <a:latin typeface="Times New Roman" panose="02020603050405020304" pitchFamily="18" charset="0"/>
              <a:sym typeface="Symbol" panose="05050102010706020507" pitchFamily="18" charset="2"/>
            </a:endParaRPr>
          </a:p>
        </p:txBody>
      </p:sp>
      <p:sp>
        <p:nvSpPr>
          <p:cNvPr id="238605" name="AutoShape 13"/>
          <p:cNvSpPr>
            <a:spLocks noChangeArrowheads="1"/>
          </p:cNvSpPr>
          <p:nvPr/>
        </p:nvSpPr>
        <p:spPr bwMode="auto">
          <a:xfrm>
            <a:off x="3962400" y="5334000"/>
            <a:ext cx="4876800" cy="457200"/>
          </a:xfrm>
          <a:prstGeom prst="wedgeRoundRectCallout">
            <a:avLst>
              <a:gd name="adj1" fmla="val -35870"/>
              <a:gd name="adj2" fmla="val -151736"/>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9900CC"/>
                </a:solidFill>
                <a:sym typeface="Symbol" panose="05050102010706020507" pitchFamily="18" charset="2"/>
              </a:rPr>
              <a:t>如</a:t>
            </a:r>
            <a:r>
              <a:rPr lang="zh-CN" altLang="en-US" sz="2000" b="1">
                <a:solidFill>
                  <a:srgbClr val="9900CC"/>
                </a:solidFill>
                <a:sym typeface="Symbol" panose="05050102010706020507" pitchFamily="18" charset="2"/>
              </a:rPr>
              <a:t>果</a:t>
            </a:r>
            <a:r>
              <a:rPr lang="zh-CN" altLang="en-US" sz="2000" b="1" i="1">
                <a:solidFill>
                  <a:srgbClr val="9900CC"/>
                </a:solidFill>
                <a:sym typeface="Symbol" panose="05050102010706020507" pitchFamily="18" charset="2"/>
              </a:rPr>
              <a:t></a:t>
            </a:r>
            <a:r>
              <a:rPr lang="zh-CN" altLang="en-US" sz="2000" b="1">
                <a:solidFill>
                  <a:srgbClr val="9900CC"/>
                </a:solidFill>
                <a:sym typeface="Symbol" panose="05050102010706020507" pitchFamily="18" charset="2"/>
              </a:rPr>
              <a:t></a:t>
            </a:r>
            <a:r>
              <a:rPr lang="zh-CN" altLang="en-US" sz="2000" b="1" i="1">
                <a:solidFill>
                  <a:srgbClr val="9900CC"/>
                </a:solidFill>
                <a:sym typeface="Symbol" panose="05050102010706020507" pitchFamily="18" charset="2"/>
              </a:rPr>
              <a:t></a:t>
            </a:r>
            <a:r>
              <a:rPr lang="en-US" altLang="zh-CN" sz="2000" b="1">
                <a:solidFill>
                  <a:srgbClr val="9900CC"/>
                </a:solidFill>
                <a:cs typeface="Arial" panose="020B0604020202020204" pitchFamily="34" charset="0"/>
              </a:rPr>
              <a:t>≠</a:t>
            </a:r>
            <a:r>
              <a:rPr lang="en-US" altLang="zh-CN" sz="2000" b="1">
                <a:solidFill>
                  <a:srgbClr val="9900CC"/>
                </a:solidFill>
                <a:sym typeface="Symbol" panose="05050102010706020507" pitchFamily="18" charset="2"/>
              </a:rPr>
              <a:t></a:t>
            </a:r>
            <a:r>
              <a:rPr lang="zh-CN" altLang="en-US" sz="2000" b="1">
                <a:solidFill>
                  <a:srgbClr val="9900CC"/>
                </a:solidFill>
                <a:sym typeface="Symbol" panose="05050102010706020507" pitchFamily="18" charset="2"/>
              </a:rPr>
              <a:t>，则该属性集为</a:t>
            </a:r>
            <a:r>
              <a:rPr lang="en-US" altLang="zh-CN" sz="2000" b="1" i="1">
                <a:solidFill>
                  <a:srgbClr val="9900CC"/>
                </a:solidFill>
                <a:latin typeface="Times New Roman" panose="02020603050405020304" pitchFamily="18" charset="0"/>
              </a:rPr>
              <a:t>R</a:t>
            </a:r>
            <a:r>
              <a:rPr lang="en-US" altLang="zh-CN" sz="2000" b="1" i="1" baseline="-25000">
                <a:solidFill>
                  <a:srgbClr val="9900CC"/>
                </a:solidFill>
                <a:latin typeface="Times New Roman" panose="02020603050405020304" pitchFamily="18" charset="0"/>
              </a:rPr>
              <a:t>i</a:t>
            </a:r>
            <a:r>
              <a:rPr lang="en-US" altLang="zh-CN" sz="2000" b="1">
                <a:solidFill>
                  <a:srgbClr val="9900CC"/>
                </a:solidFill>
                <a:latin typeface="宋体" panose="02010600030101010101" pitchFamily="2" charset="-122"/>
              </a:rPr>
              <a:t>-</a:t>
            </a:r>
            <a:r>
              <a:rPr lang="en-US" altLang="zh-CN" sz="2000" b="1">
                <a:solidFill>
                  <a:srgbClr val="9900CC"/>
                </a:solidFill>
                <a:latin typeface="Times New Roman" panose="02020603050405020304" pitchFamily="18" charset="0"/>
              </a:rPr>
              <a:t>(</a:t>
            </a:r>
            <a:r>
              <a:rPr lang="zh-CN" altLang="en-US" sz="2000" b="1" i="1">
                <a:solidFill>
                  <a:srgbClr val="9900CC"/>
                </a:solidFill>
                <a:latin typeface="Times New Roman" panose="02020603050405020304" pitchFamily="18" charset="0"/>
                <a:sym typeface="Symbol" panose="05050102010706020507" pitchFamily="18" charset="2"/>
              </a:rPr>
              <a:t></a:t>
            </a:r>
            <a:r>
              <a:rPr lang="en-US" altLang="zh-CN" sz="2000" b="1">
                <a:solidFill>
                  <a:srgbClr val="9900CC"/>
                </a:solidFill>
                <a:latin typeface="宋体" panose="02010600030101010101" pitchFamily="2" charset="-122"/>
                <a:sym typeface="Symbol" panose="05050102010706020507" pitchFamily="18" charset="2"/>
              </a:rPr>
              <a:t>-</a:t>
            </a:r>
            <a:r>
              <a:rPr lang="en-US" altLang="zh-CN" sz="2000" b="1" i="1">
                <a:solidFill>
                  <a:srgbClr val="9900CC"/>
                </a:solidFill>
                <a:latin typeface="Times New Roman" panose="02020603050405020304" pitchFamily="18" charset="0"/>
                <a:sym typeface="Symbol" panose="05050102010706020507" pitchFamily="18" charset="2"/>
              </a:rPr>
              <a:t></a:t>
            </a:r>
            <a:r>
              <a:rPr lang="en-US" altLang="zh-CN" sz="2000">
                <a:solidFill>
                  <a:srgbClr val="9900CC"/>
                </a:solidFill>
                <a:latin typeface="Times New Roman" panose="02020603050405020304" pitchFamily="18" charset="0"/>
                <a:sym typeface="Symbol" panose="05050102010706020507" pitchFamily="18" charset="2"/>
              </a:rPr>
              <a:t> </a:t>
            </a:r>
            <a:r>
              <a:rPr lang="en-US" altLang="zh-CN" sz="2000" b="1">
                <a:solidFill>
                  <a:srgbClr val="9900CC"/>
                </a:solidFill>
                <a:latin typeface="Times New Roman" panose="02020603050405020304" pitchFamily="18" charset="0"/>
                <a:sym typeface="Symbol" panose="05050102010706020507" pitchFamily="18" charset="2"/>
              </a:rPr>
              <a:t>)</a:t>
            </a:r>
          </a:p>
        </p:txBody>
      </p:sp>
      <p:sp>
        <p:nvSpPr>
          <p:cNvPr id="3" name="日期占位符 2">
            <a:extLst>
              <a:ext uri="{FF2B5EF4-FFF2-40B4-BE49-F238E27FC236}">
                <a16:creationId xmlns:a16="http://schemas.microsoft.com/office/drawing/2014/main" id="{CE07D5B5-38F4-4DFE-9F70-C7FA22ECF5AF}"/>
              </a:ext>
            </a:extLst>
          </p:cNvPr>
          <p:cNvSpPr>
            <a:spLocks noGrp="1"/>
          </p:cNvSpPr>
          <p:nvPr>
            <p:ph type="dt" sz="half" idx="10"/>
          </p:nvPr>
        </p:nvSpPr>
        <p:spPr/>
        <p:txBody>
          <a:bodyPr/>
          <a:lstStyle/>
          <a:p>
            <a:pPr>
              <a:defRPr/>
            </a:pPr>
            <a:fld id="{9022D757-DB2A-41A6-8F59-F19F38EDB98D}"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8604"/>
                                        </p:tgtEl>
                                        <p:attrNameLst>
                                          <p:attrName>style.visibility</p:attrName>
                                        </p:attrNameLst>
                                      </p:cBhvr>
                                      <p:to>
                                        <p:strVal val="visible"/>
                                      </p:to>
                                    </p:set>
                                    <p:anim calcmode="lin" valueType="num">
                                      <p:cBhvr additive="base">
                                        <p:cTn id="7" dur="500" fill="hold"/>
                                        <p:tgtEl>
                                          <p:spTgt spid="238604"/>
                                        </p:tgtEl>
                                        <p:attrNameLst>
                                          <p:attrName>ppt_x</p:attrName>
                                        </p:attrNameLst>
                                      </p:cBhvr>
                                      <p:tavLst>
                                        <p:tav tm="0">
                                          <p:val>
                                            <p:strVal val="1+#ppt_w/2"/>
                                          </p:val>
                                        </p:tav>
                                        <p:tav tm="100000">
                                          <p:val>
                                            <p:strVal val="#ppt_x"/>
                                          </p:val>
                                        </p:tav>
                                      </p:tavLst>
                                    </p:anim>
                                    <p:anim calcmode="lin" valueType="num">
                                      <p:cBhvr additive="base">
                                        <p:cTn id="8" dur="500" fill="hold"/>
                                        <p:tgtEl>
                                          <p:spTgt spid="2386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8602"/>
                                        </p:tgtEl>
                                        <p:attrNameLst>
                                          <p:attrName>style.visibility</p:attrName>
                                        </p:attrNameLst>
                                      </p:cBhvr>
                                      <p:to>
                                        <p:strVal val="visible"/>
                                      </p:to>
                                    </p:set>
                                    <p:anim calcmode="lin" valueType="num">
                                      <p:cBhvr additive="base">
                                        <p:cTn id="13" dur="500" fill="hold"/>
                                        <p:tgtEl>
                                          <p:spTgt spid="238602"/>
                                        </p:tgtEl>
                                        <p:attrNameLst>
                                          <p:attrName>ppt_x</p:attrName>
                                        </p:attrNameLst>
                                      </p:cBhvr>
                                      <p:tavLst>
                                        <p:tav tm="0">
                                          <p:val>
                                            <p:strVal val="1+#ppt_w/2"/>
                                          </p:val>
                                        </p:tav>
                                        <p:tav tm="100000">
                                          <p:val>
                                            <p:strVal val="#ppt_x"/>
                                          </p:val>
                                        </p:tav>
                                      </p:tavLst>
                                    </p:anim>
                                    <p:anim calcmode="lin" valueType="num">
                                      <p:cBhvr additive="base">
                                        <p:cTn id="14" dur="500" fill="hold"/>
                                        <p:tgtEl>
                                          <p:spTgt spid="2386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8603"/>
                                        </p:tgtEl>
                                        <p:attrNameLst>
                                          <p:attrName>style.visibility</p:attrName>
                                        </p:attrNameLst>
                                      </p:cBhvr>
                                      <p:to>
                                        <p:strVal val="visible"/>
                                      </p:to>
                                    </p:set>
                                    <p:anim calcmode="lin" valueType="num">
                                      <p:cBhvr additive="base">
                                        <p:cTn id="19" dur="500" fill="hold"/>
                                        <p:tgtEl>
                                          <p:spTgt spid="238603"/>
                                        </p:tgtEl>
                                        <p:attrNameLst>
                                          <p:attrName>ppt_x</p:attrName>
                                        </p:attrNameLst>
                                      </p:cBhvr>
                                      <p:tavLst>
                                        <p:tav tm="0">
                                          <p:val>
                                            <p:strVal val="1+#ppt_w/2"/>
                                          </p:val>
                                        </p:tav>
                                        <p:tav tm="100000">
                                          <p:val>
                                            <p:strVal val="#ppt_x"/>
                                          </p:val>
                                        </p:tav>
                                      </p:tavLst>
                                    </p:anim>
                                    <p:anim calcmode="lin" valueType="num">
                                      <p:cBhvr additive="base">
                                        <p:cTn id="20" dur="500" fill="hold"/>
                                        <p:tgtEl>
                                          <p:spTgt spid="23860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8605"/>
                                        </p:tgtEl>
                                        <p:attrNameLst>
                                          <p:attrName>style.visibility</p:attrName>
                                        </p:attrNameLst>
                                      </p:cBhvr>
                                      <p:to>
                                        <p:strVal val="visible"/>
                                      </p:to>
                                    </p:set>
                                    <p:anim calcmode="lin" valueType="num">
                                      <p:cBhvr additive="base">
                                        <p:cTn id="25" dur="500" fill="hold"/>
                                        <p:tgtEl>
                                          <p:spTgt spid="238605"/>
                                        </p:tgtEl>
                                        <p:attrNameLst>
                                          <p:attrName>ppt_x</p:attrName>
                                        </p:attrNameLst>
                                      </p:cBhvr>
                                      <p:tavLst>
                                        <p:tav tm="0">
                                          <p:val>
                                            <p:strVal val="1+#ppt_w/2"/>
                                          </p:val>
                                        </p:tav>
                                        <p:tav tm="100000">
                                          <p:val>
                                            <p:strVal val="#ppt_x"/>
                                          </p:val>
                                        </p:tav>
                                      </p:tavLst>
                                    </p:anim>
                                    <p:anim calcmode="lin" valueType="num">
                                      <p:cBhvr additive="base">
                                        <p:cTn id="26" dur="500" fill="hold"/>
                                        <p:tgtEl>
                                          <p:spTgt spid="238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2" grpId="0" animBg="1"/>
      <p:bldP spid="238603" grpId="0" animBg="1"/>
      <p:bldP spid="238604" grpId="0" animBg="1"/>
      <p:bldP spid="238605"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ltLang="zh-CN" b="1" dirty="0"/>
              <a:t>BCNF</a:t>
            </a:r>
            <a:r>
              <a:rPr lang="zh-CN" altLang="en-US" b="1" dirty="0">
                <a:ea typeface="华文隶书" panose="02010800040101010101" pitchFamily="2" charset="-122"/>
              </a:rPr>
              <a:t>分解举例</a:t>
            </a:r>
          </a:p>
        </p:txBody>
      </p:sp>
      <p:sp>
        <p:nvSpPr>
          <p:cNvPr id="274435" name="Rectangle 3"/>
          <p:cNvSpPr>
            <a:spLocks noGrp="1" noChangeArrowheads="1"/>
          </p:cNvSpPr>
          <p:nvPr>
            <p:ph idx="1"/>
          </p:nvPr>
        </p:nvSpPr>
        <p:spPr>
          <a:xfrm>
            <a:off x="990600" y="990600"/>
            <a:ext cx="8153400" cy="5867400"/>
          </a:xfrm>
        </p:spPr>
        <p:txBody>
          <a:bodyPr/>
          <a:lstStyle/>
          <a:p>
            <a:pPr>
              <a:lnSpc>
                <a:spcPct val="150000"/>
              </a:lnSpc>
              <a:spcBef>
                <a:spcPct val="15000"/>
              </a:spcBef>
            </a:pPr>
            <a:r>
              <a:rPr lang="en-US" altLang="zh-CN" sz="1800" b="1" dirty="0">
                <a:solidFill>
                  <a:schemeClr val="accent2"/>
                </a:solidFill>
                <a:latin typeface="微软雅黑" panose="020B0503020204020204" pitchFamily="34" charset="-122"/>
                <a:ea typeface="微软雅黑" panose="020B0503020204020204" pitchFamily="34" charset="-122"/>
              </a:rPr>
              <a:t>[</a:t>
            </a:r>
            <a:r>
              <a:rPr lang="zh-CN" altLang="en-US" sz="1800" b="1" dirty="0">
                <a:solidFill>
                  <a:schemeClr val="accent2"/>
                </a:solidFill>
                <a:latin typeface="微软雅黑" panose="020B0503020204020204" pitchFamily="34" charset="-122"/>
                <a:ea typeface="微软雅黑" panose="020B0503020204020204" pitchFamily="34" charset="-122"/>
              </a:rPr>
              <a:t>例</a:t>
            </a:r>
            <a:r>
              <a:rPr lang="en-US" altLang="zh-CN" sz="1800" b="1" dirty="0">
                <a:solidFill>
                  <a:schemeClr val="accent2"/>
                </a:solidFill>
                <a:latin typeface="微软雅黑" panose="020B0503020204020204" pitchFamily="34" charset="-122"/>
                <a:ea typeface="微软雅黑" panose="020B0503020204020204" pitchFamily="34" charset="-122"/>
              </a:rPr>
              <a:t>6.25]  </a:t>
            </a:r>
            <a:r>
              <a:rPr lang="en-US" altLang="zh-CN" sz="1800" b="1" i="1" dirty="0">
                <a:latin typeface="微软雅黑" panose="020B0503020204020204" pitchFamily="34" charset="-122"/>
                <a:ea typeface="微软雅黑" panose="020B0503020204020204" pitchFamily="34" charset="-122"/>
              </a:rPr>
              <a:t>r</a:t>
            </a:r>
            <a:r>
              <a:rPr lang="en-US" altLang="zh-CN" sz="1800" b="1" dirty="0">
                <a:latin typeface="微软雅黑" panose="020B0503020204020204" pitchFamily="34" charset="-122"/>
                <a:ea typeface="微软雅黑" panose="020B0503020204020204" pitchFamily="34" charset="-122"/>
              </a:rPr>
              <a:t>(</a:t>
            </a:r>
            <a:r>
              <a:rPr lang="en-US" altLang="zh-CN" sz="1800" b="1" i="1" dirty="0">
                <a:latin typeface="微软雅黑" panose="020B0503020204020204" pitchFamily="34" charset="-122"/>
                <a:ea typeface="微软雅黑" panose="020B0503020204020204" pitchFamily="34" charset="-122"/>
              </a:rPr>
              <a:t>R</a:t>
            </a:r>
            <a:r>
              <a:rPr lang="en-US" altLang="zh-CN" sz="1800" b="1" dirty="0">
                <a:latin typeface="微软雅黑" panose="020B0503020204020204" pitchFamily="34" charset="-122"/>
                <a:ea typeface="微软雅黑" panose="020B0503020204020204" pitchFamily="34" charset="-122"/>
              </a:rPr>
              <a:t>)=</a:t>
            </a:r>
            <a:r>
              <a:rPr lang="en-US" altLang="zh-CN" sz="1800" b="1" i="1" dirty="0">
                <a:latin typeface="微软雅黑" panose="020B0503020204020204" pitchFamily="34" charset="-122"/>
                <a:ea typeface="微软雅黑" panose="020B0503020204020204" pitchFamily="34" charset="-122"/>
              </a:rPr>
              <a:t>r</a:t>
            </a:r>
            <a:r>
              <a:rPr lang="en-US" altLang="zh-CN" sz="1800" b="1" dirty="0">
                <a:latin typeface="微软雅黑" panose="020B0503020204020204" pitchFamily="34" charset="-122"/>
                <a:ea typeface="微软雅黑" panose="020B0503020204020204" pitchFamily="34" charset="-122"/>
              </a:rPr>
              <a:t>(</a:t>
            </a:r>
            <a:r>
              <a:rPr lang="en-US" altLang="zh-CN" sz="1800" b="1" i="1" dirty="0">
                <a:latin typeface="微软雅黑" panose="020B0503020204020204" pitchFamily="34" charset="-122"/>
                <a:ea typeface="微软雅黑" panose="020B0503020204020204" pitchFamily="34" charset="-122"/>
              </a:rPr>
              <a:t>A</a:t>
            </a:r>
            <a:r>
              <a:rPr lang="en-US" altLang="zh-CN" sz="1800" b="1" dirty="0">
                <a:latin typeface="微软雅黑" panose="020B0503020204020204" pitchFamily="34" charset="-122"/>
                <a:ea typeface="微软雅黑" panose="020B0503020204020204" pitchFamily="34" charset="-122"/>
              </a:rPr>
              <a:t>, </a:t>
            </a:r>
            <a:r>
              <a:rPr lang="en-US" altLang="zh-CN" sz="1800" b="1" i="1" dirty="0">
                <a:latin typeface="微软雅黑" panose="020B0503020204020204" pitchFamily="34" charset="-122"/>
                <a:ea typeface="微软雅黑" panose="020B0503020204020204" pitchFamily="34" charset="-122"/>
              </a:rPr>
              <a:t>B</a:t>
            </a:r>
            <a:r>
              <a:rPr lang="en-US" altLang="zh-CN" sz="1800" b="1" dirty="0">
                <a:latin typeface="微软雅黑" panose="020B0503020204020204" pitchFamily="34" charset="-122"/>
                <a:ea typeface="微软雅黑" panose="020B0503020204020204" pitchFamily="34" charset="-122"/>
              </a:rPr>
              <a:t>, </a:t>
            </a:r>
            <a:r>
              <a:rPr lang="en-US" altLang="zh-CN" sz="1800" b="1" i="1" dirty="0">
                <a:latin typeface="微软雅黑" panose="020B0503020204020204" pitchFamily="34" charset="-122"/>
                <a:ea typeface="微软雅黑" panose="020B0503020204020204" pitchFamily="34" charset="-122"/>
              </a:rPr>
              <a:t>C</a:t>
            </a:r>
            <a:r>
              <a:rPr lang="en-US" altLang="zh-CN" sz="1800" b="1" dirty="0">
                <a:latin typeface="微软雅黑" panose="020B0503020204020204" pitchFamily="34" charset="-122"/>
                <a:ea typeface="微软雅黑" panose="020B0503020204020204" pitchFamily="34" charset="-122"/>
              </a:rPr>
              <a:t>, </a:t>
            </a:r>
            <a:r>
              <a:rPr lang="en-US" altLang="zh-CN" sz="1800" b="1" i="1" dirty="0">
                <a:latin typeface="微软雅黑" panose="020B0503020204020204" pitchFamily="34" charset="-122"/>
                <a:ea typeface="微软雅黑" panose="020B0503020204020204" pitchFamily="34" charset="-122"/>
              </a:rPr>
              <a:t>D</a:t>
            </a:r>
            <a:r>
              <a:rPr lang="en-US" altLang="zh-CN" sz="1800" b="1" dirty="0">
                <a:latin typeface="微软雅黑" panose="020B0503020204020204" pitchFamily="34" charset="-122"/>
                <a:ea typeface="微软雅黑" panose="020B0503020204020204" pitchFamily="34" charset="-122"/>
              </a:rPr>
              <a:t>, </a:t>
            </a:r>
            <a:r>
              <a:rPr lang="en-US" altLang="zh-CN" sz="1800" b="1" i="1" dirty="0">
                <a:latin typeface="微软雅黑" panose="020B0503020204020204" pitchFamily="34" charset="-122"/>
                <a:ea typeface="微软雅黑" panose="020B0503020204020204" pitchFamily="34" charset="-122"/>
              </a:rPr>
              <a:t>G</a:t>
            </a:r>
            <a:r>
              <a:rPr lang="en-US" altLang="zh-CN" sz="1800" b="1" dirty="0">
                <a:latin typeface="微软雅黑" panose="020B0503020204020204" pitchFamily="34" charset="-122"/>
                <a:ea typeface="微软雅黑" panose="020B0503020204020204" pitchFamily="34" charset="-122"/>
              </a:rPr>
              <a:t>, </a:t>
            </a:r>
            <a:r>
              <a:rPr lang="en-US" altLang="zh-CN" sz="1800" b="1" i="1" dirty="0">
                <a:latin typeface="微软雅黑" panose="020B0503020204020204" pitchFamily="34" charset="-122"/>
                <a:ea typeface="微软雅黑" panose="020B0503020204020204" pitchFamily="34" charset="-122"/>
              </a:rPr>
              <a:t>H</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a:t>
            </a:r>
            <a:r>
              <a:rPr lang="en-US" altLang="zh-CN" sz="1800" b="1" i="1" dirty="0">
                <a:latin typeface="微软雅黑" panose="020B0503020204020204" pitchFamily="34" charset="-122"/>
                <a:ea typeface="微软雅黑" panose="020B0503020204020204" pitchFamily="34" charset="-122"/>
              </a:rPr>
              <a:t>F</a:t>
            </a:r>
            <a:r>
              <a:rPr lang="en-US" altLang="zh-CN" sz="1800" b="1" dirty="0">
                <a:latin typeface="微软雅黑" panose="020B0503020204020204" pitchFamily="34" charset="-122"/>
                <a:ea typeface="微软雅黑" panose="020B0503020204020204" pitchFamily="34" charset="-122"/>
              </a:rPr>
              <a:t>={</a:t>
            </a:r>
            <a:r>
              <a:rPr lang="en-US" altLang="zh-CN" sz="1800" b="1" i="1" dirty="0">
                <a:solidFill>
                  <a:srgbClr val="FF0066"/>
                </a:solidFill>
                <a:latin typeface="微软雅黑" panose="020B0503020204020204" pitchFamily="34" charset="-122"/>
                <a:ea typeface="微软雅黑" panose="020B0503020204020204" pitchFamily="34" charset="-122"/>
              </a:rPr>
              <a:t>A</a:t>
            </a:r>
            <a:r>
              <a:rPr lang="en-US" altLang="zh-CN" sz="1800" b="1" dirty="0">
                <a:solidFill>
                  <a:srgbClr val="FF0066"/>
                </a:solidFill>
                <a:latin typeface="微软雅黑" panose="020B0503020204020204" pitchFamily="34" charset="-122"/>
                <a:ea typeface="微软雅黑" panose="020B0503020204020204" pitchFamily="34" charset="-122"/>
              </a:rPr>
              <a:t>→</a:t>
            </a:r>
            <a:r>
              <a:rPr lang="en-US" altLang="zh-CN" sz="1800" b="1" i="1" dirty="0">
                <a:solidFill>
                  <a:srgbClr val="FF0066"/>
                </a:solidFill>
                <a:latin typeface="微软雅黑" panose="020B0503020204020204" pitchFamily="34" charset="-122"/>
                <a:ea typeface="微软雅黑" panose="020B0503020204020204" pitchFamily="34" charset="-122"/>
              </a:rPr>
              <a:t>BC</a:t>
            </a:r>
            <a:r>
              <a:rPr lang="en-US" altLang="zh-CN" sz="1800" b="1" dirty="0">
                <a:latin typeface="微软雅黑" panose="020B0503020204020204" pitchFamily="34" charset="-122"/>
                <a:ea typeface="微软雅黑" panose="020B0503020204020204" pitchFamily="34" charset="-122"/>
              </a:rPr>
              <a:t>, </a:t>
            </a:r>
            <a:r>
              <a:rPr lang="en-US" altLang="zh-CN" sz="1800" b="1" i="1" dirty="0">
                <a:latin typeface="微软雅黑" panose="020B0503020204020204" pitchFamily="34" charset="-122"/>
                <a:ea typeface="微软雅黑" panose="020B0503020204020204" pitchFamily="34" charset="-122"/>
              </a:rPr>
              <a:t>DG</a:t>
            </a:r>
            <a:r>
              <a:rPr lang="en-US" altLang="zh-CN" sz="1800" b="1" dirty="0">
                <a:latin typeface="微软雅黑" panose="020B0503020204020204" pitchFamily="34" charset="-122"/>
                <a:ea typeface="微软雅黑" panose="020B0503020204020204" pitchFamily="34" charset="-122"/>
              </a:rPr>
              <a:t>→</a:t>
            </a:r>
            <a:r>
              <a:rPr lang="en-US" altLang="zh-CN" sz="1800" b="1" i="1" dirty="0">
                <a:latin typeface="微软雅黑" panose="020B0503020204020204" pitchFamily="34" charset="-122"/>
                <a:ea typeface="微软雅黑" panose="020B0503020204020204" pitchFamily="34" charset="-122"/>
              </a:rPr>
              <a:t>H</a:t>
            </a:r>
            <a:r>
              <a:rPr lang="en-US" altLang="zh-CN" sz="1800" b="1" i="1" dirty="0">
                <a:solidFill>
                  <a:srgbClr val="FF33CC"/>
                </a:solidFill>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 </a:t>
            </a:r>
            <a:r>
              <a:rPr lang="en-US" altLang="zh-CN" sz="1800" b="1" i="1" dirty="0">
                <a:latin typeface="微软雅黑" panose="020B0503020204020204" pitchFamily="34" charset="-122"/>
                <a:ea typeface="微软雅黑" panose="020B0503020204020204" pitchFamily="34" charset="-122"/>
              </a:rPr>
              <a:t>D</a:t>
            </a:r>
            <a:r>
              <a:rPr lang="en-US" altLang="zh-CN" sz="1800" b="1" dirty="0">
                <a:latin typeface="微软雅黑" panose="020B0503020204020204" pitchFamily="34" charset="-122"/>
                <a:ea typeface="微软雅黑" panose="020B0503020204020204" pitchFamily="34" charset="-122"/>
              </a:rPr>
              <a:t>→</a:t>
            </a:r>
            <a:r>
              <a:rPr lang="en-US" altLang="zh-CN" sz="1800" b="1" i="1" dirty="0">
                <a:latin typeface="微软雅黑" panose="020B0503020204020204" pitchFamily="34" charset="-122"/>
                <a:ea typeface="微软雅黑" panose="020B0503020204020204" pitchFamily="34" charset="-122"/>
              </a:rPr>
              <a:t>A</a:t>
            </a:r>
            <a:r>
              <a:rPr lang="en-US" altLang="zh-CN" sz="1800" b="1" dirty="0">
                <a:latin typeface="微软雅黑" panose="020B0503020204020204" pitchFamily="34" charset="-122"/>
                <a:ea typeface="微软雅黑" panose="020B0503020204020204" pitchFamily="34" charset="-122"/>
              </a:rPr>
              <a:t>}, </a:t>
            </a:r>
            <a:r>
              <a:rPr lang="en-US" altLang="zh-CN" sz="1800" b="1" i="1" dirty="0">
                <a:latin typeface="微软雅黑" panose="020B0503020204020204" pitchFamily="34" charset="-122"/>
                <a:ea typeface="微软雅黑" panose="020B0503020204020204" pitchFamily="34" charset="-122"/>
              </a:rPr>
              <a:t>r</a:t>
            </a:r>
            <a:r>
              <a:rPr lang="en-US" altLang="zh-CN" sz="1800" b="1" dirty="0">
                <a:latin typeface="微软雅黑" panose="020B0503020204020204" pitchFamily="34" charset="-122"/>
                <a:ea typeface="微软雅黑" panose="020B0503020204020204" pitchFamily="34" charset="-122"/>
              </a:rPr>
              <a:t>(</a:t>
            </a:r>
            <a:r>
              <a:rPr lang="en-US" altLang="zh-CN" sz="1800" b="1" i="1" dirty="0">
                <a:latin typeface="微软雅黑" panose="020B0503020204020204" pitchFamily="34" charset="-122"/>
                <a:ea typeface="微软雅黑" panose="020B0503020204020204" pitchFamily="34" charset="-122"/>
              </a:rPr>
              <a:t>R</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是否属于</a:t>
            </a:r>
            <a:r>
              <a:rPr lang="en-US" altLang="zh-CN" sz="1800" b="1" dirty="0">
                <a:latin typeface="微软雅黑" panose="020B0503020204020204" pitchFamily="34" charset="-122"/>
                <a:ea typeface="微软雅黑" panose="020B0503020204020204" pitchFamily="34" charset="-122"/>
              </a:rPr>
              <a:t>BCNF</a:t>
            </a:r>
            <a:r>
              <a:rPr lang="zh-CN" altLang="en-US" sz="1800" b="1" dirty="0">
                <a:latin typeface="微软雅黑" panose="020B0503020204020204" pitchFamily="34" charset="-122"/>
                <a:ea typeface="微软雅黑" panose="020B0503020204020204" pitchFamily="34" charset="-122"/>
              </a:rPr>
              <a:t>范式？如果不是，则进行</a:t>
            </a:r>
            <a:r>
              <a:rPr lang="en-US" altLang="zh-CN" sz="1800" b="1" dirty="0">
                <a:latin typeface="微软雅黑" panose="020B0503020204020204" pitchFamily="34" charset="-122"/>
                <a:ea typeface="微软雅黑" panose="020B0503020204020204" pitchFamily="34" charset="-122"/>
              </a:rPr>
              <a:t>BCNF</a:t>
            </a:r>
            <a:r>
              <a:rPr lang="zh-CN" altLang="en-US" sz="1800" b="1" dirty="0">
                <a:latin typeface="微软雅黑" panose="020B0503020204020204" pitchFamily="34" charset="-122"/>
                <a:ea typeface="微软雅黑" panose="020B0503020204020204" pitchFamily="34" charset="-122"/>
              </a:rPr>
              <a:t>分解。</a:t>
            </a:r>
          </a:p>
          <a:p>
            <a:pPr lvl="1">
              <a:lnSpc>
                <a:spcPct val="150000"/>
              </a:lnSpc>
              <a:spcBef>
                <a:spcPct val="15000"/>
              </a:spcBef>
            </a:pPr>
            <a:r>
              <a:rPr lang="en-US" altLang="zh-CN" sz="2000" i="1" dirty="0">
                <a:solidFill>
                  <a:srgbClr val="9900CC"/>
                </a:solidFill>
                <a:latin typeface="微软雅黑" panose="020B0503020204020204" pitchFamily="34" charset="-122"/>
                <a:ea typeface="微软雅黑" panose="020B0503020204020204" pitchFamily="34" charset="-122"/>
              </a:rPr>
              <a:t>r</a:t>
            </a:r>
            <a:r>
              <a:rPr lang="en-US" altLang="zh-CN" sz="2000" dirty="0">
                <a:solidFill>
                  <a:srgbClr val="9900CC"/>
                </a:solidFill>
                <a:latin typeface="微软雅黑" panose="020B0503020204020204" pitchFamily="34" charset="-122"/>
                <a:ea typeface="微软雅黑" panose="020B0503020204020204" pitchFamily="34" charset="-122"/>
              </a:rPr>
              <a:t>(</a:t>
            </a:r>
            <a:r>
              <a:rPr lang="en-US" altLang="zh-CN" sz="2000" i="1" dirty="0">
                <a:solidFill>
                  <a:srgbClr val="9900CC"/>
                </a:solidFill>
                <a:latin typeface="微软雅黑" panose="020B0503020204020204" pitchFamily="34" charset="-122"/>
                <a:ea typeface="微软雅黑" panose="020B0503020204020204" pitchFamily="34" charset="-122"/>
              </a:rPr>
              <a:t>R</a:t>
            </a:r>
            <a:r>
              <a:rPr lang="en-US" altLang="zh-CN" sz="2000" dirty="0">
                <a:solidFill>
                  <a:srgbClr val="9900CC"/>
                </a:solidFill>
                <a:latin typeface="微软雅黑" panose="020B0503020204020204" pitchFamily="34" charset="-122"/>
                <a:ea typeface="微软雅黑" panose="020B0503020204020204" pitchFamily="34" charset="-122"/>
              </a:rPr>
              <a:t>)</a:t>
            </a:r>
            <a:r>
              <a:rPr lang="en-US" altLang="zh-CN" sz="20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9900CC"/>
                </a:solidFill>
                <a:latin typeface="微软雅黑" panose="020B0503020204020204" pitchFamily="34" charset="-122"/>
                <a:ea typeface="微软雅黑" panose="020B0503020204020204" pitchFamily="34" charset="-122"/>
              </a:rPr>
              <a:t>BCNF</a:t>
            </a:r>
            <a:r>
              <a:rPr lang="zh-CN" altLang="en-US" sz="2000" dirty="0">
                <a:latin typeface="微软雅黑" panose="020B0503020204020204" pitchFamily="34" charset="-122"/>
                <a:ea typeface="微软雅黑" panose="020B0503020204020204" pitchFamily="34" charset="-122"/>
              </a:rPr>
              <a:t>（</a:t>
            </a:r>
            <a:r>
              <a:rPr lang="zh-CN" altLang="nl-NL" sz="2000" dirty="0">
                <a:latin typeface="微软雅黑" panose="020B0503020204020204" pitchFamily="34" charset="-122"/>
                <a:ea typeface="微软雅黑" panose="020B0503020204020204" pitchFamily="34" charset="-122"/>
              </a:rPr>
              <a:t>因为候选码为</a:t>
            </a:r>
            <a:r>
              <a:rPr lang="nl-NL" altLang="zh-CN" sz="2000" i="1" dirty="0">
                <a:solidFill>
                  <a:srgbClr val="FF33CC"/>
                </a:solidFill>
                <a:latin typeface="微软雅黑" panose="020B0503020204020204" pitchFamily="34" charset="-122"/>
                <a:ea typeface="微软雅黑" panose="020B0503020204020204" pitchFamily="34" charset="-122"/>
              </a:rPr>
              <a:t>DG</a:t>
            </a:r>
            <a:r>
              <a:rPr lang="zh-CN" altLang="nl-NL" sz="2000" dirty="0">
                <a:latin typeface="微软雅黑" panose="020B0503020204020204" pitchFamily="34" charset="-122"/>
                <a:ea typeface="微软雅黑" panose="020B0503020204020204" pitchFamily="34" charset="-122"/>
              </a:rPr>
              <a:t> ，所以</a:t>
            </a:r>
            <a:r>
              <a:rPr lang="en-US" altLang="zh-CN" sz="2000" i="1" dirty="0">
                <a:solidFill>
                  <a:srgbClr val="FF0066"/>
                </a:solidFill>
                <a:latin typeface="微软雅黑" panose="020B0503020204020204" pitchFamily="34" charset="-122"/>
                <a:ea typeface="微软雅黑" panose="020B0503020204020204" pitchFamily="34" charset="-122"/>
              </a:rPr>
              <a:t>A</a:t>
            </a:r>
            <a:r>
              <a:rPr lang="en-US" altLang="zh-CN" sz="2000" dirty="0">
                <a:solidFill>
                  <a:srgbClr val="FF0066"/>
                </a:solidFill>
                <a:latin typeface="微软雅黑" panose="020B0503020204020204" pitchFamily="34" charset="-122"/>
                <a:ea typeface="微软雅黑" panose="020B0503020204020204" pitchFamily="34" charset="-122"/>
              </a:rPr>
              <a:t>→</a:t>
            </a:r>
            <a:r>
              <a:rPr lang="en-US" altLang="zh-CN" sz="2000" i="1" dirty="0">
                <a:solidFill>
                  <a:srgbClr val="FF0066"/>
                </a:solidFill>
                <a:latin typeface="微软雅黑" panose="020B0503020204020204" pitchFamily="34" charset="-122"/>
                <a:ea typeface="微软雅黑" panose="020B0503020204020204" pitchFamily="34" charset="-122"/>
              </a:rPr>
              <a:t>BC</a:t>
            </a:r>
            <a:r>
              <a:rPr lang="zh-CN" altLang="nl-NL" sz="2000" dirty="0">
                <a:latin typeface="微软雅黑" panose="020B0503020204020204" pitchFamily="34" charset="-122"/>
                <a:ea typeface="微软雅黑" panose="020B0503020204020204" pitchFamily="34" charset="-122"/>
              </a:rPr>
              <a:t>的</a:t>
            </a:r>
            <a:r>
              <a:rPr lang="zh-CN" altLang="nl-NL" sz="2000" dirty="0">
                <a:solidFill>
                  <a:srgbClr val="FF0066"/>
                </a:solidFill>
                <a:latin typeface="微软雅黑" panose="020B0503020204020204" pitchFamily="34" charset="-122"/>
                <a:ea typeface="微软雅黑" panose="020B0503020204020204" pitchFamily="34" charset="-122"/>
              </a:rPr>
              <a:t>决定属性</a:t>
            </a:r>
            <a:r>
              <a:rPr lang="nl-NL" altLang="zh-CN" sz="2000" i="1" dirty="0">
                <a:solidFill>
                  <a:srgbClr val="FF0066"/>
                </a:solidFill>
                <a:latin typeface="微软雅黑" panose="020B0503020204020204" pitchFamily="34" charset="-122"/>
                <a:ea typeface="微软雅黑" panose="020B0503020204020204" pitchFamily="34" charset="-122"/>
              </a:rPr>
              <a:t>A</a:t>
            </a:r>
            <a:r>
              <a:rPr lang="zh-CN" altLang="nl-NL" sz="2000" dirty="0">
                <a:solidFill>
                  <a:srgbClr val="FF0066"/>
                </a:solidFill>
                <a:latin typeface="微软雅黑" panose="020B0503020204020204" pitchFamily="34" charset="-122"/>
                <a:ea typeface="微软雅黑" panose="020B0503020204020204" pitchFamily="34" charset="-122"/>
              </a:rPr>
              <a:t>不是超码</a:t>
            </a:r>
            <a:r>
              <a:rPr lang="zh-CN" altLang="en-US" sz="2000" dirty="0">
                <a:latin typeface="微软雅黑" panose="020B0503020204020204" pitchFamily="34" charset="-122"/>
                <a:ea typeface="微软雅黑" panose="020B0503020204020204" pitchFamily="34" charset="-122"/>
              </a:rPr>
              <a:t>）。按上述算法，</a:t>
            </a:r>
            <a:r>
              <a:rPr lang="en-US" altLang="zh-CN" sz="2000" i="1"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R</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可分解为</a:t>
            </a:r>
          </a:p>
          <a:p>
            <a:pPr lvl="2">
              <a:lnSpc>
                <a:spcPct val="150000"/>
              </a:lnSpc>
              <a:spcBef>
                <a:spcPct val="15000"/>
              </a:spcBef>
            </a:pP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A</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800000"/>
                </a:solidFill>
                <a:latin typeface="微软雅黑" panose="020B0503020204020204" pitchFamily="34" charset="-122"/>
                <a:ea typeface="微软雅黑" panose="020B0503020204020204" pitchFamily="34" charset="-122"/>
              </a:rPr>
              <a:t>B</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800000"/>
                </a:solidFill>
                <a:latin typeface="微软雅黑" panose="020B0503020204020204" pitchFamily="34" charset="-122"/>
                <a:ea typeface="微软雅黑" panose="020B0503020204020204" pitchFamily="34" charset="-122"/>
              </a:rPr>
              <a:t>C</a:t>
            </a:r>
            <a:r>
              <a:rPr lang="en-US" altLang="zh-CN" sz="1800" dirty="0">
                <a:solidFill>
                  <a:srgbClr val="800000"/>
                </a:solidFill>
                <a:latin typeface="微软雅黑" panose="020B0503020204020204" pitchFamily="34" charset="-122"/>
                <a:ea typeface="微软雅黑" panose="020B0503020204020204" pitchFamily="34" charset="-122"/>
              </a:rPr>
              <a:t>)</a:t>
            </a:r>
            <a:r>
              <a:rPr lang="zh-CN" altLang="en-US" sz="1800" dirty="0">
                <a:solidFill>
                  <a:srgbClr val="800000"/>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 </a:t>
            </a:r>
            <a:r>
              <a:rPr lang="en-US" altLang="zh-CN" sz="1800" i="1" dirty="0">
                <a:latin typeface="微软雅黑" panose="020B0503020204020204" pitchFamily="34" charset="-122"/>
                <a:ea typeface="微软雅黑" panose="020B0503020204020204" pitchFamily="34" charset="-122"/>
              </a:rPr>
              <a:t>F</a:t>
            </a:r>
            <a:r>
              <a:rPr lang="en-US" altLang="zh-CN" sz="1800" baseline="-25000" dirty="0">
                <a:latin typeface="微软雅黑" panose="020B0503020204020204" pitchFamily="34" charset="-122"/>
                <a:ea typeface="微软雅黑" panose="020B0503020204020204" pitchFamily="34" charset="-122"/>
              </a:rPr>
              <a:t>1</a:t>
            </a:r>
            <a:r>
              <a:rPr lang="en-US" altLang="zh-CN" sz="1800" dirty="0">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A</a:t>
            </a:r>
            <a:r>
              <a:rPr lang="en-US" altLang="zh-CN" sz="1800" dirty="0">
                <a:solidFill>
                  <a:srgbClr val="FF0066"/>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BC</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800000"/>
                </a:solidFill>
                <a:latin typeface="微软雅黑" panose="020B0503020204020204" pitchFamily="34" charset="-122"/>
                <a:ea typeface="微软雅黑" panose="020B0503020204020204" pitchFamily="34" charset="-122"/>
              </a:rPr>
              <a:t> —— </a:t>
            </a:r>
            <a:r>
              <a:rPr lang="en-US" altLang="zh-CN" sz="1800" i="1" dirty="0">
                <a:solidFill>
                  <a:srgbClr val="FF3300"/>
                </a:solidFill>
                <a:latin typeface="微软雅黑" panose="020B0503020204020204" pitchFamily="34" charset="-122"/>
                <a:ea typeface="微软雅黑" panose="020B0503020204020204" pitchFamily="34" charset="-122"/>
              </a:rPr>
              <a:t>A</a:t>
            </a:r>
            <a:r>
              <a:rPr lang="zh-CN" altLang="en-US" sz="1800" dirty="0">
                <a:solidFill>
                  <a:srgbClr val="800000"/>
                </a:solidFill>
                <a:latin typeface="微软雅黑" panose="020B0503020204020204" pitchFamily="34" charset="-122"/>
                <a:ea typeface="微软雅黑" panose="020B0503020204020204" pitchFamily="34" charset="-122"/>
              </a:rPr>
              <a:t>是候选码</a:t>
            </a:r>
          </a:p>
          <a:p>
            <a:pPr lvl="2">
              <a:lnSpc>
                <a:spcPct val="150000"/>
              </a:lnSpc>
              <a:spcBef>
                <a:spcPct val="15000"/>
              </a:spcBef>
            </a:pP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A</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chemeClr val="accent2"/>
                </a:solidFill>
                <a:latin typeface="微软雅黑" panose="020B0503020204020204" pitchFamily="34" charset="-122"/>
                <a:ea typeface="微软雅黑" panose="020B0503020204020204" pitchFamily="34" charset="-122"/>
              </a:rPr>
              <a:t>D</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chemeClr val="accent2"/>
                </a:solidFill>
                <a:latin typeface="微软雅黑" panose="020B0503020204020204" pitchFamily="34" charset="-122"/>
                <a:ea typeface="微软雅黑" panose="020B0503020204020204" pitchFamily="34" charset="-122"/>
              </a:rPr>
              <a:t>G</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chemeClr val="accent2"/>
                </a:solidFill>
                <a:latin typeface="微软雅黑" panose="020B0503020204020204" pitchFamily="34" charset="-122"/>
                <a:ea typeface="微软雅黑" panose="020B0503020204020204" pitchFamily="34" charset="-122"/>
              </a:rPr>
              <a:t>H</a:t>
            </a:r>
            <a:r>
              <a:rPr lang="en-US" altLang="zh-CN" sz="1800" dirty="0">
                <a:solidFill>
                  <a:schemeClr val="accent2"/>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a:t>
            </a:r>
            <a:r>
              <a:rPr lang="en-US" altLang="zh-CN" sz="1800" i="1" dirty="0">
                <a:latin typeface="微软雅黑" panose="020B0503020204020204" pitchFamily="34" charset="-122"/>
                <a:ea typeface="微软雅黑" panose="020B0503020204020204" pitchFamily="34" charset="-122"/>
              </a:rPr>
              <a:t>F</a:t>
            </a:r>
            <a:r>
              <a:rPr lang="en-US" altLang="zh-CN" sz="1800" baseline="-25000" dirty="0">
                <a:latin typeface="微软雅黑" panose="020B0503020204020204" pitchFamily="34" charset="-122"/>
                <a:ea typeface="微软雅黑" panose="020B0503020204020204" pitchFamily="34" charset="-122"/>
              </a:rPr>
              <a:t>2</a:t>
            </a:r>
            <a:r>
              <a:rPr lang="en-US" altLang="zh-CN" sz="1800" dirty="0">
                <a:latin typeface="微软雅黑" panose="020B0503020204020204" pitchFamily="34" charset="-122"/>
                <a:ea typeface="微软雅黑" panose="020B0503020204020204" pitchFamily="34" charset="-122"/>
              </a:rPr>
              <a:t>={</a:t>
            </a:r>
            <a:r>
              <a:rPr lang="en-US" altLang="zh-CN" sz="1800" i="1" dirty="0">
                <a:latin typeface="微软雅黑" panose="020B0503020204020204" pitchFamily="34" charset="-122"/>
                <a:ea typeface="微软雅黑" panose="020B0503020204020204" pitchFamily="34" charset="-122"/>
              </a:rPr>
              <a:t>DG</a:t>
            </a:r>
            <a:r>
              <a:rPr lang="en-US" altLang="zh-CN" sz="1800" dirty="0">
                <a:latin typeface="微软雅黑" panose="020B0503020204020204" pitchFamily="34" charset="-122"/>
                <a:ea typeface="微软雅黑" panose="020B0503020204020204" pitchFamily="34" charset="-122"/>
              </a:rPr>
              <a:t>→</a:t>
            </a:r>
            <a:r>
              <a:rPr lang="en-US" altLang="zh-CN" sz="1800" i="1" dirty="0">
                <a:latin typeface="微软雅黑" panose="020B0503020204020204" pitchFamily="34" charset="-122"/>
                <a:ea typeface="微软雅黑" panose="020B0503020204020204" pitchFamily="34" charset="-122"/>
              </a:rPr>
              <a:t>H</a:t>
            </a:r>
            <a:r>
              <a:rPr lang="en-US" altLang="zh-CN" sz="1800" i="1" dirty="0">
                <a:solidFill>
                  <a:srgbClr val="FF33CC"/>
                </a:solidFill>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 </a:t>
            </a:r>
            <a:r>
              <a:rPr lang="en-US" altLang="zh-CN" sz="1800" i="1" dirty="0">
                <a:solidFill>
                  <a:srgbClr val="FF0066"/>
                </a:solidFill>
                <a:latin typeface="微软雅黑" panose="020B0503020204020204" pitchFamily="34" charset="-122"/>
                <a:ea typeface="微软雅黑" panose="020B0503020204020204" pitchFamily="34" charset="-122"/>
              </a:rPr>
              <a:t>D</a:t>
            </a:r>
            <a:r>
              <a:rPr lang="en-US" altLang="zh-CN" sz="1800" dirty="0">
                <a:solidFill>
                  <a:srgbClr val="FF0066"/>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DG</a:t>
            </a:r>
            <a:r>
              <a:rPr lang="zh-CN" altLang="en-US" sz="1800" dirty="0">
                <a:solidFill>
                  <a:srgbClr val="800000"/>
                </a:solidFill>
                <a:latin typeface="微软雅黑" panose="020B0503020204020204" pitchFamily="34" charset="-122"/>
                <a:ea typeface="微软雅黑" panose="020B0503020204020204" pitchFamily="34" charset="-122"/>
              </a:rPr>
              <a:t>是候选码</a:t>
            </a:r>
            <a:endParaRPr lang="zh-CN" altLang="en-US" sz="1800" dirty="0">
              <a:solidFill>
                <a:schemeClr val="accent2"/>
              </a:solidFill>
              <a:latin typeface="微软雅黑" panose="020B0503020204020204" pitchFamily="34" charset="-122"/>
              <a:ea typeface="微软雅黑" panose="020B0503020204020204" pitchFamily="34" charset="-122"/>
            </a:endParaRPr>
          </a:p>
          <a:p>
            <a:pPr lvl="1">
              <a:lnSpc>
                <a:spcPct val="150000"/>
              </a:lnSpc>
              <a:spcBef>
                <a:spcPct val="15000"/>
              </a:spcBef>
            </a:pPr>
            <a:r>
              <a:rPr lang="en-US" altLang="zh-CN" sz="2000" i="1" dirty="0">
                <a:solidFill>
                  <a:srgbClr val="9900CC"/>
                </a:solidFill>
                <a:latin typeface="微软雅黑" panose="020B0503020204020204" pitchFamily="34" charset="-122"/>
                <a:ea typeface="微软雅黑" panose="020B0503020204020204" pitchFamily="34" charset="-122"/>
              </a:rPr>
              <a:t>r</a:t>
            </a:r>
            <a:r>
              <a:rPr lang="en-US" altLang="zh-CN" sz="2000" baseline="-25000" dirty="0">
                <a:solidFill>
                  <a:srgbClr val="9900CC"/>
                </a:solidFill>
                <a:latin typeface="微软雅黑" panose="020B0503020204020204" pitchFamily="34" charset="-122"/>
                <a:ea typeface="微软雅黑" panose="020B0503020204020204" pitchFamily="34" charset="-122"/>
              </a:rPr>
              <a:t>2</a:t>
            </a:r>
            <a:r>
              <a:rPr lang="en-US" altLang="zh-CN" sz="2000" dirty="0">
                <a:solidFill>
                  <a:srgbClr val="9900CC"/>
                </a:solidFill>
                <a:latin typeface="微软雅黑" panose="020B0503020204020204" pitchFamily="34" charset="-122"/>
                <a:ea typeface="微软雅黑" panose="020B0503020204020204" pitchFamily="34" charset="-122"/>
              </a:rPr>
              <a:t>(</a:t>
            </a:r>
            <a:r>
              <a:rPr lang="en-US" altLang="zh-CN" sz="2000" i="1" dirty="0">
                <a:solidFill>
                  <a:srgbClr val="9900CC"/>
                </a:solidFill>
                <a:latin typeface="微软雅黑" panose="020B0503020204020204" pitchFamily="34" charset="-122"/>
                <a:ea typeface="微软雅黑" panose="020B0503020204020204" pitchFamily="34" charset="-122"/>
              </a:rPr>
              <a:t>R</a:t>
            </a:r>
            <a:r>
              <a:rPr lang="en-US" altLang="zh-CN" sz="2000" baseline="-25000" dirty="0">
                <a:solidFill>
                  <a:srgbClr val="9900CC"/>
                </a:solidFill>
                <a:latin typeface="微软雅黑" panose="020B0503020204020204" pitchFamily="34" charset="-122"/>
                <a:ea typeface="微软雅黑" panose="020B0503020204020204" pitchFamily="34" charset="-122"/>
              </a:rPr>
              <a:t>2</a:t>
            </a:r>
            <a:r>
              <a:rPr lang="en-US" altLang="zh-CN" sz="2000" dirty="0">
                <a:solidFill>
                  <a:srgbClr val="9900CC"/>
                </a:solidFill>
                <a:latin typeface="微软雅黑" panose="020B0503020204020204" pitchFamily="34" charset="-122"/>
                <a:ea typeface="微软雅黑" panose="020B0503020204020204" pitchFamily="34" charset="-122"/>
              </a:rPr>
              <a:t>)</a:t>
            </a:r>
            <a:r>
              <a:rPr lang="en-US" altLang="zh-CN" sz="20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solidFill>
                  <a:srgbClr val="9900CC"/>
                </a:solidFill>
                <a:latin typeface="微软雅黑" panose="020B0503020204020204" pitchFamily="34" charset="-122"/>
                <a:ea typeface="微软雅黑" panose="020B0503020204020204" pitchFamily="34" charset="-122"/>
              </a:rPr>
              <a:t>BCNF</a:t>
            </a:r>
            <a:r>
              <a:rPr lang="zh-CN" altLang="en-US" sz="2000" dirty="0">
                <a:latin typeface="微软雅黑" panose="020B0503020204020204" pitchFamily="34" charset="-122"/>
                <a:ea typeface="微软雅黑" panose="020B0503020204020204" pitchFamily="34" charset="-122"/>
              </a:rPr>
              <a:t>（</a:t>
            </a:r>
            <a:r>
              <a:rPr lang="zh-CN" altLang="nl-NL" sz="2000" dirty="0">
                <a:latin typeface="微软雅黑" panose="020B0503020204020204" pitchFamily="34" charset="-122"/>
                <a:ea typeface="微软雅黑" panose="020B0503020204020204" pitchFamily="34" charset="-122"/>
              </a:rPr>
              <a:t>因为</a:t>
            </a:r>
            <a:r>
              <a:rPr lang="en-US" altLang="zh-CN" sz="2000" i="1" dirty="0">
                <a:solidFill>
                  <a:srgbClr val="FF0066"/>
                </a:solidFill>
                <a:latin typeface="微软雅黑" panose="020B0503020204020204" pitchFamily="34" charset="-122"/>
                <a:ea typeface="微软雅黑" panose="020B0503020204020204" pitchFamily="34" charset="-122"/>
              </a:rPr>
              <a:t>D</a:t>
            </a:r>
            <a:r>
              <a:rPr lang="en-US" altLang="zh-CN" sz="2000" dirty="0">
                <a:solidFill>
                  <a:srgbClr val="FF0066"/>
                </a:solidFill>
                <a:latin typeface="微软雅黑" panose="020B0503020204020204" pitchFamily="34" charset="-122"/>
                <a:ea typeface="微软雅黑" panose="020B0503020204020204" pitchFamily="34" charset="-122"/>
              </a:rPr>
              <a:t>→</a:t>
            </a:r>
            <a:r>
              <a:rPr lang="en-US" altLang="zh-CN" sz="2000" i="1" dirty="0">
                <a:solidFill>
                  <a:srgbClr val="FF0066"/>
                </a:solidFill>
                <a:latin typeface="微软雅黑" panose="020B0503020204020204" pitchFamily="34" charset="-122"/>
                <a:ea typeface="微软雅黑" panose="020B0503020204020204" pitchFamily="34" charset="-122"/>
              </a:rPr>
              <a:t>A</a:t>
            </a:r>
            <a:r>
              <a:rPr lang="zh-CN" altLang="nl-NL" sz="2000" dirty="0">
                <a:latin typeface="微软雅黑" panose="020B0503020204020204" pitchFamily="34" charset="-122"/>
                <a:ea typeface="微软雅黑" panose="020B0503020204020204" pitchFamily="34" charset="-122"/>
              </a:rPr>
              <a:t>的</a:t>
            </a:r>
            <a:r>
              <a:rPr lang="zh-CN" altLang="nl-NL" sz="2000" dirty="0">
                <a:solidFill>
                  <a:srgbClr val="FF0066"/>
                </a:solidFill>
                <a:latin typeface="微软雅黑" panose="020B0503020204020204" pitchFamily="34" charset="-122"/>
                <a:ea typeface="微软雅黑" panose="020B0503020204020204" pitchFamily="34" charset="-122"/>
              </a:rPr>
              <a:t>决定属性</a:t>
            </a:r>
            <a:r>
              <a:rPr lang="nl-NL" altLang="zh-CN" sz="2000" i="1" dirty="0">
                <a:solidFill>
                  <a:srgbClr val="FF0066"/>
                </a:solidFill>
                <a:latin typeface="微软雅黑" panose="020B0503020204020204" pitchFamily="34" charset="-122"/>
                <a:ea typeface="微软雅黑" panose="020B0503020204020204" pitchFamily="34" charset="-122"/>
              </a:rPr>
              <a:t>D</a:t>
            </a:r>
            <a:r>
              <a:rPr lang="zh-CN" altLang="nl-NL" sz="2000" dirty="0">
                <a:solidFill>
                  <a:srgbClr val="FF0066"/>
                </a:solidFill>
                <a:latin typeface="微软雅黑" panose="020B0503020204020204" pitchFamily="34" charset="-122"/>
                <a:ea typeface="微软雅黑" panose="020B0503020204020204" pitchFamily="34" charset="-122"/>
              </a:rPr>
              <a:t>不是超码</a:t>
            </a:r>
            <a:r>
              <a:rPr lang="zh-CN" altLang="en-US" sz="2000" dirty="0">
                <a:latin typeface="微软雅黑" panose="020B0503020204020204" pitchFamily="34" charset="-122"/>
                <a:ea typeface="微软雅黑" panose="020B0503020204020204" pitchFamily="34" charset="-122"/>
              </a:rPr>
              <a:t>）。按上述算法，</a:t>
            </a:r>
            <a:r>
              <a:rPr lang="en-US" altLang="zh-CN" sz="2000" i="1" dirty="0">
                <a:solidFill>
                  <a:schemeClr val="accent2"/>
                </a:solidFill>
                <a:latin typeface="微软雅黑" panose="020B0503020204020204" pitchFamily="34" charset="-122"/>
                <a:ea typeface="微软雅黑" panose="020B0503020204020204" pitchFamily="34" charset="-122"/>
              </a:rPr>
              <a:t>r</a:t>
            </a:r>
            <a:r>
              <a:rPr lang="en-US" altLang="zh-CN" sz="2000" baseline="-25000" dirty="0">
                <a:solidFill>
                  <a:schemeClr val="accent2"/>
                </a:solidFill>
                <a:latin typeface="微软雅黑" panose="020B0503020204020204" pitchFamily="34" charset="-122"/>
                <a:ea typeface="微软雅黑" panose="020B0503020204020204" pitchFamily="34" charset="-122"/>
              </a:rPr>
              <a:t>2</a:t>
            </a:r>
            <a:r>
              <a:rPr lang="en-US" altLang="zh-CN" sz="2000" dirty="0">
                <a:solidFill>
                  <a:schemeClr val="accent2"/>
                </a:solidFill>
                <a:latin typeface="微软雅黑" panose="020B0503020204020204" pitchFamily="34" charset="-122"/>
                <a:ea typeface="微软雅黑" panose="020B0503020204020204" pitchFamily="34" charset="-122"/>
              </a:rPr>
              <a:t>(</a:t>
            </a:r>
            <a:r>
              <a:rPr lang="en-US" altLang="zh-CN" sz="2000" i="1" dirty="0">
                <a:solidFill>
                  <a:schemeClr val="accent2"/>
                </a:solidFill>
                <a:latin typeface="微软雅黑" panose="020B0503020204020204" pitchFamily="34" charset="-122"/>
                <a:ea typeface="微软雅黑" panose="020B0503020204020204" pitchFamily="34" charset="-122"/>
              </a:rPr>
              <a:t>R</a:t>
            </a:r>
            <a:r>
              <a:rPr lang="en-US" altLang="zh-CN" sz="2000" baseline="-25000" dirty="0">
                <a:solidFill>
                  <a:schemeClr val="accent2"/>
                </a:solidFill>
                <a:latin typeface="微软雅黑" panose="020B0503020204020204" pitchFamily="34" charset="-122"/>
                <a:ea typeface="微软雅黑" panose="020B0503020204020204" pitchFamily="34" charset="-122"/>
              </a:rPr>
              <a:t>2</a:t>
            </a:r>
            <a:r>
              <a:rPr lang="en-US" altLang="zh-CN" sz="2000" dirty="0">
                <a:solidFill>
                  <a:schemeClr val="accent2"/>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可分解为</a:t>
            </a:r>
          </a:p>
          <a:p>
            <a:pPr lvl="2">
              <a:lnSpc>
                <a:spcPct val="150000"/>
              </a:lnSpc>
              <a:spcBef>
                <a:spcPct val="15000"/>
              </a:spcBef>
            </a:pP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D</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800000"/>
                </a:solidFill>
                <a:latin typeface="微软雅黑" panose="020B0503020204020204" pitchFamily="34" charset="-122"/>
                <a:ea typeface="微软雅黑" panose="020B0503020204020204" pitchFamily="34" charset="-122"/>
              </a:rPr>
              <a:t>A</a:t>
            </a:r>
            <a:r>
              <a:rPr lang="en-US" altLang="zh-CN" sz="1800" dirty="0">
                <a:solidFill>
                  <a:srgbClr val="800000"/>
                </a:solidFill>
                <a:latin typeface="微软雅黑" panose="020B0503020204020204" pitchFamily="34" charset="-122"/>
                <a:ea typeface="微软雅黑" panose="020B0503020204020204" pitchFamily="34" charset="-122"/>
              </a:rPr>
              <a:t>)</a:t>
            </a:r>
            <a:r>
              <a:rPr lang="zh-CN" altLang="en-US" sz="1800" dirty="0">
                <a:solidFill>
                  <a:srgbClr val="800000"/>
                </a:solidFill>
                <a:latin typeface="微软雅黑" panose="020B0503020204020204" pitchFamily="34" charset="-122"/>
                <a:ea typeface="微软雅黑" panose="020B0503020204020204" pitchFamily="34" charset="-122"/>
              </a:rPr>
              <a:t>，      </a:t>
            </a:r>
            <a:r>
              <a:rPr lang="en-US" altLang="zh-CN" sz="1800" i="1" dirty="0">
                <a:latin typeface="微软雅黑" panose="020B0503020204020204" pitchFamily="34" charset="-122"/>
                <a:ea typeface="微软雅黑" panose="020B0503020204020204" pitchFamily="34" charset="-122"/>
              </a:rPr>
              <a:t>F</a:t>
            </a:r>
            <a:r>
              <a:rPr lang="en-US" altLang="zh-CN" sz="1800" baseline="-25000" dirty="0">
                <a:latin typeface="微软雅黑" panose="020B0503020204020204" pitchFamily="34" charset="-122"/>
                <a:ea typeface="微软雅黑" panose="020B0503020204020204" pitchFamily="34" charset="-122"/>
              </a:rPr>
              <a:t>21</a:t>
            </a:r>
            <a:r>
              <a:rPr lang="en-US" altLang="zh-CN" sz="1800" dirty="0">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D</a:t>
            </a:r>
            <a:r>
              <a:rPr lang="en-US" altLang="zh-CN" sz="1800" dirty="0">
                <a:solidFill>
                  <a:srgbClr val="FF0066"/>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D</a:t>
            </a:r>
            <a:r>
              <a:rPr lang="zh-CN" altLang="en-US" sz="1800" dirty="0">
                <a:solidFill>
                  <a:srgbClr val="800000"/>
                </a:solidFill>
                <a:latin typeface="微软雅黑" panose="020B0503020204020204" pitchFamily="34" charset="-122"/>
                <a:ea typeface="微软雅黑" panose="020B0503020204020204" pitchFamily="34" charset="-122"/>
              </a:rPr>
              <a:t>是候选码</a:t>
            </a:r>
          </a:p>
          <a:p>
            <a:pPr lvl="2">
              <a:lnSpc>
                <a:spcPct val="150000"/>
              </a:lnSpc>
              <a:spcBef>
                <a:spcPct val="15000"/>
              </a:spcBef>
            </a:pP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D</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chemeClr val="accent2"/>
                </a:solidFill>
                <a:latin typeface="微软雅黑" panose="020B0503020204020204" pitchFamily="34" charset="-122"/>
                <a:ea typeface="微软雅黑" panose="020B0503020204020204" pitchFamily="34" charset="-122"/>
              </a:rPr>
              <a:t>G</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chemeClr val="accent2"/>
                </a:solidFill>
                <a:latin typeface="微软雅黑" panose="020B0503020204020204" pitchFamily="34" charset="-122"/>
                <a:ea typeface="微软雅黑" panose="020B0503020204020204" pitchFamily="34" charset="-122"/>
              </a:rPr>
              <a:t>H</a:t>
            </a:r>
            <a:r>
              <a:rPr lang="en-US" altLang="zh-CN" sz="1800" dirty="0">
                <a:solidFill>
                  <a:schemeClr val="accent2"/>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chemeClr val="accent2"/>
                </a:solidFill>
                <a:latin typeface="微软雅黑" panose="020B0503020204020204" pitchFamily="34" charset="-122"/>
                <a:ea typeface="微软雅黑" panose="020B0503020204020204" pitchFamily="34" charset="-122"/>
              </a:rPr>
              <a:t>F</a:t>
            </a:r>
            <a:r>
              <a:rPr lang="en-US" altLang="zh-CN" sz="1800" baseline="-25000" dirty="0">
                <a:solidFill>
                  <a:schemeClr val="accent2"/>
                </a:solidFill>
                <a:latin typeface="微软雅黑" panose="020B0503020204020204" pitchFamily="34" charset="-122"/>
                <a:ea typeface="微软雅黑" panose="020B0503020204020204" pitchFamily="34" charset="-122"/>
              </a:rPr>
              <a:t>22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DG</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H</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DG</a:t>
            </a:r>
            <a:r>
              <a:rPr lang="zh-CN" altLang="en-US" sz="1800" dirty="0">
                <a:solidFill>
                  <a:schemeClr val="accent2"/>
                </a:solidFill>
                <a:latin typeface="微软雅黑" panose="020B0503020204020204" pitchFamily="34" charset="-122"/>
                <a:ea typeface="微软雅黑" panose="020B0503020204020204" pitchFamily="34" charset="-122"/>
              </a:rPr>
              <a:t>是候选码</a:t>
            </a:r>
          </a:p>
          <a:p>
            <a:pPr lvl="1">
              <a:lnSpc>
                <a:spcPct val="150000"/>
              </a:lnSpc>
              <a:spcBef>
                <a:spcPct val="15000"/>
              </a:spcBef>
            </a:pPr>
            <a:r>
              <a:rPr lang="zh-CN" altLang="en-US" sz="2000" dirty="0">
                <a:latin typeface="微软雅黑" panose="020B0503020204020204" pitchFamily="34" charset="-122"/>
                <a:ea typeface="微软雅黑" panose="020B0503020204020204" pitchFamily="34" charset="-122"/>
              </a:rPr>
              <a:t>最后，</a:t>
            </a:r>
            <a:r>
              <a:rPr lang="en-US" altLang="zh-CN" sz="2000" i="1" dirty="0">
                <a:solidFill>
                  <a:srgbClr val="800000"/>
                </a:solidFill>
                <a:latin typeface="微软雅黑" panose="020B0503020204020204" pitchFamily="34" charset="-122"/>
                <a:ea typeface="微软雅黑" panose="020B0503020204020204" pitchFamily="34" charset="-122"/>
              </a:rPr>
              <a:t>r</a:t>
            </a:r>
            <a:r>
              <a:rPr lang="en-US" altLang="zh-CN" sz="2000" baseline="-25000" dirty="0">
                <a:solidFill>
                  <a:srgbClr val="800000"/>
                </a:solidFill>
                <a:latin typeface="微软雅黑" panose="020B0503020204020204" pitchFamily="34" charset="-122"/>
                <a:ea typeface="微软雅黑" panose="020B0503020204020204" pitchFamily="34" charset="-122"/>
              </a:rPr>
              <a:t>1</a:t>
            </a:r>
            <a:r>
              <a:rPr lang="en-US" altLang="zh-CN" sz="2000" dirty="0">
                <a:solidFill>
                  <a:srgbClr val="800000"/>
                </a:solidFill>
                <a:latin typeface="微软雅黑" panose="020B0503020204020204" pitchFamily="34" charset="-122"/>
                <a:ea typeface="微软雅黑" panose="020B0503020204020204" pitchFamily="34" charset="-122"/>
              </a:rPr>
              <a:t>(</a:t>
            </a:r>
            <a:r>
              <a:rPr lang="en-US" altLang="zh-CN" sz="2000" i="1" u="sng" dirty="0">
                <a:solidFill>
                  <a:srgbClr val="800000"/>
                </a:solidFill>
                <a:latin typeface="微软雅黑" panose="020B0503020204020204" pitchFamily="34" charset="-122"/>
                <a:ea typeface="微软雅黑" panose="020B0503020204020204" pitchFamily="34" charset="-122"/>
              </a:rPr>
              <a:t>A</a:t>
            </a:r>
            <a:r>
              <a:rPr lang="en-US" altLang="zh-CN" sz="2000" dirty="0">
                <a:solidFill>
                  <a:srgbClr val="800000"/>
                </a:solidFill>
                <a:latin typeface="微软雅黑" panose="020B0503020204020204" pitchFamily="34" charset="-122"/>
                <a:ea typeface="微软雅黑" panose="020B0503020204020204" pitchFamily="34" charset="-122"/>
              </a:rPr>
              <a:t>, </a:t>
            </a:r>
            <a:r>
              <a:rPr lang="en-US" altLang="zh-CN" sz="2000" i="1" dirty="0">
                <a:solidFill>
                  <a:srgbClr val="800000"/>
                </a:solidFill>
                <a:latin typeface="微软雅黑" panose="020B0503020204020204" pitchFamily="34" charset="-122"/>
                <a:ea typeface="微软雅黑" panose="020B0503020204020204" pitchFamily="34" charset="-122"/>
              </a:rPr>
              <a:t>B</a:t>
            </a:r>
            <a:r>
              <a:rPr lang="en-US" altLang="zh-CN" sz="2000" dirty="0">
                <a:solidFill>
                  <a:srgbClr val="800000"/>
                </a:solidFill>
                <a:latin typeface="微软雅黑" panose="020B0503020204020204" pitchFamily="34" charset="-122"/>
                <a:ea typeface="微软雅黑" panose="020B0503020204020204" pitchFamily="34" charset="-122"/>
              </a:rPr>
              <a:t>, </a:t>
            </a:r>
            <a:r>
              <a:rPr lang="en-US" altLang="zh-CN" sz="2000" i="1" dirty="0">
                <a:solidFill>
                  <a:srgbClr val="800000"/>
                </a:solidFill>
                <a:latin typeface="微软雅黑" panose="020B0503020204020204" pitchFamily="34" charset="-122"/>
                <a:ea typeface="微软雅黑" panose="020B0503020204020204" pitchFamily="34" charset="-122"/>
              </a:rPr>
              <a:t>C</a:t>
            </a:r>
            <a:r>
              <a:rPr lang="en-US" altLang="zh-CN" sz="2000" dirty="0">
                <a:solidFill>
                  <a:srgbClr val="80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i="1" dirty="0">
                <a:solidFill>
                  <a:srgbClr val="800000"/>
                </a:solidFill>
                <a:latin typeface="微软雅黑" panose="020B0503020204020204" pitchFamily="34" charset="-122"/>
                <a:ea typeface="微软雅黑" panose="020B0503020204020204" pitchFamily="34" charset="-122"/>
              </a:rPr>
              <a:t>r</a:t>
            </a:r>
            <a:r>
              <a:rPr lang="en-US" altLang="zh-CN" sz="2000" baseline="-25000" dirty="0">
                <a:solidFill>
                  <a:srgbClr val="800000"/>
                </a:solidFill>
                <a:latin typeface="微软雅黑" panose="020B0503020204020204" pitchFamily="34" charset="-122"/>
                <a:ea typeface="微软雅黑" panose="020B0503020204020204" pitchFamily="34" charset="-122"/>
              </a:rPr>
              <a:t>21</a:t>
            </a:r>
            <a:r>
              <a:rPr lang="en-US" altLang="zh-CN" sz="2000" dirty="0">
                <a:solidFill>
                  <a:srgbClr val="800000"/>
                </a:solidFill>
                <a:latin typeface="微软雅黑" panose="020B0503020204020204" pitchFamily="34" charset="-122"/>
                <a:ea typeface="微软雅黑" panose="020B0503020204020204" pitchFamily="34" charset="-122"/>
              </a:rPr>
              <a:t>(</a:t>
            </a:r>
            <a:r>
              <a:rPr lang="en-US" altLang="zh-CN" sz="2000" i="1" u="sng" dirty="0">
                <a:solidFill>
                  <a:srgbClr val="800000"/>
                </a:solidFill>
                <a:latin typeface="微软雅黑" panose="020B0503020204020204" pitchFamily="34" charset="-122"/>
                <a:ea typeface="微软雅黑" panose="020B0503020204020204" pitchFamily="34" charset="-122"/>
              </a:rPr>
              <a:t>D</a:t>
            </a:r>
            <a:r>
              <a:rPr lang="en-US" altLang="zh-CN" sz="2000" dirty="0">
                <a:solidFill>
                  <a:srgbClr val="800000"/>
                </a:solidFill>
                <a:latin typeface="微软雅黑" panose="020B0503020204020204" pitchFamily="34" charset="-122"/>
                <a:ea typeface="微软雅黑" panose="020B0503020204020204" pitchFamily="34" charset="-122"/>
              </a:rPr>
              <a:t>, </a:t>
            </a:r>
            <a:r>
              <a:rPr lang="en-US" altLang="zh-CN" sz="2000" i="1" dirty="0">
                <a:solidFill>
                  <a:srgbClr val="800000"/>
                </a:solidFill>
                <a:latin typeface="微软雅黑" panose="020B0503020204020204" pitchFamily="34" charset="-122"/>
                <a:ea typeface="微软雅黑" panose="020B0503020204020204" pitchFamily="34" charset="-122"/>
              </a:rPr>
              <a:t>A</a:t>
            </a:r>
            <a:r>
              <a:rPr lang="en-US" altLang="zh-CN" sz="2000" dirty="0">
                <a:solidFill>
                  <a:srgbClr val="80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i="1" dirty="0">
                <a:solidFill>
                  <a:srgbClr val="800000"/>
                </a:solidFill>
                <a:latin typeface="微软雅黑" panose="020B0503020204020204" pitchFamily="34" charset="-122"/>
                <a:ea typeface="微软雅黑" panose="020B0503020204020204" pitchFamily="34" charset="-122"/>
              </a:rPr>
              <a:t>r</a:t>
            </a:r>
            <a:r>
              <a:rPr lang="en-US" altLang="zh-CN" sz="2000" baseline="-25000" dirty="0">
                <a:solidFill>
                  <a:srgbClr val="800000"/>
                </a:solidFill>
                <a:latin typeface="微软雅黑" panose="020B0503020204020204" pitchFamily="34" charset="-122"/>
                <a:ea typeface="微软雅黑" panose="020B0503020204020204" pitchFamily="34" charset="-122"/>
              </a:rPr>
              <a:t>22</a:t>
            </a:r>
            <a:r>
              <a:rPr lang="en-US" altLang="zh-CN" sz="2000" dirty="0">
                <a:solidFill>
                  <a:srgbClr val="800000"/>
                </a:solidFill>
                <a:latin typeface="微软雅黑" panose="020B0503020204020204" pitchFamily="34" charset="-122"/>
                <a:ea typeface="微软雅黑" panose="020B0503020204020204" pitchFamily="34" charset="-122"/>
              </a:rPr>
              <a:t>(</a:t>
            </a:r>
            <a:r>
              <a:rPr lang="en-US" altLang="zh-CN" sz="2000" i="1" u="sng" dirty="0">
                <a:solidFill>
                  <a:srgbClr val="800000"/>
                </a:solidFill>
                <a:latin typeface="微软雅黑" panose="020B0503020204020204" pitchFamily="34" charset="-122"/>
                <a:ea typeface="微软雅黑" panose="020B0503020204020204" pitchFamily="34" charset="-122"/>
              </a:rPr>
              <a:t>D</a:t>
            </a:r>
            <a:r>
              <a:rPr lang="en-US" altLang="zh-CN" sz="2000" dirty="0">
                <a:solidFill>
                  <a:srgbClr val="800000"/>
                </a:solidFill>
                <a:latin typeface="微软雅黑" panose="020B0503020204020204" pitchFamily="34" charset="-122"/>
                <a:ea typeface="微软雅黑" panose="020B0503020204020204" pitchFamily="34" charset="-122"/>
              </a:rPr>
              <a:t>, </a:t>
            </a:r>
            <a:r>
              <a:rPr lang="en-US" altLang="zh-CN" sz="2000" i="1" u="sng" dirty="0">
                <a:solidFill>
                  <a:srgbClr val="800000"/>
                </a:solidFill>
                <a:latin typeface="微软雅黑" panose="020B0503020204020204" pitchFamily="34" charset="-122"/>
                <a:ea typeface="微软雅黑" panose="020B0503020204020204" pitchFamily="34" charset="-122"/>
              </a:rPr>
              <a:t>G</a:t>
            </a:r>
            <a:r>
              <a:rPr lang="en-US" altLang="zh-CN" sz="2000" dirty="0">
                <a:solidFill>
                  <a:srgbClr val="800000"/>
                </a:solidFill>
                <a:latin typeface="微软雅黑" panose="020B0503020204020204" pitchFamily="34" charset="-122"/>
                <a:ea typeface="微软雅黑" panose="020B0503020204020204" pitchFamily="34" charset="-122"/>
              </a:rPr>
              <a:t>, </a:t>
            </a:r>
            <a:r>
              <a:rPr lang="en-US" altLang="zh-CN" sz="2000" i="1" dirty="0">
                <a:solidFill>
                  <a:srgbClr val="800000"/>
                </a:solidFill>
                <a:latin typeface="微软雅黑" panose="020B0503020204020204" pitchFamily="34" charset="-122"/>
                <a:ea typeface="微软雅黑" panose="020B0503020204020204" pitchFamily="34" charset="-122"/>
              </a:rPr>
              <a:t>H</a:t>
            </a:r>
            <a:r>
              <a:rPr lang="en-US" altLang="zh-CN" sz="2000" dirty="0">
                <a:solidFill>
                  <a:srgbClr val="80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都属于</a:t>
            </a:r>
            <a:r>
              <a:rPr lang="en-US" altLang="zh-CN" sz="2000" dirty="0">
                <a:latin typeface="微软雅黑" panose="020B0503020204020204" pitchFamily="34" charset="-122"/>
                <a:ea typeface="微软雅黑" panose="020B0503020204020204" pitchFamily="34" charset="-122"/>
              </a:rPr>
              <a:t>BCNF</a:t>
            </a:r>
            <a:r>
              <a:rPr lang="zh-CN" altLang="en-US" sz="2000" dirty="0">
                <a:latin typeface="微软雅黑" panose="020B0503020204020204" pitchFamily="34" charset="-122"/>
                <a:ea typeface="微软雅黑" panose="020B0503020204020204" pitchFamily="34" charset="-122"/>
              </a:rPr>
              <a:t>。</a:t>
            </a:r>
          </a:p>
        </p:txBody>
      </p:sp>
      <p:sp>
        <p:nvSpPr>
          <p:cNvPr id="3" name="日期占位符 2">
            <a:extLst>
              <a:ext uri="{FF2B5EF4-FFF2-40B4-BE49-F238E27FC236}">
                <a16:creationId xmlns:a16="http://schemas.microsoft.com/office/drawing/2014/main" id="{28941823-F154-42CE-8AD5-B1491DE24171}"/>
              </a:ext>
            </a:extLst>
          </p:cNvPr>
          <p:cNvSpPr>
            <a:spLocks noGrp="1"/>
          </p:cNvSpPr>
          <p:nvPr>
            <p:ph type="dt" sz="half" idx="10"/>
          </p:nvPr>
        </p:nvSpPr>
        <p:spPr/>
        <p:txBody>
          <a:bodyPr/>
          <a:lstStyle/>
          <a:p>
            <a:pPr>
              <a:defRPr/>
            </a:pPr>
            <a:fld id="{251FA313-507F-4AE9-BB34-5E88EECB4481}"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wipe(left)">
                                      <p:cBhvr>
                                        <p:cTn id="7" dur="500"/>
                                        <p:tgtEl>
                                          <p:spTgt spid="274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4435">
                                            <p:txEl>
                                              <p:pRg st="2" end="2"/>
                                            </p:txEl>
                                          </p:spTgt>
                                        </p:tgtEl>
                                        <p:attrNameLst>
                                          <p:attrName>style.visibility</p:attrName>
                                        </p:attrNameLst>
                                      </p:cBhvr>
                                      <p:to>
                                        <p:strVal val="visible"/>
                                      </p:to>
                                    </p:set>
                                    <p:animEffect transition="in" filter="wipe(left)">
                                      <p:cBhvr>
                                        <p:cTn id="12" dur="500"/>
                                        <p:tgtEl>
                                          <p:spTgt spid="27443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74435">
                                            <p:txEl>
                                              <p:pRg st="3" end="3"/>
                                            </p:txEl>
                                          </p:spTgt>
                                        </p:tgtEl>
                                        <p:attrNameLst>
                                          <p:attrName>style.visibility</p:attrName>
                                        </p:attrNameLst>
                                      </p:cBhvr>
                                      <p:to>
                                        <p:strVal val="visible"/>
                                      </p:to>
                                    </p:set>
                                    <p:animEffect transition="in" filter="wipe(left)">
                                      <p:cBhvr>
                                        <p:cTn id="15" dur="500"/>
                                        <p:tgtEl>
                                          <p:spTgt spid="2744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74435">
                                            <p:txEl>
                                              <p:pRg st="4" end="4"/>
                                            </p:txEl>
                                          </p:spTgt>
                                        </p:tgtEl>
                                        <p:attrNameLst>
                                          <p:attrName>style.visibility</p:attrName>
                                        </p:attrNameLst>
                                      </p:cBhvr>
                                      <p:to>
                                        <p:strVal val="visible"/>
                                      </p:to>
                                    </p:set>
                                    <p:animEffect transition="in" filter="wipe(left)">
                                      <p:cBhvr>
                                        <p:cTn id="20" dur="500"/>
                                        <p:tgtEl>
                                          <p:spTgt spid="27443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74435">
                                            <p:txEl>
                                              <p:pRg st="5" end="5"/>
                                            </p:txEl>
                                          </p:spTgt>
                                        </p:tgtEl>
                                        <p:attrNameLst>
                                          <p:attrName>style.visibility</p:attrName>
                                        </p:attrNameLst>
                                      </p:cBhvr>
                                      <p:to>
                                        <p:strVal val="visible"/>
                                      </p:to>
                                    </p:set>
                                    <p:animEffect transition="in" filter="wipe(left)">
                                      <p:cBhvr>
                                        <p:cTn id="25" dur="500"/>
                                        <p:tgtEl>
                                          <p:spTgt spid="274435">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74435">
                                            <p:txEl>
                                              <p:pRg st="6" end="6"/>
                                            </p:txEl>
                                          </p:spTgt>
                                        </p:tgtEl>
                                        <p:attrNameLst>
                                          <p:attrName>style.visibility</p:attrName>
                                        </p:attrNameLst>
                                      </p:cBhvr>
                                      <p:to>
                                        <p:strVal val="visible"/>
                                      </p:to>
                                    </p:set>
                                    <p:animEffect transition="in" filter="wipe(left)">
                                      <p:cBhvr>
                                        <p:cTn id="28" dur="500"/>
                                        <p:tgtEl>
                                          <p:spTgt spid="274435">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74435">
                                            <p:txEl>
                                              <p:pRg st="7" end="7"/>
                                            </p:txEl>
                                          </p:spTgt>
                                        </p:tgtEl>
                                        <p:attrNameLst>
                                          <p:attrName>style.visibility</p:attrName>
                                        </p:attrNameLst>
                                      </p:cBhvr>
                                      <p:to>
                                        <p:strVal val="visible"/>
                                      </p:to>
                                    </p:set>
                                    <p:animEffect transition="in" filter="wipe(left)">
                                      <p:cBhvr>
                                        <p:cTn id="33" dur="500"/>
                                        <p:tgtEl>
                                          <p:spTgt spid="274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zh-CN" b="1" dirty="0"/>
              <a:t>BCNF</a:t>
            </a:r>
            <a:r>
              <a:rPr lang="zh-CN" altLang="en-US" b="1" dirty="0">
                <a:ea typeface="华文隶书" panose="02010800040101010101" pitchFamily="2" charset="-122"/>
              </a:rPr>
              <a:t>分解举例</a:t>
            </a:r>
          </a:p>
        </p:txBody>
      </p:sp>
      <p:sp>
        <p:nvSpPr>
          <p:cNvPr id="277507" name="Rectangle 3"/>
          <p:cNvSpPr>
            <a:spLocks noGrp="1" noChangeArrowheads="1"/>
          </p:cNvSpPr>
          <p:nvPr>
            <p:ph idx="1"/>
          </p:nvPr>
        </p:nvSpPr>
        <p:spPr>
          <a:xfrm>
            <a:off x="1066800" y="990600"/>
            <a:ext cx="8077200" cy="5867400"/>
          </a:xfrm>
        </p:spPr>
        <p:txBody>
          <a:bodyPr/>
          <a:lstStyle/>
          <a:p>
            <a:pPr>
              <a:lnSpc>
                <a:spcPct val="150000"/>
              </a:lnSpc>
            </a:pPr>
            <a:r>
              <a:rPr lang="en-US" altLang="zh-CN" sz="1600" b="1" dirty="0">
                <a:solidFill>
                  <a:schemeClr val="accent2"/>
                </a:solidFill>
                <a:latin typeface="微软雅黑" panose="020B0503020204020204" pitchFamily="34" charset="-122"/>
                <a:ea typeface="微软雅黑" panose="020B0503020204020204" pitchFamily="34" charset="-122"/>
              </a:rPr>
              <a:t>[</a:t>
            </a:r>
            <a:r>
              <a:rPr lang="zh-CN" altLang="en-US" sz="1600" b="1" dirty="0">
                <a:solidFill>
                  <a:schemeClr val="accent2"/>
                </a:solidFill>
                <a:latin typeface="微软雅黑" panose="020B0503020204020204" pitchFamily="34" charset="-122"/>
                <a:ea typeface="微软雅黑" panose="020B0503020204020204" pitchFamily="34" charset="-122"/>
              </a:rPr>
              <a:t>例</a:t>
            </a:r>
            <a:r>
              <a:rPr lang="en-US" altLang="zh-CN" sz="1600" b="1" dirty="0">
                <a:solidFill>
                  <a:schemeClr val="accent2"/>
                </a:solidFill>
                <a:latin typeface="微软雅黑" panose="020B0503020204020204" pitchFamily="34" charset="-122"/>
                <a:ea typeface="微软雅黑" panose="020B0503020204020204" pitchFamily="34" charset="-122"/>
              </a:rPr>
              <a:t>6.26]  </a:t>
            </a:r>
            <a:r>
              <a:rPr lang="en-US" altLang="zh-CN" sz="1600" b="1" i="1" dirty="0">
                <a:latin typeface="微软雅黑" panose="020B0503020204020204" pitchFamily="34" charset="-122"/>
                <a:ea typeface="微软雅黑" panose="020B0503020204020204" pitchFamily="34" charset="-122"/>
              </a:rPr>
              <a:t>r</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R</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r</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A</a:t>
            </a:r>
            <a:r>
              <a:rPr lang="en-US" altLang="zh-CN"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B</a:t>
            </a:r>
            <a:r>
              <a:rPr lang="en-US" altLang="zh-CN"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C</a:t>
            </a:r>
            <a:r>
              <a:rPr lang="en-US" altLang="zh-CN"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G</a:t>
            </a:r>
            <a:r>
              <a:rPr lang="en-US" altLang="zh-CN"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H</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F</a:t>
            </a:r>
            <a:r>
              <a:rPr lang="en-US" altLang="zh-CN" sz="1600" b="1" dirty="0">
                <a:latin typeface="微软雅黑" panose="020B0503020204020204" pitchFamily="34" charset="-122"/>
                <a:ea typeface="微软雅黑" panose="020B0503020204020204" pitchFamily="34" charset="-122"/>
              </a:rPr>
              <a:t>={</a:t>
            </a:r>
            <a:r>
              <a:rPr lang="en-US" altLang="zh-CN" sz="1600" b="1" i="1" dirty="0">
                <a:solidFill>
                  <a:srgbClr val="FF0066"/>
                </a:solidFill>
                <a:latin typeface="微软雅黑" panose="020B0503020204020204" pitchFamily="34" charset="-122"/>
                <a:ea typeface="微软雅黑" panose="020B0503020204020204" pitchFamily="34" charset="-122"/>
              </a:rPr>
              <a:t>AB</a:t>
            </a:r>
            <a:r>
              <a:rPr lang="en-US" altLang="zh-CN" sz="1600" b="1" dirty="0">
                <a:solidFill>
                  <a:srgbClr val="FF0066"/>
                </a:solidFill>
                <a:latin typeface="微软雅黑" panose="020B0503020204020204" pitchFamily="34" charset="-122"/>
                <a:ea typeface="微软雅黑" panose="020B0503020204020204" pitchFamily="34" charset="-122"/>
              </a:rPr>
              <a:t>→</a:t>
            </a:r>
            <a:r>
              <a:rPr lang="en-US" altLang="zh-CN" sz="1600" b="1" i="1" dirty="0">
                <a:solidFill>
                  <a:srgbClr val="FF0066"/>
                </a:solidFill>
                <a:latin typeface="微软雅黑" panose="020B0503020204020204" pitchFamily="34" charset="-122"/>
                <a:ea typeface="微软雅黑" panose="020B0503020204020204" pitchFamily="34" charset="-122"/>
              </a:rPr>
              <a:t>GH</a:t>
            </a:r>
            <a:r>
              <a:rPr lang="en-US" altLang="zh-CN"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CD</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GH</a:t>
            </a:r>
            <a:r>
              <a:rPr lang="en-US" altLang="zh-CN"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B</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A</a:t>
            </a:r>
            <a:r>
              <a:rPr lang="en-US" altLang="zh-CN" sz="1600" b="1" dirty="0">
                <a:latin typeface="微软雅黑" panose="020B0503020204020204" pitchFamily="34" charset="-122"/>
                <a:ea typeface="微软雅黑" panose="020B0503020204020204" pitchFamily="34" charset="-122"/>
              </a:rPr>
              <a:t>, </a:t>
            </a:r>
            <a:r>
              <a:rPr lang="en-US" altLang="zh-CN" sz="1600" b="1" i="1" dirty="0">
                <a:latin typeface="微软雅黑" panose="020B0503020204020204" pitchFamily="34" charset="-122"/>
                <a:ea typeface="微软雅黑" panose="020B0503020204020204" pitchFamily="34" charset="-122"/>
              </a:rPr>
              <a:t>D</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B</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关系模式</a:t>
            </a:r>
            <a:r>
              <a:rPr lang="en-US" altLang="zh-CN" sz="1600" b="1" i="1" dirty="0">
                <a:latin typeface="微软雅黑" panose="020B0503020204020204" pitchFamily="34" charset="-122"/>
                <a:ea typeface="微软雅黑" panose="020B0503020204020204" pitchFamily="34" charset="-122"/>
              </a:rPr>
              <a:t>r</a:t>
            </a:r>
            <a:r>
              <a:rPr lang="en-US" altLang="zh-CN" sz="1600" b="1" dirty="0">
                <a:latin typeface="微软雅黑" panose="020B0503020204020204" pitchFamily="34" charset="-122"/>
                <a:ea typeface="微软雅黑" panose="020B0503020204020204" pitchFamily="34" charset="-122"/>
              </a:rPr>
              <a:t>(</a:t>
            </a:r>
            <a:r>
              <a:rPr lang="en-US" altLang="zh-CN" sz="1600" b="1" i="1" dirty="0">
                <a:latin typeface="微软雅黑" panose="020B0503020204020204" pitchFamily="34" charset="-122"/>
                <a:ea typeface="微软雅黑" panose="020B0503020204020204" pitchFamily="34" charset="-122"/>
              </a:rPr>
              <a:t>R</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是否属于</a:t>
            </a:r>
            <a:r>
              <a:rPr lang="en-US" altLang="zh-CN" sz="1600" b="1" dirty="0">
                <a:latin typeface="微软雅黑" panose="020B0503020204020204" pitchFamily="34" charset="-122"/>
                <a:ea typeface="微软雅黑" panose="020B0503020204020204" pitchFamily="34" charset="-122"/>
              </a:rPr>
              <a:t>BCNF</a:t>
            </a:r>
            <a:r>
              <a:rPr lang="zh-CN" altLang="en-US" sz="1600" b="1" dirty="0">
                <a:latin typeface="微软雅黑" panose="020B0503020204020204" pitchFamily="34" charset="-122"/>
                <a:ea typeface="微软雅黑" panose="020B0503020204020204" pitchFamily="34" charset="-122"/>
              </a:rPr>
              <a:t>范式？如果不是，则进行</a:t>
            </a:r>
            <a:r>
              <a:rPr lang="en-US" altLang="zh-CN" sz="1600" b="1" dirty="0">
                <a:latin typeface="微软雅黑" panose="020B0503020204020204" pitchFamily="34" charset="-122"/>
                <a:ea typeface="微软雅黑" panose="020B0503020204020204" pitchFamily="34" charset="-122"/>
              </a:rPr>
              <a:t>BCNF</a:t>
            </a:r>
            <a:r>
              <a:rPr lang="zh-CN" altLang="en-US" sz="1600" b="1" dirty="0">
                <a:latin typeface="微软雅黑" panose="020B0503020204020204" pitchFamily="34" charset="-122"/>
                <a:ea typeface="微软雅黑" panose="020B0503020204020204" pitchFamily="34" charset="-122"/>
              </a:rPr>
              <a:t>分解。</a:t>
            </a:r>
          </a:p>
          <a:p>
            <a:pPr lvl="1">
              <a:lnSpc>
                <a:spcPct val="150000"/>
              </a:lnSpc>
            </a:pPr>
            <a:r>
              <a:rPr lang="en-US" altLang="zh-CN" sz="1600" i="1" dirty="0">
                <a:solidFill>
                  <a:srgbClr val="9900CC"/>
                </a:solidFill>
                <a:latin typeface="微软雅黑" panose="020B0503020204020204" pitchFamily="34" charset="-122"/>
                <a:ea typeface="微软雅黑" panose="020B0503020204020204" pitchFamily="34" charset="-122"/>
              </a:rPr>
              <a:t>r</a:t>
            </a:r>
            <a:r>
              <a:rPr lang="en-US" altLang="zh-CN" sz="1600" dirty="0">
                <a:solidFill>
                  <a:srgbClr val="9900CC"/>
                </a:solidFill>
                <a:latin typeface="微软雅黑" panose="020B0503020204020204" pitchFamily="34" charset="-122"/>
                <a:ea typeface="微软雅黑" panose="020B0503020204020204" pitchFamily="34" charset="-122"/>
              </a:rPr>
              <a:t>(</a:t>
            </a:r>
            <a:r>
              <a:rPr lang="en-US" altLang="zh-CN" sz="1600" i="1" dirty="0">
                <a:solidFill>
                  <a:srgbClr val="9900CC"/>
                </a:solidFill>
                <a:latin typeface="微软雅黑" panose="020B0503020204020204" pitchFamily="34" charset="-122"/>
                <a:ea typeface="微软雅黑" panose="020B0503020204020204" pitchFamily="34" charset="-122"/>
              </a:rPr>
              <a:t>R</a:t>
            </a:r>
            <a:r>
              <a:rPr lang="en-US" altLang="zh-CN" sz="1600" dirty="0">
                <a:solidFill>
                  <a:srgbClr val="9900CC"/>
                </a:solidFill>
                <a:latin typeface="微软雅黑" panose="020B0503020204020204" pitchFamily="34" charset="-122"/>
                <a:ea typeface="微软雅黑" panose="020B0503020204020204" pitchFamily="34" charset="-122"/>
              </a:rPr>
              <a:t>)</a:t>
            </a:r>
            <a:r>
              <a:rPr lang="en-US" altLang="zh-CN" sz="16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dirty="0">
                <a:solidFill>
                  <a:srgbClr val="9900CC"/>
                </a:solidFill>
                <a:latin typeface="微软雅黑" panose="020B0503020204020204" pitchFamily="34" charset="-122"/>
                <a:ea typeface="微软雅黑" panose="020B0503020204020204" pitchFamily="34" charset="-122"/>
              </a:rPr>
              <a:t>BCNF</a:t>
            </a:r>
            <a:r>
              <a:rPr lang="zh-CN" altLang="en-US" sz="1600" dirty="0">
                <a:latin typeface="微软雅黑" panose="020B0503020204020204" pitchFamily="34" charset="-122"/>
                <a:ea typeface="微软雅黑" panose="020B0503020204020204" pitchFamily="34" charset="-122"/>
              </a:rPr>
              <a:t>，</a:t>
            </a:r>
            <a:r>
              <a:rPr lang="zh-CN" altLang="nl-NL" sz="1600" dirty="0">
                <a:latin typeface="微软雅黑" panose="020B0503020204020204" pitchFamily="34" charset="-122"/>
                <a:ea typeface="微软雅黑" panose="020B0503020204020204" pitchFamily="34" charset="-122"/>
              </a:rPr>
              <a:t>因为</a:t>
            </a:r>
            <a:r>
              <a:rPr lang="en-US" altLang="zh-CN" sz="1600" i="1" dirty="0">
                <a:solidFill>
                  <a:srgbClr val="FF0066"/>
                </a:solidFill>
                <a:latin typeface="微软雅黑" panose="020B0503020204020204" pitchFamily="34" charset="-122"/>
                <a:ea typeface="微软雅黑" panose="020B0503020204020204" pitchFamily="34" charset="-122"/>
              </a:rPr>
              <a:t>AB</a:t>
            </a:r>
            <a:r>
              <a:rPr lang="en-US" altLang="zh-CN" sz="1600" dirty="0">
                <a:solidFill>
                  <a:srgbClr val="FF0066"/>
                </a:solidFill>
                <a:latin typeface="微软雅黑" panose="020B0503020204020204" pitchFamily="34" charset="-122"/>
                <a:ea typeface="微软雅黑" panose="020B0503020204020204" pitchFamily="34" charset="-122"/>
              </a:rPr>
              <a:t>→</a:t>
            </a:r>
            <a:r>
              <a:rPr lang="en-US" altLang="zh-CN" sz="1600" i="1" dirty="0">
                <a:solidFill>
                  <a:srgbClr val="FF0066"/>
                </a:solidFill>
                <a:latin typeface="微软雅黑" panose="020B0503020204020204" pitchFamily="34" charset="-122"/>
                <a:ea typeface="微软雅黑" panose="020B0503020204020204" pitchFamily="34" charset="-122"/>
              </a:rPr>
              <a:t>GH</a:t>
            </a:r>
            <a:r>
              <a:rPr lang="zh-CN" altLang="nl-NL" sz="1600" dirty="0">
                <a:latin typeface="微软雅黑" panose="020B0503020204020204" pitchFamily="34" charset="-122"/>
                <a:ea typeface="微软雅黑" panose="020B0503020204020204" pitchFamily="34" charset="-122"/>
              </a:rPr>
              <a:t>的</a:t>
            </a:r>
            <a:r>
              <a:rPr lang="zh-CN" altLang="nl-NL" sz="1600" dirty="0">
                <a:solidFill>
                  <a:srgbClr val="FF0066"/>
                </a:solidFill>
                <a:latin typeface="微软雅黑" panose="020B0503020204020204" pitchFamily="34" charset="-122"/>
                <a:ea typeface="微软雅黑" panose="020B0503020204020204" pitchFamily="34" charset="-122"/>
              </a:rPr>
              <a:t>决定属性</a:t>
            </a:r>
            <a:r>
              <a:rPr lang="nl-NL" altLang="zh-CN" sz="1600" i="1" dirty="0">
                <a:solidFill>
                  <a:srgbClr val="FF0066"/>
                </a:solidFill>
                <a:latin typeface="微软雅黑" panose="020B0503020204020204" pitchFamily="34" charset="-122"/>
                <a:ea typeface="微软雅黑" panose="020B0503020204020204" pitchFamily="34" charset="-122"/>
              </a:rPr>
              <a:t>AB</a:t>
            </a:r>
            <a:r>
              <a:rPr lang="zh-CN" altLang="nl-NL" sz="1600" dirty="0">
                <a:solidFill>
                  <a:srgbClr val="FF0066"/>
                </a:solidFill>
                <a:latin typeface="微软雅黑" panose="020B0503020204020204" pitchFamily="34" charset="-122"/>
                <a:ea typeface="微软雅黑" panose="020B0503020204020204" pitchFamily="34" charset="-122"/>
              </a:rPr>
              <a:t>不是超码</a:t>
            </a:r>
            <a:r>
              <a:rPr lang="zh-CN" altLang="en-US" sz="1600" dirty="0">
                <a:latin typeface="微软雅黑" panose="020B0503020204020204" pitchFamily="34" charset="-122"/>
                <a:ea typeface="微软雅黑" panose="020B0503020204020204" pitchFamily="34" charset="-122"/>
              </a:rPr>
              <a:t>。</a:t>
            </a:r>
            <a:r>
              <a:rPr lang="en-US" altLang="zh-CN" sz="1600" i="1" dirty="0">
                <a:latin typeface="微软雅黑" panose="020B0503020204020204" pitchFamily="34" charset="-122"/>
                <a:ea typeface="微软雅黑" panose="020B0503020204020204" pitchFamily="34" charset="-122"/>
              </a:rPr>
              <a:t>r</a:t>
            </a:r>
            <a:r>
              <a:rPr lang="en-US" altLang="zh-CN" sz="1600" dirty="0">
                <a:latin typeface="微软雅黑" panose="020B0503020204020204" pitchFamily="34" charset="-122"/>
                <a:ea typeface="微软雅黑" panose="020B0503020204020204" pitchFamily="34" charset="-122"/>
              </a:rPr>
              <a:t>(</a:t>
            </a:r>
            <a:r>
              <a:rPr lang="en-US" altLang="zh-CN" sz="1600" i="1" dirty="0">
                <a:latin typeface="微软雅黑" panose="020B0503020204020204" pitchFamily="34" charset="-122"/>
                <a:ea typeface="微软雅黑" panose="020B0503020204020204" pitchFamily="34" charset="-122"/>
              </a:rPr>
              <a:t>R</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可分解为：</a:t>
            </a:r>
          </a:p>
          <a:p>
            <a:pPr lvl="2">
              <a:lnSpc>
                <a:spcPct val="150000"/>
              </a:lnSpc>
            </a:pP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A</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B</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800000"/>
                </a:solidFill>
                <a:latin typeface="微软雅黑" panose="020B0503020204020204" pitchFamily="34" charset="-122"/>
                <a:ea typeface="微软雅黑" panose="020B0503020204020204" pitchFamily="34" charset="-122"/>
              </a:rPr>
              <a:t>G</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800000"/>
                </a:solidFill>
                <a:latin typeface="微软雅黑" panose="020B0503020204020204" pitchFamily="34" charset="-122"/>
                <a:ea typeface="微软雅黑" panose="020B0503020204020204" pitchFamily="34" charset="-122"/>
              </a:rPr>
              <a:t>H</a:t>
            </a:r>
            <a:r>
              <a:rPr lang="en-US" altLang="zh-CN" sz="1800" dirty="0">
                <a:solidFill>
                  <a:srgbClr val="800000"/>
                </a:solidFill>
                <a:latin typeface="微软雅黑" panose="020B0503020204020204" pitchFamily="34" charset="-122"/>
                <a:ea typeface="微软雅黑" panose="020B0503020204020204" pitchFamily="34" charset="-122"/>
              </a:rPr>
              <a:t>)</a:t>
            </a:r>
            <a:r>
              <a:rPr lang="zh-CN" altLang="en-US" sz="1800" dirty="0">
                <a:solidFill>
                  <a:srgbClr val="A50021"/>
                </a:solidFill>
                <a:latin typeface="微软雅黑" panose="020B0503020204020204" pitchFamily="34" charset="-122"/>
                <a:ea typeface="微软雅黑" panose="020B0503020204020204" pitchFamily="34" charset="-122"/>
              </a:rPr>
              <a:t>， </a:t>
            </a:r>
            <a:r>
              <a:rPr lang="en-US" altLang="zh-CN" sz="1800" i="1" dirty="0">
                <a:solidFill>
                  <a:srgbClr val="A50021"/>
                </a:solidFill>
                <a:latin typeface="微软雅黑" panose="020B0503020204020204" pitchFamily="34" charset="-122"/>
                <a:ea typeface="微软雅黑" panose="020B0503020204020204" pitchFamily="34" charset="-122"/>
              </a:rPr>
              <a:t>F</a:t>
            </a:r>
            <a:r>
              <a:rPr lang="en-US" altLang="zh-CN" sz="1800" baseline="-25000" dirty="0">
                <a:solidFill>
                  <a:srgbClr val="A50021"/>
                </a:solidFill>
                <a:latin typeface="微软雅黑" panose="020B0503020204020204" pitchFamily="34" charset="-122"/>
                <a:ea typeface="微软雅黑" panose="020B0503020204020204" pitchFamily="34" charset="-122"/>
              </a:rPr>
              <a:t>1</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A50021"/>
                </a:solidFill>
                <a:latin typeface="微软雅黑" panose="020B0503020204020204" pitchFamily="34" charset="-122"/>
                <a:ea typeface="微软雅黑" panose="020B0503020204020204" pitchFamily="34" charset="-122"/>
              </a:rPr>
              <a:t>AB</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A50021"/>
                </a:solidFill>
                <a:latin typeface="微软雅黑" panose="020B0503020204020204" pitchFamily="34" charset="-122"/>
                <a:ea typeface="微软雅黑" panose="020B0503020204020204" pitchFamily="34" charset="-122"/>
              </a:rPr>
              <a:t>GH</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dirty="0">
                <a:solidFill>
                  <a:srgbClr val="800000"/>
                </a:solidFill>
                <a:latin typeface="微软雅黑" panose="020B0503020204020204" pitchFamily="34" charset="-122"/>
                <a:ea typeface="微软雅黑" panose="020B0503020204020204" pitchFamily="34" charset="-122"/>
              </a:rPr>
              <a:t>      —— </a:t>
            </a:r>
            <a:r>
              <a:rPr lang="en-US" altLang="zh-CN" sz="1800" i="1" dirty="0">
                <a:solidFill>
                  <a:srgbClr val="FF3300"/>
                </a:solidFill>
                <a:latin typeface="微软雅黑" panose="020B0503020204020204" pitchFamily="34" charset="-122"/>
                <a:ea typeface="微软雅黑" panose="020B0503020204020204" pitchFamily="34" charset="-122"/>
              </a:rPr>
              <a:t>AB</a:t>
            </a:r>
            <a:r>
              <a:rPr lang="zh-CN" altLang="en-US" sz="1800" dirty="0">
                <a:solidFill>
                  <a:srgbClr val="800000"/>
                </a:solidFill>
                <a:latin typeface="微软雅黑" panose="020B0503020204020204" pitchFamily="34" charset="-122"/>
                <a:ea typeface="微软雅黑" panose="020B0503020204020204" pitchFamily="34" charset="-122"/>
              </a:rPr>
              <a:t>是候选码</a:t>
            </a:r>
          </a:p>
          <a:p>
            <a:pPr lvl="2">
              <a:lnSpc>
                <a:spcPct val="150000"/>
              </a:lnSpc>
            </a:pP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chemeClr val="accent2"/>
                </a:solidFill>
                <a:latin typeface="微软雅黑" panose="020B0503020204020204" pitchFamily="34" charset="-122"/>
                <a:ea typeface="微软雅黑" panose="020B0503020204020204" pitchFamily="34" charset="-122"/>
              </a:rPr>
              <a:t>r</a:t>
            </a:r>
            <a:r>
              <a:rPr lang="en-US" altLang="zh-CN" sz="1800" baseline="-25000" dirty="0">
                <a:solidFill>
                  <a:schemeClr val="accent2"/>
                </a:solidFill>
                <a:latin typeface="微软雅黑" panose="020B0503020204020204" pitchFamily="34" charset="-122"/>
                <a:ea typeface="微软雅黑" panose="020B0503020204020204" pitchFamily="34" charset="-122"/>
              </a:rPr>
              <a:t>2</a:t>
            </a:r>
            <a:r>
              <a:rPr lang="en-US" altLang="zh-CN" sz="1800" dirty="0">
                <a:solidFill>
                  <a:schemeClr val="accent2"/>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A</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B</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chemeClr val="accent2"/>
                </a:solidFill>
                <a:latin typeface="微软雅黑" panose="020B0503020204020204" pitchFamily="34" charset="-122"/>
                <a:ea typeface="微软雅黑" panose="020B0503020204020204" pitchFamily="34" charset="-122"/>
              </a:rPr>
              <a:t>C</a:t>
            </a:r>
            <a:r>
              <a:rPr lang="en-US" altLang="zh-CN"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chemeClr val="accent2"/>
                </a:solidFill>
                <a:latin typeface="微软雅黑" panose="020B0503020204020204" pitchFamily="34" charset="-122"/>
                <a:ea typeface="微软雅黑" panose="020B0503020204020204" pitchFamily="34" charset="-122"/>
              </a:rPr>
              <a:t>D</a:t>
            </a:r>
            <a:r>
              <a:rPr lang="en-US" altLang="zh-CN" sz="1800" dirty="0">
                <a:solidFill>
                  <a:schemeClr val="accent2"/>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 </a:t>
            </a:r>
            <a:r>
              <a:rPr lang="en-US" altLang="zh-CN" sz="1800" i="1" dirty="0">
                <a:solidFill>
                  <a:srgbClr val="0000CC"/>
                </a:solidFill>
                <a:latin typeface="微软雅黑" panose="020B0503020204020204" pitchFamily="34" charset="-122"/>
                <a:ea typeface="微软雅黑" panose="020B0503020204020204" pitchFamily="34" charset="-122"/>
              </a:rPr>
              <a:t>F</a:t>
            </a:r>
            <a:r>
              <a:rPr lang="en-US" altLang="zh-CN" sz="1800" baseline="-25000" dirty="0">
                <a:solidFill>
                  <a:srgbClr val="0000CC"/>
                </a:solidFill>
                <a:latin typeface="微软雅黑" panose="020B0503020204020204" pitchFamily="34" charset="-122"/>
                <a:ea typeface="微软雅黑" panose="020B0503020204020204" pitchFamily="34" charset="-122"/>
              </a:rPr>
              <a:t>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B</a:t>
            </a:r>
            <a:r>
              <a:rPr lang="en-US" altLang="zh-CN" sz="1800" dirty="0">
                <a:solidFill>
                  <a:srgbClr val="FF0066"/>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A</a:t>
            </a:r>
            <a:r>
              <a:rPr lang="en-US" altLang="zh-CN" sz="1800" dirty="0">
                <a:solidFill>
                  <a:srgbClr val="0000CC"/>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D</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0000CC"/>
                </a:solidFill>
                <a:latin typeface="微软雅黑" panose="020B0503020204020204" pitchFamily="34" charset="-122"/>
                <a:ea typeface="微软雅黑" panose="020B0503020204020204" pitchFamily="34" charset="-122"/>
              </a:rPr>
              <a:t>B</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en-US" altLang="zh-CN" sz="1800" dirty="0">
                <a:solidFill>
                  <a:srgbClr val="0000CC"/>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CD</a:t>
            </a:r>
            <a:r>
              <a:rPr lang="zh-CN" altLang="en-US" sz="1800" dirty="0">
                <a:solidFill>
                  <a:srgbClr val="0000CC"/>
                </a:solidFill>
                <a:latin typeface="微软雅黑" panose="020B0503020204020204" pitchFamily="34" charset="-122"/>
                <a:ea typeface="微软雅黑" panose="020B0503020204020204" pitchFamily="34" charset="-122"/>
              </a:rPr>
              <a:t>候选码</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dirty="0">
                <a:solidFill>
                  <a:srgbClr val="FF3300"/>
                </a:solidFill>
                <a:latin typeface="微软雅黑" panose="020B0503020204020204" pitchFamily="34" charset="-122"/>
                <a:ea typeface="微软雅黑" panose="020B0503020204020204" pitchFamily="34" charset="-122"/>
              </a:rPr>
              <a:t> </a:t>
            </a:r>
            <a:r>
              <a:rPr lang="zh-CN" altLang="en-US" sz="1800" dirty="0">
                <a:solidFill>
                  <a:srgbClr val="FF3300"/>
                </a:solidFill>
                <a:latin typeface="微软雅黑" panose="020B0503020204020204" pitchFamily="34" charset="-122"/>
                <a:ea typeface="微软雅黑" panose="020B0503020204020204" pitchFamily="34" charset="-122"/>
              </a:rPr>
              <a:t>丢失</a:t>
            </a:r>
            <a:r>
              <a:rPr lang="en-US" altLang="zh-CN" sz="1800" i="1" dirty="0">
                <a:solidFill>
                  <a:srgbClr val="FF3300"/>
                </a:solidFill>
                <a:latin typeface="微软雅黑" panose="020B0503020204020204" pitchFamily="34" charset="-122"/>
                <a:ea typeface="微软雅黑" panose="020B0503020204020204" pitchFamily="34" charset="-122"/>
              </a:rPr>
              <a:t>CD</a:t>
            </a:r>
            <a:r>
              <a:rPr lang="en-US" altLang="zh-CN" sz="1800" dirty="0">
                <a:solidFill>
                  <a:srgbClr val="FF3300"/>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GH </a:t>
            </a:r>
            <a:r>
              <a:rPr lang="en-US" altLang="zh-CN" sz="1800" dirty="0">
                <a:solidFill>
                  <a:srgbClr val="FF3300"/>
                </a:solidFill>
                <a:latin typeface="微软雅黑" panose="020B0503020204020204" pitchFamily="34" charset="-122"/>
                <a:ea typeface="微软雅黑" panose="020B0503020204020204" pitchFamily="34" charset="-122"/>
              </a:rPr>
              <a:t>!</a:t>
            </a:r>
            <a:endParaRPr lang="zh-CN" altLang="en-US" sz="1800" dirty="0">
              <a:solidFill>
                <a:srgbClr val="FF3300"/>
              </a:solidFill>
              <a:latin typeface="微软雅黑" panose="020B0503020204020204" pitchFamily="34" charset="-122"/>
              <a:ea typeface="微软雅黑" panose="020B0503020204020204" pitchFamily="34" charset="-122"/>
            </a:endParaRPr>
          </a:p>
          <a:p>
            <a:pPr lvl="1">
              <a:lnSpc>
                <a:spcPct val="150000"/>
              </a:lnSpc>
            </a:pPr>
            <a:r>
              <a:rPr lang="en-US" altLang="zh-CN" sz="1600" i="1" dirty="0">
                <a:solidFill>
                  <a:srgbClr val="9900CC"/>
                </a:solidFill>
                <a:latin typeface="微软雅黑" panose="020B0503020204020204" pitchFamily="34" charset="-122"/>
                <a:ea typeface="微软雅黑" panose="020B0503020204020204" pitchFamily="34" charset="-122"/>
              </a:rPr>
              <a:t>r</a:t>
            </a:r>
            <a:r>
              <a:rPr lang="en-US" altLang="zh-CN" sz="1600" baseline="-25000" dirty="0">
                <a:solidFill>
                  <a:srgbClr val="9900CC"/>
                </a:solidFill>
                <a:latin typeface="微软雅黑" panose="020B0503020204020204" pitchFamily="34" charset="-122"/>
                <a:ea typeface="微软雅黑" panose="020B0503020204020204" pitchFamily="34" charset="-122"/>
              </a:rPr>
              <a:t>2</a:t>
            </a:r>
            <a:r>
              <a:rPr lang="en-US" altLang="zh-CN" sz="1600" dirty="0">
                <a:solidFill>
                  <a:srgbClr val="9900CC"/>
                </a:solidFill>
                <a:latin typeface="微软雅黑" panose="020B0503020204020204" pitchFamily="34" charset="-122"/>
                <a:ea typeface="微软雅黑" panose="020B0503020204020204" pitchFamily="34" charset="-122"/>
              </a:rPr>
              <a:t>(</a:t>
            </a:r>
            <a:r>
              <a:rPr lang="en-US" altLang="zh-CN" sz="1600" i="1" dirty="0">
                <a:solidFill>
                  <a:srgbClr val="9900CC"/>
                </a:solidFill>
                <a:latin typeface="微软雅黑" panose="020B0503020204020204" pitchFamily="34" charset="-122"/>
                <a:ea typeface="微软雅黑" panose="020B0503020204020204" pitchFamily="34" charset="-122"/>
              </a:rPr>
              <a:t>R</a:t>
            </a:r>
            <a:r>
              <a:rPr lang="en-US" altLang="zh-CN" sz="1600" baseline="-25000" dirty="0">
                <a:solidFill>
                  <a:srgbClr val="9900CC"/>
                </a:solidFill>
                <a:latin typeface="微软雅黑" panose="020B0503020204020204" pitchFamily="34" charset="-122"/>
                <a:ea typeface="微软雅黑" panose="020B0503020204020204" pitchFamily="34" charset="-122"/>
              </a:rPr>
              <a:t>2</a:t>
            </a:r>
            <a:r>
              <a:rPr lang="en-US" altLang="zh-CN" sz="1600" dirty="0">
                <a:solidFill>
                  <a:srgbClr val="9900CC"/>
                </a:solidFill>
                <a:latin typeface="微软雅黑" panose="020B0503020204020204" pitchFamily="34" charset="-122"/>
                <a:ea typeface="微软雅黑" panose="020B0503020204020204" pitchFamily="34" charset="-122"/>
              </a:rPr>
              <a:t>)</a:t>
            </a:r>
            <a:r>
              <a:rPr lang="en-US" altLang="zh-CN" sz="16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dirty="0">
                <a:solidFill>
                  <a:srgbClr val="9900CC"/>
                </a:solidFill>
                <a:latin typeface="微软雅黑" panose="020B0503020204020204" pitchFamily="34" charset="-122"/>
                <a:ea typeface="微软雅黑" panose="020B0503020204020204" pitchFamily="34" charset="-122"/>
              </a:rPr>
              <a:t>BCNF</a:t>
            </a:r>
            <a:r>
              <a:rPr lang="zh-CN" altLang="en-US" sz="1600" dirty="0">
                <a:latin typeface="微软雅黑" panose="020B0503020204020204" pitchFamily="34" charset="-122"/>
                <a:ea typeface="微软雅黑" panose="020B0503020204020204" pitchFamily="34" charset="-122"/>
              </a:rPr>
              <a:t>（</a:t>
            </a:r>
            <a:r>
              <a:rPr lang="en-US" altLang="zh-CN" sz="1600" i="1" dirty="0">
                <a:solidFill>
                  <a:srgbClr val="FF0066"/>
                </a:solidFill>
                <a:latin typeface="微软雅黑" panose="020B0503020204020204" pitchFamily="34" charset="-122"/>
                <a:ea typeface="微软雅黑" panose="020B0503020204020204" pitchFamily="34" charset="-122"/>
              </a:rPr>
              <a:t>B</a:t>
            </a:r>
            <a:r>
              <a:rPr lang="en-US" altLang="zh-CN" sz="1600" dirty="0">
                <a:solidFill>
                  <a:srgbClr val="FF0066"/>
                </a:solidFill>
                <a:latin typeface="微软雅黑" panose="020B0503020204020204" pitchFamily="34" charset="-122"/>
                <a:ea typeface="微软雅黑" panose="020B0503020204020204" pitchFamily="34" charset="-122"/>
              </a:rPr>
              <a:t>→</a:t>
            </a:r>
            <a:r>
              <a:rPr lang="en-US" altLang="zh-CN" sz="1600" i="1" dirty="0">
                <a:solidFill>
                  <a:srgbClr val="FF0066"/>
                </a:solidFill>
                <a:latin typeface="微软雅黑" panose="020B0503020204020204" pitchFamily="34" charset="-122"/>
                <a:ea typeface="微软雅黑" panose="020B0503020204020204" pitchFamily="34" charset="-122"/>
              </a:rPr>
              <a:t>A</a:t>
            </a:r>
            <a:r>
              <a:rPr lang="zh-CN" altLang="nl-NL" sz="1600" dirty="0">
                <a:latin typeface="微软雅黑" panose="020B0503020204020204" pitchFamily="34" charset="-122"/>
                <a:ea typeface="微软雅黑" panose="020B0503020204020204" pitchFamily="34" charset="-122"/>
              </a:rPr>
              <a:t>的</a:t>
            </a:r>
            <a:r>
              <a:rPr lang="zh-CN" altLang="nl-NL" sz="1600" dirty="0">
                <a:solidFill>
                  <a:srgbClr val="FF0066"/>
                </a:solidFill>
                <a:latin typeface="微软雅黑" panose="020B0503020204020204" pitchFamily="34" charset="-122"/>
                <a:ea typeface="微软雅黑" panose="020B0503020204020204" pitchFamily="34" charset="-122"/>
              </a:rPr>
              <a:t>决定属性</a:t>
            </a:r>
            <a:r>
              <a:rPr lang="nl-NL" altLang="zh-CN" sz="1600" i="1" dirty="0">
                <a:solidFill>
                  <a:srgbClr val="FF0066"/>
                </a:solidFill>
                <a:latin typeface="微软雅黑" panose="020B0503020204020204" pitchFamily="34" charset="-122"/>
                <a:ea typeface="微软雅黑" panose="020B0503020204020204" pitchFamily="34" charset="-122"/>
              </a:rPr>
              <a:t>B</a:t>
            </a:r>
            <a:r>
              <a:rPr lang="zh-CN" altLang="nl-NL" sz="1600" dirty="0">
                <a:solidFill>
                  <a:srgbClr val="FF0066"/>
                </a:solidFill>
                <a:latin typeface="微软雅黑" panose="020B0503020204020204" pitchFamily="34" charset="-122"/>
                <a:ea typeface="微软雅黑" panose="020B0503020204020204" pitchFamily="34" charset="-122"/>
              </a:rPr>
              <a:t>不是超码</a:t>
            </a:r>
            <a:r>
              <a:rPr lang="zh-CN" altLang="en-US" sz="1600" dirty="0">
                <a:latin typeface="微软雅黑" panose="020B0503020204020204" pitchFamily="34" charset="-122"/>
                <a:ea typeface="微软雅黑" panose="020B0503020204020204" pitchFamily="34" charset="-122"/>
              </a:rPr>
              <a:t>）。</a:t>
            </a:r>
            <a:r>
              <a:rPr lang="en-US" altLang="zh-CN" sz="1600" i="1" dirty="0">
                <a:solidFill>
                  <a:schemeClr val="accent2"/>
                </a:solidFill>
                <a:latin typeface="微软雅黑" panose="020B0503020204020204" pitchFamily="34" charset="-122"/>
                <a:ea typeface="微软雅黑" panose="020B0503020204020204" pitchFamily="34" charset="-122"/>
              </a:rPr>
              <a:t>r</a:t>
            </a:r>
            <a:r>
              <a:rPr lang="en-US" altLang="zh-CN" sz="1600" baseline="-25000" dirty="0">
                <a:solidFill>
                  <a:schemeClr val="accent2"/>
                </a:solidFill>
                <a:latin typeface="微软雅黑" panose="020B0503020204020204" pitchFamily="34" charset="-122"/>
                <a:ea typeface="微软雅黑" panose="020B0503020204020204" pitchFamily="34" charset="-122"/>
              </a:rPr>
              <a:t>2</a:t>
            </a:r>
            <a:r>
              <a:rPr lang="en-US" altLang="zh-CN" sz="1600" dirty="0">
                <a:solidFill>
                  <a:schemeClr val="accent2"/>
                </a:solidFill>
                <a:latin typeface="微软雅黑" panose="020B0503020204020204" pitchFamily="34" charset="-122"/>
                <a:ea typeface="微软雅黑" panose="020B0503020204020204" pitchFamily="34" charset="-122"/>
              </a:rPr>
              <a:t>(</a:t>
            </a:r>
            <a:r>
              <a:rPr lang="en-US" altLang="zh-CN" sz="1600" i="1" dirty="0">
                <a:solidFill>
                  <a:schemeClr val="accent2"/>
                </a:solidFill>
                <a:latin typeface="微软雅黑" panose="020B0503020204020204" pitchFamily="34" charset="-122"/>
                <a:ea typeface="微软雅黑" panose="020B0503020204020204" pitchFamily="34" charset="-122"/>
              </a:rPr>
              <a:t>R</a:t>
            </a:r>
            <a:r>
              <a:rPr lang="en-US" altLang="zh-CN" sz="1600" baseline="-25000" dirty="0">
                <a:solidFill>
                  <a:schemeClr val="accent2"/>
                </a:solidFill>
                <a:latin typeface="微软雅黑" panose="020B0503020204020204" pitchFamily="34" charset="-122"/>
                <a:ea typeface="微软雅黑" panose="020B0503020204020204" pitchFamily="34" charset="-122"/>
              </a:rPr>
              <a:t>2</a:t>
            </a:r>
            <a:r>
              <a:rPr lang="en-US" altLang="zh-CN" sz="1600" dirty="0">
                <a:solidFill>
                  <a:schemeClr val="accent2"/>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可分解为：</a:t>
            </a:r>
          </a:p>
          <a:p>
            <a:pPr lvl="2">
              <a:lnSpc>
                <a:spcPct val="150000"/>
              </a:lnSpc>
            </a:pP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B</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800000"/>
                </a:solidFill>
                <a:latin typeface="微软雅黑" panose="020B0503020204020204" pitchFamily="34" charset="-122"/>
                <a:ea typeface="微软雅黑" panose="020B0503020204020204" pitchFamily="34" charset="-122"/>
              </a:rPr>
              <a:t>A</a:t>
            </a:r>
            <a:r>
              <a:rPr lang="en-US" altLang="zh-CN" sz="1800" dirty="0">
                <a:solidFill>
                  <a:srgbClr val="800000"/>
                </a:solidFill>
                <a:latin typeface="微软雅黑" panose="020B0503020204020204" pitchFamily="34" charset="-122"/>
                <a:ea typeface="微软雅黑" panose="020B0503020204020204" pitchFamily="34" charset="-122"/>
              </a:rPr>
              <a:t>)</a:t>
            </a:r>
            <a:r>
              <a:rPr lang="zh-CN" altLang="en-US"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A50021"/>
                </a:solidFill>
                <a:latin typeface="微软雅黑" panose="020B0503020204020204" pitchFamily="34" charset="-122"/>
                <a:ea typeface="微软雅黑" panose="020B0503020204020204" pitchFamily="34" charset="-122"/>
              </a:rPr>
              <a:t>F</a:t>
            </a:r>
            <a:r>
              <a:rPr lang="en-US" altLang="zh-CN" sz="1800" baseline="-25000" dirty="0">
                <a:solidFill>
                  <a:srgbClr val="A50021"/>
                </a:solidFill>
                <a:latin typeface="微软雅黑" panose="020B0503020204020204" pitchFamily="34" charset="-122"/>
                <a:ea typeface="微软雅黑" panose="020B0503020204020204" pitchFamily="34" charset="-122"/>
              </a:rPr>
              <a:t>21</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B</a:t>
            </a:r>
            <a:r>
              <a:rPr lang="en-US" altLang="zh-CN" sz="1800" dirty="0">
                <a:solidFill>
                  <a:srgbClr val="FF0066"/>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A</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dirty="0">
                <a:solidFill>
                  <a:srgbClr val="0000CC"/>
                </a:solidFill>
                <a:latin typeface="微软雅黑" panose="020B0503020204020204" pitchFamily="34" charset="-122"/>
                <a:ea typeface="微软雅黑" panose="020B0503020204020204" pitchFamily="34" charset="-122"/>
              </a:rPr>
              <a:t>      </a:t>
            </a:r>
            <a:r>
              <a:rPr lang="zh-CN" altLang="en-US" sz="1800" dirty="0">
                <a:solidFill>
                  <a:srgbClr val="800000"/>
                </a:solidFill>
                <a:latin typeface="微软雅黑" panose="020B0503020204020204" pitchFamily="34" charset="-122"/>
                <a:ea typeface="微软雅黑" panose="020B0503020204020204" pitchFamily="34" charset="-122"/>
              </a:rPr>
              <a:t>    </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B</a:t>
            </a:r>
            <a:r>
              <a:rPr lang="zh-CN" altLang="en-US" sz="1800" dirty="0">
                <a:solidFill>
                  <a:srgbClr val="800000"/>
                </a:solidFill>
                <a:latin typeface="微软雅黑" panose="020B0503020204020204" pitchFamily="34" charset="-122"/>
                <a:ea typeface="微软雅黑" panose="020B0503020204020204" pitchFamily="34" charset="-122"/>
              </a:rPr>
              <a:t>是候选码</a:t>
            </a:r>
          </a:p>
          <a:p>
            <a:pPr lvl="2">
              <a:lnSpc>
                <a:spcPct val="150000"/>
              </a:lnSpc>
            </a:pPr>
            <a:r>
              <a:rPr lang="en-US" altLang="zh-CN" sz="1800" i="1" dirty="0">
                <a:solidFill>
                  <a:srgbClr val="0000CC"/>
                </a:solidFill>
                <a:latin typeface="微软雅黑" panose="020B0503020204020204" pitchFamily="34" charset="-122"/>
                <a:ea typeface="微软雅黑" panose="020B0503020204020204" pitchFamily="34" charset="-122"/>
              </a:rPr>
              <a:t>r</a:t>
            </a:r>
            <a:r>
              <a:rPr lang="en-US" altLang="zh-CN" sz="1800" baseline="-25000" dirty="0">
                <a:solidFill>
                  <a:srgbClr val="0000CC"/>
                </a:solidFill>
                <a:latin typeface="微软雅黑" panose="020B0503020204020204" pitchFamily="34" charset="-122"/>
                <a:ea typeface="微软雅黑" panose="020B0503020204020204" pitchFamily="34" charset="-122"/>
              </a:rPr>
              <a:t>22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0000CC"/>
                </a:solidFill>
                <a:latin typeface="微软雅黑" panose="020B0503020204020204" pitchFamily="34" charset="-122"/>
                <a:ea typeface="微软雅黑" panose="020B0503020204020204" pitchFamily="34" charset="-122"/>
              </a:rPr>
              <a:t>R</a:t>
            </a:r>
            <a:r>
              <a:rPr lang="en-US" altLang="zh-CN" sz="1800" baseline="-25000" dirty="0">
                <a:solidFill>
                  <a:srgbClr val="0000CC"/>
                </a:solidFill>
                <a:latin typeface="微软雅黑" panose="020B0503020204020204" pitchFamily="34" charset="-122"/>
                <a:ea typeface="微软雅黑" panose="020B0503020204020204" pitchFamily="34" charset="-122"/>
              </a:rPr>
              <a:t>22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0000CC"/>
                </a:solidFill>
                <a:latin typeface="微软雅黑" panose="020B0503020204020204" pitchFamily="34" charset="-122"/>
                <a:ea typeface="微软雅黑" panose="020B0503020204020204" pitchFamily="34" charset="-122"/>
              </a:rPr>
              <a:t>r</a:t>
            </a:r>
            <a:r>
              <a:rPr lang="en-US" altLang="zh-CN" sz="1800" baseline="-25000" dirty="0">
                <a:solidFill>
                  <a:srgbClr val="0000CC"/>
                </a:solidFill>
                <a:latin typeface="微软雅黑" panose="020B0503020204020204" pitchFamily="34" charset="-122"/>
                <a:ea typeface="微软雅黑" panose="020B0503020204020204" pitchFamily="34" charset="-122"/>
              </a:rPr>
              <a:t>22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B</a:t>
            </a:r>
            <a:r>
              <a:rPr lang="en-US" altLang="zh-CN" sz="1800" dirty="0">
                <a:solidFill>
                  <a:srgbClr val="0000CC"/>
                </a:solidFill>
                <a:latin typeface="微软雅黑" panose="020B0503020204020204" pitchFamily="34" charset="-122"/>
                <a:ea typeface="微软雅黑" panose="020B0503020204020204" pitchFamily="34" charset="-122"/>
              </a:rPr>
              <a:t>, </a:t>
            </a:r>
            <a:r>
              <a:rPr lang="en-US" altLang="zh-CN" sz="1800" i="1" dirty="0">
                <a:solidFill>
                  <a:srgbClr val="0000CC"/>
                </a:solidFill>
                <a:latin typeface="微软雅黑" panose="020B0503020204020204" pitchFamily="34" charset="-122"/>
                <a:ea typeface="微软雅黑" panose="020B0503020204020204" pitchFamily="34" charset="-122"/>
              </a:rPr>
              <a:t>C</a:t>
            </a:r>
            <a:r>
              <a:rPr lang="en-US" altLang="zh-CN" sz="1800" dirty="0">
                <a:solidFill>
                  <a:srgbClr val="0000CC"/>
                </a:solidFill>
                <a:latin typeface="微软雅黑" panose="020B0503020204020204" pitchFamily="34" charset="-122"/>
                <a:ea typeface="微软雅黑" panose="020B0503020204020204" pitchFamily="34" charset="-122"/>
              </a:rPr>
              <a:t>, </a:t>
            </a:r>
            <a:r>
              <a:rPr lang="en-US" altLang="zh-CN" sz="1800" i="1" dirty="0">
                <a:solidFill>
                  <a:srgbClr val="0000CC"/>
                </a:solidFill>
                <a:latin typeface="微软雅黑" panose="020B0503020204020204" pitchFamily="34" charset="-122"/>
                <a:ea typeface="微软雅黑" panose="020B0503020204020204" pitchFamily="34" charset="-122"/>
              </a:rPr>
              <a:t>D</a:t>
            </a:r>
            <a:r>
              <a:rPr lang="en-US" altLang="zh-CN" sz="1800" dirty="0">
                <a:solidFill>
                  <a:srgbClr val="0000CC"/>
                </a:solidFill>
                <a:latin typeface="微软雅黑" panose="020B0503020204020204" pitchFamily="34" charset="-122"/>
                <a:ea typeface="微软雅黑" panose="020B0503020204020204" pitchFamily="34" charset="-122"/>
              </a:rPr>
              <a:t>)</a:t>
            </a:r>
            <a:r>
              <a:rPr lang="zh-CN" altLang="en-US" sz="1800" dirty="0">
                <a:solidFill>
                  <a:srgbClr val="0000CC"/>
                </a:solidFill>
                <a:latin typeface="微软雅黑" panose="020B0503020204020204" pitchFamily="34" charset="-122"/>
                <a:ea typeface="微软雅黑" panose="020B0503020204020204" pitchFamily="34" charset="-122"/>
              </a:rPr>
              <a:t>， </a:t>
            </a:r>
            <a:r>
              <a:rPr lang="en-US" altLang="zh-CN" sz="1800" i="1" dirty="0">
                <a:solidFill>
                  <a:srgbClr val="0000CC"/>
                </a:solidFill>
                <a:latin typeface="微软雅黑" panose="020B0503020204020204" pitchFamily="34" charset="-122"/>
                <a:ea typeface="微软雅黑" panose="020B0503020204020204" pitchFamily="34" charset="-122"/>
              </a:rPr>
              <a:t>F</a:t>
            </a:r>
            <a:r>
              <a:rPr lang="en-US" altLang="zh-CN" sz="1800" baseline="-25000" dirty="0">
                <a:solidFill>
                  <a:srgbClr val="0000CC"/>
                </a:solidFill>
                <a:latin typeface="微软雅黑" panose="020B0503020204020204" pitchFamily="34" charset="-122"/>
                <a:ea typeface="微软雅黑" panose="020B0503020204020204" pitchFamily="34" charset="-122"/>
              </a:rPr>
              <a:t>22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D</a:t>
            </a:r>
            <a:r>
              <a:rPr lang="en-US" altLang="zh-CN" sz="1800" dirty="0">
                <a:solidFill>
                  <a:srgbClr val="FF0066"/>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B</a:t>
            </a:r>
            <a:r>
              <a:rPr lang="en-US" altLang="zh-CN" sz="1800" dirty="0">
                <a:solidFill>
                  <a:srgbClr val="0000CC"/>
                </a:solidFill>
                <a:latin typeface="微软雅黑" panose="020B0503020204020204" pitchFamily="34" charset="-122"/>
                <a:ea typeface="微软雅黑" panose="020B0503020204020204" pitchFamily="34" charset="-122"/>
              </a:rPr>
              <a:t>}          </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CD</a:t>
            </a:r>
            <a:r>
              <a:rPr lang="zh-CN" altLang="en-US" sz="1800" dirty="0">
                <a:solidFill>
                  <a:srgbClr val="800000"/>
                </a:solidFill>
                <a:latin typeface="微软雅黑" panose="020B0503020204020204" pitchFamily="34" charset="-122"/>
                <a:ea typeface="微软雅黑" panose="020B0503020204020204" pitchFamily="34" charset="-122"/>
              </a:rPr>
              <a:t>是候选码</a:t>
            </a:r>
            <a:endParaRPr lang="zh-CN" altLang="en-US" sz="1800" dirty="0">
              <a:solidFill>
                <a:srgbClr val="0000CC"/>
              </a:solidFill>
              <a:latin typeface="微软雅黑" panose="020B0503020204020204" pitchFamily="34" charset="-122"/>
              <a:ea typeface="微软雅黑" panose="020B0503020204020204" pitchFamily="34" charset="-122"/>
            </a:endParaRPr>
          </a:p>
          <a:p>
            <a:pPr lvl="1">
              <a:lnSpc>
                <a:spcPct val="150000"/>
              </a:lnSpc>
            </a:pPr>
            <a:r>
              <a:rPr lang="en-US" altLang="zh-CN" sz="1600" i="1" dirty="0">
                <a:solidFill>
                  <a:srgbClr val="9900CC"/>
                </a:solidFill>
                <a:latin typeface="微软雅黑" panose="020B0503020204020204" pitchFamily="34" charset="-122"/>
                <a:ea typeface="微软雅黑" panose="020B0503020204020204" pitchFamily="34" charset="-122"/>
              </a:rPr>
              <a:t>r</a:t>
            </a:r>
            <a:r>
              <a:rPr lang="en-US" altLang="zh-CN" sz="1600" baseline="-25000" dirty="0">
                <a:solidFill>
                  <a:srgbClr val="9900CC"/>
                </a:solidFill>
                <a:latin typeface="微软雅黑" panose="020B0503020204020204" pitchFamily="34" charset="-122"/>
                <a:ea typeface="微软雅黑" panose="020B0503020204020204" pitchFamily="34" charset="-122"/>
              </a:rPr>
              <a:t>22</a:t>
            </a:r>
            <a:r>
              <a:rPr lang="en-US" altLang="zh-CN" sz="1600" dirty="0">
                <a:solidFill>
                  <a:srgbClr val="9900CC"/>
                </a:solidFill>
                <a:latin typeface="微软雅黑" panose="020B0503020204020204" pitchFamily="34" charset="-122"/>
                <a:ea typeface="微软雅黑" panose="020B0503020204020204" pitchFamily="34" charset="-122"/>
              </a:rPr>
              <a:t>(</a:t>
            </a:r>
            <a:r>
              <a:rPr lang="en-US" altLang="zh-CN" sz="1600" i="1" dirty="0">
                <a:solidFill>
                  <a:srgbClr val="9900CC"/>
                </a:solidFill>
                <a:latin typeface="微软雅黑" panose="020B0503020204020204" pitchFamily="34" charset="-122"/>
                <a:ea typeface="微软雅黑" panose="020B0503020204020204" pitchFamily="34" charset="-122"/>
              </a:rPr>
              <a:t>R</a:t>
            </a:r>
            <a:r>
              <a:rPr lang="en-US" altLang="zh-CN" sz="1600" baseline="-25000" dirty="0">
                <a:solidFill>
                  <a:srgbClr val="9900CC"/>
                </a:solidFill>
                <a:latin typeface="微软雅黑" panose="020B0503020204020204" pitchFamily="34" charset="-122"/>
                <a:ea typeface="微软雅黑" panose="020B0503020204020204" pitchFamily="34" charset="-122"/>
              </a:rPr>
              <a:t>22</a:t>
            </a:r>
            <a:r>
              <a:rPr lang="en-US" altLang="zh-CN" sz="1600" dirty="0">
                <a:solidFill>
                  <a:srgbClr val="9900CC"/>
                </a:solidFill>
                <a:latin typeface="微软雅黑" panose="020B0503020204020204" pitchFamily="34" charset="-122"/>
                <a:ea typeface="微软雅黑" panose="020B0503020204020204" pitchFamily="34" charset="-122"/>
              </a:rPr>
              <a:t>)</a:t>
            </a:r>
            <a:r>
              <a:rPr lang="en-US" altLang="zh-CN" sz="16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600" dirty="0">
                <a:solidFill>
                  <a:srgbClr val="9900CC"/>
                </a:solidFill>
                <a:latin typeface="微软雅黑" panose="020B0503020204020204" pitchFamily="34" charset="-122"/>
                <a:ea typeface="微软雅黑" panose="020B0503020204020204" pitchFamily="34" charset="-122"/>
              </a:rPr>
              <a:t>BCNF</a:t>
            </a:r>
            <a:r>
              <a:rPr lang="zh-CN" altLang="en-US" sz="1600" dirty="0">
                <a:latin typeface="微软雅黑" panose="020B0503020204020204" pitchFamily="34" charset="-122"/>
                <a:ea typeface="微软雅黑" panose="020B0503020204020204" pitchFamily="34" charset="-122"/>
              </a:rPr>
              <a:t>（</a:t>
            </a:r>
            <a:r>
              <a:rPr lang="en-US" altLang="zh-CN" sz="1600" i="1" dirty="0">
                <a:solidFill>
                  <a:srgbClr val="FF0066"/>
                </a:solidFill>
                <a:latin typeface="微软雅黑" panose="020B0503020204020204" pitchFamily="34" charset="-122"/>
                <a:ea typeface="微软雅黑" panose="020B0503020204020204" pitchFamily="34" charset="-122"/>
              </a:rPr>
              <a:t>D</a:t>
            </a:r>
            <a:r>
              <a:rPr lang="en-US" altLang="zh-CN" sz="1600" dirty="0">
                <a:solidFill>
                  <a:srgbClr val="FF0066"/>
                </a:solidFill>
                <a:latin typeface="微软雅黑" panose="020B0503020204020204" pitchFamily="34" charset="-122"/>
                <a:ea typeface="微软雅黑" panose="020B0503020204020204" pitchFamily="34" charset="-122"/>
              </a:rPr>
              <a:t>→</a:t>
            </a:r>
            <a:r>
              <a:rPr lang="en-US" altLang="zh-CN" sz="1600" i="1" dirty="0">
                <a:solidFill>
                  <a:srgbClr val="FF0066"/>
                </a:solidFill>
                <a:latin typeface="微软雅黑" panose="020B0503020204020204" pitchFamily="34" charset="-122"/>
                <a:ea typeface="微软雅黑" panose="020B0503020204020204" pitchFamily="34" charset="-122"/>
              </a:rPr>
              <a:t>B</a:t>
            </a:r>
            <a:r>
              <a:rPr lang="zh-CN" altLang="nl-NL" sz="1600" dirty="0">
                <a:latin typeface="微软雅黑" panose="020B0503020204020204" pitchFamily="34" charset="-122"/>
                <a:ea typeface="微软雅黑" panose="020B0503020204020204" pitchFamily="34" charset="-122"/>
              </a:rPr>
              <a:t>的</a:t>
            </a:r>
            <a:r>
              <a:rPr lang="zh-CN" altLang="nl-NL" sz="1600" dirty="0">
                <a:solidFill>
                  <a:srgbClr val="FF0066"/>
                </a:solidFill>
                <a:latin typeface="微软雅黑" panose="020B0503020204020204" pitchFamily="34" charset="-122"/>
                <a:ea typeface="微软雅黑" panose="020B0503020204020204" pitchFamily="34" charset="-122"/>
              </a:rPr>
              <a:t>决定属性</a:t>
            </a:r>
            <a:r>
              <a:rPr lang="nl-NL" altLang="zh-CN" sz="1600" i="1" dirty="0">
                <a:solidFill>
                  <a:srgbClr val="FF0066"/>
                </a:solidFill>
                <a:latin typeface="微软雅黑" panose="020B0503020204020204" pitchFamily="34" charset="-122"/>
                <a:ea typeface="微软雅黑" panose="020B0503020204020204" pitchFamily="34" charset="-122"/>
              </a:rPr>
              <a:t>D</a:t>
            </a:r>
            <a:r>
              <a:rPr lang="zh-CN" altLang="nl-NL" sz="1600" dirty="0">
                <a:solidFill>
                  <a:srgbClr val="FF0066"/>
                </a:solidFill>
                <a:latin typeface="微软雅黑" panose="020B0503020204020204" pitchFamily="34" charset="-122"/>
                <a:ea typeface="微软雅黑" panose="020B0503020204020204" pitchFamily="34" charset="-122"/>
              </a:rPr>
              <a:t>不是超码</a:t>
            </a:r>
            <a:r>
              <a:rPr lang="zh-CN" altLang="en-US" sz="1600" dirty="0">
                <a:latin typeface="微软雅黑" panose="020B0503020204020204" pitchFamily="34" charset="-122"/>
                <a:ea typeface="微软雅黑" panose="020B0503020204020204" pitchFamily="34" charset="-122"/>
              </a:rPr>
              <a:t>）。</a:t>
            </a:r>
            <a:r>
              <a:rPr lang="en-US" altLang="zh-CN" sz="1600" i="1" dirty="0">
                <a:solidFill>
                  <a:schemeClr val="accent2"/>
                </a:solidFill>
                <a:latin typeface="微软雅黑" panose="020B0503020204020204" pitchFamily="34" charset="-122"/>
                <a:ea typeface="微软雅黑" panose="020B0503020204020204" pitchFamily="34" charset="-122"/>
              </a:rPr>
              <a:t>r</a:t>
            </a:r>
            <a:r>
              <a:rPr lang="en-US" altLang="zh-CN" sz="1600" baseline="-25000" dirty="0">
                <a:solidFill>
                  <a:schemeClr val="accent2"/>
                </a:solidFill>
                <a:latin typeface="微软雅黑" panose="020B0503020204020204" pitchFamily="34" charset="-122"/>
                <a:ea typeface="微软雅黑" panose="020B0503020204020204" pitchFamily="34" charset="-122"/>
              </a:rPr>
              <a:t>22</a:t>
            </a:r>
            <a:r>
              <a:rPr lang="en-US" altLang="zh-CN" sz="1600" dirty="0">
                <a:solidFill>
                  <a:schemeClr val="accent2"/>
                </a:solidFill>
                <a:latin typeface="微软雅黑" panose="020B0503020204020204" pitchFamily="34" charset="-122"/>
                <a:ea typeface="微软雅黑" panose="020B0503020204020204" pitchFamily="34" charset="-122"/>
              </a:rPr>
              <a:t>(</a:t>
            </a:r>
            <a:r>
              <a:rPr lang="en-US" altLang="zh-CN" sz="1600" i="1" dirty="0">
                <a:solidFill>
                  <a:schemeClr val="accent2"/>
                </a:solidFill>
                <a:latin typeface="微软雅黑" panose="020B0503020204020204" pitchFamily="34" charset="-122"/>
                <a:ea typeface="微软雅黑" panose="020B0503020204020204" pitchFamily="34" charset="-122"/>
              </a:rPr>
              <a:t>R</a:t>
            </a:r>
            <a:r>
              <a:rPr lang="en-US" altLang="zh-CN" sz="1600" baseline="-25000" dirty="0">
                <a:solidFill>
                  <a:schemeClr val="accent2"/>
                </a:solidFill>
                <a:latin typeface="微软雅黑" panose="020B0503020204020204" pitchFamily="34" charset="-122"/>
                <a:ea typeface="微软雅黑" panose="020B0503020204020204" pitchFamily="34" charset="-122"/>
              </a:rPr>
              <a:t>22</a:t>
            </a:r>
            <a:r>
              <a:rPr lang="en-US" altLang="zh-CN" sz="1600" dirty="0">
                <a:solidFill>
                  <a:schemeClr val="accent2"/>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分解为：</a:t>
            </a:r>
          </a:p>
          <a:p>
            <a:pPr lvl="2">
              <a:lnSpc>
                <a:spcPct val="150000"/>
              </a:lnSpc>
            </a:pP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800000"/>
                </a:solidFill>
                <a:latin typeface="微软雅黑" panose="020B0503020204020204" pitchFamily="34" charset="-122"/>
                <a:ea typeface="微软雅黑" panose="020B0503020204020204" pitchFamily="34" charset="-122"/>
              </a:rPr>
              <a:t>r</a:t>
            </a:r>
            <a:r>
              <a:rPr lang="en-US" altLang="zh-CN" sz="1800" baseline="-25000" dirty="0">
                <a:solidFill>
                  <a:srgbClr val="800000"/>
                </a:solidFill>
                <a:latin typeface="微软雅黑" panose="020B0503020204020204" pitchFamily="34" charset="-122"/>
                <a:ea typeface="微软雅黑" panose="020B0503020204020204" pitchFamily="34" charset="-122"/>
              </a:rPr>
              <a:t>221</a:t>
            </a:r>
            <a:r>
              <a:rPr lang="en-US" altLang="zh-CN" sz="1800" dirty="0">
                <a:solidFill>
                  <a:srgbClr val="800000"/>
                </a:solidFill>
                <a:latin typeface="微软雅黑" panose="020B0503020204020204" pitchFamily="34" charset="-122"/>
                <a:ea typeface="微软雅黑" panose="020B0503020204020204" pitchFamily="34" charset="-122"/>
              </a:rPr>
              <a:t>(</a:t>
            </a:r>
            <a:r>
              <a:rPr lang="en-US" altLang="zh-CN" sz="1800" i="1" dirty="0">
                <a:solidFill>
                  <a:srgbClr val="FF3300"/>
                </a:solidFill>
                <a:latin typeface="微软雅黑" panose="020B0503020204020204" pitchFamily="34" charset="-122"/>
                <a:ea typeface="微软雅黑" panose="020B0503020204020204" pitchFamily="34" charset="-122"/>
              </a:rPr>
              <a:t>D</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800000"/>
                </a:solidFill>
                <a:latin typeface="微软雅黑" panose="020B0503020204020204" pitchFamily="34" charset="-122"/>
                <a:ea typeface="微软雅黑" panose="020B0503020204020204" pitchFamily="34" charset="-122"/>
              </a:rPr>
              <a:t>B</a:t>
            </a:r>
            <a:r>
              <a:rPr lang="en-US" altLang="zh-CN" sz="1800" dirty="0">
                <a:solidFill>
                  <a:srgbClr val="800000"/>
                </a:solidFill>
                <a:latin typeface="微软雅黑" panose="020B0503020204020204" pitchFamily="34" charset="-122"/>
                <a:ea typeface="微软雅黑" panose="020B0503020204020204" pitchFamily="34" charset="-122"/>
              </a:rPr>
              <a:t>)</a:t>
            </a:r>
            <a:r>
              <a:rPr lang="zh-CN" altLang="en-US"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A50021"/>
                </a:solidFill>
                <a:latin typeface="微软雅黑" panose="020B0503020204020204" pitchFamily="34" charset="-122"/>
                <a:ea typeface="微软雅黑" panose="020B0503020204020204" pitchFamily="34" charset="-122"/>
              </a:rPr>
              <a:t>F</a:t>
            </a:r>
            <a:r>
              <a:rPr lang="en-US" altLang="zh-CN" sz="1800" baseline="-25000" dirty="0">
                <a:solidFill>
                  <a:srgbClr val="A50021"/>
                </a:solidFill>
                <a:latin typeface="微软雅黑" panose="020B0503020204020204" pitchFamily="34" charset="-122"/>
                <a:ea typeface="微软雅黑" panose="020B0503020204020204" pitchFamily="34" charset="-122"/>
              </a:rPr>
              <a:t>221</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D</a:t>
            </a:r>
            <a:r>
              <a:rPr lang="en-US" altLang="zh-CN" sz="1800" dirty="0">
                <a:solidFill>
                  <a:srgbClr val="FF0066"/>
                </a:solidFill>
                <a:latin typeface="微软雅黑" panose="020B0503020204020204" pitchFamily="34" charset="-122"/>
                <a:ea typeface="微软雅黑" panose="020B0503020204020204" pitchFamily="34" charset="-122"/>
              </a:rPr>
              <a:t>→</a:t>
            </a:r>
            <a:r>
              <a:rPr lang="en-US" altLang="zh-CN" sz="1800" i="1" dirty="0">
                <a:solidFill>
                  <a:srgbClr val="FF0066"/>
                </a:solidFill>
                <a:latin typeface="微软雅黑" panose="020B0503020204020204" pitchFamily="34" charset="-122"/>
                <a:ea typeface="微软雅黑" panose="020B0503020204020204" pitchFamily="34" charset="-122"/>
              </a:rPr>
              <a:t>B</a:t>
            </a:r>
            <a:r>
              <a:rPr lang="en-US" altLang="zh-CN" sz="1800" dirty="0">
                <a:solidFill>
                  <a:srgbClr val="A50021"/>
                </a:solidFill>
                <a:latin typeface="微软雅黑" panose="020B0503020204020204" pitchFamily="34" charset="-122"/>
                <a:ea typeface="微软雅黑" panose="020B0503020204020204" pitchFamily="34" charset="-122"/>
              </a:rPr>
              <a:t>}</a:t>
            </a:r>
            <a:r>
              <a:rPr lang="en-US" altLang="zh-CN" sz="1800" dirty="0">
                <a:solidFill>
                  <a:srgbClr val="0000CC"/>
                </a:solidFill>
                <a:latin typeface="微软雅黑" panose="020B0503020204020204" pitchFamily="34" charset="-122"/>
                <a:ea typeface="微软雅黑" panose="020B0503020204020204" pitchFamily="34" charset="-122"/>
              </a:rPr>
              <a:t>     </a:t>
            </a:r>
            <a:r>
              <a:rPr lang="zh-CN" altLang="en-US" sz="1800" dirty="0">
                <a:solidFill>
                  <a:srgbClr val="800000"/>
                </a:solidFill>
                <a:latin typeface="微软雅黑" panose="020B0503020204020204" pitchFamily="34" charset="-122"/>
                <a:ea typeface="微软雅黑" panose="020B0503020204020204" pitchFamily="34" charset="-122"/>
              </a:rPr>
              <a:t> </a:t>
            </a:r>
            <a:r>
              <a:rPr lang="en-US" altLang="zh-CN" sz="1800" dirty="0">
                <a:solidFill>
                  <a:srgbClr val="800000"/>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D</a:t>
            </a:r>
            <a:r>
              <a:rPr lang="zh-CN" altLang="en-US" sz="1800" dirty="0">
                <a:solidFill>
                  <a:srgbClr val="800000"/>
                </a:solidFill>
                <a:latin typeface="微软雅黑" panose="020B0503020204020204" pitchFamily="34" charset="-122"/>
                <a:ea typeface="微软雅黑" panose="020B0503020204020204" pitchFamily="34" charset="-122"/>
              </a:rPr>
              <a:t>是候选码</a:t>
            </a:r>
          </a:p>
          <a:p>
            <a:pPr lvl="2">
              <a:lnSpc>
                <a:spcPct val="150000"/>
              </a:lnSpc>
            </a:pPr>
            <a:r>
              <a:rPr lang="en-US" altLang="zh-CN" sz="1800" i="1" dirty="0">
                <a:solidFill>
                  <a:srgbClr val="0000CC"/>
                </a:solidFill>
                <a:latin typeface="微软雅黑" panose="020B0503020204020204" pitchFamily="34" charset="-122"/>
                <a:ea typeface="微软雅黑" panose="020B0503020204020204" pitchFamily="34" charset="-122"/>
              </a:rPr>
              <a:t>r</a:t>
            </a:r>
            <a:r>
              <a:rPr lang="en-US" altLang="zh-CN" sz="1800" baseline="-25000" dirty="0">
                <a:solidFill>
                  <a:srgbClr val="0000CC"/>
                </a:solidFill>
                <a:latin typeface="微软雅黑" panose="020B0503020204020204" pitchFamily="34" charset="-122"/>
                <a:ea typeface="微软雅黑" panose="020B0503020204020204" pitchFamily="34" charset="-122"/>
              </a:rPr>
              <a:t>222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0000CC"/>
                </a:solidFill>
                <a:latin typeface="微软雅黑" panose="020B0503020204020204" pitchFamily="34" charset="-122"/>
                <a:ea typeface="微软雅黑" panose="020B0503020204020204" pitchFamily="34" charset="-122"/>
              </a:rPr>
              <a:t>R</a:t>
            </a:r>
            <a:r>
              <a:rPr lang="en-US" altLang="zh-CN" sz="1800" baseline="-25000" dirty="0">
                <a:solidFill>
                  <a:srgbClr val="0000CC"/>
                </a:solidFill>
                <a:latin typeface="微软雅黑" panose="020B0503020204020204" pitchFamily="34" charset="-122"/>
                <a:ea typeface="微软雅黑" panose="020B0503020204020204" pitchFamily="34" charset="-122"/>
              </a:rPr>
              <a:t>222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0000CC"/>
                </a:solidFill>
                <a:latin typeface="微软雅黑" panose="020B0503020204020204" pitchFamily="34" charset="-122"/>
                <a:ea typeface="微软雅黑" panose="020B0503020204020204" pitchFamily="34" charset="-122"/>
              </a:rPr>
              <a:t>r</a:t>
            </a:r>
            <a:r>
              <a:rPr lang="en-US" altLang="zh-CN" sz="1800" baseline="-25000" dirty="0">
                <a:solidFill>
                  <a:srgbClr val="0000CC"/>
                </a:solidFill>
                <a:latin typeface="微软雅黑" panose="020B0503020204020204" pitchFamily="34" charset="-122"/>
                <a:ea typeface="微软雅黑" panose="020B0503020204020204" pitchFamily="34" charset="-122"/>
              </a:rPr>
              <a:t>222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i="1" dirty="0">
                <a:solidFill>
                  <a:srgbClr val="0000CC"/>
                </a:solidFill>
                <a:latin typeface="微软雅黑" panose="020B0503020204020204" pitchFamily="34" charset="-122"/>
                <a:ea typeface="微软雅黑" panose="020B0503020204020204" pitchFamily="34" charset="-122"/>
              </a:rPr>
              <a:t>C</a:t>
            </a:r>
            <a:r>
              <a:rPr lang="en-US" altLang="zh-CN" sz="1800" dirty="0">
                <a:solidFill>
                  <a:srgbClr val="0000CC"/>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D</a:t>
            </a:r>
            <a:r>
              <a:rPr lang="en-US" altLang="zh-CN" sz="1800" dirty="0">
                <a:solidFill>
                  <a:srgbClr val="0000CC"/>
                </a:solidFill>
                <a:latin typeface="微软雅黑" panose="020B0503020204020204" pitchFamily="34" charset="-122"/>
                <a:ea typeface="微软雅黑" panose="020B0503020204020204" pitchFamily="34" charset="-122"/>
              </a:rPr>
              <a:t>)</a:t>
            </a:r>
            <a:r>
              <a:rPr lang="zh-CN" altLang="en-US" sz="1800" dirty="0">
                <a:solidFill>
                  <a:srgbClr val="0000CC"/>
                </a:solidFill>
                <a:latin typeface="微软雅黑" panose="020B0503020204020204" pitchFamily="34" charset="-122"/>
                <a:ea typeface="微软雅黑" panose="020B0503020204020204" pitchFamily="34" charset="-122"/>
              </a:rPr>
              <a:t>， </a:t>
            </a:r>
            <a:r>
              <a:rPr lang="en-US" altLang="zh-CN" sz="1800" i="1" dirty="0">
                <a:solidFill>
                  <a:srgbClr val="0000CC"/>
                </a:solidFill>
                <a:latin typeface="微软雅黑" panose="020B0503020204020204" pitchFamily="34" charset="-122"/>
                <a:ea typeface="微软雅黑" panose="020B0503020204020204" pitchFamily="34" charset="-122"/>
              </a:rPr>
              <a:t>F</a:t>
            </a:r>
            <a:r>
              <a:rPr lang="en-US" altLang="zh-CN" sz="1800" baseline="-25000" dirty="0">
                <a:solidFill>
                  <a:srgbClr val="0000CC"/>
                </a:solidFill>
                <a:latin typeface="微软雅黑" panose="020B0503020204020204" pitchFamily="34" charset="-122"/>
                <a:ea typeface="微软雅黑" panose="020B0503020204020204" pitchFamily="34" charset="-122"/>
              </a:rPr>
              <a:t>222</a:t>
            </a:r>
            <a:r>
              <a:rPr lang="en-US" altLang="zh-CN" sz="1800" dirty="0">
                <a:solidFill>
                  <a:srgbClr val="0000CC"/>
                </a:solidFill>
                <a:latin typeface="微软雅黑" panose="020B0503020204020204" pitchFamily="34" charset="-122"/>
                <a:ea typeface="微软雅黑" panose="020B0503020204020204" pitchFamily="34" charset="-122"/>
              </a:rPr>
              <a:t>={</a:t>
            </a:r>
            <a:r>
              <a:rPr lang="en-US" altLang="zh-CN" sz="1800" dirty="0">
                <a:solidFill>
                  <a:srgbClr val="00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dirty="0">
                <a:solidFill>
                  <a:srgbClr val="0000CC"/>
                </a:solidFill>
                <a:latin typeface="微软雅黑" panose="020B0503020204020204" pitchFamily="34" charset="-122"/>
                <a:ea typeface="微软雅黑" panose="020B0503020204020204" pitchFamily="34" charset="-122"/>
              </a:rPr>
              <a:t>}</a:t>
            </a:r>
            <a:r>
              <a:rPr lang="zh-CN" altLang="en-US" sz="1800" dirty="0">
                <a:solidFill>
                  <a:srgbClr val="0000CC"/>
                </a:solidFill>
                <a:latin typeface="微软雅黑" panose="020B0503020204020204" pitchFamily="34" charset="-122"/>
                <a:ea typeface="微软雅黑" panose="020B0503020204020204" pitchFamily="34" charset="-122"/>
              </a:rPr>
              <a:t>            </a:t>
            </a:r>
            <a:r>
              <a:rPr lang="en-US" altLang="zh-CN" sz="1800" dirty="0">
                <a:solidFill>
                  <a:srgbClr val="0000CC"/>
                </a:solidFill>
                <a:latin typeface="微软雅黑" panose="020B0503020204020204" pitchFamily="34" charset="-122"/>
                <a:ea typeface="微软雅黑" panose="020B0503020204020204" pitchFamily="34" charset="-122"/>
              </a:rPr>
              <a:t>—— </a:t>
            </a:r>
            <a:r>
              <a:rPr lang="en-US" altLang="zh-CN" sz="1800" i="1" dirty="0">
                <a:solidFill>
                  <a:srgbClr val="FF3300"/>
                </a:solidFill>
                <a:latin typeface="微软雅黑" panose="020B0503020204020204" pitchFamily="34" charset="-122"/>
                <a:ea typeface="微软雅黑" panose="020B0503020204020204" pitchFamily="34" charset="-122"/>
              </a:rPr>
              <a:t>CD</a:t>
            </a:r>
            <a:r>
              <a:rPr lang="zh-CN" altLang="en-US" sz="1800" dirty="0">
                <a:solidFill>
                  <a:srgbClr val="0000CC"/>
                </a:solidFill>
                <a:latin typeface="微软雅黑" panose="020B0503020204020204" pitchFamily="34" charset="-122"/>
                <a:ea typeface="微软雅黑" panose="020B0503020204020204" pitchFamily="34" charset="-122"/>
              </a:rPr>
              <a:t>是候选码</a:t>
            </a:r>
          </a:p>
          <a:p>
            <a:pPr lvl="1">
              <a:lnSpc>
                <a:spcPct val="150000"/>
              </a:lnSpc>
            </a:pPr>
            <a:r>
              <a:rPr lang="zh-CN" altLang="en-US" sz="1600" dirty="0">
                <a:latin typeface="微软雅黑" panose="020B0503020204020204" pitchFamily="34" charset="-122"/>
                <a:ea typeface="微软雅黑" panose="020B0503020204020204" pitchFamily="34" charset="-122"/>
              </a:rPr>
              <a:t>最后，</a:t>
            </a:r>
            <a:r>
              <a:rPr lang="en-US" altLang="zh-CN" sz="1600" i="1" dirty="0">
                <a:solidFill>
                  <a:srgbClr val="800000"/>
                </a:solidFill>
                <a:latin typeface="微软雅黑" panose="020B0503020204020204" pitchFamily="34" charset="-122"/>
                <a:ea typeface="微软雅黑" panose="020B0503020204020204" pitchFamily="34" charset="-122"/>
              </a:rPr>
              <a:t>r</a:t>
            </a:r>
            <a:r>
              <a:rPr lang="en-US" altLang="zh-CN" sz="1600" baseline="-25000" dirty="0">
                <a:solidFill>
                  <a:srgbClr val="800000"/>
                </a:solidFill>
                <a:latin typeface="微软雅黑" panose="020B0503020204020204" pitchFamily="34" charset="-122"/>
                <a:ea typeface="微软雅黑" panose="020B0503020204020204" pitchFamily="34" charset="-122"/>
              </a:rPr>
              <a:t>1</a:t>
            </a:r>
            <a:r>
              <a:rPr lang="en-US" altLang="zh-CN" sz="1600" dirty="0">
                <a:solidFill>
                  <a:srgbClr val="800000"/>
                </a:solidFill>
                <a:latin typeface="微软雅黑" panose="020B0503020204020204" pitchFamily="34" charset="-122"/>
                <a:ea typeface="微软雅黑" panose="020B0503020204020204" pitchFamily="34" charset="-122"/>
              </a:rPr>
              <a:t>(</a:t>
            </a:r>
            <a:r>
              <a:rPr lang="en-US" altLang="zh-CN" sz="1600" i="1" u="sng" dirty="0">
                <a:solidFill>
                  <a:srgbClr val="800000"/>
                </a:solidFill>
                <a:latin typeface="微软雅黑" panose="020B0503020204020204" pitchFamily="34" charset="-122"/>
                <a:ea typeface="微软雅黑" panose="020B0503020204020204" pitchFamily="34" charset="-122"/>
              </a:rPr>
              <a:t>A</a:t>
            </a:r>
            <a:r>
              <a:rPr lang="en-US" altLang="zh-CN" sz="1600" dirty="0">
                <a:solidFill>
                  <a:srgbClr val="800000"/>
                </a:solidFill>
                <a:latin typeface="微软雅黑" panose="020B0503020204020204" pitchFamily="34" charset="-122"/>
                <a:ea typeface="微软雅黑" panose="020B0503020204020204" pitchFamily="34" charset="-122"/>
              </a:rPr>
              <a:t>, </a:t>
            </a:r>
            <a:r>
              <a:rPr lang="en-US" altLang="zh-CN" sz="1600" i="1" u="sng" dirty="0">
                <a:solidFill>
                  <a:srgbClr val="800000"/>
                </a:solidFill>
                <a:latin typeface="微软雅黑" panose="020B0503020204020204" pitchFamily="34" charset="-122"/>
                <a:ea typeface="微软雅黑" panose="020B0503020204020204" pitchFamily="34" charset="-122"/>
              </a:rPr>
              <a:t>B</a:t>
            </a:r>
            <a:r>
              <a:rPr lang="en-US" altLang="zh-CN" sz="1600" dirty="0">
                <a:solidFill>
                  <a:srgbClr val="800000"/>
                </a:solidFill>
                <a:latin typeface="微软雅黑" panose="020B0503020204020204" pitchFamily="34" charset="-122"/>
                <a:ea typeface="微软雅黑" panose="020B0503020204020204" pitchFamily="34" charset="-122"/>
              </a:rPr>
              <a:t>, </a:t>
            </a:r>
            <a:r>
              <a:rPr lang="en-US" altLang="zh-CN" sz="1600" i="1" dirty="0">
                <a:solidFill>
                  <a:srgbClr val="800000"/>
                </a:solidFill>
                <a:latin typeface="微软雅黑" panose="020B0503020204020204" pitchFamily="34" charset="-122"/>
                <a:ea typeface="微软雅黑" panose="020B0503020204020204" pitchFamily="34" charset="-122"/>
              </a:rPr>
              <a:t>G</a:t>
            </a:r>
            <a:r>
              <a:rPr lang="en-US" altLang="zh-CN" sz="1600" dirty="0">
                <a:solidFill>
                  <a:srgbClr val="800000"/>
                </a:solidFill>
                <a:latin typeface="微软雅黑" panose="020B0503020204020204" pitchFamily="34" charset="-122"/>
                <a:ea typeface="微软雅黑" panose="020B0503020204020204" pitchFamily="34" charset="-122"/>
              </a:rPr>
              <a:t>, </a:t>
            </a:r>
            <a:r>
              <a:rPr lang="en-US" altLang="zh-CN" sz="1600" i="1" dirty="0">
                <a:solidFill>
                  <a:srgbClr val="800000"/>
                </a:solidFill>
                <a:latin typeface="微软雅黑" panose="020B0503020204020204" pitchFamily="34" charset="-122"/>
                <a:ea typeface="微软雅黑" panose="020B0503020204020204" pitchFamily="34" charset="-122"/>
              </a:rPr>
              <a:t>H</a:t>
            </a:r>
            <a:r>
              <a:rPr lang="en-US" altLang="zh-CN" sz="1600" dirty="0">
                <a:solidFill>
                  <a:srgbClr val="80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en-US" altLang="zh-CN" sz="1600" i="1" dirty="0">
                <a:solidFill>
                  <a:srgbClr val="800000"/>
                </a:solidFill>
                <a:latin typeface="微软雅黑" panose="020B0503020204020204" pitchFamily="34" charset="-122"/>
                <a:ea typeface="微软雅黑" panose="020B0503020204020204" pitchFamily="34" charset="-122"/>
              </a:rPr>
              <a:t>r</a:t>
            </a:r>
            <a:r>
              <a:rPr lang="en-US" altLang="zh-CN" sz="1600" baseline="-25000" dirty="0">
                <a:solidFill>
                  <a:srgbClr val="800000"/>
                </a:solidFill>
                <a:latin typeface="微软雅黑" panose="020B0503020204020204" pitchFamily="34" charset="-122"/>
                <a:ea typeface="微软雅黑" panose="020B0503020204020204" pitchFamily="34" charset="-122"/>
              </a:rPr>
              <a:t>21</a:t>
            </a:r>
            <a:r>
              <a:rPr lang="en-US" altLang="zh-CN" sz="1600" dirty="0">
                <a:solidFill>
                  <a:srgbClr val="800000"/>
                </a:solidFill>
                <a:latin typeface="微软雅黑" panose="020B0503020204020204" pitchFamily="34" charset="-122"/>
                <a:ea typeface="微软雅黑" panose="020B0503020204020204" pitchFamily="34" charset="-122"/>
              </a:rPr>
              <a:t>(</a:t>
            </a:r>
            <a:r>
              <a:rPr lang="en-US" altLang="zh-CN" sz="1600" i="1" u="sng" dirty="0">
                <a:solidFill>
                  <a:srgbClr val="800000"/>
                </a:solidFill>
                <a:latin typeface="微软雅黑" panose="020B0503020204020204" pitchFamily="34" charset="-122"/>
                <a:ea typeface="微软雅黑" panose="020B0503020204020204" pitchFamily="34" charset="-122"/>
              </a:rPr>
              <a:t>B</a:t>
            </a:r>
            <a:r>
              <a:rPr lang="en-US" altLang="zh-CN" sz="1600" dirty="0">
                <a:solidFill>
                  <a:srgbClr val="800000"/>
                </a:solidFill>
                <a:latin typeface="微软雅黑" panose="020B0503020204020204" pitchFamily="34" charset="-122"/>
                <a:ea typeface="微软雅黑" panose="020B0503020204020204" pitchFamily="34" charset="-122"/>
              </a:rPr>
              <a:t>, </a:t>
            </a:r>
            <a:r>
              <a:rPr lang="en-US" altLang="zh-CN" sz="1600" i="1" dirty="0">
                <a:solidFill>
                  <a:srgbClr val="800000"/>
                </a:solidFill>
                <a:latin typeface="微软雅黑" panose="020B0503020204020204" pitchFamily="34" charset="-122"/>
                <a:ea typeface="微软雅黑" panose="020B0503020204020204" pitchFamily="34" charset="-122"/>
              </a:rPr>
              <a:t>A</a:t>
            </a:r>
            <a:r>
              <a:rPr lang="en-US" altLang="zh-CN" sz="1600" dirty="0">
                <a:solidFill>
                  <a:srgbClr val="80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en-US" altLang="zh-CN" sz="1600" i="1" dirty="0">
                <a:solidFill>
                  <a:srgbClr val="800000"/>
                </a:solidFill>
                <a:latin typeface="微软雅黑" panose="020B0503020204020204" pitchFamily="34" charset="-122"/>
                <a:ea typeface="微软雅黑" panose="020B0503020204020204" pitchFamily="34" charset="-122"/>
              </a:rPr>
              <a:t>r</a:t>
            </a:r>
            <a:r>
              <a:rPr lang="en-US" altLang="zh-CN" sz="1600" baseline="-25000" dirty="0">
                <a:solidFill>
                  <a:srgbClr val="800000"/>
                </a:solidFill>
                <a:latin typeface="微软雅黑" panose="020B0503020204020204" pitchFamily="34" charset="-122"/>
                <a:ea typeface="微软雅黑" panose="020B0503020204020204" pitchFamily="34" charset="-122"/>
              </a:rPr>
              <a:t>221</a:t>
            </a:r>
            <a:r>
              <a:rPr lang="en-US" altLang="zh-CN" sz="1600" dirty="0">
                <a:solidFill>
                  <a:srgbClr val="800000"/>
                </a:solidFill>
                <a:latin typeface="微软雅黑" panose="020B0503020204020204" pitchFamily="34" charset="-122"/>
                <a:ea typeface="微软雅黑" panose="020B0503020204020204" pitchFamily="34" charset="-122"/>
              </a:rPr>
              <a:t>(</a:t>
            </a:r>
            <a:r>
              <a:rPr lang="en-US" altLang="zh-CN" sz="1600" i="1" u="sng" dirty="0">
                <a:solidFill>
                  <a:srgbClr val="800000"/>
                </a:solidFill>
                <a:latin typeface="微软雅黑" panose="020B0503020204020204" pitchFamily="34" charset="-122"/>
                <a:ea typeface="微软雅黑" panose="020B0503020204020204" pitchFamily="34" charset="-122"/>
              </a:rPr>
              <a:t>D</a:t>
            </a:r>
            <a:r>
              <a:rPr lang="en-US" altLang="zh-CN" sz="1600" dirty="0">
                <a:solidFill>
                  <a:srgbClr val="800000"/>
                </a:solidFill>
                <a:latin typeface="微软雅黑" panose="020B0503020204020204" pitchFamily="34" charset="-122"/>
                <a:ea typeface="微软雅黑" panose="020B0503020204020204" pitchFamily="34" charset="-122"/>
              </a:rPr>
              <a:t>, </a:t>
            </a:r>
            <a:r>
              <a:rPr lang="en-US" altLang="zh-CN" sz="1600" i="1" dirty="0">
                <a:solidFill>
                  <a:srgbClr val="800000"/>
                </a:solidFill>
                <a:latin typeface="微软雅黑" panose="020B0503020204020204" pitchFamily="34" charset="-122"/>
                <a:ea typeface="微软雅黑" panose="020B0503020204020204" pitchFamily="34" charset="-122"/>
              </a:rPr>
              <a:t>B</a:t>
            </a:r>
            <a:r>
              <a:rPr lang="en-US" altLang="zh-CN" sz="1600" dirty="0">
                <a:solidFill>
                  <a:srgbClr val="80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和</a:t>
            </a:r>
            <a:r>
              <a:rPr lang="en-US" altLang="zh-CN" sz="1600" i="1" dirty="0">
                <a:solidFill>
                  <a:srgbClr val="800000"/>
                </a:solidFill>
                <a:latin typeface="微软雅黑" panose="020B0503020204020204" pitchFamily="34" charset="-122"/>
                <a:ea typeface="微软雅黑" panose="020B0503020204020204" pitchFamily="34" charset="-122"/>
              </a:rPr>
              <a:t>r</a:t>
            </a:r>
            <a:r>
              <a:rPr lang="en-US" altLang="zh-CN" sz="1600" baseline="-25000" dirty="0">
                <a:solidFill>
                  <a:srgbClr val="800000"/>
                </a:solidFill>
                <a:latin typeface="微软雅黑" panose="020B0503020204020204" pitchFamily="34" charset="-122"/>
                <a:ea typeface="微软雅黑" panose="020B0503020204020204" pitchFamily="34" charset="-122"/>
              </a:rPr>
              <a:t>222</a:t>
            </a:r>
            <a:r>
              <a:rPr lang="en-US" altLang="zh-CN" sz="1600" dirty="0">
                <a:solidFill>
                  <a:srgbClr val="800000"/>
                </a:solidFill>
                <a:latin typeface="微软雅黑" panose="020B0503020204020204" pitchFamily="34" charset="-122"/>
                <a:ea typeface="微软雅黑" panose="020B0503020204020204" pitchFamily="34" charset="-122"/>
              </a:rPr>
              <a:t>(</a:t>
            </a:r>
            <a:r>
              <a:rPr lang="en-US" altLang="zh-CN" sz="1600" i="1" u="sng" dirty="0">
                <a:solidFill>
                  <a:srgbClr val="800000"/>
                </a:solidFill>
                <a:latin typeface="微软雅黑" panose="020B0503020204020204" pitchFamily="34" charset="-122"/>
                <a:ea typeface="微软雅黑" panose="020B0503020204020204" pitchFamily="34" charset="-122"/>
              </a:rPr>
              <a:t>C</a:t>
            </a:r>
            <a:r>
              <a:rPr lang="en-US" altLang="zh-CN" sz="1600" dirty="0">
                <a:solidFill>
                  <a:srgbClr val="800000"/>
                </a:solidFill>
                <a:latin typeface="微软雅黑" panose="020B0503020204020204" pitchFamily="34" charset="-122"/>
                <a:ea typeface="微软雅黑" panose="020B0503020204020204" pitchFamily="34" charset="-122"/>
              </a:rPr>
              <a:t>, </a:t>
            </a:r>
            <a:r>
              <a:rPr lang="en-US" altLang="zh-CN" sz="1600" i="1" u="sng" dirty="0">
                <a:solidFill>
                  <a:srgbClr val="800000"/>
                </a:solidFill>
                <a:latin typeface="微软雅黑" panose="020B0503020204020204" pitchFamily="34" charset="-122"/>
                <a:ea typeface="微软雅黑" panose="020B0503020204020204" pitchFamily="34" charset="-122"/>
              </a:rPr>
              <a:t>D</a:t>
            </a:r>
            <a:r>
              <a:rPr lang="en-US" altLang="zh-CN" sz="1600" dirty="0">
                <a:solidFill>
                  <a:srgbClr val="800000"/>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都属于</a:t>
            </a:r>
            <a:r>
              <a:rPr lang="en-US" altLang="zh-CN" sz="1600" dirty="0">
                <a:latin typeface="微软雅黑" panose="020B0503020204020204" pitchFamily="34" charset="-122"/>
                <a:ea typeface="微软雅黑" panose="020B0503020204020204" pitchFamily="34" charset="-122"/>
              </a:rPr>
              <a:t>BCNF</a:t>
            </a:r>
            <a:r>
              <a:rPr lang="zh-CN" altLang="en-US" sz="1600" dirty="0">
                <a:latin typeface="微软雅黑" panose="020B0503020204020204" pitchFamily="34" charset="-122"/>
                <a:ea typeface="微软雅黑" panose="020B0503020204020204" pitchFamily="34" charset="-122"/>
              </a:rPr>
              <a:t>。</a:t>
            </a:r>
          </a:p>
        </p:txBody>
      </p:sp>
      <p:sp>
        <p:nvSpPr>
          <p:cNvPr id="277508" name="AutoShape 4"/>
          <p:cNvSpPr>
            <a:spLocks noChangeArrowheads="1"/>
          </p:cNvSpPr>
          <p:nvPr/>
        </p:nvSpPr>
        <p:spPr bwMode="auto">
          <a:xfrm>
            <a:off x="6781800" y="417258"/>
            <a:ext cx="2362200" cy="457200"/>
          </a:xfrm>
          <a:prstGeom prst="wedgeRoundRectCallout">
            <a:avLst>
              <a:gd name="adj1" fmla="val -63171"/>
              <a:gd name="adj2" fmla="val 111806"/>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nl-NL" altLang="zh-CN" sz="2000" b="1" i="1">
                <a:solidFill>
                  <a:srgbClr val="003399"/>
                </a:solidFill>
              </a:rPr>
              <a:t>CD</a:t>
            </a:r>
            <a:r>
              <a:rPr lang="zh-CN" altLang="nl-NL" sz="2000" b="1">
                <a:solidFill>
                  <a:srgbClr val="003399"/>
                </a:solidFill>
              </a:rPr>
              <a:t>是候选码！</a:t>
            </a:r>
            <a:endParaRPr lang="zh-CN" altLang="en-US" sz="2000" b="1">
              <a:solidFill>
                <a:srgbClr val="003399"/>
              </a:solidFill>
            </a:endParaRPr>
          </a:p>
        </p:txBody>
      </p:sp>
      <p:sp>
        <p:nvSpPr>
          <p:cNvPr id="3" name="日期占位符 2">
            <a:extLst>
              <a:ext uri="{FF2B5EF4-FFF2-40B4-BE49-F238E27FC236}">
                <a16:creationId xmlns:a16="http://schemas.microsoft.com/office/drawing/2014/main" id="{56CF3927-E4E6-4170-A400-A14F9599E483}"/>
              </a:ext>
            </a:extLst>
          </p:cNvPr>
          <p:cNvSpPr>
            <a:spLocks noGrp="1"/>
          </p:cNvSpPr>
          <p:nvPr>
            <p:ph type="dt" sz="half" idx="10"/>
          </p:nvPr>
        </p:nvSpPr>
        <p:spPr/>
        <p:txBody>
          <a:bodyPr/>
          <a:lstStyle/>
          <a:p>
            <a:pPr>
              <a:defRPr/>
            </a:pPr>
            <a:fld id="{DA75814D-BE9D-40CB-8445-BFA154177BF3}"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 calcmode="lin" valueType="num">
                                      <p:cBhvr additive="base">
                                        <p:cTn id="7" dur="500" fill="hold"/>
                                        <p:tgtEl>
                                          <p:spTgt spid="277508"/>
                                        </p:tgtEl>
                                        <p:attrNameLst>
                                          <p:attrName>ppt_x</p:attrName>
                                        </p:attrNameLst>
                                      </p:cBhvr>
                                      <p:tavLst>
                                        <p:tav tm="0">
                                          <p:val>
                                            <p:strVal val="1+#ppt_w/2"/>
                                          </p:val>
                                        </p:tav>
                                        <p:tav tm="100000">
                                          <p:val>
                                            <p:strVal val="#ppt_x"/>
                                          </p:val>
                                        </p:tav>
                                      </p:tavLst>
                                    </p:anim>
                                    <p:anim calcmode="lin" valueType="num">
                                      <p:cBhvr additive="base">
                                        <p:cTn id="8" dur="500" fill="hold"/>
                                        <p:tgtEl>
                                          <p:spTgt spid="277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7507">
                                            <p:txEl>
                                              <p:pRg st="1" end="1"/>
                                            </p:txEl>
                                          </p:spTgt>
                                        </p:tgtEl>
                                        <p:attrNameLst>
                                          <p:attrName>style.visibility</p:attrName>
                                        </p:attrNameLst>
                                      </p:cBhvr>
                                      <p:to>
                                        <p:strVal val="visible"/>
                                      </p:to>
                                    </p:set>
                                    <p:animEffect transition="in" filter="wipe(left)">
                                      <p:cBhvr>
                                        <p:cTn id="13" dur="500"/>
                                        <p:tgtEl>
                                          <p:spTgt spid="27750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77507">
                                            <p:txEl>
                                              <p:pRg st="2" end="2"/>
                                            </p:txEl>
                                          </p:spTgt>
                                        </p:tgtEl>
                                        <p:attrNameLst>
                                          <p:attrName>style.visibility</p:attrName>
                                        </p:attrNameLst>
                                      </p:cBhvr>
                                      <p:to>
                                        <p:strVal val="visible"/>
                                      </p:to>
                                    </p:set>
                                    <p:animEffect transition="in" filter="wipe(left)">
                                      <p:cBhvr>
                                        <p:cTn id="18" dur="500"/>
                                        <p:tgtEl>
                                          <p:spTgt spid="277507">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77507">
                                            <p:txEl>
                                              <p:pRg st="3" end="3"/>
                                            </p:txEl>
                                          </p:spTgt>
                                        </p:tgtEl>
                                        <p:attrNameLst>
                                          <p:attrName>style.visibility</p:attrName>
                                        </p:attrNameLst>
                                      </p:cBhvr>
                                      <p:to>
                                        <p:strVal val="visible"/>
                                      </p:to>
                                    </p:set>
                                    <p:animEffect transition="in" filter="wipe(left)">
                                      <p:cBhvr>
                                        <p:cTn id="21" dur="500"/>
                                        <p:tgtEl>
                                          <p:spTgt spid="27750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77507">
                                            <p:txEl>
                                              <p:pRg st="4" end="4"/>
                                            </p:txEl>
                                          </p:spTgt>
                                        </p:tgtEl>
                                        <p:attrNameLst>
                                          <p:attrName>style.visibility</p:attrName>
                                        </p:attrNameLst>
                                      </p:cBhvr>
                                      <p:to>
                                        <p:strVal val="visible"/>
                                      </p:to>
                                    </p:set>
                                    <p:animEffect transition="in" filter="wipe(left)">
                                      <p:cBhvr>
                                        <p:cTn id="26" dur="500"/>
                                        <p:tgtEl>
                                          <p:spTgt spid="277507">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77507">
                                            <p:txEl>
                                              <p:pRg st="5" end="5"/>
                                            </p:txEl>
                                          </p:spTgt>
                                        </p:tgtEl>
                                        <p:attrNameLst>
                                          <p:attrName>style.visibility</p:attrName>
                                        </p:attrNameLst>
                                      </p:cBhvr>
                                      <p:to>
                                        <p:strVal val="visible"/>
                                      </p:to>
                                    </p:set>
                                    <p:animEffect transition="in" filter="wipe(left)">
                                      <p:cBhvr>
                                        <p:cTn id="31" dur="500"/>
                                        <p:tgtEl>
                                          <p:spTgt spid="277507">
                                            <p:txEl>
                                              <p:pRg st="5" end="5"/>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77507">
                                            <p:txEl>
                                              <p:pRg st="6" end="6"/>
                                            </p:txEl>
                                          </p:spTgt>
                                        </p:tgtEl>
                                        <p:attrNameLst>
                                          <p:attrName>style.visibility</p:attrName>
                                        </p:attrNameLst>
                                      </p:cBhvr>
                                      <p:to>
                                        <p:strVal val="visible"/>
                                      </p:to>
                                    </p:set>
                                    <p:animEffect transition="in" filter="wipe(left)">
                                      <p:cBhvr>
                                        <p:cTn id="34" dur="500"/>
                                        <p:tgtEl>
                                          <p:spTgt spid="277507">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77507">
                                            <p:txEl>
                                              <p:pRg st="7" end="7"/>
                                            </p:txEl>
                                          </p:spTgt>
                                        </p:tgtEl>
                                        <p:attrNameLst>
                                          <p:attrName>style.visibility</p:attrName>
                                        </p:attrNameLst>
                                      </p:cBhvr>
                                      <p:to>
                                        <p:strVal val="visible"/>
                                      </p:to>
                                    </p:set>
                                    <p:animEffect transition="in" filter="wipe(left)">
                                      <p:cBhvr>
                                        <p:cTn id="39" dur="500"/>
                                        <p:tgtEl>
                                          <p:spTgt spid="277507">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77507">
                                            <p:txEl>
                                              <p:pRg st="8" end="8"/>
                                            </p:txEl>
                                          </p:spTgt>
                                        </p:tgtEl>
                                        <p:attrNameLst>
                                          <p:attrName>style.visibility</p:attrName>
                                        </p:attrNameLst>
                                      </p:cBhvr>
                                      <p:to>
                                        <p:strVal val="visible"/>
                                      </p:to>
                                    </p:set>
                                    <p:animEffect transition="in" filter="wipe(left)">
                                      <p:cBhvr>
                                        <p:cTn id="44" dur="500"/>
                                        <p:tgtEl>
                                          <p:spTgt spid="277507">
                                            <p:txEl>
                                              <p:pRg st="8" end="8"/>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277507">
                                            <p:txEl>
                                              <p:pRg st="9" end="9"/>
                                            </p:txEl>
                                          </p:spTgt>
                                        </p:tgtEl>
                                        <p:attrNameLst>
                                          <p:attrName>style.visibility</p:attrName>
                                        </p:attrNameLst>
                                      </p:cBhvr>
                                      <p:to>
                                        <p:strVal val="visible"/>
                                      </p:to>
                                    </p:set>
                                    <p:animEffect transition="in" filter="wipe(left)">
                                      <p:cBhvr>
                                        <p:cTn id="47" dur="500"/>
                                        <p:tgtEl>
                                          <p:spTgt spid="27750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77507">
                                            <p:txEl>
                                              <p:pRg st="10" end="10"/>
                                            </p:txEl>
                                          </p:spTgt>
                                        </p:tgtEl>
                                        <p:attrNameLst>
                                          <p:attrName>style.visibility</p:attrName>
                                        </p:attrNameLst>
                                      </p:cBhvr>
                                      <p:to>
                                        <p:strVal val="visible"/>
                                      </p:to>
                                    </p:set>
                                    <p:animEffect transition="in" filter="wipe(left)">
                                      <p:cBhvr>
                                        <p:cTn id="52" dur="500"/>
                                        <p:tgtEl>
                                          <p:spTgt spid="277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b="1" dirty="0"/>
              <a:t>BCNF</a:t>
            </a:r>
            <a:r>
              <a:rPr lang="zh-CN" altLang="en-US" b="1" dirty="0">
                <a:ea typeface="华文隶书" panose="02010800040101010101" pitchFamily="2" charset="-122"/>
              </a:rPr>
              <a:t>分解算法</a:t>
            </a:r>
          </a:p>
        </p:txBody>
      </p:sp>
      <p:sp>
        <p:nvSpPr>
          <p:cNvPr id="269315" name="Rectangle 3"/>
          <p:cNvSpPr>
            <a:spLocks noGrp="1" noChangeArrowheads="1"/>
          </p:cNvSpPr>
          <p:nvPr>
            <p:ph idx="1"/>
          </p:nvPr>
        </p:nvSpPr>
        <p:spPr>
          <a:xfrm>
            <a:off x="1066800" y="990600"/>
            <a:ext cx="8001000" cy="5562600"/>
          </a:xfrm>
        </p:spPr>
        <p:txBody>
          <a:bodyPr/>
          <a:lstStyle/>
          <a:p>
            <a:pPr>
              <a:lnSpc>
                <a:spcPct val="155000"/>
              </a:lnSpc>
              <a:spcBef>
                <a:spcPct val="35000"/>
              </a:spcBef>
            </a:pPr>
            <a:r>
              <a:rPr lang="zh-CN" altLang="en-US" b="1">
                <a:latin typeface="微软雅黑" panose="020B0503020204020204" pitchFamily="34" charset="-122"/>
                <a:ea typeface="微软雅黑" panose="020B0503020204020204" pitchFamily="34" charset="-122"/>
              </a:rPr>
              <a:t>上述算法得到的分解</a:t>
            </a:r>
            <a:r>
              <a:rPr lang="zh-CN" altLang="en-US" b="1">
                <a:solidFill>
                  <a:schemeClr val="accent2"/>
                </a:solidFill>
                <a:latin typeface="微软雅黑" panose="020B0503020204020204" pitchFamily="34" charset="-122"/>
                <a:ea typeface="微软雅黑" panose="020B0503020204020204" pitchFamily="34" charset="-122"/>
              </a:rPr>
              <a:t>不仅是</a:t>
            </a:r>
            <a:r>
              <a:rPr lang="en-US" altLang="zh-CN" b="1">
                <a:solidFill>
                  <a:schemeClr val="accent2"/>
                </a:solidFill>
                <a:latin typeface="微软雅黑" panose="020B0503020204020204" pitchFamily="34" charset="-122"/>
                <a:ea typeface="微软雅黑" panose="020B0503020204020204" pitchFamily="34" charset="-122"/>
              </a:rPr>
              <a:t>BCNF</a:t>
            </a:r>
            <a:r>
              <a:rPr lang="zh-CN" altLang="en-US" b="1">
                <a:solidFill>
                  <a:schemeClr val="accent2"/>
                </a:solidFill>
                <a:latin typeface="微软雅黑" panose="020B0503020204020204" pitchFamily="34" charset="-122"/>
                <a:ea typeface="微软雅黑" panose="020B0503020204020204" pitchFamily="34" charset="-122"/>
              </a:rPr>
              <a:t>分解，而且是无损分解（</a:t>
            </a:r>
            <a:r>
              <a:rPr lang="zh-CN" altLang="en-US" b="1">
                <a:solidFill>
                  <a:srgbClr val="FF0066"/>
                </a:solidFill>
                <a:latin typeface="微软雅黑" panose="020B0503020204020204" pitchFamily="34" charset="-122"/>
                <a:ea typeface="微软雅黑" panose="020B0503020204020204" pitchFamily="34" charset="-122"/>
              </a:rPr>
              <a:t>但可能不是保持函数依赖分解</a:t>
            </a:r>
            <a:r>
              <a:rPr lang="zh-CN" altLang="en-US" b="1">
                <a:solidFill>
                  <a:schemeClr val="accent2"/>
                </a:solidFill>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a:t>
            </a:r>
          </a:p>
          <a:p>
            <a:pPr>
              <a:lnSpc>
                <a:spcPct val="155000"/>
              </a:lnSpc>
              <a:spcBef>
                <a:spcPct val="35000"/>
              </a:spcBef>
            </a:pPr>
            <a:r>
              <a:rPr lang="zh-CN" altLang="en-US" b="1">
                <a:latin typeface="微软雅黑" panose="020B0503020204020204" pitchFamily="34" charset="-122"/>
                <a:ea typeface="微软雅黑" panose="020B0503020204020204" pitchFamily="34" charset="-122"/>
              </a:rPr>
              <a:t>算法中使用的</a:t>
            </a:r>
            <a:r>
              <a:rPr lang="zh-CN" altLang="en-US" b="1">
                <a:solidFill>
                  <a:schemeClr val="accent2"/>
                </a:solidFill>
                <a:latin typeface="微软雅黑" panose="020B0503020204020204" pitchFamily="34" charset="-122"/>
                <a:ea typeface="微软雅黑" panose="020B0503020204020204" pitchFamily="34" charset="-122"/>
              </a:rPr>
              <a:t>函数依赖集是</a:t>
            </a:r>
            <a:r>
              <a:rPr lang="en-US" altLang="zh-CN" b="1" i="1">
                <a:solidFill>
                  <a:schemeClr val="accent2"/>
                </a:solidFill>
                <a:latin typeface="微软雅黑" panose="020B0503020204020204" pitchFamily="34" charset="-122"/>
                <a:ea typeface="微软雅黑" panose="020B0503020204020204" pitchFamily="34" charset="-122"/>
              </a:rPr>
              <a:t>F</a:t>
            </a:r>
            <a:r>
              <a:rPr lang="en-US" altLang="zh-CN" b="1" i="1" baseline="30000">
                <a:solidFill>
                  <a:schemeClr val="accent2"/>
                </a:solidFill>
                <a:latin typeface="微软雅黑" panose="020B0503020204020204" pitchFamily="34" charset="-122"/>
                <a:ea typeface="微软雅黑" panose="020B0503020204020204" pitchFamily="34" charset="-122"/>
              </a:rPr>
              <a:t>+</a:t>
            </a:r>
            <a:r>
              <a:rPr lang="zh-CN" altLang="en-US" b="1">
                <a:solidFill>
                  <a:schemeClr val="accent2"/>
                </a:solidFill>
                <a:latin typeface="微软雅黑" panose="020B0503020204020204" pitchFamily="34" charset="-122"/>
                <a:ea typeface="微软雅黑" panose="020B0503020204020204" pitchFamily="34" charset="-122"/>
              </a:rPr>
              <a:t>而不是</a:t>
            </a:r>
            <a:r>
              <a:rPr lang="en-US" altLang="zh-CN" b="1" i="1">
                <a:solidFill>
                  <a:schemeClr val="accent2"/>
                </a:solidFill>
                <a:latin typeface="微软雅黑" panose="020B0503020204020204" pitchFamily="34" charset="-122"/>
                <a:ea typeface="微软雅黑" panose="020B0503020204020204" pitchFamily="34" charset="-122"/>
              </a:rPr>
              <a:t>F</a:t>
            </a:r>
            <a:r>
              <a:rPr lang="zh-CN" altLang="en-US" b="1">
                <a:latin typeface="微软雅黑" panose="020B0503020204020204" pitchFamily="34" charset="-122"/>
                <a:ea typeface="微软雅黑" panose="020B0503020204020204" pitchFamily="34" charset="-122"/>
              </a:rPr>
              <a:t>。</a:t>
            </a:r>
          </a:p>
          <a:p>
            <a:pPr>
              <a:lnSpc>
                <a:spcPct val="155000"/>
              </a:lnSpc>
              <a:spcBef>
                <a:spcPct val="35000"/>
              </a:spcBef>
            </a:pPr>
            <a:r>
              <a:rPr lang="zh-CN" altLang="en-US" b="1">
                <a:latin typeface="微软雅黑" panose="020B0503020204020204" pitchFamily="34" charset="-122"/>
                <a:ea typeface="微软雅黑" panose="020B0503020204020204" pitchFamily="34" charset="-122"/>
              </a:rPr>
              <a:t>用该算法生成的</a:t>
            </a:r>
            <a:r>
              <a:rPr lang="en-US" altLang="zh-CN" b="1">
                <a:latin typeface="微软雅黑" panose="020B0503020204020204" pitchFamily="34" charset="-122"/>
                <a:ea typeface="微软雅黑" panose="020B0503020204020204" pitchFamily="34" charset="-122"/>
              </a:rPr>
              <a:t>BCNF</a:t>
            </a:r>
            <a:r>
              <a:rPr lang="zh-CN" altLang="en-US" b="1">
                <a:solidFill>
                  <a:schemeClr val="accent2"/>
                </a:solidFill>
                <a:latin typeface="微软雅黑" panose="020B0503020204020204" pitchFamily="34" charset="-122"/>
                <a:ea typeface="微软雅黑" panose="020B0503020204020204" pitchFamily="34" charset="-122"/>
              </a:rPr>
              <a:t>分解不是唯一的</a:t>
            </a:r>
            <a:r>
              <a:rPr lang="zh-CN" altLang="en-US" b="1">
                <a:latin typeface="微软雅黑" panose="020B0503020204020204" pitchFamily="34" charset="-122"/>
                <a:ea typeface="微软雅黑" panose="020B0503020204020204" pitchFamily="34" charset="-122"/>
              </a:rPr>
              <a:t>。</a:t>
            </a:r>
          </a:p>
        </p:txBody>
      </p:sp>
      <p:sp>
        <p:nvSpPr>
          <p:cNvPr id="3" name="日期占位符 2">
            <a:extLst>
              <a:ext uri="{FF2B5EF4-FFF2-40B4-BE49-F238E27FC236}">
                <a16:creationId xmlns:a16="http://schemas.microsoft.com/office/drawing/2014/main" id="{BDFA5FD1-AD0F-433E-9B44-3BEA22F8C072}"/>
              </a:ext>
            </a:extLst>
          </p:cNvPr>
          <p:cNvSpPr>
            <a:spLocks noGrp="1"/>
          </p:cNvSpPr>
          <p:nvPr>
            <p:ph type="dt" sz="half" idx="10"/>
          </p:nvPr>
        </p:nvSpPr>
        <p:spPr/>
        <p:txBody>
          <a:bodyPr/>
          <a:lstStyle/>
          <a:p>
            <a:pPr>
              <a:defRPr/>
            </a:pPr>
            <a:fld id="{35075EA6-05FC-49B1-9D45-6F80FE5FA244}"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9315">
                                            <p:txEl>
                                              <p:pRg st="1" end="1"/>
                                            </p:txEl>
                                          </p:spTgt>
                                        </p:tgtEl>
                                        <p:attrNameLst>
                                          <p:attrName>style.visibility</p:attrName>
                                        </p:attrNameLst>
                                      </p:cBhvr>
                                      <p:to>
                                        <p:strVal val="visible"/>
                                      </p:to>
                                    </p:set>
                                    <p:animEffect transition="in" filter="wipe(left)">
                                      <p:cBhvr>
                                        <p:cTn id="7" dur="500"/>
                                        <p:tgtEl>
                                          <p:spTgt spid="269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9315">
                                            <p:txEl>
                                              <p:pRg st="2" end="2"/>
                                            </p:txEl>
                                          </p:spTgt>
                                        </p:tgtEl>
                                        <p:attrNameLst>
                                          <p:attrName>style.visibility</p:attrName>
                                        </p:attrNameLst>
                                      </p:cBhvr>
                                      <p:to>
                                        <p:strVal val="visible"/>
                                      </p:to>
                                    </p:set>
                                    <p:animEffect transition="in" filter="wipe(left)">
                                      <p:cBhvr>
                                        <p:cTn id="12" dur="500"/>
                                        <p:tgtEl>
                                          <p:spTgt spid="269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zh-CN" b="1" dirty="0"/>
              <a:t>3NF</a:t>
            </a:r>
            <a:r>
              <a:rPr lang="zh-CN" altLang="en-US" b="1" dirty="0">
                <a:ea typeface="华文隶书" panose="02010800040101010101" pitchFamily="2" charset="-122"/>
              </a:rPr>
              <a:t>分解算法</a:t>
            </a:r>
            <a:r>
              <a:rPr lang="zh-CN" altLang="en-US" b="1" dirty="0"/>
              <a:t> </a:t>
            </a:r>
          </a:p>
        </p:txBody>
      </p:sp>
      <p:sp>
        <p:nvSpPr>
          <p:cNvPr id="270339" name="Rectangle 3"/>
          <p:cNvSpPr>
            <a:spLocks noGrp="1" noChangeArrowheads="1"/>
          </p:cNvSpPr>
          <p:nvPr>
            <p:ph idx="1"/>
          </p:nvPr>
        </p:nvSpPr>
        <p:spPr>
          <a:xfrm>
            <a:off x="1000217" y="1123645"/>
            <a:ext cx="8153400" cy="838200"/>
          </a:xfrm>
        </p:spPr>
        <p:txBody>
          <a:bodyPr/>
          <a:lstStyle/>
          <a:p>
            <a:pPr>
              <a:lnSpc>
                <a:spcPct val="80000"/>
              </a:lnSpc>
            </a:pPr>
            <a:r>
              <a:rPr lang="en-US" altLang="zh-CN" b="1" dirty="0">
                <a:latin typeface="微软雅黑" panose="020B0503020204020204" pitchFamily="34" charset="-122"/>
                <a:ea typeface="微软雅黑" panose="020B0503020204020204" pitchFamily="34" charset="-122"/>
              </a:rPr>
              <a:t>3NF</a:t>
            </a:r>
            <a:r>
              <a:rPr lang="zh-CN" altLang="en-US" b="1" dirty="0">
                <a:latin typeface="微软雅黑" panose="020B0503020204020204" pitchFamily="34" charset="-122"/>
                <a:ea typeface="微软雅黑" panose="020B0503020204020204" pitchFamily="34" charset="-122"/>
              </a:rPr>
              <a:t>分解算法形式化描述如下：</a:t>
            </a:r>
          </a:p>
        </p:txBody>
      </p:sp>
      <p:sp>
        <p:nvSpPr>
          <p:cNvPr id="270340" name="Rectangle 4"/>
          <p:cNvSpPr>
            <a:spLocks noChangeArrowheads="1"/>
          </p:cNvSpPr>
          <p:nvPr/>
        </p:nvSpPr>
        <p:spPr bwMode="auto">
          <a:xfrm>
            <a:off x="1582316" y="1828800"/>
            <a:ext cx="6781800" cy="3657600"/>
          </a:xfrm>
          <a:prstGeom prst="rect">
            <a:avLst/>
          </a:prstGeom>
          <a:solidFill>
            <a:srgbClr val="FFFFFF"/>
          </a:solidFill>
          <a:ln w="9525">
            <a:solidFill>
              <a:srgbClr val="000000"/>
            </a:solidFill>
            <a:miter lim="800000"/>
            <a:headEnd/>
            <a:tailEnd/>
          </a:ln>
        </p:spPr>
        <p:txBody>
          <a:bodyPr tIns="118800"/>
          <a:lstStyle/>
          <a:p>
            <a:pPr algn="just">
              <a:lnSpc>
                <a:spcPct val="110000"/>
              </a:lnSpc>
            </a:pPr>
            <a:r>
              <a:rPr lang="zh-CN" altLang="en-US" sz="2000" b="1" dirty="0">
                <a:latin typeface="Times New Roman" panose="02020603050405020304" pitchFamily="18" charset="0"/>
              </a:rPr>
              <a:t>计算</a:t>
            </a:r>
            <a:r>
              <a:rPr lang="en-US" altLang="zh-CN" sz="2000" b="1" i="1" dirty="0">
                <a:latin typeface="Times New Roman" panose="02020603050405020304" pitchFamily="18" charset="0"/>
              </a:rPr>
              <a:t>F</a:t>
            </a:r>
            <a:r>
              <a:rPr lang="zh-CN" altLang="en-US" sz="2000" b="1" dirty="0">
                <a:latin typeface="Times New Roman" panose="02020603050405020304" pitchFamily="18" charset="0"/>
              </a:rPr>
              <a:t>的一个</a:t>
            </a:r>
            <a:r>
              <a:rPr lang="zh-CN" altLang="en-US" sz="2000" b="1" dirty="0">
                <a:solidFill>
                  <a:srgbClr val="FF3300"/>
                </a:solidFill>
                <a:latin typeface="Times New Roman" panose="02020603050405020304" pitchFamily="18" charset="0"/>
              </a:rPr>
              <a:t>最小依赖集</a:t>
            </a:r>
            <a:r>
              <a:rPr lang="en-US" altLang="zh-CN" sz="2000" b="1" i="1" dirty="0" err="1">
                <a:solidFill>
                  <a:srgbClr val="FF3300"/>
                </a:solidFill>
                <a:latin typeface="Times New Roman" panose="02020603050405020304" pitchFamily="18" charset="0"/>
              </a:rPr>
              <a:t>F</a:t>
            </a:r>
            <a:r>
              <a:rPr lang="en-US" altLang="zh-CN" sz="2000" b="1" i="1" baseline="-25000" dirty="0" err="1">
                <a:solidFill>
                  <a:srgbClr val="FF3300"/>
                </a:solidFill>
                <a:latin typeface="Times New Roman" panose="02020603050405020304" pitchFamily="18" charset="0"/>
              </a:rPr>
              <a:t>m</a:t>
            </a:r>
            <a:r>
              <a:rPr lang="en-US" altLang="zh-CN" sz="2000" b="1" dirty="0">
                <a:latin typeface="Times New Roman" panose="02020603050405020304" pitchFamily="18" charset="0"/>
              </a:rPr>
              <a:t>;</a:t>
            </a:r>
          </a:p>
          <a:p>
            <a:pPr algn="just">
              <a:lnSpc>
                <a:spcPct val="110000"/>
              </a:lnSpc>
            </a:pPr>
            <a:r>
              <a:rPr lang="en-US" altLang="zh-CN" sz="2000" b="1" i="1" dirty="0">
                <a:latin typeface="Times New Roman" panose="02020603050405020304" pitchFamily="18" charset="0"/>
              </a:rPr>
              <a:t>i</a:t>
            </a:r>
            <a:r>
              <a:rPr lang="en-US" altLang="zh-CN" sz="2000" b="1" dirty="0">
                <a:latin typeface="Times New Roman" panose="02020603050405020304" pitchFamily="18" charset="0"/>
              </a:rPr>
              <a:t>:=0;</a:t>
            </a:r>
            <a:endParaRPr lang="en-US" altLang="zh-CN" sz="2000" b="1" i="1" dirty="0">
              <a:latin typeface="Times New Roman" panose="02020603050405020304" pitchFamily="18" charset="0"/>
            </a:endParaRPr>
          </a:p>
          <a:p>
            <a:pPr algn="just">
              <a:lnSpc>
                <a:spcPct val="110000"/>
              </a:lnSpc>
            </a:pPr>
            <a:r>
              <a:rPr lang="en-US" altLang="zh-CN" sz="2000" b="1" dirty="0">
                <a:solidFill>
                  <a:schemeClr val="accent2"/>
                </a:solidFill>
                <a:latin typeface="Times New Roman" panose="02020603050405020304" pitchFamily="18" charset="0"/>
              </a:rPr>
              <a:t>for</a:t>
            </a:r>
            <a:r>
              <a:rPr lang="en-US" altLang="zh-CN" sz="2000" b="1" dirty="0">
                <a:latin typeface="Times New Roman" panose="02020603050405020304" pitchFamily="18" charset="0"/>
              </a:rPr>
              <a:t>  </a:t>
            </a:r>
            <a:r>
              <a:rPr lang="en-US" altLang="zh-CN" sz="2000" b="1" dirty="0">
                <a:solidFill>
                  <a:schemeClr val="accent2"/>
                </a:solidFill>
                <a:latin typeface="Times New Roman" panose="02020603050405020304" pitchFamily="18" charset="0"/>
              </a:rPr>
              <a:t>each</a:t>
            </a:r>
            <a:r>
              <a:rPr lang="en-US" altLang="zh-CN" sz="2000" b="1" dirty="0">
                <a:latin typeface="Times New Roman" panose="02020603050405020304" pitchFamily="18" charset="0"/>
              </a:rPr>
              <a:t> </a:t>
            </a:r>
            <a:r>
              <a:rPr lang="en-US" altLang="zh-CN" sz="2000" b="1" i="1" dirty="0">
                <a:latin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sym typeface="Symbol" panose="05050102010706020507" pitchFamily="18" charset="2"/>
              </a:rPr>
              <a:t></a:t>
            </a:r>
            <a:r>
              <a:rPr lang="en-US" altLang="zh-CN" sz="2000" b="1" i="1" dirty="0">
                <a:latin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rPr>
              <a:t>F</a:t>
            </a:r>
            <a:r>
              <a:rPr lang="en-US" altLang="zh-CN" sz="2000" b="1" i="1" baseline="-25000" dirty="0" err="1">
                <a:latin typeface="Times New Roman" panose="02020603050405020304" pitchFamily="18" charset="0"/>
              </a:rPr>
              <a:t>m</a:t>
            </a:r>
            <a:r>
              <a:rPr lang="en-US" altLang="zh-CN" sz="2000" b="1" dirty="0">
                <a:latin typeface="Times New Roman" panose="02020603050405020304" pitchFamily="18" charset="0"/>
              </a:rPr>
              <a:t> </a:t>
            </a:r>
            <a:r>
              <a:rPr lang="en-US" altLang="zh-CN" sz="2000" b="1" dirty="0">
                <a:solidFill>
                  <a:schemeClr val="accent2"/>
                </a:solidFill>
                <a:latin typeface="Times New Roman" panose="02020603050405020304" pitchFamily="18" charset="0"/>
              </a:rPr>
              <a:t>do</a:t>
            </a:r>
          </a:p>
          <a:p>
            <a:pPr algn="just">
              <a:lnSpc>
                <a:spcPct val="110000"/>
              </a:lnSpc>
            </a:pPr>
            <a:r>
              <a:rPr lang="en-US" altLang="zh-CN" sz="2000" b="1" dirty="0">
                <a:latin typeface="Times New Roman" panose="02020603050405020304" pitchFamily="18" charset="0"/>
              </a:rPr>
              <a:t>     </a:t>
            </a:r>
            <a:r>
              <a:rPr lang="en-US" altLang="zh-CN" sz="2000" b="1" dirty="0">
                <a:solidFill>
                  <a:schemeClr val="accent2"/>
                </a:solidFill>
                <a:latin typeface="Times New Roman" panose="02020603050405020304" pitchFamily="18" charset="0"/>
              </a:rPr>
              <a:t>if</a:t>
            </a:r>
            <a:r>
              <a:rPr lang="en-US" altLang="zh-CN" sz="2000" b="1" dirty="0">
                <a:latin typeface="Times New Roman" panose="02020603050405020304" pitchFamily="18" charset="0"/>
              </a:rPr>
              <a:t>  </a:t>
            </a:r>
            <a:r>
              <a:rPr lang="en-US" altLang="zh-CN" sz="2000" b="1" i="1" dirty="0">
                <a:latin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sym typeface="Symbol" panose="05050102010706020507" pitchFamily="18" charset="2"/>
              </a:rPr>
              <a:t></a:t>
            </a:r>
            <a:r>
              <a:rPr lang="en-US" altLang="zh-CN" sz="2000" b="1" i="1" dirty="0" err="1">
                <a:latin typeface="Times New Roman" panose="02020603050405020304" pitchFamily="18" charset="0"/>
              </a:rPr>
              <a:t>R</a:t>
            </a:r>
            <a:r>
              <a:rPr lang="en-US" altLang="zh-CN" sz="2000" b="1" i="1" baseline="-25000" dirty="0" err="1">
                <a:latin typeface="Times New Roman" panose="02020603050405020304" pitchFamily="18" charset="0"/>
              </a:rPr>
              <a:t>j</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j</a:t>
            </a:r>
            <a:r>
              <a:rPr lang="en-US" altLang="zh-CN" sz="2000" b="1" dirty="0">
                <a:latin typeface="Times New Roman" panose="02020603050405020304" pitchFamily="18" charset="0"/>
              </a:rPr>
              <a:t>=1,2,…,</a:t>
            </a:r>
            <a:r>
              <a:rPr lang="en-US" altLang="zh-CN" sz="2000" b="1" i="1" dirty="0" err="1">
                <a:latin typeface="Times New Roman" panose="02020603050405020304" pitchFamily="18" charset="0"/>
              </a:rPr>
              <a:t>i</a:t>
            </a:r>
            <a:endParaRPr lang="en-US" altLang="zh-CN" sz="2000" b="1" i="1" dirty="0">
              <a:latin typeface="Times New Roman" panose="02020603050405020304" pitchFamily="18" charset="0"/>
            </a:endParaRPr>
          </a:p>
          <a:p>
            <a:pPr algn="just">
              <a:lnSpc>
                <a:spcPct val="110000"/>
              </a:lnSpc>
            </a:pPr>
            <a:r>
              <a:rPr lang="en-US" altLang="zh-CN" sz="2000" b="1" i="1" dirty="0">
                <a:latin typeface="Times New Roman" panose="02020603050405020304" pitchFamily="18" charset="0"/>
              </a:rPr>
              <a:t>          </a:t>
            </a:r>
            <a:r>
              <a:rPr lang="en-US" altLang="zh-CN" sz="2000" b="1" i="1" dirty="0" err="1">
                <a:latin typeface="Times New Roman" panose="02020603050405020304" pitchFamily="18" charset="0"/>
              </a:rPr>
              <a:t>i</a:t>
            </a:r>
            <a:r>
              <a:rPr lang="en-US" altLang="zh-CN" sz="2000" b="1" dirty="0">
                <a:latin typeface="Times New Roman" panose="02020603050405020304" pitchFamily="18" charset="0"/>
              </a:rPr>
              <a:t> := </a:t>
            </a:r>
            <a:r>
              <a:rPr lang="en-US" altLang="zh-CN" sz="2000" b="1" i="1" dirty="0">
                <a:latin typeface="Times New Roman" panose="02020603050405020304" pitchFamily="18" charset="0"/>
              </a:rPr>
              <a:t>i</a:t>
            </a:r>
            <a:r>
              <a:rPr lang="en-US" altLang="zh-CN" sz="2000" b="1" dirty="0">
                <a:latin typeface="Times New Roman" panose="02020603050405020304" pitchFamily="18" charset="0"/>
              </a:rPr>
              <a:t>+1;</a:t>
            </a:r>
            <a:endParaRPr lang="en-US" altLang="zh-CN" sz="2000" b="1" i="1" dirty="0">
              <a:latin typeface="Times New Roman" panose="02020603050405020304" pitchFamily="18" charset="0"/>
            </a:endParaRPr>
          </a:p>
          <a:p>
            <a:pPr algn="just">
              <a:lnSpc>
                <a:spcPct val="110000"/>
              </a:lnSpc>
            </a:pPr>
            <a:r>
              <a:rPr lang="en-US" altLang="zh-CN" sz="2000" b="1" i="1" dirty="0">
                <a:latin typeface="Times New Roman" panose="02020603050405020304" pitchFamily="18" charset="0"/>
              </a:rPr>
              <a:t>          R</a:t>
            </a:r>
            <a:r>
              <a:rPr lang="en-US" altLang="zh-CN" sz="2000" b="1" i="1" baseline="-25000" dirty="0">
                <a:latin typeface="Times New Roman" panose="02020603050405020304" pitchFamily="18" charset="0"/>
              </a:rPr>
              <a:t>i</a:t>
            </a:r>
            <a:r>
              <a:rPr lang="en-US" altLang="zh-CN" sz="2000" b="1" dirty="0">
                <a:latin typeface="Times New Roman" panose="02020603050405020304" pitchFamily="18" charset="0"/>
              </a:rPr>
              <a:t> := </a:t>
            </a:r>
            <a:r>
              <a:rPr lang="en-US" altLang="zh-CN" sz="2000" b="1" i="1" dirty="0">
                <a:latin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rPr>
              <a:t>;</a:t>
            </a:r>
          </a:p>
          <a:p>
            <a:pPr algn="just">
              <a:lnSpc>
                <a:spcPct val="110000"/>
              </a:lnSpc>
            </a:pPr>
            <a:r>
              <a:rPr lang="en-US" altLang="zh-CN" sz="2000" b="1" dirty="0">
                <a:solidFill>
                  <a:schemeClr val="accent2"/>
                </a:solidFill>
                <a:latin typeface="Times New Roman" panose="02020603050405020304" pitchFamily="18" charset="0"/>
              </a:rPr>
              <a:t>if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没有任何</a:t>
            </a:r>
            <a:r>
              <a:rPr lang="en-US" altLang="zh-CN" sz="2000" b="1" i="1" dirty="0" err="1">
                <a:latin typeface="Times New Roman" panose="02020603050405020304" pitchFamily="18" charset="0"/>
              </a:rPr>
              <a:t>R</a:t>
            </a:r>
            <a:r>
              <a:rPr lang="en-US" altLang="zh-CN" sz="2000" b="1" i="1" baseline="-25000" dirty="0" err="1">
                <a:latin typeface="Times New Roman" panose="02020603050405020304" pitchFamily="18" charset="0"/>
              </a:rPr>
              <a:t>j</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j</a:t>
            </a:r>
            <a:r>
              <a:rPr lang="en-US" altLang="zh-CN" sz="2000" b="1" dirty="0">
                <a:latin typeface="Times New Roman" panose="02020603050405020304" pitchFamily="18" charset="0"/>
              </a:rPr>
              <a:t>=1,2,…, </a:t>
            </a:r>
            <a:r>
              <a:rPr lang="en-US" altLang="zh-CN" sz="2000" b="1" i="1" dirty="0" err="1">
                <a:latin typeface="Times New Roman" panose="02020603050405020304" pitchFamily="18" charset="0"/>
              </a:rPr>
              <a:t>i</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包含</a:t>
            </a:r>
            <a:r>
              <a:rPr lang="en-US" altLang="zh-CN" sz="2000" b="1" i="1" dirty="0">
                <a:latin typeface="Times New Roman" panose="02020603050405020304" pitchFamily="18" charset="0"/>
              </a:rPr>
              <a:t>r</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R</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的候选码</a:t>
            </a:r>
            <a:endParaRPr lang="zh-CN" altLang="en-US" sz="2000" b="1" i="1" dirty="0">
              <a:latin typeface="Times New Roman" panose="02020603050405020304" pitchFamily="18" charset="0"/>
            </a:endParaRPr>
          </a:p>
          <a:p>
            <a:pPr algn="just">
              <a:lnSpc>
                <a:spcPct val="110000"/>
              </a:lnSpc>
            </a:pPr>
            <a:r>
              <a:rPr lang="zh-CN" altLang="en-US" sz="2000" b="1" i="1" dirty="0">
                <a:latin typeface="Times New Roman" panose="02020603050405020304" pitchFamily="18" charset="0"/>
              </a:rPr>
              <a:t>      </a:t>
            </a:r>
            <a:r>
              <a:rPr lang="en-US" altLang="zh-CN" sz="2000" b="1" i="1" dirty="0" err="1">
                <a:latin typeface="Times New Roman" panose="02020603050405020304" pitchFamily="18" charset="0"/>
              </a:rPr>
              <a:t>i</a:t>
            </a:r>
            <a:r>
              <a:rPr lang="en-US" altLang="zh-CN" sz="2000" b="1" dirty="0">
                <a:latin typeface="Times New Roman" panose="02020603050405020304" pitchFamily="18" charset="0"/>
              </a:rPr>
              <a:t> := </a:t>
            </a:r>
            <a:r>
              <a:rPr lang="en-US" altLang="zh-CN" sz="2000" b="1" i="1" dirty="0">
                <a:latin typeface="Times New Roman" panose="02020603050405020304" pitchFamily="18" charset="0"/>
              </a:rPr>
              <a:t>i</a:t>
            </a:r>
            <a:r>
              <a:rPr lang="en-US" altLang="zh-CN" sz="2000" b="1" dirty="0">
                <a:latin typeface="Times New Roman" panose="02020603050405020304" pitchFamily="18" charset="0"/>
              </a:rPr>
              <a:t>+1;</a:t>
            </a:r>
            <a:endParaRPr lang="en-US" altLang="zh-CN" sz="2000" b="1" i="1" dirty="0">
              <a:latin typeface="Times New Roman" panose="02020603050405020304" pitchFamily="18" charset="0"/>
            </a:endParaRPr>
          </a:p>
          <a:p>
            <a:pPr algn="just">
              <a:lnSpc>
                <a:spcPct val="110000"/>
              </a:lnSpc>
            </a:pPr>
            <a:r>
              <a:rPr lang="en-US" altLang="zh-CN" sz="2000" b="1" i="1" dirty="0">
                <a:latin typeface="Times New Roman" panose="02020603050405020304" pitchFamily="18" charset="0"/>
              </a:rPr>
              <a:t>     R</a:t>
            </a:r>
            <a:r>
              <a:rPr lang="en-US" altLang="zh-CN" sz="2000" b="1" i="1" baseline="-25000" dirty="0">
                <a:latin typeface="Times New Roman" panose="02020603050405020304" pitchFamily="18" charset="0"/>
              </a:rPr>
              <a:t>i</a:t>
            </a:r>
            <a:r>
              <a:rPr lang="en-US" altLang="zh-CN" sz="2000" b="1" dirty="0">
                <a:latin typeface="Times New Roman" panose="02020603050405020304" pitchFamily="18" charset="0"/>
              </a:rPr>
              <a:t> := </a:t>
            </a:r>
            <a:r>
              <a:rPr lang="en-US" altLang="zh-CN" sz="2000" b="1" i="1" dirty="0">
                <a:latin typeface="Times New Roman" panose="02020603050405020304" pitchFamily="18" charset="0"/>
              </a:rPr>
              <a:t>r</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R</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的任一候选码</a:t>
            </a:r>
            <a:r>
              <a:rPr lang="en-US" altLang="zh-CN" sz="2000" b="1" dirty="0">
                <a:latin typeface="Times New Roman" panose="02020603050405020304" pitchFamily="18" charset="0"/>
              </a:rPr>
              <a:t>;</a:t>
            </a:r>
          </a:p>
          <a:p>
            <a:pPr algn="just">
              <a:lnSpc>
                <a:spcPct val="110000"/>
              </a:lnSpc>
            </a:pPr>
            <a:r>
              <a:rPr lang="en-US" altLang="zh-CN" sz="2000" b="1" dirty="0">
                <a:latin typeface="Times New Roman" panose="02020603050405020304" pitchFamily="18" charset="0"/>
              </a:rPr>
              <a:t>return (</a:t>
            </a:r>
            <a:r>
              <a:rPr lang="en-US" altLang="zh-CN" sz="2000" b="1" i="1" dirty="0">
                <a:latin typeface="Times New Roman" panose="02020603050405020304" pitchFamily="18" charset="0"/>
              </a:rPr>
              <a:t>R</a:t>
            </a:r>
            <a:r>
              <a:rPr lang="en-US" altLang="zh-CN" sz="2000" b="1" baseline="-25000" dirty="0">
                <a:latin typeface="Times New Roman" panose="02020603050405020304" pitchFamily="18" charset="0"/>
              </a:rPr>
              <a:t>1</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R</a:t>
            </a:r>
            <a:r>
              <a:rPr lang="en-US" altLang="zh-CN" sz="2000" b="1" baseline="-25000" dirty="0">
                <a:latin typeface="Times New Roman" panose="02020603050405020304" pitchFamily="18" charset="0"/>
              </a:rPr>
              <a:t>2</a:t>
            </a:r>
            <a:r>
              <a:rPr lang="en-US" altLang="zh-CN" sz="2000" b="1" dirty="0">
                <a:latin typeface="Times New Roman" panose="02020603050405020304" pitchFamily="18" charset="0"/>
              </a:rPr>
              <a:t>,</a:t>
            </a:r>
            <a:r>
              <a:rPr lang="en-US" altLang="zh-CN" sz="2000" b="1" i="1" dirty="0">
                <a:latin typeface="Times New Roman" panose="02020603050405020304" pitchFamily="18" charset="0"/>
              </a:rPr>
              <a:t> ...</a:t>
            </a:r>
            <a:r>
              <a:rPr lang="en-US" altLang="zh-CN" sz="2000" b="1" dirty="0">
                <a:latin typeface="Times New Roman" panose="02020603050405020304" pitchFamily="18" charset="0"/>
              </a:rPr>
              <a:t> ,</a:t>
            </a:r>
            <a:r>
              <a:rPr lang="en-US" altLang="zh-CN" sz="2000" b="1" i="1" dirty="0">
                <a:latin typeface="Times New Roman" panose="02020603050405020304" pitchFamily="18" charset="0"/>
              </a:rPr>
              <a:t> R</a:t>
            </a:r>
            <a:r>
              <a:rPr lang="en-US" altLang="zh-CN" sz="2000" b="1" baseline="-25000" dirty="0">
                <a:latin typeface="Times New Roman" panose="02020603050405020304" pitchFamily="18" charset="0"/>
              </a:rPr>
              <a:t>i</a:t>
            </a:r>
            <a:r>
              <a:rPr lang="en-US" altLang="zh-CN" sz="2000" b="1" dirty="0">
                <a:latin typeface="Times New Roman" panose="02020603050405020304" pitchFamily="18" charset="0"/>
              </a:rPr>
              <a:t>)</a:t>
            </a:r>
          </a:p>
        </p:txBody>
      </p:sp>
      <p:sp>
        <p:nvSpPr>
          <p:cNvPr id="270341" name="Text Box 5"/>
          <p:cNvSpPr txBox="1">
            <a:spLocks noChangeArrowheads="1"/>
          </p:cNvSpPr>
          <p:nvPr/>
        </p:nvSpPr>
        <p:spPr bwMode="auto">
          <a:xfrm>
            <a:off x="3591017" y="5715000"/>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t>图</a:t>
            </a:r>
            <a:r>
              <a:rPr lang="en-US" altLang="zh-CN" b="1" dirty="0"/>
              <a:t>6-16   3NF</a:t>
            </a:r>
            <a:r>
              <a:rPr lang="zh-CN" altLang="en-US" b="1" dirty="0"/>
              <a:t>分解算法</a:t>
            </a:r>
          </a:p>
        </p:txBody>
      </p:sp>
      <p:sp>
        <p:nvSpPr>
          <p:cNvPr id="3" name="日期占位符 2">
            <a:extLst>
              <a:ext uri="{FF2B5EF4-FFF2-40B4-BE49-F238E27FC236}">
                <a16:creationId xmlns:a16="http://schemas.microsoft.com/office/drawing/2014/main" id="{4826FF6B-EF01-422E-BD0B-693517E098C9}"/>
              </a:ext>
            </a:extLst>
          </p:cNvPr>
          <p:cNvSpPr>
            <a:spLocks noGrp="1"/>
          </p:cNvSpPr>
          <p:nvPr>
            <p:ph type="dt" sz="half" idx="10"/>
          </p:nvPr>
        </p:nvSpPr>
        <p:spPr/>
        <p:txBody>
          <a:bodyPr/>
          <a:lstStyle/>
          <a:p>
            <a:pPr>
              <a:defRPr/>
            </a:pPr>
            <a:fld id="{BA8277E7-CCE0-4515-9B69-A813531FAC71}" type="datetime1">
              <a:rPr lang="zh-CN" altLang="en-US" smtClean="0"/>
              <a:t>2021/12/02</a:t>
            </a:fld>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b="1" dirty="0"/>
              <a:t>3NF</a:t>
            </a:r>
            <a:r>
              <a:rPr lang="zh-CN" altLang="en-US" b="1" dirty="0">
                <a:ea typeface="华文隶书" panose="02010800040101010101" pitchFamily="2" charset="-122"/>
              </a:rPr>
              <a:t>分解算法</a:t>
            </a:r>
            <a:r>
              <a:rPr lang="zh-CN" altLang="en-US" b="1" dirty="0"/>
              <a:t> </a:t>
            </a:r>
          </a:p>
        </p:txBody>
      </p:sp>
      <p:sp>
        <p:nvSpPr>
          <p:cNvPr id="239619" name="Rectangle 3"/>
          <p:cNvSpPr>
            <a:spLocks noGrp="1" noChangeArrowheads="1"/>
          </p:cNvSpPr>
          <p:nvPr>
            <p:ph idx="1"/>
          </p:nvPr>
        </p:nvSpPr>
        <p:spPr>
          <a:xfrm>
            <a:off x="990600" y="990600"/>
            <a:ext cx="8153400" cy="5867400"/>
          </a:xfrm>
        </p:spPr>
        <p:txBody>
          <a:bodyPr/>
          <a:lstStyle/>
          <a:p>
            <a:pPr>
              <a:lnSpc>
                <a:spcPct val="155000"/>
              </a:lnSpc>
              <a:spcBef>
                <a:spcPct val="40000"/>
              </a:spcBef>
            </a:pPr>
            <a:r>
              <a:rPr lang="zh-CN" altLang="en-US" sz="2400" b="1" dirty="0">
                <a:latin typeface="微软雅黑" panose="020B0503020204020204" pitchFamily="34" charset="-122"/>
                <a:ea typeface="微软雅黑" panose="020B0503020204020204" pitchFamily="34" charset="-122"/>
              </a:rPr>
              <a:t>对</a:t>
            </a:r>
            <a:r>
              <a:rPr lang="en-US" altLang="zh-CN" sz="2400" b="1" dirty="0">
                <a:latin typeface="微软雅黑" panose="020B0503020204020204" pitchFamily="34" charset="-122"/>
                <a:ea typeface="微软雅黑" panose="020B0503020204020204" pitchFamily="34" charset="-122"/>
              </a:rPr>
              <a:t>3NF</a:t>
            </a:r>
            <a:r>
              <a:rPr lang="zh-CN" altLang="en-US" sz="2400" b="1" dirty="0">
                <a:latin typeface="微软雅黑" panose="020B0503020204020204" pitchFamily="34" charset="-122"/>
                <a:ea typeface="微软雅黑" panose="020B0503020204020204" pitchFamily="34" charset="-122"/>
              </a:rPr>
              <a:t>分解算法做如下说明：</a:t>
            </a:r>
          </a:p>
          <a:p>
            <a:pPr lvl="1">
              <a:lnSpc>
                <a:spcPct val="155000"/>
              </a:lnSpc>
              <a:spcBef>
                <a:spcPct val="40000"/>
              </a:spcBef>
            </a:pPr>
            <a:r>
              <a:rPr lang="zh-CN" altLang="en-US" b="1" dirty="0">
                <a:latin typeface="微软雅黑" panose="020B0503020204020204" pitchFamily="34" charset="-122"/>
                <a:ea typeface="微软雅黑" panose="020B0503020204020204" pitchFamily="34" charset="-122"/>
              </a:rPr>
              <a:t>该算法能保证</a:t>
            </a:r>
            <a:r>
              <a:rPr lang="en-US" altLang="zh-CN" b="1" dirty="0">
                <a:latin typeface="微软雅黑" panose="020B0503020204020204" pitchFamily="34" charset="-122"/>
                <a:ea typeface="微软雅黑" panose="020B0503020204020204" pitchFamily="34" charset="-122"/>
              </a:rPr>
              <a:t>3NF</a:t>
            </a:r>
            <a:r>
              <a:rPr lang="zh-CN" altLang="en-US" b="1" dirty="0">
                <a:latin typeface="微软雅黑" panose="020B0503020204020204" pitchFamily="34" charset="-122"/>
                <a:ea typeface="微软雅黑" panose="020B0503020204020204" pitchFamily="34" charset="-122"/>
              </a:rPr>
              <a:t>分解是</a:t>
            </a:r>
            <a:r>
              <a:rPr lang="zh-CN" altLang="en-US" b="1" dirty="0">
                <a:solidFill>
                  <a:schemeClr val="accent2"/>
                </a:solidFill>
                <a:latin typeface="微软雅黑" panose="020B0503020204020204" pitchFamily="34" charset="-122"/>
                <a:ea typeface="微软雅黑" panose="020B0503020204020204" pitchFamily="34" charset="-122"/>
              </a:rPr>
              <a:t>无损连接分解和保持依赖分解</a:t>
            </a:r>
            <a:r>
              <a:rPr lang="zh-CN" altLang="en-US" b="1" dirty="0">
                <a:latin typeface="微软雅黑" panose="020B0503020204020204" pitchFamily="34" charset="-122"/>
                <a:ea typeface="微软雅黑" panose="020B0503020204020204" pitchFamily="34" charset="-122"/>
              </a:rPr>
              <a:t>。</a:t>
            </a:r>
          </a:p>
          <a:p>
            <a:pPr lvl="1">
              <a:lnSpc>
                <a:spcPct val="155000"/>
              </a:lnSpc>
              <a:spcBef>
                <a:spcPct val="40000"/>
              </a:spcBef>
            </a:pPr>
            <a:r>
              <a:rPr lang="zh-CN" altLang="en-US" b="1" dirty="0">
                <a:latin typeface="微软雅黑" panose="020B0503020204020204" pitchFamily="34" charset="-122"/>
                <a:ea typeface="微软雅黑" panose="020B0503020204020204" pitchFamily="34" charset="-122"/>
              </a:rPr>
              <a:t>该算法是基于</a:t>
            </a:r>
            <a:r>
              <a:rPr lang="en-US" altLang="zh-CN" b="1" i="1" dirty="0">
                <a:latin typeface="微软雅黑" panose="020B0503020204020204" pitchFamily="34" charset="-122"/>
                <a:ea typeface="微软雅黑" panose="020B0503020204020204" pitchFamily="34" charset="-122"/>
              </a:rPr>
              <a:t>F</a:t>
            </a:r>
            <a:r>
              <a:rPr lang="zh-CN" altLang="en-US" b="1" dirty="0">
                <a:latin typeface="微软雅黑" panose="020B0503020204020204" pitchFamily="34" charset="-122"/>
                <a:ea typeface="微软雅黑" panose="020B0503020204020204" pitchFamily="34" charset="-122"/>
              </a:rPr>
              <a:t>的</a:t>
            </a:r>
            <a:r>
              <a:rPr lang="zh-CN" altLang="en-US" b="1" dirty="0">
                <a:solidFill>
                  <a:srgbClr val="0000CC"/>
                </a:solidFill>
                <a:latin typeface="微软雅黑" panose="020B0503020204020204" pitchFamily="34" charset="-122"/>
                <a:ea typeface="微软雅黑" panose="020B0503020204020204" pitchFamily="34" charset="-122"/>
              </a:rPr>
              <a:t>最小依赖集</a:t>
            </a:r>
            <a:r>
              <a:rPr lang="en-US" altLang="zh-CN" b="1" i="1" dirty="0" err="1">
                <a:solidFill>
                  <a:srgbClr val="0000CC"/>
                </a:solidFill>
                <a:latin typeface="微软雅黑" panose="020B0503020204020204" pitchFamily="34" charset="-122"/>
                <a:ea typeface="微软雅黑" panose="020B0503020204020204" pitchFamily="34" charset="-122"/>
              </a:rPr>
              <a:t>F</a:t>
            </a:r>
            <a:r>
              <a:rPr lang="en-US" altLang="zh-CN" b="1" i="1" baseline="-25000" dirty="0" err="1">
                <a:solidFill>
                  <a:srgbClr val="0000CC"/>
                </a:solidFill>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中的函数依赖集进行的。</a:t>
            </a:r>
          </a:p>
          <a:p>
            <a:pPr lvl="1">
              <a:lnSpc>
                <a:spcPct val="155000"/>
              </a:lnSpc>
              <a:spcBef>
                <a:spcPct val="40000"/>
              </a:spcBef>
            </a:pPr>
            <a:r>
              <a:rPr lang="zh-CN" altLang="en-US" b="1" dirty="0">
                <a:latin typeface="微软雅黑" panose="020B0503020204020204" pitchFamily="34" charset="-122"/>
                <a:ea typeface="微软雅黑" panose="020B0503020204020204" pitchFamily="34" charset="-122"/>
              </a:rPr>
              <a:t>一方面</a:t>
            </a:r>
            <a:r>
              <a:rPr lang="zh-CN" altLang="en-US" dirty="0">
                <a:solidFill>
                  <a:srgbClr val="0000CC"/>
                </a:solidFill>
                <a:latin typeface="微软雅黑" panose="020B0503020204020204" pitchFamily="34" charset="-122"/>
                <a:ea typeface="微软雅黑" panose="020B0503020204020204" pitchFamily="34" charset="-122"/>
              </a:rPr>
              <a:t>最小依赖集可能</a:t>
            </a:r>
            <a:r>
              <a:rPr lang="zh-CN" altLang="en-US" b="1" dirty="0">
                <a:solidFill>
                  <a:srgbClr val="0000CC"/>
                </a:solidFill>
                <a:latin typeface="微软雅黑" panose="020B0503020204020204" pitchFamily="34" charset="-122"/>
                <a:ea typeface="微软雅黑" panose="020B0503020204020204" pitchFamily="34" charset="-122"/>
              </a:rPr>
              <a:t>有多个</a:t>
            </a:r>
            <a:r>
              <a:rPr lang="zh-CN" altLang="en-US" b="1" dirty="0">
                <a:latin typeface="微软雅黑" panose="020B0503020204020204" pitchFamily="34" charset="-122"/>
                <a:ea typeface="微软雅黑" panose="020B0503020204020204" pitchFamily="34" charset="-122"/>
              </a:rPr>
              <a:t>，另一方面算法执行的结果是</a:t>
            </a:r>
            <a:r>
              <a:rPr lang="zh-CN" altLang="en-US" b="1" dirty="0">
                <a:solidFill>
                  <a:schemeClr val="accent2"/>
                </a:solidFill>
                <a:latin typeface="微软雅黑" panose="020B0503020204020204" pitchFamily="34" charset="-122"/>
                <a:ea typeface="微软雅黑" panose="020B0503020204020204" pitchFamily="34" charset="-122"/>
              </a:rPr>
              <a:t>依赖于</a:t>
            </a:r>
            <a:r>
              <a:rPr lang="en-US" altLang="zh-CN" i="1" dirty="0" err="1">
                <a:solidFill>
                  <a:srgbClr val="0000CC"/>
                </a:solidFill>
                <a:latin typeface="微软雅黑" panose="020B0503020204020204" pitchFamily="34" charset="-122"/>
                <a:ea typeface="微软雅黑" panose="020B0503020204020204" pitchFamily="34" charset="-122"/>
              </a:rPr>
              <a:t>F</a:t>
            </a:r>
            <a:r>
              <a:rPr lang="en-US" altLang="zh-CN" i="1" baseline="-25000" dirty="0" err="1">
                <a:solidFill>
                  <a:srgbClr val="0000CC"/>
                </a:solidFill>
                <a:latin typeface="微软雅黑" panose="020B0503020204020204" pitchFamily="34" charset="-122"/>
                <a:ea typeface="微软雅黑" panose="020B0503020204020204" pitchFamily="34" charset="-122"/>
              </a:rPr>
              <a:t>m</a:t>
            </a:r>
            <a:r>
              <a:rPr lang="zh-CN" altLang="en-US" b="1" dirty="0">
                <a:solidFill>
                  <a:schemeClr val="accent2"/>
                </a:solidFill>
                <a:latin typeface="微软雅黑" panose="020B0503020204020204" pitchFamily="34" charset="-122"/>
                <a:ea typeface="微软雅黑" panose="020B0503020204020204" pitchFamily="34" charset="-122"/>
              </a:rPr>
              <a:t>中函数依赖的考虑顺序</a:t>
            </a:r>
            <a:r>
              <a:rPr lang="zh-CN" altLang="en-US" b="1" dirty="0">
                <a:latin typeface="微软雅黑" panose="020B0503020204020204" pitchFamily="34" charset="-122"/>
                <a:ea typeface="微软雅黑" panose="020B0503020204020204" pitchFamily="34" charset="-122"/>
              </a:rPr>
              <a:t>，因此</a:t>
            </a:r>
            <a:r>
              <a:rPr lang="zh-CN" altLang="en-US" b="1" dirty="0">
                <a:solidFill>
                  <a:srgbClr val="FF0066"/>
                </a:solidFill>
                <a:latin typeface="微软雅黑" panose="020B0503020204020204" pitchFamily="34" charset="-122"/>
                <a:ea typeface="微软雅黑" panose="020B0503020204020204" pitchFamily="34" charset="-122"/>
              </a:rPr>
              <a:t>分解结果可能不唯一</a:t>
            </a:r>
            <a:r>
              <a:rPr lang="zh-CN" altLang="en-US" b="1" dirty="0">
                <a:latin typeface="微软雅黑" panose="020B0503020204020204" pitchFamily="34" charset="-122"/>
                <a:ea typeface="微软雅黑" panose="020B0503020204020204" pitchFamily="34" charset="-122"/>
              </a:rPr>
              <a:t>。 </a:t>
            </a:r>
          </a:p>
        </p:txBody>
      </p:sp>
      <p:sp>
        <p:nvSpPr>
          <p:cNvPr id="3" name="日期占位符 2">
            <a:extLst>
              <a:ext uri="{FF2B5EF4-FFF2-40B4-BE49-F238E27FC236}">
                <a16:creationId xmlns:a16="http://schemas.microsoft.com/office/drawing/2014/main" id="{82B4ECDE-097C-4E84-A30F-DB7C38AE97F8}"/>
              </a:ext>
            </a:extLst>
          </p:cNvPr>
          <p:cNvSpPr>
            <a:spLocks noGrp="1"/>
          </p:cNvSpPr>
          <p:nvPr>
            <p:ph type="dt" sz="half" idx="10"/>
          </p:nvPr>
        </p:nvSpPr>
        <p:spPr/>
        <p:txBody>
          <a:bodyPr/>
          <a:lstStyle/>
          <a:p>
            <a:pPr>
              <a:defRPr/>
            </a:pPr>
            <a:fld id="{9A971710-0E8E-4F78-8DC9-B0B9A02CDAC3}"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9619">
                                            <p:txEl>
                                              <p:pRg st="2" end="2"/>
                                            </p:txEl>
                                          </p:spTgt>
                                        </p:tgtEl>
                                        <p:attrNameLst>
                                          <p:attrName>style.visibility</p:attrName>
                                        </p:attrNameLst>
                                      </p:cBhvr>
                                      <p:to>
                                        <p:strVal val="visible"/>
                                      </p:to>
                                    </p:set>
                                    <p:animEffect transition="in" filter="wipe(left)">
                                      <p:cBhvr>
                                        <p:cTn id="7" dur="500"/>
                                        <p:tgtEl>
                                          <p:spTgt spid="2396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9619">
                                            <p:txEl>
                                              <p:pRg st="3" end="3"/>
                                            </p:txEl>
                                          </p:spTgt>
                                        </p:tgtEl>
                                        <p:attrNameLst>
                                          <p:attrName>style.visibility</p:attrName>
                                        </p:attrNameLst>
                                      </p:cBhvr>
                                      <p:to>
                                        <p:strVal val="visible"/>
                                      </p:to>
                                    </p:set>
                                    <p:animEffect transition="in" filter="wipe(left)">
                                      <p:cBhvr>
                                        <p:cTn id="12" dur="500"/>
                                        <p:tgtEl>
                                          <p:spTgt spid="239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b="1" dirty="0"/>
              <a:t>3NF</a:t>
            </a:r>
            <a:r>
              <a:rPr lang="zh-CN" altLang="en-US" b="1" dirty="0">
                <a:ea typeface="华文隶书" panose="02010800040101010101" pitchFamily="2" charset="-122"/>
              </a:rPr>
              <a:t>分解举例</a:t>
            </a:r>
          </a:p>
        </p:txBody>
      </p:sp>
      <p:sp>
        <p:nvSpPr>
          <p:cNvPr id="260099" name="Rectangle 3"/>
          <p:cNvSpPr>
            <a:spLocks noGrp="1" noChangeArrowheads="1"/>
          </p:cNvSpPr>
          <p:nvPr>
            <p:ph idx="1"/>
          </p:nvPr>
        </p:nvSpPr>
        <p:spPr>
          <a:xfrm>
            <a:off x="958966" y="908720"/>
            <a:ext cx="8153400" cy="5867400"/>
          </a:xfrm>
        </p:spPr>
        <p:txBody>
          <a:bodyPr/>
          <a:lstStyle/>
          <a:p>
            <a:pPr>
              <a:buFont typeface="Wingdings" panose="05000000000000000000" pitchFamily="2" charset="2"/>
              <a:buChar char="p"/>
            </a:pPr>
            <a:r>
              <a:rPr lang="zh-CN" altLang="en-US" sz="1800" dirty="0">
                <a:solidFill>
                  <a:srgbClr val="7030A0"/>
                </a:solidFill>
                <a:latin typeface="微软雅黑" panose="020B0503020204020204" pitchFamily="34" charset="-122"/>
                <a:ea typeface="微软雅黑" panose="020B0503020204020204" pitchFamily="34" charset="-122"/>
              </a:rPr>
              <a:t>例</a:t>
            </a:r>
            <a:r>
              <a:rPr lang="en-US" altLang="zh-CN" sz="1800" dirty="0">
                <a:solidFill>
                  <a:srgbClr val="7030A0"/>
                </a:solidFill>
                <a:latin typeface="微软雅黑" panose="020B0503020204020204" pitchFamily="34" charset="-122"/>
                <a:ea typeface="微软雅黑" panose="020B0503020204020204" pitchFamily="34" charset="-122"/>
              </a:rPr>
              <a:t>1</a:t>
            </a:r>
            <a:r>
              <a:rPr lang="zh-CN" altLang="en-US" sz="1800" dirty="0">
                <a:solidFill>
                  <a:srgbClr val="7030A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设有关系模式</a:t>
            </a:r>
            <a:r>
              <a:rPr lang="en-US" altLang="zh-CN" sz="1800" dirty="0">
                <a:latin typeface="微软雅黑" panose="020B0503020204020204" pitchFamily="34" charset="-122"/>
                <a:ea typeface="微软雅黑" panose="020B0503020204020204" pitchFamily="34" charset="-122"/>
              </a:rPr>
              <a:t>R(F</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G</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H</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J)</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R</a:t>
            </a:r>
            <a:r>
              <a:rPr lang="zh-CN" altLang="en-US" sz="1800" dirty="0">
                <a:latin typeface="微软雅黑" panose="020B0503020204020204" pitchFamily="34" charset="-122"/>
                <a:ea typeface="微软雅黑" panose="020B0503020204020204" pitchFamily="34" charset="-122"/>
              </a:rPr>
              <a:t>的函数依赖集：    </a:t>
            </a:r>
          </a:p>
          <a:p>
            <a:pPr marL="0" indent="0">
              <a:buNone/>
            </a:pPr>
            <a:r>
              <a:rPr lang="en-US" altLang="zh-CN" sz="1800" dirty="0">
                <a:latin typeface="微软雅黑" panose="020B0503020204020204" pitchFamily="34" charset="-122"/>
                <a:ea typeface="微软雅黑" panose="020B0503020204020204" pitchFamily="34" charset="-122"/>
              </a:rPr>
              <a:t>F</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{F→I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J→I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I→G</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GH→I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IH→F}</a:t>
            </a:r>
          </a:p>
          <a:p>
            <a:pPr marL="0" indent="0">
              <a:buNone/>
            </a:pPr>
            <a:r>
              <a:rPr lang="en-US" altLang="zh-CN" sz="1800" dirty="0">
                <a:latin typeface="微软雅黑" panose="020B0503020204020204" pitchFamily="34" charset="-122"/>
                <a:ea typeface="微软雅黑" panose="020B0503020204020204" pitchFamily="34" charset="-122"/>
              </a:rPr>
              <a:t>    (1).</a:t>
            </a:r>
            <a:r>
              <a:rPr lang="zh-CN" altLang="en-US" sz="1800" dirty="0">
                <a:latin typeface="微软雅黑" panose="020B0503020204020204" pitchFamily="34" charset="-122"/>
                <a:ea typeface="微软雅黑" panose="020B0503020204020204" pitchFamily="34" charset="-122"/>
              </a:rPr>
              <a:t>求出和</a:t>
            </a:r>
            <a:r>
              <a:rPr lang="en-US" altLang="zh-CN" sz="1800" dirty="0">
                <a:latin typeface="微软雅黑" panose="020B0503020204020204" pitchFamily="34" charset="-122"/>
                <a:ea typeface="微软雅黑" panose="020B0503020204020204" pitchFamily="34" charset="-122"/>
              </a:rPr>
              <a:t>R</a:t>
            </a:r>
            <a:r>
              <a:rPr lang="zh-CN" altLang="en-US" sz="1800" dirty="0">
                <a:latin typeface="微软雅黑" panose="020B0503020204020204" pitchFamily="34" charset="-122"/>
                <a:ea typeface="微软雅黑" panose="020B0503020204020204" pitchFamily="34" charset="-122"/>
              </a:rPr>
              <a:t>等价的最小函数依赖集</a:t>
            </a:r>
            <a:r>
              <a:rPr lang="en-US" altLang="zh-CN" sz="1800" dirty="0" err="1">
                <a:latin typeface="微软雅黑" panose="020B0503020204020204" pitchFamily="34" charset="-122"/>
                <a:ea typeface="微软雅黑" panose="020B0503020204020204" pitchFamily="34" charset="-122"/>
              </a:rPr>
              <a:t>F</a:t>
            </a:r>
            <a:r>
              <a:rPr lang="en-US" altLang="zh-CN" sz="1800" baseline="-25000" dirty="0" err="1">
                <a:latin typeface="微软雅黑" panose="020B0503020204020204" pitchFamily="34" charset="-122"/>
                <a:ea typeface="微软雅黑" panose="020B0503020204020204" pitchFamily="34" charset="-122"/>
              </a:rPr>
              <a:t>m</a:t>
            </a:r>
            <a:r>
              <a:rPr lang="en-US" altLang="zh-CN" sz="1800" i="1" baseline="-25000" dirty="0">
                <a:solidFill>
                  <a:srgbClr val="0000CC"/>
                </a:solidFill>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a:t>
            </a:r>
          </a:p>
          <a:p>
            <a:pPr marL="0" indent="0">
              <a:buNone/>
            </a:pP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求出</a:t>
            </a:r>
            <a:r>
              <a:rPr lang="en-US" altLang="zh-CN" sz="1800" dirty="0">
                <a:latin typeface="微软雅黑" panose="020B0503020204020204" pitchFamily="34" charset="-122"/>
                <a:ea typeface="微软雅黑" panose="020B0503020204020204" pitchFamily="34" charset="-122"/>
              </a:rPr>
              <a:t>R</a:t>
            </a:r>
            <a:r>
              <a:rPr lang="zh-CN" altLang="en-US" sz="1800" dirty="0">
                <a:latin typeface="微软雅黑" panose="020B0503020204020204" pitchFamily="34" charset="-122"/>
                <a:ea typeface="微软雅黑" panose="020B0503020204020204" pitchFamily="34" charset="-122"/>
              </a:rPr>
              <a:t>的所有候选关键字。</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判断</a:t>
            </a:r>
            <a:r>
              <a:rPr lang="en-US" altLang="zh-CN" sz="1800" dirty="0">
                <a:latin typeface="微软雅黑" panose="020B0503020204020204" pitchFamily="34" charset="-122"/>
                <a:ea typeface="微软雅黑" panose="020B0503020204020204" pitchFamily="34" charset="-122"/>
              </a:rPr>
              <a:t>R</a:t>
            </a:r>
            <a:r>
              <a:rPr lang="zh-CN" altLang="en-US" sz="1800" dirty="0">
                <a:latin typeface="微软雅黑" panose="020B0503020204020204" pitchFamily="34" charset="-122"/>
                <a:ea typeface="微软雅黑" panose="020B0503020204020204" pitchFamily="34" charset="-122"/>
              </a:rPr>
              <a:t>是否为</a:t>
            </a:r>
            <a:r>
              <a:rPr lang="en-US" altLang="zh-CN" sz="1800" dirty="0">
                <a:latin typeface="微软雅黑" panose="020B0503020204020204" pitchFamily="34" charset="-122"/>
                <a:ea typeface="微软雅黑" panose="020B0503020204020204" pitchFamily="34" charset="-122"/>
              </a:rPr>
              <a:t>3NF</a:t>
            </a:r>
            <a:r>
              <a:rPr lang="zh-CN" altLang="en-US" sz="1800" dirty="0">
                <a:latin typeface="微软雅黑" panose="020B0503020204020204" pitchFamily="34" charset="-122"/>
                <a:ea typeface="微软雅黑" panose="020B0503020204020204" pitchFamily="34" charset="-122"/>
              </a:rPr>
              <a:t>，若不满足请将</a:t>
            </a:r>
            <a:r>
              <a:rPr lang="en-US" altLang="zh-CN" sz="1800" dirty="0">
                <a:latin typeface="微软雅黑" panose="020B0503020204020204" pitchFamily="34" charset="-122"/>
                <a:ea typeface="微软雅黑" panose="020B0503020204020204" pitchFamily="34" charset="-122"/>
              </a:rPr>
              <a:t>R</a:t>
            </a:r>
            <a:r>
              <a:rPr lang="zh-CN" altLang="en-US" sz="1800" dirty="0">
                <a:latin typeface="微软雅黑" panose="020B0503020204020204" pitchFamily="34" charset="-122"/>
                <a:ea typeface="微软雅黑" panose="020B0503020204020204" pitchFamily="34" charset="-122"/>
              </a:rPr>
              <a:t>分解为</a:t>
            </a:r>
            <a:r>
              <a:rPr lang="en-US" altLang="zh-CN" sz="1800" dirty="0">
                <a:latin typeface="微软雅黑" panose="020B0503020204020204" pitchFamily="34" charset="-122"/>
                <a:ea typeface="微软雅黑" panose="020B0503020204020204" pitchFamily="34" charset="-122"/>
              </a:rPr>
              <a:t>3NF</a:t>
            </a:r>
            <a:r>
              <a:rPr lang="zh-CN" altLang="en-US" sz="1800" dirty="0">
                <a:latin typeface="微软雅黑" panose="020B0503020204020204" pitchFamily="34" charset="-122"/>
                <a:ea typeface="微软雅黑" panose="020B0503020204020204" pitchFamily="34" charset="-122"/>
              </a:rPr>
              <a:t>，并具有无损连接性和依赖保持性。</a:t>
            </a: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p"/>
            </a:pPr>
            <a:r>
              <a:rPr lang="zh-CN" altLang="en-US" sz="1800" dirty="0">
                <a:solidFill>
                  <a:srgbClr val="7030A0"/>
                </a:solidFill>
                <a:latin typeface="微软雅黑" panose="020B0503020204020204" pitchFamily="34" charset="-122"/>
                <a:ea typeface="微软雅黑" panose="020B0503020204020204" pitchFamily="34" charset="-122"/>
              </a:rPr>
              <a:t>解：</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求出最小依赖集</a:t>
            </a:r>
            <a:r>
              <a:rPr lang="en-US" altLang="zh-CN" sz="1800" dirty="0" err="1">
                <a:latin typeface="微软雅黑" panose="020B0503020204020204" pitchFamily="34" charset="-122"/>
                <a:ea typeface="微软雅黑" panose="020B0503020204020204" pitchFamily="34" charset="-122"/>
              </a:rPr>
              <a:t>F</a:t>
            </a:r>
            <a:r>
              <a:rPr lang="en-US" altLang="zh-CN" sz="1800" baseline="-25000" dirty="0" err="1">
                <a:latin typeface="微软雅黑" panose="020B0503020204020204" pitchFamily="34" charset="-122"/>
                <a:ea typeface="微软雅黑" panose="020B0503020204020204" pitchFamily="34" charset="-122"/>
              </a:rPr>
              <a:t>m</a:t>
            </a:r>
            <a:r>
              <a:rPr lang="en-US" altLang="zh-CN" sz="1800" i="1" baseline="-25000" dirty="0">
                <a:solidFill>
                  <a:srgbClr val="0000CC"/>
                </a:solidFill>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={F→I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J→I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I→G</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GH→I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IH→F}</a:t>
            </a:r>
          </a:p>
          <a:p>
            <a:pPr>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）候选关键字中至少包含</a:t>
            </a:r>
            <a:r>
              <a:rPr lang="en-US" altLang="zh-CN" sz="1800" dirty="0">
                <a:latin typeface="微软雅黑" panose="020B0503020204020204" pitchFamily="34" charset="-122"/>
                <a:ea typeface="微软雅黑" panose="020B0503020204020204" pitchFamily="34" charset="-122"/>
              </a:rPr>
              <a:t>J</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H(</a:t>
            </a:r>
            <a:r>
              <a:rPr lang="zh-CN" altLang="en-US" sz="1800" dirty="0">
                <a:latin typeface="微软雅黑" panose="020B0503020204020204" pitchFamily="34" charset="-122"/>
                <a:ea typeface="微软雅黑" panose="020B0503020204020204" pitchFamily="34" charset="-122"/>
              </a:rPr>
              <a:t>因为它们只在左边出现</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，计算：</a:t>
            </a:r>
          </a:p>
          <a:p>
            <a:pPr marL="0" indent="0">
              <a:lnSpc>
                <a:spcPct val="150000"/>
              </a:lnSpc>
              <a:buNone/>
            </a:pPr>
            <a:r>
              <a:rPr lang="en-US" altLang="zh-CN" sz="1800" dirty="0">
                <a:latin typeface="微软雅黑" panose="020B0503020204020204" pitchFamily="34" charset="-122"/>
                <a:ea typeface="微软雅黑" panose="020B0503020204020204" pitchFamily="34" charset="-122"/>
              </a:rPr>
              <a:t>       JH</a:t>
            </a:r>
            <a:r>
              <a:rPr lang="en-US" altLang="zh-CN" sz="1800" baseline="300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FGIJH</a:t>
            </a:r>
          </a:p>
          <a:p>
            <a:pPr marL="0" indent="0">
              <a:lnSpc>
                <a:spcPct val="150000"/>
              </a:lnSpc>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候选关键字只有</a:t>
            </a:r>
            <a:r>
              <a:rPr lang="en-US" altLang="zh-CN" sz="1800" dirty="0">
                <a:latin typeface="微软雅黑" panose="020B0503020204020204" pitchFamily="34" charset="-122"/>
                <a:ea typeface="微软雅黑" panose="020B0503020204020204" pitchFamily="34" charset="-122"/>
              </a:rPr>
              <a:t>JH</a:t>
            </a:r>
            <a:r>
              <a:rPr lang="zh-CN" altLang="en-US" sz="1800" dirty="0">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）由（</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）可知主属性为</a:t>
            </a:r>
            <a:r>
              <a:rPr lang="en-US" altLang="zh-CN" sz="1800" dirty="0">
                <a:latin typeface="微软雅黑" panose="020B0503020204020204" pitchFamily="34" charset="-122"/>
                <a:ea typeface="微软雅黑" panose="020B0503020204020204" pitchFamily="34" charset="-122"/>
              </a:rPr>
              <a:t>J</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H</a:t>
            </a:r>
            <a:r>
              <a:rPr lang="zh-CN" altLang="en-US" sz="1800" dirty="0">
                <a:latin typeface="微软雅黑" panose="020B0503020204020204" pitchFamily="34" charset="-122"/>
                <a:ea typeface="微软雅黑" panose="020B0503020204020204" pitchFamily="34" charset="-122"/>
              </a:rPr>
              <a:t>，而</a:t>
            </a:r>
            <a:r>
              <a:rPr lang="en-US" altLang="zh-CN" sz="1800" dirty="0">
                <a:latin typeface="微软雅黑" panose="020B0503020204020204" pitchFamily="34" charset="-122"/>
                <a:ea typeface="微软雅黑" panose="020B0503020204020204" pitchFamily="34" charset="-122"/>
              </a:rPr>
              <a:t>F</a:t>
            </a:r>
            <a:r>
              <a:rPr lang="zh-CN" altLang="en-US" sz="1800" dirty="0">
                <a:latin typeface="微软雅黑" panose="020B0503020204020204" pitchFamily="34" charset="-122"/>
                <a:ea typeface="微软雅黑" panose="020B0503020204020204" pitchFamily="34" charset="-122"/>
              </a:rPr>
              <a:t>中存在非主属性对候选码的部份依赖和传递依赖，从而其最高处于</a:t>
            </a:r>
            <a:r>
              <a:rPr lang="en-US" altLang="zh-CN" sz="1800" dirty="0">
                <a:latin typeface="微软雅黑" panose="020B0503020204020204" pitchFamily="34" charset="-122"/>
                <a:ea typeface="微软雅黑" panose="020B0503020204020204" pitchFamily="34" charset="-122"/>
              </a:rPr>
              <a:t>1NF</a:t>
            </a:r>
            <a:r>
              <a:rPr lang="zh-CN" altLang="en-US" sz="1800" dirty="0">
                <a:latin typeface="微软雅黑" panose="020B0503020204020204" pitchFamily="34" charset="-122"/>
                <a:ea typeface="微软雅黑" panose="020B0503020204020204" pitchFamily="34" charset="-122"/>
              </a:rPr>
              <a:t>，非</a:t>
            </a:r>
            <a:r>
              <a:rPr lang="en-US" altLang="zh-CN" sz="1800" dirty="0">
                <a:latin typeface="微软雅黑" panose="020B0503020204020204" pitchFamily="34" charset="-122"/>
                <a:ea typeface="微软雅黑" panose="020B0503020204020204" pitchFamily="34" charset="-122"/>
              </a:rPr>
              <a:t>3NF</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p"/>
            </a:pPr>
            <a:r>
              <a:rPr lang="zh-CN" altLang="en-US" sz="1800" dirty="0">
                <a:latin typeface="微软雅黑" panose="020B0503020204020204" pitchFamily="34" charset="-122"/>
                <a:ea typeface="微软雅黑" panose="020B0503020204020204" pitchFamily="34" charset="-122"/>
              </a:rPr>
              <a:t>利用合成法分解，</a:t>
            </a:r>
            <a:r>
              <a:rPr lang="en-US" altLang="zh-CN" sz="1800" dirty="0">
                <a:latin typeface="微软雅黑" panose="020B0503020204020204" pitchFamily="34" charset="-122"/>
                <a:ea typeface="微软雅黑" panose="020B0503020204020204" pitchFamily="34" charset="-122"/>
              </a:rPr>
              <a:t>ρ</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{FI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JI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IG</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GHI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IHF}</a:t>
            </a:r>
            <a:r>
              <a:rPr lang="zh-CN" altLang="en-US" sz="1800" dirty="0">
                <a:latin typeface="微软雅黑" panose="020B0503020204020204" pitchFamily="34" charset="-122"/>
                <a:ea typeface="微软雅黑" panose="020B0503020204020204" pitchFamily="34" charset="-122"/>
              </a:rPr>
              <a:t>，而候选码</a:t>
            </a:r>
            <a:r>
              <a:rPr lang="en-US" altLang="zh-CN" sz="1800" dirty="0">
                <a:latin typeface="微软雅黑" panose="020B0503020204020204" pitchFamily="34" charset="-122"/>
                <a:ea typeface="微软雅黑" panose="020B0503020204020204" pitchFamily="34" charset="-122"/>
              </a:rPr>
              <a:t>JH</a:t>
            </a:r>
            <a:r>
              <a:rPr lang="zh-CN" altLang="en-US" sz="1800" dirty="0">
                <a:latin typeface="微软雅黑" panose="020B0503020204020204" pitchFamily="34" charset="-122"/>
                <a:ea typeface="微软雅黑" panose="020B0503020204020204" pitchFamily="34" charset="-122"/>
              </a:rPr>
              <a:t>未包含中任何属性集中，令</a:t>
            </a:r>
            <a:r>
              <a:rPr lang="el-GR" altLang="zh-CN" sz="1800" dirty="0">
                <a:latin typeface="微软雅黑" panose="020B0503020204020204" pitchFamily="34" charset="-122"/>
                <a:ea typeface="微软雅黑" panose="020B0503020204020204" pitchFamily="34" charset="-122"/>
              </a:rPr>
              <a:t>ρ</a:t>
            </a:r>
            <a:r>
              <a:rPr lang="zh-CN" altLang="el-GR" sz="1800" dirty="0">
                <a:latin typeface="微软雅黑" panose="020B0503020204020204" pitchFamily="34" charset="-122"/>
                <a:ea typeface="微软雅黑" panose="020B0503020204020204" pitchFamily="34" charset="-122"/>
              </a:rPr>
              <a:t>＝</a:t>
            </a:r>
            <a:r>
              <a:rPr lang="el-GR" altLang="zh-CN" sz="1800" dirty="0">
                <a:latin typeface="微软雅黑" panose="020B0503020204020204" pitchFamily="34" charset="-122"/>
                <a:ea typeface="微软雅黑" panose="020B0503020204020204" pitchFamily="34" charset="-122"/>
              </a:rPr>
              <a:t>ρ∪{</a:t>
            </a:r>
            <a:r>
              <a:rPr lang="en-US" altLang="zh-CN" sz="1800" dirty="0">
                <a:latin typeface="微软雅黑" panose="020B0503020204020204" pitchFamily="34" charset="-122"/>
                <a:ea typeface="微软雅黑" panose="020B0503020204020204" pitchFamily="34" charset="-122"/>
              </a:rPr>
              <a:t>JH}</a:t>
            </a:r>
            <a:r>
              <a:rPr lang="zh-CN" altLang="en-US" sz="1800" dirty="0">
                <a:latin typeface="微软雅黑" panose="020B0503020204020204" pitchFamily="34" charset="-122"/>
                <a:ea typeface="微软雅黑" panose="020B0503020204020204" pitchFamily="34" charset="-122"/>
              </a:rPr>
              <a:t>，则</a:t>
            </a:r>
            <a:r>
              <a:rPr lang="en-US" altLang="zh-CN" sz="1800" dirty="0">
                <a:latin typeface="微软雅黑" panose="020B0503020204020204" pitchFamily="34" charset="-122"/>
                <a:ea typeface="微软雅黑" panose="020B0503020204020204" pitchFamily="34" charset="-122"/>
              </a:rPr>
              <a:t>ρ</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{FI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JI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IG</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GHI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IHF</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JH}</a:t>
            </a:r>
            <a:r>
              <a:rPr lang="zh-CN" altLang="en-US" sz="1800" dirty="0">
                <a:latin typeface="微软雅黑" panose="020B0503020204020204" pitchFamily="34" charset="-122"/>
                <a:ea typeface="微软雅黑" panose="020B0503020204020204" pitchFamily="34" charset="-122"/>
              </a:rPr>
              <a:t>为具有无损连接性和依赖保持性的</a:t>
            </a:r>
            <a:r>
              <a:rPr lang="en-US" altLang="zh-CN" sz="1800" dirty="0">
                <a:latin typeface="微软雅黑" panose="020B0503020204020204" pitchFamily="34" charset="-122"/>
                <a:ea typeface="微软雅黑" panose="020B0503020204020204" pitchFamily="34" charset="-122"/>
              </a:rPr>
              <a:t>3NF</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3" name="日期占位符 2">
            <a:extLst>
              <a:ext uri="{FF2B5EF4-FFF2-40B4-BE49-F238E27FC236}">
                <a16:creationId xmlns:a16="http://schemas.microsoft.com/office/drawing/2014/main" id="{E73CD2F1-BDA5-4A04-B658-06E5B8542B1A}"/>
              </a:ext>
            </a:extLst>
          </p:cNvPr>
          <p:cNvSpPr>
            <a:spLocks noGrp="1"/>
          </p:cNvSpPr>
          <p:nvPr>
            <p:ph type="dt" sz="half" idx="10"/>
          </p:nvPr>
        </p:nvSpPr>
        <p:spPr/>
        <p:txBody>
          <a:bodyPr/>
          <a:lstStyle/>
          <a:p>
            <a:pPr>
              <a:defRPr/>
            </a:pPr>
            <a:fld id="{392A2C2C-D5FA-4424-8A0D-E13CFE376782}"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60099">
                                            <p:txEl>
                                              <p:pRg st="1" end="1"/>
                                            </p:txEl>
                                          </p:spTgt>
                                        </p:tgtEl>
                                        <p:attrNameLst>
                                          <p:attrName>style.visibility</p:attrName>
                                        </p:attrNameLst>
                                      </p:cBhvr>
                                      <p:to>
                                        <p:strVal val="visible"/>
                                      </p:to>
                                    </p:set>
                                    <p:animEffect transition="in" filter="wipe(left)">
                                      <p:cBhvr>
                                        <p:cTn id="10" dur="500"/>
                                        <p:tgtEl>
                                          <p:spTgt spid="260099">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60099">
                                            <p:txEl>
                                              <p:pRg st="2" end="2"/>
                                            </p:txEl>
                                          </p:spTgt>
                                        </p:tgtEl>
                                        <p:attrNameLst>
                                          <p:attrName>style.visibility</p:attrName>
                                        </p:attrNameLst>
                                      </p:cBhvr>
                                      <p:to>
                                        <p:strVal val="visible"/>
                                      </p:to>
                                    </p:set>
                                    <p:animEffect transition="in" filter="wipe(left)">
                                      <p:cBhvr>
                                        <p:cTn id="13" dur="500"/>
                                        <p:tgtEl>
                                          <p:spTgt spid="260099">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60099">
                                            <p:txEl>
                                              <p:pRg st="3" end="3"/>
                                            </p:txEl>
                                          </p:spTgt>
                                        </p:tgtEl>
                                        <p:attrNameLst>
                                          <p:attrName>style.visibility</p:attrName>
                                        </p:attrNameLst>
                                      </p:cBhvr>
                                      <p:to>
                                        <p:strVal val="visible"/>
                                      </p:to>
                                    </p:set>
                                    <p:animEffect transition="in" filter="wipe(left)">
                                      <p:cBhvr>
                                        <p:cTn id="16" dur="500"/>
                                        <p:tgtEl>
                                          <p:spTgt spid="260099">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60099">
                                            <p:txEl>
                                              <p:pRg st="4" end="4"/>
                                            </p:txEl>
                                          </p:spTgt>
                                        </p:tgtEl>
                                        <p:attrNameLst>
                                          <p:attrName>style.visibility</p:attrName>
                                        </p:attrNameLst>
                                      </p:cBhvr>
                                      <p:to>
                                        <p:strVal val="visible"/>
                                      </p:to>
                                    </p:set>
                                    <p:animEffect transition="in" filter="wipe(left)">
                                      <p:cBhvr>
                                        <p:cTn id="19" dur="500"/>
                                        <p:tgtEl>
                                          <p:spTgt spid="26009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60099">
                                            <p:txEl>
                                              <p:pRg st="5" end="5"/>
                                            </p:txEl>
                                          </p:spTgt>
                                        </p:tgtEl>
                                        <p:attrNameLst>
                                          <p:attrName>style.visibility</p:attrName>
                                        </p:attrNameLst>
                                      </p:cBhvr>
                                      <p:to>
                                        <p:strVal val="visible"/>
                                      </p:to>
                                    </p:set>
                                    <p:animEffect transition="in" filter="wipe(left)">
                                      <p:cBhvr>
                                        <p:cTn id="24" dur="500"/>
                                        <p:tgtEl>
                                          <p:spTgt spid="26009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60099">
                                            <p:txEl>
                                              <p:pRg st="6" end="6"/>
                                            </p:txEl>
                                          </p:spTgt>
                                        </p:tgtEl>
                                        <p:attrNameLst>
                                          <p:attrName>style.visibility</p:attrName>
                                        </p:attrNameLst>
                                      </p:cBhvr>
                                      <p:to>
                                        <p:strVal val="visible"/>
                                      </p:to>
                                    </p:set>
                                    <p:animEffect transition="in" filter="wipe(left)">
                                      <p:cBhvr>
                                        <p:cTn id="29" dur="500"/>
                                        <p:tgtEl>
                                          <p:spTgt spid="26009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0099">
                                            <p:txEl>
                                              <p:pRg st="7" end="7"/>
                                            </p:txEl>
                                          </p:spTgt>
                                        </p:tgtEl>
                                        <p:attrNameLst>
                                          <p:attrName>style.visibility</p:attrName>
                                        </p:attrNameLst>
                                      </p:cBhvr>
                                      <p:to>
                                        <p:strVal val="visible"/>
                                      </p:to>
                                    </p:set>
                                    <p:animEffect transition="in" filter="wipe(left)">
                                      <p:cBhvr>
                                        <p:cTn id="34" dur="500"/>
                                        <p:tgtEl>
                                          <p:spTgt spid="26009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0099">
                                            <p:txEl>
                                              <p:pRg st="8" end="8"/>
                                            </p:txEl>
                                          </p:spTgt>
                                        </p:tgtEl>
                                        <p:attrNameLst>
                                          <p:attrName>style.visibility</p:attrName>
                                        </p:attrNameLst>
                                      </p:cBhvr>
                                      <p:to>
                                        <p:strVal val="visible"/>
                                      </p:to>
                                    </p:set>
                                    <p:animEffect transition="in" filter="wipe(left)">
                                      <p:cBhvr>
                                        <p:cTn id="39" dur="500"/>
                                        <p:tgtEl>
                                          <p:spTgt spid="26009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60099">
                                            <p:txEl>
                                              <p:pRg st="9" end="9"/>
                                            </p:txEl>
                                          </p:spTgt>
                                        </p:tgtEl>
                                        <p:attrNameLst>
                                          <p:attrName>style.visibility</p:attrName>
                                        </p:attrNameLst>
                                      </p:cBhvr>
                                      <p:to>
                                        <p:strVal val="visible"/>
                                      </p:to>
                                    </p:set>
                                    <p:animEffect transition="in" filter="wipe(left)">
                                      <p:cBhvr>
                                        <p:cTn id="44" dur="500"/>
                                        <p:tgtEl>
                                          <p:spTgt spid="26009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60099">
                                            <p:txEl>
                                              <p:pRg st="10" end="10"/>
                                            </p:txEl>
                                          </p:spTgt>
                                        </p:tgtEl>
                                        <p:attrNameLst>
                                          <p:attrName>style.visibility</p:attrName>
                                        </p:attrNameLst>
                                      </p:cBhvr>
                                      <p:to>
                                        <p:strVal val="visible"/>
                                      </p:to>
                                    </p:set>
                                    <p:animEffect transition="in" filter="wipe(left)">
                                      <p:cBhvr>
                                        <p:cTn id="49" dur="500"/>
                                        <p:tgtEl>
                                          <p:spTgt spid="260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70FE981-4949-416F-81E5-7423BDB35389}"/>
              </a:ext>
            </a:extLst>
          </p:cNvPr>
          <p:cNvSpPr>
            <a:spLocks noGrp="1"/>
          </p:cNvSpPr>
          <p:nvPr>
            <p:ph type="dt" sz="half" idx="10"/>
          </p:nvPr>
        </p:nvSpPr>
        <p:spPr/>
        <p:txBody>
          <a:bodyPr/>
          <a:lstStyle/>
          <a:p>
            <a:pPr>
              <a:defRPr/>
            </a:pPr>
            <a:fld id="{8891CC30-B863-49E5-8BC2-5C3A701B7078}" type="datetime1">
              <a:rPr lang="zh-CN" altLang="en-US" smtClean="0"/>
              <a:t>2021/12/02</a:t>
            </a:fld>
            <a:endParaRPr lang="zh-CN" altLang="en-US" dirty="0"/>
          </a:p>
        </p:txBody>
      </p:sp>
      <p:sp>
        <p:nvSpPr>
          <p:cNvPr id="5" name="矩形 4">
            <a:extLst>
              <a:ext uri="{FF2B5EF4-FFF2-40B4-BE49-F238E27FC236}">
                <a16:creationId xmlns:a16="http://schemas.microsoft.com/office/drawing/2014/main" id="{4F7E1285-3F02-4F23-92BB-8D4F64B084C5}"/>
              </a:ext>
            </a:extLst>
          </p:cNvPr>
          <p:cNvSpPr/>
          <p:nvPr/>
        </p:nvSpPr>
        <p:spPr>
          <a:xfrm>
            <a:off x="859144" y="836712"/>
            <a:ext cx="8316416" cy="5444439"/>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b="1" dirty="0">
                <a:solidFill>
                  <a:srgbClr val="7030A0"/>
                </a:solidFill>
                <a:latin typeface="微软雅黑" panose="020B0503020204020204" pitchFamily="34" charset="-122"/>
                <a:ea typeface="微软雅黑" panose="020B0503020204020204" pitchFamily="34" charset="-122"/>
              </a:rPr>
              <a:t>例</a:t>
            </a:r>
            <a:r>
              <a:rPr lang="en-US" altLang="zh-CN" b="1" dirty="0">
                <a:solidFill>
                  <a:srgbClr val="7030A0"/>
                </a:solidFill>
                <a:latin typeface="微软雅黑" panose="020B0503020204020204" pitchFamily="34" charset="-122"/>
                <a:ea typeface="微软雅黑" panose="020B0503020204020204" pitchFamily="34" charset="-122"/>
              </a:rPr>
              <a:t>2</a:t>
            </a:r>
            <a:r>
              <a:rPr lang="zh-CN" altLang="en-US" b="1" dirty="0">
                <a:solidFill>
                  <a:srgbClr val="7030A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分析，关系模型</a:t>
            </a:r>
            <a:r>
              <a:rPr lang="en-US" altLang="zh-CN" b="1" dirty="0">
                <a:latin typeface="微软雅黑" panose="020B0503020204020204" pitchFamily="34" charset="-122"/>
                <a:ea typeface="微软雅黑" panose="020B0503020204020204" pitchFamily="34" charset="-122"/>
                <a:cs typeface=""/>
              </a:rPr>
              <a:t>R</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U</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F</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U={A,B,C,D,E,G}</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F={AD</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E</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AC</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E</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CB</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G</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BCD</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AG</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BD</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A</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AB</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G,A</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C}</a:t>
            </a:r>
            <a:br>
              <a:rPr lang="en-US" altLang="zh-CN" b="1" dirty="0">
                <a:latin typeface="微软雅黑" panose="020B0503020204020204" pitchFamily="34" charset="-122"/>
                <a:ea typeface="微软雅黑" panose="020B0503020204020204" pitchFamily="34" charset="-122"/>
                <a:cs typeface=""/>
              </a:rPr>
            </a:b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1</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 </a:t>
            </a:r>
            <a:r>
              <a:rPr lang="zh-CN" altLang="en-US" b="1" dirty="0">
                <a:latin typeface="微软雅黑" panose="020B0503020204020204" pitchFamily="34" charset="-122"/>
                <a:ea typeface="微软雅黑" panose="020B0503020204020204" pitchFamily="34" charset="-122"/>
              </a:rPr>
              <a:t>求此模型的最小函数依赖集。</a:t>
            </a:r>
            <a:br>
              <a:rPr lang="zh-CN" altLang="en-US" b="1" dirty="0">
                <a:latin typeface="微软雅黑" panose="020B0503020204020204" pitchFamily="34" charset="-122"/>
                <a:ea typeface="微软雅黑" panose="020B0503020204020204" pitchFamily="34" charset="-122"/>
                <a:cs typeface=""/>
              </a:rPr>
            </a:b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2</a:t>
            </a: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 </a:t>
            </a:r>
            <a:r>
              <a:rPr lang="zh-CN" altLang="en-US" b="1" dirty="0">
                <a:latin typeface="微软雅黑" panose="020B0503020204020204" pitchFamily="34" charset="-122"/>
                <a:ea typeface="微软雅黑" panose="020B0503020204020204" pitchFamily="34" charset="-122"/>
              </a:rPr>
              <a:t>求出关系模式的候选码。</a:t>
            </a:r>
            <a:br>
              <a:rPr lang="zh-CN" altLang="en-US" b="1" dirty="0">
                <a:latin typeface="微软雅黑" panose="020B0503020204020204" pitchFamily="34" charset="-122"/>
                <a:ea typeface="微软雅黑" panose="020B0503020204020204" pitchFamily="34" charset="-122"/>
                <a:cs typeface=""/>
              </a:rPr>
            </a:b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3</a:t>
            </a: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 </a:t>
            </a:r>
            <a:r>
              <a:rPr lang="zh-CN" altLang="en-US" b="1" dirty="0">
                <a:latin typeface="微软雅黑" panose="020B0503020204020204" pitchFamily="34" charset="-122"/>
                <a:ea typeface="微软雅黑" panose="020B0503020204020204" pitchFamily="34" charset="-122"/>
              </a:rPr>
              <a:t>此关系模型最高属于哪级范式。</a:t>
            </a:r>
            <a:br>
              <a:rPr lang="zh-CN" altLang="en-US" b="1" dirty="0">
                <a:latin typeface="微软雅黑" panose="020B0503020204020204" pitchFamily="34" charset="-122"/>
                <a:ea typeface="微软雅黑" panose="020B0503020204020204" pitchFamily="34" charset="-122"/>
                <a:cs typeface=""/>
              </a:rPr>
            </a:b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4</a:t>
            </a:r>
            <a:r>
              <a:rPr lang="zh-CN" altLang="en-US" b="1" dirty="0">
                <a:latin typeface="微软雅黑" panose="020B0503020204020204" pitchFamily="34" charset="-122"/>
                <a:ea typeface="微软雅黑" panose="020B0503020204020204" pitchFamily="34" charset="-122"/>
              </a:rPr>
              <a:t>）将此模型按照模式分解的要求分解为</a:t>
            </a:r>
            <a:r>
              <a:rPr lang="zh-CN" altLang="en-US" b="1" dirty="0">
                <a:latin typeface="微软雅黑" panose="020B0503020204020204" pitchFamily="34" charset="-122"/>
                <a:ea typeface="微软雅黑" panose="020B0503020204020204" pitchFamily="34" charset="-122"/>
                <a:cs typeface=""/>
              </a:rPr>
              <a:t>3</a:t>
            </a:r>
            <a:r>
              <a:rPr lang="en-US" altLang="zh-CN" b="1" dirty="0">
                <a:latin typeface="微软雅黑" panose="020B0503020204020204" pitchFamily="34" charset="-122"/>
                <a:ea typeface="微软雅黑" panose="020B0503020204020204" pitchFamily="34" charset="-122"/>
                <a:cs typeface=""/>
              </a:rPr>
              <a:t>NF</a:t>
            </a:r>
            <a:r>
              <a:rPr lang="en-US" altLang="zh-CN" b="1"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p"/>
            </a:pPr>
            <a:r>
              <a:rPr lang="zh-CN" altLang="en-US" b="1" dirty="0">
                <a:solidFill>
                  <a:srgbClr val="7030A0"/>
                </a:solidFill>
                <a:latin typeface="微软雅黑" panose="020B0503020204020204" pitchFamily="34" charset="-122"/>
                <a:ea typeface="微软雅黑" panose="020B0503020204020204" pitchFamily="34" charset="-122"/>
              </a:rPr>
              <a:t>解</a:t>
            </a:r>
            <a:r>
              <a:rPr lang="en-US" altLang="zh-CN" b="1" dirty="0">
                <a:solidFill>
                  <a:srgbClr val="7030A0"/>
                </a:solidFill>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1</a:t>
            </a:r>
            <a:r>
              <a:rPr lang="en-US" altLang="zh-CN" b="1" dirty="0">
                <a:latin typeface="微软雅黑" panose="020B0503020204020204" pitchFamily="34" charset="-122"/>
                <a:ea typeface="微软雅黑" panose="020B0503020204020204" pitchFamily="34" charset="-122"/>
              </a:rPr>
              <a:t>）</a:t>
            </a:r>
            <a:r>
              <a:rPr lang="zh-CN" altLang="en-US" b="1" dirty="0">
                <a:ea typeface=""/>
                <a:cs typeface=""/>
              </a:rPr>
              <a:t>通过最小集求法</a:t>
            </a:r>
            <a:r>
              <a:rPr lang="en-US" altLang="zh-CN" b="1" dirty="0">
                <a:ea typeface=""/>
                <a:cs typeface=""/>
              </a:rPr>
              <a:t>:</a:t>
            </a:r>
            <a:br>
              <a:rPr lang="en-US" altLang="zh-CN" b="1" dirty="0">
                <a:ea typeface=""/>
                <a:cs typeface=""/>
              </a:rPr>
            </a:br>
            <a:r>
              <a:rPr lang="zh-CN" altLang="en-US" b="1" dirty="0">
                <a:ea typeface=""/>
                <a:cs typeface=""/>
              </a:rPr>
              <a:t>分解函数依赖的右部， </a:t>
            </a:r>
            <a:r>
              <a:rPr lang="en-US" altLang="zh-CN" b="1" dirty="0">
                <a:ea typeface=""/>
                <a:cs typeface=""/>
              </a:rPr>
              <a:t>F={AD→E</a:t>
            </a:r>
            <a:r>
              <a:rPr lang="zh-CN" altLang="en-US" b="1" dirty="0">
                <a:ea typeface=""/>
                <a:cs typeface=""/>
              </a:rPr>
              <a:t>，</a:t>
            </a:r>
            <a:r>
              <a:rPr lang="en-US" altLang="zh-CN" b="1" dirty="0">
                <a:ea typeface=""/>
                <a:cs typeface=""/>
              </a:rPr>
              <a:t>AC→E</a:t>
            </a:r>
            <a:r>
              <a:rPr lang="zh-CN" altLang="en-US" b="1" dirty="0">
                <a:ea typeface=""/>
                <a:cs typeface=""/>
              </a:rPr>
              <a:t>，</a:t>
            </a:r>
            <a:r>
              <a:rPr lang="en-US" altLang="zh-CN" b="1" dirty="0">
                <a:ea typeface=""/>
                <a:cs typeface=""/>
              </a:rPr>
              <a:t>BC→G</a:t>
            </a:r>
            <a:r>
              <a:rPr lang="zh-CN" altLang="en-US" b="1" dirty="0">
                <a:ea typeface=""/>
                <a:cs typeface=""/>
              </a:rPr>
              <a:t>，</a:t>
            </a:r>
            <a:r>
              <a:rPr lang="en-US" altLang="zh-CN" b="1" dirty="0">
                <a:ea typeface=""/>
                <a:cs typeface=""/>
              </a:rPr>
              <a:t>BCD→A</a:t>
            </a:r>
            <a:r>
              <a:rPr lang="zh-CN" altLang="en-US" b="1" dirty="0">
                <a:ea typeface=""/>
                <a:cs typeface=""/>
              </a:rPr>
              <a:t>，</a:t>
            </a:r>
            <a:r>
              <a:rPr lang="en-US" altLang="zh-CN" b="1" dirty="0">
                <a:ea typeface=""/>
                <a:cs typeface=""/>
              </a:rPr>
              <a:t>BCD→G</a:t>
            </a:r>
            <a:r>
              <a:rPr lang="zh-CN" altLang="en-US" b="1" dirty="0">
                <a:ea typeface=""/>
                <a:cs typeface=""/>
              </a:rPr>
              <a:t>，</a:t>
            </a:r>
            <a:r>
              <a:rPr lang="en-US" altLang="zh-CN" b="1" dirty="0">
                <a:ea typeface=""/>
                <a:cs typeface=""/>
              </a:rPr>
              <a:t>BD→A</a:t>
            </a:r>
            <a:r>
              <a:rPr lang="zh-CN" altLang="en-US" b="1" dirty="0">
                <a:ea typeface=""/>
                <a:cs typeface=""/>
              </a:rPr>
              <a:t>，</a:t>
            </a:r>
            <a:r>
              <a:rPr lang="en-US" altLang="zh-CN" b="1" dirty="0">
                <a:ea typeface=""/>
                <a:cs typeface=""/>
              </a:rPr>
              <a:t>AB→G</a:t>
            </a:r>
            <a:r>
              <a:rPr lang="zh-CN" altLang="en-US" b="1" dirty="0">
                <a:ea typeface=""/>
                <a:cs typeface=""/>
              </a:rPr>
              <a:t>，</a:t>
            </a:r>
            <a:r>
              <a:rPr lang="en-US" altLang="zh-CN" b="1" dirty="0">
                <a:ea typeface=""/>
                <a:cs typeface=""/>
              </a:rPr>
              <a:t>A→C} </a:t>
            </a:r>
            <a:br>
              <a:rPr lang="en-US" altLang="zh-CN" b="1" dirty="0">
                <a:ea typeface=""/>
                <a:cs typeface=""/>
              </a:rPr>
            </a:br>
            <a:r>
              <a:rPr lang="zh-CN" altLang="en-US" b="1" dirty="0">
                <a:ea typeface=""/>
                <a:cs typeface=""/>
              </a:rPr>
              <a:t>消去左边的冗余属性：</a:t>
            </a:r>
            <a:r>
              <a:rPr lang="en-US" altLang="zh-CN" b="1" dirty="0">
                <a:ea typeface=""/>
                <a:cs typeface=""/>
              </a:rPr>
              <a:t>F={AD→E</a:t>
            </a:r>
            <a:r>
              <a:rPr lang="zh-CN" altLang="en-US" b="1" dirty="0">
                <a:ea typeface=""/>
                <a:cs typeface=""/>
              </a:rPr>
              <a:t>，</a:t>
            </a:r>
            <a:r>
              <a:rPr lang="en-US" altLang="zh-CN" b="1" dirty="0">
                <a:ea typeface=""/>
                <a:cs typeface=""/>
              </a:rPr>
              <a:t>A→E</a:t>
            </a:r>
            <a:r>
              <a:rPr lang="zh-CN" altLang="en-US" b="1" dirty="0">
                <a:ea typeface=""/>
                <a:cs typeface=""/>
              </a:rPr>
              <a:t>，</a:t>
            </a:r>
            <a:r>
              <a:rPr lang="en-US" altLang="zh-CN" b="1" dirty="0">
                <a:ea typeface=""/>
                <a:cs typeface=""/>
              </a:rPr>
              <a:t>BC→G</a:t>
            </a:r>
            <a:r>
              <a:rPr lang="zh-CN" altLang="en-US" b="1" dirty="0">
                <a:ea typeface=""/>
                <a:cs typeface=""/>
              </a:rPr>
              <a:t>，</a:t>
            </a:r>
            <a:r>
              <a:rPr lang="en-US" altLang="zh-CN" b="1" dirty="0">
                <a:ea typeface=""/>
                <a:cs typeface=""/>
              </a:rPr>
              <a:t>BD→A</a:t>
            </a:r>
            <a:r>
              <a:rPr lang="zh-CN" altLang="en-US" b="1" dirty="0">
                <a:ea typeface=""/>
                <a:cs typeface=""/>
              </a:rPr>
              <a:t>，</a:t>
            </a:r>
            <a:r>
              <a:rPr lang="en-US" altLang="zh-CN" b="1" dirty="0">
                <a:ea typeface=""/>
                <a:cs typeface=""/>
              </a:rPr>
              <a:t>BC→G</a:t>
            </a:r>
            <a:r>
              <a:rPr lang="zh-CN" altLang="en-US" b="1" dirty="0">
                <a:ea typeface=""/>
                <a:cs typeface=""/>
              </a:rPr>
              <a:t>，</a:t>
            </a:r>
            <a:r>
              <a:rPr lang="en-US" altLang="zh-CN" b="1" dirty="0">
                <a:ea typeface=""/>
                <a:cs typeface=""/>
              </a:rPr>
              <a:t>BD→A</a:t>
            </a:r>
            <a:r>
              <a:rPr lang="zh-CN" altLang="en-US" b="1" dirty="0">
                <a:ea typeface=""/>
                <a:cs typeface=""/>
              </a:rPr>
              <a:t>，</a:t>
            </a:r>
            <a:r>
              <a:rPr lang="en-US" altLang="zh-CN" b="1" dirty="0">
                <a:ea typeface=""/>
                <a:cs typeface=""/>
              </a:rPr>
              <a:t>AB→G</a:t>
            </a:r>
            <a:r>
              <a:rPr lang="zh-CN" altLang="en-US" b="1" dirty="0">
                <a:ea typeface=""/>
                <a:cs typeface=""/>
              </a:rPr>
              <a:t>，</a:t>
            </a:r>
            <a:r>
              <a:rPr lang="en-US" altLang="zh-CN" b="1" dirty="0">
                <a:ea typeface=""/>
                <a:cs typeface=""/>
              </a:rPr>
              <a:t>A→C} </a:t>
            </a:r>
            <a:br>
              <a:rPr lang="en-US" altLang="zh-CN" b="1" dirty="0">
                <a:ea typeface=""/>
                <a:cs typeface=""/>
              </a:rPr>
            </a:br>
            <a:r>
              <a:rPr lang="zh-CN" altLang="en-US" b="1" dirty="0">
                <a:ea typeface=""/>
                <a:cs typeface=""/>
              </a:rPr>
              <a:t>消去冗余的函数依赖：</a:t>
            </a:r>
            <a:r>
              <a:rPr lang="en-US" altLang="zh-CN" b="1" dirty="0" err="1">
                <a:ea typeface=""/>
                <a:cs typeface=""/>
              </a:rPr>
              <a:t>F</a:t>
            </a:r>
            <a:r>
              <a:rPr lang="en-US" altLang="zh-CN" b="1" baseline="-25000" dirty="0" err="1">
                <a:ea typeface=""/>
                <a:cs typeface=""/>
              </a:rPr>
              <a:t>m</a:t>
            </a:r>
            <a:r>
              <a:rPr lang="en-US" altLang="zh-CN" b="1" dirty="0">
                <a:ea typeface=""/>
                <a:cs typeface=""/>
              </a:rPr>
              <a:t>={A→E</a:t>
            </a:r>
            <a:r>
              <a:rPr lang="zh-CN" altLang="en-US" b="1" dirty="0">
                <a:ea typeface=""/>
                <a:cs typeface=""/>
              </a:rPr>
              <a:t>，</a:t>
            </a:r>
            <a:r>
              <a:rPr lang="en-US" altLang="zh-CN" b="1" dirty="0">
                <a:ea typeface=""/>
                <a:cs typeface=""/>
              </a:rPr>
              <a:t>BC→G</a:t>
            </a:r>
            <a:r>
              <a:rPr lang="zh-CN" altLang="en-US" b="1" dirty="0">
                <a:ea typeface=""/>
                <a:cs typeface=""/>
              </a:rPr>
              <a:t>，</a:t>
            </a:r>
            <a:r>
              <a:rPr lang="en-US" altLang="zh-CN" b="1" dirty="0">
                <a:ea typeface=""/>
                <a:cs typeface=""/>
              </a:rPr>
              <a:t>BD→A</a:t>
            </a:r>
            <a:r>
              <a:rPr lang="zh-CN" altLang="en-US" b="1" dirty="0">
                <a:ea typeface=""/>
                <a:cs typeface=""/>
              </a:rPr>
              <a:t>，</a:t>
            </a:r>
            <a:r>
              <a:rPr lang="en-US" altLang="zh-CN" b="1" dirty="0">
                <a:ea typeface=""/>
                <a:cs typeface=""/>
              </a:rPr>
              <a:t>A→C} </a:t>
            </a:r>
            <a:br>
              <a:rPr lang="en-US" altLang="zh-CN" b="1" dirty="0">
                <a:ea typeface=""/>
                <a:cs typeface=""/>
              </a:rPr>
            </a:br>
            <a:r>
              <a:rPr lang="zh-CN" altLang="en-US" b="1" dirty="0">
                <a:ea typeface=""/>
                <a:cs typeface=""/>
              </a:rPr>
              <a:t>也可以为： </a:t>
            </a:r>
            <a:r>
              <a:rPr lang="en-US" altLang="zh-CN" b="1" dirty="0" err="1">
                <a:ea typeface=""/>
                <a:cs typeface=""/>
              </a:rPr>
              <a:t>F</a:t>
            </a:r>
            <a:r>
              <a:rPr lang="en-US" altLang="zh-CN" b="1" baseline="-25000" dirty="0" err="1"/>
              <a:t>m</a:t>
            </a:r>
            <a:r>
              <a:rPr lang="en-US" altLang="zh-CN" b="1" dirty="0">
                <a:ea typeface=""/>
                <a:cs typeface=""/>
              </a:rPr>
              <a:t>={A→E</a:t>
            </a:r>
            <a:r>
              <a:rPr lang="zh-CN" altLang="en-US" b="1" dirty="0">
                <a:ea typeface=""/>
                <a:cs typeface=""/>
              </a:rPr>
              <a:t>，</a:t>
            </a:r>
            <a:r>
              <a:rPr lang="en-US" altLang="zh-CN" b="1" dirty="0">
                <a:ea typeface=""/>
                <a:cs typeface=""/>
              </a:rPr>
              <a:t>AB→G</a:t>
            </a:r>
            <a:r>
              <a:rPr lang="zh-CN" altLang="en-US" b="1" dirty="0">
                <a:ea typeface=""/>
                <a:cs typeface=""/>
              </a:rPr>
              <a:t>，</a:t>
            </a:r>
            <a:r>
              <a:rPr lang="en-US" altLang="zh-CN" b="1" dirty="0">
                <a:ea typeface=""/>
                <a:cs typeface=""/>
              </a:rPr>
              <a:t>BD→A</a:t>
            </a:r>
            <a:r>
              <a:rPr lang="zh-CN" altLang="en-US" b="1" dirty="0">
                <a:ea typeface=""/>
                <a:cs typeface=""/>
              </a:rPr>
              <a:t>，</a:t>
            </a:r>
            <a:r>
              <a:rPr lang="en-US" altLang="zh-CN" b="1" dirty="0">
                <a:ea typeface=""/>
                <a:cs typeface=""/>
              </a:rPr>
              <a:t>A→C}</a:t>
            </a:r>
            <a:endParaRPr lang="zh-CN" altLang="en-US" b="1" dirty="0"/>
          </a:p>
        </p:txBody>
      </p:sp>
      <p:sp>
        <p:nvSpPr>
          <p:cNvPr id="6" name="Rectangle 2">
            <a:extLst>
              <a:ext uri="{FF2B5EF4-FFF2-40B4-BE49-F238E27FC236}">
                <a16:creationId xmlns:a16="http://schemas.microsoft.com/office/drawing/2014/main" id="{01A2CD8F-740A-49E6-9DBE-DC05D049961E}"/>
              </a:ext>
            </a:extLst>
          </p:cNvPr>
          <p:cNvSpPr>
            <a:spLocks noGrp="1" noChangeArrowheads="1"/>
          </p:cNvSpPr>
          <p:nvPr>
            <p:ph type="title"/>
          </p:nvPr>
        </p:nvSpPr>
        <p:spPr>
          <a:xfrm>
            <a:off x="958966" y="-39688"/>
            <a:ext cx="8149538" cy="1138238"/>
          </a:xfrm>
        </p:spPr>
        <p:txBody>
          <a:bodyPr/>
          <a:lstStyle/>
          <a:p>
            <a:r>
              <a:rPr lang="en-US" altLang="zh-CN" b="1" dirty="0"/>
              <a:t>3NF</a:t>
            </a:r>
            <a:r>
              <a:rPr lang="zh-CN" altLang="en-US" b="1" dirty="0">
                <a:ea typeface="华文隶书" panose="02010800040101010101" pitchFamily="2" charset="-122"/>
              </a:rPr>
              <a:t>分解举例</a:t>
            </a:r>
          </a:p>
        </p:txBody>
      </p:sp>
    </p:spTree>
    <p:extLst>
      <p:ext uri="{BB962C8B-B14F-4D97-AF65-F5344CB8AC3E}">
        <p14:creationId xmlns:p14="http://schemas.microsoft.com/office/powerpoint/2010/main" val="119004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70FE981-4949-416F-81E5-7423BDB35389}"/>
              </a:ext>
            </a:extLst>
          </p:cNvPr>
          <p:cNvSpPr>
            <a:spLocks noGrp="1"/>
          </p:cNvSpPr>
          <p:nvPr>
            <p:ph type="dt" sz="half" idx="10"/>
          </p:nvPr>
        </p:nvSpPr>
        <p:spPr/>
        <p:txBody>
          <a:bodyPr/>
          <a:lstStyle/>
          <a:p>
            <a:pPr>
              <a:defRPr/>
            </a:pPr>
            <a:fld id="{43346CD3-912D-43C2-BA46-6E1BD83DAF00}" type="datetime1">
              <a:rPr lang="zh-CN" altLang="en-US" smtClean="0"/>
              <a:t>2021/12/02</a:t>
            </a:fld>
            <a:endParaRPr lang="zh-CN" altLang="en-US" dirty="0"/>
          </a:p>
        </p:txBody>
      </p:sp>
      <p:sp>
        <p:nvSpPr>
          <p:cNvPr id="5" name="矩形 4">
            <a:extLst>
              <a:ext uri="{FF2B5EF4-FFF2-40B4-BE49-F238E27FC236}">
                <a16:creationId xmlns:a16="http://schemas.microsoft.com/office/drawing/2014/main" id="{4F7E1285-3F02-4F23-92BB-8D4F64B084C5}"/>
              </a:ext>
            </a:extLst>
          </p:cNvPr>
          <p:cNvSpPr/>
          <p:nvPr/>
        </p:nvSpPr>
        <p:spPr>
          <a:xfrm>
            <a:off x="859144" y="836712"/>
            <a:ext cx="8316416" cy="6689011"/>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b="1" dirty="0">
                <a:solidFill>
                  <a:srgbClr val="7030A0"/>
                </a:solidFill>
                <a:latin typeface="微软雅黑" panose="020B0503020204020204" pitchFamily="34" charset="-122"/>
                <a:ea typeface="微软雅黑" panose="020B0503020204020204" pitchFamily="34" charset="-122"/>
              </a:rPr>
              <a:t>例</a:t>
            </a:r>
            <a:r>
              <a:rPr lang="en-US" altLang="zh-CN" b="1" dirty="0">
                <a:solidFill>
                  <a:srgbClr val="7030A0"/>
                </a:solidFill>
                <a:latin typeface="微软雅黑" panose="020B0503020204020204" pitchFamily="34" charset="-122"/>
                <a:ea typeface="微软雅黑" panose="020B0503020204020204" pitchFamily="34" charset="-122"/>
              </a:rPr>
              <a:t>2</a:t>
            </a:r>
            <a:r>
              <a:rPr lang="zh-CN" altLang="en-US" b="1" dirty="0">
                <a:solidFill>
                  <a:srgbClr val="7030A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分析，关系模型</a:t>
            </a:r>
            <a:r>
              <a:rPr lang="en-US" altLang="zh-CN" b="1" dirty="0">
                <a:latin typeface="微软雅黑" panose="020B0503020204020204" pitchFamily="34" charset="-122"/>
                <a:ea typeface="微软雅黑" panose="020B0503020204020204" pitchFamily="34" charset="-122"/>
                <a:cs typeface=""/>
              </a:rPr>
              <a:t>R</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U</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F</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U={A,B,C,D,E,G}</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F={AD</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E</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AC</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E</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CB</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G</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BCD</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AG</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BD</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A</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AB</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G,A</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C}</a:t>
            </a:r>
            <a:br>
              <a:rPr lang="en-US" altLang="zh-CN" b="1" dirty="0">
                <a:latin typeface="微软雅黑" panose="020B0503020204020204" pitchFamily="34" charset="-122"/>
                <a:ea typeface="微软雅黑" panose="020B0503020204020204" pitchFamily="34" charset="-122"/>
                <a:cs typeface=""/>
              </a:rPr>
            </a:b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1</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 </a:t>
            </a:r>
            <a:r>
              <a:rPr lang="zh-CN" altLang="en-US" b="1" dirty="0">
                <a:latin typeface="微软雅黑" panose="020B0503020204020204" pitchFamily="34" charset="-122"/>
                <a:ea typeface="微软雅黑" panose="020B0503020204020204" pitchFamily="34" charset="-122"/>
              </a:rPr>
              <a:t>求此模型的最小函数依赖集。</a:t>
            </a:r>
            <a:br>
              <a:rPr lang="zh-CN" altLang="en-US" b="1" dirty="0">
                <a:latin typeface="微软雅黑" panose="020B0503020204020204" pitchFamily="34" charset="-122"/>
                <a:ea typeface="微软雅黑" panose="020B0503020204020204" pitchFamily="34" charset="-122"/>
                <a:cs typeface=""/>
              </a:rPr>
            </a:b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2</a:t>
            </a: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 </a:t>
            </a:r>
            <a:r>
              <a:rPr lang="zh-CN" altLang="en-US" b="1" dirty="0">
                <a:latin typeface="微软雅黑" panose="020B0503020204020204" pitchFamily="34" charset="-122"/>
                <a:ea typeface="微软雅黑" panose="020B0503020204020204" pitchFamily="34" charset="-122"/>
              </a:rPr>
              <a:t>求出关系模式的候选码。</a:t>
            </a:r>
            <a:br>
              <a:rPr lang="zh-CN" altLang="en-US" b="1" dirty="0">
                <a:latin typeface="微软雅黑" panose="020B0503020204020204" pitchFamily="34" charset="-122"/>
                <a:ea typeface="微软雅黑" panose="020B0503020204020204" pitchFamily="34" charset="-122"/>
                <a:cs typeface=""/>
              </a:rPr>
            </a:b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3</a:t>
            </a: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 </a:t>
            </a:r>
            <a:r>
              <a:rPr lang="zh-CN" altLang="en-US" b="1" dirty="0">
                <a:latin typeface="微软雅黑" panose="020B0503020204020204" pitchFamily="34" charset="-122"/>
                <a:ea typeface="微软雅黑" panose="020B0503020204020204" pitchFamily="34" charset="-122"/>
              </a:rPr>
              <a:t>此关系模型最高属于哪级范式。</a:t>
            </a:r>
            <a:br>
              <a:rPr lang="zh-CN" altLang="en-US" b="1" dirty="0">
                <a:latin typeface="微软雅黑" panose="020B0503020204020204" pitchFamily="34" charset="-122"/>
                <a:ea typeface="微软雅黑" panose="020B0503020204020204" pitchFamily="34" charset="-122"/>
                <a:cs typeface=""/>
              </a:rPr>
            </a:b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4</a:t>
            </a:r>
            <a:r>
              <a:rPr lang="zh-CN" altLang="en-US" b="1" dirty="0">
                <a:latin typeface="微软雅黑" panose="020B0503020204020204" pitchFamily="34" charset="-122"/>
                <a:ea typeface="微软雅黑" panose="020B0503020204020204" pitchFamily="34" charset="-122"/>
              </a:rPr>
              <a:t>）将此模型按照模式分解的要求分解为</a:t>
            </a:r>
            <a:r>
              <a:rPr lang="zh-CN" altLang="en-US" b="1" dirty="0">
                <a:latin typeface="微软雅黑" panose="020B0503020204020204" pitchFamily="34" charset="-122"/>
                <a:ea typeface="微软雅黑" panose="020B0503020204020204" pitchFamily="34" charset="-122"/>
                <a:cs typeface=""/>
              </a:rPr>
              <a:t>3</a:t>
            </a:r>
            <a:r>
              <a:rPr lang="en-US" altLang="zh-CN" b="1" dirty="0">
                <a:latin typeface="微软雅黑" panose="020B0503020204020204" pitchFamily="34" charset="-122"/>
                <a:ea typeface="微软雅黑" panose="020B0503020204020204" pitchFamily="34" charset="-122"/>
                <a:cs typeface=""/>
              </a:rPr>
              <a:t>NF</a:t>
            </a:r>
            <a:r>
              <a:rPr lang="en-US" altLang="zh-CN" b="1"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p"/>
            </a:pPr>
            <a:r>
              <a:rPr lang="zh-CN" altLang="en-US" b="1" dirty="0">
                <a:solidFill>
                  <a:srgbClr val="7030A0"/>
                </a:solidFill>
                <a:latin typeface="微软雅黑" panose="020B0503020204020204" pitchFamily="34" charset="-122"/>
                <a:ea typeface="微软雅黑" panose="020B0503020204020204" pitchFamily="34" charset="-122"/>
              </a:rPr>
              <a:t>解</a:t>
            </a:r>
            <a:r>
              <a:rPr lang="en-US" altLang="zh-CN" b="1" dirty="0">
                <a:solidFill>
                  <a:srgbClr val="7030A0"/>
                </a:solidFill>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
              </a:rPr>
              <a:t>2</a:t>
            </a:r>
            <a:r>
              <a:rPr lang="en-US" altLang="zh-CN" b="1" dirty="0">
                <a:latin typeface="微软雅黑" panose="020B0503020204020204" pitchFamily="34" charset="-122"/>
                <a:ea typeface="微软雅黑" panose="020B0503020204020204" pitchFamily="34" charset="-122"/>
              </a:rPr>
              <a:t>）</a:t>
            </a:r>
            <a:r>
              <a:rPr lang="zh-CN" altLang="en-US" b="1" dirty="0">
                <a:ea typeface=""/>
                <a:cs typeface=""/>
              </a:rPr>
              <a:t>候选关键字中至少包含</a:t>
            </a:r>
            <a:r>
              <a:rPr lang="en-US" altLang="zh-CN" b="1" dirty="0">
                <a:ea typeface=""/>
                <a:cs typeface=""/>
              </a:rPr>
              <a:t>B</a:t>
            </a:r>
            <a:r>
              <a:rPr lang="zh-CN" altLang="en-US" b="1" dirty="0">
                <a:ea typeface=""/>
                <a:cs typeface=""/>
              </a:rPr>
              <a:t>和</a:t>
            </a:r>
            <a:r>
              <a:rPr lang="en-US" altLang="zh-CN" b="1" dirty="0">
                <a:ea typeface=""/>
                <a:cs typeface=""/>
              </a:rPr>
              <a:t>D(</a:t>
            </a:r>
            <a:r>
              <a:rPr lang="zh-CN" altLang="en-US" b="1" dirty="0">
                <a:ea typeface=""/>
                <a:cs typeface=""/>
              </a:rPr>
              <a:t>因为它们只在左边出现</a:t>
            </a:r>
            <a:r>
              <a:rPr lang="en-US" altLang="zh-CN" b="1" dirty="0">
                <a:ea typeface=""/>
                <a:cs typeface=""/>
              </a:rPr>
              <a:t>)</a:t>
            </a:r>
            <a:r>
              <a:rPr lang="zh-CN" altLang="en-US" b="1" dirty="0">
                <a:ea typeface=""/>
                <a:cs typeface=""/>
              </a:rPr>
              <a:t>，计算：</a:t>
            </a:r>
          </a:p>
          <a:p>
            <a:pPr>
              <a:lnSpc>
                <a:spcPct val="150000"/>
              </a:lnSpc>
            </a:pPr>
            <a:r>
              <a:rPr lang="zh-CN" altLang="en-US" b="1" dirty="0">
                <a:ea typeface=""/>
                <a:cs typeface=""/>
              </a:rPr>
              <a:t>       </a:t>
            </a:r>
            <a:r>
              <a:rPr lang="en-US" altLang="zh-CN" b="1" dirty="0">
                <a:ea typeface=""/>
                <a:cs typeface=""/>
              </a:rPr>
              <a:t>BD</a:t>
            </a:r>
            <a:r>
              <a:rPr lang="en-US" altLang="zh-CN" b="1" baseline="30000" dirty="0">
                <a:ea typeface=""/>
                <a:cs typeface=""/>
              </a:rPr>
              <a:t>+</a:t>
            </a:r>
            <a:r>
              <a:rPr lang="zh-CN" altLang="en-US" b="1" dirty="0">
                <a:ea typeface=""/>
                <a:cs typeface=""/>
              </a:rPr>
              <a:t>＝</a:t>
            </a:r>
            <a:r>
              <a:rPr lang="en-US" altLang="zh-CN" b="1" dirty="0">
                <a:ea typeface=""/>
                <a:cs typeface=""/>
              </a:rPr>
              <a:t>ABCDEG    ∴</a:t>
            </a:r>
            <a:r>
              <a:rPr lang="zh-CN" altLang="en-US" b="1" dirty="0">
                <a:ea typeface=""/>
                <a:cs typeface=""/>
              </a:rPr>
              <a:t>候选关键字只有</a:t>
            </a:r>
            <a:r>
              <a:rPr lang="en-US" altLang="zh-CN" b="1" dirty="0">
                <a:ea typeface=""/>
                <a:cs typeface=""/>
              </a:rPr>
              <a:t>BD</a:t>
            </a:r>
            <a:r>
              <a:rPr lang="zh-CN" altLang="en-US" b="1" dirty="0">
                <a:ea typeface=""/>
                <a:cs typeface=""/>
              </a:rPr>
              <a:t>。</a:t>
            </a:r>
            <a:endParaRPr lang="en-US" altLang="zh-CN" b="1" dirty="0">
              <a:ea typeface=""/>
              <a:cs typeface=""/>
            </a:endParaRPr>
          </a:p>
          <a:p>
            <a:pPr>
              <a:lnSpc>
                <a:spcPct val="150000"/>
              </a:lnSpc>
            </a:pPr>
            <a:r>
              <a:rPr lang="zh-CN" altLang="en-US"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
              </a:rPr>
              <a:t>3</a:t>
            </a:r>
            <a:r>
              <a:rPr lang="zh-CN" altLang="en-US"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
              </a:rPr>
              <a:t> </a:t>
            </a:r>
            <a:r>
              <a:rPr lang="en-US" altLang="zh-CN" b="1" dirty="0">
                <a:ea typeface=""/>
                <a:cs typeface=""/>
              </a:rPr>
              <a:t>R</a:t>
            </a:r>
            <a:r>
              <a:rPr lang="zh-CN" altLang="en-US" b="1" dirty="0">
                <a:ea typeface=""/>
                <a:cs typeface=""/>
              </a:rPr>
              <a:t>中每一个非主属性完全函数依赖于</a:t>
            </a:r>
            <a:r>
              <a:rPr lang="en-US" altLang="zh-CN" b="1" dirty="0">
                <a:ea typeface=""/>
                <a:cs typeface=""/>
              </a:rPr>
              <a:t>R</a:t>
            </a:r>
            <a:r>
              <a:rPr lang="zh-CN" altLang="en-US" b="1" dirty="0">
                <a:ea typeface=""/>
                <a:cs typeface=""/>
              </a:rPr>
              <a:t>的候选键</a:t>
            </a:r>
            <a:r>
              <a:rPr lang="en-US" altLang="zh-CN" b="1" dirty="0">
                <a:ea typeface=""/>
                <a:cs typeface=""/>
              </a:rPr>
              <a:t>BD</a:t>
            </a:r>
            <a:r>
              <a:rPr lang="zh-CN" altLang="en-US" b="1" dirty="0">
                <a:ea typeface=""/>
                <a:cs typeface=""/>
              </a:rPr>
              <a:t>；但</a:t>
            </a:r>
            <a:r>
              <a:rPr lang="en-US" altLang="zh-CN" b="1" dirty="0">
                <a:ea typeface=""/>
                <a:cs typeface=""/>
              </a:rPr>
              <a:t>C,G</a:t>
            </a:r>
            <a:r>
              <a:rPr lang="zh-CN" altLang="en-US" b="1" dirty="0">
                <a:ea typeface=""/>
                <a:cs typeface=""/>
              </a:rPr>
              <a:t>，</a:t>
            </a:r>
            <a:r>
              <a:rPr lang="en-US" altLang="zh-CN" b="1" dirty="0">
                <a:ea typeface=""/>
                <a:cs typeface=""/>
              </a:rPr>
              <a:t>E</a:t>
            </a:r>
            <a:r>
              <a:rPr lang="zh-CN" altLang="en-US" b="1" dirty="0">
                <a:ea typeface=""/>
                <a:cs typeface=""/>
              </a:rPr>
              <a:t>都传递依赖于</a:t>
            </a:r>
            <a:r>
              <a:rPr lang="en-US" altLang="zh-CN" b="1" dirty="0">
                <a:ea typeface=""/>
                <a:cs typeface=""/>
              </a:rPr>
              <a:t>R</a:t>
            </a:r>
            <a:r>
              <a:rPr lang="zh-CN" altLang="en-US" b="1" dirty="0">
                <a:ea typeface=""/>
                <a:cs typeface=""/>
              </a:rPr>
              <a:t>的候选键</a:t>
            </a:r>
            <a:r>
              <a:rPr lang="en-US" altLang="zh-CN" b="1" dirty="0">
                <a:ea typeface=""/>
                <a:cs typeface=""/>
              </a:rPr>
              <a:t>BD</a:t>
            </a:r>
            <a:r>
              <a:rPr lang="zh-CN" altLang="en-US" b="1" dirty="0">
                <a:ea typeface=""/>
                <a:cs typeface=""/>
              </a:rPr>
              <a:t>，也就是说，</a:t>
            </a:r>
            <a:r>
              <a:rPr lang="en-US" altLang="zh-CN" b="1" dirty="0">
                <a:ea typeface=""/>
                <a:cs typeface=""/>
              </a:rPr>
              <a:t>R</a:t>
            </a:r>
            <a:r>
              <a:rPr lang="zh-CN" altLang="en-US" b="1" dirty="0">
                <a:ea typeface=""/>
                <a:cs typeface=""/>
              </a:rPr>
              <a:t>满足</a:t>
            </a:r>
            <a:r>
              <a:rPr lang="en-US" altLang="zh-CN" b="1" dirty="0">
                <a:ea typeface=""/>
                <a:cs typeface=""/>
              </a:rPr>
              <a:t>2NF</a:t>
            </a:r>
            <a:r>
              <a:rPr lang="zh-CN" altLang="en-US" b="1" dirty="0">
                <a:ea typeface=""/>
                <a:cs typeface=""/>
              </a:rPr>
              <a:t>的要求，而不满足</a:t>
            </a:r>
            <a:r>
              <a:rPr lang="en-US" altLang="zh-CN" b="1" dirty="0">
                <a:ea typeface=""/>
                <a:cs typeface=""/>
              </a:rPr>
              <a:t>3NF</a:t>
            </a:r>
            <a:r>
              <a:rPr lang="zh-CN" altLang="en-US" b="1" dirty="0">
                <a:ea typeface=""/>
                <a:cs typeface=""/>
              </a:rPr>
              <a:t>的要求。此关系模型最高属于</a:t>
            </a:r>
            <a:r>
              <a:rPr lang="en-US" altLang="zh-CN" b="1" dirty="0">
                <a:ea typeface=""/>
                <a:cs typeface=""/>
              </a:rPr>
              <a:t>2NF</a:t>
            </a:r>
            <a:r>
              <a:rPr lang="zh-CN" altLang="en-US" b="1" dirty="0">
                <a:ea typeface=""/>
                <a:cs typeface=""/>
              </a:rPr>
              <a:t>。</a:t>
            </a:r>
            <a:endParaRPr lang="en-US" altLang="zh-CN" b="1" dirty="0">
              <a:ea typeface=""/>
              <a:cs typeface=""/>
            </a:endParaRPr>
          </a:p>
          <a:p>
            <a:pPr>
              <a:lnSpc>
                <a:spcPct val="150000"/>
              </a:lnSpc>
            </a:pPr>
            <a:r>
              <a:rPr lang="zh-CN" altLang="en-US"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
              </a:rPr>
              <a:t>4</a:t>
            </a:r>
            <a:r>
              <a:rPr lang="zh-CN" altLang="en-US" b="1" dirty="0">
                <a:latin typeface="微软雅黑" panose="020B0503020204020204" pitchFamily="34" charset="-122"/>
                <a:ea typeface="微软雅黑" panose="020B0503020204020204" pitchFamily="34" charset="-122"/>
              </a:rPr>
              <a:t>）利用合成法分解，</a:t>
            </a:r>
            <a:r>
              <a:rPr lang="en-US" altLang="zh-CN" b="1" dirty="0">
                <a:latin typeface="微软雅黑" panose="020B0503020204020204" pitchFamily="34" charset="-122"/>
                <a:ea typeface="微软雅黑" panose="020B0503020204020204" pitchFamily="34" charset="-122"/>
              </a:rPr>
              <a:t>ρ</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{ACE</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BCG</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ABD}</a:t>
            </a:r>
            <a:r>
              <a:rPr lang="zh-CN" altLang="en-US" b="1" dirty="0">
                <a:latin typeface="微软雅黑" panose="020B0503020204020204" pitchFamily="34" charset="-122"/>
                <a:ea typeface="微软雅黑" panose="020B0503020204020204" pitchFamily="34" charset="-122"/>
              </a:rPr>
              <a:t>，而候选码</a:t>
            </a:r>
            <a:r>
              <a:rPr lang="en-US" altLang="zh-CN" b="1" dirty="0">
                <a:latin typeface="微软雅黑" panose="020B0503020204020204" pitchFamily="34" charset="-122"/>
                <a:ea typeface="微软雅黑" panose="020B0503020204020204" pitchFamily="34" charset="-122"/>
              </a:rPr>
              <a:t>BD</a:t>
            </a:r>
            <a:r>
              <a:rPr lang="zh-CN" altLang="en-US" b="1" dirty="0">
                <a:latin typeface="微软雅黑" panose="020B0503020204020204" pitchFamily="34" charset="-122"/>
                <a:ea typeface="微软雅黑" panose="020B0503020204020204" pitchFamily="34" charset="-122"/>
              </a:rPr>
              <a:t>包含在</a:t>
            </a:r>
            <a:r>
              <a:rPr lang="en-US" altLang="zh-CN" b="1" dirty="0">
                <a:latin typeface="微软雅黑" panose="020B0503020204020204" pitchFamily="34" charset="-122"/>
                <a:ea typeface="微软雅黑" panose="020B0503020204020204" pitchFamily="34" charset="-122"/>
              </a:rPr>
              <a:t>ABD</a:t>
            </a:r>
            <a:r>
              <a:rPr lang="zh-CN" altLang="en-US" b="1" dirty="0">
                <a:latin typeface="微软雅黑" panose="020B0503020204020204" pitchFamily="34" charset="-122"/>
                <a:ea typeface="微软雅黑" panose="020B0503020204020204" pitchFamily="34" charset="-122"/>
              </a:rPr>
              <a:t>中，则</a:t>
            </a:r>
            <a:r>
              <a:rPr lang="en-US" altLang="zh-CN" b="1" dirty="0">
                <a:latin typeface="微软雅黑" panose="020B0503020204020204" pitchFamily="34" charset="-122"/>
                <a:ea typeface="微软雅黑" panose="020B0503020204020204" pitchFamily="34" charset="-122"/>
              </a:rPr>
              <a:t>ρ</a:t>
            </a:r>
            <a:r>
              <a:rPr lang="zh-CN" altLang="en-US" b="1" dirty="0">
                <a:latin typeface="微软雅黑" panose="020B0503020204020204" pitchFamily="34" charset="-122"/>
                <a:ea typeface="微软雅黑" panose="020B0503020204020204" pitchFamily="34" charset="-122"/>
              </a:rPr>
              <a:t>为具有无损连接性和依赖保持性的</a:t>
            </a:r>
            <a:r>
              <a:rPr lang="en-US" altLang="zh-CN" b="1" dirty="0">
                <a:latin typeface="微软雅黑" panose="020B0503020204020204" pitchFamily="34" charset="-122"/>
                <a:ea typeface="微软雅黑" panose="020B0503020204020204" pitchFamily="34" charset="-122"/>
              </a:rPr>
              <a:t>3NF</a:t>
            </a:r>
            <a:r>
              <a:rPr lang="zh-CN" altLang="en-US" b="1" dirty="0">
                <a:latin typeface="微软雅黑" panose="020B0503020204020204" pitchFamily="34" charset="-122"/>
                <a:ea typeface="微软雅黑" panose="020B0503020204020204" pitchFamily="34" charset="-122"/>
              </a:rPr>
              <a:t>。</a:t>
            </a:r>
          </a:p>
          <a:p>
            <a:pPr>
              <a:lnSpc>
                <a:spcPct val="150000"/>
              </a:lnSpc>
            </a:pPr>
            <a:br>
              <a:rPr lang="zh-CN" altLang="en-US" b="1" dirty="0">
                <a:ea typeface=""/>
                <a:cs typeface=""/>
              </a:rPr>
            </a:br>
            <a:endParaRPr lang="zh-CN" altLang="en-US" b="1" dirty="0">
              <a:ea typeface=""/>
              <a:cs typeface=""/>
            </a:endParaRPr>
          </a:p>
          <a:p>
            <a:pPr marL="285750" indent="-285750">
              <a:lnSpc>
                <a:spcPct val="150000"/>
              </a:lnSpc>
              <a:buFont typeface="Wingdings" panose="05000000000000000000" pitchFamily="2" charset="2"/>
              <a:buChar char="p"/>
            </a:pPr>
            <a:endParaRPr lang="zh-CN" altLang="en-US" b="1" dirty="0"/>
          </a:p>
        </p:txBody>
      </p:sp>
      <p:sp>
        <p:nvSpPr>
          <p:cNvPr id="6" name="Rectangle 2">
            <a:extLst>
              <a:ext uri="{FF2B5EF4-FFF2-40B4-BE49-F238E27FC236}">
                <a16:creationId xmlns:a16="http://schemas.microsoft.com/office/drawing/2014/main" id="{01A2CD8F-740A-49E6-9DBE-DC05D049961E}"/>
              </a:ext>
            </a:extLst>
          </p:cNvPr>
          <p:cNvSpPr>
            <a:spLocks noGrp="1" noChangeArrowheads="1"/>
          </p:cNvSpPr>
          <p:nvPr>
            <p:ph type="title"/>
          </p:nvPr>
        </p:nvSpPr>
        <p:spPr>
          <a:xfrm>
            <a:off x="958966" y="-39688"/>
            <a:ext cx="8149538" cy="1138238"/>
          </a:xfrm>
        </p:spPr>
        <p:txBody>
          <a:bodyPr/>
          <a:lstStyle/>
          <a:p>
            <a:r>
              <a:rPr lang="en-US" altLang="zh-CN" b="1" dirty="0"/>
              <a:t>3NF</a:t>
            </a:r>
            <a:r>
              <a:rPr lang="zh-CN" altLang="en-US" b="1" dirty="0">
                <a:ea typeface="华文隶书" panose="02010800040101010101" pitchFamily="2" charset="-122"/>
              </a:rPr>
              <a:t>分解举例</a:t>
            </a:r>
          </a:p>
        </p:txBody>
      </p:sp>
    </p:spTree>
    <p:extLst>
      <p:ext uri="{BB962C8B-B14F-4D97-AF65-F5344CB8AC3E}">
        <p14:creationId xmlns:p14="http://schemas.microsoft.com/office/powerpoint/2010/main" val="239901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p:cTn id="13"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 calcmode="lin" valueType="num">
                                      <p:cBhvr>
                                        <p:cTn id="20"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zh-CN">
                <a:sym typeface="微软雅黑" pitchFamily="34" charset="-122"/>
              </a:rPr>
              <a:t>第六章 关系数据理论</a:t>
            </a:r>
            <a:endParaRPr lang="zh-CN"/>
          </a:p>
        </p:txBody>
      </p:sp>
      <p:sp>
        <p:nvSpPr>
          <p:cNvPr id="152579" name="Rectangle 3"/>
          <p:cNvSpPr>
            <a:spLocks noGrp="1" noChangeArrowheads="1"/>
          </p:cNvSpPr>
          <p:nvPr>
            <p:ph idx="1"/>
          </p:nvPr>
        </p:nvSpPr>
        <p:spPr>
          <a:xfrm>
            <a:off x="2627784" y="1070994"/>
            <a:ext cx="5053194" cy="4854575"/>
          </a:xfrm>
        </p:spPr>
        <p:txBody>
          <a:bodyPr/>
          <a:lstStyle/>
          <a:p>
            <a:pPr marL="742950" lvl="1" indent="-285750" algn="l" eaLnBrk="1" hangingPunct="1">
              <a:lnSpc>
                <a:spcPct val="150000"/>
              </a:lnSpc>
              <a:tabLst>
                <a:tab pos="1431925" algn="l"/>
              </a:tabLst>
            </a:pPr>
            <a:r>
              <a:rPr lang="en-US" altLang="zh-CN" sz="2800" dirty="0">
                <a:sym typeface="Calibri" pitchFamily="34" charset="0"/>
              </a:rPr>
              <a:t>6.1 </a:t>
            </a:r>
            <a:r>
              <a:rPr lang="zh-CN" altLang="en-US" sz="2800" dirty="0">
                <a:sym typeface="Calibri" pitchFamily="34" charset="0"/>
              </a:rPr>
              <a:t>问题的提出</a:t>
            </a:r>
          </a:p>
          <a:p>
            <a:pPr marL="742950" lvl="1" indent="-285750" algn="l" eaLnBrk="1" hangingPunct="1">
              <a:lnSpc>
                <a:spcPct val="150000"/>
              </a:lnSpc>
              <a:tabLst>
                <a:tab pos="1431925" algn="l"/>
              </a:tabLst>
            </a:pPr>
            <a:r>
              <a:rPr lang="en-US" altLang="zh-CN" sz="2800" dirty="0">
                <a:sym typeface="Calibri" pitchFamily="34" charset="0"/>
              </a:rPr>
              <a:t>6.2 </a:t>
            </a:r>
            <a:r>
              <a:rPr lang="zh-CN" altLang="en-US" sz="2800" dirty="0">
                <a:sym typeface="Calibri" pitchFamily="34" charset="0"/>
              </a:rPr>
              <a:t>规范化</a:t>
            </a:r>
          </a:p>
          <a:p>
            <a:pPr marL="741363" indent="-284163" algn="l" eaLnBrk="1" hangingPunct="1">
              <a:lnSpc>
                <a:spcPct val="150000"/>
              </a:lnSpc>
              <a:tabLst>
                <a:tab pos="1431925" algn="l"/>
              </a:tabLst>
            </a:pPr>
            <a:r>
              <a:rPr lang="en-US" altLang="zh-CN" dirty="0">
                <a:sym typeface="Calibri" pitchFamily="34" charset="0"/>
              </a:rPr>
              <a:t>6.3 </a:t>
            </a:r>
            <a:r>
              <a:rPr lang="zh-CN" altLang="en-US" dirty="0">
                <a:sym typeface="Calibri" pitchFamily="34" charset="0"/>
              </a:rPr>
              <a:t>数据依赖的公理系统</a:t>
            </a:r>
          </a:p>
          <a:p>
            <a:pPr marL="742950" lvl="1" indent="-285750" algn="l" eaLnBrk="1" hangingPunct="1">
              <a:lnSpc>
                <a:spcPct val="150000"/>
              </a:lnSpc>
              <a:tabLst>
                <a:tab pos="1431925" algn="l"/>
              </a:tabLst>
            </a:pPr>
            <a:r>
              <a:rPr lang="en-US" altLang="zh-CN" sz="2800" dirty="0">
                <a:sym typeface="Calibri" pitchFamily="34" charset="0"/>
              </a:rPr>
              <a:t>*6.4 </a:t>
            </a:r>
            <a:r>
              <a:rPr lang="zh-CN" altLang="en-US" sz="2800" dirty="0">
                <a:sym typeface="Calibri" pitchFamily="34" charset="0"/>
              </a:rPr>
              <a:t>模式的分解</a:t>
            </a:r>
          </a:p>
          <a:p>
            <a:pPr marL="742950" lvl="1" indent="-285750" algn="l" eaLnBrk="1" hangingPunct="1">
              <a:lnSpc>
                <a:spcPct val="150000"/>
              </a:lnSpc>
              <a:tabLst>
                <a:tab pos="1431925" algn="l"/>
              </a:tabLst>
            </a:pPr>
            <a:r>
              <a:rPr lang="zh-CN" altLang="en-US" sz="2800" dirty="0">
                <a:solidFill>
                  <a:srgbClr val="0066FF"/>
                </a:solidFill>
                <a:sym typeface="Calibri" pitchFamily="34" charset="0"/>
              </a:rPr>
              <a:t>6.5 小结</a:t>
            </a:r>
            <a:endParaRPr lang="zh-CN" altLang="en-US" dirty="0"/>
          </a:p>
        </p:txBody>
      </p:sp>
      <p:sp>
        <p:nvSpPr>
          <p:cNvPr id="2" name="日期占位符 1"/>
          <p:cNvSpPr>
            <a:spLocks noGrp="1"/>
          </p:cNvSpPr>
          <p:nvPr>
            <p:ph type="dt" sz="half" idx="10"/>
          </p:nvPr>
        </p:nvSpPr>
        <p:spPr/>
        <p:txBody>
          <a:bodyPr/>
          <a:lstStyle/>
          <a:p>
            <a:pPr>
              <a:defRPr/>
            </a:pPr>
            <a:fld id="{52EE65B4-6817-4F9F-A729-7A47DEC0F6A1}" type="datetime1">
              <a:rPr lang="zh-CN" altLang="en-US" smtClean="0"/>
              <a:t>2021/12/02</a:t>
            </a:fld>
            <a:endParaRPr lang="zh-CN" altLang="en-US" dirty="0"/>
          </a:p>
        </p:txBody>
      </p:sp>
    </p:spTree>
    <p:extLst>
      <p:ext uri="{BB962C8B-B14F-4D97-AF65-F5344CB8AC3E}">
        <p14:creationId xmlns:p14="http://schemas.microsoft.com/office/powerpoint/2010/main" val="18715695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sym typeface="微软雅黑" pitchFamily="34" charset="-122"/>
              </a:rPr>
              <a:t>第六章 关系数据理论</a:t>
            </a:r>
            <a:endParaRPr lang="zh-CN"/>
          </a:p>
        </p:txBody>
      </p:sp>
      <p:sp>
        <p:nvSpPr>
          <p:cNvPr id="21507" name="Rectangle 3"/>
          <p:cNvSpPr>
            <a:spLocks noGrp="1" noChangeArrowheads="1"/>
          </p:cNvSpPr>
          <p:nvPr>
            <p:ph idx="1"/>
          </p:nvPr>
        </p:nvSpPr>
        <p:spPr>
          <a:xfrm>
            <a:off x="2771800" y="1268760"/>
            <a:ext cx="5881794" cy="4854575"/>
          </a:xfrm>
        </p:spPr>
        <p:txBody>
          <a:bodyPr/>
          <a:lstStyle/>
          <a:p>
            <a:pPr marL="742950" lvl="1" indent="-285750" algn="l" eaLnBrk="1" hangingPunct="1">
              <a:lnSpc>
                <a:spcPct val="150000"/>
              </a:lnSpc>
              <a:tabLst>
                <a:tab pos="1431925" algn="l"/>
              </a:tabLst>
            </a:pPr>
            <a:r>
              <a:rPr lang="en-US" altLang="zh-CN" sz="2800" dirty="0">
                <a:sym typeface="Calibri" pitchFamily="34" charset="0"/>
              </a:rPr>
              <a:t>6.1 </a:t>
            </a:r>
            <a:r>
              <a:rPr lang="zh-CN" altLang="en-US" sz="2800" dirty="0">
                <a:sym typeface="Calibri" pitchFamily="34" charset="0"/>
              </a:rPr>
              <a:t>问题的提出</a:t>
            </a:r>
          </a:p>
          <a:p>
            <a:pPr marL="742950" lvl="1" indent="-285750" algn="l" eaLnBrk="1" hangingPunct="1">
              <a:lnSpc>
                <a:spcPct val="150000"/>
              </a:lnSpc>
              <a:tabLst>
                <a:tab pos="1431925" algn="l"/>
              </a:tabLst>
            </a:pPr>
            <a:r>
              <a:rPr lang="en-US" altLang="zh-CN" sz="2800" dirty="0">
                <a:solidFill>
                  <a:srgbClr val="0066FF"/>
                </a:solidFill>
                <a:sym typeface="Calibri" pitchFamily="34" charset="0"/>
              </a:rPr>
              <a:t>6.2 </a:t>
            </a:r>
            <a:r>
              <a:rPr lang="zh-CN" altLang="en-US" sz="2800" dirty="0">
                <a:solidFill>
                  <a:srgbClr val="0066FF"/>
                </a:solidFill>
                <a:sym typeface="Calibri" pitchFamily="34" charset="0"/>
              </a:rPr>
              <a:t>规范化</a:t>
            </a:r>
          </a:p>
          <a:p>
            <a:pPr marL="741363" indent="-284163" algn="l">
              <a:lnSpc>
                <a:spcPct val="150000"/>
              </a:lnSpc>
              <a:tabLst>
                <a:tab pos="1431925" algn="l"/>
              </a:tabLst>
            </a:pPr>
            <a:r>
              <a:rPr lang="en-US" altLang="zh-CN" dirty="0">
                <a:sym typeface="Calibri" pitchFamily="34" charset="0"/>
              </a:rPr>
              <a:t>6.3 </a:t>
            </a:r>
            <a:r>
              <a:rPr lang="zh-CN" altLang="en-US" dirty="0">
                <a:sym typeface="Calibri" pitchFamily="34" charset="0"/>
              </a:rPr>
              <a:t>数据依赖的公理系统</a:t>
            </a:r>
          </a:p>
          <a:p>
            <a:pPr marL="741363" indent="-284163" algn="l">
              <a:lnSpc>
                <a:spcPct val="150000"/>
              </a:lnSpc>
              <a:tabLst>
                <a:tab pos="1431925" algn="l"/>
              </a:tabLst>
            </a:pPr>
            <a:r>
              <a:rPr lang="en-US" altLang="zh-CN" dirty="0">
                <a:sym typeface="Calibri" pitchFamily="34" charset="0"/>
              </a:rPr>
              <a:t>*6.4 </a:t>
            </a:r>
            <a:r>
              <a:rPr lang="zh-CN" altLang="en-US" dirty="0">
                <a:sym typeface="Calibri" pitchFamily="34" charset="0"/>
              </a:rPr>
              <a:t>模式的分解</a:t>
            </a:r>
          </a:p>
          <a:p>
            <a:pPr marL="741363" indent="-284163" algn="l">
              <a:lnSpc>
                <a:spcPct val="150000"/>
              </a:lnSpc>
              <a:tabLst>
                <a:tab pos="1431925" algn="l"/>
              </a:tabLst>
            </a:pPr>
            <a:r>
              <a:rPr lang="zh-CN" altLang="en-US" dirty="0">
                <a:sym typeface="Calibri" pitchFamily="34" charset="0"/>
              </a:rPr>
              <a:t>6.5 小结</a:t>
            </a:r>
            <a:endParaRPr lang="zh-CN" altLang="en-US" dirty="0"/>
          </a:p>
        </p:txBody>
      </p:sp>
      <p:sp>
        <p:nvSpPr>
          <p:cNvPr id="2" name="日期占位符 1"/>
          <p:cNvSpPr>
            <a:spLocks noGrp="1"/>
          </p:cNvSpPr>
          <p:nvPr>
            <p:ph type="dt" sz="half" idx="10"/>
          </p:nvPr>
        </p:nvSpPr>
        <p:spPr/>
        <p:txBody>
          <a:bodyPr/>
          <a:lstStyle/>
          <a:p>
            <a:pPr>
              <a:defRPr/>
            </a:pPr>
            <a:fld id="{83A2A527-4EBC-4859-A918-9FA748F27B63}" type="datetime1">
              <a:rPr lang="zh-CN" altLang="en-US" smtClean="0"/>
              <a:t>2021/12/02</a:t>
            </a:fld>
            <a:endParaRPr lang="zh-CN" altLang="en-US" dirty="0"/>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sz="3600" dirty="0">
                <a:latin typeface="+mn-lt"/>
              </a:rPr>
              <a:t>6.5</a:t>
            </a:r>
            <a:r>
              <a:rPr lang="zh-CN" altLang="en-US" sz="3600" dirty="0">
                <a:latin typeface="+mn-lt"/>
              </a:rPr>
              <a:t>  小结</a:t>
            </a:r>
          </a:p>
        </p:txBody>
      </p:sp>
      <p:sp>
        <p:nvSpPr>
          <p:cNvPr id="153604" name="Rectangle 5"/>
          <p:cNvSpPr>
            <a:spLocks noChangeArrowheads="1"/>
          </p:cNvSpPr>
          <p:nvPr/>
        </p:nvSpPr>
        <p:spPr bwMode="auto">
          <a:xfrm>
            <a:off x="899592" y="870926"/>
            <a:ext cx="5710238" cy="517525"/>
          </a:xfrm>
          <a:prstGeom prst="rect">
            <a:avLst/>
          </a:prstGeom>
          <a:noFill/>
          <a:ln w="9525">
            <a:noFill/>
            <a:miter lim="800000"/>
            <a:headEnd/>
            <a:tailEnd/>
          </a:ln>
        </p:spPr>
        <p:txBody>
          <a:bodyPr wrap="none" anchor="ctr">
            <a:spAutoFit/>
          </a:bodyPr>
          <a:lstStyle/>
          <a:p>
            <a:pPr>
              <a:buSzPct val="100000"/>
              <a:buFont typeface="Wingdings" pitchFamily="2" charset="2"/>
              <a:buChar char="v"/>
            </a:pPr>
            <a:r>
              <a:rPr lang="zh-CN" altLang="en-US" sz="2800" b="1" dirty="0">
                <a:solidFill>
                  <a:srgbClr val="000000"/>
                </a:solidFill>
                <a:sym typeface="Arial" pitchFamily="34" charset="0"/>
              </a:rPr>
              <a:t>关系模式的规范化，其基本思想：</a:t>
            </a:r>
            <a:r>
              <a:rPr lang="zh-CN" altLang="en-US" sz="2000" b="1" dirty="0">
                <a:solidFill>
                  <a:srgbClr val="000000"/>
                </a:solidFill>
                <a:sym typeface="Arial" pitchFamily="34" charset="0"/>
              </a:rPr>
              <a:t> </a:t>
            </a:r>
          </a:p>
        </p:txBody>
      </p:sp>
      <p:pic>
        <p:nvPicPr>
          <p:cNvPr id="158722" name="Picture 2"/>
          <p:cNvPicPr>
            <a:picLocks noChangeAspect="1" noChangeArrowheads="1"/>
          </p:cNvPicPr>
          <p:nvPr/>
        </p:nvPicPr>
        <p:blipFill>
          <a:blip r:embed="rId2" cstate="print"/>
          <a:srcRect/>
          <a:stretch>
            <a:fillRect/>
          </a:stretch>
        </p:blipFill>
        <p:spPr bwMode="auto">
          <a:xfrm>
            <a:off x="971600" y="1757364"/>
            <a:ext cx="7632848" cy="4422833"/>
          </a:xfrm>
          <a:prstGeom prst="rect">
            <a:avLst/>
          </a:prstGeom>
          <a:noFill/>
          <a:ln w="9525">
            <a:noFill/>
            <a:miter lim="800000"/>
            <a:headEnd/>
            <a:tailEnd/>
          </a:ln>
        </p:spPr>
      </p:pic>
      <p:sp>
        <p:nvSpPr>
          <p:cNvPr id="3" name="日期占位符 2"/>
          <p:cNvSpPr>
            <a:spLocks noGrp="1"/>
          </p:cNvSpPr>
          <p:nvPr>
            <p:ph type="dt" sz="half" idx="10"/>
          </p:nvPr>
        </p:nvSpPr>
        <p:spPr/>
        <p:txBody>
          <a:bodyPr/>
          <a:lstStyle/>
          <a:p>
            <a:pPr>
              <a:defRPr/>
            </a:pPr>
            <a:fld id="{FA0F228C-374B-47ED-8343-3E1C563B87C1}" type="datetime1">
              <a:rPr lang="zh-CN" altLang="en-US" smtClean="0"/>
              <a:t>2021/12/02</a:t>
            </a:fld>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sz="3600" dirty="0"/>
              <a:t>小结（续）</a:t>
            </a:r>
            <a:endParaRPr lang="en-US" sz="3600" dirty="0"/>
          </a:p>
        </p:txBody>
      </p:sp>
      <p:sp>
        <p:nvSpPr>
          <p:cNvPr id="154627" name="内容占位符 4"/>
          <p:cNvSpPr>
            <a:spLocks noGrp="1" noChangeArrowheads="1"/>
          </p:cNvSpPr>
          <p:nvPr>
            <p:ph idx="1"/>
          </p:nvPr>
        </p:nvSpPr>
        <p:spPr>
          <a:xfrm>
            <a:off x="827584" y="908720"/>
            <a:ext cx="8149538" cy="4854575"/>
          </a:xfrm>
        </p:spPr>
        <p:txBody>
          <a:bodyPr/>
          <a:lstStyle/>
          <a:p>
            <a:pPr>
              <a:lnSpc>
                <a:spcPct val="120000"/>
              </a:lnSpc>
            </a:pPr>
            <a:r>
              <a:rPr lang="zh-CN" altLang="en-US" dirty="0"/>
              <a:t>若要求分解具有无损连接性，那么模式分解一定能够达到</a:t>
            </a:r>
            <a:r>
              <a:rPr lang="en-US" altLang="zh-CN" dirty="0"/>
              <a:t>4NF</a:t>
            </a:r>
            <a:r>
              <a:rPr lang="zh-CN" altLang="en-US" dirty="0"/>
              <a:t>。</a:t>
            </a:r>
          </a:p>
          <a:p>
            <a:pPr>
              <a:lnSpc>
                <a:spcPct val="120000"/>
              </a:lnSpc>
            </a:pPr>
            <a:r>
              <a:rPr lang="zh-CN" altLang="en-US" dirty="0"/>
              <a:t>若要求分解保持函数依赖，那么模式分解一定能够达到</a:t>
            </a:r>
            <a:r>
              <a:rPr lang="en-US" altLang="zh-CN" dirty="0"/>
              <a:t>3NF</a:t>
            </a:r>
            <a:r>
              <a:rPr lang="zh-CN" altLang="en-US" dirty="0"/>
              <a:t>，但不一定能够达到</a:t>
            </a:r>
            <a:r>
              <a:rPr lang="en-US" altLang="zh-CN" dirty="0"/>
              <a:t>BCNF</a:t>
            </a:r>
            <a:r>
              <a:rPr lang="zh-CN" altLang="en-US" dirty="0"/>
              <a:t>。</a:t>
            </a:r>
          </a:p>
          <a:p>
            <a:pPr>
              <a:lnSpc>
                <a:spcPct val="120000"/>
              </a:lnSpc>
            </a:pPr>
            <a:r>
              <a:rPr lang="zh-CN" altLang="en-US" dirty="0"/>
              <a:t>若分解既具有无损连接性，又保持函数依赖，则模式分解一定能够达到</a:t>
            </a:r>
            <a:r>
              <a:rPr lang="en-US" altLang="zh-CN" dirty="0"/>
              <a:t>3NF</a:t>
            </a:r>
            <a:r>
              <a:rPr lang="zh-CN" altLang="en-US" dirty="0"/>
              <a:t>，但不一定能够达到</a:t>
            </a:r>
            <a:r>
              <a:rPr lang="en-US" altLang="zh-CN" dirty="0"/>
              <a:t>BCNF</a:t>
            </a:r>
            <a:r>
              <a:rPr lang="zh-CN" altLang="en-US" dirty="0"/>
              <a:t>。</a:t>
            </a:r>
          </a:p>
          <a:p>
            <a:pPr>
              <a:lnSpc>
                <a:spcPct val="120000"/>
              </a:lnSpc>
              <a:buFont typeface="Wingdings" pitchFamily="2" charset="2"/>
              <a:buNone/>
            </a:pPr>
            <a:endParaRPr lang="zh-CN" altLang="en-US" dirty="0"/>
          </a:p>
        </p:txBody>
      </p:sp>
      <p:sp>
        <p:nvSpPr>
          <p:cNvPr id="2" name="日期占位符 1"/>
          <p:cNvSpPr>
            <a:spLocks noGrp="1"/>
          </p:cNvSpPr>
          <p:nvPr>
            <p:ph type="dt" sz="half" idx="10"/>
          </p:nvPr>
        </p:nvSpPr>
        <p:spPr/>
        <p:txBody>
          <a:bodyPr/>
          <a:lstStyle/>
          <a:p>
            <a:pPr>
              <a:defRPr/>
            </a:pPr>
            <a:fld id="{CCEE2AFC-D453-49DD-9DED-CFE4C55A47C8}" type="datetime1">
              <a:rPr lang="zh-CN" altLang="en-US" smtClean="0"/>
              <a:t>2021/12/02</a:t>
            </a:fld>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sz="3600" dirty="0"/>
              <a:t>小结（续）</a:t>
            </a:r>
            <a:endParaRPr lang="en-US" sz="3600" dirty="0"/>
          </a:p>
        </p:txBody>
      </p:sp>
      <p:sp>
        <p:nvSpPr>
          <p:cNvPr id="155651" name="内容占位符 3"/>
          <p:cNvSpPr>
            <a:spLocks noGrp="1" noChangeArrowheads="1"/>
          </p:cNvSpPr>
          <p:nvPr>
            <p:ph idx="1"/>
          </p:nvPr>
        </p:nvSpPr>
        <p:spPr>
          <a:xfrm>
            <a:off x="899592" y="836712"/>
            <a:ext cx="8149538" cy="4854575"/>
          </a:xfrm>
        </p:spPr>
        <p:txBody>
          <a:bodyPr/>
          <a:lstStyle/>
          <a:p>
            <a:pPr algn="just">
              <a:lnSpc>
                <a:spcPct val="150000"/>
              </a:lnSpc>
            </a:pPr>
            <a:r>
              <a:rPr lang="zh-CN" dirty="0"/>
              <a:t>规范化理论为数据库设计提供理论的指南和工具</a:t>
            </a:r>
          </a:p>
          <a:p>
            <a:pPr lvl="1" algn="just">
              <a:lnSpc>
                <a:spcPct val="150000"/>
              </a:lnSpc>
            </a:pPr>
            <a:r>
              <a:rPr lang="zh-CN" dirty="0"/>
              <a:t>仅仅是指南和工具</a:t>
            </a:r>
          </a:p>
          <a:p>
            <a:pPr algn="just">
              <a:lnSpc>
                <a:spcPct val="150000"/>
              </a:lnSpc>
            </a:pPr>
            <a:r>
              <a:rPr lang="zh-CN" dirty="0"/>
              <a:t>并不是规范化程度越高，模式就越好</a:t>
            </a:r>
          </a:p>
          <a:p>
            <a:pPr lvl="1" algn="just">
              <a:lnSpc>
                <a:spcPct val="150000"/>
              </a:lnSpc>
            </a:pPr>
            <a:r>
              <a:rPr lang="zh-CN" dirty="0"/>
              <a:t>必须结合应用环境和现实世界的具体情况合理地选择数据库模式</a:t>
            </a:r>
          </a:p>
          <a:p>
            <a:pPr>
              <a:lnSpc>
                <a:spcPct val="150000"/>
              </a:lnSpc>
            </a:pPr>
            <a:endParaRPr lang="zh-CN" altLang="zh-CN" dirty="0"/>
          </a:p>
          <a:p>
            <a:pPr>
              <a:lnSpc>
                <a:spcPct val="150000"/>
              </a:lnSpc>
              <a:buFont typeface="Wingdings" pitchFamily="2" charset="2"/>
              <a:buNone/>
            </a:pPr>
            <a:endParaRPr lang="zh-CN" altLang="zh-CN" dirty="0"/>
          </a:p>
          <a:p>
            <a:pPr>
              <a:lnSpc>
                <a:spcPct val="150000"/>
              </a:lnSpc>
              <a:buFont typeface="Wingdings" pitchFamily="2" charset="2"/>
              <a:buNone/>
            </a:pPr>
            <a:endParaRPr lang="zh-CN" altLang="zh-CN" dirty="0"/>
          </a:p>
        </p:txBody>
      </p:sp>
      <p:sp>
        <p:nvSpPr>
          <p:cNvPr id="2" name="日期占位符 1"/>
          <p:cNvSpPr>
            <a:spLocks noGrp="1"/>
          </p:cNvSpPr>
          <p:nvPr>
            <p:ph type="dt" sz="half" idx="10"/>
          </p:nvPr>
        </p:nvSpPr>
        <p:spPr/>
        <p:txBody>
          <a:bodyPr/>
          <a:lstStyle/>
          <a:p>
            <a:pPr>
              <a:defRPr/>
            </a:pPr>
            <a:fld id="{C497282C-8EC9-489D-AB2D-88CE30FC6BD5}" type="datetime1">
              <a:rPr lang="zh-CN" altLang="en-US" smtClean="0"/>
              <a:t>2021/12/02</a:t>
            </a:fld>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ChangeArrowheads="1"/>
          </p:cNvSpPr>
          <p:nvPr/>
        </p:nvSpPr>
        <p:spPr bwMode="auto">
          <a:xfrm>
            <a:off x="895048" y="836712"/>
            <a:ext cx="8064896" cy="60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a:spcBef>
                <a:spcPct val="20000"/>
              </a:spcBef>
              <a:buClr>
                <a:schemeClr val="tx1"/>
              </a:buClr>
              <a:buChar char="•"/>
              <a:defRPr sz="2200">
                <a:solidFill>
                  <a:schemeClr val="tx1"/>
                </a:solidFill>
                <a:latin typeface="Arial" panose="020B0604020202020204" pitchFamily="34" charset="0"/>
              </a:defRPr>
            </a:lvl3pPr>
            <a:lvl4pPr marL="1600200" indent="-228600" algn="l">
              <a:spcBef>
                <a:spcPct val="20000"/>
              </a:spcBef>
              <a:buChar char="–"/>
              <a:defRPr sz="2000">
                <a:solidFill>
                  <a:schemeClr val="tx1"/>
                </a:solidFill>
                <a:latin typeface="Arial" panose="020B0604020202020204" pitchFamily="34" charset="0"/>
              </a:defRPr>
            </a:lvl4pPr>
            <a:lvl5pPr marL="2057400" indent="-228600" algn="l">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lvl="0" fontAlgn="auto">
              <a:lnSpc>
                <a:spcPct val="150000"/>
              </a:lnSpc>
              <a:spcAft>
                <a:spcPts val="0"/>
              </a:spcAft>
              <a:buNone/>
            </a:pPr>
            <a:r>
              <a:rPr lang="en-US" altLang="zh-CN" sz="2000" b="1" kern="0" dirty="0">
                <a:solidFill>
                  <a:srgbClr val="002060"/>
                </a:solidFill>
                <a:latin typeface="微软雅黑" panose="020B0503020204020204" pitchFamily="34" charset="-122"/>
                <a:ea typeface="微软雅黑" panose="020B0503020204020204" pitchFamily="34" charset="-122"/>
              </a:rPr>
              <a:t>1</a:t>
            </a:r>
            <a:r>
              <a:rPr lang="zh-CN" altLang="en-US" sz="2000" b="1" kern="0" dirty="0">
                <a:solidFill>
                  <a:srgbClr val="002060"/>
                </a:solidFill>
                <a:latin typeface="微软雅黑" panose="020B0503020204020204" pitchFamily="34" charset="-122"/>
                <a:ea typeface="微软雅黑" panose="020B0503020204020204" pitchFamily="34" charset="-122"/>
              </a:rPr>
              <a:t>、在关系模式</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U</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F</a:t>
            </a:r>
            <a:r>
              <a:rPr lang="zh-CN" altLang="en-US" sz="2000" b="1" kern="0" dirty="0">
                <a:solidFill>
                  <a:srgbClr val="002060"/>
                </a:solidFill>
                <a:latin typeface="微软雅黑" panose="020B0503020204020204" pitchFamily="34" charset="-122"/>
                <a:ea typeface="微软雅黑" panose="020B0503020204020204" pitchFamily="34" charset="-122"/>
              </a:rPr>
              <a:t>）中，</a:t>
            </a:r>
            <a:r>
              <a:rPr lang="en-US" altLang="zh-CN" sz="2000" b="1" kern="0" dirty="0">
                <a:solidFill>
                  <a:srgbClr val="002060"/>
                </a:solidFill>
                <a:latin typeface="微软雅黑" panose="020B0503020204020204" pitchFamily="34" charset="-122"/>
                <a:ea typeface="微软雅黑" panose="020B0503020204020204" pitchFamily="34" charset="-122"/>
              </a:rPr>
              <a:t>U=ABCDE</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F={A→C</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AC→B</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B→D</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C→E</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EC→B}</a:t>
            </a:r>
          </a:p>
          <a:p>
            <a:pPr lvl="0" fontAlgn="auto">
              <a:lnSpc>
                <a:spcPct val="150000"/>
              </a:lnSpc>
              <a:spcAft>
                <a:spcPts val="0"/>
              </a:spcAft>
              <a:buNone/>
            </a:pP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1</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 </a:t>
            </a:r>
            <a:r>
              <a:rPr lang="zh-CN" altLang="en-US" sz="2000" b="1" kern="0" dirty="0">
                <a:solidFill>
                  <a:srgbClr val="002060"/>
                </a:solidFill>
                <a:latin typeface="微软雅黑" panose="020B0503020204020204" pitchFamily="34" charset="-122"/>
                <a:ea typeface="微软雅黑" panose="020B0503020204020204" pitchFamily="34" charset="-122"/>
              </a:rPr>
              <a:t>计算</a:t>
            </a:r>
            <a:r>
              <a:rPr lang="en-US" altLang="zh-CN" sz="2000" b="1" kern="0" dirty="0">
                <a:solidFill>
                  <a:srgbClr val="002060"/>
                </a:solidFill>
                <a:latin typeface="微软雅黑" panose="020B0503020204020204" pitchFamily="34" charset="-122"/>
                <a:ea typeface="微软雅黑" panose="020B0503020204020204" pitchFamily="34" charset="-122"/>
              </a:rPr>
              <a:t>A</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 (EC)</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p>
          <a:p>
            <a:pPr lvl="0" fontAlgn="auto">
              <a:lnSpc>
                <a:spcPct val="150000"/>
              </a:lnSpc>
              <a:spcAft>
                <a:spcPts val="0"/>
              </a:spcAft>
              <a:buNone/>
            </a:pP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2</a:t>
            </a:r>
            <a:r>
              <a:rPr lang="zh-CN" altLang="en-US" sz="2000" b="1" kern="0" dirty="0">
                <a:solidFill>
                  <a:srgbClr val="002060"/>
                </a:solidFill>
                <a:latin typeface="微软雅黑" panose="020B0503020204020204" pitchFamily="34" charset="-122"/>
                <a:ea typeface="微软雅黑" panose="020B0503020204020204" pitchFamily="34" charset="-122"/>
              </a:rPr>
              <a:t>）求</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的所有候选码。</a:t>
            </a:r>
            <a:endParaRPr lang="en-US" altLang="zh-CN" sz="2000" b="1" kern="0" dirty="0">
              <a:solidFill>
                <a:srgbClr val="002060"/>
              </a:solidFill>
              <a:latin typeface="微软雅黑" panose="020B0503020204020204" pitchFamily="34" charset="-122"/>
              <a:ea typeface="微软雅黑" panose="020B0503020204020204" pitchFamily="34" charset="-122"/>
            </a:endParaRPr>
          </a:p>
          <a:p>
            <a:pPr lvl="0" fontAlgn="auto">
              <a:lnSpc>
                <a:spcPct val="150000"/>
              </a:lnSpc>
              <a:spcAft>
                <a:spcPts val="0"/>
              </a:spcAft>
              <a:buNone/>
            </a:pP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3</a:t>
            </a:r>
            <a:r>
              <a:rPr lang="zh-CN" altLang="en-US" sz="2000" b="1" kern="0" dirty="0">
                <a:solidFill>
                  <a:srgbClr val="002060"/>
                </a:solidFill>
                <a:latin typeface="微软雅黑" panose="020B0503020204020204" pitchFamily="34" charset="-122"/>
                <a:ea typeface="微软雅黑" panose="020B0503020204020204" pitchFamily="34" charset="-122"/>
              </a:rPr>
              <a:t>）此关系最高属于第几范式？</a:t>
            </a:r>
            <a:endParaRPr lang="en-US" altLang="zh-CN" sz="2000" b="1" kern="0" dirty="0">
              <a:solidFill>
                <a:srgbClr val="002060"/>
              </a:solidFill>
              <a:latin typeface="微软雅黑" panose="020B0503020204020204" pitchFamily="34" charset="-122"/>
              <a:ea typeface="微软雅黑" panose="020B0503020204020204" pitchFamily="34" charset="-122"/>
            </a:endParaRPr>
          </a:p>
          <a:p>
            <a:pPr lvl="0" fontAlgn="auto">
              <a:lnSpc>
                <a:spcPct val="150000"/>
              </a:lnSpc>
              <a:spcAft>
                <a:spcPts val="0"/>
              </a:spcAft>
              <a:buNone/>
            </a:pPr>
            <a:r>
              <a:rPr kumimoji="0" lang="zh-CN" altLang="en-US" sz="2000" b="1" i="0" u="none" strike="noStrike" kern="0" cap="none" spc="0" normalizeH="0" noProof="0" dirty="0">
                <a:ln>
                  <a:noFill/>
                </a:ln>
                <a:solidFill>
                  <a:srgbClr val="002060"/>
                </a:solidFill>
                <a:effectLst/>
                <a:uLnTx/>
                <a:uFillTx/>
                <a:latin typeface="微软雅黑" panose="020B0503020204020204" pitchFamily="34" charset="-122"/>
                <a:ea typeface="微软雅黑" panose="020B0503020204020204" pitchFamily="34" charset="-122"/>
              </a:rPr>
              <a:t>解</a:t>
            </a:r>
            <a:r>
              <a:rPr lang="zh-CN" altLang="en-US"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kern="0" dirty="0">
                <a:solidFill>
                  <a:srgbClr val="002060"/>
                </a:solidFill>
                <a:latin typeface="微软雅黑" panose="020B0503020204020204" pitchFamily="34" charset="-122"/>
                <a:ea typeface="微软雅黑" panose="020B0503020204020204" pitchFamily="34" charset="-122"/>
              </a:rPr>
              <a:t> A</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=ABCDE</a:t>
            </a:r>
            <a:r>
              <a:rPr kumimoji="0" lang="en-US" altLang="zh-CN" sz="2000" b="1" i="0" u="none" strike="noStrike" kern="0" cap="none" spc="0" normalizeH="0" noProof="0" dirty="0">
                <a:ln>
                  <a:noFill/>
                </a:ln>
                <a:solidFill>
                  <a:srgbClr val="002060"/>
                </a:solidFill>
                <a:effectLst/>
                <a:uLnTx/>
                <a:uFillTx/>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(EC)</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kumimoji="0" lang="en-US" altLang="zh-CN" sz="2000" b="1" i="0" u="none" strike="noStrike" kern="0" cap="none" spc="0" normalizeH="0" noProof="0" dirty="0">
                <a:ln>
                  <a:noFill/>
                </a:ln>
                <a:solidFill>
                  <a:srgbClr val="002060"/>
                </a:solidFill>
                <a:effectLst/>
                <a:uLnTx/>
                <a:uFillTx/>
                <a:latin typeface="微软雅黑" panose="020B0503020204020204" pitchFamily="34" charset="-122"/>
                <a:ea typeface="微软雅黑" panose="020B0503020204020204" pitchFamily="34" charset="-122"/>
              </a:rPr>
              <a:t> =ECBD</a:t>
            </a:r>
          </a:p>
          <a:p>
            <a:pPr lvl="0" fontAlgn="auto">
              <a:lnSpc>
                <a:spcPct val="150000"/>
              </a:lnSpc>
              <a:spcAft>
                <a:spcPts val="0"/>
              </a:spcAft>
              <a:buNone/>
            </a:pPr>
            <a:r>
              <a:rPr lang="en-US" altLang="zh-CN" sz="2000" b="1" kern="0" dirty="0">
                <a:solidFill>
                  <a:srgbClr val="002060"/>
                </a:solidFill>
                <a:latin typeface="微软雅黑" panose="020B0503020204020204" pitchFamily="34" charset="-122"/>
                <a:ea typeface="微软雅黑" panose="020B0503020204020204" pitchFamily="34" charset="-122"/>
              </a:rPr>
              <a:t>       </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2</a:t>
            </a:r>
            <a:r>
              <a:rPr lang="zh-CN" altLang="en-US" sz="2000" b="1" kern="0" dirty="0">
                <a:solidFill>
                  <a:srgbClr val="002060"/>
                </a:solidFill>
                <a:latin typeface="微软雅黑" panose="020B0503020204020204" pitchFamily="34" charset="-122"/>
                <a:ea typeface="微软雅黑" panose="020B0503020204020204" pitchFamily="34" charset="-122"/>
              </a:rPr>
              <a:t>）由于属性</a:t>
            </a:r>
            <a:r>
              <a:rPr lang="en-US" altLang="zh-CN" sz="2000" b="1" kern="0" dirty="0">
                <a:solidFill>
                  <a:srgbClr val="002060"/>
                </a:solidFill>
                <a:latin typeface="微软雅黑" panose="020B0503020204020204" pitchFamily="34" charset="-122"/>
                <a:ea typeface="微软雅黑" panose="020B0503020204020204" pitchFamily="34" charset="-122"/>
              </a:rPr>
              <a:t>A</a:t>
            </a:r>
            <a:r>
              <a:rPr lang="zh-CN" altLang="en-US" sz="2000" b="1" kern="0" dirty="0">
                <a:solidFill>
                  <a:srgbClr val="002060"/>
                </a:solidFill>
                <a:latin typeface="微软雅黑" panose="020B0503020204020204" pitchFamily="34" charset="-122"/>
                <a:ea typeface="微软雅黑" panose="020B0503020204020204" pitchFamily="34" charset="-122"/>
              </a:rPr>
              <a:t>只出现在函数依赖的左边，因此候选码必包含属性</a:t>
            </a:r>
            <a:r>
              <a:rPr lang="en-US" altLang="zh-CN" sz="2000" b="1" kern="0" dirty="0">
                <a:solidFill>
                  <a:srgbClr val="002060"/>
                </a:solidFill>
                <a:latin typeface="微软雅黑" panose="020B0503020204020204" pitchFamily="34" charset="-122"/>
                <a:ea typeface="微软雅黑" panose="020B0503020204020204" pitchFamily="34" charset="-122"/>
              </a:rPr>
              <a:t>A</a:t>
            </a:r>
            <a:r>
              <a:rPr lang="zh-CN" altLang="en-US" sz="2000" b="1" kern="0" dirty="0">
                <a:solidFill>
                  <a:srgbClr val="002060"/>
                </a:solidFill>
                <a:latin typeface="微软雅黑" panose="020B0503020204020204" pitchFamily="34" charset="-122"/>
                <a:ea typeface="微软雅黑" panose="020B0503020204020204" pitchFamily="34" charset="-122"/>
              </a:rPr>
              <a:t>；同时属性</a:t>
            </a:r>
            <a:r>
              <a:rPr lang="en-US" altLang="zh-CN" sz="2000" b="1" kern="0" dirty="0">
                <a:solidFill>
                  <a:srgbClr val="002060"/>
                </a:solidFill>
                <a:latin typeface="微软雅黑" panose="020B0503020204020204" pitchFamily="34" charset="-122"/>
                <a:ea typeface="微软雅黑" panose="020B0503020204020204" pitchFamily="34" charset="-122"/>
              </a:rPr>
              <a:t>D</a:t>
            </a:r>
            <a:r>
              <a:rPr lang="zh-CN" altLang="en-US" sz="2000" b="1" kern="0" dirty="0">
                <a:solidFill>
                  <a:srgbClr val="002060"/>
                </a:solidFill>
                <a:latin typeface="微软雅黑" panose="020B0503020204020204" pitchFamily="34" charset="-122"/>
                <a:ea typeface="微软雅黑" panose="020B0503020204020204" pitchFamily="34" charset="-122"/>
              </a:rPr>
              <a:t>只出现在函数依赖右边，因此候选码一定不包含</a:t>
            </a:r>
            <a:r>
              <a:rPr lang="en-US" altLang="zh-CN" sz="2000" b="1" kern="0" dirty="0">
                <a:solidFill>
                  <a:srgbClr val="002060"/>
                </a:solidFill>
                <a:latin typeface="微软雅黑" panose="020B0503020204020204" pitchFamily="34" charset="-122"/>
                <a:ea typeface="微软雅黑" panose="020B0503020204020204" pitchFamily="34" charset="-122"/>
              </a:rPr>
              <a:t>D</a:t>
            </a:r>
            <a:r>
              <a:rPr lang="zh-CN" altLang="en-US" sz="2000" b="1" kern="0" dirty="0">
                <a:solidFill>
                  <a:srgbClr val="002060"/>
                </a:solidFill>
                <a:latin typeface="微软雅黑" panose="020B0503020204020204" pitchFamily="34" charset="-122"/>
                <a:ea typeface="微软雅黑" panose="020B0503020204020204" pitchFamily="34" charset="-122"/>
              </a:rPr>
              <a:t>。</a:t>
            </a:r>
            <a:endParaRPr lang="en-US" altLang="zh-CN" sz="2000" b="1" kern="0" dirty="0">
              <a:solidFill>
                <a:srgbClr val="002060"/>
              </a:solidFill>
              <a:latin typeface="微软雅黑" panose="020B0503020204020204" pitchFamily="34" charset="-122"/>
              <a:ea typeface="微软雅黑" panose="020B0503020204020204" pitchFamily="34" charset="-122"/>
            </a:endParaRPr>
          </a:p>
          <a:p>
            <a:pPr lvl="0" fontAlgn="auto">
              <a:lnSpc>
                <a:spcPct val="150000"/>
              </a:lnSpc>
              <a:spcAft>
                <a:spcPts val="0"/>
              </a:spcAft>
              <a:buNone/>
            </a:pPr>
            <a:r>
              <a:rPr lang="en-US" altLang="zh-CN" sz="2000" b="1" kern="0" dirty="0">
                <a:solidFill>
                  <a:srgbClr val="002060"/>
                </a:solidFill>
                <a:latin typeface="微软雅黑" panose="020B0503020204020204" pitchFamily="34" charset="-122"/>
                <a:ea typeface="微软雅黑" panose="020B0503020204020204" pitchFamily="34" charset="-122"/>
              </a:rPr>
              <a:t>         </a:t>
            </a:r>
            <a:r>
              <a:rPr lang="zh-CN" altLang="en-US" sz="2000" b="1" kern="0" dirty="0">
                <a:solidFill>
                  <a:srgbClr val="002060"/>
                </a:solidFill>
                <a:latin typeface="微软雅黑" panose="020B0503020204020204" pitchFamily="34" charset="-122"/>
                <a:ea typeface="微软雅黑" panose="020B0503020204020204" pitchFamily="34" charset="-122"/>
              </a:rPr>
              <a:t>由（</a:t>
            </a:r>
            <a:r>
              <a:rPr lang="en-US" altLang="zh-CN" sz="2000" b="1" kern="0" dirty="0">
                <a:solidFill>
                  <a:srgbClr val="002060"/>
                </a:solidFill>
                <a:latin typeface="微软雅黑" panose="020B0503020204020204" pitchFamily="34" charset="-122"/>
                <a:ea typeface="微软雅黑" panose="020B0503020204020204" pitchFamily="34" charset="-122"/>
              </a:rPr>
              <a:t>1</a:t>
            </a:r>
            <a:r>
              <a:rPr lang="zh-CN" altLang="en-US" sz="2000" b="1" kern="0" dirty="0">
                <a:solidFill>
                  <a:srgbClr val="002060"/>
                </a:solidFill>
                <a:latin typeface="微软雅黑" panose="020B0503020204020204" pitchFamily="34" charset="-122"/>
                <a:ea typeface="微软雅黑" panose="020B0503020204020204" pitchFamily="34" charset="-122"/>
              </a:rPr>
              <a:t>）可知</a:t>
            </a:r>
            <a:r>
              <a:rPr lang="en-US" altLang="zh-CN" sz="2000" b="1" kern="0" dirty="0">
                <a:solidFill>
                  <a:srgbClr val="002060"/>
                </a:solidFill>
                <a:latin typeface="微软雅黑" panose="020B0503020204020204" pitchFamily="34" charset="-122"/>
                <a:ea typeface="微软雅黑" panose="020B0503020204020204" pitchFamily="34" charset="-122"/>
              </a:rPr>
              <a:t>A</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=ABCDE</a:t>
            </a:r>
            <a:r>
              <a:rPr lang="zh-CN" altLang="en-US" sz="2000" b="1" kern="0" dirty="0">
                <a:solidFill>
                  <a:srgbClr val="002060"/>
                </a:solidFill>
                <a:latin typeface="微软雅黑" panose="020B0503020204020204" pitchFamily="34" charset="-122"/>
                <a:ea typeface="微软雅黑" panose="020B0503020204020204" pitchFamily="34" charset="-122"/>
              </a:rPr>
              <a:t>，从而</a:t>
            </a:r>
            <a:r>
              <a:rPr lang="en-US" altLang="zh-CN" sz="2000" b="1" kern="0" dirty="0">
                <a:solidFill>
                  <a:srgbClr val="002060"/>
                </a:solidFill>
                <a:latin typeface="微软雅黑" panose="020B0503020204020204" pitchFamily="34" charset="-122"/>
                <a:ea typeface="微软雅黑" panose="020B0503020204020204" pitchFamily="34" charset="-122"/>
              </a:rPr>
              <a:t>A</a:t>
            </a:r>
            <a:r>
              <a:rPr lang="zh-CN" altLang="en-US" sz="2000" b="1" kern="0" dirty="0">
                <a:solidFill>
                  <a:srgbClr val="002060"/>
                </a:solidFill>
                <a:latin typeface="微软雅黑" panose="020B0503020204020204" pitchFamily="34" charset="-122"/>
                <a:ea typeface="微软雅黑" panose="020B0503020204020204" pitchFamily="34" charset="-122"/>
              </a:rPr>
              <a:t>为</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唯一候选码。</a:t>
            </a:r>
            <a:endParaRPr lang="en-US" altLang="zh-CN" sz="2000" b="1" kern="0" dirty="0">
              <a:solidFill>
                <a:srgbClr val="002060"/>
              </a:solidFill>
              <a:latin typeface="微软雅黑" panose="020B0503020204020204" pitchFamily="34" charset="-122"/>
              <a:ea typeface="微软雅黑" panose="020B0503020204020204" pitchFamily="34" charset="-122"/>
            </a:endParaRPr>
          </a:p>
          <a:p>
            <a:pPr lvl="0" fontAlgn="auto">
              <a:lnSpc>
                <a:spcPct val="150000"/>
              </a:lnSpc>
              <a:spcAft>
                <a:spcPts val="0"/>
              </a:spcAft>
              <a:buNone/>
            </a:pPr>
            <a:r>
              <a:rPr lang="zh-CN" altLang="en-US"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3</a:t>
            </a:r>
            <a:r>
              <a:rPr lang="zh-CN" altLang="en-US" sz="2000" b="1" kern="0" dirty="0">
                <a:solidFill>
                  <a:srgbClr val="002060"/>
                </a:solidFill>
                <a:latin typeface="微软雅黑" panose="020B0503020204020204" pitchFamily="34" charset="-122"/>
                <a:ea typeface="微软雅黑" panose="020B0503020204020204" pitchFamily="34" charset="-122"/>
              </a:rPr>
              <a:t>）主属性只有</a:t>
            </a:r>
            <a:r>
              <a:rPr lang="en-US" altLang="zh-CN" sz="2000" b="1" kern="0" dirty="0">
                <a:solidFill>
                  <a:srgbClr val="002060"/>
                </a:solidFill>
                <a:latin typeface="微软雅黑" panose="020B0503020204020204" pitchFamily="34" charset="-122"/>
                <a:ea typeface="微软雅黑" panose="020B0503020204020204" pitchFamily="34" charset="-122"/>
              </a:rPr>
              <a:t>A</a:t>
            </a:r>
            <a:r>
              <a:rPr lang="zh-CN" altLang="en-US" sz="2000" b="1" kern="0" dirty="0">
                <a:solidFill>
                  <a:srgbClr val="002060"/>
                </a:solidFill>
                <a:latin typeface="微软雅黑" panose="020B0503020204020204" pitchFamily="34" charset="-122"/>
                <a:ea typeface="微软雅黑" panose="020B0503020204020204" pitchFamily="34" charset="-122"/>
              </a:rPr>
              <a:t>，因此不存在非主属性对主属性的部分依赖，满足第二范式，同时存在</a:t>
            </a:r>
            <a:r>
              <a:rPr lang="en-US" altLang="zh-CN" sz="2000" b="1" kern="0" dirty="0">
                <a:solidFill>
                  <a:srgbClr val="002060"/>
                </a:solidFill>
                <a:latin typeface="微软雅黑" panose="020B0503020204020204" pitchFamily="34" charset="-122"/>
                <a:ea typeface="微软雅黑" panose="020B0503020204020204" pitchFamily="34" charset="-122"/>
              </a:rPr>
              <a:t>E</a:t>
            </a:r>
            <a:r>
              <a:rPr lang="zh-CN" altLang="en-US" sz="2000" b="1" kern="0" dirty="0">
                <a:solidFill>
                  <a:srgbClr val="002060"/>
                </a:solidFill>
                <a:latin typeface="微软雅黑" panose="020B0503020204020204" pitchFamily="34" charset="-122"/>
                <a:ea typeface="微软雅黑" panose="020B0503020204020204" pitchFamily="34" charset="-122"/>
              </a:rPr>
              <a:t>对</a:t>
            </a:r>
            <a:r>
              <a:rPr lang="en-US" altLang="zh-CN" sz="2000" b="1" kern="0" dirty="0">
                <a:solidFill>
                  <a:srgbClr val="002060"/>
                </a:solidFill>
                <a:latin typeface="微软雅黑" panose="020B0503020204020204" pitchFamily="34" charset="-122"/>
                <a:ea typeface="微软雅黑" panose="020B0503020204020204" pitchFamily="34" charset="-122"/>
              </a:rPr>
              <a:t>A</a:t>
            </a:r>
            <a:r>
              <a:rPr lang="zh-CN" altLang="en-US" sz="2000" b="1" kern="0" dirty="0">
                <a:solidFill>
                  <a:srgbClr val="002060"/>
                </a:solidFill>
                <a:latin typeface="微软雅黑" panose="020B0503020204020204" pitchFamily="34" charset="-122"/>
                <a:ea typeface="微软雅黑" panose="020B0503020204020204" pitchFamily="34" charset="-122"/>
              </a:rPr>
              <a:t>的传递依赖，不满足第三范式。从而最高属于第二范式。</a:t>
            </a:r>
            <a:endParaRPr lang="en-US" altLang="zh-CN" sz="2000" b="1" kern="0" dirty="0">
              <a:solidFill>
                <a:srgbClr val="002060"/>
              </a:solidFill>
              <a:latin typeface="微软雅黑" panose="020B0503020204020204" pitchFamily="34" charset="-122"/>
              <a:ea typeface="微软雅黑" panose="020B0503020204020204" pitchFamily="34" charset="-122"/>
            </a:endParaRPr>
          </a:p>
          <a:p>
            <a:pPr lvl="0" fontAlgn="auto">
              <a:lnSpc>
                <a:spcPct val="150000"/>
              </a:lnSpc>
              <a:spcAft>
                <a:spcPts val="0"/>
              </a:spcAft>
              <a:buNone/>
            </a:pPr>
            <a:endParaRPr kumimoji="0" lang="en-US" altLang="zh-CN" sz="2000" b="1" i="0" u="none" strike="noStrike" kern="0" cap="none" spc="0" normalizeH="0" noProof="0" dirty="0">
              <a:ln>
                <a:noFill/>
              </a:ln>
              <a:solidFill>
                <a:srgbClr val="002060"/>
              </a:solidFill>
              <a:effectLst/>
              <a:uLnTx/>
              <a:uFillTx/>
              <a:latin typeface="微软雅黑" panose="020B0503020204020204" pitchFamily="34" charset="-122"/>
              <a:ea typeface="微软雅黑" panose="020B0503020204020204" pitchFamily="34" charset="-122"/>
            </a:endParaRPr>
          </a:p>
        </p:txBody>
      </p:sp>
      <p:sp>
        <p:nvSpPr>
          <p:cNvPr id="31" name="Rectangle 2"/>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r>
              <a:rPr lang="en-US" altLang="zh-CN" sz="2400" b="1" kern="100" dirty="0">
                <a:solidFill>
                  <a:srgbClr val="C00000"/>
                </a:solidFill>
                <a:latin typeface="微软雅黑" panose="020B0503020204020204" pitchFamily="34" charset="-122"/>
                <a:ea typeface="微软雅黑" panose="020B0503020204020204" pitchFamily="34" charset="-122"/>
              </a:rPr>
              <a:t> </a:t>
            </a:r>
            <a:endParaRPr lang="zh-CN" altLang="en-US" b="1" dirty="0">
              <a:solidFill>
                <a:srgbClr val="FF0000"/>
              </a:solidFill>
            </a:endParaRPr>
          </a:p>
        </p:txBody>
      </p:sp>
      <p:sp>
        <p:nvSpPr>
          <p:cNvPr id="2" name="日期占位符 1"/>
          <p:cNvSpPr>
            <a:spLocks noGrp="1"/>
          </p:cNvSpPr>
          <p:nvPr>
            <p:ph type="dt" sz="half" idx="10"/>
          </p:nvPr>
        </p:nvSpPr>
        <p:spPr/>
        <p:txBody>
          <a:bodyPr/>
          <a:lstStyle/>
          <a:p>
            <a:pPr>
              <a:defRPr/>
            </a:pPr>
            <a:fld id="{513B6B14-1F85-45AC-AA05-A40FDE0CB7AA}" type="datetime1">
              <a:rPr lang="zh-CN" altLang="en-US" smtClean="0"/>
              <a:t>2021/12/02</a:t>
            </a:fld>
            <a:endParaRPr lang="zh-CN" altLang="en-US" dirty="0"/>
          </a:p>
        </p:txBody>
      </p:sp>
    </p:spTree>
    <p:extLst>
      <p:ext uri="{BB962C8B-B14F-4D97-AF65-F5344CB8AC3E}">
        <p14:creationId xmlns:p14="http://schemas.microsoft.com/office/powerpoint/2010/main" val="16579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1876">
                                            <p:txEl>
                                              <p:pRg st="4" end="4"/>
                                            </p:txEl>
                                          </p:spTgt>
                                        </p:tgtEl>
                                        <p:attrNameLst>
                                          <p:attrName>style.visibility</p:attrName>
                                        </p:attrNameLst>
                                      </p:cBhvr>
                                      <p:to>
                                        <p:strVal val="visible"/>
                                      </p:to>
                                    </p:set>
                                    <p:anim calcmode="lin" valueType="num">
                                      <p:cBhvr>
                                        <p:cTn id="7" dur="500" fill="hold"/>
                                        <p:tgtEl>
                                          <p:spTgt spid="591876">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591876">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591876">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91876">
                                            <p:txEl>
                                              <p:pRg st="5" end="5"/>
                                            </p:txEl>
                                          </p:spTgt>
                                        </p:tgtEl>
                                        <p:attrNameLst>
                                          <p:attrName>style.visibility</p:attrName>
                                        </p:attrNameLst>
                                      </p:cBhvr>
                                      <p:to>
                                        <p:strVal val="visible"/>
                                      </p:to>
                                    </p:set>
                                    <p:anim calcmode="lin" valueType="num">
                                      <p:cBhvr>
                                        <p:cTn id="14" dur="500" fill="hold"/>
                                        <p:tgtEl>
                                          <p:spTgt spid="591876">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591876">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59187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91876">
                                            <p:txEl>
                                              <p:pRg st="6" end="6"/>
                                            </p:txEl>
                                          </p:spTgt>
                                        </p:tgtEl>
                                        <p:attrNameLst>
                                          <p:attrName>style.visibility</p:attrName>
                                        </p:attrNameLst>
                                      </p:cBhvr>
                                      <p:to>
                                        <p:strVal val="visible"/>
                                      </p:to>
                                    </p:set>
                                    <p:anim calcmode="lin" valueType="num">
                                      <p:cBhvr>
                                        <p:cTn id="21" dur="500" fill="hold"/>
                                        <p:tgtEl>
                                          <p:spTgt spid="591876">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591876">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59187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91876">
                                            <p:txEl>
                                              <p:pRg st="7" end="7"/>
                                            </p:txEl>
                                          </p:spTgt>
                                        </p:tgtEl>
                                        <p:attrNameLst>
                                          <p:attrName>style.visibility</p:attrName>
                                        </p:attrNameLst>
                                      </p:cBhvr>
                                      <p:to>
                                        <p:strVal val="visible"/>
                                      </p:to>
                                    </p:set>
                                    <p:anim calcmode="lin" valueType="num">
                                      <p:cBhvr>
                                        <p:cTn id="28" dur="500" fill="hold"/>
                                        <p:tgtEl>
                                          <p:spTgt spid="591876">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591876">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5918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ChangeArrowheads="1"/>
          </p:cNvSpPr>
          <p:nvPr/>
        </p:nvSpPr>
        <p:spPr bwMode="auto">
          <a:xfrm>
            <a:off x="895048" y="836712"/>
            <a:ext cx="8064896"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a:spcBef>
                <a:spcPct val="20000"/>
              </a:spcBef>
              <a:buClr>
                <a:schemeClr val="tx1"/>
              </a:buClr>
              <a:buChar char="•"/>
              <a:defRPr sz="2200">
                <a:solidFill>
                  <a:schemeClr val="tx1"/>
                </a:solidFill>
                <a:latin typeface="Arial" panose="020B0604020202020204" pitchFamily="34" charset="0"/>
              </a:defRPr>
            </a:lvl3pPr>
            <a:lvl4pPr marL="1600200" indent="-228600" algn="l">
              <a:spcBef>
                <a:spcPct val="20000"/>
              </a:spcBef>
              <a:buChar char="–"/>
              <a:defRPr sz="2000">
                <a:solidFill>
                  <a:schemeClr val="tx1"/>
                </a:solidFill>
                <a:latin typeface="Arial" panose="020B0604020202020204" pitchFamily="34" charset="0"/>
              </a:defRPr>
            </a:lvl4pPr>
            <a:lvl5pPr marL="2057400" indent="-228600" algn="l">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lvl="0" fontAlgn="auto">
              <a:lnSpc>
                <a:spcPct val="150000"/>
              </a:lnSpc>
              <a:spcAft>
                <a:spcPts val="0"/>
              </a:spcAft>
              <a:buNone/>
            </a:pPr>
            <a:r>
              <a:rPr lang="en-US" altLang="zh-CN" sz="2000" b="1" kern="0" dirty="0">
                <a:solidFill>
                  <a:srgbClr val="002060"/>
                </a:solidFill>
                <a:latin typeface="微软雅黑" panose="020B0503020204020204" pitchFamily="34" charset="-122"/>
                <a:ea typeface="微软雅黑" panose="020B0503020204020204" pitchFamily="34" charset="-122"/>
              </a:rPr>
              <a:t>2</a:t>
            </a:r>
            <a:r>
              <a:rPr lang="zh-CN" altLang="en-US" sz="2000" b="1" kern="0" dirty="0">
                <a:solidFill>
                  <a:srgbClr val="002060"/>
                </a:solidFill>
                <a:latin typeface="微软雅黑" panose="020B0503020204020204" pitchFamily="34" charset="-122"/>
                <a:ea typeface="微软雅黑" panose="020B0503020204020204" pitchFamily="34" charset="-122"/>
              </a:rPr>
              <a:t>、关系模型</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U</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F</a:t>
            </a:r>
            <a:r>
              <a:rPr lang="zh-CN" altLang="en-US" sz="2000" b="1" kern="0" dirty="0">
                <a:solidFill>
                  <a:srgbClr val="002060"/>
                </a:solidFill>
                <a:latin typeface="微软雅黑" panose="020B0503020204020204" pitchFamily="34" charset="-122"/>
                <a:ea typeface="微软雅黑" panose="020B0503020204020204" pitchFamily="34" charset="-122"/>
              </a:rPr>
              <a:t>）中，</a:t>
            </a:r>
            <a:r>
              <a:rPr lang="en-US" altLang="zh-CN" sz="2000" b="1" kern="0" dirty="0">
                <a:solidFill>
                  <a:srgbClr val="002060"/>
                </a:solidFill>
                <a:latin typeface="微软雅黑" panose="020B0503020204020204" pitchFamily="34" charset="-122"/>
                <a:ea typeface="微软雅黑" panose="020B0503020204020204" pitchFamily="34" charset="-122"/>
              </a:rPr>
              <a:t>U=ABCDEG</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F={AD→E</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AC→E</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CB→G</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BCD→AG</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BD→A</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AB→G,A→C}</a:t>
            </a:r>
          </a:p>
          <a:p>
            <a:pPr lvl="0" fontAlgn="auto">
              <a:lnSpc>
                <a:spcPct val="150000"/>
              </a:lnSpc>
              <a:spcAft>
                <a:spcPts val="0"/>
              </a:spcAft>
              <a:buNone/>
            </a:pP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1</a:t>
            </a:r>
            <a:r>
              <a:rPr lang="zh-CN" altLang="en-US" sz="2000" b="1" kern="0" dirty="0">
                <a:solidFill>
                  <a:srgbClr val="002060"/>
                </a:solidFill>
                <a:latin typeface="微软雅黑" panose="020B0503020204020204" pitchFamily="34" charset="-122"/>
                <a:ea typeface="微软雅黑" panose="020B0503020204020204" pitchFamily="34" charset="-122"/>
              </a:rPr>
              <a:t>）计算</a:t>
            </a:r>
            <a:r>
              <a:rPr lang="en-US" altLang="zh-CN" sz="2000" b="1" kern="0" dirty="0">
                <a:solidFill>
                  <a:srgbClr val="002060"/>
                </a:solidFill>
                <a:latin typeface="微软雅黑" panose="020B0503020204020204" pitchFamily="34" charset="-122"/>
                <a:ea typeface="微软雅黑" panose="020B0503020204020204" pitchFamily="34" charset="-122"/>
              </a:rPr>
              <a:t>B</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 </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AD</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baseline="30000" dirty="0">
                <a:solidFill>
                  <a:srgbClr val="002060"/>
                </a:solidFill>
                <a:latin typeface="微软雅黑" panose="020B0503020204020204" pitchFamily="34" charset="-122"/>
                <a:ea typeface="微软雅黑" panose="020B0503020204020204" pitchFamily="34" charset="-122"/>
              </a:rPr>
              <a:t>+ </a:t>
            </a:r>
            <a:r>
              <a:rPr lang="zh-CN" altLang="en-US" sz="2000" b="1" kern="0" dirty="0">
                <a:solidFill>
                  <a:srgbClr val="002060"/>
                </a:solidFill>
                <a:latin typeface="微软雅黑" panose="020B0503020204020204" pitchFamily="34" charset="-122"/>
                <a:ea typeface="微软雅黑" panose="020B0503020204020204" pitchFamily="34" charset="-122"/>
              </a:rPr>
              <a:t>。</a:t>
            </a:r>
          </a:p>
          <a:p>
            <a:pPr lvl="0" fontAlgn="auto">
              <a:lnSpc>
                <a:spcPct val="150000"/>
              </a:lnSpc>
              <a:spcAft>
                <a:spcPts val="0"/>
              </a:spcAft>
              <a:buNone/>
            </a:pP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2</a:t>
            </a:r>
            <a:r>
              <a:rPr lang="zh-CN" altLang="en-US" sz="2000" b="1" kern="0" dirty="0">
                <a:solidFill>
                  <a:srgbClr val="002060"/>
                </a:solidFill>
                <a:latin typeface="微软雅黑" panose="020B0503020204020204" pitchFamily="34" charset="-122"/>
                <a:ea typeface="微软雅黑" panose="020B0503020204020204" pitchFamily="34" charset="-122"/>
              </a:rPr>
              <a:t>） 求出</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的所有候选码。</a:t>
            </a:r>
          </a:p>
          <a:p>
            <a:pPr lvl="0" fontAlgn="auto">
              <a:lnSpc>
                <a:spcPct val="150000"/>
              </a:lnSpc>
              <a:spcAft>
                <a:spcPts val="0"/>
              </a:spcAft>
              <a:buNone/>
            </a:pP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3</a:t>
            </a:r>
            <a:r>
              <a:rPr lang="zh-CN" altLang="en-US" sz="2000" b="1" kern="0" dirty="0">
                <a:solidFill>
                  <a:srgbClr val="002060"/>
                </a:solidFill>
                <a:latin typeface="微软雅黑" panose="020B0503020204020204" pitchFamily="34" charset="-122"/>
                <a:ea typeface="微软雅黑" panose="020B0503020204020204" pitchFamily="34" charset="-122"/>
              </a:rPr>
              <a:t>） 此关系模型最高属于第几范式。</a:t>
            </a:r>
          </a:p>
          <a:p>
            <a:pPr lvl="0" fontAlgn="auto">
              <a:lnSpc>
                <a:spcPct val="150000"/>
              </a:lnSpc>
              <a:spcAft>
                <a:spcPts val="0"/>
              </a:spcAft>
              <a:buNone/>
            </a:pPr>
            <a:r>
              <a:rPr kumimoji="0" lang="zh-CN" altLang="en-US" sz="2000" b="1" i="0" u="none" strike="noStrike" kern="0" cap="none" spc="0" normalizeH="0" noProof="0" dirty="0">
                <a:ln>
                  <a:noFill/>
                </a:ln>
                <a:solidFill>
                  <a:srgbClr val="002060"/>
                </a:solidFill>
                <a:effectLst/>
                <a:uLnTx/>
                <a:uFillTx/>
                <a:latin typeface="微软雅黑" panose="020B0503020204020204" pitchFamily="34" charset="-122"/>
                <a:ea typeface="微软雅黑" panose="020B0503020204020204" pitchFamily="34" charset="-122"/>
              </a:rPr>
              <a:t>解</a:t>
            </a:r>
            <a:r>
              <a:rPr lang="zh-CN" altLang="en-US"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kern="0" dirty="0">
                <a:solidFill>
                  <a:srgbClr val="002060"/>
                </a:solidFill>
                <a:latin typeface="微软雅黑" panose="020B0503020204020204" pitchFamily="34" charset="-122"/>
                <a:ea typeface="微软雅黑" panose="020B0503020204020204" pitchFamily="34" charset="-122"/>
              </a:rPr>
              <a:t> B</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a:t>
            </a:r>
            <a:r>
              <a:rPr kumimoji="0" lang="en-US" altLang="zh-CN" sz="2000" b="1" i="0" u="none" strike="noStrike" kern="0" cap="none" spc="0" normalizeH="0" noProof="0" dirty="0">
                <a:ln>
                  <a:noFill/>
                </a:ln>
                <a:solidFill>
                  <a:srgbClr val="002060"/>
                </a:solidFill>
                <a:effectLst/>
                <a:uLnTx/>
                <a:uFillTx/>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(AD)</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kumimoji="0" lang="en-US" altLang="zh-CN" sz="2000" b="1" i="0" u="none" strike="noStrike" kern="0" cap="none" spc="0" normalizeH="0" noProof="0" dirty="0">
                <a:ln>
                  <a:noFill/>
                </a:ln>
                <a:solidFill>
                  <a:srgbClr val="002060"/>
                </a:solidFill>
                <a:effectLst/>
                <a:uLnTx/>
                <a:uFillTx/>
                <a:latin typeface="微软雅黑" panose="020B0503020204020204" pitchFamily="34" charset="-122"/>
                <a:ea typeface="微软雅黑" panose="020B0503020204020204" pitchFamily="34" charset="-122"/>
              </a:rPr>
              <a:t> =ACDE</a:t>
            </a:r>
          </a:p>
          <a:p>
            <a:pPr lvl="0" fontAlgn="auto">
              <a:lnSpc>
                <a:spcPct val="150000"/>
              </a:lnSpc>
              <a:spcAft>
                <a:spcPts val="0"/>
              </a:spcAft>
              <a:buNone/>
            </a:pPr>
            <a:r>
              <a:rPr lang="en-US" altLang="zh-CN" sz="2000" b="1" kern="0" dirty="0">
                <a:solidFill>
                  <a:srgbClr val="002060"/>
                </a:solidFill>
                <a:latin typeface="微软雅黑" panose="020B0503020204020204" pitchFamily="34" charset="-122"/>
                <a:ea typeface="微软雅黑" panose="020B0503020204020204" pitchFamily="34" charset="-122"/>
              </a:rPr>
              <a:t>       </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2</a:t>
            </a:r>
            <a:r>
              <a:rPr lang="zh-CN" altLang="en-US" sz="2000" b="1" kern="0" dirty="0">
                <a:solidFill>
                  <a:srgbClr val="002060"/>
                </a:solidFill>
                <a:latin typeface="微软雅黑" panose="020B0503020204020204" pitchFamily="34" charset="-122"/>
                <a:ea typeface="微软雅黑" panose="020B0503020204020204" pitchFamily="34" charset="-122"/>
              </a:rPr>
              <a:t>）由于属性</a:t>
            </a:r>
            <a:r>
              <a:rPr lang="en-US" altLang="zh-CN" sz="2000" b="1" kern="0" dirty="0">
                <a:solidFill>
                  <a:srgbClr val="002060"/>
                </a:solidFill>
                <a:latin typeface="微软雅黑" panose="020B0503020204020204" pitchFamily="34" charset="-122"/>
                <a:ea typeface="微软雅黑" panose="020B0503020204020204" pitchFamily="34" charset="-122"/>
              </a:rPr>
              <a:t>B</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D</a:t>
            </a:r>
            <a:r>
              <a:rPr lang="zh-CN" altLang="en-US" sz="2000" b="1" kern="0" dirty="0">
                <a:solidFill>
                  <a:srgbClr val="002060"/>
                </a:solidFill>
                <a:latin typeface="微软雅黑" panose="020B0503020204020204" pitchFamily="34" charset="-122"/>
                <a:ea typeface="微软雅黑" panose="020B0503020204020204" pitchFamily="34" charset="-122"/>
              </a:rPr>
              <a:t>只出现在函数依赖的左边，因此候选码必包含属性</a:t>
            </a:r>
            <a:r>
              <a:rPr lang="en-US" altLang="zh-CN" sz="2000" b="1" kern="0" dirty="0">
                <a:solidFill>
                  <a:srgbClr val="002060"/>
                </a:solidFill>
                <a:latin typeface="微软雅黑" panose="020B0503020204020204" pitchFamily="34" charset="-122"/>
                <a:ea typeface="微软雅黑" panose="020B0503020204020204" pitchFamily="34" charset="-122"/>
              </a:rPr>
              <a:t>B</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D</a:t>
            </a:r>
            <a:r>
              <a:rPr lang="zh-CN" altLang="en-US" sz="2000" b="1" kern="0" dirty="0">
                <a:solidFill>
                  <a:srgbClr val="002060"/>
                </a:solidFill>
                <a:latin typeface="微软雅黑" panose="020B0503020204020204" pitchFamily="34" charset="-122"/>
                <a:ea typeface="微软雅黑" panose="020B0503020204020204" pitchFamily="34" charset="-122"/>
              </a:rPr>
              <a:t>；同时属性</a:t>
            </a:r>
            <a:r>
              <a:rPr lang="en-US" altLang="zh-CN" sz="2000" b="1" kern="0" dirty="0">
                <a:solidFill>
                  <a:srgbClr val="002060"/>
                </a:solidFill>
                <a:latin typeface="微软雅黑" panose="020B0503020204020204" pitchFamily="34" charset="-122"/>
                <a:ea typeface="微软雅黑" panose="020B0503020204020204" pitchFamily="34" charset="-122"/>
              </a:rPr>
              <a:t>E</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G</a:t>
            </a:r>
            <a:r>
              <a:rPr lang="zh-CN" altLang="en-US" sz="2000" b="1" kern="0" dirty="0">
                <a:solidFill>
                  <a:srgbClr val="002060"/>
                </a:solidFill>
                <a:latin typeface="微软雅黑" panose="020B0503020204020204" pitchFamily="34" charset="-122"/>
                <a:ea typeface="微软雅黑" panose="020B0503020204020204" pitchFamily="34" charset="-122"/>
              </a:rPr>
              <a:t>只出现在函数依赖右边，因此候选码一定不包含</a:t>
            </a:r>
            <a:r>
              <a:rPr lang="en-US" altLang="zh-CN" sz="2000" b="1" kern="0" dirty="0">
                <a:solidFill>
                  <a:srgbClr val="002060"/>
                </a:solidFill>
                <a:latin typeface="微软雅黑" panose="020B0503020204020204" pitchFamily="34" charset="-122"/>
                <a:ea typeface="微软雅黑" panose="020B0503020204020204" pitchFamily="34" charset="-122"/>
              </a:rPr>
              <a:t>E</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G</a:t>
            </a:r>
            <a:r>
              <a:rPr lang="zh-CN" altLang="en-US" sz="2000" b="1" kern="0" dirty="0">
                <a:solidFill>
                  <a:srgbClr val="002060"/>
                </a:solidFill>
                <a:latin typeface="微软雅黑" panose="020B0503020204020204" pitchFamily="34" charset="-122"/>
                <a:ea typeface="微软雅黑" panose="020B0503020204020204" pitchFamily="34" charset="-122"/>
              </a:rPr>
              <a:t>。而（</a:t>
            </a:r>
            <a:r>
              <a:rPr lang="en-US" altLang="zh-CN" sz="2000" b="1" kern="0" dirty="0">
                <a:solidFill>
                  <a:srgbClr val="002060"/>
                </a:solidFill>
                <a:latin typeface="微软雅黑" panose="020B0503020204020204" pitchFamily="34" charset="-122"/>
                <a:ea typeface="微软雅黑" panose="020B0503020204020204" pitchFamily="34" charset="-122"/>
              </a:rPr>
              <a:t>BD</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=ABCDEG</a:t>
            </a:r>
            <a:r>
              <a:rPr lang="zh-CN" altLang="en-US" sz="2000" b="1" kern="0" dirty="0">
                <a:solidFill>
                  <a:srgbClr val="002060"/>
                </a:solidFill>
                <a:latin typeface="微软雅黑" panose="020B0503020204020204" pitchFamily="34" charset="-122"/>
                <a:ea typeface="微软雅黑" panose="020B0503020204020204" pitchFamily="34" charset="-122"/>
              </a:rPr>
              <a:t>，从而</a:t>
            </a:r>
            <a:r>
              <a:rPr lang="en-US" altLang="zh-CN" sz="2000" b="1" kern="0" dirty="0">
                <a:solidFill>
                  <a:srgbClr val="002060"/>
                </a:solidFill>
                <a:latin typeface="微软雅黑" panose="020B0503020204020204" pitchFamily="34" charset="-122"/>
                <a:ea typeface="微软雅黑" panose="020B0503020204020204" pitchFamily="34" charset="-122"/>
              </a:rPr>
              <a:t>BD</a:t>
            </a:r>
            <a:r>
              <a:rPr lang="zh-CN" altLang="en-US" sz="2000" b="1" kern="0" dirty="0">
                <a:solidFill>
                  <a:srgbClr val="002060"/>
                </a:solidFill>
                <a:latin typeface="微软雅黑" panose="020B0503020204020204" pitchFamily="34" charset="-122"/>
                <a:ea typeface="微软雅黑" panose="020B0503020204020204" pitchFamily="34" charset="-122"/>
              </a:rPr>
              <a:t>为</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唯一候选码。</a:t>
            </a:r>
            <a:endParaRPr lang="en-US" altLang="zh-CN" sz="2000" b="1" kern="0" dirty="0">
              <a:solidFill>
                <a:srgbClr val="002060"/>
              </a:solidFill>
              <a:latin typeface="微软雅黑" panose="020B0503020204020204" pitchFamily="34" charset="-122"/>
              <a:ea typeface="微软雅黑" panose="020B0503020204020204" pitchFamily="34" charset="-122"/>
            </a:endParaRPr>
          </a:p>
          <a:p>
            <a:pPr lvl="0" fontAlgn="auto">
              <a:lnSpc>
                <a:spcPct val="150000"/>
              </a:lnSpc>
              <a:spcAft>
                <a:spcPts val="0"/>
              </a:spcAft>
              <a:buNone/>
            </a:pPr>
            <a:r>
              <a:rPr lang="zh-CN" altLang="en-US"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3</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中每一个非主属性完全函数依赖于</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的候选键</a:t>
            </a:r>
            <a:r>
              <a:rPr lang="en-US" altLang="zh-CN" sz="2000" b="1" kern="0" dirty="0">
                <a:solidFill>
                  <a:srgbClr val="002060"/>
                </a:solidFill>
                <a:latin typeface="微软雅黑" panose="020B0503020204020204" pitchFamily="34" charset="-122"/>
                <a:ea typeface="微软雅黑" panose="020B0503020204020204" pitchFamily="34" charset="-122"/>
              </a:rPr>
              <a:t>BD</a:t>
            </a:r>
            <a:r>
              <a:rPr lang="zh-CN" altLang="en-US" sz="2000" b="1" kern="0" dirty="0">
                <a:solidFill>
                  <a:srgbClr val="002060"/>
                </a:solidFill>
                <a:latin typeface="微软雅黑" panose="020B0503020204020204" pitchFamily="34" charset="-122"/>
                <a:ea typeface="微软雅黑" panose="020B0503020204020204" pitchFamily="34" charset="-122"/>
              </a:rPr>
              <a:t>；但</a:t>
            </a:r>
            <a:r>
              <a:rPr lang="en-US" altLang="zh-CN" sz="2000" b="1" kern="0" dirty="0">
                <a:solidFill>
                  <a:srgbClr val="002060"/>
                </a:solidFill>
                <a:latin typeface="微软雅黑" panose="020B0503020204020204" pitchFamily="34" charset="-122"/>
                <a:ea typeface="微软雅黑" panose="020B0503020204020204" pitchFamily="34" charset="-122"/>
              </a:rPr>
              <a:t>C,G</a:t>
            </a:r>
            <a:r>
              <a:rPr lang="zh-CN" altLang="en-US" sz="2000" b="1" kern="0" dirty="0">
                <a:solidFill>
                  <a:srgbClr val="002060"/>
                </a:solidFill>
                <a:latin typeface="微软雅黑" panose="020B0503020204020204" pitchFamily="34" charset="-122"/>
                <a:ea typeface="微软雅黑" panose="020B0503020204020204" pitchFamily="34" charset="-122"/>
              </a:rPr>
              <a:t>都传递依赖于</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的候选键</a:t>
            </a:r>
            <a:r>
              <a:rPr lang="en-US" altLang="zh-CN" sz="2000" b="1" kern="0" dirty="0">
                <a:solidFill>
                  <a:srgbClr val="002060"/>
                </a:solidFill>
                <a:latin typeface="微软雅黑" panose="020B0503020204020204" pitchFamily="34" charset="-122"/>
                <a:ea typeface="微软雅黑" panose="020B0503020204020204" pitchFamily="34" charset="-122"/>
              </a:rPr>
              <a:t>BD</a:t>
            </a:r>
            <a:r>
              <a:rPr lang="zh-CN" altLang="en-US" sz="2000" b="1" kern="0" dirty="0">
                <a:solidFill>
                  <a:srgbClr val="002060"/>
                </a:solidFill>
                <a:latin typeface="微软雅黑" panose="020B0503020204020204" pitchFamily="34" charset="-122"/>
                <a:ea typeface="微软雅黑" panose="020B0503020204020204" pitchFamily="34" charset="-122"/>
              </a:rPr>
              <a:t>，也就是说，</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满足</a:t>
            </a:r>
            <a:r>
              <a:rPr lang="en-US" altLang="zh-CN" sz="2000" b="1" kern="0" dirty="0">
                <a:solidFill>
                  <a:srgbClr val="002060"/>
                </a:solidFill>
                <a:latin typeface="微软雅黑" panose="020B0503020204020204" pitchFamily="34" charset="-122"/>
                <a:ea typeface="微软雅黑" panose="020B0503020204020204" pitchFamily="34" charset="-122"/>
              </a:rPr>
              <a:t>2NF</a:t>
            </a:r>
            <a:r>
              <a:rPr lang="zh-CN" altLang="en-US" sz="2000" b="1" kern="0" dirty="0">
                <a:solidFill>
                  <a:srgbClr val="002060"/>
                </a:solidFill>
                <a:latin typeface="微软雅黑" panose="020B0503020204020204" pitchFamily="34" charset="-122"/>
                <a:ea typeface="微软雅黑" panose="020B0503020204020204" pitchFamily="34" charset="-122"/>
              </a:rPr>
              <a:t>的要求，而不满足</a:t>
            </a:r>
            <a:r>
              <a:rPr lang="en-US" altLang="zh-CN" sz="2000" b="1" kern="0" dirty="0">
                <a:solidFill>
                  <a:srgbClr val="002060"/>
                </a:solidFill>
                <a:latin typeface="微软雅黑" panose="020B0503020204020204" pitchFamily="34" charset="-122"/>
                <a:ea typeface="微软雅黑" panose="020B0503020204020204" pitchFamily="34" charset="-122"/>
              </a:rPr>
              <a:t>3NF</a:t>
            </a:r>
            <a:r>
              <a:rPr lang="zh-CN" altLang="en-US" sz="2000" b="1" kern="0" dirty="0">
                <a:solidFill>
                  <a:srgbClr val="002060"/>
                </a:solidFill>
                <a:latin typeface="微软雅黑" panose="020B0503020204020204" pitchFamily="34" charset="-122"/>
                <a:ea typeface="微软雅黑" panose="020B0503020204020204" pitchFamily="34" charset="-122"/>
              </a:rPr>
              <a:t>的要求。此关系模型最高属于</a:t>
            </a:r>
            <a:r>
              <a:rPr lang="en-US" altLang="zh-CN" sz="2000" b="1" kern="0" dirty="0">
                <a:solidFill>
                  <a:srgbClr val="002060"/>
                </a:solidFill>
                <a:latin typeface="微软雅黑" panose="020B0503020204020204" pitchFamily="34" charset="-122"/>
                <a:ea typeface="微软雅黑" panose="020B0503020204020204" pitchFamily="34" charset="-122"/>
              </a:rPr>
              <a:t>2NF</a:t>
            </a:r>
            <a:r>
              <a:rPr lang="zh-CN" altLang="en-US" sz="2000" b="1" kern="0" dirty="0">
                <a:solidFill>
                  <a:srgbClr val="002060"/>
                </a:solidFill>
                <a:latin typeface="微软雅黑" panose="020B0503020204020204" pitchFamily="34" charset="-122"/>
                <a:ea typeface="微软雅黑" panose="020B0503020204020204" pitchFamily="34" charset="-122"/>
              </a:rPr>
              <a:t>。</a:t>
            </a:r>
            <a:endParaRPr kumimoji="0" lang="en-US" altLang="zh-CN" sz="2000" b="1" i="0" u="none" strike="noStrike" kern="0" cap="none" spc="0" normalizeH="0" noProof="0" dirty="0">
              <a:ln>
                <a:noFill/>
              </a:ln>
              <a:solidFill>
                <a:srgbClr val="002060"/>
              </a:solidFill>
              <a:effectLst/>
              <a:uLnTx/>
              <a:uFillTx/>
              <a:latin typeface="微软雅黑" panose="020B0503020204020204" pitchFamily="34" charset="-122"/>
              <a:ea typeface="微软雅黑" panose="020B0503020204020204" pitchFamily="34" charset="-122"/>
            </a:endParaRPr>
          </a:p>
        </p:txBody>
      </p:sp>
      <p:sp>
        <p:nvSpPr>
          <p:cNvPr id="31" name="Rectangle 2"/>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r>
              <a:rPr lang="en-US" altLang="zh-CN" sz="2400" b="1" kern="100" dirty="0">
                <a:solidFill>
                  <a:srgbClr val="C00000"/>
                </a:solidFill>
                <a:latin typeface="微软雅黑" panose="020B0503020204020204" pitchFamily="34" charset="-122"/>
                <a:ea typeface="微软雅黑" panose="020B0503020204020204" pitchFamily="34" charset="-122"/>
              </a:rPr>
              <a:t> </a:t>
            </a:r>
            <a:endParaRPr lang="zh-CN" altLang="en-US" b="1" dirty="0">
              <a:solidFill>
                <a:srgbClr val="FF0000"/>
              </a:solidFill>
            </a:endParaRPr>
          </a:p>
        </p:txBody>
      </p:sp>
      <p:sp>
        <p:nvSpPr>
          <p:cNvPr id="2" name="日期占位符 1"/>
          <p:cNvSpPr>
            <a:spLocks noGrp="1"/>
          </p:cNvSpPr>
          <p:nvPr>
            <p:ph type="dt" sz="half" idx="10"/>
          </p:nvPr>
        </p:nvSpPr>
        <p:spPr/>
        <p:txBody>
          <a:bodyPr/>
          <a:lstStyle/>
          <a:p>
            <a:pPr>
              <a:defRPr/>
            </a:pPr>
            <a:fld id="{F72A4CC5-60F1-448F-B5DC-57215FE2214C}" type="datetime1">
              <a:rPr lang="zh-CN" altLang="en-US" smtClean="0"/>
              <a:t>2021/12/02</a:t>
            </a:fld>
            <a:endParaRPr lang="zh-CN" altLang="en-US" dirty="0"/>
          </a:p>
        </p:txBody>
      </p:sp>
    </p:spTree>
    <p:extLst>
      <p:ext uri="{BB962C8B-B14F-4D97-AF65-F5344CB8AC3E}">
        <p14:creationId xmlns:p14="http://schemas.microsoft.com/office/powerpoint/2010/main" val="393780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1876">
                                            <p:txEl>
                                              <p:pRg st="4" end="4"/>
                                            </p:txEl>
                                          </p:spTgt>
                                        </p:tgtEl>
                                        <p:attrNameLst>
                                          <p:attrName>style.visibility</p:attrName>
                                        </p:attrNameLst>
                                      </p:cBhvr>
                                      <p:to>
                                        <p:strVal val="visible"/>
                                      </p:to>
                                    </p:set>
                                    <p:anim calcmode="lin" valueType="num">
                                      <p:cBhvr>
                                        <p:cTn id="7" dur="500" fill="hold"/>
                                        <p:tgtEl>
                                          <p:spTgt spid="591876">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591876">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591876">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91876">
                                            <p:txEl>
                                              <p:pRg st="5" end="5"/>
                                            </p:txEl>
                                          </p:spTgt>
                                        </p:tgtEl>
                                        <p:attrNameLst>
                                          <p:attrName>style.visibility</p:attrName>
                                        </p:attrNameLst>
                                      </p:cBhvr>
                                      <p:to>
                                        <p:strVal val="visible"/>
                                      </p:to>
                                    </p:set>
                                    <p:anim calcmode="lin" valueType="num">
                                      <p:cBhvr>
                                        <p:cTn id="14" dur="500" fill="hold"/>
                                        <p:tgtEl>
                                          <p:spTgt spid="591876">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591876">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59187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91876">
                                            <p:txEl>
                                              <p:pRg st="6" end="6"/>
                                            </p:txEl>
                                          </p:spTgt>
                                        </p:tgtEl>
                                        <p:attrNameLst>
                                          <p:attrName>style.visibility</p:attrName>
                                        </p:attrNameLst>
                                      </p:cBhvr>
                                      <p:to>
                                        <p:strVal val="visible"/>
                                      </p:to>
                                    </p:set>
                                    <p:anim calcmode="lin" valueType="num">
                                      <p:cBhvr>
                                        <p:cTn id="21" dur="500" fill="hold"/>
                                        <p:tgtEl>
                                          <p:spTgt spid="591876">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591876">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5918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5E070CB-110F-48D6-A7B8-1E0BD6A72459}"/>
              </a:ext>
            </a:extLst>
          </p:cNvPr>
          <p:cNvSpPr>
            <a:spLocks noGrp="1"/>
          </p:cNvSpPr>
          <p:nvPr>
            <p:ph type="dt" sz="half" idx="10"/>
          </p:nvPr>
        </p:nvSpPr>
        <p:spPr/>
        <p:txBody>
          <a:bodyPr/>
          <a:lstStyle/>
          <a:p>
            <a:pPr>
              <a:defRPr/>
            </a:pPr>
            <a:fld id="{18230A0D-7B84-4CC6-A7A1-7E87BBD6EDF6}" type="datetime1">
              <a:rPr lang="zh-CN" altLang="en-US" smtClean="0"/>
              <a:t>2021/12/02</a:t>
            </a:fld>
            <a:endParaRPr lang="zh-CN" altLang="en-US" dirty="0"/>
          </a:p>
        </p:txBody>
      </p:sp>
      <p:sp>
        <p:nvSpPr>
          <p:cNvPr id="5" name="矩形 4">
            <a:extLst>
              <a:ext uri="{FF2B5EF4-FFF2-40B4-BE49-F238E27FC236}">
                <a16:creationId xmlns:a16="http://schemas.microsoft.com/office/drawing/2014/main" id="{2B2683F1-BD28-4C7F-8CFB-1C26449012E5}"/>
              </a:ext>
            </a:extLst>
          </p:cNvPr>
          <p:cNvSpPr/>
          <p:nvPr/>
        </p:nvSpPr>
        <p:spPr>
          <a:xfrm>
            <a:off x="844346" y="858253"/>
            <a:ext cx="8299654" cy="5731826"/>
          </a:xfrm>
          <a:prstGeom prst="rect">
            <a:avLst/>
          </a:prstGeom>
        </p:spPr>
        <p:txBody>
          <a:bodyPr wrap="square">
            <a:spAutoFit/>
          </a:bodyPr>
          <a:lstStyle/>
          <a:p>
            <a:pPr marL="342900" indent="-342900" fontAlgn="auto">
              <a:lnSpc>
                <a:spcPct val="150000"/>
              </a:lnSpc>
              <a:spcBef>
                <a:spcPct val="20000"/>
              </a:spcBef>
              <a:spcAft>
                <a:spcPts val="0"/>
              </a:spcAft>
              <a:buClr>
                <a:schemeClr val="hlink"/>
              </a:buClr>
            </a:pPr>
            <a:r>
              <a:rPr lang="zh-CN" altLang="en-US" sz="2000" b="1" kern="0" dirty="0">
                <a:solidFill>
                  <a:srgbClr val="002060"/>
                </a:solidFill>
                <a:latin typeface="微软雅黑" panose="020B0503020204020204" pitchFamily="34" charset="-122"/>
                <a:ea typeface="微软雅黑" panose="020B0503020204020204" pitchFamily="34" charset="-122"/>
              </a:rPr>
              <a:t>例</a:t>
            </a:r>
            <a:r>
              <a:rPr lang="en-US" altLang="zh-CN" sz="2000" b="1" kern="0" dirty="0">
                <a:solidFill>
                  <a:srgbClr val="002060"/>
                </a:solidFill>
                <a:latin typeface="微软雅黑" panose="020B0503020204020204" pitchFamily="34" charset="-122"/>
                <a:ea typeface="微软雅黑" panose="020B0503020204020204" pitchFamily="34" charset="-122"/>
              </a:rPr>
              <a:t>3</a:t>
            </a:r>
            <a:r>
              <a:rPr lang="zh-CN" altLang="en-US" sz="2000" b="1" kern="0" dirty="0">
                <a:solidFill>
                  <a:srgbClr val="002060"/>
                </a:solidFill>
                <a:latin typeface="微软雅黑" panose="020B0503020204020204" pitchFamily="34" charset="-122"/>
                <a:ea typeface="微软雅黑" panose="020B0503020204020204" pitchFamily="34" charset="-122"/>
              </a:rPr>
              <a:t>、设有关系模式</a:t>
            </a:r>
            <a:r>
              <a:rPr lang="en-US" altLang="zh-CN" sz="2000" b="1" kern="0" dirty="0">
                <a:solidFill>
                  <a:srgbClr val="002060"/>
                </a:solidFill>
                <a:latin typeface="微软雅黑" panose="020B0503020204020204" pitchFamily="34" charset="-122"/>
                <a:ea typeface="微软雅黑" panose="020B0503020204020204" pitchFamily="34" charset="-122"/>
              </a:rPr>
              <a:t>R(A</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C</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D)</a:t>
            </a:r>
            <a:r>
              <a:rPr lang="zh-CN" altLang="en-US" sz="2000" b="1" kern="0" dirty="0">
                <a:solidFill>
                  <a:srgbClr val="002060"/>
                </a:solidFill>
                <a:latin typeface="微软雅黑" panose="020B0503020204020204" pitchFamily="34" charset="-122"/>
                <a:ea typeface="微软雅黑" panose="020B0503020204020204" pitchFamily="34" charset="-122"/>
              </a:rPr>
              <a:t>，其上的函数依赖集：</a:t>
            </a:r>
          </a:p>
          <a:p>
            <a:pPr marL="342900" indent="-342900" fontAlgn="auto">
              <a:lnSpc>
                <a:spcPct val="150000"/>
              </a:lnSpc>
              <a:spcBef>
                <a:spcPct val="20000"/>
              </a:spcBef>
              <a:spcAft>
                <a:spcPts val="0"/>
              </a:spcAft>
              <a:buClr>
                <a:schemeClr val="hlink"/>
              </a:buClr>
            </a:pPr>
            <a:r>
              <a:rPr lang="zh-CN" altLang="en-US"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F</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{A→C</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C→A</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B→AC</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D→AC}</a:t>
            </a:r>
          </a:p>
          <a:p>
            <a:pPr marL="342900" indent="-342900" fontAlgn="auto">
              <a:lnSpc>
                <a:spcPct val="150000"/>
              </a:lnSpc>
              <a:spcBef>
                <a:spcPct val="20000"/>
              </a:spcBef>
              <a:spcAft>
                <a:spcPts val="0"/>
              </a:spcAft>
              <a:buClr>
                <a:schemeClr val="hlink"/>
              </a:buClr>
            </a:pPr>
            <a:r>
              <a:rPr lang="en-US" altLang="zh-CN" sz="2000" b="1" kern="0" dirty="0">
                <a:solidFill>
                  <a:srgbClr val="002060"/>
                </a:solidFill>
                <a:latin typeface="微软雅黑" panose="020B0503020204020204" pitchFamily="34" charset="-122"/>
                <a:ea typeface="微软雅黑" panose="020B0503020204020204" pitchFamily="34" charset="-122"/>
              </a:rPr>
              <a:t>    (1).</a:t>
            </a:r>
            <a:r>
              <a:rPr lang="zh-CN" altLang="en-US" sz="2000" b="1" kern="0" dirty="0">
                <a:solidFill>
                  <a:srgbClr val="002060"/>
                </a:solidFill>
                <a:latin typeface="微软雅黑" panose="020B0503020204020204" pitchFamily="34" charset="-122"/>
                <a:ea typeface="微软雅黑" panose="020B0503020204020204" pitchFamily="34" charset="-122"/>
              </a:rPr>
              <a:t>计算</a:t>
            </a:r>
            <a:r>
              <a:rPr lang="en-US" altLang="zh-CN" sz="2000" b="1" kern="0" dirty="0">
                <a:solidFill>
                  <a:srgbClr val="002060"/>
                </a:solidFill>
                <a:latin typeface="微软雅黑" panose="020B0503020204020204" pitchFamily="34" charset="-122"/>
                <a:ea typeface="微软雅黑" panose="020B0503020204020204" pitchFamily="34" charset="-122"/>
              </a:rPr>
              <a:t>(AD)</a:t>
            </a:r>
            <a:r>
              <a:rPr lang="en-US" altLang="zh-CN" sz="2000" b="1" kern="0" baseline="30000" dirty="0">
                <a:solidFill>
                  <a:srgbClr val="002060"/>
                </a:solidFill>
                <a:latin typeface="微软雅黑" panose="020B0503020204020204" pitchFamily="34" charset="-122"/>
                <a:ea typeface="微软雅黑" panose="020B0503020204020204" pitchFamily="34" charset="-122"/>
              </a:rPr>
              <a:t>+</a:t>
            </a:r>
            <a:r>
              <a:rPr lang="zh-CN" altLang="en-US" sz="2000" b="1" kern="0" dirty="0">
                <a:solidFill>
                  <a:srgbClr val="002060"/>
                </a:solidFill>
                <a:latin typeface="微软雅黑" panose="020B0503020204020204" pitchFamily="34" charset="-122"/>
                <a:ea typeface="微软雅黑" panose="020B0503020204020204" pitchFamily="34" charset="-122"/>
              </a:rPr>
              <a:t>。</a:t>
            </a:r>
          </a:p>
          <a:p>
            <a:pPr marL="342900" indent="-342900" fontAlgn="auto">
              <a:lnSpc>
                <a:spcPct val="150000"/>
              </a:lnSpc>
              <a:spcBef>
                <a:spcPct val="20000"/>
              </a:spcBef>
              <a:spcAft>
                <a:spcPts val="0"/>
              </a:spcAft>
              <a:buClr>
                <a:schemeClr val="hlink"/>
              </a:buClr>
            </a:pPr>
            <a:r>
              <a:rPr lang="zh-CN" altLang="en-US"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(2).</a:t>
            </a:r>
            <a:r>
              <a:rPr lang="zh-CN" altLang="en-US" sz="2000" b="1" kern="0" dirty="0">
                <a:solidFill>
                  <a:srgbClr val="002060"/>
                </a:solidFill>
                <a:latin typeface="微软雅黑" panose="020B0503020204020204" pitchFamily="34" charset="-122"/>
                <a:ea typeface="微软雅黑" panose="020B0503020204020204" pitchFamily="34" charset="-122"/>
              </a:rPr>
              <a:t>求</a:t>
            </a:r>
            <a:r>
              <a:rPr lang="en-US" altLang="zh-CN" sz="2000" b="1" kern="0" dirty="0">
                <a:solidFill>
                  <a:srgbClr val="002060"/>
                </a:solidFill>
                <a:latin typeface="微软雅黑" panose="020B0503020204020204" pitchFamily="34" charset="-122"/>
                <a:ea typeface="微软雅黑" panose="020B0503020204020204" pitchFamily="34" charset="-122"/>
              </a:rPr>
              <a:t>F</a:t>
            </a:r>
            <a:r>
              <a:rPr lang="zh-CN" altLang="en-US" sz="2000" b="1" kern="0" dirty="0">
                <a:solidFill>
                  <a:srgbClr val="002060"/>
                </a:solidFill>
                <a:latin typeface="微软雅黑" panose="020B0503020204020204" pitchFamily="34" charset="-122"/>
                <a:ea typeface="微软雅黑" panose="020B0503020204020204" pitchFamily="34" charset="-122"/>
              </a:rPr>
              <a:t>的最小等价依赖集</a:t>
            </a:r>
            <a:r>
              <a:rPr lang="en-US" altLang="zh-CN" sz="2000" b="1" kern="0" dirty="0" err="1">
                <a:solidFill>
                  <a:srgbClr val="002060"/>
                </a:solidFill>
                <a:latin typeface="微软雅黑" panose="020B0503020204020204" pitchFamily="34" charset="-122"/>
                <a:ea typeface="微软雅黑" panose="020B0503020204020204" pitchFamily="34" charset="-122"/>
              </a:rPr>
              <a:t>F</a:t>
            </a:r>
            <a:r>
              <a:rPr lang="en-US" altLang="zh-CN" sz="2000" b="1" kern="0" baseline="-25000" dirty="0" err="1">
                <a:solidFill>
                  <a:srgbClr val="002060"/>
                </a:solidFill>
                <a:latin typeface="微软雅黑" panose="020B0503020204020204" pitchFamily="34" charset="-122"/>
                <a:ea typeface="微软雅黑" panose="020B0503020204020204" pitchFamily="34" charset="-122"/>
              </a:rPr>
              <a:t>m</a:t>
            </a:r>
            <a:r>
              <a:rPr lang="zh-CN" altLang="en-US" sz="2000" b="1" kern="0" dirty="0">
                <a:solidFill>
                  <a:srgbClr val="002060"/>
                </a:solidFill>
                <a:latin typeface="微软雅黑" panose="020B0503020204020204" pitchFamily="34" charset="-122"/>
                <a:ea typeface="微软雅黑" panose="020B0503020204020204" pitchFamily="34" charset="-122"/>
              </a:rPr>
              <a:t>。</a:t>
            </a:r>
          </a:p>
          <a:p>
            <a:pPr marL="342900" indent="-342900" fontAlgn="auto">
              <a:lnSpc>
                <a:spcPct val="150000"/>
              </a:lnSpc>
              <a:spcBef>
                <a:spcPct val="20000"/>
              </a:spcBef>
              <a:spcAft>
                <a:spcPts val="0"/>
              </a:spcAft>
              <a:buClr>
                <a:schemeClr val="hlink"/>
              </a:buClr>
            </a:pPr>
            <a:r>
              <a:rPr lang="zh-CN" altLang="en-US"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(3).</a:t>
            </a:r>
            <a:r>
              <a:rPr lang="zh-CN" altLang="en-US" sz="2000" b="1" kern="0" dirty="0">
                <a:solidFill>
                  <a:srgbClr val="002060"/>
                </a:solidFill>
                <a:latin typeface="微软雅黑" panose="020B0503020204020204" pitchFamily="34" charset="-122"/>
                <a:ea typeface="微软雅黑" panose="020B0503020204020204" pitchFamily="34" charset="-122"/>
              </a:rPr>
              <a:t>求</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的所有候选码。</a:t>
            </a:r>
          </a:p>
          <a:p>
            <a:pPr marL="342900" indent="-342900" fontAlgn="auto">
              <a:lnSpc>
                <a:spcPct val="150000"/>
              </a:lnSpc>
              <a:spcBef>
                <a:spcPct val="20000"/>
              </a:spcBef>
              <a:spcAft>
                <a:spcPts val="0"/>
              </a:spcAft>
              <a:buClr>
                <a:schemeClr val="hlink"/>
              </a:buClr>
            </a:pPr>
            <a:r>
              <a:rPr lang="zh-CN" altLang="en-US"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(4).</a:t>
            </a:r>
            <a:r>
              <a:rPr lang="zh-CN" altLang="en-US" sz="2000" b="1" kern="0" dirty="0">
                <a:solidFill>
                  <a:srgbClr val="002060"/>
                </a:solidFill>
                <a:latin typeface="微软雅黑" panose="020B0503020204020204" pitchFamily="34" charset="-122"/>
                <a:ea typeface="微软雅黑" panose="020B0503020204020204" pitchFamily="34" charset="-122"/>
              </a:rPr>
              <a:t>将</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分解使其满足</a:t>
            </a:r>
            <a:r>
              <a:rPr lang="en-US" altLang="zh-CN" sz="2000" b="1" kern="0" dirty="0">
                <a:solidFill>
                  <a:srgbClr val="002060"/>
                </a:solidFill>
                <a:latin typeface="微软雅黑" panose="020B0503020204020204" pitchFamily="34" charset="-122"/>
                <a:ea typeface="微软雅黑" panose="020B0503020204020204" pitchFamily="34" charset="-122"/>
              </a:rPr>
              <a:t>BCNF</a:t>
            </a:r>
            <a:r>
              <a:rPr lang="zh-CN" altLang="en-US" sz="2000" b="1" kern="0" dirty="0">
                <a:solidFill>
                  <a:srgbClr val="002060"/>
                </a:solidFill>
                <a:latin typeface="微软雅黑" panose="020B0503020204020204" pitchFamily="34" charset="-122"/>
                <a:ea typeface="微软雅黑" panose="020B0503020204020204" pitchFamily="34" charset="-122"/>
              </a:rPr>
              <a:t>且无损连接性。</a:t>
            </a:r>
          </a:p>
          <a:p>
            <a:pPr marL="342900" indent="-342900" fontAlgn="auto">
              <a:lnSpc>
                <a:spcPct val="150000"/>
              </a:lnSpc>
              <a:spcBef>
                <a:spcPct val="20000"/>
              </a:spcBef>
              <a:spcAft>
                <a:spcPts val="0"/>
              </a:spcAft>
              <a:buClr>
                <a:schemeClr val="hlink"/>
              </a:buClr>
            </a:pPr>
            <a:r>
              <a:rPr lang="zh-CN" altLang="en-US"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a:solidFill>
                  <a:srgbClr val="002060"/>
                </a:solidFill>
                <a:latin typeface="微软雅黑" panose="020B0503020204020204" pitchFamily="34" charset="-122"/>
                <a:ea typeface="微软雅黑" panose="020B0503020204020204" pitchFamily="34" charset="-122"/>
              </a:rPr>
              <a:t>(5).</a:t>
            </a:r>
            <a:r>
              <a:rPr lang="zh-CN" altLang="en-US" sz="2000" b="1" kern="0" dirty="0">
                <a:solidFill>
                  <a:srgbClr val="002060"/>
                </a:solidFill>
                <a:latin typeface="微软雅黑" panose="020B0503020204020204" pitchFamily="34" charset="-122"/>
                <a:ea typeface="微软雅黑" panose="020B0503020204020204" pitchFamily="34" charset="-122"/>
              </a:rPr>
              <a:t>将</a:t>
            </a:r>
            <a:r>
              <a:rPr lang="en-US" altLang="zh-CN" sz="2000" b="1" kern="0" dirty="0">
                <a:solidFill>
                  <a:srgbClr val="002060"/>
                </a:solidFill>
                <a:latin typeface="微软雅黑" panose="020B0503020204020204" pitchFamily="34" charset="-122"/>
                <a:ea typeface="微软雅黑" panose="020B0503020204020204" pitchFamily="34" charset="-122"/>
              </a:rPr>
              <a:t>R</a:t>
            </a:r>
            <a:r>
              <a:rPr lang="zh-CN" altLang="en-US" sz="2000" b="1" kern="0" dirty="0">
                <a:solidFill>
                  <a:srgbClr val="002060"/>
                </a:solidFill>
                <a:latin typeface="微软雅黑" panose="020B0503020204020204" pitchFamily="34" charset="-122"/>
                <a:ea typeface="微软雅黑" panose="020B0503020204020204" pitchFamily="34" charset="-122"/>
              </a:rPr>
              <a:t>分解成满足</a:t>
            </a:r>
            <a:r>
              <a:rPr lang="en-US" altLang="zh-CN" sz="2000" b="1" kern="0" dirty="0">
                <a:solidFill>
                  <a:srgbClr val="002060"/>
                </a:solidFill>
                <a:latin typeface="微软雅黑" panose="020B0503020204020204" pitchFamily="34" charset="-122"/>
                <a:ea typeface="微软雅黑" panose="020B0503020204020204" pitchFamily="34" charset="-122"/>
              </a:rPr>
              <a:t>3NF</a:t>
            </a:r>
            <a:r>
              <a:rPr lang="zh-CN" altLang="en-US" sz="2000" b="1" kern="0" dirty="0">
                <a:solidFill>
                  <a:srgbClr val="002060"/>
                </a:solidFill>
                <a:latin typeface="微软雅黑" panose="020B0503020204020204" pitchFamily="34" charset="-122"/>
                <a:ea typeface="微软雅黑" panose="020B0503020204020204" pitchFamily="34" charset="-122"/>
              </a:rPr>
              <a:t>并具有无损连接性与保持依赖性。</a:t>
            </a:r>
            <a:endParaRPr lang="en-US" altLang="zh-CN" sz="2000" b="1" kern="0" dirty="0">
              <a:solidFill>
                <a:srgbClr val="002060"/>
              </a:solidFill>
              <a:latin typeface="微软雅黑" panose="020B0503020204020204" pitchFamily="34" charset="-122"/>
              <a:ea typeface="微软雅黑" panose="020B0503020204020204" pitchFamily="34" charset="-122"/>
            </a:endParaRPr>
          </a:p>
          <a:p>
            <a:pPr marL="342900" indent="-342900" fontAlgn="auto">
              <a:lnSpc>
                <a:spcPct val="150000"/>
              </a:lnSpc>
              <a:spcBef>
                <a:spcPct val="20000"/>
              </a:spcBef>
              <a:spcAft>
                <a:spcPts val="0"/>
              </a:spcAft>
              <a:buClr>
                <a:schemeClr val="hlink"/>
              </a:buClr>
            </a:pPr>
            <a:r>
              <a:rPr lang="zh-CN" altLang="en-US" sz="2000" b="1" kern="0" dirty="0">
                <a:solidFill>
                  <a:srgbClr val="002060"/>
                </a:solidFill>
                <a:latin typeface="微软雅黑" panose="020B0503020204020204" pitchFamily="34" charset="-122"/>
                <a:ea typeface="微软雅黑" panose="020B0503020204020204" pitchFamily="34" charset="-122"/>
              </a:rPr>
              <a:t>答案</a:t>
            </a:r>
            <a:r>
              <a:rPr lang="en-US" altLang="zh-CN"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:(1) (AD)</a:t>
            </a:r>
            <a:r>
              <a:rPr lang="en-US" altLang="zh-CN" sz="2000" b="1" kern="0" baseline="3000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ACD</a:t>
            </a:r>
          </a:p>
          <a:p>
            <a:pPr marL="342900" indent="-342900" fontAlgn="auto">
              <a:lnSpc>
                <a:spcPct val="150000"/>
              </a:lnSpc>
              <a:spcBef>
                <a:spcPct val="20000"/>
              </a:spcBef>
              <a:spcAft>
                <a:spcPts val="0"/>
              </a:spcAft>
              <a:buClr>
                <a:schemeClr val="hlink"/>
              </a:buClr>
            </a:pPr>
            <a:r>
              <a:rPr lang="en-US" altLang="zh-CN" sz="2000" b="1" kern="0" dirty="0">
                <a:solidFill>
                  <a:srgbClr val="002060"/>
                </a:solidFill>
                <a:latin typeface="微软雅黑" panose="020B0503020204020204" pitchFamily="34" charset="-122"/>
                <a:ea typeface="微软雅黑" panose="020B0503020204020204" pitchFamily="34" charset="-122"/>
                <a:sym typeface="Wingdings" panose="05000000000000000000" pitchFamily="2" charset="2"/>
              </a:rPr>
              <a:t>(2)</a:t>
            </a:r>
            <a:r>
              <a:rPr lang="en-US" altLang="zh-CN" sz="2000" b="1" kern="0" dirty="0">
                <a:solidFill>
                  <a:srgbClr val="002060"/>
                </a:solidFill>
                <a:latin typeface="微软雅黑" panose="020B0503020204020204" pitchFamily="34" charset="-122"/>
                <a:ea typeface="微软雅黑" panose="020B0503020204020204" pitchFamily="34" charset="-122"/>
              </a:rPr>
              <a:t> </a:t>
            </a:r>
            <a:r>
              <a:rPr lang="en-US" altLang="zh-CN" sz="2000" b="1" kern="0" dirty="0" err="1">
                <a:solidFill>
                  <a:srgbClr val="002060"/>
                </a:solidFill>
                <a:latin typeface="微软雅黑" panose="020B0503020204020204" pitchFamily="34" charset="-122"/>
                <a:ea typeface="微软雅黑" panose="020B0503020204020204" pitchFamily="34" charset="-122"/>
              </a:rPr>
              <a:t>F</a:t>
            </a:r>
            <a:r>
              <a:rPr lang="en-US" altLang="zh-CN" sz="2000" b="1" kern="0" baseline="-25000" dirty="0" err="1">
                <a:solidFill>
                  <a:srgbClr val="002060"/>
                </a:solidFill>
                <a:latin typeface="微软雅黑" panose="020B0503020204020204" pitchFamily="34" charset="-122"/>
                <a:ea typeface="微软雅黑" panose="020B0503020204020204" pitchFamily="34" charset="-122"/>
              </a:rPr>
              <a:t>m</a:t>
            </a:r>
            <a:r>
              <a:rPr lang="en-US" altLang="zh-CN" sz="2000" b="1" kern="0" dirty="0">
                <a:solidFill>
                  <a:srgbClr val="002060"/>
                </a:solidFill>
                <a:latin typeface="微软雅黑" panose="020B0503020204020204" pitchFamily="34" charset="-122"/>
                <a:ea typeface="微软雅黑" panose="020B0503020204020204" pitchFamily="34" charset="-122"/>
              </a:rPr>
              <a:t>={A→C</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C→A</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 B→A</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D→A}(</a:t>
            </a:r>
            <a:r>
              <a:rPr lang="zh-CN" altLang="en-US" sz="2000" b="1" kern="0" dirty="0">
                <a:solidFill>
                  <a:srgbClr val="002060"/>
                </a:solidFill>
                <a:latin typeface="微软雅黑" panose="020B0503020204020204" pitchFamily="34" charset="-122"/>
                <a:ea typeface="微软雅黑" panose="020B0503020204020204" pitchFamily="34" charset="-122"/>
              </a:rPr>
              <a:t>不唯一</a:t>
            </a:r>
            <a:r>
              <a:rPr lang="en-US" altLang="zh-CN" sz="2000" b="1" kern="0" dirty="0">
                <a:solidFill>
                  <a:srgbClr val="002060"/>
                </a:solidFill>
                <a:latin typeface="微软雅黑" panose="020B0503020204020204" pitchFamily="34" charset="-122"/>
                <a:ea typeface="微软雅黑" panose="020B0503020204020204" pitchFamily="34" charset="-122"/>
              </a:rPr>
              <a:t>)</a:t>
            </a:r>
          </a:p>
          <a:p>
            <a:pPr marL="342900" indent="-342900" fontAlgn="auto">
              <a:lnSpc>
                <a:spcPct val="150000"/>
              </a:lnSpc>
              <a:spcBef>
                <a:spcPct val="20000"/>
              </a:spcBef>
              <a:spcAft>
                <a:spcPts val="0"/>
              </a:spcAft>
              <a:buClr>
                <a:schemeClr val="hlink"/>
              </a:buClr>
            </a:pPr>
            <a:r>
              <a:rPr lang="en-US" altLang="zh-CN" sz="2000" b="1" kern="0" dirty="0">
                <a:solidFill>
                  <a:srgbClr val="002060"/>
                </a:solidFill>
                <a:latin typeface="微软雅黑" panose="020B0503020204020204" pitchFamily="34" charset="-122"/>
                <a:ea typeface="微软雅黑" panose="020B0503020204020204" pitchFamily="34" charset="-122"/>
              </a:rPr>
              <a:t>(3</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l-GR" altLang="zh-CN" sz="2000" b="1" kern="0" dirty="0">
                <a:solidFill>
                  <a:srgbClr val="002060"/>
                </a:solidFill>
                <a:latin typeface="微软雅黑" panose="020B0503020204020204" pitchFamily="34" charset="-122"/>
                <a:ea typeface="微软雅黑" panose="020B0503020204020204" pitchFamily="34" charset="-122"/>
              </a:rPr>
              <a:t>ρ</a:t>
            </a:r>
            <a:r>
              <a:rPr lang="zh-CN" altLang="el-GR" sz="2000" b="1" kern="0" dirty="0">
                <a:solidFill>
                  <a:srgbClr val="002060"/>
                </a:solidFill>
                <a:latin typeface="微软雅黑" panose="020B0503020204020204" pitchFamily="34" charset="-122"/>
                <a:ea typeface="微软雅黑" panose="020B0503020204020204" pitchFamily="34" charset="-122"/>
              </a:rPr>
              <a:t>＝</a:t>
            </a:r>
            <a:r>
              <a:rPr lang="el-GR" altLang="zh-CN"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AC</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AB</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BD}</a:t>
            </a:r>
          </a:p>
          <a:p>
            <a:pPr marL="342900" indent="-342900" fontAlgn="auto">
              <a:lnSpc>
                <a:spcPct val="150000"/>
              </a:lnSpc>
              <a:spcBef>
                <a:spcPct val="20000"/>
              </a:spcBef>
              <a:spcAft>
                <a:spcPts val="0"/>
              </a:spcAft>
              <a:buClr>
                <a:schemeClr val="hlink"/>
              </a:buClr>
            </a:pPr>
            <a:r>
              <a:rPr lang="en-US" altLang="zh-CN" sz="2000" b="1" kern="0" dirty="0">
                <a:solidFill>
                  <a:srgbClr val="002060"/>
                </a:solidFill>
                <a:latin typeface="微软雅黑" panose="020B0503020204020204" pitchFamily="34" charset="-122"/>
                <a:ea typeface="微软雅黑" panose="020B0503020204020204" pitchFamily="34" charset="-122"/>
              </a:rPr>
              <a:t>(4)  </a:t>
            </a:r>
            <a:r>
              <a:rPr lang="el-GR" altLang="zh-CN" sz="2000" b="1" kern="0" dirty="0">
                <a:solidFill>
                  <a:srgbClr val="002060"/>
                </a:solidFill>
                <a:latin typeface="微软雅黑" panose="020B0503020204020204" pitchFamily="34" charset="-122"/>
                <a:ea typeface="微软雅黑" panose="020B0503020204020204" pitchFamily="34" charset="-122"/>
              </a:rPr>
              <a:t>ρ </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{AC</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BA</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DA</a:t>
            </a:r>
            <a:r>
              <a:rPr lang="zh-CN" altLang="en-US" sz="2000" b="1" kern="0" dirty="0">
                <a:solidFill>
                  <a:srgbClr val="002060"/>
                </a:solidFill>
                <a:latin typeface="微软雅黑" panose="020B0503020204020204" pitchFamily="34" charset="-122"/>
                <a:ea typeface="微软雅黑" panose="020B0503020204020204" pitchFamily="34" charset="-122"/>
              </a:rPr>
              <a:t>，</a:t>
            </a:r>
            <a:r>
              <a:rPr lang="en-US" altLang="zh-CN" sz="2000" b="1" kern="0" dirty="0">
                <a:solidFill>
                  <a:srgbClr val="002060"/>
                </a:solidFill>
                <a:latin typeface="微软雅黑" panose="020B0503020204020204" pitchFamily="34" charset="-122"/>
                <a:ea typeface="微软雅黑" panose="020B0503020204020204" pitchFamily="34" charset="-122"/>
              </a:rPr>
              <a:t>BD}</a:t>
            </a:r>
            <a:endParaRPr lang="zh-CN" altLang="en-US" sz="2000" b="1" kern="0" dirty="0">
              <a:solidFill>
                <a:srgbClr val="002060"/>
              </a:solidFill>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a16="http://schemas.microsoft.com/office/drawing/2014/main" id="{9DC5C819-58DE-4C78-9788-181474BD016D}"/>
              </a:ext>
            </a:extLst>
          </p:cNvPr>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r>
              <a:rPr lang="en-US" altLang="zh-CN" sz="2400" b="1" kern="100" dirty="0">
                <a:solidFill>
                  <a:srgbClr val="C00000"/>
                </a:solidFill>
                <a:latin typeface="微软雅黑" panose="020B0503020204020204" pitchFamily="34" charset="-122"/>
                <a:ea typeface="微软雅黑" panose="020B0503020204020204" pitchFamily="34" charset="-122"/>
              </a:rPr>
              <a:t> </a:t>
            </a:r>
            <a:endParaRPr lang="zh-CN" altLang="en-US" b="1" dirty="0">
              <a:solidFill>
                <a:srgbClr val="FF0000"/>
              </a:solidFill>
            </a:endParaRPr>
          </a:p>
        </p:txBody>
      </p:sp>
    </p:spTree>
    <p:extLst>
      <p:ext uri="{BB962C8B-B14F-4D97-AF65-F5344CB8AC3E}">
        <p14:creationId xmlns:p14="http://schemas.microsoft.com/office/powerpoint/2010/main" val="115374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p:cTn id="7"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8"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9" dur="500"/>
                                        <p:tgtEl>
                                          <p:spTgt spid="5">
                                            <p:txEl>
                                              <p:pRg st="7" end="7"/>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 calcmode="lin" valueType="num">
                                      <p:cBhvr>
                                        <p:cTn id="12"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14" dur="500"/>
                                        <p:tgtEl>
                                          <p:spTgt spid="5">
                                            <p:txEl>
                                              <p:pRg st="8" end="8"/>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 calcmode="lin" valueType="num">
                                      <p:cBhvr>
                                        <p:cTn id="17" dur="500" fill="hold"/>
                                        <p:tgtEl>
                                          <p:spTgt spid="5">
                                            <p:txEl>
                                              <p:pRg st="9" end="9"/>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9" end="9"/>
                                            </p:txEl>
                                          </p:spTgt>
                                        </p:tgtEl>
                                        <p:attrNameLst>
                                          <p:attrName>ppt_h</p:attrName>
                                        </p:attrNameLst>
                                      </p:cBhvr>
                                      <p:tavLst>
                                        <p:tav tm="0">
                                          <p:val>
                                            <p:fltVal val="0"/>
                                          </p:val>
                                        </p:tav>
                                        <p:tav tm="100000">
                                          <p:val>
                                            <p:strVal val="#ppt_h"/>
                                          </p:val>
                                        </p:tav>
                                      </p:tavLst>
                                    </p:anim>
                                    <p:animEffect transition="in" filter="fade">
                                      <p:cBhvr>
                                        <p:cTn id="19" dur="500"/>
                                        <p:tgtEl>
                                          <p:spTgt spid="5">
                                            <p:txEl>
                                              <p:pRg st="9" end="9"/>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 calcmode="lin" valueType="num">
                                      <p:cBhvr>
                                        <p:cTn id="22"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10" end="10"/>
                                            </p:txEl>
                                          </p:spTgt>
                                        </p:tgtEl>
                                        <p:attrNameLst>
                                          <p:attrName>ppt_h</p:attrName>
                                        </p:attrNameLst>
                                      </p:cBhvr>
                                      <p:tavLst>
                                        <p:tav tm="0">
                                          <p:val>
                                            <p:fltVal val="0"/>
                                          </p:val>
                                        </p:tav>
                                        <p:tav tm="100000">
                                          <p:val>
                                            <p:strVal val="#ppt_h"/>
                                          </p:val>
                                        </p:tav>
                                      </p:tavLst>
                                    </p:anim>
                                    <p:animEffect transition="in" filter="fade">
                                      <p:cBhvr>
                                        <p:cTn id="2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200150" y="127000"/>
            <a:ext cx="6994525" cy="981075"/>
          </a:xfrm>
        </p:spPr>
        <p:txBody>
          <a:bodyPr/>
          <a:lstStyle/>
          <a:p>
            <a:pPr algn="l" eaLnBrk="1" hangingPunct="1"/>
            <a:r>
              <a:rPr lang="zh-CN" altLang="en-US" sz="4000" b="1">
                <a:solidFill>
                  <a:srgbClr val="800000"/>
                </a:solidFill>
                <a:latin typeface="微软雅黑" panose="020B0503020204020204" pitchFamily="34" charset="-122"/>
                <a:ea typeface="微软雅黑" panose="020B0503020204020204" pitchFamily="34" charset="-122"/>
              </a:rPr>
              <a:t>本章总结</a:t>
            </a:r>
          </a:p>
        </p:txBody>
      </p:sp>
      <p:sp>
        <p:nvSpPr>
          <p:cNvPr id="129027" name="Rectangle 3"/>
          <p:cNvSpPr>
            <a:spLocks noGrp="1" noChangeArrowheads="1"/>
          </p:cNvSpPr>
          <p:nvPr>
            <p:ph idx="1"/>
          </p:nvPr>
        </p:nvSpPr>
        <p:spPr>
          <a:xfrm>
            <a:off x="1011238" y="993775"/>
            <a:ext cx="8153400" cy="5749925"/>
          </a:xfrm>
        </p:spPr>
        <p:txBody>
          <a:bodyPr/>
          <a:lstStyle/>
          <a:p>
            <a:pPr eaLnBrk="1" hangingPunct="1">
              <a:lnSpc>
                <a:spcPct val="200000"/>
              </a:lnSpc>
              <a:buFont typeface="Wingdings" panose="05000000000000000000" pitchFamily="2" charset="2"/>
              <a:buChar char="u"/>
            </a:pPr>
            <a:r>
              <a:rPr lang="zh-CN" altLang="en-US" sz="2800" b="1" dirty="0">
                <a:solidFill>
                  <a:srgbClr val="C00000"/>
                </a:solidFill>
                <a:latin typeface="微软雅黑" panose="020B0503020204020204" pitchFamily="34" charset="-122"/>
                <a:ea typeface="微软雅黑" panose="020B0503020204020204" pitchFamily="34" charset="-122"/>
                <a:sym typeface="Symbol" panose="05050102010706020507" pitchFamily="18" charset="2"/>
              </a:rPr>
              <a:t>掌握函数依赖概念和理论</a:t>
            </a:r>
            <a:endParaRPr lang="en-US" altLang="zh-CN" sz="2800" b="1" dirty="0">
              <a:solidFill>
                <a:srgbClr val="C0000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sz="2800" b="1" u="sng"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熟练掌握属性集闭包概念、求解及应用</a:t>
            </a:r>
            <a:endParaRPr lang="en-US" altLang="zh-CN" sz="2800" b="1" u="sng" dirty="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sz="2800" b="1" dirty="0">
                <a:solidFill>
                  <a:srgbClr val="C00000"/>
                </a:solidFill>
                <a:latin typeface="微软雅黑" panose="020B0503020204020204" pitchFamily="34" charset="-122"/>
                <a:ea typeface="微软雅黑" panose="020B0503020204020204" pitchFamily="34" charset="-122"/>
                <a:sym typeface="Symbol" panose="05050102010706020507" pitchFamily="18" charset="2"/>
              </a:rPr>
              <a:t>掌握范式的概念和判别</a:t>
            </a:r>
            <a:endParaRPr lang="en-US" altLang="zh-CN" sz="2800" b="1" dirty="0">
              <a:solidFill>
                <a:srgbClr val="C00000"/>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200000"/>
              </a:lnSpc>
              <a:buFont typeface="Wingdings" panose="05000000000000000000" pitchFamily="2" charset="2"/>
              <a:buChar char="u"/>
            </a:pPr>
            <a:r>
              <a:rPr lang="zh-CN" altLang="en-US" dirty="0">
                <a:solidFill>
                  <a:srgbClr val="C00000"/>
                </a:solidFill>
                <a:latin typeface="微软雅黑" panose="020B0503020204020204" pitchFamily="34" charset="-122"/>
                <a:ea typeface="微软雅黑" panose="020B0503020204020204" pitchFamily="34" charset="-122"/>
                <a:sym typeface="Symbol" panose="05050102010706020507" pitchFamily="18" charset="2"/>
              </a:rPr>
              <a:t>掌握</a:t>
            </a:r>
            <a:r>
              <a:rPr lang="zh-CN" altLang="en-US" sz="2800" b="1" dirty="0">
                <a:solidFill>
                  <a:srgbClr val="C00000"/>
                </a:solidFill>
                <a:latin typeface="微软雅黑" panose="020B0503020204020204" pitchFamily="34" charset="-122"/>
                <a:ea typeface="微软雅黑" panose="020B0503020204020204" pitchFamily="34" charset="-122"/>
                <a:sym typeface="Symbol" panose="05050102010706020507" pitchFamily="18" charset="2"/>
              </a:rPr>
              <a:t>模式分解概念和常用算法</a:t>
            </a:r>
            <a:endParaRPr lang="en-US" altLang="zh-CN" sz="2800" b="1" dirty="0">
              <a:solidFill>
                <a:srgbClr val="C0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2" name="日期占位符 1"/>
          <p:cNvSpPr>
            <a:spLocks noGrp="1"/>
          </p:cNvSpPr>
          <p:nvPr>
            <p:ph type="dt" sz="half" idx="10"/>
          </p:nvPr>
        </p:nvSpPr>
        <p:spPr/>
        <p:txBody>
          <a:bodyPr/>
          <a:lstStyle/>
          <a:p>
            <a:pPr>
              <a:defRPr/>
            </a:pPr>
            <a:fld id="{96B14E30-BE51-4066-9EE1-7FC0EFFE592A}" type="datetime1">
              <a:rPr lang="zh-CN" altLang="en-US" smtClean="0"/>
              <a:t>2021/12/02</a:t>
            </a:fld>
            <a:endParaRPr lang="zh-CN" altLang="en-US" dirty="0"/>
          </a:p>
        </p:txBody>
      </p:sp>
    </p:spTree>
    <p:extLst>
      <p:ext uri="{BB962C8B-B14F-4D97-AF65-F5344CB8AC3E}">
        <p14:creationId xmlns:p14="http://schemas.microsoft.com/office/powerpoint/2010/main" val="73017557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p:nvPr>
        </p:nvSpPr>
        <p:spPr/>
        <p:txBody>
          <a:bodyPr/>
          <a:lstStyle/>
          <a:p>
            <a:r>
              <a:rPr lang="en-US" altLang="zh-CN" dirty="0">
                <a:sym typeface="微软雅黑" pitchFamily="34" charset="-122"/>
              </a:rPr>
              <a:t>6.2 </a:t>
            </a:r>
            <a:r>
              <a:rPr lang="zh-CN" altLang="en-US" dirty="0">
                <a:sym typeface="微软雅黑" pitchFamily="34" charset="-122"/>
              </a:rPr>
              <a:t>规范化</a:t>
            </a:r>
            <a:endParaRPr lang="zh-CN" altLang="en-US" dirty="0"/>
          </a:p>
        </p:txBody>
      </p:sp>
      <p:sp>
        <p:nvSpPr>
          <p:cNvPr id="22531" name="文本占位符 4"/>
          <p:cNvSpPr>
            <a:spLocks noGrp="1" noChangeArrowheads="1"/>
          </p:cNvSpPr>
          <p:nvPr>
            <p:ph idx="1"/>
          </p:nvPr>
        </p:nvSpPr>
        <p:spPr>
          <a:xfrm>
            <a:off x="3059832" y="1098550"/>
            <a:ext cx="5040560" cy="5544616"/>
          </a:xfrm>
        </p:spPr>
        <p:txBody>
          <a:bodyPr/>
          <a:lstStyle/>
          <a:p>
            <a:pPr marL="342900" indent="-342900" algn="l">
              <a:lnSpc>
                <a:spcPct val="120000"/>
              </a:lnSpc>
            </a:pPr>
            <a:r>
              <a:rPr lang="en-US" altLang="zh-CN" dirty="0">
                <a:solidFill>
                  <a:srgbClr val="00B050"/>
                </a:solidFill>
                <a:sym typeface="Calibri" pitchFamily="34" charset="0"/>
              </a:rPr>
              <a:t>6.2.1 </a:t>
            </a:r>
            <a:r>
              <a:rPr lang="zh-CN" altLang="en-US" dirty="0">
                <a:solidFill>
                  <a:srgbClr val="00B050"/>
                </a:solidFill>
                <a:sym typeface="Calibri" pitchFamily="34" charset="0"/>
              </a:rPr>
              <a:t> 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A2E3FC48-FC74-4CD3-B3A9-DF51F36DDC84}" type="datetime1">
              <a:rPr lang="zh-CN" altLang="en-US" smtClean="0"/>
              <a:t>2021/12/02</a:t>
            </a:fld>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249488" y="1628775"/>
            <a:ext cx="687705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lvl="0" eaLnBrk="1" hangingPunct="1">
              <a:defRPr/>
            </a:pPr>
            <a:r>
              <a:rPr kumimoji="0" lang="zh-CN" altLang="en-US" sz="54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rPr>
              <a:t>第六</a:t>
            </a:r>
            <a:r>
              <a:rPr lang="zh-CN" altLang="en-US" sz="5400" kern="0" dirty="0">
                <a:solidFill>
                  <a:srgbClr val="002060"/>
                </a:solidFill>
                <a:latin typeface="Franklin Gothic Medium" panose="020B0603020102020204"/>
                <a:ea typeface="隶书" panose="02010509060101010101" pitchFamily="49" charset="-122"/>
              </a:rPr>
              <a:t>章 关系数据理论</a:t>
            </a:r>
            <a:endParaRPr kumimoji="0" lang="zh-CN" altLang="en-US" sz="5400" b="1" i="0" u="none" strike="noStrike" kern="0" cap="none" spc="0" normalizeH="0" baseline="0" noProof="0" dirty="0">
              <a:ln>
                <a:noFill/>
              </a:ln>
              <a:solidFill>
                <a:srgbClr val="002060"/>
              </a:solidFill>
              <a:effectLst/>
              <a:uLnTx/>
              <a:uFillTx/>
              <a:latin typeface="Franklin Gothic Medium" panose="020B0603020102020204"/>
              <a:ea typeface="隶书" panose="02010509060101010101" pitchFamily="49" charset="-122"/>
              <a:cs typeface="+mj-cs"/>
            </a:endParaRPr>
          </a:p>
        </p:txBody>
      </p:sp>
      <p:sp>
        <p:nvSpPr>
          <p:cNvPr id="5" name="Rectangle 3"/>
          <p:cNvSpPr txBox="1">
            <a:spLocks noChangeArrowheads="1"/>
          </p:cNvSpPr>
          <p:nvPr/>
        </p:nvSpPr>
        <p:spPr>
          <a:xfrm>
            <a:off x="3779912" y="2791525"/>
            <a:ext cx="5256906" cy="3817937"/>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eaLnBrk="1" hangingPunct="1">
              <a:lnSpc>
                <a:spcPct val="150000"/>
              </a:lnSpc>
              <a:buNone/>
            </a:pPr>
            <a:r>
              <a:rPr lang="en-US" altLang="zh-CN" sz="2800" b="1" dirty="0">
                <a:solidFill>
                  <a:srgbClr val="002060"/>
                </a:solidFill>
                <a:latin typeface="微软雅黑" panose="020B0503020204020204" pitchFamily="34" charset="-122"/>
                <a:ea typeface="微软雅黑" panose="020B0503020204020204" pitchFamily="34" charset="-122"/>
              </a:rPr>
              <a:t>6.1 </a:t>
            </a:r>
            <a:r>
              <a:rPr lang="zh-CN" altLang="en-US" sz="2800" b="1" dirty="0">
                <a:solidFill>
                  <a:srgbClr val="002060"/>
                </a:solidFill>
                <a:latin typeface="微软雅黑" panose="020B0503020204020204" pitchFamily="34" charset="-122"/>
                <a:ea typeface="微软雅黑" panose="020B0503020204020204" pitchFamily="34" charset="-122"/>
              </a:rPr>
              <a:t>问题的提出</a:t>
            </a:r>
          </a:p>
          <a:p>
            <a:pPr lvl="0" eaLnBrk="1" hangingPunct="1">
              <a:lnSpc>
                <a:spcPct val="150000"/>
              </a:lnSpc>
              <a:buNone/>
            </a:pPr>
            <a:r>
              <a:rPr lang="en-US" altLang="zh-CN" sz="2800" b="1" dirty="0">
                <a:latin typeface="微软雅黑" panose="020B0503020204020204" pitchFamily="34" charset="-122"/>
                <a:ea typeface="微软雅黑" panose="020B0503020204020204" pitchFamily="34" charset="-122"/>
              </a:rPr>
              <a:t>6.2 </a:t>
            </a:r>
            <a:r>
              <a:rPr lang="zh-CN" altLang="en-US" sz="2800" b="1" dirty="0">
                <a:latin typeface="微软雅黑" panose="020B0503020204020204" pitchFamily="34" charset="-122"/>
                <a:ea typeface="微软雅黑" panose="020B0503020204020204" pitchFamily="34" charset="-122"/>
              </a:rPr>
              <a:t>规范化</a:t>
            </a:r>
          </a:p>
          <a:p>
            <a:pPr lvl="0" eaLnBrk="1" hangingPunct="1">
              <a:lnSpc>
                <a:spcPct val="150000"/>
              </a:lnSpc>
              <a:buNone/>
            </a:pPr>
            <a:r>
              <a:rPr lang="en-US" altLang="zh-CN" sz="2800" b="1" dirty="0">
                <a:latin typeface="微软雅黑" panose="020B0503020204020204" pitchFamily="34" charset="-122"/>
                <a:ea typeface="微软雅黑" panose="020B0503020204020204" pitchFamily="34" charset="-122"/>
              </a:rPr>
              <a:t>6.3 </a:t>
            </a:r>
            <a:r>
              <a:rPr lang="zh-CN" altLang="en-US" sz="2800" b="1" dirty="0">
                <a:latin typeface="微软雅黑" panose="020B0503020204020204" pitchFamily="34" charset="-122"/>
                <a:ea typeface="微软雅黑" panose="020B0503020204020204" pitchFamily="34" charset="-122"/>
              </a:rPr>
              <a:t>数据依赖的公理系统</a:t>
            </a:r>
          </a:p>
          <a:p>
            <a:pPr lvl="0" eaLnBrk="1" hangingPunct="1">
              <a:lnSpc>
                <a:spcPct val="150000"/>
              </a:lnSpc>
              <a:buNone/>
            </a:pP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6.4 </a:t>
            </a:r>
            <a:r>
              <a:rPr lang="zh-CN" altLang="en-US" sz="2800" b="1" dirty="0">
                <a:latin typeface="微软雅黑" panose="020B0503020204020204" pitchFamily="34" charset="-122"/>
                <a:ea typeface="微软雅黑" panose="020B0503020204020204" pitchFamily="34" charset="-122"/>
              </a:rPr>
              <a:t>模式的分解</a:t>
            </a:r>
          </a:p>
          <a:p>
            <a:pPr lvl="0" eaLnBrk="1" hangingPunct="1">
              <a:lnSpc>
                <a:spcPct val="150000"/>
              </a:lnSpc>
              <a:buNone/>
            </a:pPr>
            <a:r>
              <a:rPr lang="en-US" altLang="zh-CN" sz="2800" b="1" dirty="0">
                <a:latin typeface="微软雅黑" panose="020B0503020204020204" pitchFamily="34" charset="-122"/>
                <a:ea typeface="微软雅黑" panose="020B0503020204020204" pitchFamily="34" charset="-122"/>
              </a:rPr>
              <a:t>6.5 </a:t>
            </a:r>
            <a:r>
              <a:rPr lang="zh-CN" altLang="en-US" sz="2800" b="1" dirty="0">
                <a:latin typeface="微软雅黑" panose="020B0503020204020204" pitchFamily="34" charset="-122"/>
                <a:ea typeface="微软雅黑" panose="020B0503020204020204" pitchFamily="34" charset="-122"/>
              </a:rPr>
              <a:t>小结</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242417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p:nvPr>
        </p:nvSpPr>
        <p:spPr/>
        <p:txBody>
          <a:bodyPr/>
          <a:lstStyle/>
          <a:p>
            <a:pPr>
              <a:lnSpc>
                <a:spcPct val="120000"/>
              </a:lnSpc>
            </a:pPr>
            <a:r>
              <a:rPr lang="en-US" altLang="zh-CN" sz="3600" dirty="0">
                <a:sym typeface="Calibri" pitchFamily="34" charset="0"/>
              </a:rPr>
              <a:t>6.2.1 </a:t>
            </a:r>
            <a:r>
              <a:rPr lang="zh-CN" altLang="en-US" sz="3600" dirty="0">
                <a:sym typeface="Calibri" pitchFamily="34" charset="0"/>
              </a:rPr>
              <a:t>函数依赖</a:t>
            </a:r>
          </a:p>
        </p:txBody>
      </p:sp>
      <p:sp>
        <p:nvSpPr>
          <p:cNvPr id="23555" name="文本占位符 4"/>
          <p:cNvSpPr>
            <a:spLocks noGrp="1" noChangeArrowheads="1"/>
          </p:cNvSpPr>
          <p:nvPr>
            <p:ph idx="1"/>
          </p:nvPr>
        </p:nvSpPr>
        <p:spPr/>
        <p:txBody>
          <a:bodyPr/>
          <a:lstStyle/>
          <a:p>
            <a:pPr marL="342900" indent="-342900" algn="l">
              <a:lnSpc>
                <a:spcPct val="150000"/>
              </a:lnSpc>
            </a:pPr>
            <a:r>
              <a:rPr lang="en-US" altLang="zh-CN" dirty="0">
                <a:sym typeface="Calibri" pitchFamily="34" charset="0"/>
              </a:rPr>
              <a:t>1.</a:t>
            </a:r>
            <a:r>
              <a:rPr lang="zh-CN" altLang="en-US" dirty="0">
                <a:sym typeface="Calibri" pitchFamily="34" charset="0"/>
              </a:rPr>
              <a:t>函数依赖</a:t>
            </a:r>
            <a:endParaRPr lang="en-US" dirty="0">
              <a:sym typeface="Calibri" pitchFamily="34" charset="0"/>
            </a:endParaRPr>
          </a:p>
          <a:p>
            <a:pPr marL="342900" indent="-342900" algn="l">
              <a:lnSpc>
                <a:spcPct val="150000"/>
              </a:lnSpc>
            </a:pPr>
            <a:r>
              <a:rPr lang="en-US" altLang="zh-CN" dirty="0">
                <a:sym typeface="微软雅黑" pitchFamily="34" charset="-122"/>
              </a:rPr>
              <a:t>2.</a:t>
            </a:r>
            <a:r>
              <a:rPr lang="zh-CN" altLang="en-US" dirty="0">
                <a:sym typeface="微软雅黑" pitchFamily="34" charset="-122"/>
              </a:rPr>
              <a:t>平凡函数依赖与非平凡函数依赖</a:t>
            </a:r>
            <a:endParaRPr lang="en-US" dirty="0">
              <a:sym typeface="微软雅黑" pitchFamily="34" charset="-122"/>
            </a:endParaRPr>
          </a:p>
          <a:p>
            <a:pPr marL="342900" indent="-342900" algn="l">
              <a:lnSpc>
                <a:spcPct val="150000"/>
              </a:lnSpc>
            </a:pPr>
            <a:r>
              <a:rPr lang="en-US" altLang="zh-CN" dirty="0">
                <a:sym typeface="微软雅黑" pitchFamily="34" charset="-122"/>
              </a:rPr>
              <a:t>3.</a:t>
            </a:r>
            <a:r>
              <a:rPr lang="zh-CN" altLang="en-US" dirty="0">
                <a:sym typeface="微软雅黑" pitchFamily="34" charset="-122"/>
              </a:rPr>
              <a:t>完全函数依赖与部分函数依赖</a:t>
            </a:r>
            <a:endParaRPr lang="en-US" dirty="0">
              <a:sym typeface="微软雅黑" pitchFamily="34" charset="-122"/>
            </a:endParaRPr>
          </a:p>
          <a:p>
            <a:pPr marL="342900" indent="-342900" algn="l">
              <a:lnSpc>
                <a:spcPct val="150000"/>
              </a:lnSpc>
            </a:pPr>
            <a:r>
              <a:rPr lang="en-US" altLang="zh-CN" dirty="0">
                <a:sym typeface="微软雅黑" pitchFamily="34" charset="-122"/>
              </a:rPr>
              <a:t>4.</a:t>
            </a:r>
            <a:r>
              <a:rPr lang="zh-CN" altLang="en-US" dirty="0">
                <a:sym typeface="微软雅黑" pitchFamily="34" charset="-122"/>
              </a:rPr>
              <a:t>传递函数依赖</a:t>
            </a:r>
            <a:endParaRPr lang="en-US" dirty="0">
              <a:sym typeface="Calibri" pitchFamily="34" charset="0"/>
            </a:endParaRPr>
          </a:p>
          <a:p>
            <a:pPr marL="342900" indent="-342900" algn="l">
              <a:lnSpc>
                <a:spcPct val="120000"/>
              </a:lnSpc>
              <a:buFont typeface="Wingdings" pitchFamily="2" charset="2"/>
              <a:buChar char="v"/>
            </a:pPr>
            <a:endParaRPr lang="zh-CN" altLang="en-US" dirty="0">
              <a:solidFill>
                <a:srgbClr val="00B050"/>
              </a:solidFill>
              <a:sym typeface="Calibri" pitchFamily="34" charset="0"/>
            </a:endParaRPr>
          </a:p>
          <a:p>
            <a:pPr marL="342900" indent="-342900" algn="l">
              <a:lnSpc>
                <a:spcPct val="120000"/>
              </a:lnSpc>
              <a:buFont typeface="Wingdings" pitchFamily="2" charset="2"/>
              <a:buChar char="v"/>
            </a:pPr>
            <a:endParaRPr lang="zh-CN" altLang="en-US" dirty="0"/>
          </a:p>
        </p:txBody>
      </p:sp>
      <p:sp>
        <p:nvSpPr>
          <p:cNvPr id="2" name="日期占位符 1"/>
          <p:cNvSpPr>
            <a:spLocks noGrp="1"/>
          </p:cNvSpPr>
          <p:nvPr>
            <p:ph type="dt" sz="half" idx="10"/>
          </p:nvPr>
        </p:nvSpPr>
        <p:spPr/>
        <p:txBody>
          <a:bodyPr/>
          <a:lstStyle/>
          <a:p>
            <a:pPr>
              <a:defRPr/>
            </a:pPr>
            <a:fld id="{9F385DEE-9978-4E1A-AA83-6DD6F0AA5F02}" type="datetime1">
              <a:rPr lang="zh-CN" altLang="en-US" smtClean="0"/>
              <a:t>2021/12/02</a:t>
            </a:fld>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4580" name="Rectangle 2"/>
          <p:cNvSpPr>
            <a:spLocks noGrp="1" noChangeArrowheads="1"/>
          </p:cNvSpPr>
          <p:nvPr>
            <p:ph type="title"/>
          </p:nvPr>
        </p:nvSpPr>
        <p:spPr/>
        <p:txBody>
          <a:bodyPr/>
          <a:lstStyle/>
          <a:p>
            <a:r>
              <a:rPr lang="en-US" altLang="zh-CN" sz="3600">
                <a:sym typeface="微软雅黑" pitchFamily="34" charset="-122"/>
              </a:rPr>
              <a:t>1.</a:t>
            </a:r>
            <a:r>
              <a:rPr lang="zh-CN" altLang="en-US" sz="3600">
                <a:sym typeface="微软雅黑" pitchFamily="34" charset="-122"/>
              </a:rPr>
              <a:t>  函数依赖</a:t>
            </a:r>
          </a:p>
        </p:txBody>
      </p:sp>
      <p:sp>
        <p:nvSpPr>
          <p:cNvPr id="24581" name="Rectangle 3"/>
          <p:cNvSpPr>
            <a:spLocks noGrp="1" noChangeArrowheads="1"/>
          </p:cNvSpPr>
          <p:nvPr>
            <p:ph idx="1"/>
          </p:nvPr>
        </p:nvSpPr>
        <p:spPr>
          <a:xfrm>
            <a:off x="942875" y="980728"/>
            <a:ext cx="8149538" cy="3384376"/>
          </a:xfrm>
        </p:spPr>
        <p:style>
          <a:lnRef idx="2">
            <a:schemeClr val="accent2"/>
          </a:lnRef>
          <a:fillRef idx="1">
            <a:schemeClr val="lt1"/>
          </a:fillRef>
          <a:effectRef idx="0">
            <a:schemeClr val="accent2"/>
          </a:effectRef>
          <a:fontRef idx="minor">
            <a:schemeClr val="dk1"/>
          </a:fontRef>
        </p:style>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6.1  </a:t>
            </a:r>
            <a:r>
              <a:rPr lang="zh-CN" altLang="en-US" dirty="0">
                <a:sym typeface="Calibri" pitchFamily="34" charset="0"/>
              </a:rPr>
              <a:t>设</a:t>
            </a:r>
            <a:r>
              <a:rPr lang="en-US" altLang="zh-CN" i="1" dirty="0">
                <a:sym typeface="Calibri" pitchFamily="34" charset="0"/>
              </a:rPr>
              <a:t>R(U)</a:t>
            </a:r>
            <a:r>
              <a:rPr lang="zh-CN" altLang="en-US" dirty="0">
                <a:sym typeface="Calibri" pitchFamily="34" charset="0"/>
              </a:rPr>
              <a:t>是一个属性集</a:t>
            </a:r>
            <a:r>
              <a:rPr lang="en-US" altLang="zh-CN" i="1" dirty="0">
                <a:sym typeface="Calibri" pitchFamily="34" charset="0"/>
              </a:rPr>
              <a:t>U</a:t>
            </a:r>
            <a:r>
              <a:rPr lang="zh-CN" altLang="en-US" dirty="0">
                <a:sym typeface="Calibri" pitchFamily="34" charset="0"/>
              </a:rPr>
              <a:t>上的关系模式，</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是</a:t>
            </a:r>
            <a:r>
              <a:rPr lang="en-US" altLang="zh-CN" i="1" dirty="0">
                <a:sym typeface="Calibri" pitchFamily="34" charset="0"/>
              </a:rPr>
              <a:t>U</a:t>
            </a:r>
            <a:r>
              <a:rPr lang="zh-CN" altLang="en-US" dirty="0">
                <a:sym typeface="Calibri" pitchFamily="34" charset="0"/>
              </a:rPr>
              <a:t>的子集。若对于</a:t>
            </a:r>
            <a:r>
              <a:rPr lang="en-US" altLang="zh-CN" i="1" dirty="0">
                <a:sym typeface="Calibri" pitchFamily="34" charset="0"/>
              </a:rPr>
              <a:t>R(U)</a:t>
            </a:r>
            <a:r>
              <a:rPr lang="zh-CN" altLang="en-US" dirty="0">
                <a:sym typeface="Calibri" pitchFamily="34" charset="0"/>
              </a:rPr>
              <a:t>的任意一个可能的关系</a:t>
            </a:r>
            <a:r>
              <a:rPr lang="en-US" altLang="zh-CN" i="1" dirty="0">
                <a:sym typeface="Calibri" pitchFamily="34" charset="0"/>
              </a:rPr>
              <a:t>r</a:t>
            </a:r>
            <a:r>
              <a:rPr lang="zh-CN" altLang="en-US" dirty="0">
                <a:sym typeface="Calibri" pitchFamily="34" charset="0"/>
              </a:rPr>
              <a:t>，</a:t>
            </a:r>
            <a:r>
              <a:rPr lang="en-US" altLang="zh-CN" i="1" dirty="0">
                <a:sym typeface="Calibri" pitchFamily="34" charset="0"/>
              </a:rPr>
              <a:t>r</a:t>
            </a:r>
            <a:r>
              <a:rPr lang="zh-CN" altLang="en-US" dirty="0">
                <a:sym typeface="Calibri" pitchFamily="34" charset="0"/>
              </a:rPr>
              <a:t> 中不可能存在两个元组在</a:t>
            </a:r>
            <a:r>
              <a:rPr lang="en-US" altLang="zh-CN" i="1" dirty="0">
                <a:sym typeface="Calibri" pitchFamily="34" charset="0"/>
              </a:rPr>
              <a:t>X</a:t>
            </a:r>
            <a:r>
              <a:rPr lang="zh-CN" altLang="en-US" dirty="0">
                <a:sym typeface="Calibri" pitchFamily="34" charset="0"/>
              </a:rPr>
              <a:t>上的属性值相等， 而在</a:t>
            </a:r>
            <a:r>
              <a:rPr lang="en-US" altLang="zh-CN" i="1" dirty="0">
                <a:sym typeface="Calibri" pitchFamily="34" charset="0"/>
              </a:rPr>
              <a:t>Y</a:t>
            </a:r>
            <a:r>
              <a:rPr lang="zh-CN" altLang="en-US" dirty="0">
                <a:sym typeface="Calibri" pitchFamily="34" charset="0"/>
              </a:rPr>
              <a:t>上的属性值不等， 则称“</a:t>
            </a:r>
            <a:r>
              <a:rPr lang="en-US" altLang="zh-CN" i="1" dirty="0">
                <a:solidFill>
                  <a:srgbClr val="FF00FF"/>
                </a:solidFill>
                <a:sym typeface="Calibri" pitchFamily="34" charset="0"/>
              </a:rPr>
              <a:t>X</a:t>
            </a:r>
            <a:r>
              <a:rPr lang="zh-CN" altLang="en-US" dirty="0">
                <a:solidFill>
                  <a:srgbClr val="FF00FF"/>
                </a:solidFill>
                <a:sym typeface="Calibri" pitchFamily="34" charset="0"/>
              </a:rPr>
              <a:t>函数确定</a:t>
            </a:r>
            <a:r>
              <a:rPr lang="en-US" altLang="zh-CN" i="1" dirty="0">
                <a:solidFill>
                  <a:srgbClr val="FF00FF"/>
                </a:solidFill>
                <a:sym typeface="Calibri" pitchFamily="34" charset="0"/>
              </a:rPr>
              <a:t>Y</a:t>
            </a:r>
            <a:r>
              <a:rPr lang="en-US" altLang="zh-CN" dirty="0">
                <a:sym typeface="Calibri" pitchFamily="34" charset="0"/>
              </a:rPr>
              <a:t>”</a:t>
            </a:r>
            <a:r>
              <a:rPr lang="zh-CN" altLang="en-US" dirty="0">
                <a:sym typeface="Calibri" pitchFamily="34" charset="0"/>
              </a:rPr>
              <a:t>或“</a:t>
            </a:r>
            <a:r>
              <a:rPr lang="en-US" altLang="zh-CN" i="1" dirty="0">
                <a:solidFill>
                  <a:srgbClr val="FF00FF"/>
                </a:solidFill>
                <a:sym typeface="Calibri" pitchFamily="34" charset="0"/>
              </a:rPr>
              <a:t>Y</a:t>
            </a:r>
            <a:r>
              <a:rPr lang="zh-CN" altLang="en-US" dirty="0">
                <a:solidFill>
                  <a:srgbClr val="FF00FF"/>
                </a:solidFill>
                <a:sym typeface="Calibri" pitchFamily="34" charset="0"/>
              </a:rPr>
              <a:t>函数依赖于</a:t>
            </a:r>
            <a:r>
              <a:rPr lang="en-US" altLang="zh-CN" i="1" dirty="0">
                <a:solidFill>
                  <a:srgbClr val="FF00FF"/>
                </a:solidFill>
                <a:sym typeface="Calibri" pitchFamily="34" charset="0"/>
              </a:rPr>
              <a:t>X</a:t>
            </a:r>
            <a:r>
              <a:rPr lang="en-US" altLang="zh-CN" dirty="0">
                <a:sym typeface="Calibri" pitchFamily="34" charset="0"/>
              </a:rPr>
              <a:t>”</a:t>
            </a:r>
            <a:r>
              <a:rPr lang="zh-CN" altLang="en-US" dirty="0">
                <a:sym typeface="Calibri" pitchFamily="34" charset="0"/>
              </a:rPr>
              <a:t>，记作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endParaRPr lang="en-US" dirty="0">
              <a:sym typeface="Calibri" pitchFamily="34" charset="0"/>
            </a:endParaRPr>
          </a:p>
          <a:p>
            <a:pPr marL="342900" indent="-342900" algn="l">
              <a:lnSpc>
                <a:spcPct val="150000"/>
              </a:lnSpc>
              <a:buFont typeface="Wingdings" pitchFamily="2" charset="2"/>
              <a:buChar char="v"/>
            </a:pPr>
            <a:endParaRPr lang="zh-CN" altLang="en-US" dirty="0"/>
          </a:p>
        </p:txBody>
      </p:sp>
      <p:sp>
        <p:nvSpPr>
          <p:cNvPr id="2" name="日期占位符 1"/>
          <p:cNvSpPr>
            <a:spLocks noGrp="1"/>
          </p:cNvSpPr>
          <p:nvPr>
            <p:ph type="dt" sz="half" idx="10"/>
          </p:nvPr>
        </p:nvSpPr>
        <p:spPr/>
        <p:txBody>
          <a:bodyPr/>
          <a:lstStyle/>
          <a:p>
            <a:pPr>
              <a:defRPr/>
            </a:pPr>
            <a:fld id="{B7A2292E-8C2C-4D60-BE20-F7B39C2B1AD4}" type="datetime1">
              <a:rPr lang="zh-CN" altLang="en-US" smtClean="0"/>
              <a:t>2021/12/02</a:t>
            </a:fld>
            <a:endParaRPr lang="zh-CN" altLang="en-US" dirty="0"/>
          </a:p>
        </p:txBody>
      </p:sp>
      <p:sp>
        <p:nvSpPr>
          <p:cNvPr id="6" name="Rectangle 6"/>
          <p:cNvSpPr>
            <a:spLocks noChangeArrowheads="1"/>
          </p:cNvSpPr>
          <p:nvPr/>
        </p:nvSpPr>
        <p:spPr bwMode="auto">
          <a:xfrm>
            <a:off x="942875" y="4700589"/>
            <a:ext cx="8149538" cy="2027236"/>
          </a:xfrm>
          <a:prstGeom prst="rect">
            <a:avLst/>
          </a:prstGeom>
          <a:gradFill rotWithShape="1">
            <a:gsLst>
              <a:gs pos="0">
                <a:srgbClr val="855D5D">
                  <a:tint val="50000"/>
                  <a:satMod val="300000"/>
                </a:srgbClr>
              </a:gs>
              <a:gs pos="35000">
                <a:srgbClr val="855D5D">
                  <a:tint val="37000"/>
                  <a:satMod val="300000"/>
                </a:srgbClr>
              </a:gs>
              <a:gs pos="100000">
                <a:srgbClr val="855D5D">
                  <a:tint val="15000"/>
                  <a:satMod val="350000"/>
                </a:srgbClr>
              </a:gs>
            </a:gsLst>
            <a:lin ang="16200000" scaled="1"/>
          </a:gradFill>
          <a:ln w="9525" cap="flat" cmpd="sng" algn="ctr">
            <a:solidFill>
              <a:srgbClr val="855D5D">
                <a:shade val="95000"/>
                <a:satMod val="105000"/>
              </a:srgbClr>
            </a:solidFill>
            <a:prstDash val="solid"/>
          </a:ln>
          <a:effectLst>
            <a:outerShdw blurRad="40000" dist="20000" dir="5400000" rotWithShape="0">
              <a:srgbClr val="000000">
                <a:alpha val="38000"/>
              </a:srgbClr>
            </a:outerShdw>
          </a:effectLst>
          <a:extLst/>
        </p:spPr>
        <p:txBody>
          <a:bodyPr/>
          <a:lstStyle/>
          <a:p>
            <a:pPr marL="342900" marR="0" lvl="0" indent="-342900" defTabSz="914400" eaLnBrk="1" fontAlgn="auto" latinLnBrk="0" hangingPunct="1">
              <a:lnSpc>
                <a:spcPct val="150000"/>
              </a:lnSpc>
              <a:spcBef>
                <a:spcPts val="0"/>
              </a:spcBef>
              <a:spcAft>
                <a:spcPts val="0"/>
              </a:spcAft>
              <a:buClrTx/>
              <a:buSzTx/>
              <a:buFont typeface="Wingdings" pitchFamily="2" charset="2"/>
              <a:buNone/>
              <a:tabLst/>
              <a:defRPr/>
            </a:pP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① </a:t>
            </a:r>
            <a:r>
              <a:rPr kumimoji="0" lang="zh-CN" altLang="en-US" sz="20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函数依赖</a:t>
            </a: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是完整性约束的一种，它推广了关键词的概念。</a:t>
            </a: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If t1.X=t2.X, then t1.Y=t2.Y</a:t>
            </a:r>
          </a:p>
          <a:p>
            <a:pPr marL="342900" marR="0" lvl="0" indent="-342900" defTabSz="914400" eaLnBrk="1" fontAlgn="auto" latinLnBrk="0" hangingPunct="1">
              <a:lnSpc>
                <a:spcPct val="150000"/>
              </a:lnSpc>
              <a:spcBef>
                <a:spcPts val="0"/>
              </a:spcBef>
              <a:spcAft>
                <a:spcPts val="0"/>
              </a:spcAft>
              <a:buClrTx/>
              <a:buSzTx/>
              <a:buFont typeface="Wingdings" pitchFamily="2" charset="2"/>
              <a:buNone/>
              <a:tabLst/>
              <a:defRPr/>
            </a:pP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②</a:t>
            </a:r>
            <a:r>
              <a:rPr kumimoji="0" lang="zh-CN" altLang="en-US" sz="20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函数依赖</a:t>
            </a: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：若</a:t>
            </a: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a:t>
            </a: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的任意关系有：对</a:t>
            </a: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X</a:t>
            </a: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中的每个属性值，在</a:t>
            </a: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中都有惟一的值与之对应，则称</a:t>
            </a: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a:t>
            </a: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函数依赖于</a:t>
            </a: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X</a:t>
            </a: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，记</a:t>
            </a:r>
            <a:r>
              <a:rPr kumimoji="0" lang="zh-CN" altLang="en-US" sz="20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作 </a:t>
            </a:r>
            <a:r>
              <a:rPr kumimoji="0" lang="en-US" altLang="zh-CN" sz="20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sym typeface="Wingdings" pitchFamily="2" charset="2"/>
              </a:rPr>
              <a:t></a:t>
            </a:r>
            <a:r>
              <a:rPr kumimoji="0" lang="en-US" altLang="zh-CN" sz="20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Y</a:t>
            </a:r>
            <a:r>
              <a:rPr kumimoji="0" lang="en-US" altLang="zh-CN"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r>
              <a:rPr lang="zh-CN" sz="3600" dirty="0"/>
              <a:t>函数依赖（续）</a:t>
            </a:r>
          </a:p>
        </p:txBody>
      </p:sp>
      <p:sp>
        <p:nvSpPr>
          <p:cNvPr id="25603" name="Rectangle 1027"/>
          <p:cNvSpPr>
            <a:spLocks noGrp="1" noChangeArrowheads="1"/>
          </p:cNvSpPr>
          <p:nvPr>
            <p:ph idx="1"/>
          </p:nvPr>
        </p:nvSpPr>
        <p:spPr>
          <a:xfrm>
            <a:off x="958966" y="885276"/>
            <a:ext cx="8149538" cy="4854575"/>
          </a:xfrm>
        </p:spPr>
        <p:txBody>
          <a:bodyPr/>
          <a:lstStyle/>
          <a:p>
            <a:pPr marL="57150" algn="l">
              <a:lnSpc>
                <a:spcPct val="120000"/>
              </a:lnSpc>
              <a:buFont typeface="Wingdings" pitchFamily="2" charset="2"/>
              <a:buChar char="v"/>
            </a:pPr>
            <a:r>
              <a:rPr lang="zh-CN" altLang="en-US" sz="2400" dirty="0"/>
              <a:t>[例]</a:t>
            </a:r>
            <a:r>
              <a:rPr lang="en-US" altLang="zh-CN" sz="2400" dirty="0"/>
              <a:t> Student(</a:t>
            </a:r>
            <a:r>
              <a:rPr lang="en-US" altLang="zh-CN" sz="2400" dirty="0" err="1"/>
              <a:t>Sno</a:t>
            </a:r>
            <a:r>
              <a:rPr lang="en-US" altLang="zh-CN" sz="2400" dirty="0"/>
              <a:t>, </a:t>
            </a:r>
            <a:r>
              <a:rPr lang="en-US" altLang="zh-CN" sz="2400" dirty="0" err="1"/>
              <a:t>Sname</a:t>
            </a:r>
            <a:r>
              <a:rPr lang="en-US" altLang="zh-CN" sz="2400" dirty="0"/>
              <a:t>, </a:t>
            </a:r>
            <a:r>
              <a:rPr lang="en-US" altLang="zh-CN" sz="2400" dirty="0" err="1"/>
              <a:t>Ssex</a:t>
            </a:r>
            <a:r>
              <a:rPr lang="en-US" altLang="zh-CN" sz="2400" dirty="0"/>
              <a:t>, Sage, </a:t>
            </a:r>
            <a:r>
              <a:rPr lang="en-US" altLang="zh-CN" sz="2400" dirty="0" err="1"/>
              <a:t>Sdept</a:t>
            </a:r>
            <a:r>
              <a:rPr lang="en-US" altLang="zh-CN" sz="2400" dirty="0"/>
              <a:t>),         </a:t>
            </a:r>
          </a:p>
          <a:p>
            <a:pPr marL="57150" algn="l">
              <a:lnSpc>
                <a:spcPct val="120000"/>
              </a:lnSpc>
            </a:pPr>
            <a:r>
              <a:rPr lang="en-US" altLang="zh-CN" dirty="0"/>
              <a:t>    </a:t>
            </a:r>
            <a:r>
              <a:rPr lang="zh-CN" altLang="en-US" dirty="0"/>
              <a:t>假设不允许重名，则有</a:t>
            </a:r>
            <a:r>
              <a:rPr lang="en-US" altLang="zh-CN" dirty="0"/>
              <a:t>:</a:t>
            </a:r>
          </a:p>
          <a:p>
            <a:pPr marL="57150" algn="l">
              <a:lnSpc>
                <a:spcPct val="110000"/>
              </a:lnSpc>
            </a:pPr>
            <a:r>
              <a:rPr lang="en-US" sz="2400" dirty="0"/>
              <a:t>	</a:t>
            </a:r>
            <a:r>
              <a:rPr lang="en-US" altLang="zh-CN" sz="2400" dirty="0" err="1"/>
              <a:t>Sno</a:t>
            </a:r>
            <a:r>
              <a:rPr lang="en-US" altLang="zh-CN" sz="2400" dirty="0"/>
              <a:t> → </a:t>
            </a:r>
            <a:r>
              <a:rPr lang="en-US" altLang="zh-CN" sz="2400" dirty="0" err="1"/>
              <a:t>Ssex</a:t>
            </a:r>
            <a:r>
              <a:rPr lang="zh-CN" altLang="en-US" sz="2400" dirty="0"/>
              <a:t>，      </a:t>
            </a:r>
            <a:r>
              <a:rPr lang="en-US" altLang="zh-CN" sz="2400" dirty="0" err="1"/>
              <a:t>Sno</a:t>
            </a:r>
            <a:r>
              <a:rPr lang="en-US" altLang="zh-CN" sz="2400" dirty="0"/>
              <a:t> → Sage</a:t>
            </a:r>
            <a:endParaRPr lang="zh-CN" altLang="en-US" sz="2400" dirty="0"/>
          </a:p>
          <a:p>
            <a:pPr marL="57150" algn="l">
              <a:lnSpc>
                <a:spcPct val="110000"/>
              </a:lnSpc>
            </a:pPr>
            <a:r>
              <a:rPr lang="en-US" altLang="zh-CN" sz="2400" dirty="0"/>
              <a:t>	</a:t>
            </a:r>
            <a:r>
              <a:rPr lang="en-US" altLang="zh-CN" sz="2400" dirty="0" err="1"/>
              <a:t>Sno</a:t>
            </a:r>
            <a:r>
              <a:rPr lang="en-US" altLang="zh-CN" sz="2400" dirty="0"/>
              <a:t> → </a:t>
            </a:r>
            <a:r>
              <a:rPr lang="en-US" altLang="zh-CN" sz="2400" dirty="0" err="1"/>
              <a:t>Sdept</a:t>
            </a:r>
            <a:r>
              <a:rPr lang="zh-CN" altLang="en-US" sz="2400" dirty="0"/>
              <a:t>，    </a:t>
            </a:r>
            <a:r>
              <a:rPr lang="en-US" altLang="zh-CN" sz="2400" dirty="0" err="1"/>
              <a:t>Sno</a:t>
            </a:r>
            <a:r>
              <a:rPr lang="en-US" altLang="zh-CN" sz="2400" dirty="0"/>
              <a:t> ←→ </a:t>
            </a:r>
            <a:r>
              <a:rPr lang="en-US" altLang="zh-CN" sz="2400" dirty="0" err="1"/>
              <a:t>Sname</a:t>
            </a:r>
            <a:endParaRPr lang="en-US" altLang="zh-CN" sz="2400" dirty="0"/>
          </a:p>
          <a:p>
            <a:pPr marL="57150" algn="l">
              <a:lnSpc>
                <a:spcPct val="110000"/>
              </a:lnSpc>
            </a:pPr>
            <a:r>
              <a:rPr lang="en-US" sz="2400" dirty="0"/>
              <a:t>	</a:t>
            </a:r>
            <a:r>
              <a:rPr lang="en-US" altLang="zh-CN" sz="2400" dirty="0" err="1"/>
              <a:t>Sname</a:t>
            </a:r>
            <a:r>
              <a:rPr lang="en-US" altLang="zh-CN" sz="2400" dirty="0"/>
              <a:t> → </a:t>
            </a:r>
            <a:r>
              <a:rPr lang="en-US" altLang="zh-CN" sz="2400" dirty="0" err="1"/>
              <a:t>Ssex</a:t>
            </a:r>
            <a:r>
              <a:rPr lang="zh-CN" altLang="en-US" sz="2400" dirty="0"/>
              <a:t>， </a:t>
            </a:r>
            <a:r>
              <a:rPr lang="en-US" altLang="zh-CN" sz="2400" dirty="0" err="1"/>
              <a:t>Sname</a:t>
            </a:r>
            <a:r>
              <a:rPr lang="en-US" altLang="zh-CN" sz="2400" dirty="0"/>
              <a:t> → Sage</a:t>
            </a:r>
            <a:endParaRPr lang="zh-CN" altLang="en-US" sz="2400" dirty="0"/>
          </a:p>
          <a:p>
            <a:pPr marL="57150" algn="l">
              <a:lnSpc>
                <a:spcPct val="110000"/>
              </a:lnSpc>
            </a:pPr>
            <a:r>
              <a:rPr lang="en-US" altLang="zh-CN" sz="2400" dirty="0"/>
              <a:t>	</a:t>
            </a:r>
            <a:r>
              <a:rPr lang="en-US" altLang="zh-CN" sz="2400" dirty="0" err="1"/>
              <a:t>Sname</a:t>
            </a:r>
            <a:r>
              <a:rPr lang="en-US" altLang="zh-CN" sz="2400" dirty="0"/>
              <a:t> → </a:t>
            </a:r>
            <a:r>
              <a:rPr lang="en-US" altLang="zh-CN" sz="2400" dirty="0" err="1"/>
              <a:t>Sdept</a:t>
            </a:r>
            <a:endParaRPr lang="en-US" altLang="zh-CN" sz="2400" dirty="0"/>
          </a:p>
          <a:p>
            <a:pPr lvl="1" algn="l">
              <a:lnSpc>
                <a:spcPct val="110000"/>
              </a:lnSpc>
            </a:pPr>
            <a:r>
              <a:rPr lang="zh-CN" altLang="en-US" dirty="0"/>
              <a:t>但</a:t>
            </a:r>
            <a:r>
              <a:rPr lang="en-US" altLang="zh-CN" dirty="0" err="1"/>
              <a:t>Ssex</a:t>
            </a:r>
            <a:r>
              <a:rPr lang="en-US" altLang="zh-CN" dirty="0"/>
              <a:t> </a:t>
            </a:r>
            <a:r>
              <a:rPr lang="en-US" altLang="zh-CN" dirty="0">
                <a:latin typeface="宋体" pitchFamily="2" charset="-122"/>
                <a:sym typeface="宋体" pitchFamily="2" charset="-122"/>
              </a:rPr>
              <a:t>→</a:t>
            </a:r>
            <a:r>
              <a:rPr lang="en-US" altLang="zh-CN" dirty="0"/>
              <a:t>Sage, </a:t>
            </a:r>
            <a:r>
              <a:rPr lang="en-US" altLang="zh-CN" dirty="0" err="1"/>
              <a:t>Ssex</a:t>
            </a:r>
            <a:r>
              <a:rPr lang="en-US" altLang="zh-CN" dirty="0">
                <a:latin typeface="宋体" pitchFamily="2" charset="-122"/>
                <a:sym typeface="宋体" pitchFamily="2" charset="-122"/>
              </a:rPr>
              <a:t>→</a:t>
            </a:r>
            <a:r>
              <a:rPr lang="en-US" altLang="zh-CN" dirty="0"/>
              <a:t> </a:t>
            </a:r>
            <a:r>
              <a:rPr lang="en-US" altLang="zh-CN" dirty="0" err="1"/>
              <a:t>Sdept</a:t>
            </a:r>
            <a:endParaRPr lang="en-US" altLang="zh-CN" dirty="0"/>
          </a:p>
        </p:txBody>
      </p:sp>
      <p:grpSp>
        <p:nvGrpSpPr>
          <p:cNvPr id="25604" name="Group 4"/>
          <p:cNvGrpSpPr>
            <a:grpSpLocks/>
          </p:cNvGrpSpPr>
          <p:nvPr/>
        </p:nvGrpSpPr>
        <p:grpSpPr bwMode="auto">
          <a:xfrm>
            <a:off x="1469797" y="4844845"/>
            <a:ext cx="5622984" cy="980123"/>
            <a:chOff x="0" y="0"/>
            <a:chExt cx="11225" cy="1543"/>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dirty="0">
                  <a:latin typeface="Times New Roman" pitchFamily="18" charset="0"/>
                </a:rPr>
                <a:t>若</a:t>
              </a:r>
              <a:r>
                <a:rPr lang="en-US" altLang="zh-CN" sz="2400" b="1" dirty="0">
                  <a:latin typeface="Times New Roman" pitchFamily="18" charset="0"/>
                </a:rPr>
                <a:t>X→Y</a:t>
              </a:r>
              <a:r>
                <a:rPr lang="zh-CN" altLang="en-US" sz="2400" b="1" dirty="0">
                  <a:latin typeface="Times New Roman" pitchFamily="18" charset="0"/>
                </a:rPr>
                <a:t>，并且</a:t>
              </a:r>
              <a:r>
                <a:rPr lang="en-US" altLang="zh-CN" sz="2400" b="1" dirty="0">
                  <a:latin typeface="Times New Roman" pitchFamily="18" charset="0"/>
                </a:rPr>
                <a:t>Y→X, </a:t>
              </a:r>
              <a:r>
                <a:rPr lang="zh-CN" altLang="en-US" sz="2400" b="1" dirty="0">
                  <a:latin typeface="Times New Roman" pitchFamily="18" charset="0"/>
                </a:rPr>
                <a:t>则记为</a:t>
              </a:r>
              <a:r>
                <a:rPr lang="en-US" altLang="zh-CN" sz="2400" b="1" dirty="0">
                  <a:latin typeface="Times New Roman" pitchFamily="18" charset="0"/>
                </a:rPr>
                <a:t>X←→Y</a:t>
              </a:r>
              <a:r>
                <a:rPr lang="zh-CN" altLang="en-US" sz="2400" b="1" dirty="0">
                  <a:latin typeface="Times New Roman" pitchFamily="18" charset="0"/>
                </a:rPr>
                <a:t>。</a:t>
              </a:r>
            </a:p>
            <a:p>
              <a:pPr>
                <a:buClr>
                  <a:schemeClr val="accent1"/>
                </a:buClr>
                <a:buSzPct val="90000"/>
                <a:buFont typeface="Monotype Sorts" pitchFamily="2" charset="2"/>
                <a:buNone/>
              </a:pPr>
              <a:r>
                <a:rPr lang="zh-CN" altLang="en-US" sz="2400" b="1" dirty="0">
                  <a:latin typeface="Times New Roman" pitchFamily="18" charset="0"/>
                </a:rPr>
                <a:t>若</a:t>
              </a:r>
              <a:r>
                <a:rPr lang="en-US" altLang="zh-CN" sz="2400" b="1" dirty="0">
                  <a:latin typeface="Times New Roman" pitchFamily="18" charset="0"/>
                </a:rPr>
                <a:t>Y</a:t>
              </a:r>
              <a:r>
                <a:rPr lang="zh-CN" altLang="en-US" sz="2400" b="1" dirty="0">
                  <a:latin typeface="Times New Roman" pitchFamily="18" charset="0"/>
                </a:rPr>
                <a:t>不函数依赖于</a:t>
              </a:r>
              <a:r>
                <a:rPr lang="en-US" altLang="zh-CN" sz="2400" b="1" dirty="0">
                  <a:latin typeface="Times New Roman" pitchFamily="18" charset="0"/>
                </a:rPr>
                <a:t>X, </a:t>
              </a:r>
              <a:r>
                <a:rPr lang="zh-CN" altLang="en-US" sz="2400" b="1" dirty="0">
                  <a:latin typeface="Times New Roman" pitchFamily="18" charset="0"/>
                </a:rPr>
                <a:t>则记为</a:t>
              </a:r>
              <a:r>
                <a:rPr lang="en-US" altLang="zh-CN" sz="2400" b="1" dirty="0">
                  <a:latin typeface="Times New Roman" pitchFamily="18" charset="0"/>
                </a:rPr>
                <a:t>X</a:t>
              </a:r>
              <a:r>
                <a:rPr lang="en-US" altLang="zh-CN" sz="2400" b="1" dirty="0">
                  <a:latin typeface="宋体" pitchFamily="2" charset="-122"/>
                  <a:sym typeface="宋体" pitchFamily="2" charset="-122"/>
                </a:rPr>
                <a:t>→</a:t>
              </a:r>
              <a:r>
                <a:rPr lang="en-US" altLang="zh-CN" sz="2400" b="1" dirty="0">
                  <a:latin typeface="Times New Roman" pitchFamily="18" charset="0"/>
                </a:rPr>
                <a:t>Y</a:t>
              </a:r>
              <a:r>
                <a:rPr lang="zh-CN" altLang="en-US" sz="2400" b="1" dirty="0">
                  <a:latin typeface="Times New Roman" pitchFamily="18" charset="0"/>
                </a:rPr>
                <a:t>。</a:t>
              </a:r>
              <a:endParaRPr lang="zh-CN" altLang="en-US" dirty="0"/>
            </a:p>
          </p:txBody>
        </p:sp>
        <p:sp>
          <p:nvSpPr>
            <p:cNvPr id="25608" name="Line 1029"/>
            <p:cNvSpPr>
              <a:spLocks noChangeShapeType="1"/>
            </p:cNvSpPr>
            <p:nvPr/>
          </p:nvSpPr>
          <p:spPr bwMode="auto">
            <a:xfrm>
              <a:off x="8062" y="890"/>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987824" y="4005064"/>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906735" y="4005064"/>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 name="日期占位符 1"/>
          <p:cNvSpPr>
            <a:spLocks noGrp="1"/>
          </p:cNvSpPr>
          <p:nvPr>
            <p:ph type="dt" sz="half" idx="10"/>
          </p:nvPr>
        </p:nvSpPr>
        <p:spPr/>
        <p:txBody>
          <a:bodyPr/>
          <a:lstStyle/>
          <a:p>
            <a:pPr>
              <a:defRPr/>
            </a:pPr>
            <a:fld id="{21F68EC8-5CAE-44CC-B7E3-263FD1DB1D70}" type="datetime1">
              <a:rPr lang="zh-CN" altLang="en-US" smtClean="0"/>
              <a:t>2021/12/02</a:t>
            </a:fld>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sz="3600" dirty="0"/>
              <a:t>函数依赖（续）</a:t>
            </a:r>
          </a:p>
        </p:txBody>
      </p:sp>
      <p:sp>
        <p:nvSpPr>
          <p:cNvPr id="26627" name="Rectangle 10"/>
          <p:cNvSpPr>
            <a:spLocks noChangeArrowheads="1"/>
          </p:cNvSpPr>
          <p:nvPr/>
        </p:nvSpPr>
        <p:spPr bwMode="auto">
          <a:xfrm>
            <a:off x="212809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212809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212809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212809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212809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extLst>
              <p:ext uri="{D42A27DB-BD31-4B8C-83A1-F6EECF244321}">
                <p14:modId xmlns:p14="http://schemas.microsoft.com/office/powerpoint/2010/main" val="747089967"/>
              </p:ext>
            </p:extLst>
          </p:nvPr>
        </p:nvGraphicFramePr>
        <p:xfrm>
          <a:off x="1115764" y="2056614"/>
          <a:ext cx="7632700" cy="3385493"/>
        </p:xfrm>
        <a:graphic>
          <a:graphicData uri="http://schemas.openxmlformats.org/drawingml/2006/table">
            <a:tbl>
              <a:tblPr/>
              <a:tblGrid>
                <a:gridCol w="158432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682" name="Rectangle 77"/>
          <p:cNvSpPr>
            <a:spLocks noChangeArrowheads="1"/>
          </p:cNvSpPr>
          <p:nvPr/>
        </p:nvSpPr>
        <p:spPr bwMode="auto">
          <a:xfrm>
            <a:off x="1692026" y="2628900"/>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692026" y="3121025"/>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844551" y="2628900"/>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844551" y="3121025"/>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428876" y="1308100"/>
            <a:ext cx="3598863" cy="641350"/>
          </a:xfrm>
          <a:prstGeom prst="wedgeRoundRectCallout">
            <a:avLst>
              <a:gd name="adj1" fmla="val -58963"/>
              <a:gd name="adj2" fmla="val 234972"/>
              <a:gd name="adj3" fmla="val 16667"/>
            </a:avLst>
          </a:prstGeom>
          <a:solidFill>
            <a:srgbClr val="FF0066"/>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itchFamily="18" charset="0"/>
              </a:rPr>
              <a:t>违背了</a:t>
            </a:r>
            <a:r>
              <a:rPr lang="en-US" altLang="zh-CN" sz="2400" b="1">
                <a:latin typeface="Times New Roman" pitchFamily="18" charset="0"/>
              </a:rPr>
              <a:t>Sno → Sname</a:t>
            </a:r>
          </a:p>
        </p:txBody>
      </p:sp>
      <p:sp>
        <p:nvSpPr>
          <p:cNvPr id="3" name="日期占位符 2"/>
          <p:cNvSpPr>
            <a:spLocks noGrp="1"/>
          </p:cNvSpPr>
          <p:nvPr>
            <p:ph type="dt" sz="half" idx="10"/>
          </p:nvPr>
        </p:nvSpPr>
        <p:spPr/>
        <p:txBody>
          <a:bodyPr/>
          <a:lstStyle/>
          <a:p>
            <a:pPr>
              <a:defRPr/>
            </a:pPr>
            <a:fld id="{B0460027-39DA-4594-8AFB-6CD251160C00}"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sz="3600" dirty="0"/>
              <a:t>函数依赖（续）</a:t>
            </a:r>
          </a:p>
        </p:txBody>
      </p:sp>
      <p:sp>
        <p:nvSpPr>
          <p:cNvPr id="27651" name="内容占位符 3"/>
          <p:cNvSpPr>
            <a:spLocks noGrp="1" noChangeArrowheads="1"/>
          </p:cNvSpPr>
          <p:nvPr>
            <p:ph idx="1"/>
          </p:nvPr>
        </p:nvSpPr>
        <p:spPr>
          <a:xfrm>
            <a:off x="900113" y="1009650"/>
            <a:ext cx="8149538" cy="4854575"/>
          </a:xfrm>
        </p:spPr>
        <p:txBody>
          <a:bodyPr/>
          <a:lstStyle/>
          <a:p>
            <a:pPr marL="342900" indent="-342900" algn="l">
              <a:buFont typeface="Wingdings" pitchFamily="2" charset="2"/>
              <a:buChar char="v"/>
            </a:pPr>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a:t>
            </a:r>
            <a:r>
              <a:rPr lang="en-US" altLang="zh-CN" dirty="0" err="1">
                <a:solidFill>
                  <a:srgbClr val="C00000"/>
                </a:solidFill>
              </a:rPr>
              <a:t>Sname</a:t>
            </a:r>
            <a:endParaRPr lang="zh-CN" altLang="en-US" dirty="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83778"/>
        </p:xfrm>
        <a:graphic>
          <a:graphicData uri="http://schemas.openxmlformats.org/drawingml/2006/table">
            <a:tbl>
              <a:tblPr/>
              <a:tblGrid>
                <a:gridCol w="158432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706" name="AutoShape 81"/>
          <p:cNvSpPr>
            <a:spLocks/>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itchFamily="18" charset="0"/>
              </a:rPr>
              <a:t>函数依赖不是指关系模式</a:t>
            </a:r>
            <a:r>
              <a:rPr lang="en-US" altLang="zh-CN" sz="2400" b="1">
                <a:latin typeface="Times New Roman" pitchFamily="18" charset="0"/>
              </a:rPr>
              <a:t>R</a:t>
            </a:r>
            <a:r>
              <a:rPr lang="zh-CN" altLang="en-US" sz="2400" b="1">
                <a:latin typeface="Times New Roman" pitchFamily="18" charset="0"/>
              </a:rPr>
              <a:t>的某个或某些关系实例满足的约束条件，而是指</a:t>
            </a:r>
            <a:r>
              <a:rPr lang="en-US" altLang="zh-CN" sz="2400" b="1">
                <a:latin typeface="Times New Roman" pitchFamily="18" charset="0"/>
              </a:rPr>
              <a:t>R</a:t>
            </a:r>
            <a:r>
              <a:rPr lang="zh-CN" altLang="en-US" sz="2400" b="1">
                <a:latin typeface="Times New Roman" pitchFamily="18" charset="0"/>
              </a:rPr>
              <a:t>的所有关系实例均要满足的约束条件。</a:t>
            </a:r>
            <a:endParaRPr lang="zh-CN" altLang="en-US"/>
          </a:p>
        </p:txBody>
      </p:sp>
      <p:sp>
        <p:nvSpPr>
          <p:cNvPr id="2" name="日期占位符 1"/>
          <p:cNvSpPr>
            <a:spLocks noGrp="1"/>
          </p:cNvSpPr>
          <p:nvPr>
            <p:ph type="dt" sz="half" idx="10"/>
          </p:nvPr>
        </p:nvSpPr>
        <p:spPr/>
        <p:txBody>
          <a:bodyPr/>
          <a:lstStyle/>
          <a:p>
            <a:pPr>
              <a:defRPr/>
            </a:pPr>
            <a:fld id="{5D9ABD49-3C7C-4748-8853-E80CBC557AFD}"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a:t>函数依赖（续）</a:t>
            </a:r>
          </a:p>
        </p:txBody>
      </p:sp>
      <p:sp>
        <p:nvSpPr>
          <p:cNvPr id="6" name="内容占位符 5"/>
          <p:cNvSpPr>
            <a:spLocks noGrp="1"/>
          </p:cNvSpPr>
          <p:nvPr>
            <p:ph idx="1"/>
          </p:nvPr>
        </p:nvSpPr>
        <p:spPr>
          <a:xfrm>
            <a:off x="955413" y="908720"/>
            <a:ext cx="8149538" cy="4854575"/>
          </a:xfrm>
        </p:spPr>
        <p:txBody>
          <a:bodyPr/>
          <a:lstStyle/>
          <a:p>
            <a:pPr>
              <a:lnSpc>
                <a:spcPct val="120000"/>
              </a:lnSpc>
            </a:pPr>
            <a:r>
              <a:rPr lang="zh-CN" altLang="en-US" dirty="0">
                <a:sym typeface="Calibri" pitchFamily="34" charset="0"/>
              </a:rPr>
              <a:t>函数依赖是语义范畴的概念，只能根据数据的语义来确定一个函数依赖。</a:t>
            </a:r>
          </a:p>
          <a:p>
            <a:pPr lvl="1">
              <a:lnSpc>
                <a:spcPct val="120000"/>
              </a:lnSpc>
            </a:pPr>
            <a:r>
              <a:rPr lang="zh-CN" altLang="en-US" dirty="0">
                <a:sym typeface="Calibri" pitchFamily="34" charset="0"/>
              </a:rPr>
              <a:t>例如“姓名→年龄”这个函数依赖只有在不允许有同名人的条件下成立</a:t>
            </a:r>
            <a:endParaRPr lang="en-US" dirty="0">
              <a:sym typeface="Calibri" pitchFamily="34" charset="0"/>
            </a:endParaRPr>
          </a:p>
          <a:p>
            <a:pPr>
              <a:lnSpc>
                <a:spcPct val="120000"/>
              </a:lnSpc>
            </a:pPr>
            <a:endParaRPr lang="zh-CN" altLang="en-US" dirty="0"/>
          </a:p>
        </p:txBody>
      </p:sp>
      <p:sp>
        <p:nvSpPr>
          <p:cNvPr id="2" name="日期占位符 1"/>
          <p:cNvSpPr>
            <a:spLocks noGrp="1"/>
          </p:cNvSpPr>
          <p:nvPr>
            <p:ph type="dt" sz="half" idx="10"/>
          </p:nvPr>
        </p:nvSpPr>
        <p:spPr/>
        <p:txBody>
          <a:bodyPr/>
          <a:lstStyle/>
          <a:p>
            <a:pPr>
              <a:defRPr/>
            </a:pPr>
            <a:fld id="{7651AD91-4CFA-4B5C-9DFA-E595046282D5}" type="datetime1">
              <a:rPr lang="zh-CN" altLang="en-US" smtClean="0"/>
              <a:t>2021/12/02</a:t>
            </a:fld>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5" name="Rectangle 1027"/>
          <p:cNvSpPr>
            <a:spLocks noGrp="1" noChangeArrowheads="1"/>
          </p:cNvSpPr>
          <p:nvPr>
            <p:ph idx="1"/>
          </p:nvPr>
        </p:nvSpPr>
        <p:spPr>
          <a:xfrm>
            <a:off x="1040532" y="980729"/>
            <a:ext cx="7951068" cy="695672"/>
          </a:xfrm>
        </p:spPr>
        <p:txBody>
          <a:bodyPr/>
          <a:lstStyle/>
          <a:p>
            <a:r>
              <a:rPr lang="zh-CN" altLang="en-US" b="1" dirty="0">
                <a:latin typeface="微软雅黑" panose="020B0503020204020204" pitchFamily="34" charset="-122"/>
                <a:ea typeface="微软雅黑" panose="020B0503020204020204" pitchFamily="34" charset="-122"/>
              </a:rPr>
              <a:t>例：指出下列关系</a:t>
            </a:r>
            <a:r>
              <a:rPr lang="en-US" altLang="zh-CN" b="1" dirty="0">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中的函数依赖。</a:t>
            </a:r>
          </a:p>
          <a:p>
            <a:endParaRPr lang="en-US" altLang="zh-CN" b="1" dirty="0">
              <a:latin typeface="微软雅黑" panose="020B0503020204020204" pitchFamily="34" charset="-122"/>
              <a:ea typeface="微软雅黑" panose="020B0503020204020204" pitchFamily="34" charset="-122"/>
            </a:endParaRPr>
          </a:p>
        </p:txBody>
      </p:sp>
      <p:graphicFrame>
        <p:nvGraphicFramePr>
          <p:cNvPr id="213067" name="Group 1099"/>
          <p:cNvGraphicFramePr>
            <a:graphicFrameLocks noGrp="1"/>
          </p:cNvGraphicFramePr>
          <p:nvPr>
            <p:extLst/>
          </p:nvPr>
        </p:nvGraphicFramePr>
        <p:xfrm>
          <a:off x="2362200" y="1956880"/>
          <a:ext cx="4800600" cy="2286000"/>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d1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d2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d1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ahoma" pitchFamily="34" charset="0"/>
                          <a:ea typeface="宋体" pitchFamily="2" charset="-122"/>
                        </a:rPr>
                        <a:t>    c3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ahoma" pitchFamily="34" charset="0"/>
                          <a:ea typeface="宋体" pitchFamily="2" charset="-122"/>
                        </a:rPr>
                        <a:t>    d1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3068" name="Rectangle 1100"/>
          <p:cNvSpPr>
            <a:spLocks noChangeArrowheads="1"/>
          </p:cNvSpPr>
          <p:nvPr/>
        </p:nvSpPr>
        <p:spPr bwMode="auto">
          <a:xfrm>
            <a:off x="1600200" y="4953000"/>
            <a:ext cx="7287344" cy="609600"/>
          </a:xfrm>
          <a:prstGeom prst="rect">
            <a:avLst/>
          </a:prstGeom>
          <a:ln/>
          <a:extLst/>
        </p:spPr>
        <p:style>
          <a:lnRef idx="1">
            <a:schemeClr val="accent2"/>
          </a:lnRef>
          <a:fillRef idx="2">
            <a:schemeClr val="accent2"/>
          </a:fillRef>
          <a:effectRef idx="1">
            <a:schemeClr val="accent2"/>
          </a:effectRef>
          <a:fontRef idx="minor">
            <a:schemeClr val="dk1"/>
          </a:fontRef>
        </p:style>
        <p:txBody>
          <a:bodyPr/>
          <a:lstStyle/>
          <a:p>
            <a:pPr marL="342900" indent="-342900"/>
            <a:r>
              <a:rPr lang="en-US" altLang="zh-CN" sz="3200" b="1" dirty="0">
                <a:solidFill>
                  <a:srgbClr val="002060"/>
                </a:solidFill>
                <a:latin typeface="微软雅黑" panose="020B0503020204020204" pitchFamily="34" charset="-122"/>
                <a:ea typeface="微软雅黑" panose="020B0503020204020204" pitchFamily="34" charset="-122"/>
              </a:rPr>
              <a:t>FD: AB-&gt;C</a:t>
            </a:r>
            <a:r>
              <a:rPr lang="zh-CN" altLang="en-US" sz="3200" b="1" dirty="0">
                <a:solidFill>
                  <a:srgbClr val="002060"/>
                </a:solidFill>
                <a:latin typeface="微软雅黑" panose="020B0503020204020204" pitchFamily="34" charset="-122"/>
                <a:ea typeface="微软雅黑" panose="020B0503020204020204" pitchFamily="34" charset="-122"/>
              </a:rPr>
              <a:t>、 </a:t>
            </a:r>
            <a:r>
              <a:rPr lang="en-US" altLang="zh-CN" sz="3200" b="1" dirty="0">
                <a:solidFill>
                  <a:srgbClr val="002060"/>
                </a:solidFill>
                <a:latin typeface="微软雅黑" panose="020B0503020204020204" pitchFamily="34" charset="-122"/>
                <a:ea typeface="微软雅黑" panose="020B0503020204020204" pitchFamily="34" charset="-122"/>
              </a:rPr>
              <a:t>A→C</a:t>
            </a:r>
            <a:r>
              <a:rPr lang="zh-CN" altLang="en-US" sz="3200" b="1" dirty="0">
                <a:solidFill>
                  <a:srgbClr val="002060"/>
                </a:solidFill>
                <a:latin typeface="微软雅黑" panose="020B0503020204020204" pitchFamily="34" charset="-122"/>
                <a:ea typeface="微软雅黑" panose="020B0503020204020204" pitchFamily="34" charset="-122"/>
              </a:rPr>
              <a:t>、</a:t>
            </a:r>
            <a:r>
              <a:rPr lang="en-US" altLang="zh-CN" sz="3200" b="1" dirty="0">
                <a:solidFill>
                  <a:srgbClr val="002060"/>
                </a:solidFill>
                <a:latin typeface="微软雅黑" panose="020B0503020204020204" pitchFamily="34" charset="-122"/>
                <a:ea typeface="微软雅黑" panose="020B0503020204020204" pitchFamily="34" charset="-122"/>
              </a:rPr>
              <a:t>C→A</a:t>
            </a:r>
            <a:r>
              <a:rPr lang="zh-CN" altLang="en-US" sz="3200" b="1" dirty="0">
                <a:solidFill>
                  <a:srgbClr val="002060"/>
                </a:solidFill>
                <a:latin typeface="微软雅黑" panose="020B0503020204020204" pitchFamily="34" charset="-122"/>
                <a:ea typeface="微软雅黑" panose="020B0503020204020204" pitchFamily="34" charset="-122"/>
              </a:rPr>
              <a:t>、</a:t>
            </a:r>
            <a:r>
              <a:rPr lang="en-US" altLang="zh-CN" sz="3200" b="1" dirty="0">
                <a:solidFill>
                  <a:srgbClr val="002060"/>
                </a:solidFill>
                <a:latin typeface="微软雅黑" panose="020B0503020204020204" pitchFamily="34" charset="-122"/>
                <a:ea typeface="微软雅黑" panose="020B0503020204020204" pitchFamily="34" charset="-122"/>
              </a:rPr>
              <a:t>AB→D</a:t>
            </a:r>
            <a:r>
              <a:rPr lang="zh-CN" altLang="en-US" sz="3200" b="1" dirty="0">
                <a:solidFill>
                  <a:srgbClr val="002060"/>
                </a:solidFill>
                <a:latin typeface="微软雅黑" panose="020B0503020204020204" pitchFamily="34" charset="-122"/>
                <a:ea typeface="微软雅黑" panose="020B0503020204020204" pitchFamily="34" charset="-122"/>
              </a:rPr>
              <a:t>？</a:t>
            </a:r>
          </a:p>
        </p:txBody>
      </p:sp>
      <p:sp>
        <p:nvSpPr>
          <p:cNvPr id="2" name="日期占位符 1"/>
          <p:cNvSpPr>
            <a:spLocks noGrp="1"/>
          </p:cNvSpPr>
          <p:nvPr>
            <p:ph type="dt" sz="half" idx="10"/>
          </p:nvPr>
        </p:nvSpPr>
        <p:spPr/>
        <p:txBody>
          <a:bodyPr/>
          <a:lstStyle/>
          <a:p>
            <a:pPr>
              <a:buClrTx/>
              <a:buSzTx/>
              <a:buFontTx/>
              <a:buNone/>
              <a:defRPr/>
            </a:pPr>
            <a:fld id="{4EB22431-2026-4A86-BC11-EC2DB2851E09}" type="datetime1">
              <a:rPr lang="zh-CN" altLang="en-US" smtClean="0"/>
              <a:t>2021/12/02</a:t>
            </a:fld>
            <a:endParaRPr lang="zh-CN" altLang="en-US" dirty="0"/>
          </a:p>
        </p:txBody>
      </p:sp>
      <p:sp>
        <p:nvSpPr>
          <p:cNvPr id="9" name="Rectangle 2"/>
          <p:cNvSpPr>
            <a:spLocks noGrp="1" noChangeArrowheads="1"/>
          </p:cNvSpPr>
          <p:nvPr>
            <p:ph type="title"/>
          </p:nvPr>
        </p:nvSpPr>
        <p:spPr>
          <a:xfrm>
            <a:off x="830521" y="130728"/>
            <a:ext cx="6995120" cy="980728"/>
          </a:xfrm>
        </p:spPr>
        <p:txBody>
          <a:bodyPr/>
          <a:lstStyle/>
          <a:p>
            <a:pPr algn="l"/>
            <a:r>
              <a:rPr lang="zh-CN" altLang="en-US" b="1" dirty="0">
                <a:ea typeface="华文隶书" panose="02010800040101010101" pitchFamily="2" charset="-122"/>
              </a:rPr>
              <a:t>函数依赖举例</a:t>
            </a:r>
          </a:p>
        </p:txBody>
      </p:sp>
    </p:spTree>
    <p:extLst>
      <p:ext uri="{BB962C8B-B14F-4D97-AF65-F5344CB8AC3E}">
        <p14:creationId xmlns:p14="http://schemas.microsoft.com/office/powerpoint/2010/main" val="950966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 calcmode="lin" valueType="num">
                                      <p:cBhvr additive="base">
                                        <p:cTn id="7" dur="500" fill="hold"/>
                                        <p:tgtEl>
                                          <p:spTgt spid="212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29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213067"/>
                                        </p:tgtEl>
                                        <p:attrNameLst>
                                          <p:attrName>style.visibility</p:attrName>
                                        </p:attrNameLst>
                                      </p:cBhvr>
                                      <p:to>
                                        <p:strVal val="visible"/>
                                      </p:to>
                                    </p:set>
                                    <p:animEffect transition="in" filter="box(out)">
                                      <p:cBhvr>
                                        <p:cTn id="13" dur="500"/>
                                        <p:tgtEl>
                                          <p:spTgt spid="213067"/>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3068">
                                            <p:txEl>
                                              <p:pRg st="0" end="0"/>
                                            </p:txEl>
                                          </p:spTgt>
                                        </p:tgtEl>
                                        <p:attrNameLst>
                                          <p:attrName>style.visibility</p:attrName>
                                        </p:attrNameLst>
                                      </p:cBhvr>
                                      <p:to>
                                        <p:strVal val="visible"/>
                                      </p:to>
                                    </p:set>
                                    <p:anim calcmode="lin" valueType="num">
                                      <p:cBhvr additive="base">
                                        <p:cTn id="18" dur="500" fill="hold"/>
                                        <p:tgtEl>
                                          <p:spTgt spid="213068">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1306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P spid="213068"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title"/>
          </p:nvPr>
        </p:nvSpPr>
        <p:spPr/>
        <p:txBody>
          <a:bodyPr/>
          <a:lstStyle/>
          <a:p>
            <a:r>
              <a:rPr lang="en-US" altLang="zh-CN" sz="3600" dirty="0">
                <a:sym typeface="微软雅黑" pitchFamily="34" charset="-122"/>
              </a:rPr>
              <a:t>2.</a:t>
            </a:r>
            <a:r>
              <a:rPr lang="zh-CN" altLang="en-US" sz="3600" dirty="0">
                <a:sym typeface="微软雅黑" pitchFamily="34" charset="-122"/>
              </a:rPr>
              <a:t> 平凡函数依赖与非平凡函数依赖</a:t>
            </a:r>
          </a:p>
        </p:txBody>
      </p:sp>
      <p:sp>
        <p:nvSpPr>
          <p:cNvPr id="29701" name="Rectangle 3"/>
          <p:cNvSpPr>
            <a:spLocks noGrp="1" noChangeArrowheads="1"/>
          </p:cNvSpPr>
          <p:nvPr>
            <p:ph idx="1"/>
          </p:nvPr>
        </p:nvSpPr>
        <p:spPr>
          <a:xfrm>
            <a:off x="827088" y="764704"/>
            <a:ext cx="8149538" cy="4854575"/>
          </a:xfrm>
        </p:spPr>
        <p:txBody>
          <a:bodyPr/>
          <a:lstStyle/>
          <a:p>
            <a:pPr marL="342900" indent="-342900" algn="l">
              <a:lnSpc>
                <a:spcPct val="150000"/>
              </a:lnSpc>
              <a:buFont typeface="Wingdings" pitchFamily="2" charset="2"/>
              <a:buChar char="v"/>
            </a:pP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，但</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zh-CN" altLang="en-US" dirty="0">
                <a:sym typeface="Calibri" pitchFamily="34" charset="0"/>
              </a:rPr>
              <a:t>则称</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是</a:t>
            </a:r>
            <a:r>
              <a:rPr lang="zh-CN" altLang="en-US" dirty="0">
                <a:solidFill>
                  <a:srgbClr val="FF00FF"/>
                </a:solidFill>
                <a:sym typeface="Calibri" pitchFamily="34" charset="0"/>
              </a:rPr>
              <a:t>非平凡的函数依赖</a:t>
            </a:r>
            <a:r>
              <a:rPr lang="zh-CN" altLang="en-US" dirty="0">
                <a:sym typeface="Calibri" pitchFamily="34" charset="0"/>
              </a:rPr>
              <a:t>。</a:t>
            </a:r>
          </a:p>
          <a:p>
            <a:pPr marL="342900" indent="-342900" algn="l">
              <a:lnSpc>
                <a:spcPct val="150000"/>
              </a:lnSpc>
              <a:buFont typeface="Wingdings" pitchFamily="2" charset="2"/>
              <a:buChar char="v"/>
            </a:pP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，但</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则称</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是</a:t>
            </a:r>
            <a:r>
              <a:rPr lang="zh-CN" altLang="en-US" dirty="0">
                <a:solidFill>
                  <a:srgbClr val="FF00FF"/>
                </a:solidFill>
                <a:sym typeface="Calibri" pitchFamily="34" charset="0"/>
              </a:rPr>
              <a:t>平凡的函数依赖</a:t>
            </a:r>
            <a:r>
              <a:rPr lang="zh-CN" altLang="en-US" dirty="0">
                <a:sym typeface="Calibri" pitchFamily="34" charset="0"/>
              </a:rPr>
              <a:t>。</a:t>
            </a:r>
          </a:p>
          <a:p>
            <a:pPr marL="742950" lvl="1" indent="-285750" algn="l">
              <a:buFont typeface="Wingdings" pitchFamily="2" charset="2"/>
              <a:buChar char="n"/>
            </a:pPr>
            <a:endParaRPr lang="zh-CN" altLang="en-US" dirty="0">
              <a:sym typeface="Calibri" pitchFamily="34" charset="0"/>
            </a:endParaRPr>
          </a:p>
        </p:txBody>
      </p:sp>
      <p:sp>
        <p:nvSpPr>
          <p:cNvPr id="29702" name="文本框 3"/>
          <p:cNvSpPr>
            <a:spLocks noChangeArrowheads="1"/>
          </p:cNvSpPr>
          <p:nvPr/>
        </p:nvSpPr>
        <p:spPr bwMode="auto">
          <a:xfrm>
            <a:off x="1204329" y="4908598"/>
            <a:ext cx="7777163" cy="1689052"/>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a:spAutoFit/>
          </a:bodyPr>
          <a:lstStyle/>
          <a:p>
            <a:pPr>
              <a:lnSpc>
                <a:spcPct val="150000"/>
              </a:lnSpc>
              <a:buSzPct val="100000"/>
            </a:pPr>
            <a:r>
              <a:rPr lang="zh-CN" altLang="en-US" sz="2400" b="1" dirty="0">
                <a:solidFill>
                  <a:srgbClr val="000000"/>
                </a:solidFill>
                <a:latin typeface="微软雅黑" panose="020B0503020204020204" pitchFamily="34" charset="-122"/>
                <a:ea typeface="微软雅黑" panose="020B0503020204020204" pitchFamily="34" charset="-122"/>
                <a:sym typeface="宋体" pitchFamily="2" charset="-122"/>
              </a:rPr>
              <a:t>对于任一关系模式，平凡函数依赖都是必然成立的，它不反映新的语义。</a:t>
            </a:r>
            <a:endParaRPr lang="en-US" altLang="zh-CN" sz="2400" b="1" dirty="0">
              <a:solidFill>
                <a:srgbClr val="000000"/>
              </a:solidFill>
              <a:latin typeface="微软雅黑" panose="020B0503020204020204" pitchFamily="34" charset="-122"/>
              <a:ea typeface="微软雅黑" panose="020B0503020204020204" pitchFamily="34" charset="-122"/>
              <a:sym typeface="宋体" pitchFamily="2" charset="-122"/>
            </a:endParaRPr>
          </a:p>
          <a:p>
            <a:pPr>
              <a:lnSpc>
                <a:spcPct val="150000"/>
              </a:lnSpc>
              <a:buSzPct val="100000"/>
            </a:pPr>
            <a:r>
              <a:rPr lang="zh-CN" altLang="en-US" sz="2400" b="1" dirty="0">
                <a:solidFill>
                  <a:srgbClr val="000000"/>
                </a:solidFill>
                <a:latin typeface="微软雅黑" panose="020B0503020204020204" pitchFamily="34" charset="-122"/>
                <a:ea typeface="微软雅黑" panose="020B0503020204020204" pitchFamily="34" charset="-122"/>
                <a:sym typeface="宋体" pitchFamily="2" charset="-122"/>
              </a:rPr>
              <a:t>若不特别声明， 我们总是讨论非平凡函数依赖。</a:t>
            </a:r>
            <a:endParaRPr lang="zh-CN" altLang="en-US" dirty="0">
              <a:solidFill>
                <a:srgbClr val="000000"/>
              </a:solidFill>
              <a:latin typeface="微软雅黑" panose="020B0503020204020204" pitchFamily="34" charset="-122"/>
              <a:ea typeface="微软雅黑" panose="020B0503020204020204" pitchFamily="34" charset="-122"/>
              <a:sym typeface="Arial" pitchFamily="34" charset="0"/>
            </a:endParaRPr>
          </a:p>
        </p:txBody>
      </p:sp>
      <p:sp>
        <p:nvSpPr>
          <p:cNvPr id="2" name="日期占位符 1"/>
          <p:cNvSpPr>
            <a:spLocks noGrp="1"/>
          </p:cNvSpPr>
          <p:nvPr>
            <p:ph type="dt" sz="half" idx="10"/>
          </p:nvPr>
        </p:nvSpPr>
        <p:spPr/>
        <p:txBody>
          <a:bodyPr/>
          <a:lstStyle/>
          <a:p>
            <a:pPr>
              <a:defRPr/>
            </a:pPr>
            <a:fld id="{C42C1533-8089-40C7-AF85-D25C1D98CAA0}" type="datetime1">
              <a:rPr lang="zh-CN" altLang="en-US" smtClean="0"/>
              <a:t>2021/12/02</a:t>
            </a:fld>
            <a:endParaRPr lang="zh-CN" altLang="en-US" dirty="0"/>
          </a:p>
        </p:txBody>
      </p:sp>
      <p:grpSp>
        <p:nvGrpSpPr>
          <p:cNvPr id="7" name="Group 22"/>
          <p:cNvGrpSpPr>
            <a:grpSpLocks/>
          </p:cNvGrpSpPr>
          <p:nvPr/>
        </p:nvGrpSpPr>
        <p:grpSpPr bwMode="auto">
          <a:xfrm>
            <a:off x="1548016" y="2767687"/>
            <a:ext cx="6629400" cy="1600200"/>
            <a:chOff x="912" y="2544"/>
            <a:chExt cx="4176" cy="1008"/>
          </a:xfrm>
        </p:grpSpPr>
        <p:sp>
          <p:nvSpPr>
            <p:cNvPr id="8" name="Oval 6"/>
            <p:cNvSpPr>
              <a:spLocks noChangeArrowheads="1"/>
            </p:cNvSpPr>
            <p:nvPr/>
          </p:nvSpPr>
          <p:spPr bwMode="auto">
            <a:xfrm>
              <a:off x="3366" y="2705"/>
              <a:ext cx="1704" cy="449"/>
            </a:xfrm>
            <a:prstGeom prst="ellipse">
              <a:avLst/>
            </a:prstGeom>
            <a:solidFill>
              <a:srgbClr val="FFFFFF"/>
            </a:solidFill>
            <a:ln w="9525">
              <a:solidFill>
                <a:srgbClr val="000000"/>
              </a:solidFill>
              <a:round/>
              <a:headEnd/>
              <a:tailEnd/>
            </a:ln>
          </p:spPr>
          <p:txBody>
            <a:bodyPr tIns="118800"/>
            <a:lstStyle/>
            <a:p>
              <a:pPr algn="just"/>
              <a:r>
                <a:rPr lang="zh-CN" altLang="en-US" sz="2000" b="1" i="1">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b="1" i="1">
                <a:latin typeface="微软雅黑" panose="020B0503020204020204" pitchFamily="34" charset="-122"/>
                <a:ea typeface="微软雅黑" panose="020B0503020204020204" pitchFamily="34" charset="-122"/>
              </a:endParaRPr>
            </a:p>
          </p:txBody>
        </p:sp>
        <p:sp>
          <p:nvSpPr>
            <p:cNvPr id="9" name="Oval 7"/>
            <p:cNvSpPr>
              <a:spLocks noChangeArrowheads="1"/>
            </p:cNvSpPr>
            <p:nvPr/>
          </p:nvSpPr>
          <p:spPr bwMode="auto">
            <a:xfrm>
              <a:off x="4209" y="2799"/>
              <a:ext cx="731" cy="293"/>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36000"/>
            <a:lstStyle/>
            <a:p>
              <a:pPr algn="ctr"/>
              <a:r>
                <a:rPr lang="zh-CN" altLang="en-US" sz="2000" b="1" i="1">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b="1" i="1">
                <a:latin typeface="微软雅黑" panose="020B0503020204020204" pitchFamily="34" charset="-122"/>
                <a:ea typeface="微软雅黑" panose="020B0503020204020204" pitchFamily="34" charset="-122"/>
              </a:endParaRPr>
            </a:p>
          </p:txBody>
        </p:sp>
        <p:sp>
          <p:nvSpPr>
            <p:cNvPr id="10" name="Freeform 8"/>
            <p:cNvSpPr>
              <a:spLocks/>
            </p:cNvSpPr>
            <p:nvPr/>
          </p:nvSpPr>
          <p:spPr bwMode="auto">
            <a:xfrm>
              <a:off x="3866" y="2544"/>
              <a:ext cx="652" cy="256"/>
            </a:xfrm>
            <a:custGeom>
              <a:avLst/>
              <a:gdLst>
                <a:gd name="T0" fmla="*/ 0 w 1190"/>
                <a:gd name="T1" fmla="*/ 377 h 548"/>
                <a:gd name="T2" fmla="*/ 650 w 1190"/>
                <a:gd name="T3" fmla="*/ 29 h 548"/>
                <a:gd name="T4" fmla="*/ 1190 w 1190"/>
                <a:gd name="T5" fmla="*/ 548 h 548"/>
              </a:gdLst>
              <a:ahLst/>
              <a:cxnLst>
                <a:cxn ang="0">
                  <a:pos x="T0" y="T1"/>
                </a:cxn>
                <a:cxn ang="0">
                  <a:pos x="T2" y="T3"/>
                </a:cxn>
                <a:cxn ang="0">
                  <a:pos x="T4" y="T5"/>
                </a:cxn>
              </a:cxnLst>
              <a:rect l="0" t="0" r="r" b="b"/>
              <a:pathLst>
                <a:path w="1190" h="548">
                  <a:moveTo>
                    <a:pt x="0" y="377"/>
                  </a:moveTo>
                  <a:cubicBezTo>
                    <a:pt x="226" y="188"/>
                    <a:pt x="452" y="0"/>
                    <a:pt x="650" y="29"/>
                  </a:cubicBezTo>
                  <a:cubicBezTo>
                    <a:pt x="848" y="58"/>
                    <a:pt x="1019" y="303"/>
                    <a:pt x="1190" y="548"/>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 name="Oval 9"/>
            <p:cNvSpPr>
              <a:spLocks noChangeArrowheads="1"/>
            </p:cNvSpPr>
            <p:nvPr/>
          </p:nvSpPr>
          <p:spPr bwMode="auto">
            <a:xfrm>
              <a:off x="912" y="2798"/>
              <a:ext cx="852" cy="376"/>
            </a:xfrm>
            <a:prstGeom prst="ellipse">
              <a:avLst/>
            </a:prstGeom>
            <a:solidFill>
              <a:srgbClr val="FFFFFF"/>
            </a:solidFill>
            <a:ln w="9525">
              <a:solidFill>
                <a:srgbClr val="000000"/>
              </a:solidFill>
              <a:round/>
              <a:headEnd/>
              <a:tailEnd/>
            </a:ln>
          </p:spPr>
          <p:txBody>
            <a:bodyPr tIns="72000"/>
            <a:lstStyle/>
            <a:p>
              <a:pPr algn="ctr"/>
              <a:r>
                <a:rPr lang="zh-CN" altLang="en-US" sz="2000" b="1" i="1">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b="1" i="1">
                <a:latin typeface="微软雅黑" panose="020B0503020204020204" pitchFamily="34" charset="-122"/>
                <a:ea typeface="微软雅黑" panose="020B0503020204020204" pitchFamily="34" charset="-122"/>
              </a:endParaRPr>
            </a:p>
          </p:txBody>
        </p:sp>
        <p:sp>
          <p:nvSpPr>
            <p:cNvPr id="12" name="Oval 10"/>
            <p:cNvSpPr>
              <a:spLocks noChangeArrowheads="1"/>
            </p:cNvSpPr>
            <p:nvPr/>
          </p:nvSpPr>
          <p:spPr bwMode="auto">
            <a:xfrm>
              <a:off x="2007" y="2798"/>
              <a:ext cx="731" cy="377"/>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pPr algn="ctr"/>
              <a:r>
                <a:rPr lang="zh-CN" altLang="en-US" sz="2000" b="1" i="1">
                  <a:latin typeface="微软雅黑" panose="020B0503020204020204" pitchFamily="34" charset="-122"/>
                  <a:ea typeface="微软雅黑" panose="020B0503020204020204" pitchFamily="34" charset="-122"/>
                  <a:sym typeface="Symbol" panose="05050102010706020507" pitchFamily="18" charset="2"/>
                </a:rPr>
                <a:t></a:t>
              </a:r>
              <a:endParaRPr lang="zh-CN" altLang="en-US" sz="2000" b="1" i="1">
                <a:latin typeface="微软雅黑" panose="020B0503020204020204" pitchFamily="34" charset="-122"/>
                <a:ea typeface="微软雅黑" panose="020B0503020204020204" pitchFamily="34" charset="-122"/>
              </a:endParaRPr>
            </a:p>
          </p:txBody>
        </p:sp>
        <p:sp>
          <p:nvSpPr>
            <p:cNvPr id="13" name="Freeform 11"/>
            <p:cNvSpPr>
              <a:spLocks/>
            </p:cNvSpPr>
            <p:nvPr/>
          </p:nvSpPr>
          <p:spPr bwMode="auto">
            <a:xfrm>
              <a:off x="1417" y="2615"/>
              <a:ext cx="820" cy="189"/>
            </a:xfrm>
            <a:custGeom>
              <a:avLst/>
              <a:gdLst>
                <a:gd name="T0" fmla="*/ 0 w 1800"/>
                <a:gd name="T1" fmla="*/ 312 h 312"/>
                <a:gd name="T2" fmla="*/ 900 w 1800"/>
                <a:gd name="T3" fmla="*/ 0 h 312"/>
                <a:gd name="T4" fmla="*/ 1800 w 1800"/>
                <a:gd name="T5" fmla="*/ 312 h 312"/>
              </a:gdLst>
              <a:ahLst/>
              <a:cxnLst>
                <a:cxn ang="0">
                  <a:pos x="T0" y="T1"/>
                </a:cxn>
                <a:cxn ang="0">
                  <a:pos x="T2" y="T3"/>
                </a:cxn>
                <a:cxn ang="0">
                  <a:pos x="T4" y="T5"/>
                </a:cxn>
              </a:cxnLst>
              <a:rect l="0" t="0" r="r" b="b"/>
              <a:pathLst>
                <a:path w="1800" h="312">
                  <a:moveTo>
                    <a:pt x="0" y="312"/>
                  </a:moveTo>
                  <a:cubicBezTo>
                    <a:pt x="300" y="156"/>
                    <a:pt x="600" y="0"/>
                    <a:pt x="900" y="0"/>
                  </a:cubicBezTo>
                  <a:cubicBezTo>
                    <a:pt x="1200" y="0"/>
                    <a:pt x="1500" y="156"/>
                    <a:pt x="1800" y="312"/>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 name="Text Box 12"/>
            <p:cNvSpPr txBox="1">
              <a:spLocks noChangeArrowheads="1"/>
            </p:cNvSpPr>
            <p:nvPr/>
          </p:nvSpPr>
          <p:spPr bwMode="auto">
            <a:xfrm>
              <a:off x="1120" y="3312"/>
              <a:ext cx="15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2000" b="1">
                  <a:latin typeface="微软雅黑" panose="020B0503020204020204" pitchFamily="34" charset="-122"/>
                  <a:ea typeface="微软雅黑" panose="020B0503020204020204" pitchFamily="34" charset="-122"/>
                </a:rPr>
                <a:t>(a) </a:t>
              </a:r>
              <a:r>
                <a:rPr lang="zh-CN" altLang="en-US" sz="2000" b="1">
                  <a:latin typeface="微软雅黑" panose="020B0503020204020204" pitchFamily="34" charset="-122"/>
                  <a:ea typeface="微软雅黑" panose="020B0503020204020204" pitchFamily="34" charset="-122"/>
                </a:rPr>
                <a:t>非平凡函数依赖</a:t>
              </a:r>
            </a:p>
          </p:txBody>
        </p:sp>
        <p:sp>
          <p:nvSpPr>
            <p:cNvPr id="15" name="Text Box 13"/>
            <p:cNvSpPr txBox="1">
              <a:spLocks noChangeArrowheads="1"/>
            </p:cNvSpPr>
            <p:nvPr/>
          </p:nvSpPr>
          <p:spPr bwMode="auto">
            <a:xfrm>
              <a:off x="3512" y="3312"/>
              <a:ext cx="1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p>
              <a:pPr algn="ctr"/>
              <a:r>
                <a:rPr lang="en-US" altLang="zh-CN" sz="2000" b="1">
                  <a:latin typeface="微软雅黑" panose="020B0503020204020204" pitchFamily="34" charset="-122"/>
                  <a:ea typeface="微软雅黑" panose="020B0503020204020204" pitchFamily="34" charset="-122"/>
                </a:rPr>
                <a:t>(b) </a:t>
              </a:r>
              <a:r>
                <a:rPr lang="zh-CN" altLang="en-US" sz="2000" b="1">
                  <a:latin typeface="微软雅黑" panose="020B0503020204020204" pitchFamily="34" charset="-122"/>
                  <a:ea typeface="微软雅黑" panose="020B0503020204020204" pitchFamily="34" charset="-122"/>
                </a:rPr>
                <a:t>平凡函数依赖</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randombar(horizontal)">
                                      <p:cBhvr>
                                        <p:cTn id="12"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title"/>
          </p:nvPr>
        </p:nvSpPr>
        <p:spPr/>
        <p:txBody>
          <a:bodyPr/>
          <a:lstStyle/>
          <a:p>
            <a:r>
              <a:rPr lang="zh-CN" sz="3600">
                <a:sym typeface="微软雅黑" pitchFamily="34" charset="-122"/>
              </a:rPr>
              <a:t>平凡函数依赖与非平凡函数依赖（续）</a:t>
            </a:r>
          </a:p>
        </p:txBody>
      </p:sp>
      <p:sp>
        <p:nvSpPr>
          <p:cNvPr id="30725" name="Rectangle 1027"/>
          <p:cNvSpPr>
            <a:spLocks noGrp="1" noChangeArrowheads="1"/>
          </p:cNvSpPr>
          <p:nvPr>
            <p:ph idx="1"/>
          </p:nvPr>
        </p:nvSpPr>
        <p:spPr>
          <a:xfrm>
            <a:off x="960309" y="980728"/>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，则</a:t>
            </a:r>
            <a:r>
              <a:rPr lang="en-US" altLang="zh-CN" i="1" dirty="0">
                <a:sym typeface="Calibri" pitchFamily="34" charset="0"/>
              </a:rPr>
              <a:t>X</a:t>
            </a:r>
            <a:r>
              <a:rPr lang="zh-CN" altLang="en-US" dirty="0">
                <a:sym typeface="Calibri" pitchFamily="34" charset="0"/>
              </a:rPr>
              <a:t>称为这个函数依赖的</a:t>
            </a:r>
            <a:r>
              <a:rPr lang="zh-CN" altLang="en-US" dirty="0">
                <a:solidFill>
                  <a:srgbClr val="FF00FF"/>
                </a:solidFill>
                <a:sym typeface="Calibri" pitchFamily="34" charset="0"/>
              </a:rPr>
              <a:t>决定因素</a:t>
            </a:r>
            <a:r>
              <a:rPr lang="zh-CN" altLang="en-US" dirty="0">
                <a:sym typeface="Calibri" pitchFamily="34" charset="0"/>
              </a:rPr>
              <a:t>（</a:t>
            </a:r>
            <a:r>
              <a:rPr lang="en-US" altLang="zh-CN" dirty="0">
                <a:sym typeface="Calibri" pitchFamily="34" charset="0"/>
              </a:rPr>
              <a:t>Determinant</a:t>
            </a:r>
            <a:r>
              <a:rPr lang="zh-CN" altLang="en-US" dirty="0">
                <a:sym typeface="Calibri" pitchFamily="34" charset="0"/>
              </a:rPr>
              <a:t>）。</a:t>
            </a:r>
          </a:p>
          <a:p>
            <a:pPr marL="342900" indent="-342900" algn="l">
              <a:lnSpc>
                <a:spcPct val="150000"/>
              </a:lnSpc>
              <a:buFont typeface="Wingdings" pitchFamily="2" charset="2"/>
              <a:buChar char="v"/>
            </a:pP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zh-CN" altLang="en-US" dirty="0">
                <a:sym typeface="Calibri" pitchFamily="34" charset="0"/>
              </a:rPr>
              <a:t>，则记作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p>
          <a:p>
            <a:pPr marL="342900" indent="-342900" algn="l">
              <a:lnSpc>
                <a:spcPct val="150000"/>
              </a:lnSpc>
              <a:buFont typeface="Wingdings" pitchFamily="2" charset="2"/>
              <a:buChar char="v"/>
            </a:pPr>
            <a:r>
              <a:rPr lang="zh-CN" altLang="en-US" dirty="0">
                <a:sym typeface="Calibri" pitchFamily="34" charset="0"/>
              </a:rPr>
              <a:t>若</a:t>
            </a:r>
            <a:r>
              <a:rPr lang="en-US" altLang="zh-CN" i="1" dirty="0">
                <a:sym typeface="Calibri" pitchFamily="34" charset="0"/>
              </a:rPr>
              <a:t>Y</a:t>
            </a:r>
            <a:r>
              <a:rPr lang="zh-CN" altLang="en-US" dirty="0">
                <a:sym typeface="Calibri" pitchFamily="34" charset="0"/>
              </a:rPr>
              <a:t>不函数依赖于</a:t>
            </a:r>
            <a:r>
              <a:rPr lang="en-US" altLang="zh-CN" i="1" dirty="0">
                <a:sym typeface="Calibri" pitchFamily="34" charset="0"/>
              </a:rPr>
              <a:t>X</a:t>
            </a:r>
            <a:r>
              <a:rPr lang="zh-CN" altLang="en-US" dirty="0">
                <a:sym typeface="Calibri" pitchFamily="34" charset="0"/>
              </a:rPr>
              <a:t>，则记作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endParaRPr lang="zh-CN" altLang="en-US" dirty="0"/>
          </a:p>
        </p:txBody>
      </p:sp>
      <p:sp>
        <p:nvSpPr>
          <p:cNvPr id="2" name="日期占位符 1"/>
          <p:cNvSpPr>
            <a:spLocks noGrp="1"/>
          </p:cNvSpPr>
          <p:nvPr>
            <p:ph type="dt" sz="half" idx="10"/>
          </p:nvPr>
        </p:nvSpPr>
        <p:spPr/>
        <p:txBody>
          <a:bodyPr/>
          <a:lstStyle/>
          <a:p>
            <a:pPr>
              <a:defRPr/>
            </a:pPr>
            <a:fld id="{F4CD72E9-BE5C-4B7E-9630-6038DD965D5D}"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 calcmode="lin" valueType="num">
                                      <p:cBhvr>
                                        <p:cTn id="7" dur="500" fill="hold"/>
                                        <p:tgtEl>
                                          <p:spTgt spid="3072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72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72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0725">
                                            <p:txEl>
                                              <p:pRg st="1" end="1"/>
                                            </p:txEl>
                                          </p:spTgt>
                                        </p:tgtEl>
                                        <p:attrNameLst>
                                          <p:attrName>style.visibility</p:attrName>
                                        </p:attrNameLst>
                                      </p:cBhvr>
                                      <p:to>
                                        <p:strVal val="visible"/>
                                      </p:to>
                                    </p:set>
                                    <p:anim calcmode="lin" valueType="num">
                                      <p:cBhvr>
                                        <p:cTn id="14" dur="500" fill="hold"/>
                                        <p:tgtEl>
                                          <p:spTgt spid="3072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072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072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0725">
                                            <p:txEl>
                                              <p:pRg st="2" end="2"/>
                                            </p:txEl>
                                          </p:spTgt>
                                        </p:tgtEl>
                                        <p:attrNameLst>
                                          <p:attrName>style.visibility</p:attrName>
                                        </p:attrNameLst>
                                      </p:cBhvr>
                                      <p:to>
                                        <p:strVal val="visible"/>
                                      </p:to>
                                    </p:set>
                                    <p:anim calcmode="lin" valueType="num">
                                      <p:cBhvr>
                                        <p:cTn id="21" dur="500" fill="hold"/>
                                        <p:tgtEl>
                                          <p:spTgt spid="3072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072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07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8" name="Rectangle 2"/>
          <p:cNvSpPr>
            <a:spLocks noGrp="1" noChangeArrowheads="1"/>
          </p:cNvSpPr>
          <p:nvPr>
            <p:ph type="title"/>
          </p:nvPr>
        </p:nvSpPr>
        <p:spPr/>
        <p:txBody>
          <a:bodyPr/>
          <a:lstStyle/>
          <a:p>
            <a:r>
              <a:rPr lang="en-US" altLang="zh-CN" sz="3600" dirty="0">
                <a:sym typeface="微软雅黑" pitchFamily="34" charset="-122"/>
              </a:rPr>
              <a:t>3.</a:t>
            </a:r>
            <a:r>
              <a:rPr lang="zh-CN" altLang="en-US" sz="3600" dirty="0">
                <a:sym typeface="微软雅黑" pitchFamily="34" charset="-122"/>
              </a:rPr>
              <a:t> 完全函数依赖与部分函数依赖</a:t>
            </a:r>
          </a:p>
        </p:txBody>
      </p:sp>
      <p:sp>
        <p:nvSpPr>
          <p:cNvPr id="31749" name="Rectangle 3"/>
          <p:cNvSpPr>
            <a:spLocks noGrp="1" noChangeArrowheads="1"/>
          </p:cNvSpPr>
          <p:nvPr>
            <p:ph idx="1"/>
          </p:nvPr>
        </p:nvSpPr>
        <p:spPr>
          <a:xfrm>
            <a:off x="958966" y="908720"/>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6.2  </a:t>
            </a:r>
            <a:r>
              <a:rPr lang="zh-CN" altLang="en-US" dirty="0">
                <a:sym typeface="Calibri" pitchFamily="34" charset="0"/>
              </a:rPr>
              <a:t>在</a:t>
            </a:r>
            <a:r>
              <a:rPr lang="en-US" altLang="zh-CN" i="1" dirty="0">
                <a:sym typeface="Calibri" pitchFamily="34" charset="0"/>
              </a:rPr>
              <a:t>R(U)</a:t>
            </a:r>
            <a:r>
              <a:rPr lang="zh-CN" altLang="en-US" dirty="0">
                <a:sym typeface="Calibri" pitchFamily="34" charset="0"/>
              </a:rPr>
              <a:t>中，如果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，并且对于</a:t>
            </a:r>
            <a:r>
              <a:rPr lang="en-US" altLang="zh-CN" i="1" dirty="0">
                <a:sym typeface="Calibri" pitchFamily="34" charset="0"/>
              </a:rPr>
              <a:t>X</a:t>
            </a:r>
            <a:r>
              <a:rPr lang="zh-CN" altLang="en-US" dirty="0">
                <a:sym typeface="Calibri" pitchFamily="34" charset="0"/>
              </a:rPr>
              <a:t>的任何一个真子集</a:t>
            </a:r>
            <a:r>
              <a:rPr lang="en-US" altLang="zh-CN" i="1" dirty="0">
                <a:sym typeface="Calibri" pitchFamily="34" charset="0"/>
              </a:rPr>
              <a:t>X’</a:t>
            </a:r>
            <a:r>
              <a:rPr lang="zh-CN" altLang="en-US" dirty="0">
                <a:sym typeface="Calibri" pitchFamily="34" charset="0"/>
              </a:rPr>
              <a:t>, 都有 </a:t>
            </a:r>
            <a:r>
              <a:rPr lang="en-US" altLang="zh-CN" i="1" dirty="0">
                <a:sym typeface="Calibri" pitchFamily="34" charset="0"/>
              </a:rPr>
              <a:t>X’ </a:t>
            </a:r>
            <a:r>
              <a:rPr lang="en-US" altLang="zh-CN" dirty="0">
                <a:sym typeface="Calibri" pitchFamily="34" charset="0"/>
              </a:rPr>
              <a:t>↛</a:t>
            </a:r>
            <a:r>
              <a:rPr lang="en-US" altLang="zh-CN" i="1" dirty="0">
                <a:sym typeface="Calibri" pitchFamily="34" charset="0"/>
              </a:rPr>
              <a:t> Y</a:t>
            </a:r>
            <a:r>
              <a:rPr lang="en-US" altLang="zh-CN" dirty="0">
                <a:sym typeface="Calibri" pitchFamily="34" charset="0"/>
              </a:rPr>
              <a:t>, </a:t>
            </a:r>
            <a:r>
              <a:rPr lang="zh-CN" altLang="en-US" dirty="0">
                <a:sym typeface="Calibri" pitchFamily="34" charset="0"/>
              </a:rPr>
              <a:t>则称</a:t>
            </a:r>
            <a:r>
              <a:rPr lang="en-US" altLang="zh-CN" i="1" dirty="0">
                <a:sym typeface="Calibri" pitchFamily="34" charset="0"/>
              </a:rPr>
              <a:t>Y</a:t>
            </a:r>
            <a:r>
              <a:rPr lang="zh-CN" altLang="en-US" dirty="0">
                <a:sym typeface="Calibri" pitchFamily="34" charset="0"/>
              </a:rPr>
              <a:t>对</a:t>
            </a:r>
            <a:r>
              <a:rPr lang="en-US" altLang="zh-CN" i="1" dirty="0">
                <a:sym typeface="Calibri" pitchFamily="34" charset="0"/>
              </a:rPr>
              <a:t>X</a:t>
            </a:r>
            <a:r>
              <a:rPr lang="zh-CN" altLang="en-US" dirty="0">
                <a:solidFill>
                  <a:srgbClr val="FF00FF"/>
                </a:solidFill>
                <a:sym typeface="Calibri" pitchFamily="34" charset="0"/>
              </a:rPr>
              <a:t>完全函数依赖</a:t>
            </a:r>
            <a:r>
              <a:rPr lang="zh-CN" altLang="en-US" dirty="0">
                <a:sym typeface="Calibri" pitchFamily="34" charset="0"/>
              </a:rPr>
              <a:t>，记作</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 </a:t>
            </a:r>
            <a:r>
              <a:rPr lang="en-US" altLang="zh-CN" i="1" dirty="0">
                <a:sym typeface="Calibri" pitchFamily="34" charset="0"/>
              </a:rPr>
              <a:t>Y</a:t>
            </a:r>
            <a:r>
              <a:rPr lang="zh-CN" altLang="en-US" dirty="0">
                <a:sym typeface="Calibri" pitchFamily="34" charset="0"/>
              </a:rPr>
              <a:t>。</a:t>
            </a:r>
            <a:endParaRPr lang="en-US" dirty="0">
              <a:sym typeface="Calibri" pitchFamily="34" charset="0"/>
            </a:endParaRPr>
          </a:p>
          <a:p>
            <a:pPr marL="342900" indent="-342900" algn="l">
              <a:lnSpc>
                <a:spcPct val="150000"/>
              </a:lnSpc>
              <a:buFont typeface="Wingdings" pitchFamily="2" charset="2"/>
              <a:buChar char="v"/>
            </a:pP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，但</a:t>
            </a:r>
            <a:r>
              <a:rPr lang="en-US" altLang="zh-CN" i="1" dirty="0">
                <a:sym typeface="Calibri" pitchFamily="34" charset="0"/>
              </a:rPr>
              <a:t>Y</a:t>
            </a:r>
            <a:r>
              <a:rPr lang="zh-CN" altLang="en-US" dirty="0">
                <a:sym typeface="Calibri" pitchFamily="34" charset="0"/>
              </a:rPr>
              <a:t>不完全函数依赖于</a:t>
            </a:r>
            <a:r>
              <a:rPr lang="en-US" altLang="zh-CN" i="1" dirty="0">
                <a:sym typeface="Calibri" pitchFamily="34" charset="0"/>
              </a:rPr>
              <a:t>X</a:t>
            </a:r>
            <a:r>
              <a:rPr lang="zh-CN" altLang="en-US" dirty="0">
                <a:sym typeface="Calibri" pitchFamily="34" charset="0"/>
              </a:rPr>
              <a:t>，则称</a:t>
            </a:r>
            <a:r>
              <a:rPr lang="en-US" altLang="zh-CN" i="1" dirty="0">
                <a:sym typeface="Calibri" pitchFamily="34" charset="0"/>
              </a:rPr>
              <a:t>Y</a:t>
            </a:r>
            <a:r>
              <a:rPr lang="zh-CN" altLang="en-US" dirty="0">
                <a:sym typeface="Calibri" pitchFamily="34" charset="0"/>
              </a:rPr>
              <a:t>对</a:t>
            </a:r>
            <a:r>
              <a:rPr lang="en-US" altLang="zh-CN" i="1" dirty="0">
                <a:sym typeface="Calibri" pitchFamily="34" charset="0"/>
              </a:rPr>
              <a:t>X</a:t>
            </a:r>
            <a:r>
              <a:rPr lang="zh-CN" altLang="en-US" dirty="0">
                <a:solidFill>
                  <a:srgbClr val="FF00FF"/>
                </a:solidFill>
                <a:sym typeface="Calibri" pitchFamily="34" charset="0"/>
              </a:rPr>
              <a:t>部分函数依赖</a:t>
            </a:r>
            <a:r>
              <a:rPr lang="zh-CN" altLang="en-US" dirty="0">
                <a:sym typeface="Calibri" pitchFamily="34" charset="0"/>
              </a:rPr>
              <a:t>，记作</a:t>
            </a:r>
            <a:r>
              <a:rPr lang="en-US" altLang="zh-CN" i="1" dirty="0">
                <a:sym typeface="Calibri" pitchFamily="34" charset="0"/>
              </a:rPr>
              <a:t>X</a:t>
            </a:r>
            <a:r>
              <a:rPr lang="en-US" altLang="zh-CN" dirty="0">
                <a:sym typeface="Calibri" pitchFamily="34" charset="0"/>
              </a:rPr>
              <a:t> → </a:t>
            </a:r>
            <a:r>
              <a:rPr lang="en-US" altLang="zh-CN" i="1" dirty="0">
                <a:sym typeface="Calibri" pitchFamily="34" charset="0"/>
              </a:rPr>
              <a:t>Y</a:t>
            </a:r>
          </a:p>
        </p:txBody>
      </p:sp>
      <p:sp>
        <p:nvSpPr>
          <p:cNvPr id="31750" name="文本框 4"/>
          <p:cNvSpPr>
            <a:spLocks noChangeArrowheads="1"/>
          </p:cNvSpPr>
          <p:nvPr/>
        </p:nvSpPr>
        <p:spPr bwMode="auto">
          <a:xfrm>
            <a:off x="3851920" y="2335973"/>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4572000" y="3655649"/>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
        <p:nvSpPr>
          <p:cNvPr id="2" name="日期占位符 1"/>
          <p:cNvSpPr>
            <a:spLocks noGrp="1"/>
          </p:cNvSpPr>
          <p:nvPr>
            <p:ph type="dt" sz="half" idx="10"/>
          </p:nvPr>
        </p:nvSpPr>
        <p:spPr/>
        <p:txBody>
          <a:bodyPr/>
          <a:lstStyle/>
          <a:p>
            <a:pPr>
              <a:defRPr/>
            </a:pPr>
            <a:fld id="{24858F80-6603-4D59-ADBF-4965A1E3E9F1}" type="datetime1">
              <a:rPr lang="zh-CN" altLang="en-US" smtClean="0"/>
              <a:t>2021/12/02</a:t>
            </a:fld>
            <a:endParaRPr lang="zh-CN" altLang="en-US" dirty="0"/>
          </a:p>
        </p:txBody>
      </p:sp>
      <p:grpSp>
        <p:nvGrpSpPr>
          <p:cNvPr id="8" name="Group 12"/>
          <p:cNvGrpSpPr>
            <a:grpSpLocks/>
          </p:cNvGrpSpPr>
          <p:nvPr/>
        </p:nvGrpSpPr>
        <p:grpSpPr bwMode="auto">
          <a:xfrm>
            <a:off x="2483768" y="4830359"/>
            <a:ext cx="4679950" cy="1177665"/>
            <a:chOff x="1394" y="2737"/>
            <a:chExt cx="2948" cy="632"/>
          </a:xfrm>
        </p:grpSpPr>
        <p:sp>
          <p:nvSpPr>
            <p:cNvPr id="9" name="Oval 6"/>
            <p:cNvSpPr>
              <a:spLocks noChangeArrowheads="1"/>
            </p:cNvSpPr>
            <p:nvPr/>
          </p:nvSpPr>
          <p:spPr bwMode="auto">
            <a:xfrm>
              <a:off x="1394" y="2877"/>
              <a:ext cx="1597" cy="483"/>
            </a:xfrm>
            <a:prstGeom prst="ellipse">
              <a:avLst/>
            </a:prstGeom>
            <a:solidFill>
              <a:srgbClr val="FFFFFF"/>
            </a:solidFill>
            <a:ln w="9525">
              <a:solidFill>
                <a:srgbClr val="000000"/>
              </a:solidFill>
              <a:round/>
              <a:headEnd/>
              <a:tailEnd/>
            </a:ln>
          </p:spPr>
          <p:txBody>
            <a:bodyPr tIns="118800"/>
            <a:lstStyle/>
            <a:p>
              <a:pPr algn="just"/>
              <a:r>
                <a:rPr lang="zh-CN" altLang="en-US" sz="2000" b="1" i="1">
                  <a:latin typeface="Times New Roman" panose="02020603050405020304" pitchFamily="18" charset="0"/>
                  <a:sym typeface="Symbol" panose="05050102010706020507" pitchFamily="18" charset="2"/>
                </a:rPr>
                <a:t></a:t>
              </a:r>
              <a:endParaRPr lang="zh-CN" altLang="en-US" sz="2000" b="1"/>
            </a:p>
          </p:txBody>
        </p:sp>
        <p:sp>
          <p:nvSpPr>
            <p:cNvPr id="10" name="Oval 7"/>
            <p:cNvSpPr>
              <a:spLocks noChangeArrowheads="1"/>
            </p:cNvSpPr>
            <p:nvPr/>
          </p:nvSpPr>
          <p:spPr bwMode="auto">
            <a:xfrm>
              <a:off x="3605" y="2952"/>
              <a:ext cx="737" cy="417"/>
            </a:xfrm>
            <a:prstGeom prst="ellipse">
              <a:avLst/>
            </a:prstGeom>
            <a:solidFill>
              <a:srgbClr val="FFFFFF"/>
            </a:solidFill>
            <a:ln w="9525">
              <a:solidFill>
                <a:srgbClr val="000000"/>
              </a:solidFill>
              <a:round/>
              <a:headEnd/>
              <a:tailEnd/>
            </a:ln>
          </p:spPr>
          <p:txBody>
            <a:bodyPr/>
            <a:lstStyle/>
            <a:p>
              <a:pPr algn="ctr"/>
              <a:r>
                <a:rPr lang="zh-CN" altLang="en-US" sz="2000" b="1" i="1">
                  <a:latin typeface="Times New Roman" panose="02020603050405020304" pitchFamily="18" charset="0"/>
                  <a:sym typeface="Symbol" panose="05050102010706020507" pitchFamily="18" charset="2"/>
                </a:rPr>
                <a:t></a:t>
              </a:r>
              <a:endParaRPr lang="zh-CN" altLang="en-US" sz="2000" b="1"/>
            </a:p>
          </p:txBody>
        </p:sp>
        <p:sp>
          <p:nvSpPr>
            <p:cNvPr id="11" name="Oval 8"/>
            <p:cNvSpPr>
              <a:spLocks noChangeArrowheads="1"/>
            </p:cNvSpPr>
            <p:nvPr/>
          </p:nvSpPr>
          <p:spPr bwMode="auto">
            <a:xfrm>
              <a:off x="2131" y="2983"/>
              <a:ext cx="737" cy="309"/>
            </a:xfrm>
            <a:prstGeom prst="ellipse">
              <a:avLst/>
            </a:prstGeom>
            <a:solidFill>
              <a:srgbClr val="FFFFFF"/>
            </a:solidFill>
            <a:ln w="9525">
              <a:solidFill>
                <a:srgbClr val="000000"/>
              </a:solidFill>
              <a:round/>
              <a:headEnd/>
              <a:tailEnd/>
            </a:ln>
          </p:spPr>
          <p:txBody>
            <a:bodyPr tIns="0" bIns="0"/>
            <a:lstStyle/>
            <a:p>
              <a:pPr algn="ctr"/>
              <a:r>
                <a:rPr lang="zh-CN" altLang="en-US" sz="2000" b="1" i="1">
                  <a:latin typeface="Times New Roman" panose="02020603050405020304" pitchFamily="18" charset="0"/>
                  <a:sym typeface="Symbol" panose="05050102010706020507" pitchFamily="18" charset="2"/>
                </a:rPr>
                <a:t></a:t>
              </a:r>
              <a:endParaRPr lang="zh-CN" altLang="en-US" sz="2000" b="1"/>
            </a:p>
          </p:txBody>
        </p:sp>
        <p:sp>
          <p:nvSpPr>
            <p:cNvPr id="12" name="Freeform 9"/>
            <p:cNvSpPr>
              <a:spLocks/>
            </p:cNvSpPr>
            <p:nvPr/>
          </p:nvSpPr>
          <p:spPr bwMode="auto">
            <a:xfrm>
              <a:off x="2696" y="2895"/>
              <a:ext cx="1037" cy="106"/>
            </a:xfrm>
            <a:custGeom>
              <a:avLst/>
              <a:gdLst>
                <a:gd name="T0" fmla="*/ 0 w 1800"/>
                <a:gd name="T1" fmla="*/ 156 h 156"/>
                <a:gd name="T2" fmla="*/ 720 w 1800"/>
                <a:gd name="T3" fmla="*/ 0 h 156"/>
                <a:gd name="T4" fmla="*/ 1800 w 1800"/>
                <a:gd name="T5" fmla="*/ 156 h 156"/>
              </a:gdLst>
              <a:ahLst/>
              <a:cxnLst>
                <a:cxn ang="0">
                  <a:pos x="T0" y="T1"/>
                </a:cxn>
                <a:cxn ang="0">
                  <a:pos x="T2" y="T3"/>
                </a:cxn>
                <a:cxn ang="0">
                  <a:pos x="T4" y="T5"/>
                </a:cxn>
              </a:cxnLst>
              <a:rect l="0" t="0" r="r" b="b"/>
              <a:pathLst>
                <a:path w="1800" h="156">
                  <a:moveTo>
                    <a:pt x="0" y="156"/>
                  </a:moveTo>
                  <a:cubicBezTo>
                    <a:pt x="210" y="78"/>
                    <a:pt x="420" y="0"/>
                    <a:pt x="720" y="0"/>
                  </a:cubicBezTo>
                  <a:cubicBezTo>
                    <a:pt x="1020" y="0"/>
                    <a:pt x="1410" y="78"/>
                    <a:pt x="1800" y="156"/>
                  </a:cubicBezTo>
                </a:path>
              </a:pathLst>
            </a:custGeom>
            <a:noFill/>
            <a:ln w="9525">
              <a:solidFill>
                <a:srgbClr val="FF00FF"/>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0"/>
            <p:cNvSpPr>
              <a:spLocks/>
            </p:cNvSpPr>
            <p:nvPr/>
          </p:nvSpPr>
          <p:spPr bwMode="auto">
            <a:xfrm>
              <a:off x="2524" y="2737"/>
              <a:ext cx="1377" cy="212"/>
            </a:xfrm>
            <a:custGeom>
              <a:avLst/>
              <a:gdLst>
                <a:gd name="T0" fmla="*/ 0 w 2700"/>
                <a:gd name="T1" fmla="*/ 494 h 650"/>
                <a:gd name="T2" fmla="*/ 1440 w 2700"/>
                <a:gd name="T3" fmla="*/ 26 h 650"/>
                <a:gd name="T4" fmla="*/ 2700 w 2700"/>
                <a:gd name="T5" fmla="*/ 650 h 650"/>
              </a:gdLst>
              <a:ahLst/>
              <a:cxnLst>
                <a:cxn ang="0">
                  <a:pos x="T0" y="T1"/>
                </a:cxn>
                <a:cxn ang="0">
                  <a:pos x="T2" y="T3"/>
                </a:cxn>
                <a:cxn ang="0">
                  <a:pos x="T4" y="T5"/>
                </a:cxn>
              </a:cxnLst>
              <a:rect l="0" t="0" r="r" b="b"/>
              <a:pathLst>
                <a:path w="2700" h="650">
                  <a:moveTo>
                    <a:pt x="0" y="494"/>
                  </a:moveTo>
                  <a:cubicBezTo>
                    <a:pt x="495" y="247"/>
                    <a:pt x="990" y="0"/>
                    <a:pt x="1440" y="26"/>
                  </a:cubicBezTo>
                  <a:cubicBezTo>
                    <a:pt x="1890" y="52"/>
                    <a:pt x="2295" y="351"/>
                    <a:pt x="2700" y="650"/>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idx="1"/>
          </p:nvPr>
        </p:nvSpPr>
        <p:spPr>
          <a:xfrm>
            <a:off x="899592" y="908720"/>
            <a:ext cx="8149538" cy="4854575"/>
          </a:xfrm>
        </p:spPr>
        <p:txBody>
          <a:bodyPr/>
          <a:lstStyle/>
          <a:p>
            <a:pPr algn="just">
              <a:lnSpc>
                <a:spcPct val="200000"/>
              </a:lnSpc>
              <a:buFont typeface="Wingdings" pitchFamily="2" charset="2"/>
              <a:buNone/>
            </a:pPr>
            <a:r>
              <a:rPr lang="zh-CN" altLang="en-US" sz="2400" dirty="0">
                <a:latin typeface="微软雅黑" panose="020B0503020204020204" pitchFamily="34" charset="-122"/>
                <a:ea typeface="微软雅黑" panose="020B0503020204020204" pitchFamily="34" charset="-122"/>
              </a:rPr>
              <a:t>关系数据库逻辑设计</a:t>
            </a:r>
          </a:p>
          <a:p>
            <a:pPr lvl="1" algn="just">
              <a:lnSpc>
                <a:spcPct val="200000"/>
              </a:lnSpc>
            </a:pPr>
            <a:r>
              <a:rPr lang="zh-CN" altLang="en-US" dirty="0">
                <a:latin typeface="微软雅黑" panose="020B0503020204020204" pitchFamily="34" charset="-122"/>
                <a:ea typeface="微软雅黑" panose="020B0503020204020204" pitchFamily="34" charset="-122"/>
              </a:rPr>
              <a:t>针对具体问题，如何构造一个适合于它的数据模式</a:t>
            </a:r>
          </a:p>
          <a:p>
            <a:pPr lvl="1" algn="just">
              <a:lnSpc>
                <a:spcPct val="200000"/>
              </a:lnSpc>
            </a:pPr>
            <a:r>
              <a:rPr lang="zh-CN" altLang="en-US" dirty="0">
                <a:latin typeface="微软雅黑" panose="020B0503020204020204" pitchFamily="34" charset="-122"/>
                <a:ea typeface="微软雅黑" panose="020B0503020204020204" pitchFamily="34" charset="-122"/>
              </a:rPr>
              <a:t>数据库逻辑设计的工具──关系数据库的规范化理论</a:t>
            </a:r>
            <a:endParaRPr lang="zh-CN" altLang="en-US" sz="28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7A48ECBB-F720-43FC-BF46-4E05125B5336}"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5267">
                                            <p:txEl>
                                              <p:pRg st="1" end="1"/>
                                            </p:txEl>
                                          </p:spTgt>
                                        </p:tgtEl>
                                        <p:attrNameLst>
                                          <p:attrName>style.visibility</p:attrName>
                                        </p:attrNameLst>
                                      </p:cBhvr>
                                      <p:to>
                                        <p:strVal val="visible"/>
                                      </p:to>
                                    </p:set>
                                    <p:anim calcmode="lin" valueType="num">
                                      <p:cBhvr>
                                        <p:cTn id="7" dur="500" fill="hold"/>
                                        <p:tgtEl>
                                          <p:spTgt spid="39526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9526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9526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95267">
                                            <p:txEl>
                                              <p:pRg st="2" end="2"/>
                                            </p:txEl>
                                          </p:spTgt>
                                        </p:tgtEl>
                                        <p:attrNameLst>
                                          <p:attrName>style.visibility</p:attrName>
                                        </p:attrNameLst>
                                      </p:cBhvr>
                                      <p:to>
                                        <p:strVal val="visible"/>
                                      </p:to>
                                    </p:set>
                                    <p:anim calcmode="lin" valueType="num">
                                      <p:cBhvr>
                                        <p:cTn id="14" dur="500" fill="hold"/>
                                        <p:tgtEl>
                                          <p:spTgt spid="39526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9526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95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1026"/>
          <p:cNvSpPr>
            <a:spLocks noGrp="1" noChangeArrowheads="1"/>
          </p:cNvSpPr>
          <p:nvPr>
            <p:ph type="title"/>
          </p:nvPr>
        </p:nvSpPr>
        <p:spPr/>
        <p:txBody>
          <a:bodyPr/>
          <a:lstStyle/>
          <a:p>
            <a:r>
              <a:rPr lang="zh-CN" sz="3600" dirty="0">
                <a:sym typeface="微软雅黑" pitchFamily="34" charset="-122"/>
              </a:rPr>
              <a:t>完全函数依赖与部分函数依赖（续）</a:t>
            </a:r>
          </a:p>
        </p:txBody>
      </p:sp>
      <p:sp>
        <p:nvSpPr>
          <p:cNvPr id="32773" name="Rectangle 1027"/>
          <p:cNvSpPr>
            <a:spLocks noGrp="1" noChangeArrowheads="1"/>
          </p:cNvSpPr>
          <p:nvPr>
            <p:ph idx="1"/>
          </p:nvPr>
        </p:nvSpPr>
        <p:spPr>
          <a:xfrm>
            <a:off x="958966" y="908720"/>
            <a:ext cx="8149538" cy="4854575"/>
          </a:xfrm>
        </p:spPr>
        <p:txBody>
          <a:bodyPr/>
          <a:lstStyle/>
          <a:p>
            <a:pPr marL="342900" indent="-342900" algn="l">
              <a:lnSpc>
                <a:spcPct val="150000"/>
              </a:lnSpc>
              <a:buFont typeface="Wingdings" pitchFamily="2" charset="2"/>
              <a:buChar char="v"/>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 </a:t>
            </a:r>
            <a:r>
              <a:rPr lang="zh-CN" altLang="en-US" dirty="0">
                <a:sym typeface="Calibri" pitchFamily="34" charset="0"/>
              </a:rPr>
              <a:t>在关系</a:t>
            </a:r>
            <a:r>
              <a:rPr lang="en-US" altLang="zh-CN" dirty="0">
                <a:sym typeface="Calibri" pitchFamily="34" charset="0"/>
              </a:rPr>
              <a:t>SC(</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Grade)</a:t>
            </a:r>
            <a:r>
              <a:rPr lang="zh-CN" altLang="en-US" dirty="0">
                <a:sym typeface="Calibri" pitchFamily="34" charset="0"/>
              </a:rPr>
              <a:t>中，有：</a:t>
            </a:r>
          </a:p>
          <a:p>
            <a:pPr marL="742950" lvl="1" indent="-285750" algn="l">
              <a:lnSpc>
                <a:spcPct val="150000"/>
              </a:lnSpc>
              <a:buFont typeface="Wingdings" pitchFamily="2" charset="2"/>
              <a:buChar char="n"/>
            </a:pPr>
            <a:r>
              <a:rPr lang="zh-CN" altLang="en-US" dirty="0">
                <a:sym typeface="Calibri" pitchFamily="34" charset="0"/>
              </a:rPr>
              <a:t> 由于：</a:t>
            </a:r>
            <a:r>
              <a:rPr lang="en-US" altLang="zh-CN" dirty="0" err="1">
                <a:sym typeface="Calibri" pitchFamily="34" charset="0"/>
              </a:rPr>
              <a:t>Sno</a:t>
            </a:r>
            <a:r>
              <a:rPr lang="en-US" altLang="zh-CN" dirty="0">
                <a:sym typeface="Calibri" pitchFamily="34" charset="0"/>
              </a:rPr>
              <a:t> ↛Grade</a:t>
            </a:r>
            <a:r>
              <a:rPr lang="zh-CN" altLang="en-US" dirty="0">
                <a:sym typeface="Calibri" pitchFamily="34" charset="0"/>
              </a:rPr>
              <a:t>，</a:t>
            </a:r>
            <a:r>
              <a:rPr lang="en-US" altLang="zh-CN" dirty="0" err="1">
                <a:sym typeface="Calibri" pitchFamily="34" charset="0"/>
              </a:rPr>
              <a:t>Cno</a:t>
            </a:r>
            <a:r>
              <a:rPr lang="en-US" altLang="zh-CN" dirty="0">
                <a:sym typeface="Calibri" pitchFamily="34" charset="0"/>
              </a:rPr>
              <a:t> ↛ Grade</a:t>
            </a:r>
            <a:r>
              <a:rPr lang="zh-CN" altLang="en-US" dirty="0">
                <a:sym typeface="Calibri" pitchFamily="34" charset="0"/>
              </a:rPr>
              <a:t>， </a:t>
            </a:r>
          </a:p>
          <a:p>
            <a:pPr marL="342900" indent="-342900" algn="l">
              <a:lnSpc>
                <a:spcPct val="150000"/>
              </a:lnSpc>
            </a:pPr>
            <a:r>
              <a:rPr lang="zh-CN" altLang="en-US" sz="2400" dirty="0">
                <a:sym typeface="Calibri" pitchFamily="34" charset="0"/>
              </a:rPr>
              <a:t>	 </a:t>
            </a:r>
            <a:r>
              <a:rPr lang="en-US" altLang="zh-CN" sz="2400" dirty="0">
                <a:sym typeface="Calibri" pitchFamily="34" charset="0"/>
              </a:rPr>
              <a:t>	</a:t>
            </a:r>
            <a:r>
              <a:rPr lang="zh-CN" altLang="en-US" sz="2400" dirty="0">
                <a:sym typeface="Calibri" pitchFamily="34" charset="0"/>
              </a:rPr>
              <a:t>因此：</a:t>
            </a:r>
            <a:r>
              <a:rPr lang="en-US" altLang="zh-CN" sz="2400" dirty="0">
                <a:sym typeface="Calibri" pitchFamily="34" charset="0"/>
              </a:rPr>
              <a:t>(</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Cno</a:t>
            </a:r>
            <a:r>
              <a:rPr lang="en-US" altLang="zh-CN" sz="2400" dirty="0">
                <a:sym typeface="Calibri" pitchFamily="34" charset="0"/>
              </a:rPr>
              <a:t>)  →</a:t>
            </a:r>
            <a:r>
              <a:rPr lang="zh-CN" altLang="en-US" sz="2400" dirty="0">
                <a:sym typeface="Calibri" pitchFamily="34" charset="0"/>
              </a:rPr>
              <a:t>   </a:t>
            </a:r>
            <a:r>
              <a:rPr lang="en-US" altLang="zh-CN" sz="2400" dirty="0">
                <a:sym typeface="Calibri" pitchFamily="34" charset="0"/>
              </a:rPr>
              <a:t>Grade</a:t>
            </a:r>
            <a:endParaRPr lang="zh-CN" altLang="en-US" sz="2400" dirty="0">
              <a:sym typeface="Calibri" pitchFamily="34" charset="0"/>
            </a:endParaRPr>
          </a:p>
          <a:p>
            <a:pPr marL="742950" lvl="1" indent="-285750" algn="l">
              <a:lnSpc>
                <a:spcPct val="150000"/>
              </a:lnSpc>
            </a:pPr>
            <a:r>
              <a:rPr lang="en-US" dirty="0">
                <a:sym typeface="Calibri" pitchFamily="34" charset="0"/>
              </a:rPr>
              <a:t>                 </a:t>
            </a:r>
            <a:r>
              <a:rPr lang="en-US" altLang="zh-CN" dirty="0">
                <a:sym typeface="Calibri" pitchFamily="34" charset="0"/>
              </a:rPr>
              <a:t>(</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a:t>
            </a:r>
            <a:r>
              <a:rPr lang="en-US" altLang="zh-CN" dirty="0" err="1">
                <a:sym typeface="Calibri" pitchFamily="34" charset="0"/>
              </a:rPr>
              <a:t>Sno</a:t>
            </a:r>
            <a:endParaRPr lang="en-US" altLang="zh-CN" dirty="0">
              <a:sym typeface="Calibri" pitchFamily="34" charset="0"/>
            </a:endParaRPr>
          </a:p>
          <a:p>
            <a:pPr marL="742950" lvl="1" indent="-285750" algn="l">
              <a:lnSpc>
                <a:spcPct val="150000"/>
              </a:lnSpc>
            </a:pPr>
            <a:r>
              <a:rPr lang="en-US" altLang="zh-CN" dirty="0">
                <a:sym typeface="Calibri" pitchFamily="34" charset="0"/>
              </a:rPr>
              <a:t>                 (</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Cno</a:t>
            </a:r>
            <a:r>
              <a:rPr lang="en-US" altLang="zh-CN" dirty="0">
                <a:sym typeface="Calibri" pitchFamily="34" charset="0"/>
              </a:rPr>
              <a:t>) →</a:t>
            </a:r>
            <a:r>
              <a:rPr lang="en-US" altLang="zh-CN" dirty="0" err="1">
                <a:sym typeface="Calibri" pitchFamily="34" charset="0"/>
              </a:rPr>
              <a:t>Cno</a:t>
            </a:r>
            <a:endParaRPr lang="en-US" altLang="zh-CN" dirty="0">
              <a:sym typeface="Calibri" pitchFamily="34" charset="0"/>
            </a:endParaRPr>
          </a:p>
        </p:txBody>
      </p:sp>
      <p:sp>
        <p:nvSpPr>
          <p:cNvPr id="32774" name="文本框 10"/>
          <p:cNvSpPr>
            <a:spLocks noChangeArrowheads="1"/>
          </p:cNvSpPr>
          <p:nvPr/>
        </p:nvSpPr>
        <p:spPr bwMode="auto">
          <a:xfrm>
            <a:off x="5508104" y="2277145"/>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4804698" y="3526121"/>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4743441" y="2934517"/>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2" name="日期占位符 1"/>
          <p:cNvSpPr>
            <a:spLocks noGrp="1"/>
          </p:cNvSpPr>
          <p:nvPr>
            <p:ph type="dt" sz="half" idx="10"/>
          </p:nvPr>
        </p:nvSpPr>
        <p:spPr/>
        <p:txBody>
          <a:bodyPr/>
          <a:lstStyle/>
          <a:p>
            <a:pPr>
              <a:defRPr/>
            </a:pPr>
            <a:fld id="{E96FABEC-63DF-4E42-9877-FBFFD74C1CF3}" type="datetime1">
              <a:rPr lang="zh-CN" altLang="en-US" smtClean="0"/>
              <a:t>2021/12/02</a:t>
            </a:fld>
            <a:endParaRPr lang="zh-CN" alt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6" name="Rectangle 2"/>
          <p:cNvSpPr>
            <a:spLocks noGrp="1" noChangeArrowheads="1"/>
          </p:cNvSpPr>
          <p:nvPr>
            <p:ph type="title"/>
          </p:nvPr>
        </p:nvSpPr>
        <p:spPr/>
        <p:txBody>
          <a:bodyPr/>
          <a:lstStyle/>
          <a:p>
            <a:r>
              <a:rPr lang="en-US" altLang="zh-CN" sz="3600" dirty="0">
                <a:sym typeface="微软雅黑" pitchFamily="34" charset="-122"/>
              </a:rPr>
              <a:t>4.</a:t>
            </a:r>
            <a:r>
              <a:rPr lang="zh-CN" altLang="en-US" sz="3600" dirty="0">
                <a:sym typeface="微软雅黑" pitchFamily="34" charset="-122"/>
              </a:rPr>
              <a:t> 传递函数依赖</a:t>
            </a:r>
            <a:endParaRPr lang="zh-CN" altLang="en-US" sz="3600" dirty="0"/>
          </a:p>
        </p:txBody>
      </p:sp>
      <p:sp>
        <p:nvSpPr>
          <p:cNvPr id="33797" name="Rectangle 3"/>
          <p:cNvSpPr>
            <a:spLocks noGrp="1" noChangeArrowheads="1"/>
          </p:cNvSpPr>
          <p:nvPr>
            <p:ph idx="1"/>
          </p:nvPr>
        </p:nvSpPr>
        <p:spPr>
          <a:xfrm>
            <a:off x="827088" y="698158"/>
            <a:ext cx="8353424" cy="2886964"/>
          </a:xfrm>
        </p:spPr>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6.3  </a:t>
            </a:r>
            <a:r>
              <a:rPr lang="zh-CN" altLang="en-US" dirty="0">
                <a:sym typeface="Calibri" pitchFamily="34" charset="0"/>
              </a:rPr>
              <a:t>在</a:t>
            </a:r>
            <a:r>
              <a:rPr lang="en-US" altLang="zh-CN" i="1" dirty="0">
                <a:sym typeface="Calibri" pitchFamily="34" charset="0"/>
              </a:rPr>
              <a:t>R(U)</a:t>
            </a:r>
            <a:r>
              <a:rPr lang="zh-CN" altLang="en-US" dirty="0">
                <a:sym typeface="Calibri" pitchFamily="34" charset="0"/>
              </a:rPr>
              <a:t>中，如果</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en-US" altLang="zh-CN" dirty="0">
                <a:sym typeface="Calibri" pitchFamily="34" charset="0"/>
              </a:rPr>
              <a:t>)</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r>
              <a:rPr lang="en-US" altLang="zh-CN" i="1" dirty="0">
                <a:sym typeface="Calibri" pitchFamily="34" charset="0"/>
              </a:rPr>
              <a:t>Z</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 </a:t>
            </a:r>
            <a:r>
              <a:rPr lang="zh-CN" altLang="en-US" dirty="0">
                <a:sym typeface="Calibri" pitchFamily="34" charset="0"/>
              </a:rPr>
              <a:t>则称</a:t>
            </a:r>
            <a:r>
              <a:rPr lang="en-US" altLang="zh-CN" i="1" dirty="0">
                <a:sym typeface="Calibri" pitchFamily="34" charset="0"/>
              </a:rPr>
              <a:t>Z</a:t>
            </a:r>
            <a:r>
              <a:rPr lang="zh-CN" altLang="en-US" dirty="0">
                <a:sym typeface="Calibri" pitchFamily="34" charset="0"/>
              </a:rPr>
              <a:t>对</a:t>
            </a:r>
            <a:r>
              <a:rPr lang="en-US" altLang="zh-CN" i="1" dirty="0">
                <a:sym typeface="Calibri" pitchFamily="34" charset="0"/>
              </a:rPr>
              <a:t>X</a:t>
            </a:r>
            <a:r>
              <a:rPr lang="zh-CN" altLang="en-US" dirty="0">
                <a:solidFill>
                  <a:srgbClr val="FF00FF"/>
                </a:solidFill>
                <a:sym typeface="Calibri" pitchFamily="34" charset="0"/>
              </a:rPr>
              <a:t>传递函数依赖</a:t>
            </a:r>
            <a:r>
              <a:rPr lang="en-US" altLang="zh-CN" dirty="0">
                <a:sym typeface="Calibri" pitchFamily="34" charset="0"/>
              </a:rPr>
              <a:t>(transitive functional dependency)</a:t>
            </a:r>
            <a:r>
              <a:rPr lang="zh-CN" altLang="en-US" dirty="0">
                <a:sym typeface="Calibri" pitchFamily="34" charset="0"/>
              </a:rPr>
              <a:t>。记为：</a:t>
            </a:r>
            <a:r>
              <a:rPr lang="en-US" altLang="zh-CN" i="1" dirty="0">
                <a:sym typeface="Calibri" pitchFamily="34" charset="0"/>
              </a:rPr>
              <a:t>X</a:t>
            </a:r>
            <a:r>
              <a:rPr lang="en-US" altLang="zh-CN" dirty="0">
                <a:sym typeface="Calibri" pitchFamily="34" charset="0"/>
              </a:rPr>
              <a:t> → </a:t>
            </a:r>
            <a:r>
              <a:rPr lang="en-US" altLang="zh-CN" i="1" dirty="0">
                <a:sym typeface="Calibri" pitchFamily="34" charset="0"/>
              </a:rPr>
              <a:t>Z</a:t>
            </a:r>
            <a:r>
              <a:rPr lang="zh-CN" altLang="en-US" dirty="0">
                <a:sym typeface="Calibri" pitchFamily="34" charset="0"/>
              </a:rPr>
              <a:t>。</a:t>
            </a:r>
            <a:endParaRPr lang="zh-CN" altLang="en-US" sz="3200" dirty="0">
              <a:sym typeface="Calibri" pitchFamily="34" charset="0"/>
            </a:endParaRPr>
          </a:p>
          <a:p>
            <a:pPr marL="742950" lvl="1" indent="-285750" algn="l">
              <a:lnSpc>
                <a:spcPct val="120000"/>
              </a:lnSpc>
              <a:buFont typeface="Wingdings" pitchFamily="2" charset="2"/>
              <a:buChar char="n"/>
            </a:pPr>
            <a:r>
              <a:rPr lang="zh-CN" altLang="en-US" dirty="0">
                <a:sym typeface="Times New Roman" pitchFamily="18" charset="0"/>
              </a:rPr>
              <a:t>注</a:t>
            </a:r>
            <a:r>
              <a:rPr lang="en-US" altLang="zh-CN" dirty="0">
                <a:sym typeface="Times New Roman" pitchFamily="18" charset="0"/>
              </a:rPr>
              <a:t>: </a:t>
            </a:r>
            <a:r>
              <a:rPr lang="zh-CN" altLang="en-US" dirty="0">
                <a:sym typeface="Times New Roman" pitchFamily="18" charset="0"/>
              </a:rPr>
              <a:t>如果</a:t>
            </a:r>
            <a:r>
              <a:rPr lang="en-US" altLang="zh-CN" i="1" dirty="0">
                <a:sym typeface="Times New Roman" pitchFamily="18" charset="0"/>
              </a:rPr>
              <a:t>Y</a:t>
            </a:r>
            <a:r>
              <a:rPr lang="en-US" altLang="zh-CN" dirty="0">
                <a:sym typeface="Times New Roman" pitchFamily="18" charset="0"/>
              </a:rPr>
              <a:t>→</a:t>
            </a:r>
            <a:r>
              <a:rPr lang="en-US" altLang="zh-CN" i="1" dirty="0">
                <a:sym typeface="Times New Roman" pitchFamily="18" charset="0"/>
              </a:rPr>
              <a:t>X</a:t>
            </a:r>
            <a:r>
              <a:rPr lang="en-US" altLang="zh-CN" dirty="0">
                <a:sym typeface="Times New Roman" pitchFamily="18" charset="0"/>
              </a:rPr>
              <a:t>, </a:t>
            </a:r>
            <a:r>
              <a:rPr lang="zh-CN" altLang="en-US" dirty="0">
                <a:sym typeface="Times New Roman" pitchFamily="18" charset="0"/>
              </a:rPr>
              <a:t>即</a:t>
            </a:r>
            <a:r>
              <a:rPr lang="en-US" altLang="zh-CN" i="1" dirty="0">
                <a:sym typeface="Times New Roman" pitchFamily="18" charset="0"/>
              </a:rPr>
              <a:t>X</a:t>
            </a:r>
            <a:r>
              <a:rPr lang="en-US" altLang="zh-CN" dirty="0">
                <a:sym typeface="Times New Roman" pitchFamily="18" charset="0"/>
              </a:rPr>
              <a:t>←→</a:t>
            </a:r>
            <a:r>
              <a:rPr lang="en-US" altLang="zh-CN" i="1" dirty="0">
                <a:sym typeface="Times New Roman" pitchFamily="18" charset="0"/>
              </a:rPr>
              <a:t>Y</a:t>
            </a:r>
            <a:r>
              <a:rPr lang="zh-CN" altLang="en-US" dirty="0">
                <a:sym typeface="Times New Roman" pitchFamily="18" charset="0"/>
              </a:rPr>
              <a:t>，则</a:t>
            </a:r>
            <a:r>
              <a:rPr lang="en-US" altLang="zh-CN" i="1" dirty="0">
                <a:sym typeface="Times New Roman" pitchFamily="18" charset="0"/>
              </a:rPr>
              <a:t>Z</a:t>
            </a:r>
            <a:r>
              <a:rPr lang="zh-CN" altLang="en-US" dirty="0">
                <a:sym typeface="Times New Roman" pitchFamily="18" charset="0"/>
              </a:rPr>
              <a:t>直接依赖于</a:t>
            </a:r>
            <a:r>
              <a:rPr lang="en-US" altLang="zh-CN" i="1" dirty="0">
                <a:sym typeface="Times New Roman" pitchFamily="18" charset="0"/>
              </a:rPr>
              <a:t>X</a:t>
            </a:r>
            <a:r>
              <a:rPr lang="zh-CN" altLang="en-US" dirty="0">
                <a:sym typeface="Times New Roman" pitchFamily="18" charset="0"/>
              </a:rPr>
              <a:t>，而不是传递函数依赖。</a:t>
            </a:r>
            <a:endParaRPr lang="en-US" altLang="zh-CN" dirty="0">
              <a:sym typeface="Times New Roman" pitchFamily="18" charset="0"/>
            </a:endParaRPr>
          </a:p>
          <a:p>
            <a:pPr marL="742950" lvl="1" indent="-285750" algn="l">
              <a:lnSpc>
                <a:spcPct val="120000"/>
              </a:lnSpc>
              <a:buFont typeface="Wingdings" pitchFamily="2" charset="2"/>
              <a:buChar char="n"/>
            </a:pPr>
            <a:endParaRPr lang="en-US" altLang="zh-CN" sz="2800" dirty="0">
              <a:sym typeface="Times New Roman" pitchFamily="18" charset="0"/>
            </a:endParaRPr>
          </a:p>
          <a:p>
            <a:pPr marL="742950" lvl="1" indent="-285750" algn="l">
              <a:lnSpc>
                <a:spcPct val="120000"/>
              </a:lnSpc>
              <a:buFont typeface="Wingdings" pitchFamily="2" charset="2"/>
              <a:buChar char="n"/>
            </a:pPr>
            <a:endParaRPr lang="en-US" altLang="zh-CN" sz="2800" dirty="0">
              <a:sym typeface="Times New Roman" pitchFamily="18" charset="0"/>
            </a:endParaRPr>
          </a:p>
          <a:p>
            <a:pPr marL="742950" lvl="1" indent="-285750" algn="l">
              <a:lnSpc>
                <a:spcPct val="120000"/>
              </a:lnSpc>
              <a:buFont typeface="Wingdings" pitchFamily="2" charset="2"/>
              <a:buChar char="n"/>
            </a:pPr>
            <a:endParaRPr lang="zh-CN" altLang="en-US" sz="2800" dirty="0">
              <a:sym typeface="Times New Roman" pitchFamily="18" charset="0"/>
            </a:endParaRPr>
          </a:p>
          <a:p>
            <a:pPr marL="742950" lvl="1" indent="-285750" algn="l">
              <a:lnSpc>
                <a:spcPct val="120000"/>
              </a:lnSpc>
              <a:buFont typeface="Wingdings" pitchFamily="2" charset="2"/>
              <a:buChar char="n"/>
            </a:pPr>
            <a:r>
              <a:rPr lang="en-US" altLang="zh-CN" dirty="0">
                <a:sym typeface="Times New Roman" pitchFamily="18" charset="0"/>
              </a:rPr>
              <a:t>[</a:t>
            </a:r>
            <a:r>
              <a:rPr lang="zh-CN" altLang="en-US" dirty="0">
                <a:sym typeface="Times New Roman" pitchFamily="18" charset="0"/>
              </a:rPr>
              <a:t>例</a:t>
            </a:r>
            <a:r>
              <a:rPr lang="en-US" altLang="zh-CN" dirty="0">
                <a:sym typeface="Times New Roman" pitchFamily="18" charset="0"/>
              </a:rPr>
              <a:t>] </a:t>
            </a:r>
            <a:r>
              <a:rPr lang="zh-CN" altLang="en-US" dirty="0">
                <a:sym typeface="Times New Roman" pitchFamily="18" charset="0"/>
              </a:rPr>
              <a:t>在关系</a:t>
            </a:r>
            <a:r>
              <a:rPr lang="en-US" altLang="zh-CN" dirty="0">
                <a:sym typeface="Times New Roman" pitchFamily="18" charset="0"/>
              </a:rPr>
              <a:t>Std(</a:t>
            </a:r>
            <a:r>
              <a:rPr lang="en-US" altLang="zh-CN" dirty="0" err="1">
                <a:sym typeface="Times New Roman" pitchFamily="18" charset="0"/>
              </a:rPr>
              <a:t>Sno</a:t>
            </a:r>
            <a:r>
              <a:rPr lang="en-US" altLang="zh-CN" dirty="0">
                <a:sym typeface="Times New Roman" pitchFamily="18" charset="0"/>
              </a:rPr>
              <a:t>, </a:t>
            </a:r>
            <a:r>
              <a:rPr lang="en-US" altLang="zh-CN" dirty="0" err="1">
                <a:sym typeface="Times New Roman" pitchFamily="18" charset="0"/>
              </a:rPr>
              <a:t>Sdept</a:t>
            </a:r>
            <a:r>
              <a:rPr lang="en-US" altLang="zh-CN" dirty="0">
                <a:sym typeface="Times New Roman" pitchFamily="18" charset="0"/>
              </a:rPr>
              <a:t>, </a:t>
            </a:r>
            <a:r>
              <a:rPr lang="en-US" altLang="zh-CN" dirty="0" err="1">
                <a:sym typeface="Times New Roman" pitchFamily="18" charset="0"/>
              </a:rPr>
              <a:t>Mname</a:t>
            </a:r>
            <a:r>
              <a:rPr lang="en-US" altLang="zh-CN" dirty="0">
                <a:sym typeface="Times New Roman" pitchFamily="18" charset="0"/>
              </a:rPr>
              <a:t>)</a:t>
            </a:r>
            <a:r>
              <a:rPr lang="zh-CN" altLang="en-US" dirty="0">
                <a:sym typeface="Times New Roman" pitchFamily="18" charset="0"/>
              </a:rPr>
              <a:t>中，有：</a:t>
            </a:r>
            <a:endParaRPr lang="zh-CN" altLang="en-US" sz="2800" dirty="0">
              <a:sym typeface="Times New Roman" pitchFamily="18" charset="0"/>
            </a:endParaRPr>
          </a:p>
          <a:p>
            <a:pPr lvl="2" algn="l">
              <a:lnSpc>
                <a:spcPct val="120000"/>
              </a:lnSpc>
              <a:buSzPct val="87000"/>
              <a:buFont typeface="Wingdings" panose="05000000000000000000" pitchFamily="2" charset="2"/>
              <a:buChar char="l"/>
            </a:pPr>
            <a:r>
              <a:rPr lang="en-US" altLang="zh-CN" dirty="0" err="1">
                <a:sym typeface="Times New Roman" pitchFamily="18" charset="0"/>
              </a:rPr>
              <a:t>Sno</a:t>
            </a:r>
            <a:r>
              <a:rPr lang="en-US" altLang="zh-CN" dirty="0">
                <a:sym typeface="Times New Roman" pitchFamily="18" charset="0"/>
              </a:rPr>
              <a:t> → </a:t>
            </a:r>
            <a:r>
              <a:rPr lang="en-US" altLang="zh-CN" dirty="0" err="1">
                <a:sym typeface="Times New Roman" pitchFamily="18" charset="0"/>
              </a:rPr>
              <a:t>Sdept</a:t>
            </a:r>
            <a:r>
              <a:rPr lang="zh-CN" altLang="en-US" dirty="0">
                <a:sym typeface="Times New Roman" pitchFamily="18" charset="0"/>
              </a:rPr>
              <a:t>，</a:t>
            </a:r>
            <a:r>
              <a:rPr lang="en-US" altLang="zh-CN" dirty="0" err="1">
                <a:sym typeface="Times New Roman" pitchFamily="18" charset="0"/>
              </a:rPr>
              <a:t>Sdept</a:t>
            </a:r>
            <a:r>
              <a:rPr lang="en-US" altLang="zh-CN" dirty="0">
                <a:sym typeface="Times New Roman" pitchFamily="18" charset="0"/>
              </a:rPr>
              <a:t> → </a:t>
            </a:r>
            <a:r>
              <a:rPr lang="en-US" altLang="zh-CN" dirty="0" err="1">
                <a:sym typeface="Times New Roman" pitchFamily="18" charset="0"/>
              </a:rPr>
              <a:t>Mname</a:t>
            </a:r>
            <a:r>
              <a:rPr lang="zh-CN" altLang="en-US" dirty="0">
                <a:sym typeface="Times New Roman" pitchFamily="18" charset="0"/>
              </a:rPr>
              <a:t>，</a:t>
            </a:r>
            <a:endParaRPr lang="en-US" altLang="zh-CN" dirty="0">
              <a:sym typeface="Times New Roman" pitchFamily="18" charset="0"/>
            </a:endParaRPr>
          </a:p>
          <a:p>
            <a:pPr lvl="2" algn="l">
              <a:lnSpc>
                <a:spcPct val="120000"/>
              </a:lnSpc>
              <a:buSzPct val="87000"/>
              <a:buFont typeface="Wingdings" panose="05000000000000000000" pitchFamily="2" charset="2"/>
              <a:buChar char="l"/>
            </a:pPr>
            <a:r>
              <a:rPr lang="en-US" altLang="zh-CN" dirty="0" err="1">
                <a:sym typeface="Times New Roman" pitchFamily="18" charset="0"/>
              </a:rPr>
              <a:t>Mname</a:t>
            </a:r>
            <a:r>
              <a:rPr lang="zh-CN" altLang="en-US" dirty="0">
                <a:sym typeface="Times New Roman" pitchFamily="18" charset="0"/>
              </a:rPr>
              <a:t>传递函数依赖于</a:t>
            </a:r>
            <a:r>
              <a:rPr lang="en-US" altLang="zh-CN" dirty="0" err="1">
                <a:sym typeface="Times New Roman" pitchFamily="18" charset="0"/>
              </a:rPr>
              <a:t>Sno</a:t>
            </a:r>
            <a:endParaRPr lang="zh-CN" altLang="en-US" dirty="0"/>
          </a:p>
        </p:txBody>
      </p:sp>
      <p:sp>
        <p:nvSpPr>
          <p:cNvPr id="33798" name="文本框 3"/>
          <p:cNvSpPr>
            <a:spLocks noChangeArrowheads="1"/>
          </p:cNvSpPr>
          <p:nvPr/>
        </p:nvSpPr>
        <p:spPr bwMode="auto">
          <a:xfrm>
            <a:off x="6898750" y="2111455"/>
            <a:ext cx="588963" cy="334963"/>
          </a:xfrm>
          <a:prstGeom prst="rect">
            <a:avLst/>
          </a:prstGeom>
          <a:noFill/>
          <a:ln w="9525">
            <a:noFill/>
            <a:miter lim="800000"/>
            <a:headEnd/>
            <a:tailEnd/>
          </a:ln>
        </p:spPr>
        <p:txBody>
          <a:bodyPr wrap="none">
            <a:spAutoFit/>
          </a:bodyPr>
          <a:lstStyle/>
          <a:p>
            <a:pPr>
              <a:buSzPct val="100000"/>
            </a:pPr>
            <a:r>
              <a:rPr lang="zh-CN" altLang="en-US" sz="1600" b="1" dirty="0">
                <a:solidFill>
                  <a:srgbClr val="000000"/>
                </a:solidFill>
                <a:latin typeface="Times New Roman" pitchFamily="18" charset="0"/>
                <a:sym typeface="Times New Roman" pitchFamily="18" charset="0"/>
              </a:rPr>
              <a:t>传递</a:t>
            </a:r>
          </a:p>
        </p:txBody>
      </p:sp>
      <p:sp>
        <p:nvSpPr>
          <p:cNvPr id="2" name="日期占位符 1"/>
          <p:cNvSpPr>
            <a:spLocks noGrp="1"/>
          </p:cNvSpPr>
          <p:nvPr>
            <p:ph type="dt" sz="half" idx="10"/>
          </p:nvPr>
        </p:nvSpPr>
        <p:spPr/>
        <p:txBody>
          <a:bodyPr/>
          <a:lstStyle/>
          <a:p>
            <a:pPr>
              <a:defRPr/>
            </a:pPr>
            <a:fld id="{385A2B6A-3E58-4F62-BF8F-DC56D5E373B0}" type="datetime1">
              <a:rPr lang="zh-CN" altLang="en-US" smtClean="0"/>
              <a:t>2021/12/02</a:t>
            </a:fld>
            <a:endParaRPr lang="zh-CN" altLang="en-US" dirty="0"/>
          </a:p>
        </p:txBody>
      </p:sp>
      <p:grpSp>
        <p:nvGrpSpPr>
          <p:cNvPr id="7" name="Group 26"/>
          <p:cNvGrpSpPr>
            <a:grpSpLocks/>
          </p:cNvGrpSpPr>
          <p:nvPr/>
        </p:nvGrpSpPr>
        <p:grpSpPr bwMode="auto">
          <a:xfrm>
            <a:off x="2051720" y="4101060"/>
            <a:ext cx="5600700" cy="1036638"/>
            <a:chOff x="1100" y="2256"/>
            <a:chExt cx="3528" cy="653"/>
          </a:xfrm>
        </p:grpSpPr>
        <p:sp>
          <p:nvSpPr>
            <p:cNvPr id="8" name="Oval 14"/>
            <p:cNvSpPr>
              <a:spLocks noChangeArrowheads="1"/>
            </p:cNvSpPr>
            <p:nvPr/>
          </p:nvSpPr>
          <p:spPr bwMode="auto">
            <a:xfrm>
              <a:off x="1100" y="2519"/>
              <a:ext cx="796" cy="390"/>
            </a:xfrm>
            <a:prstGeom prst="ellipse">
              <a:avLst/>
            </a:prstGeom>
            <a:solidFill>
              <a:srgbClr val="FFFFFF"/>
            </a:solidFill>
            <a:ln w="9525">
              <a:solidFill>
                <a:srgbClr val="000000"/>
              </a:solidFill>
              <a:round/>
              <a:headEnd/>
              <a:tailEnd/>
            </a:ln>
          </p:spPr>
          <p:txBody>
            <a:bodyPr tIns="10800"/>
            <a:lstStyle/>
            <a:p>
              <a:pPr algn="ctr"/>
              <a:r>
                <a:rPr lang="zh-CN" altLang="en-US" b="1" i="1">
                  <a:latin typeface="Times New Roman" panose="02020603050405020304" pitchFamily="18" charset="0"/>
                  <a:sym typeface="Symbol" panose="05050102010706020507" pitchFamily="18" charset="2"/>
                </a:rPr>
                <a:t></a:t>
              </a:r>
              <a:endParaRPr lang="zh-CN" altLang="en-US" b="1"/>
            </a:p>
          </p:txBody>
        </p:sp>
        <p:sp>
          <p:nvSpPr>
            <p:cNvPr id="9" name="Oval 15"/>
            <p:cNvSpPr>
              <a:spLocks noChangeArrowheads="1"/>
            </p:cNvSpPr>
            <p:nvPr/>
          </p:nvSpPr>
          <p:spPr bwMode="auto">
            <a:xfrm>
              <a:off x="2466" y="2518"/>
              <a:ext cx="796" cy="389"/>
            </a:xfrm>
            <a:prstGeom prst="ellipse">
              <a:avLst/>
            </a:prstGeom>
            <a:solidFill>
              <a:srgbClr val="FFFFFF"/>
            </a:solidFill>
            <a:ln w="9525">
              <a:solidFill>
                <a:srgbClr val="000000"/>
              </a:solidFill>
              <a:round/>
              <a:headEnd/>
              <a:tailEnd/>
            </a:ln>
          </p:spPr>
          <p:txBody>
            <a:bodyPr tIns="10800"/>
            <a:lstStyle/>
            <a:p>
              <a:pPr algn="ctr"/>
              <a:r>
                <a:rPr lang="zh-CN" altLang="en-US" b="1" i="1">
                  <a:latin typeface="Times New Roman" panose="02020603050405020304" pitchFamily="18" charset="0"/>
                  <a:sym typeface="Symbol" panose="05050102010706020507" pitchFamily="18" charset="2"/>
                </a:rPr>
                <a:t></a:t>
              </a:r>
              <a:endParaRPr lang="zh-CN" altLang="en-US" b="1"/>
            </a:p>
          </p:txBody>
        </p:sp>
        <p:sp>
          <p:nvSpPr>
            <p:cNvPr id="10" name="Oval 16"/>
            <p:cNvSpPr>
              <a:spLocks noChangeArrowheads="1"/>
            </p:cNvSpPr>
            <p:nvPr/>
          </p:nvSpPr>
          <p:spPr bwMode="auto">
            <a:xfrm>
              <a:off x="3831" y="2518"/>
              <a:ext cx="797" cy="389"/>
            </a:xfrm>
            <a:prstGeom prst="ellipse">
              <a:avLst/>
            </a:prstGeom>
            <a:solidFill>
              <a:srgbClr val="FFFFFF"/>
            </a:solidFill>
            <a:ln w="9525">
              <a:solidFill>
                <a:srgbClr val="000000"/>
              </a:solidFill>
              <a:round/>
              <a:headEnd/>
              <a:tailEnd/>
            </a:ln>
          </p:spPr>
          <p:txBody>
            <a:bodyPr tIns="10800"/>
            <a:lstStyle/>
            <a:p>
              <a:pPr algn="ctr"/>
              <a:r>
                <a:rPr lang="zh-CN" altLang="en-US" b="1" i="1">
                  <a:latin typeface="Times New Roman" panose="02020603050405020304" pitchFamily="18" charset="0"/>
                  <a:sym typeface="Symbol" panose="05050102010706020507" pitchFamily="18" charset="2"/>
                </a:rPr>
                <a:t></a:t>
              </a:r>
              <a:endParaRPr lang="zh-CN" altLang="en-US" b="1"/>
            </a:p>
          </p:txBody>
        </p:sp>
        <p:sp>
          <p:nvSpPr>
            <p:cNvPr id="11" name="Freeform 17"/>
            <p:cNvSpPr>
              <a:spLocks/>
            </p:cNvSpPr>
            <p:nvPr/>
          </p:nvSpPr>
          <p:spPr bwMode="auto">
            <a:xfrm>
              <a:off x="1788" y="2461"/>
              <a:ext cx="782" cy="120"/>
            </a:xfrm>
            <a:custGeom>
              <a:avLst/>
              <a:gdLst>
                <a:gd name="T0" fmla="*/ 0 w 1800"/>
                <a:gd name="T1" fmla="*/ 156 h 156"/>
                <a:gd name="T2" fmla="*/ 720 w 1800"/>
                <a:gd name="T3" fmla="*/ 0 h 156"/>
                <a:gd name="T4" fmla="*/ 1800 w 1800"/>
                <a:gd name="T5" fmla="*/ 156 h 156"/>
              </a:gdLst>
              <a:ahLst/>
              <a:cxnLst>
                <a:cxn ang="0">
                  <a:pos x="T0" y="T1"/>
                </a:cxn>
                <a:cxn ang="0">
                  <a:pos x="T2" y="T3"/>
                </a:cxn>
                <a:cxn ang="0">
                  <a:pos x="T4" y="T5"/>
                </a:cxn>
              </a:cxnLst>
              <a:rect l="0" t="0" r="r" b="b"/>
              <a:pathLst>
                <a:path w="1800" h="156">
                  <a:moveTo>
                    <a:pt x="0" y="156"/>
                  </a:moveTo>
                  <a:cubicBezTo>
                    <a:pt x="210" y="78"/>
                    <a:pt x="420" y="0"/>
                    <a:pt x="720" y="0"/>
                  </a:cubicBezTo>
                  <a:cubicBezTo>
                    <a:pt x="1020" y="0"/>
                    <a:pt x="1620" y="130"/>
                    <a:pt x="1800" y="156"/>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18"/>
            <p:cNvSpPr>
              <a:spLocks/>
            </p:cNvSpPr>
            <p:nvPr/>
          </p:nvSpPr>
          <p:spPr bwMode="auto">
            <a:xfrm>
              <a:off x="1561" y="2256"/>
              <a:ext cx="2552" cy="259"/>
            </a:xfrm>
            <a:custGeom>
              <a:avLst/>
              <a:gdLst>
                <a:gd name="T0" fmla="*/ 0 w 4320"/>
                <a:gd name="T1" fmla="*/ 624 h 624"/>
                <a:gd name="T2" fmla="*/ 1980 w 4320"/>
                <a:gd name="T3" fmla="*/ 0 h 624"/>
                <a:gd name="T4" fmla="*/ 4320 w 4320"/>
                <a:gd name="T5" fmla="*/ 624 h 624"/>
              </a:gdLst>
              <a:ahLst/>
              <a:cxnLst>
                <a:cxn ang="0">
                  <a:pos x="T0" y="T1"/>
                </a:cxn>
                <a:cxn ang="0">
                  <a:pos x="T2" y="T3"/>
                </a:cxn>
                <a:cxn ang="0">
                  <a:pos x="T4" y="T5"/>
                </a:cxn>
              </a:cxnLst>
              <a:rect l="0" t="0" r="r" b="b"/>
              <a:pathLst>
                <a:path w="4320" h="624">
                  <a:moveTo>
                    <a:pt x="0" y="624"/>
                  </a:moveTo>
                  <a:cubicBezTo>
                    <a:pt x="630" y="312"/>
                    <a:pt x="1260" y="0"/>
                    <a:pt x="1980" y="0"/>
                  </a:cubicBezTo>
                  <a:cubicBezTo>
                    <a:pt x="2700" y="0"/>
                    <a:pt x="3510" y="312"/>
                    <a:pt x="4320" y="624"/>
                  </a:cubicBezTo>
                </a:path>
              </a:pathLst>
            </a:custGeom>
            <a:noFill/>
            <a:ln w="9525" cap="flat">
              <a:solidFill>
                <a:srgbClr val="FF00FF"/>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9"/>
            <p:cNvSpPr>
              <a:spLocks/>
            </p:cNvSpPr>
            <p:nvPr/>
          </p:nvSpPr>
          <p:spPr bwMode="auto">
            <a:xfrm>
              <a:off x="3152" y="2461"/>
              <a:ext cx="781" cy="120"/>
            </a:xfrm>
            <a:custGeom>
              <a:avLst/>
              <a:gdLst>
                <a:gd name="T0" fmla="*/ 0 w 1800"/>
                <a:gd name="T1" fmla="*/ 156 h 156"/>
                <a:gd name="T2" fmla="*/ 720 w 1800"/>
                <a:gd name="T3" fmla="*/ 0 h 156"/>
                <a:gd name="T4" fmla="*/ 1800 w 1800"/>
                <a:gd name="T5" fmla="*/ 156 h 156"/>
              </a:gdLst>
              <a:ahLst/>
              <a:cxnLst>
                <a:cxn ang="0">
                  <a:pos x="T0" y="T1"/>
                </a:cxn>
                <a:cxn ang="0">
                  <a:pos x="T2" y="T3"/>
                </a:cxn>
                <a:cxn ang="0">
                  <a:pos x="T4" y="T5"/>
                </a:cxn>
              </a:cxnLst>
              <a:rect l="0" t="0" r="r" b="b"/>
              <a:pathLst>
                <a:path w="1800" h="156">
                  <a:moveTo>
                    <a:pt x="0" y="156"/>
                  </a:moveTo>
                  <a:cubicBezTo>
                    <a:pt x="210" y="78"/>
                    <a:pt x="420" y="0"/>
                    <a:pt x="720" y="0"/>
                  </a:cubicBezTo>
                  <a:cubicBezTo>
                    <a:pt x="1020" y="0"/>
                    <a:pt x="1620" y="130"/>
                    <a:pt x="1800" y="156"/>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3797">
                                            <p:txEl>
                                              <p:pRg st="5" end="5"/>
                                            </p:txEl>
                                          </p:spTgt>
                                        </p:tgtEl>
                                        <p:attrNameLst>
                                          <p:attrName>style.visibility</p:attrName>
                                        </p:attrNameLst>
                                      </p:cBhvr>
                                      <p:to>
                                        <p:strVal val="visible"/>
                                      </p:to>
                                    </p:set>
                                    <p:anim calcmode="lin" valueType="num">
                                      <p:cBhvr>
                                        <p:cTn id="14" dur="1000" fill="hold"/>
                                        <p:tgtEl>
                                          <p:spTgt spid="33797">
                                            <p:txEl>
                                              <p:pRg st="5" end="5"/>
                                            </p:txEl>
                                          </p:spTgt>
                                        </p:tgtEl>
                                        <p:attrNameLst>
                                          <p:attrName>ppt_w</p:attrName>
                                        </p:attrNameLst>
                                      </p:cBhvr>
                                      <p:tavLst>
                                        <p:tav tm="0">
                                          <p:val>
                                            <p:fltVal val="0"/>
                                          </p:val>
                                        </p:tav>
                                        <p:tav tm="100000">
                                          <p:val>
                                            <p:strVal val="#ppt_w"/>
                                          </p:val>
                                        </p:tav>
                                      </p:tavLst>
                                    </p:anim>
                                    <p:anim calcmode="lin" valueType="num">
                                      <p:cBhvr>
                                        <p:cTn id="15" dur="1000" fill="hold"/>
                                        <p:tgtEl>
                                          <p:spTgt spid="33797">
                                            <p:txEl>
                                              <p:pRg st="5" end="5"/>
                                            </p:txEl>
                                          </p:spTgt>
                                        </p:tgtEl>
                                        <p:attrNameLst>
                                          <p:attrName>ppt_h</p:attrName>
                                        </p:attrNameLst>
                                      </p:cBhvr>
                                      <p:tavLst>
                                        <p:tav tm="0">
                                          <p:val>
                                            <p:fltVal val="0"/>
                                          </p:val>
                                        </p:tav>
                                        <p:tav tm="100000">
                                          <p:val>
                                            <p:strVal val="#ppt_h"/>
                                          </p:val>
                                        </p:tav>
                                      </p:tavLst>
                                    </p:anim>
                                    <p:anim calcmode="lin" valueType="num">
                                      <p:cBhvr>
                                        <p:cTn id="16" dur="1000" fill="hold"/>
                                        <p:tgtEl>
                                          <p:spTgt spid="33797">
                                            <p:txEl>
                                              <p:pRg st="5" end="5"/>
                                            </p:txEl>
                                          </p:spTgt>
                                        </p:tgtEl>
                                        <p:attrNameLst>
                                          <p:attrName>style.rotation</p:attrName>
                                        </p:attrNameLst>
                                      </p:cBhvr>
                                      <p:tavLst>
                                        <p:tav tm="0">
                                          <p:val>
                                            <p:fltVal val="90"/>
                                          </p:val>
                                        </p:tav>
                                        <p:tav tm="100000">
                                          <p:val>
                                            <p:fltVal val="0"/>
                                          </p:val>
                                        </p:tav>
                                      </p:tavLst>
                                    </p:anim>
                                    <p:animEffect transition="in" filter="fade">
                                      <p:cBhvr>
                                        <p:cTn id="17" dur="1000"/>
                                        <p:tgtEl>
                                          <p:spTgt spid="33797">
                                            <p:txEl>
                                              <p:pRg st="5" end="5"/>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3797">
                                            <p:txEl>
                                              <p:pRg st="6" end="6"/>
                                            </p:txEl>
                                          </p:spTgt>
                                        </p:tgtEl>
                                        <p:attrNameLst>
                                          <p:attrName>style.visibility</p:attrName>
                                        </p:attrNameLst>
                                      </p:cBhvr>
                                      <p:to>
                                        <p:strVal val="visible"/>
                                      </p:to>
                                    </p:set>
                                    <p:anim calcmode="lin" valueType="num">
                                      <p:cBhvr>
                                        <p:cTn id="20" dur="1000" fill="hold"/>
                                        <p:tgtEl>
                                          <p:spTgt spid="33797">
                                            <p:txEl>
                                              <p:pRg st="6" end="6"/>
                                            </p:txEl>
                                          </p:spTgt>
                                        </p:tgtEl>
                                        <p:attrNameLst>
                                          <p:attrName>ppt_w</p:attrName>
                                        </p:attrNameLst>
                                      </p:cBhvr>
                                      <p:tavLst>
                                        <p:tav tm="0">
                                          <p:val>
                                            <p:fltVal val="0"/>
                                          </p:val>
                                        </p:tav>
                                        <p:tav tm="100000">
                                          <p:val>
                                            <p:strVal val="#ppt_w"/>
                                          </p:val>
                                        </p:tav>
                                      </p:tavLst>
                                    </p:anim>
                                    <p:anim calcmode="lin" valueType="num">
                                      <p:cBhvr>
                                        <p:cTn id="21" dur="1000" fill="hold"/>
                                        <p:tgtEl>
                                          <p:spTgt spid="33797">
                                            <p:txEl>
                                              <p:pRg st="6" end="6"/>
                                            </p:txEl>
                                          </p:spTgt>
                                        </p:tgtEl>
                                        <p:attrNameLst>
                                          <p:attrName>ppt_h</p:attrName>
                                        </p:attrNameLst>
                                      </p:cBhvr>
                                      <p:tavLst>
                                        <p:tav tm="0">
                                          <p:val>
                                            <p:fltVal val="0"/>
                                          </p:val>
                                        </p:tav>
                                        <p:tav tm="100000">
                                          <p:val>
                                            <p:strVal val="#ppt_h"/>
                                          </p:val>
                                        </p:tav>
                                      </p:tavLst>
                                    </p:anim>
                                    <p:anim calcmode="lin" valueType="num">
                                      <p:cBhvr>
                                        <p:cTn id="22" dur="1000" fill="hold"/>
                                        <p:tgtEl>
                                          <p:spTgt spid="33797">
                                            <p:txEl>
                                              <p:pRg st="6" end="6"/>
                                            </p:txEl>
                                          </p:spTgt>
                                        </p:tgtEl>
                                        <p:attrNameLst>
                                          <p:attrName>style.rotation</p:attrName>
                                        </p:attrNameLst>
                                      </p:cBhvr>
                                      <p:tavLst>
                                        <p:tav tm="0">
                                          <p:val>
                                            <p:fltVal val="90"/>
                                          </p:val>
                                        </p:tav>
                                        <p:tav tm="100000">
                                          <p:val>
                                            <p:fltVal val="0"/>
                                          </p:val>
                                        </p:tav>
                                      </p:tavLst>
                                    </p:anim>
                                    <p:animEffect transition="in" filter="fade">
                                      <p:cBhvr>
                                        <p:cTn id="23" dur="1000"/>
                                        <p:tgtEl>
                                          <p:spTgt spid="33797">
                                            <p:txEl>
                                              <p:pRg st="6" end="6"/>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3797">
                                            <p:txEl>
                                              <p:pRg st="7" end="7"/>
                                            </p:txEl>
                                          </p:spTgt>
                                        </p:tgtEl>
                                        <p:attrNameLst>
                                          <p:attrName>style.visibility</p:attrName>
                                        </p:attrNameLst>
                                      </p:cBhvr>
                                      <p:to>
                                        <p:strVal val="visible"/>
                                      </p:to>
                                    </p:set>
                                    <p:anim calcmode="lin" valueType="num">
                                      <p:cBhvr>
                                        <p:cTn id="26" dur="1000" fill="hold"/>
                                        <p:tgtEl>
                                          <p:spTgt spid="33797">
                                            <p:txEl>
                                              <p:pRg st="7" end="7"/>
                                            </p:txEl>
                                          </p:spTgt>
                                        </p:tgtEl>
                                        <p:attrNameLst>
                                          <p:attrName>ppt_w</p:attrName>
                                        </p:attrNameLst>
                                      </p:cBhvr>
                                      <p:tavLst>
                                        <p:tav tm="0">
                                          <p:val>
                                            <p:fltVal val="0"/>
                                          </p:val>
                                        </p:tav>
                                        <p:tav tm="100000">
                                          <p:val>
                                            <p:strVal val="#ppt_w"/>
                                          </p:val>
                                        </p:tav>
                                      </p:tavLst>
                                    </p:anim>
                                    <p:anim calcmode="lin" valueType="num">
                                      <p:cBhvr>
                                        <p:cTn id="27" dur="1000" fill="hold"/>
                                        <p:tgtEl>
                                          <p:spTgt spid="33797">
                                            <p:txEl>
                                              <p:pRg st="7" end="7"/>
                                            </p:txEl>
                                          </p:spTgt>
                                        </p:tgtEl>
                                        <p:attrNameLst>
                                          <p:attrName>ppt_h</p:attrName>
                                        </p:attrNameLst>
                                      </p:cBhvr>
                                      <p:tavLst>
                                        <p:tav tm="0">
                                          <p:val>
                                            <p:fltVal val="0"/>
                                          </p:val>
                                        </p:tav>
                                        <p:tav tm="100000">
                                          <p:val>
                                            <p:strVal val="#ppt_h"/>
                                          </p:val>
                                        </p:tav>
                                      </p:tavLst>
                                    </p:anim>
                                    <p:anim calcmode="lin" valueType="num">
                                      <p:cBhvr>
                                        <p:cTn id="28" dur="1000" fill="hold"/>
                                        <p:tgtEl>
                                          <p:spTgt spid="33797">
                                            <p:txEl>
                                              <p:pRg st="7" end="7"/>
                                            </p:txEl>
                                          </p:spTgt>
                                        </p:tgtEl>
                                        <p:attrNameLst>
                                          <p:attrName>style.rotation</p:attrName>
                                        </p:attrNameLst>
                                      </p:cBhvr>
                                      <p:tavLst>
                                        <p:tav tm="0">
                                          <p:val>
                                            <p:fltVal val="90"/>
                                          </p:val>
                                        </p:tav>
                                        <p:tav tm="100000">
                                          <p:val>
                                            <p:fltVal val="0"/>
                                          </p:val>
                                        </p:tav>
                                      </p:tavLst>
                                    </p:anim>
                                    <p:animEffect transition="in" filter="fade">
                                      <p:cBhvr>
                                        <p:cTn id="29" dur="1000"/>
                                        <p:tgtEl>
                                          <p:spTgt spid="337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zh-CN" altLang="en-US" b="1" dirty="0">
                <a:ea typeface="华文隶书" panose="02010800040101010101" pitchFamily="2" charset="-122"/>
              </a:rPr>
              <a:t>函数依赖小结</a:t>
            </a:r>
          </a:p>
        </p:txBody>
      </p:sp>
      <p:sp>
        <p:nvSpPr>
          <p:cNvPr id="200707" name="Rectangle 3"/>
          <p:cNvSpPr>
            <a:spLocks noGrp="1" noChangeArrowheads="1"/>
          </p:cNvSpPr>
          <p:nvPr>
            <p:ph idx="1"/>
          </p:nvPr>
        </p:nvSpPr>
        <p:spPr>
          <a:xfrm>
            <a:off x="1066800" y="990600"/>
            <a:ext cx="8077200" cy="4876800"/>
          </a:xfrm>
        </p:spPr>
        <p:txBody>
          <a:bodyPr/>
          <a:lstStyle/>
          <a:p>
            <a:pPr>
              <a:lnSpc>
                <a:spcPct val="150000"/>
              </a:lnSpc>
              <a:spcBef>
                <a:spcPct val="25000"/>
              </a:spcBef>
            </a:pPr>
            <a:r>
              <a:rPr lang="zh-CN" altLang="nl-NL" sz="2500" b="1" dirty="0">
                <a:solidFill>
                  <a:srgbClr val="9900CC"/>
                </a:solidFill>
                <a:latin typeface="微软雅黑" panose="020B0503020204020204" pitchFamily="34" charset="-122"/>
                <a:ea typeface="微软雅黑" panose="020B0503020204020204" pitchFamily="34" charset="-122"/>
              </a:rPr>
              <a:t>函数依赖</a:t>
            </a:r>
            <a:r>
              <a:rPr lang="zh-CN" altLang="nl-NL" sz="2500" b="1" dirty="0">
                <a:latin typeface="微软雅黑" panose="020B0503020204020204" pitchFamily="34" charset="-122"/>
                <a:ea typeface="微软雅黑" panose="020B0503020204020204" pitchFamily="34" charset="-122"/>
              </a:rPr>
              <a:t>是指</a:t>
            </a:r>
            <a:r>
              <a:rPr lang="zh-CN" altLang="nl-NL" sz="2500" b="1" dirty="0">
                <a:solidFill>
                  <a:schemeClr val="accent2"/>
                </a:solidFill>
                <a:latin typeface="微软雅黑" panose="020B0503020204020204" pitchFamily="34" charset="-122"/>
                <a:ea typeface="微软雅黑" panose="020B0503020204020204" pitchFamily="34" charset="-122"/>
              </a:rPr>
              <a:t>关系模式中</a:t>
            </a:r>
            <a:r>
              <a:rPr lang="zh-CN" altLang="nl-NL" sz="2500" b="1" dirty="0">
                <a:solidFill>
                  <a:srgbClr val="FF0066"/>
                </a:solidFill>
                <a:latin typeface="微软雅黑" panose="020B0503020204020204" pitchFamily="34" charset="-122"/>
                <a:ea typeface="微软雅黑" panose="020B0503020204020204" pitchFamily="34" charset="-122"/>
              </a:rPr>
              <a:t>属性之间</a:t>
            </a:r>
            <a:r>
              <a:rPr lang="zh-CN" altLang="nl-NL" sz="2500" b="1" dirty="0">
                <a:solidFill>
                  <a:schemeClr val="accent2"/>
                </a:solidFill>
                <a:latin typeface="微软雅黑" panose="020B0503020204020204" pitchFamily="34" charset="-122"/>
                <a:ea typeface="微软雅黑" panose="020B0503020204020204" pitchFamily="34" charset="-122"/>
              </a:rPr>
              <a:t>存在的一种</a:t>
            </a:r>
            <a:r>
              <a:rPr lang="zh-CN" altLang="nl-NL" sz="2500" b="1" dirty="0">
                <a:solidFill>
                  <a:srgbClr val="FF0066"/>
                </a:solidFill>
                <a:latin typeface="微软雅黑" panose="020B0503020204020204" pitchFamily="34" charset="-122"/>
                <a:ea typeface="微软雅黑" panose="020B0503020204020204" pitchFamily="34" charset="-122"/>
              </a:rPr>
              <a:t>约束关系</a:t>
            </a:r>
            <a:r>
              <a:rPr lang="zh-CN" altLang="nl-NL" sz="2500" b="1" dirty="0">
                <a:latin typeface="微软雅黑" panose="020B0503020204020204" pitchFamily="34" charset="-122"/>
                <a:ea typeface="微软雅黑" panose="020B0503020204020204" pitchFamily="34" charset="-122"/>
              </a:rPr>
              <a:t>。这种约束关系既可以是</a:t>
            </a:r>
            <a:r>
              <a:rPr lang="zh-CN" altLang="nl-NL" sz="2500" b="1" dirty="0">
                <a:solidFill>
                  <a:schemeClr val="accent2"/>
                </a:solidFill>
                <a:latin typeface="微软雅黑" panose="020B0503020204020204" pitchFamily="34" charset="-122"/>
                <a:ea typeface="微软雅黑" panose="020B0503020204020204" pitchFamily="34" charset="-122"/>
              </a:rPr>
              <a:t>现实世界事物或联系的属性之间客观存在的约束</a:t>
            </a:r>
            <a:r>
              <a:rPr lang="zh-CN" altLang="nl-NL" sz="2500" b="1" dirty="0">
                <a:latin typeface="微软雅黑" panose="020B0503020204020204" pitchFamily="34" charset="-122"/>
                <a:ea typeface="微软雅黑" panose="020B0503020204020204" pitchFamily="34" charset="-122"/>
              </a:rPr>
              <a:t>，也可以是</a:t>
            </a:r>
            <a:r>
              <a:rPr lang="zh-CN" altLang="nl-NL" sz="2500" b="1" dirty="0">
                <a:solidFill>
                  <a:schemeClr val="accent2"/>
                </a:solidFill>
                <a:latin typeface="微软雅黑" panose="020B0503020204020204" pitchFamily="34" charset="-122"/>
                <a:ea typeface="微软雅黑" panose="020B0503020204020204" pitchFamily="34" charset="-122"/>
              </a:rPr>
              <a:t>数据库设计者根据</a:t>
            </a:r>
            <a:r>
              <a:rPr lang="zh-CN" altLang="nl-NL" sz="2500" b="1" dirty="0">
                <a:solidFill>
                  <a:srgbClr val="FF0066"/>
                </a:solidFill>
                <a:latin typeface="微软雅黑" panose="020B0503020204020204" pitchFamily="34" charset="-122"/>
                <a:ea typeface="微软雅黑" panose="020B0503020204020204" pitchFamily="34" charset="-122"/>
              </a:rPr>
              <a:t>应用需求</a:t>
            </a:r>
            <a:r>
              <a:rPr lang="zh-CN" altLang="nl-NL" sz="2500" b="1" dirty="0">
                <a:solidFill>
                  <a:schemeClr val="accent2"/>
                </a:solidFill>
                <a:latin typeface="微软雅黑" panose="020B0503020204020204" pitchFamily="34" charset="-122"/>
                <a:ea typeface="微软雅黑" panose="020B0503020204020204" pitchFamily="34" charset="-122"/>
              </a:rPr>
              <a:t>或</a:t>
            </a:r>
            <a:r>
              <a:rPr lang="zh-CN" altLang="nl-NL" sz="2500" b="1" dirty="0">
                <a:solidFill>
                  <a:srgbClr val="FF0066"/>
                </a:solidFill>
                <a:latin typeface="微软雅黑" panose="020B0503020204020204" pitchFamily="34" charset="-122"/>
                <a:ea typeface="微软雅黑" panose="020B0503020204020204" pitchFamily="34" charset="-122"/>
              </a:rPr>
              <a:t>设计需要</a:t>
            </a:r>
            <a:r>
              <a:rPr lang="zh-CN" altLang="nl-NL" sz="2500" b="1" dirty="0">
                <a:solidFill>
                  <a:schemeClr val="accent2"/>
                </a:solidFill>
                <a:latin typeface="微软雅黑" panose="020B0503020204020204" pitchFamily="34" charset="-122"/>
                <a:ea typeface="微软雅黑" panose="020B0503020204020204" pitchFamily="34" charset="-122"/>
              </a:rPr>
              <a:t>强加给数据的一种约束</a:t>
            </a:r>
            <a:r>
              <a:rPr lang="zh-CN" altLang="nl-NL" sz="2500" b="1" dirty="0">
                <a:latin typeface="微软雅黑" panose="020B0503020204020204" pitchFamily="34" charset="-122"/>
                <a:ea typeface="微软雅黑" panose="020B0503020204020204" pitchFamily="34" charset="-122"/>
              </a:rPr>
              <a:t>。</a:t>
            </a:r>
          </a:p>
          <a:p>
            <a:pPr>
              <a:lnSpc>
                <a:spcPct val="150000"/>
              </a:lnSpc>
            </a:pPr>
            <a:r>
              <a:rPr lang="zh-CN" altLang="nl-NL" sz="2500" b="1" dirty="0">
                <a:latin typeface="微软雅黑" panose="020B0503020204020204" pitchFamily="34" charset="-122"/>
                <a:ea typeface="微软雅黑" panose="020B0503020204020204" pitchFamily="34" charset="-122"/>
              </a:rPr>
              <a:t>但不论是那种约束，</a:t>
            </a:r>
            <a:r>
              <a:rPr lang="zh-CN" altLang="nl-NL" sz="2500" b="1" dirty="0">
                <a:solidFill>
                  <a:srgbClr val="FF3300"/>
                </a:solidFill>
                <a:latin typeface="微软雅黑" panose="020B0503020204020204" pitchFamily="34" charset="-122"/>
                <a:ea typeface="微软雅黑" panose="020B0503020204020204" pitchFamily="34" charset="-122"/>
              </a:rPr>
              <a:t>一旦确定，进入数据库中的所有数据都必须严格遵守</a:t>
            </a:r>
            <a:r>
              <a:rPr lang="zh-CN" altLang="nl-NL" sz="2500" b="1" dirty="0">
                <a:latin typeface="微软雅黑" panose="020B0503020204020204" pitchFamily="34" charset="-122"/>
                <a:ea typeface="微软雅黑" panose="020B0503020204020204" pitchFamily="34" charset="-122"/>
              </a:rPr>
              <a:t>。</a:t>
            </a:r>
          </a:p>
          <a:p>
            <a:pPr>
              <a:lnSpc>
                <a:spcPct val="150000"/>
              </a:lnSpc>
            </a:pPr>
            <a:r>
              <a:rPr lang="zh-CN" altLang="nl-NL" sz="2500" b="1" dirty="0">
                <a:latin typeface="微软雅黑" panose="020B0503020204020204" pitchFamily="34" charset="-122"/>
                <a:ea typeface="微软雅黑" panose="020B0503020204020204" pitchFamily="34" charset="-122"/>
              </a:rPr>
              <a:t>正确了解数据的意义及确定</a:t>
            </a:r>
            <a:r>
              <a:rPr lang="zh-CN" altLang="nl-NL" sz="2500" b="1" dirty="0">
                <a:solidFill>
                  <a:srgbClr val="008000"/>
                </a:solidFill>
                <a:latin typeface="微软雅黑" panose="020B0503020204020204" pitchFamily="34" charset="-122"/>
                <a:ea typeface="微软雅黑" panose="020B0503020204020204" pitchFamily="34" charset="-122"/>
              </a:rPr>
              <a:t>属性之间的</a:t>
            </a:r>
            <a:r>
              <a:rPr lang="zh-CN" altLang="nl-NL" sz="2500" b="1" dirty="0">
                <a:solidFill>
                  <a:srgbClr val="9900CC"/>
                </a:solidFill>
                <a:latin typeface="微软雅黑" panose="020B0503020204020204" pitchFamily="34" charset="-122"/>
                <a:ea typeface="微软雅黑" panose="020B0503020204020204" pitchFamily="34" charset="-122"/>
              </a:rPr>
              <a:t>函数依赖</a:t>
            </a:r>
            <a:r>
              <a:rPr lang="zh-CN" altLang="nl-NL" sz="2500" b="1" dirty="0">
                <a:solidFill>
                  <a:srgbClr val="008000"/>
                </a:solidFill>
                <a:latin typeface="微软雅黑" panose="020B0503020204020204" pitchFamily="34" charset="-122"/>
                <a:ea typeface="微软雅黑" panose="020B0503020204020204" pitchFamily="34" charset="-122"/>
              </a:rPr>
              <a:t>关系</a:t>
            </a:r>
            <a:r>
              <a:rPr lang="zh-CN" altLang="nl-NL" sz="2500" b="1" dirty="0">
                <a:latin typeface="微软雅黑" panose="020B0503020204020204" pitchFamily="34" charset="-122"/>
                <a:ea typeface="微软雅黑" panose="020B0503020204020204" pitchFamily="34" charset="-122"/>
              </a:rPr>
              <a:t>，对设计一个好的关系模式是十分重要的。</a:t>
            </a:r>
            <a:endParaRPr lang="zh-CN" altLang="en-US" sz="2500" b="1" dirty="0">
              <a:latin typeface="微软雅黑" panose="020B0503020204020204" pitchFamily="34" charset="-122"/>
              <a:ea typeface="微软雅黑" panose="020B0503020204020204" pitchFamily="34" charset="-122"/>
            </a:endParaRPr>
          </a:p>
        </p:txBody>
      </p:sp>
      <p:sp>
        <p:nvSpPr>
          <p:cNvPr id="3" name="日期占位符 2">
            <a:extLst>
              <a:ext uri="{FF2B5EF4-FFF2-40B4-BE49-F238E27FC236}">
                <a16:creationId xmlns:a16="http://schemas.microsoft.com/office/drawing/2014/main" id="{7C8AE696-9D9E-4A37-A2CA-040A3DA9EB41}"/>
              </a:ext>
            </a:extLst>
          </p:cNvPr>
          <p:cNvSpPr>
            <a:spLocks noGrp="1"/>
          </p:cNvSpPr>
          <p:nvPr>
            <p:ph type="dt" sz="half" idx="10"/>
          </p:nvPr>
        </p:nvSpPr>
        <p:spPr/>
        <p:txBody>
          <a:bodyPr/>
          <a:lstStyle/>
          <a:p>
            <a:pPr>
              <a:defRPr/>
            </a:pPr>
            <a:fld id="{5DA10DA6-24EF-433F-A45F-CA1A0D761593}" type="datetime1">
              <a:rPr lang="zh-CN" altLang="en-US" smtClean="0"/>
              <a:t>2021/12/02</a:t>
            </a:fld>
            <a:endParaRPr lang="zh-CN" altLang="en-US" dirty="0"/>
          </a:p>
        </p:txBody>
      </p:sp>
    </p:spTree>
    <p:extLst>
      <p:ext uri="{BB962C8B-B14F-4D97-AF65-F5344CB8AC3E}">
        <p14:creationId xmlns:p14="http://schemas.microsoft.com/office/powerpoint/2010/main" val="3453943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animEffect transition="in" filter="wipe(left)">
                                      <p:cBhvr>
                                        <p:cTn id="7" dur="500"/>
                                        <p:tgtEl>
                                          <p:spTgt spid="2007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0707">
                                            <p:txEl>
                                              <p:pRg st="2" end="2"/>
                                            </p:txEl>
                                          </p:spTgt>
                                        </p:tgtEl>
                                        <p:attrNameLst>
                                          <p:attrName>style.visibility</p:attrName>
                                        </p:attrNameLst>
                                      </p:cBhvr>
                                      <p:to>
                                        <p:strVal val="visible"/>
                                      </p:to>
                                    </p:set>
                                    <p:animEffect transition="in" filter="wipe(left)">
                                      <p:cBhvr>
                                        <p:cTn id="12" dur="500"/>
                                        <p:tgtEl>
                                          <p:spTgt spid="20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p:nvPr>
        </p:nvSpPr>
        <p:spPr/>
        <p:txBody>
          <a:bodyPr/>
          <a:lstStyle/>
          <a:p>
            <a:r>
              <a:rPr lang="en-US" altLang="zh-CN" dirty="0">
                <a:sym typeface="微软雅黑" pitchFamily="34" charset="-122"/>
              </a:rPr>
              <a:t>6.2 </a:t>
            </a:r>
            <a:r>
              <a:rPr lang="zh-CN" altLang="en-US" dirty="0">
                <a:sym typeface="微软雅黑" pitchFamily="34" charset="-122"/>
              </a:rPr>
              <a:t>规范化</a:t>
            </a:r>
            <a:endParaRPr lang="zh-CN" altLang="en-US" dirty="0"/>
          </a:p>
        </p:txBody>
      </p:sp>
      <p:sp>
        <p:nvSpPr>
          <p:cNvPr id="34819" name="文本占位符 4"/>
          <p:cNvSpPr>
            <a:spLocks noGrp="1" noChangeArrowheads="1"/>
          </p:cNvSpPr>
          <p:nvPr>
            <p:ph idx="1"/>
          </p:nvPr>
        </p:nvSpPr>
        <p:spPr>
          <a:xfrm>
            <a:off x="3275856" y="908720"/>
            <a:ext cx="4536504" cy="5616624"/>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olidFill>
                  <a:srgbClr val="00B050"/>
                </a:solidFill>
                <a:sym typeface="Calibri" pitchFamily="34" charset="0"/>
              </a:rPr>
              <a:t>6.2.2  </a:t>
            </a:r>
            <a:r>
              <a:rPr lang="zh-CN" altLang="en-US" dirty="0">
                <a:solidFill>
                  <a:srgbClr val="00B050"/>
                </a:solidFill>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DD84F4B3-1294-419B-8B56-3E616349C8C9}" type="datetime1">
              <a:rPr lang="zh-CN" altLang="en-US" smtClean="0"/>
              <a:t>2021/12/02</a:t>
            </a:fld>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4" name="Rectangle 2"/>
          <p:cNvSpPr>
            <a:spLocks noGrp="1" noChangeArrowheads="1"/>
          </p:cNvSpPr>
          <p:nvPr>
            <p:ph type="title"/>
          </p:nvPr>
        </p:nvSpPr>
        <p:spPr/>
        <p:txBody>
          <a:bodyPr/>
          <a:lstStyle/>
          <a:p>
            <a:r>
              <a:rPr lang="en-US" altLang="zh-CN" sz="3600" dirty="0">
                <a:sym typeface="微软雅黑" pitchFamily="34" charset="-122"/>
              </a:rPr>
              <a:t>6.2.2</a:t>
            </a:r>
            <a:r>
              <a:rPr lang="zh-CN" altLang="en-US" sz="3600" dirty="0">
                <a:sym typeface="微软雅黑" pitchFamily="34" charset="-122"/>
              </a:rPr>
              <a:t>  码</a:t>
            </a:r>
            <a:endParaRPr lang="zh-CN" altLang="en-US" sz="3600" dirty="0"/>
          </a:p>
        </p:txBody>
      </p:sp>
      <p:sp>
        <p:nvSpPr>
          <p:cNvPr id="35845" name="Rectangle 3"/>
          <p:cNvSpPr>
            <a:spLocks noGrp="1" noChangeArrowheads="1"/>
          </p:cNvSpPr>
          <p:nvPr>
            <p:ph idx="1"/>
          </p:nvPr>
        </p:nvSpPr>
        <p:spPr>
          <a:xfrm>
            <a:off x="827584" y="908720"/>
            <a:ext cx="8149538" cy="4854575"/>
          </a:xfrm>
        </p:spPr>
        <p:txBody>
          <a:bodyPr/>
          <a:lstStyle/>
          <a:p>
            <a:pPr marL="342900" indent="-342900" algn="l">
              <a:lnSpc>
                <a:spcPct val="120000"/>
              </a:lnSpc>
              <a:buFont typeface="Wingdings" pitchFamily="2" charset="2"/>
              <a:buChar char="v"/>
            </a:pPr>
            <a:r>
              <a:rPr lang="zh-CN" altLang="en-US" dirty="0">
                <a:sym typeface="Calibri" pitchFamily="34" charset="0"/>
              </a:rPr>
              <a:t>定义</a:t>
            </a:r>
            <a:r>
              <a:rPr lang="en-US" altLang="zh-CN" dirty="0">
                <a:sym typeface="Calibri" pitchFamily="34" charset="0"/>
              </a:rPr>
              <a:t>6.4  </a:t>
            </a:r>
            <a:r>
              <a:rPr lang="zh-CN" altLang="en-US" dirty="0">
                <a:sym typeface="Calibri" pitchFamily="34" charset="0"/>
              </a:rPr>
              <a:t>设</a:t>
            </a:r>
            <a:r>
              <a:rPr lang="en-US" altLang="zh-CN" i="1" dirty="0">
                <a:sym typeface="Calibri" pitchFamily="34" charset="0"/>
              </a:rPr>
              <a:t>K</a:t>
            </a:r>
            <a:r>
              <a:rPr lang="zh-CN" altLang="en-US" dirty="0">
                <a:sym typeface="Calibri" pitchFamily="34" charset="0"/>
              </a:rPr>
              <a:t>为</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a:t>
            </a:r>
            <a:r>
              <a:rPr lang="zh-CN" altLang="en-US" dirty="0">
                <a:sym typeface="Calibri" pitchFamily="34" charset="0"/>
              </a:rPr>
              <a:t>中的属性或属性组合。若</a:t>
            </a:r>
            <a:r>
              <a:rPr lang="en-US" altLang="zh-CN" i="1" dirty="0">
                <a:sym typeface="Calibri" pitchFamily="34" charset="0"/>
              </a:rPr>
              <a:t>K</a:t>
            </a:r>
            <a:r>
              <a:rPr lang="en-US" altLang="zh-CN" dirty="0">
                <a:sym typeface="Calibri" pitchFamily="34" charset="0"/>
              </a:rPr>
              <a:t> → </a:t>
            </a:r>
            <a:r>
              <a:rPr lang="en-US" altLang="zh-CN" i="1" dirty="0">
                <a:sym typeface="Calibri" pitchFamily="34" charset="0"/>
              </a:rPr>
              <a:t>U</a:t>
            </a:r>
            <a:r>
              <a:rPr lang="zh-CN" altLang="en-US" dirty="0">
                <a:sym typeface="Calibri" pitchFamily="34" charset="0"/>
              </a:rPr>
              <a:t>，则</a:t>
            </a:r>
            <a:r>
              <a:rPr lang="en-US" altLang="zh-CN" i="1" dirty="0">
                <a:sym typeface="Calibri" pitchFamily="34" charset="0"/>
              </a:rPr>
              <a:t>K</a:t>
            </a:r>
            <a:r>
              <a:rPr lang="zh-CN" altLang="en-US" dirty="0">
                <a:sym typeface="Calibri" pitchFamily="34" charset="0"/>
              </a:rPr>
              <a:t>称为</a:t>
            </a:r>
            <a:r>
              <a:rPr lang="en-US" altLang="zh-CN" i="1" dirty="0">
                <a:sym typeface="Calibri" pitchFamily="34" charset="0"/>
              </a:rPr>
              <a:t>R</a:t>
            </a:r>
            <a:r>
              <a:rPr lang="zh-CN" altLang="en-US" dirty="0">
                <a:sym typeface="Calibri" pitchFamily="34" charset="0"/>
              </a:rPr>
              <a:t>的一个</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候选码</a:t>
            </a:r>
            <a:r>
              <a:rPr lang="en-US" altLang="zh-CN" dirty="0">
                <a:solidFill>
                  <a:srgbClr val="C00000"/>
                </a:solidFill>
                <a:latin typeface="微软雅黑" panose="020B0503020204020204" pitchFamily="34" charset="-122"/>
                <a:ea typeface="微软雅黑" panose="020B0503020204020204" pitchFamily="34" charset="-122"/>
                <a:sym typeface="Calibri" pitchFamily="34" charset="0"/>
              </a:rPr>
              <a:t>(Candidate Key)</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a:t>
            </a:r>
            <a:endParaRPr lang="en-US" sz="3200" dirty="0">
              <a:solidFill>
                <a:srgbClr val="C00000"/>
              </a:solidFill>
              <a:latin typeface="微软雅黑" panose="020B0503020204020204" pitchFamily="34" charset="-122"/>
              <a:ea typeface="微软雅黑" panose="020B0503020204020204" pitchFamily="34" charset="-122"/>
              <a:sym typeface="Calibri" pitchFamily="34" charset="0"/>
            </a:endParaRPr>
          </a:p>
          <a:p>
            <a:pPr marL="742950" lvl="1" indent="-285750" algn="l">
              <a:lnSpc>
                <a:spcPct val="120000"/>
              </a:lnSpc>
              <a:buFont typeface="Wingdings" pitchFamily="2" charset="2"/>
              <a:buChar char="n"/>
            </a:pPr>
            <a:r>
              <a:rPr lang="zh-CN" altLang="en-US" dirty="0">
                <a:sym typeface="Calibri" pitchFamily="34" charset="0"/>
              </a:rPr>
              <a:t>如果</a:t>
            </a:r>
            <a:r>
              <a:rPr lang="en-US" altLang="zh-CN" i="1" dirty="0">
                <a:sym typeface="Calibri" pitchFamily="34" charset="0"/>
              </a:rPr>
              <a:t>U</a:t>
            </a:r>
            <a:r>
              <a:rPr lang="zh-CN" altLang="en-US" dirty="0">
                <a:sym typeface="Calibri" pitchFamily="34" charset="0"/>
              </a:rPr>
              <a:t>部分函数依赖于</a:t>
            </a:r>
            <a:r>
              <a:rPr lang="en-US" altLang="zh-CN" i="1" dirty="0">
                <a:sym typeface="Calibri" pitchFamily="34" charset="0"/>
              </a:rPr>
              <a:t>K</a:t>
            </a:r>
            <a:r>
              <a:rPr lang="zh-CN" altLang="en-US" dirty="0">
                <a:sym typeface="Calibri" pitchFamily="34" charset="0"/>
              </a:rPr>
              <a:t>，即</a:t>
            </a:r>
            <a:r>
              <a:rPr lang="en-US" altLang="zh-CN" i="1" dirty="0">
                <a:sym typeface="Calibri" pitchFamily="34" charset="0"/>
              </a:rPr>
              <a:t>K</a:t>
            </a:r>
            <a:r>
              <a:rPr lang="en-US" altLang="zh-CN" dirty="0">
                <a:sym typeface="Calibri" pitchFamily="34" charset="0"/>
              </a:rPr>
              <a:t> → </a:t>
            </a:r>
            <a:r>
              <a:rPr lang="en-US" altLang="zh-CN" i="1" dirty="0">
                <a:sym typeface="Calibri" pitchFamily="34" charset="0"/>
              </a:rPr>
              <a:t>U</a:t>
            </a:r>
            <a:r>
              <a:rPr lang="en-US" altLang="zh-CN" dirty="0">
                <a:sym typeface="Calibri" pitchFamily="34" charset="0"/>
              </a:rPr>
              <a:t>,</a:t>
            </a:r>
            <a:r>
              <a:rPr lang="zh-CN" altLang="en-US" dirty="0">
                <a:sym typeface="Calibri" pitchFamily="34" charset="0"/>
              </a:rPr>
              <a:t>则</a:t>
            </a:r>
            <a:r>
              <a:rPr lang="en-US" altLang="zh-CN" i="1" dirty="0">
                <a:sym typeface="Calibri" pitchFamily="34" charset="0"/>
              </a:rPr>
              <a:t>K</a:t>
            </a:r>
            <a:r>
              <a:rPr lang="zh-CN" altLang="en-US" dirty="0">
                <a:sym typeface="Calibri" pitchFamily="34" charset="0"/>
              </a:rPr>
              <a:t>称为超码      （</a:t>
            </a:r>
            <a:r>
              <a:rPr lang="en-US" altLang="zh-CN" dirty="0" err="1">
                <a:sym typeface="Calibri" pitchFamily="34" charset="0"/>
              </a:rPr>
              <a:t>Surpkey</a:t>
            </a:r>
            <a:r>
              <a:rPr lang="zh-CN" altLang="en-US" dirty="0">
                <a:sym typeface="Calibri" pitchFamily="34" charset="0"/>
              </a:rPr>
              <a:t>）。候选码是最小的超码，即</a:t>
            </a:r>
            <a:r>
              <a:rPr lang="en-US" altLang="zh-CN" i="1" dirty="0">
                <a:sym typeface="Calibri" pitchFamily="34" charset="0"/>
              </a:rPr>
              <a:t>K</a:t>
            </a:r>
            <a:r>
              <a:rPr lang="zh-CN" altLang="en-US" dirty="0">
                <a:sym typeface="Calibri" pitchFamily="34" charset="0"/>
              </a:rPr>
              <a:t>的任意一个真子集都不是候选码。</a:t>
            </a:r>
            <a:endParaRPr lang="en-US" sz="2800" dirty="0">
              <a:sym typeface="Calibri" pitchFamily="34" charset="0"/>
            </a:endParaRPr>
          </a:p>
          <a:p>
            <a:pPr marL="342900" indent="-342900" algn="l">
              <a:lnSpc>
                <a:spcPct val="120000"/>
              </a:lnSpc>
              <a:buFont typeface="Wingdings" pitchFamily="2" charset="2"/>
              <a:buChar char="v"/>
            </a:pPr>
            <a:r>
              <a:rPr lang="zh-CN" altLang="en-US" dirty="0">
                <a:sym typeface="Calibri" pitchFamily="34" charset="0"/>
              </a:rPr>
              <a:t>若关系模式</a:t>
            </a:r>
            <a:r>
              <a:rPr lang="en-US" altLang="zh-CN" i="1" dirty="0">
                <a:sym typeface="Calibri" pitchFamily="34" charset="0"/>
              </a:rPr>
              <a:t>R</a:t>
            </a:r>
            <a:r>
              <a:rPr lang="zh-CN" altLang="en-US" dirty="0">
                <a:sym typeface="Calibri" pitchFamily="34" charset="0"/>
              </a:rPr>
              <a:t>有多个候选码，则选定其中的一个做为</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主码</a:t>
            </a:r>
            <a:r>
              <a:rPr lang="en-US" altLang="zh-CN" dirty="0">
                <a:solidFill>
                  <a:srgbClr val="C00000"/>
                </a:solidFill>
                <a:latin typeface="微软雅黑" panose="020B0503020204020204" pitchFamily="34" charset="-122"/>
                <a:ea typeface="微软雅黑" panose="020B0503020204020204" pitchFamily="34" charset="-122"/>
                <a:sym typeface="Calibri" pitchFamily="34" charset="0"/>
              </a:rPr>
              <a:t>(Primary key)</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a:t>
            </a:r>
            <a:endParaRPr lang="en-US" dirty="0">
              <a:solidFill>
                <a:srgbClr val="C00000"/>
              </a:solidFill>
              <a:latin typeface="微软雅黑" panose="020B0503020204020204" pitchFamily="34" charset="-122"/>
              <a:ea typeface="微软雅黑" panose="020B0503020204020204" pitchFamily="34" charset="-122"/>
              <a:sym typeface="Calibri" pitchFamily="34" charset="0"/>
            </a:endParaRPr>
          </a:p>
        </p:txBody>
      </p:sp>
      <p:sp>
        <p:nvSpPr>
          <p:cNvPr id="35846" name="文本框 6"/>
          <p:cNvSpPr>
            <a:spLocks noChangeArrowheads="1"/>
          </p:cNvSpPr>
          <p:nvPr/>
        </p:nvSpPr>
        <p:spPr bwMode="auto">
          <a:xfrm>
            <a:off x="1579010" y="1392233"/>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5796136" y="2486017"/>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
        <p:nvSpPr>
          <p:cNvPr id="2" name="日期占位符 1"/>
          <p:cNvSpPr>
            <a:spLocks noGrp="1"/>
          </p:cNvSpPr>
          <p:nvPr>
            <p:ph type="dt" sz="half" idx="10"/>
          </p:nvPr>
        </p:nvSpPr>
        <p:spPr/>
        <p:txBody>
          <a:bodyPr/>
          <a:lstStyle/>
          <a:p>
            <a:pPr>
              <a:defRPr/>
            </a:pPr>
            <a:fld id="{61561B06-1B01-406D-8192-9F849D43E821}"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5845">
                                            <p:txEl>
                                              <p:pRg st="2" end="2"/>
                                            </p:txEl>
                                          </p:spTgt>
                                        </p:tgtEl>
                                        <p:attrNameLst>
                                          <p:attrName>style.visibility</p:attrName>
                                        </p:attrNameLst>
                                      </p:cBhvr>
                                      <p:to>
                                        <p:strVal val="visible"/>
                                      </p:to>
                                    </p:set>
                                    <p:anim calcmode="lin" valueType="num">
                                      <p:cBhvr>
                                        <p:cTn id="7" dur="500" fill="hold"/>
                                        <p:tgtEl>
                                          <p:spTgt spid="3584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584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58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8" name="Rectangle 2"/>
          <p:cNvSpPr>
            <a:spLocks noGrp="1" noChangeArrowheads="1"/>
          </p:cNvSpPr>
          <p:nvPr>
            <p:ph type="title"/>
          </p:nvPr>
        </p:nvSpPr>
        <p:spPr/>
        <p:txBody>
          <a:bodyPr/>
          <a:lstStyle/>
          <a:p>
            <a:r>
              <a:rPr lang="zh-CN" sz="3600">
                <a:sym typeface="微软雅黑" pitchFamily="34" charset="-122"/>
              </a:rPr>
              <a:t>码（续）</a:t>
            </a:r>
            <a:endParaRPr lang="zh-CN" sz="3600"/>
          </a:p>
        </p:txBody>
      </p:sp>
      <p:sp>
        <p:nvSpPr>
          <p:cNvPr id="36869" name="Rectangle 3"/>
          <p:cNvSpPr>
            <a:spLocks noGrp="1" noChangeArrowheads="1"/>
          </p:cNvSpPr>
          <p:nvPr>
            <p:ph idx="1"/>
          </p:nvPr>
        </p:nvSpPr>
        <p:spPr>
          <a:xfrm>
            <a:off x="899592" y="908720"/>
            <a:ext cx="8149538" cy="4854575"/>
          </a:xfrm>
        </p:spPr>
        <p:txBody>
          <a:bodyPr/>
          <a:lstStyle/>
          <a:p>
            <a:pPr marL="342900" indent="-342900" algn="l">
              <a:lnSpc>
                <a:spcPct val="150000"/>
              </a:lnSpc>
              <a:buFont typeface="Wingdings" pitchFamily="2" charset="2"/>
              <a:buChar char="v"/>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主属性与非主属性</a:t>
            </a:r>
          </a:p>
          <a:p>
            <a:pPr marL="742950" lvl="1" indent="-285750" algn="l">
              <a:lnSpc>
                <a:spcPct val="150000"/>
              </a:lnSpc>
              <a:buFont typeface="Wingdings" pitchFamily="2" charset="2"/>
              <a:buChar char="n"/>
            </a:pPr>
            <a:r>
              <a:rPr lang="zh-CN" altLang="en-US" dirty="0">
                <a:sym typeface="Calibri" pitchFamily="34" charset="0"/>
              </a:rPr>
              <a:t>包含在任何一个候选码中的属性 ，称为主属性          （</a:t>
            </a:r>
            <a:r>
              <a:rPr lang="en-US" altLang="zh-CN" dirty="0">
                <a:sym typeface="Calibri" pitchFamily="34" charset="0"/>
              </a:rPr>
              <a:t>Prime attribute</a:t>
            </a:r>
            <a:r>
              <a:rPr lang="zh-CN" altLang="en-US" dirty="0">
                <a:sym typeface="Calibri" pitchFamily="34" charset="0"/>
              </a:rPr>
              <a:t>） </a:t>
            </a:r>
          </a:p>
          <a:p>
            <a:pPr marL="742950" lvl="1" indent="-285750" algn="l">
              <a:lnSpc>
                <a:spcPct val="150000"/>
              </a:lnSpc>
              <a:buFont typeface="Wingdings" pitchFamily="2" charset="2"/>
              <a:buChar char="n"/>
            </a:pPr>
            <a:r>
              <a:rPr lang="zh-CN" altLang="en-US" dirty="0">
                <a:sym typeface="Calibri" pitchFamily="34" charset="0"/>
              </a:rPr>
              <a:t>不包含在任何码中的属性称为非主属性（</a:t>
            </a:r>
            <a:r>
              <a:rPr lang="en-US" altLang="zh-CN" dirty="0">
                <a:sym typeface="Calibri" pitchFamily="34" charset="0"/>
              </a:rPr>
              <a:t>Nonprime attribute</a:t>
            </a:r>
            <a:r>
              <a:rPr lang="zh-CN" altLang="en-US" dirty="0">
                <a:sym typeface="Calibri" pitchFamily="34" charset="0"/>
              </a:rPr>
              <a:t>）或非码属性（</a:t>
            </a:r>
            <a:r>
              <a:rPr lang="en-US" altLang="zh-CN" dirty="0">
                <a:sym typeface="Calibri" pitchFamily="34" charset="0"/>
              </a:rPr>
              <a:t>Non-key attribute</a:t>
            </a:r>
            <a:r>
              <a:rPr lang="zh-CN" altLang="en-US" dirty="0">
                <a:sym typeface="Calibri" pitchFamily="34" charset="0"/>
              </a:rPr>
              <a:t>） </a:t>
            </a:r>
          </a:p>
          <a:p>
            <a:pPr marL="342900" indent="-342900" algn="l">
              <a:lnSpc>
                <a:spcPct val="150000"/>
              </a:lnSpc>
              <a:buFont typeface="Wingdings" pitchFamily="2" charset="2"/>
              <a:buChar char="v"/>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全码：</a:t>
            </a:r>
            <a:r>
              <a:rPr lang="zh-CN" altLang="en-US" dirty="0">
                <a:sym typeface="Calibri" pitchFamily="34" charset="0"/>
              </a:rPr>
              <a:t>整个属性组是码，称为全码（</a:t>
            </a:r>
            <a:r>
              <a:rPr lang="en-US" altLang="zh-CN" dirty="0">
                <a:sym typeface="Calibri" pitchFamily="34" charset="0"/>
              </a:rPr>
              <a:t>All-key</a:t>
            </a:r>
            <a:r>
              <a:rPr lang="zh-CN" altLang="en-US" dirty="0">
                <a:sym typeface="Calibri" pitchFamily="34" charset="0"/>
              </a:rPr>
              <a:t>） </a:t>
            </a:r>
            <a:endParaRPr lang="zh-CN" altLang="en-US" dirty="0"/>
          </a:p>
        </p:txBody>
      </p:sp>
      <p:sp>
        <p:nvSpPr>
          <p:cNvPr id="2" name="日期占位符 1"/>
          <p:cNvSpPr>
            <a:spLocks noGrp="1"/>
          </p:cNvSpPr>
          <p:nvPr>
            <p:ph type="dt" sz="half" idx="10"/>
          </p:nvPr>
        </p:nvSpPr>
        <p:spPr/>
        <p:txBody>
          <a:bodyPr/>
          <a:lstStyle/>
          <a:p>
            <a:pPr>
              <a:defRPr/>
            </a:pPr>
            <a:fld id="{5A5DEC64-8D69-474A-812A-13B7D88DA93B}"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6869">
                                            <p:txEl>
                                              <p:pRg st="1" end="1"/>
                                            </p:txEl>
                                          </p:spTgt>
                                        </p:tgtEl>
                                        <p:attrNameLst>
                                          <p:attrName>style.visibility</p:attrName>
                                        </p:attrNameLst>
                                      </p:cBhvr>
                                      <p:to>
                                        <p:strVal val="visible"/>
                                      </p:to>
                                    </p:set>
                                    <p:anim calcmode="lin" valueType="num">
                                      <p:cBhvr>
                                        <p:cTn id="7" dur="500" fill="hold"/>
                                        <p:tgtEl>
                                          <p:spTgt spid="3686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686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686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6869">
                                            <p:txEl>
                                              <p:pRg st="2" end="2"/>
                                            </p:txEl>
                                          </p:spTgt>
                                        </p:tgtEl>
                                        <p:attrNameLst>
                                          <p:attrName>style.visibility</p:attrName>
                                        </p:attrNameLst>
                                      </p:cBhvr>
                                      <p:to>
                                        <p:strVal val="visible"/>
                                      </p:to>
                                    </p:set>
                                    <p:anim calcmode="lin" valueType="num">
                                      <p:cBhvr>
                                        <p:cTn id="14" dur="500" fill="hold"/>
                                        <p:tgtEl>
                                          <p:spTgt spid="3686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686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686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6869">
                                            <p:txEl>
                                              <p:pRg st="3" end="3"/>
                                            </p:txEl>
                                          </p:spTgt>
                                        </p:tgtEl>
                                        <p:attrNameLst>
                                          <p:attrName>style.visibility</p:attrName>
                                        </p:attrNameLst>
                                      </p:cBhvr>
                                      <p:to>
                                        <p:strVal val="visible"/>
                                      </p:to>
                                    </p:set>
                                    <p:anim calcmode="lin" valueType="num">
                                      <p:cBhvr>
                                        <p:cTn id="21" dur="500" fill="hold"/>
                                        <p:tgtEl>
                                          <p:spTgt spid="3686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686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68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2" name="Rectangle 2"/>
          <p:cNvSpPr>
            <a:spLocks noGrp="1" noChangeArrowheads="1"/>
          </p:cNvSpPr>
          <p:nvPr>
            <p:ph type="title"/>
          </p:nvPr>
        </p:nvSpPr>
        <p:spPr/>
        <p:txBody>
          <a:bodyPr/>
          <a:lstStyle/>
          <a:p>
            <a:r>
              <a:rPr lang="zh-CN" sz="3600" dirty="0">
                <a:sym typeface="微软雅黑" pitchFamily="34" charset="-122"/>
              </a:rPr>
              <a:t>码（续）</a:t>
            </a:r>
            <a:endParaRPr lang="zh-CN" sz="3600" dirty="0"/>
          </a:p>
        </p:txBody>
      </p:sp>
      <p:sp>
        <p:nvSpPr>
          <p:cNvPr id="37893" name="Rectangle 3"/>
          <p:cNvSpPr>
            <a:spLocks noGrp="1" noChangeArrowheads="1"/>
          </p:cNvSpPr>
          <p:nvPr>
            <p:ph idx="1"/>
          </p:nvPr>
        </p:nvSpPr>
        <p:spPr>
          <a:xfrm>
            <a:off x="899592" y="908720"/>
            <a:ext cx="8149538" cy="4854575"/>
          </a:xfrm>
        </p:spPr>
        <p:txBody>
          <a:bodyPr/>
          <a:lstStyle/>
          <a:p>
            <a:pPr marL="342900" indent="-342900" algn="l">
              <a:lnSpc>
                <a:spcPct val="150000"/>
              </a:lnSpc>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6.2]</a:t>
            </a:r>
            <a:r>
              <a:rPr lang="en-US" altLang="zh-CN" sz="2400" dirty="0">
                <a:sym typeface="Calibri" pitchFamily="34" charset="0"/>
              </a:rPr>
              <a:t>S(</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Sdept</a:t>
            </a:r>
            <a:r>
              <a:rPr lang="en-US" altLang="zh-CN" sz="2400" dirty="0">
                <a:sym typeface="Calibri" pitchFamily="34" charset="0"/>
              </a:rPr>
              <a:t>, Sage)</a:t>
            </a:r>
            <a:r>
              <a:rPr lang="zh-CN" altLang="en-US" sz="2400" dirty="0">
                <a:sym typeface="Calibri" pitchFamily="34" charset="0"/>
              </a:rPr>
              <a:t>，单个属性</a:t>
            </a:r>
            <a:r>
              <a:rPr lang="en-US" altLang="zh-CN" sz="2400" dirty="0" err="1">
                <a:sym typeface="Calibri" pitchFamily="34" charset="0"/>
              </a:rPr>
              <a:t>Sno</a:t>
            </a:r>
            <a:r>
              <a:rPr lang="zh-CN" altLang="en-US" sz="2400" dirty="0">
                <a:sym typeface="Calibri" pitchFamily="34" charset="0"/>
              </a:rPr>
              <a:t>是码	         </a:t>
            </a:r>
            <a:r>
              <a:rPr lang="en-US" altLang="zh-CN" sz="2400" dirty="0">
                <a:sym typeface="Calibri" pitchFamily="34" charset="0"/>
              </a:rPr>
              <a:t>SC(</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Cno</a:t>
            </a:r>
            <a:r>
              <a:rPr lang="en-US" altLang="zh-CN" sz="2400" dirty="0">
                <a:sym typeface="Calibri" pitchFamily="34" charset="0"/>
              </a:rPr>
              <a:t>, Grade)</a:t>
            </a:r>
            <a:r>
              <a:rPr lang="zh-CN" altLang="en-US" sz="2400" dirty="0">
                <a:sym typeface="Calibri" pitchFamily="34" charset="0"/>
              </a:rPr>
              <a:t>中，</a:t>
            </a:r>
            <a:r>
              <a:rPr lang="en-US" altLang="zh-CN" sz="2400" dirty="0">
                <a:sym typeface="Calibri" pitchFamily="34" charset="0"/>
              </a:rPr>
              <a:t>(</a:t>
            </a:r>
            <a:r>
              <a:rPr lang="en-US" altLang="zh-CN" sz="2400" dirty="0" err="1">
                <a:sym typeface="Calibri" pitchFamily="34" charset="0"/>
              </a:rPr>
              <a:t>Sno</a:t>
            </a:r>
            <a:r>
              <a:rPr lang="en-US" altLang="zh-CN" sz="2400" dirty="0">
                <a:sym typeface="Calibri" pitchFamily="34" charset="0"/>
              </a:rPr>
              <a:t>, </a:t>
            </a:r>
            <a:r>
              <a:rPr lang="en-US" altLang="zh-CN" sz="2400" dirty="0" err="1">
                <a:sym typeface="Calibri" pitchFamily="34" charset="0"/>
              </a:rPr>
              <a:t>Cno</a:t>
            </a:r>
            <a:r>
              <a:rPr lang="en-US" altLang="zh-CN" sz="2400" dirty="0">
                <a:sym typeface="Calibri" pitchFamily="34" charset="0"/>
              </a:rPr>
              <a:t>)</a:t>
            </a:r>
            <a:r>
              <a:rPr lang="zh-CN" altLang="en-US" sz="2400" dirty="0">
                <a:sym typeface="Calibri" pitchFamily="34" charset="0"/>
              </a:rPr>
              <a:t>是码</a:t>
            </a:r>
          </a:p>
          <a:p>
            <a:pPr marL="342900" indent="-342900" algn="l">
              <a:lnSpc>
                <a:spcPct val="150000"/>
              </a:lnSpc>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6.3] R(P,W,A)</a:t>
            </a:r>
            <a:br>
              <a:rPr lang="zh-CN" altLang="en-US" dirty="0">
                <a:sym typeface="Calibri" pitchFamily="34" charset="0"/>
              </a:rPr>
            </a:br>
            <a:r>
              <a:rPr lang="zh-CN" altLang="en-US" dirty="0">
                <a:sym typeface="Calibri" pitchFamily="34" charset="0"/>
              </a:rPr>
              <a:t> </a:t>
            </a:r>
            <a:r>
              <a:rPr lang="en-US" altLang="zh-CN" dirty="0">
                <a:sym typeface="Calibri" pitchFamily="34" charset="0"/>
              </a:rPr>
              <a:t>P</a:t>
            </a:r>
            <a:r>
              <a:rPr lang="zh-CN" altLang="en-US" dirty="0">
                <a:sym typeface="Calibri" pitchFamily="34" charset="0"/>
              </a:rPr>
              <a:t>：演奏者     </a:t>
            </a:r>
            <a:r>
              <a:rPr lang="en-US" altLang="zh-CN" dirty="0">
                <a:sym typeface="Calibri" pitchFamily="34" charset="0"/>
              </a:rPr>
              <a:t>W</a:t>
            </a:r>
            <a:r>
              <a:rPr lang="zh-CN" altLang="en-US" dirty="0">
                <a:sym typeface="Calibri" pitchFamily="34" charset="0"/>
              </a:rPr>
              <a:t>：作品    </a:t>
            </a:r>
            <a:r>
              <a:rPr lang="en-US" altLang="zh-CN" dirty="0">
                <a:sym typeface="Calibri" pitchFamily="34" charset="0"/>
              </a:rPr>
              <a:t>A</a:t>
            </a:r>
            <a:r>
              <a:rPr lang="zh-CN" altLang="en-US" dirty="0">
                <a:sym typeface="Calibri" pitchFamily="34" charset="0"/>
              </a:rPr>
              <a:t>：听众</a:t>
            </a:r>
            <a:endParaRPr lang="en-US" dirty="0">
              <a:sym typeface="Calibri" pitchFamily="34" charset="0"/>
            </a:endParaRPr>
          </a:p>
          <a:p>
            <a:pPr marL="0" indent="0" algn="l">
              <a:lnSpc>
                <a:spcPct val="120000"/>
              </a:lnSpc>
              <a:buNone/>
            </a:pPr>
            <a:r>
              <a:rPr lang="zh-CN" altLang="en-US" sz="2000" dirty="0">
                <a:sym typeface="Calibri" pitchFamily="34" charset="0"/>
              </a:rPr>
              <a:t>		</a:t>
            </a:r>
            <a:r>
              <a:rPr lang="zh-CN" altLang="en-US" sz="2400" dirty="0">
                <a:sym typeface="Calibri" pitchFamily="34" charset="0"/>
              </a:rPr>
              <a:t>一个演奏者可以演奏多个作品</a:t>
            </a:r>
            <a:endParaRPr lang="en-US" dirty="0">
              <a:sym typeface="Calibri" pitchFamily="34" charset="0"/>
            </a:endParaRPr>
          </a:p>
          <a:p>
            <a:pPr marL="0" indent="0" algn="l">
              <a:lnSpc>
                <a:spcPct val="120000"/>
              </a:lnSpc>
              <a:buNone/>
            </a:pPr>
            <a:r>
              <a:rPr lang="zh-CN" altLang="en-US" sz="2400" dirty="0">
                <a:sym typeface="Calibri" pitchFamily="34" charset="0"/>
              </a:rPr>
              <a:t>		某一作品可被多个演奏者演奏</a:t>
            </a:r>
            <a:endParaRPr lang="en-US" dirty="0">
              <a:sym typeface="Calibri" pitchFamily="34" charset="0"/>
            </a:endParaRPr>
          </a:p>
          <a:p>
            <a:pPr marL="0" indent="0" algn="l">
              <a:lnSpc>
                <a:spcPct val="120000"/>
              </a:lnSpc>
              <a:buNone/>
            </a:pPr>
            <a:r>
              <a:rPr lang="zh-CN" altLang="en-US" sz="2400" dirty="0">
                <a:sym typeface="Calibri" pitchFamily="34" charset="0"/>
              </a:rPr>
              <a:t>		听众可以欣赏不同演奏者的不同作品</a:t>
            </a:r>
            <a:r>
              <a:rPr lang="zh-CN" altLang="en-US" sz="2400" b="0" dirty="0">
                <a:latin typeface="Times New Roman" pitchFamily="18" charset="0"/>
                <a:sym typeface="Times New Roman" pitchFamily="18" charset="0"/>
              </a:rPr>
              <a:t> </a:t>
            </a:r>
          </a:p>
          <a:p>
            <a:pPr marL="0" indent="0" algn="l">
              <a:lnSpc>
                <a:spcPct val="120000"/>
              </a:lnSpc>
              <a:buNone/>
            </a:pPr>
            <a:r>
              <a:rPr lang="zh-CN" altLang="en-US" sz="2400" b="0" dirty="0">
                <a:latin typeface="Times New Roman" pitchFamily="18" charset="0"/>
                <a:sym typeface="Times New Roman" pitchFamily="18" charset="0"/>
              </a:rPr>
              <a:t>	</a:t>
            </a:r>
            <a:r>
              <a:rPr lang="zh-CN" altLang="en-US" kern="1200" dirty="0">
                <a:latin typeface="Times New Roman" pitchFamily="18" charset="0"/>
                <a:ea typeface="宋体" pitchFamily="2" charset="-122"/>
                <a:sym typeface="Times New Roman" pitchFamily="18" charset="0"/>
              </a:rPr>
              <a:t>	码为</a:t>
            </a:r>
            <a:r>
              <a:rPr lang="en-US" altLang="zh-CN" kern="1200" dirty="0">
                <a:latin typeface="Times New Roman" pitchFamily="18" charset="0"/>
                <a:ea typeface="宋体" pitchFamily="2" charset="-122"/>
                <a:sym typeface="Times New Roman" pitchFamily="18" charset="0"/>
              </a:rPr>
              <a:t>(P,W,A)</a:t>
            </a:r>
            <a:r>
              <a:rPr lang="zh-CN" altLang="en-US" kern="1200" dirty="0">
                <a:latin typeface="Times New Roman" pitchFamily="18" charset="0"/>
                <a:ea typeface="宋体" pitchFamily="2" charset="-122"/>
                <a:sym typeface="Times New Roman" pitchFamily="18" charset="0"/>
              </a:rPr>
              <a:t>，即</a:t>
            </a:r>
            <a:r>
              <a:rPr lang="en-US" altLang="zh-CN" kern="1200" dirty="0">
                <a:latin typeface="Times New Roman" pitchFamily="18" charset="0"/>
                <a:ea typeface="宋体" pitchFamily="2" charset="-122"/>
                <a:sym typeface="Times New Roman" pitchFamily="18" charset="0"/>
              </a:rPr>
              <a:t>All-Key </a:t>
            </a:r>
          </a:p>
        </p:txBody>
      </p:sp>
      <p:sp>
        <p:nvSpPr>
          <p:cNvPr id="2" name="日期占位符 1"/>
          <p:cNvSpPr>
            <a:spLocks noGrp="1"/>
          </p:cNvSpPr>
          <p:nvPr>
            <p:ph type="dt" sz="half" idx="10"/>
          </p:nvPr>
        </p:nvSpPr>
        <p:spPr/>
        <p:txBody>
          <a:bodyPr/>
          <a:lstStyle/>
          <a:p>
            <a:pPr>
              <a:defRPr/>
            </a:pPr>
            <a:fld id="{598B71C8-181F-4C59-8472-8C8DC8EB6140}"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7893">
                                            <p:txEl>
                                              <p:pRg st="5" end="5"/>
                                            </p:txEl>
                                          </p:spTgt>
                                        </p:tgtEl>
                                        <p:attrNameLst>
                                          <p:attrName>style.visibility</p:attrName>
                                        </p:attrNameLst>
                                      </p:cBhvr>
                                      <p:to>
                                        <p:strVal val="visible"/>
                                      </p:to>
                                    </p:set>
                                    <p:anim calcmode="lin" valueType="num">
                                      <p:cBhvr>
                                        <p:cTn id="7" dur="1000" fill="hold"/>
                                        <p:tgtEl>
                                          <p:spTgt spid="37893">
                                            <p:txEl>
                                              <p:pRg st="5" end="5"/>
                                            </p:txEl>
                                          </p:spTgt>
                                        </p:tgtEl>
                                        <p:attrNameLst>
                                          <p:attrName>ppt_w</p:attrName>
                                        </p:attrNameLst>
                                      </p:cBhvr>
                                      <p:tavLst>
                                        <p:tav tm="0">
                                          <p:val>
                                            <p:fltVal val="0"/>
                                          </p:val>
                                        </p:tav>
                                        <p:tav tm="100000">
                                          <p:val>
                                            <p:strVal val="#ppt_w"/>
                                          </p:val>
                                        </p:tav>
                                      </p:tavLst>
                                    </p:anim>
                                    <p:anim calcmode="lin" valueType="num">
                                      <p:cBhvr>
                                        <p:cTn id="8" dur="1000" fill="hold"/>
                                        <p:tgtEl>
                                          <p:spTgt spid="37893">
                                            <p:txEl>
                                              <p:pRg st="5" end="5"/>
                                            </p:txEl>
                                          </p:spTgt>
                                        </p:tgtEl>
                                        <p:attrNameLst>
                                          <p:attrName>ppt_h</p:attrName>
                                        </p:attrNameLst>
                                      </p:cBhvr>
                                      <p:tavLst>
                                        <p:tav tm="0">
                                          <p:val>
                                            <p:fltVal val="0"/>
                                          </p:val>
                                        </p:tav>
                                        <p:tav tm="100000">
                                          <p:val>
                                            <p:strVal val="#ppt_h"/>
                                          </p:val>
                                        </p:tav>
                                      </p:tavLst>
                                    </p:anim>
                                    <p:anim calcmode="lin" valueType="num">
                                      <p:cBhvr>
                                        <p:cTn id="9" dur="1000" fill="hold"/>
                                        <p:tgtEl>
                                          <p:spTgt spid="37893">
                                            <p:txEl>
                                              <p:pRg st="5" end="5"/>
                                            </p:txEl>
                                          </p:spTgt>
                                        </p:tgtEl>
                                        <p:attrNameLst>
                                          <p:attrName>style.rotation</p:attrName>
                                        </p:attrNameLst>
                                      </p:cBhvr>
                                      <p:tavLst>
                                        <p:tav tm="0">
                                          <p:val>
                                            <p:fltVal val="90"/>
                                          </p:val>
                                        </p:tav>
                                        <p:tav tm="100000">
                                          <p:val>
                                            <p:fltVal val="0"/>
                                          </p:val>
                                        </p:tav>
                                      </p:tavLst>
                                    </p:anim>
                                    <p:animEffect transition="in" filter="fade">
                                      <p:cBhvr>
                                        <p:cTn id="10" dur="1000"/>
                                        <p:tgtEl>
                                          <p:spTgt spid="378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6" name="Rectangle 2"/>
          <p:cNvSpPr>
            <a:spLocks noGrp="1" noChangeArrowheads="1"/>
          </p:cNvSpPr>
          <p:nvPr>
            <p:ph type="title"/>
          </p:nvPr>
        </p:nvSpPr>
        <p:spPr/>
        <p:txBody>
          <a:bodyPr/>
          <a:lstStyle/>
          <a:p>
            <a:r>
              <a:rPr lang="zh-CN" sz="3600" dirty="0">
                <a:sym typeface="微软雅黑" pitchFamily="34" charset="-122"/>
              </a:rPr>
              <a:t>码（续）</a:t>
            </a:r>
          </a:p>
        </p:txBody>
      </p:sp>
      <p:sp>
        <p:nvSpPr>
          <p:cNvPr id="38917" name="Rectangle 3"/>
          <p:cNvSpPr>
            <a:spLocks noGrp="1" noChangeArrowheads="1"/>
          </p:cNvSpPr>
          <p:nvPr>
            <p:ph idx="1"/>
          </p:nvPr>
        </p:nvSpPr>
        <p:spPr>
          <a:xfrm>
            <a:off x="827584" y="836712"/>
            <a:ext cx="8149538" cy="4854575"/>
          </a:xfrm>
        </p:spPr>
        <p:txBody>
          <a:bodyPr/>
          <a:lstStyle/>
          <a:p>
            <a:pPr marL="342900" indent="-342900" algn="l">
              <a:lnSpc>
                <a:spcPct val="120000"/>
              </a:lnSpc>
              <a:buFont typeface="Wingdings" pitchFamily="2" charset="2"/>
              <a:buChar char="v"/>
            </a:pPr>
            <a:r>
              <a:rPr lang="zh-CN" altLang="en-US" dirty="0">
                <a:sym typeface="Calibri" pitchFamily="34" charset="0"/>
              </a:rPr>
              <a:t>定义</a:t>
            </a:r>
            <a:r>
              <a:rPr lang="en-US" altLang="zh-CN" dirty="0">
                <a:sym typeface="Calibri" pitchFamily="34" charset="0"/>
              </a:rPr>
              <a:t>6.5  </a:t>
            </a:r>
            <a:r>
              <a:rPr lang="zh-CN" altLang="en-US" dirty="0">
                <a:sym typeface="Calibri" pitchFamily="34" charset="0"/>
              </a:rPr>
              <a:t>关系模式 </a:t>
            </a:r>
            <a:r>
              <a:rPr lang="en-US" altLang="zh-CN" i="1" dirty="0">
                <a:sym typeface="Calibri" pitchFamily="34" charset="0"/>
              </a:rPr>
              <a:t>R</a:t>
            </a:r>
            <a:r>
              <a:rPr lang="zh-CN" altLang="en-US" dirty="0">
                <a:sym typeface="Calibri" pitchFamily="34" charset="0"/>
              </a:rPr>
              <a:t>中属性或属性组</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并非 </a:t>
            </a:r>
            <a:r>
              <a:rPr lang="en-US" altLang="zh-CN" i="1" dirty="0">
                <a:sym typeface="Calibri" pitchFamily="34" charset="0"/>
              </a:rPr>
              <a:t>R</a:t>
            </a:r>
            <a:r>
              <a:rPr lang="zh-CN" altLang="en-US" dirty="0">
                <a:sym typeface="Calibri" pitchFamily="34" charset="0"/>
              </a:rPr>
              <a:t>的码，但 </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是另一个关系模式的码，则称 </a:t>
            </a:r>
            <a:r>
              <a:rPr lang="en-US" altLang="zh-CN" i="1" dirty="0">
                <a:sym typeface="Calibri" pitchFamily="34" charset="0"/>
              </a:rPr>
              <a:t>X</a:t>
            </a:r>
            <a:r>
              <a:rPr lang="en-US" altLang="zh-CN" dirty="0">
                <a:sym typeface="Calibri" pitchFamily="34" charset="0"/>
              </a:rPr>
              <a:t> </a:t>
            </a:r>
            <a:r>
              <a:rPr lang="zh-CN" altLang="en-US" dirty="0">
                <a:sym typeface="Calibri" pitchFamily="34" charset="0"/>
              </a:rPr>
              <a:t>是</a:t>
            </a:r>
            <a:r>
              <a:rPr lang="en-US" altLang="zh-CN" i="1" dirty="0">
                <a:sym typeface="Calibri" pitchFamily="34" charset="0"/>
              </a:rPr>
              <a:t>R</a:t>
            </a:r>
            <a:r>
              <a:rPr lang="en-US" altLang="zh-CN" dirty="0">
                <a:sym typeface="Calibri" pitchFamily="34" charset="0"/>
              </a:rPr>
              <a:t> </a:t>
            </a:r>
            <a:r>
              <a:rPr lang="zh-CN" altLang="en-US" dirty="0">
                <a:sym typeface="Calibri" pitchFamily="34" charset="0"/>
              </a:rPr>
              <a:t>的</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外部码（</a:t>
            </a:r>
            <a:r>
              <a:rPr lang="en-US" altLang="zh-CN" dirty="0">
                <a:solidFill>
                  <a:srgbClr val="C00000"/>
                </a:solidFill>
                <a:latin typeface="微软雅黑" panose="020B0503020204020204" pitchFamily="34" charset="-122"/>
                <a:ea typeface="微软雅黑" panose="020B0503020204020204" pitchFamily="34" charset="-122"/>
                <a:sym typeface="Calibri" pitchFamily="34" charset="0"/>
              </a:rPr>
              <a:t>Foreign key</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a:t>
            </a:r>
            <a:r>
              <a:rPr lang="zh-CN" altLang="en-US" dirty="0">
                <a:sym typeface="Calibri" pitchFamily="34" charset="0"/>
              </a:rPr>
              <a:t>也称</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外码</a:t>
            </a:r>
            <a:r>
              <a:rPr lang="zh-CN" altLang="en-US" dirty="0">
                <a:sym typeface="Calibri" pitchFamily="34" charset="0"/>
              </a:rPr>
              <a:t>。</a:t>
            </a:r>
            <a:endParaRPr lang="en-US" sz="3200" dirty="0">
              <a:sym typeface="Calibri" pitchFamily="34" charset="0"/>
            </a:endParaRPr>
          </a:p>
          <a:p>
            <a:pPr marL="742950" lvl="1" indent="-285750" algn="l">
              <a:lnSpc>
                <a:spcPct val="120000"/>
              </a:lnSpc>
              <a:buFont typeface="Wingdings" pitchFamily="2" charset="2"/>
              <a:buChar char="n"/>
            </a:pPr>
            <a:r>
              <a:rPr lang="en-US" altLang="zh-CN" dirty="0">
                <a:sym typeface="Calibri" pitchFamily="34" charset="0"/>
              </a:rPr>
              <a:t>SC(</a:t>
            </a:r>
            <a:r>
              <a:rPr lang="en-US" altLang="zh-CN" dirty="0" err="1">
                <a:sym typeface="Calibri" pitchFamily="34" charset="0"/>
              </a:rPr>
              <a:t>Sno,Cno,Grade</a:t>
            </a:r>
            <a:r>
              <a:rPr lang="en-US" altLang="zh-CN" dirty="0">
                <a:sym typeface="Calibri" pitchFamily="34" charset="0"/>
              </a:rPr>
              <a:t>)</a:t>
            </a:r>
            <a:r>
              <a:rPr lang="zh-CN" altLang="en-US" dirty="0">
                <a:sym typeface="Calibri" pitchFamily="34" charset="0"/>
              </a:rPr>
              <a:t>中，</a:t>
            </a:r>
            <a:r>
              <a:rPr lang="en-US" altLang="zh-CN" dirty="0" err="1">
                <a:sym typeface="Calibri" pitchFamily="34" charset="0"/>
              </a:rPr>
              <a:t>Sno</a:t>
            </a:r>
            <a:r>
              <a:rPr lang="zh-CN" altLang="en-US" dirty="0">
                <a:sym typeface="Calibri" pitchFamily="34" charset="0"/>
              </a:rPr>
              <a:t>不是码</a:t>
            </a:r>
            <a:endParaRPr lang="en-US" dirty="0">
              <a:sym typeface="Calibri" pitchFamily="34" charset="0"/>
            </a:endParaRPr>
          </a:p>
          <a:p>
            <a:pPr marL="742950" lvl="1" indent="-285750" algn="l">
              <a:lnSpc>
                <a:spcPct val="120000"/>
              </a:lnSpc>
              <a:buFont typeface="Wingdings" pitchFamily="2" charset="2"/>
              <a:buChar char="n"/>
            </a:pPr>
            <a:r>
              <a:rPr lang="en-US" altLang="zh-CN" dirty="0" err="1">
                <a:sym typeface="Calibri" pitchFamily="34" charset="0"/>
              </a:rPr>
              <a:t>Sno</a:t>
            </a:r>
            <a:r>
              <a:rPr lang="zh-CN" altLang="en-US" dirty="0">
                <a:sym typeface="Calibri" pitchFamily="34" charset="0"/>
              </a:rPr>
              <a:t>是 </a:t>
            </a:r>
            <a:r>
              <a:rPr lang="en-US" altLang="zh-CN" dirty="0">
                <a:sym typeface="Calibri" pitchFamily="34" charset="0"/>
              </a:rPr>
              <a:t>S(</a:t>
            </a:r>
            <a:r>
              <a:rPr lang="en-US" altLang="zh-CN" dirty="0" err="1">
                <a:sym typeface="Calibri" pitchFamily="34" charset="0"/>
              </a:rPr>
              <a:t>Sno,Sdept,Sage</a:t>
            </a:r>
            <a:r>
              <a:rPr lang="en-US" altLang="zh-CN" dirty="0">
                <a:sym typeface="Calibri" pitchFamily="34" charset="0"/>
              </a:rPr>
              <a:t>)</a:t>
            </a:r>
            <a:r>
              <a:rPr lang="zh-CN" altLang="en-US" dirty="0">
                <a:sym typeface="Calibri" pitchFamily="34" charset="0"/>
              </a:rPr>
              <a:t>的码，则</a:t>
            </a:r>
            <a:r>
              <a:rPr lang="en-US" altLang="zh-CN" dirty="0" err="1">
                <a:sym typeface="Calibri" pitchFamily="34" charset="0"/>
              </a:rPr>
              <a:t>Sno</a:t>
            </a:r>
            <a:r>
              <a:rPr lang="zh-CN" altLang="en-US" dirty="0">
                <a:sym typeface="Calibri" pitchFamily="34" charset="0"/>
              </a:rPr>
              <a:t>是</a:t>
            </a:r>
            <a:r>
              <a:rPr lang="en-US" altLang="zh-CN" dirty="0">
                <a:sym typeface="Calibri" pitchFamily="34" charset="0"/>
              </a:rPr>
              <a:t>SC</a:t>
            </a:r>
            <a:r>
              <a:rPr lang="zh-CN" altLang="en-US" dirty="0">
                <a:sym typeface="Calibri" pitchFamily="34" charset="0"/>
              </a:rPr>
              <a:t>的外码 </a:t>
            </a:r>
            <a:endParaRPr lang="en-US" sz="3200" dirty="0">
              <a:sym typeface="Calibri" pitchFamily="34" charset="0"/>
            </a:endParaRPr>
          </a:p>
          <a:p>
            <a:pPr marL="342900" indent="-342900" algn="l">
              <a:lnSpc>
                <a:spcPct val="120000"/>
              </a:lnSpc>
              <a:buFont typeface="Wingdings" pitchFamily="2" charset="2"/>
              <a:buChar char="v"/>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主码与外部码一起提供了表示关系间联系的手段</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3965A6A4-452A-4B79-BBA2-63A060A37E54}"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917">
                                            <p:txEl>
                                              <p:pRg st="3" end="3"/>
                                            </p:txEl>
                                          </p:spTgt>
                                        </p:tgtEl>
                                        <p:attrNameLst>
                                          <p:attrName>style.visibility</p:attrName>
                                        </p:attrNameLst>
                                      </p:cBhvr>
                                      <p:to>
                                        <p:strVal val="visible"/>
                                      </p:to>
                                    </p:set>
                                    <p:anim calcmode="lin" valueType="num">
                                      <p:cBhvr>
                                        <p:cTn id="7" dur="500" fill="hold"/>
                                        <p:tgtEl>
                                          <p:spTgt spid="38917">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8917">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89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p:nvPr>
        </p:nvSpPr>
        <p:spPr/>
        <p:txBody>
          <a:bodyPr/>
          <a:lstStyle/>
          <a:p>
            <a:r>
              <a:rPr lang="en-US" altLang="zh-CN">
                <a:sym typeface="微软雅黑" pitchFamily="34" charset="-122"/>
              </a:rPr>
              <a:t>6.2 </a:t>
            </a:r>
            <a:r>
              <a:rPr lang="zh-CN" altLang="en-US">
                <a:sym typeface="微软雅黑" pitchFamily="34" charset="-122"/>
              </a:rPr>
              <a:t>规范化</a:t>
            </a:r>
            <a:endParaRPr lang="zh-CN" altLang="en-US"/>
          </a:p>
        </p:txBody>
      </p:sp>
      <p:sp>
        <p:nvSpPr>
          <p:cNvPr id="39939" name="文本占位符 4"/>
          <p:cNvSpPr>
            <a:spLocks noGrp="1" noChangeArrowheads="1"/>
          </p:cNvSpPr>
          <p:nvPr>
            <p:ph idx="1"/>
          </p:nvPr>
        </p:nvSpPr>
        <p:spPr>
          <a:xfrm>
            <a:off x="3485563" y="980728"/>
            <a:ext cx="5053194" cy="5257502"/>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olidFill>
                  <a:srgbClr val="00B050"/>
                </a:solidFill>
                <a:sym typeface="Calibri" pitchFamily="34" charset="0"/>
              </a:rPr>
              <a:t>6.2.3  </a:t>
            </a:r>
            <a:r>
              <a:rPr lang="zh-CN" altLang="en-US" dirty="0">
                <a:solidFill>
                  <a:srgbClr val="00B050"/>
                </a:solidFill>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B40A956A-2C1D-4A0B-83A7-46F7D2693FEA}" type="datetime1">
              <a:rPr lang="zh-CN" altLang="en-US" smtClean="0"/>
              <a:t>2021/12/02</a:t>
            </a:fld>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4" name="Rectangle 1026"/>
          <p:cNvSpPr>
            <a:spLocks noGrp="1" noChangeArrowheads="1"/>
          </p:cNvSpPr>
          <p:nvPr>
            <p:ph type="title"/>
          </p:nvPr>
        </p:nvSpPr>
        <p:spPr/>
        <p:txBody>
          <a:bodyPr/>
          <a:lstStyle/>
          <a:p>
            <a:r>
              <a:rPr lang="en-US" altLang="zh-CN" sz="3600" dirty="0">
                <a:sym typeface="微软雅黑" pitchFamily="34" charset="-122"/>
              </a:rPr>
              <a:t>6.2.3 </a:t>
            </a:r>
            <a:r>
              <a:rPr lang="zh-CN" altLang="en-US" sz="3600" dirty="0">
                <a:sym typeface="微软雅黑" pitchFamily="34" charset="-122"/>
              </a:rPr>
              <a:t> 范式</a:t>
            </a:r>
            <a:endParaRPr lang="zh-CN" altLang="en-US" sz="3600" dirty="0"/>
          </a:p>
        </p:txBody>
      </p:sp>
      <p:sp>
        <p:nvSpPr>
          <p:cNvPr id="40965" name="Rectangle 1027"/>
          <p:cNvSpPr>
            <a:spLocks noGrp="1" noChangeArrowheads="1"/>
          </p:cNvSpPr>
          <p:nvPr>
            <p:ph idx="1"/>
          </p:nvPr>
        </p:nvSpPr>
        <p:spPr>
          <a:xfrm>
            <a:off x="994462" y="892175"/>
            <a:ext cx="8149538" cy="5561161"/>
          </a:xfrm>
        </p:spPr>
        <p:txBody>
          <a:bodyPr/>
          <a:lstStyle/>
          <a:p>
            <a:pPr marL="342900" indent="-342900" algn="l">
              <a:lnSpc>
                <a:spcPct val="150000"/>
              </a:lnSpc>
              <a:buFont typeface="Wingdings" pitchFamily="2" charset="2"/>
              <a:buChar char="v"/>
            </a:pPr>
            <a:r>
              <a:rPr lang="zh-CN" altLang="en-US" dirty="0">
                <a:sym typeface="Calibri" pitchFamily="34" charset="0"/>
              </a:rPr>
              <a:t>范式是符合某一种级别的关系模式的集合。</a:t>
            </a:r>
          </a:p>
          <a:p>
            <a:pPr marL="342900" indent="-342900" algn="l">
              <a:lnSpc>
                <a:spcPct val="150000"/>
              </a:lnSpc>
              <a:buFont typeface="Wingdings" pitchFamily="2" charset="2"/>
              <a:buChar char="v"/>
            </a:pPr>
            <a:r>
              <a:rPr lang="zh-CN" altLang="en-US" dirty="0">
                <a:sym typeface="Calibri" pitchFamily="34" charset="0"/>
              </a:rPr>
              <a:t>关系数据库中的关系必须满足一定的要求。满足   不同程度要求的为不同范式。</a:t>
            </a:r>
          </a:p>
          <a:p>
            <a:pPr marL="342900" indent="-342900" algn="l">
              <a:lnSpc>
                <a:spcPct val="150000"/>
              </a:lnSpc>
              <a:buFont typeface="Wingdings" pitchFamily="2" charset="2"/>
              <a:buChar char="v"/>
            </a:pPr>
            <a:r>
              <a:rPr lang="zh-CN" altLang="en-US" dirty="0">
                <a:sym typeface="Calibri" pitchFamily="34" charset="0"/>
              </a:rPr>
              <a:t>范式的种类：</a:t>
            </a:r>
            <a:r>
              <a:rPr lang="zh-CN" altLang="en-US" sz="2000" dirty="0">
                <a:sym typeface="Calibri" pitchFamily="34" charset="0"/>
              </a:rPr>
              <a:t>			</a:t>
            </a:r>
            <a:endParaRPr lang="en-US" sz="1800" dirty="0">
              <a:sym typeface="Calibri" pitchFamily="34" charset="0"/>
            </a:endParaRPr>
          </a:p>
        </p:txBody>
      </p:sp>
      <p:grpSp>
        <p:nvGrpSpPr>
          <p:cNvPr id="40966" name="Group 6"/>
          <p:cNvGrpSpPr>
            <a:grpSpLocks/>
          </p:cNvGrpSpPr>
          <p:nvPr/>
        </p:nvGrpSpPr>
        <p:grpSpPr bwMode="auto">
          <a:xfrm>
            <a:off x="1751013" y="3573463"/>
            <a:ext cx="5197475" cy="2835275"/>
            <a:chOff x="0" y="0"/>
            <a:chExt cx="8184" cy="4464"/>
          </a:xfrm>
        </p:grpSpPr>
        <p:sp>
          <p:nvSpPr>
            <p:cNvPr id="40967" name="AutoShape 1028"/>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b="1">
                  <a:solidFill>
                    <a:srgbClr val="000000"/>
                  </a:solidFill>
                  <a:sym typeface="Calibri" pitchFamily="34" charset="0"/>
                </a:rPr>
                <a:t>第一范式</a:t>
              </a:r>
              <a:r>
                <a:rPr lang="en-US" altLang="zh-CN" sz="2400" b="1">
                  <a:solidFill>
                    <a:srgbClr val="000000"/>
                  </a:solidFill>
                  <a:sym typeface="Calibri" pitchFamily="34" charset="0"/>
                </a:rPr>
                <a:t>(1NF)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第二范式</a:t>
              </a:r>
              <a:r>
                <a:rPr lang="en-US" altLang="zh-CN" sz="2400" b="1">
                  <a:solidFill>
                    <a:srgbClr val="000000"/>
                  </a:solidFill>
                  <a:sym typeface="Calibri" pitchFamily="34" charset="0"/>
                </a:rPr>
                <a:t>(2NF)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第三范式</a:t>
              </a:r>
              <a:r>
                <a:rPr lang="en-US" altLang="zh-CN" sz="2400" b="1">
                  <a:solidFill>
                    <a:srgbClr val="000000"/>
                  </a:solidFill>
                  <a:sym typeface="Calibri" pitchFamily="34" charset="0"/>
                </a:rPr>
                <a:t>(3NF)</a:t>
              </a:r>
              <a:endParaRPr lang="en-US" altLang="zh-CN" b="1">
                <a:solidFill>
                  <a:srgbClr val="000000"/>
                </a:solidFill>
                <a:sym typeface="Calibri" pitchFamily="34" charset="0"/>
              </a:endParaRPr>
            </a:p>
            <a:p>
              <a:pPr>
                <a:lnSpc>
                  <a:spcPct val="125000"/>
                </a:lnSpc>
              </a:pPr>
              <a:r>
                <a:rPr lang="en-US" altLang="zh-CN" sz="2400" b="1">
                  <a:solidFill>
                    <a:srgbClr val="000000"/>
                  </a:solidFill>
                  <a:sym typeface="Calibri" pitchFamily="34" charset="0"/>
                </a:rPr>
                <a:t>BC</a:t>
              </a:r>
              <a:r>
                <a:rPr lang="zh-CN" altLang="en-US" sz="2400" b="1">
                  <a:solidFill>
                    <a:srgbClr val="000000"/>
                  </a:solidFill>
                  <a:sym typeface="Calibri" pitchFamily="34" charset="0"/>
                </a:rPr>
                <a:t>范式</a:t>
              </a:r>
              <a:r>
                <a:rPr lang="en-US" altLang="zh-CN" sz="2400" b="1">
                  <a:solidFill>
                    <a:srgbClr val="000000"/>
                  </a:solidFill>
                  <a:sym typeface="Calibri" pitchFamily="34" charset="0"/>
                </a:rPr>
                <a:t>(BCNF)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第四范式</a:t>
              </a:r>
              <a:r>
                <a:rPr lang="en-US" altLang="zh-CN" sz="2400" b="1">
                  <a:solidFill>
                    <a:srgbClr val="000000"/>
                  </a:solidFill>
                  <a:sym typeface="Calibri" pitchFamily="34" charset="0"/>
                </a:rPr>
                <a:t>(4NF)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第五范式</a:t>
              </a:r>
              <a:r>
                <a:rPr lang="en-US" altLang="zh-CN" sz="2400" b="1">
                  <a:solidFill>
                    <a:srgbClr val="000000"/>
                  </a:solidFill>
                  <a:sym typeface="Calibri" pitchFamily="34" charset="0"/>
                </a:rPr>
                <a:t>(5NF)</a:t>
              </a:r>
              <a:endParaRPr lang="zh-CN" altLang="en-US"/>
            </a:p>
          </p:txBody>
        </p:sp>
      </p:grpSp>
      <p:sp>
        <p:nvSpPr>
          <p:cNvPr id="2" name="日期占位符 1"/>
          <p:cNvSpPr>
            <a:spLocks noGrp="1"/>
          </p:cNvSpPr>
          <p:nvPr>
            <p:ph type="dt" sz="half" idx="10"/>
          </p:nvPr>
        </p:nvSpPr>
        <p:spPr/>
        <p:txBody>
          <a:bodyPr/>
          <a:lstStyle/>
          <a:p>
            <a:pPr>
              <a:defRPr/>
            </a:pPr>
            <a:fld id="{E6A6A6BA-2FA4-4FD4-A6FD-C80F2C5AE763}" type="datetime1">
              <a:rPr lang="zh-CN" altLang="en-US" smtClean="0"/>
              <a:t>2021/12/02</a:t>
            </a:fld>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2" name="Rectangle 2"/>
          <p:cNvSpPr>
            <a:spLocks noGrp="1" noChangeArrowheads="1"/>
          </p:cNvSpPr>
          <p:nvPr>
            <p:ph type="title"/>
          </p:nvPr>
        </p:nvSpPr>
        <p:spPr/>
        <p:txBody>
          <a:bodyPr/>
          <a:lstStyle/>
          <a:p>
            <a:r>
              <a:rPr lang="zh-CN" sz="3600" dirty="0">
                <a:sym typeface="微软雅黑" pitchFamily="34" charset="-122"/>
              </a:rPr>
              <a:t>问题的提出（续）</a:t>
            </a:r>
          </a:p>
        </p:txBody>
      </p:sp>
      <p:sp>
        <p:nvSpPr>
          <p:cNvPr id="7173" name="Rectangle 3"/>
          <p:cNvSpPr>
            <a:spLocks noGrp="1" noChangeArrowheads="1"/>
          </p:cNvSpPr>
          <p:nvPr>
            <p:ph idx="1"/>
          </p:nvPr>
        </p:nvSpPr>
        <p:spPr>
          <a:xfrm>
            <a:off x="899592" y="836712"/>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关系模式由五部分组成，是一个五元组：</a:t>
            </a:r>
            <a:br>
              <a:rPr lang="zh-CN" altLang="en-US" dirty="0">
                <a:sym typeface="Calibri" pitchFamily="34" charset="0"/>
              </a:rPr>
            </a:br>
            <a:r>
              <a:rPr lang="zh-CN" altLang="en-US" dirty="0">
                <a:sym typeface="Calibri" pitchFamily="34" charset="0"/>
              </a:rPr>
              <a:t>            </a:t>
            </a:r>
            <a:r>
              <a:rPr lang="en-US" altLang="zh-CN" dirty="0">
                <a:sym typeface="Calibri" pitchFamily="34" charset="0"/>
              </a:rPr>
              <a:t>R(U, D, DOM, F)</a:t>
            </a:r>
            <a:endParaRPr lang="zh-CN" altLang="en-US" dirty="0">
              <a:sym typeface="Calibri" pitchFamily="34" charset="0"/>
            </a:endParaRPr>
          </a:p>
          <a:p>
            <a:pPr marL="742950" lvl="1" indent="-285750" algn="l">
              <a:lnSpc>
                <a:spcPct val="150000"/>
              </a:lnSpc>
              <a:buFont typeface="Wingdings" pitchFamily="2" charset="2"/>
              <a:buChar char="n"/>
            </a:pPr>
            <a:r>
              <a:rPr lang="zh-CN" altLang="en-US" dirty="0">
                <a:sym typeface="Calibri" pitchFamily="34" charset="0"/>
              </a:rPr>
              <a:t>关系名</a:t>
            </a:r>
            <a:r>
              <a:rPr lang="en-US" altLang="zh-CN" dirty="0">
                <a:sym typeface="Calibri" pitchFamily="34" charset="0"/>
              </a:rPr>
              <a:t>R</a:t>
            </a:r>
            <a:r>
              <a:rPr lang="zh-CN" altLang="en-US" dirty="0">
                <a:sym typeface="Calibri" pitchFamily="34" charset="0"/>
              </a:rPr>
              <a:t>是符号化的元组语义</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U</a:t>
            </a:r>
            <a:r>
              <a:rPr lang="zh-CN" altLang="en-US" dirty="0">
                <a:sym typeface="Calibri" pitchFamily="34" charset="0"/>
              </a:rPr>
              <a:t>为一组属性</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D</a:t>
            </a:r>
            <a:r>
              <a:rPr lang="zh-CN" altLang="en-US" dirty="0">
                <a:sym typeface="Calibri" pitchFamily="34" charset="0"/>
              </a:rPr>
              <a:t>为属性组</a:t>
            </a:r>
            <a:r>
              <a:rPr lang="en-US" altLang="zh-CN" dirty="0">
                <a:sym typeface="Calibri" pitchFamily="34" charset="0"/>
              </a:rPr>
              <a:t>U</a:t>
            </a:r>
            <a:r>
              <a:rPr lang="zh-CN" altLang="en-US" dirty="0">
                <a:sym typeface="Calibri" pitchFamily="34" charset="0"/>
              </a:rPr>
              <a:t>中的属性所来自的域</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DOM</a:t>
            </a:r>
            <a:r>
              <a:rPr lang="zh-CN" altLang="en-US" dirty="0">
                <a:sym typeface="Calibri" pitchFamily="34" charset="0"/>
              </a:rPr>
              <a:t>为属性到域的映射</a:t>
            </a:r>
            <a:endParaRPr lang="en-US" dirty="0">
              <a:sym typeface="Calibri" pitchFamily="34" charset="0"/>
            </a:endParaRPr>
          </a:p>
          <a:p>
            <a:pPr marL="742950" lvl="1" indent="-285750" algn="l">
              <a:lnSpc>
                <a:spcPct val="150000"/>
              </a:lnSpc>
              <a:buFont typeface="Wingdings" pitchFamily="2" charset="2"/>
              <a:buChar char="n"/>
            </a:pPr>
            <a:r>
              <a:rPr lang="en-US" altLang="zh-CN" dirty="0">
                <a:sym typeface="Calibri" pitchFamily="34" charset="0"/>
              </a:rPr>
              <a:t>F</a:t>
            </a:r>
            <a:r>
              <a:rPr lang="zh-CN" altLang="en-US" dirty="0">
                <a:sym typeface="Calibri" pitchFamily="34" charset="0"/>
              </a:rPr>
              <a:t>为属性组</a:t>
            </a:r>
            <a:r>
              <a:rPr lang="en-US" altLang="zh-CN" dirty="0">
                <a:sym typeface="Calibri" pitchFamily="34" charset="0"/>
              </a:rPr>
              <a:t>U</a:t>
            </a:r>
            <a:r>
              <a:rPr lang="zh-CN" altLang="en-US" dirty="0">
                <a:sym typeface="Calibri" pitchFamily="34" charset="0"/>
              </a:rPr>
              <a:t>上的一组数据依赖</a:t>
            </a:r>
            <a:endParaRPr lang="en-US" dirty="0">
              <a:sym typeface="Calibri" pitchFamily="34" charset="0"/>
            </a:endParaRPr>
          </a:p>
        </p:txBody>
      </p:sp>
      <p:sp>
        <p:nvSpPr>
          <p:cNvPr id="2" name="日期占位符 1"/>
          <p:cNvSpPr>
            <a:spLocks noGrp="1"/>
          </p:cNvSpPr>
          <p:nvPr>
            <p:ph type="dt" sz="half" idx="10"/>
          </p:nvPr>
        </p:nvSpPr>
        <p:spPr/>
        <p:txBody>
          <a:bodyPr/>
          <a:lstStyle/>
          <a:p>
            <a:pPr>
              <a:defRPr/>
            </a:pPr>
            <a:fld id="{EA663DC3-5D37-4471-B965-F6472EFA2054}"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anim calcmode="lin" valueType="num">
                                      <p:cBhvr>
                                        <p:cTn id="7" dur="500" fill="hold"/>
                                        <p:tgtEl>
                                          <p:spTgt spid="717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17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17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173">
                                            <p:txEl>
                                              <p:pRg st="2" end="2"/>
                                            </p:txEl>
                                          </p:spTgt>
                                        </p:tgtEl>
                                        <p:attrNameLst>
                                          <p:attrName>style.visibility</p:attrName>
                                        </p:attrNameLst>
                                      </p:cBhvr>
                                      <p:to>
                                        <p:strVal val="visible"/>
                                      </p:to>
                                    </p:set>
                                    <p:anim calcmode="lin" valueType="num">
                                      <p:cBhvr>
                                        <p:cTn id="14" dur="500" fill="hold"/>
                                        <p:tgtEl>
                                          <p:spTgt spid="717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717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717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173">
                                            <p:txEl>
                                              <p:pRg st="3" end="3"/>
                                            </p:txEl>
                                          </p:spTgt>
                                        </p:tgtEl>
                                        <p:attrNameLst>
                                          <p:attrName>style.visibility</p:attrName>
                                        </p:attrNameLst>
                                      </p:cBhvr>
                                      <p:to>
                                        <p:strVal val="visible"/>
                                      </p:to>
                                    </p:set>
                                    <p:anim calcmode="lin" valueType="num">
                                      <p:cBhvr>
                                        <p:cTn id="21" dur="500" fill="hold"/>
                                        <p:tgtEl>
                                          <p:spTgt spid="717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717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717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173">
                                            <p:txEl>
                                              <p:pRg st="4" end="4"/>
                                            </p:txEl>
                                          </p:spTgt>
                                        </p:tgtEl>
                                        <p:attrNameLst>
                                          <p:attrName>style.visibility</p:attrName>
                                        </p:attrNameLst>
                                      </p:cBhvr>
                                      <p:to>
                                        <p:strVal val="visible"/>
                                      </p:to>
                                    </p:set>
                                    <p:anim calcmode="lin" valueType="num">
                                      <p:cBhvr>
                                        <p:cTn id="28" dur="500" fill="hold"/>
                                        <p:tgtEl>
                                          <p:spTgt spid="717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717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717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173">
                                            <p:txEl>
                                              <p:pRg st="5" end="5"/>
                                            </p:txEl>
                                          </p:spTgt>
                                        </p:tgtEl>
                                        <p:attrNameLst>
                                          <p:attrName>style.visibility</p:attrName>
                                        </p:attrNameLst>
                                      </p:cBhvr>
                                      <p:to>
                                        <p:strVal val="visible"/>
                                      </p:to>
                                    </p:set>
                                    <p:anim calcmode="lin" valueType="num">
                                      <p:cBhvr>
                                        <p:cTn id="35" dur="500" fill="hold"/>
                                        <p:tgtEl>
                                          <p:spTgt spid="717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717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71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8" name="Rectangle 2"/>
          <p:cNvSpPr>
            <a:spLocks noGrp="1" noChangeArrowheads="1"/>
          </p:cNvSpPr>
          <p:nvPr>
            <p:ph type="title"/>
          </p:nvPr>
        </p:nvSpPr>
        <p:spPr/>
        <p:txBody>
          <a:bodyPr/>
          <a:lstStyle/>
          <a:p>
            <a:r>
              <a:rPr lang="zh-CN" sz="3600" dirty="0">
                <a:sym typeface="微软雅黑" pitchFamily="34" charset="-122"/>
              </a:rPr>
              <a:t>范式（续）</a:t>
            </a:r>
            <a:endParaRPr lang="zh-CN" sz="3600" dirty="0"/>
          </a:p>
        </p:txBody>
      </p:sp>
      <p:sp>
        <p:nvSpPr>
          <p:cNvPr id="41989" name="Rectangle 3"/>
          <p:cNvSpPr>
            <a:spLocks noGrp="1" noChangeArrowheads="1"/>
          </p:cNvSpPr>
          <p:nvPr>
            <p:ph idx="1"/>
          </p:nvPr>
        </p:nvSpPr>
        <p:spPr>
          <a:xfrm>
            <a:off x="958966" y="712863"/>
            <a:ext cx="8149538" cy="4854575"/>
          </a:xfrm>
        </p:spPr>
        <p:txBody>
          <a:bodyPr/>
          <a:lstStyle/>
          <a:p>
            <a:pPr marL="342900" indent="-342900" algn="l">
              <a:lnSpc>
                <a:spcPct val="200000"/>
              </a:lnSpc>
              <a:buFont typeface="Wingdings" pitchFamily="2" charset="2"/>
              <a:buChar char="v"/>
            </a:pPr>
            <a:r>
              <a:rPr lang="zh-CN" altLang="en-US" dirty="0">
                <a:sym typeface="Calibri" pitchFamily="34" charset="0"/>
              </a:rPr>
              <a:t>各种范式之间存在联系：</a:t>
            </a:r>
            <a:endParaRPr lang="zh-CN" altLang="en-US" sz="3600" dirty="0">
              <a:sym typeface="Calibri" pitchFamily="34" charset="0"/>
            </a:endParaRPr>
          </a:p>
          <a:p>
            <a:pPr marL="742950" lvl="1" indent="-285750" algn="l">
              <a:lnSpc>
                <a:spcPct val="250000"/>
              </a:lnSpc>
              <a:buFont typeface="Wingdings" pitchFamily="2" charset="2"/>
              <a:buChar char="n"/>
            </a:pPr>
            <a:r>
              <a:rPr lang="zh-CN" altLang="en-US" dirty="0">
                <a:sym typeface="Calibri" pitchFamily="34" charset="0"/>
              </a:rPr>
              <a:t>某一关系模式</a:t>
            </a:r>
            <a:r>
              <a:rPr lang="en-US" altLang="zh-CN" dirty="0">
                <a:sym typeface="Calibri" pitchFamily="34" charset="0"/>
              </a:rPr>
              <a:t>R</a:t>
            </a:r>
            <a:r>
              <a:rPr lang="zh-CN" altLang="en-US" dirty="0">
                <a:sym typeface="Calibri" pitchFamily="34" charset="0"/>
              </a:rPr>
              <a:t>为第</a:t>
            </a:r>
            <a:r>
              <a:rPr lang="en-US" altLang="zh-CN" dirty="0">
                <a:sym typeface="Calibri" pitchFamily="34" charset="0"/>
              </a:rPr>
              <a:t>n</a:t>
            </a:r>
            <a:r>
              <a:rPr lang="zh-CN" altLang="en-US" dirty="0">
                <a:sym typeface="Calibri" pitchFamily="34" charset="0"/>
              </a:rPr>
              <a:t>范式，可简记为</a:t>
            </a:r>
            <a:r>
              <a:rPr lang="en-US" altLang="zh-CN" dirty="0" err="1">
                <a:solidFill>
                  <a:srgbClr val="FF00FF"/>
                </a:solidFill>
                <a:sym typeface="Calibri" pitchFamily="34" charset="0"/>
              </a:rPr>
              <a:t>R∈nNF</a:t>
            </a:r>
            <a:r>
              <a:rPr lang="zh-CN" altLang="en-US" dirty="0">
                <a:sym typeface="Calibri" pitchFamily="34" charset="0"/>
              </a:rPr>
              <a:t>。</a:t>
            </a:r>
            <a:endParaRPr lang="en-US" dirty="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403648" y="149822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200599" y="3484712"/>
            <a:ext cx="2800350" cy="2665412"/>
          </a:xfrm>
          <a:prstGeom prst="rect">
            <a:avLst/>
          </a:prstGeom>
          <a:noFill/>
          <a:ln w="9525">
            <a:noFill/>
            <a:miter lim="800000"/>
            <a:headEnd/>
            <a:tailEnd/>
          </a:ln>
        </p:spPr>
      </p:pic>
      <p:sp>
        <p:nvSpPr>
          <p:cNvPr id="41992" name="Rectangle 3"/>
          <p:cNvSpPr>
            <a:spLocks noChangeArrowheads="1"/>
          </p:cNvSpPr>
          <p:nvPr/>
        </p:nvSpPr>
        <p:spPr bwMode="auto">
          <a:xfrm>
            <a:off x="827088" y="2640479"/>
            <a:ext cx="5788025" cy="3714750"/>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itchFamily="2" charset="2"/>
              <a:buChar char="v"/>
            </a:pPr>
            <a:r>
              <a:rPr lang="zh-CN" altLang="en-US" sz="2800" b="1" dirty="0">
                <a:solidFill>
                  <a:srgbClr val="000000"/>
                </a:solidFill>
                <a:latin typeface="宋体" pitchFamily="2" charset="-122"/>
                <a:sym typeface="宋体" pitchFamily="2" charset="-122"/>
              </a:rPr>
              <a:t>一个低一级范式的关系模式，通过模式分解（</a:t>
            </a:r>
            <a:r>
              <a:rPr lang="en-US" altLang="zh-CN" sz="2800" b="1" dirty="0">
                <a:solidFill>
                  <a:srgbClr val="000000"/>
                </a:solidFill>
                <a:sym typeface="Arial" pitchFamily="34" charset="0"/>
              </a:rPr>
              <a:t>schema decomposition</a:t>
            </a:r>
            <a:r>
              <a:rPr lang="zh-CN" altLang="en-US" sz="2800" b="1" dirty="0">
                <a:solidFill>
                  <a:srgbClr val="000000"/>
                </a:solidFill>
                <a:latin typeface="宋体" pitchFamily="2" charset="-122"/>
                <a:sym typeface="宋体" pitchFamily="2" charset="-122"/>
              </a:rPr>
              <a:t>）可以转换为若干个高一级范式的关系模式的集合，这种过程就叫</a:t>
            </a:r>
            <a:r>
              <a:rPr lang="zh-CN" altLang="en-US" sz="2800" b="1" dirty="0">
                <a:solidFill>
                  <a:srgbClr val="FF00FF"/>
                </a:solidFill>
                <a:latin typeface="宋体" pitchFamily="2" charset="-122"/>
                <a:sym typeface="宋体" pitchFamily="2" charset="-122"/>
              </a:rPr>
              <a:t>规范化</a:t>
            </a:r>
            <a:r>
              <a:rPr lang="zh-CN" altLang="en-US" sz="2800" b="1" dirty="0">
                <a:solidFill>
                  <a:srgbClr val="000000"/>
                </a:solidFill>
                <a:latin typeface="宋体" pitchFamily="2" charset="-122"/>
                <a:sym typeface="宋体" pitchFamily="2" charset="-122"/>
              </a:rPr>
              <a:t>（</a:t>
            </a:r>
            <a:r>
              <a:rPr lang="en-US" altLang="zh-CN" sz="2800" b="1" dirty="0">
                <a:solidFill>
                  <a:srgbClr val="000000"/>
                </a:solidFill>
                <a:sym typeface="Arial" pitchFamily="34" charset="0"/>
              </a:rPr>
              <a:t>normalization</a:t>
            </a:r>
            <a:r>
              <a:rPr lang="zh-CN" altLang="en-US" sz="2800" b="1" dirty="0">
                <a:solidFill>
                  <a:srgbClr val="000000"/>
                </a:solidFill>
                <a:latin typeface="宋体" pitchFamily="2" charset="-122"/>
                <a:sym typeface="宋体" pitchFamily="2" charset="-122"/>
              </a:rPr>
              <a:t>）。</a:t>
            </a:r>
          </a:p>
        </p:txBody>
      </p:sp>
      <p:sp>
        <p:nvSpPr>
          <p:cNvPr id="2" name="日期占位符 1"/>
          <p:cNvSpPr>
            <a:spLocks noGrp="1"/>
          </p:cNvSpPr>
          <p:nvPr>
            <p:ph type="dt" sz="half" idx="10"/>
          </p:nvPr>
        </p:nvSpPr>
        <p:spPr/>
        <p:txBody>
          <a:bodyPr/>
          <a:lstStyle/>
          <a:p>
            <a:pPr>
              <a:defRPr/>
            </a:pPr>
            <a:fld id="{89D6D05E-E513-4C41-BDBC-5FFE778E27AB}"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1991"/>
                                        </p:tgtEl>
                                        <p:attrNameLst>
                                          <p:attrName>style.visibility</p:attrName>
                                        </p:attrNameLst>
                                      </p:cBhvr>
                                      <p:to>
                                        <p:strVal val="visible"/>
                                      </p:to>
                                    </p:set>
                                    <p:anim calcmode="lin" valueType="num">
                                      <p:cBhvr>
                                        <p:cTn id="7" dur="1000" fill="hold"/>
                                        <p:tgtEl>
                                          <p:spTgt spid="41991"/>
                                        </p:tgtEl>
                                        <p:attrNameLst>
                                          <p:attrName>ppt_w</p:attrName>
                                        </p:attrNameLst>
                                      </p:cBhvr>
                                      <p:tavLst>
                                        <p:tav tm="0">
                                          <p:val>
                                            <p:fltVal val="0"/>
                                          </p:val>
                                        </p:tav>
                                        <p:tav tm="100000">
                                          <p:val>
                                            <p:strVal val="#ppt_w"/>
                                          </p:val>
                                        </p:tav>
                                      </p:tavLst>
                                    </p:anim>
                                    <p:anim calcmode="lin" valueType="num">
                                      <p:cBhvr>
                                        <p:cTn id="8" dur="1000" fill="hold"/>
                                        <p:tgtEl>
                                          <p:spTgt spid="41991"/>
                                        </p:tgtEl>
                                        <p:attrNameLst>
                                          <p:attrName>ppt_h</p:attrName>
                                        </p:attrNameLst>
                                      </p:cBhvr>
                                      <p:tavLst>
                                        <p:tav tm="0">
                                          <p:val>
                                            <p:fltVal val="0"/>
                                          </p:val>
                                        </p:tav>
                                        <p:tav tm="100000">
                                          <p:val>
                                            <p:strVal val="#ppt_h"/>
                                          </p:val>
                                        </p:tav>
                                      </p:tavLst>
                                    </p:anim>
                                    <p:anim calcmode="lin" valueType="num">
                                      <p:cBhvr>
                                        <p:cTn id="9" dur="1000" fill="hold"/>
                                        <p:tgtEl>
                                          <p:spTgt spid="41991"/>
                                        </p:tgtEl>
                                        <p:attrNameLst>
                                          <p:attrName>style.rotation</p:attrName>
                                        </p:attrNameLst>
                                      </p:cBhvr>
                                      <p:tavLst>
                                        <p:tav tm="0">
                                          <p:val>
                                            <p:fltVal val="90"/>
                                          </p:val>
                                        </p:tav>
                                        <p:tav tm="100000">
                                          <p:val>
                                            <p:fltVal val="0"/>
                                          </p:val>
                                        </p:tav>
                                      </p:tavLst>
                                    </p:anim>
                                    <p:animEffect transition="in" filter="fade">
                                      <p:cBhvr>
                                        <p:cTn id="10" dur="10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p:nvPr>
        </p:nvSpPr>
        <p:spPr/>
        <p:txBody>
          <a:bodyPr/>
          <a:lstStyle/>
          <a:p>
            <a:r>
              <a:rPr lang="en-US" altLang="zh-CN">
                <a:sym typeface="微软雅黑" pitchFamily="34" charset="-122"/>
              </a:rPr>
              <a:t>6.2 </a:t>
            </a:r>
            <a:r>
              <a:rPr lang="zh-CN" altLang="en-US">
                <a:sym typeface="微软雅黑" pitchFamily="34" charset="-122"/>
              </a:rPr>
              <a:t> 规范化</a:t>
            </a:r>
            <a:endParaRPr lang="zh-CN" altLang="en-US"/>
          </a:p>
        </p:txBody>
      </p:sp>
      <p:sp>
        <p:nvSpPr>
          <p:cNvPr id="43011" name="文本占位符 4"/>
          <p:cNvSpPr>
            <a:spLocks noGrp="1" noChangeArrowheads="1"/>
          </p:cNvSpPr>
          <p:nvPr>
            <p:ph idx="1"/>
          </p:nvPr>
        </p:nvSpPr>
        <p:spPr>
          <a:xfrm>
            <a:off x="3563888" y="1087772"/>
            <a:ext cx="4477130" cy="532951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olidFill>
                  <a:srgbClr val="00B050"/>
                </a:solidFill>
                <a:sym typeface="Calibri" pitchFamily="34" charset="0"/>
              </a:rPr>
              <a:t>6.2.4  2NF</a:t>
            </a:r>
            <a:endParaRPr lang="zh-CN" altLang="en-US" dirty="0">
              <a:solidFill>
                <a:srgbClr val="00B050"/>
              </a:solidFill>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BC2FB38F-785F-412F-A4B3-AE3EAC52FA74}" type="datetime1">
              <a:rPr lang="zh-CN" altLang="en-US" smtClean="0"/>
              <a:t>2021/12/02</a:t>
            </a:fld>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b="1" dirty="0">
                <a:ea typeface="华文隶书" panose="02010800040101010101" pitchFamily="2" charset="-122"/>
              </a:rPr>
              <a:t>第一范式</a:t>
            </a:r>
            <a:r>
              <a:rPr lang="en-US" altLang="zh-CN" b="1" dirty="0"/>
              <a:t>(1NF) </a:t>
            </a:r>
            <a:endParaRPr lang="zh-CN" altLang="en-US" b="1" dirty="0"/>
          </a:p>
        </p:txBody>
      </p:sp>
      <p:sp>
        <p:nvSpPr>
          <p:cNvPr id="222211" name="Rectangle 3"/>
          <p:cNvSpPr>
            <a:spLocks noGrp="1" noChangeArrowheads="1"/>
          </p:cNvSpPr>
          <p:nvPr>
            <p:ph idx="1"/>
          </p:nvPr>
        </p:nvSpPr>
        <p:spPr>
          <a:xfrm>
            <a:off x="915164" y="692696"/>
            <a:ext cx="8077200" cy="2635219"/>
          </a:xfrm>
        </p:spPr>
        <p:txBody>
          <a:bodyPr/>
          <a:lstStyle/>
          <a:p>
            <a:pPr>
              <a:lnSpc>
                <a:spcPct val="200000"/>
              </a:lnSpc>
            </a:pPr>
            <a:r>
              <a:rPr lang="zh-CN" altLang="en-US" sz="2400" b="1" dirty="0">
                <a:latin typeface="微软雅黑" panose="020B0503020204020204" pitchFamily="34" charset="-122"/>
                <a:ea typeface="微软雅黑" panose="020B0503020204020204" pitchFamily="34" charset="-122"/>
              </a:rPr>
              <a:t>如果一关系模式</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的每个属性对应的域值都是不可分的</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即原子的</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，则称</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属于</a:t>
            </a:r>
            <a:r>
              <a:rPr lang="zh-CN" altLang="en-US" sz="2400" b="1" dirty="0">
                <a:solidFill>
                  <a:srgbClr val="9900CC"/>
                </a:solidFill>
                <a:latin typeface="微软雅黑" panose="020B0503020204020204" pitchFamily="34" charset="-122"/>
                <a:ea typeface="微软雅黑" panose="020B0503020204020204" pitchFamily="34" charset="-122"/>
              </a:rPr>
              <a:t>第一范式</a:t>
            </a:r>
            <a:r>
              <a:rPr lang="zh-CN" altLang="en-US" sz="2400" b="1" dirty="0">
                <a:latin typeface="微软雅黑" panose="020B0503020204020204" pitchFamily="34" charset="-122"/>
                <a:ea typeface="微软雅黑" panose="020B0503020204020204" pitchFamily="34" charset="-122"/>
              </a:rPr>
              <a:t>，记为</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latin typeface="微软雅黑" panose="020B0503020204020204" pitchFamily="34" charset="-122"/>
                <a:ea typeface="微软雅黑" panose="020B0503020204020204" pitchFamily="34" charset="-122"/>
              </a:rPr>
              <a:t>1NF.</a:t>
            </a:r>
            <a:endParaRPr lang="zh-CN" altLang="en-US" sz="2400" b="1" dirty="0">
              <a:latin typeface="微软雅黑" panose="020B0503020204020204" pitchFamily="34" charset="-122"/>
              <a:ea typeface="微软雅黑" panose="020B0503020204020204" pitchFamily="34" charset="-122"/>
            </a:endParaRPr>
          </a:p>
          <a:p>
            <a:pPr>
              <a:lnSpc>
                <a:spcPct val="200000"/>
              </a:lnSpc>
            </a:pPr>
            <a:r>
              <a:rPr lang="zh-CN" altLang="en-US" sz="2000" b="1" dirty="0">
                <a:solidFill>
                  <a:srgbClr val="FF0066"/>
                </a:solidFill>
                <a:latin typeface="微软雅黑" panose="020B0503020204020204" pitchFamily="34" charset="-122"/>
                <a:ea typeface="微软雅黑" panose="020B0503020204020204" pitchFamily="34" charset="-122"/>
              </a:rPr>
              <a:t>第一范式的目标是：</a:t>
            </a:r>
            <a:r>
              <a:rPr lang="zh-CN" altLang="en-US" sz="2000" b="1" dirty="0">
                <a:solidFill>
                  <a:srgbClr val="0000CC"/>
                </a:solidFill>
                <a:latin typeface="微软雅黑" panose="020B0503020204020204" pitchFamily="34" charset="-122"/>
                <a:ea typeface="微软雅黑" panose="020B0503020204020204" pitchFamily="34" charset="-122"/>
              </a:rPr>
              <a:t>将基本数据划分成称为实体集或表的逻辑单元，当设计好每个实体后，需要为其指定</a:t>
            </a:r>
            <a:r>
              <a:rPr lang="zh-CN" altLang="en-US" sz="2000" b="1" dirty="0">
                <a:solidFill>
                  <a:srgbClr val="FF3300"/>
                </a:solidFill>
                <a:latin typeface="微软雅黑" panose="020B0503020204020204" pitchFamily="34" charset="-122"/>
                <a:ea typeface="微软雅黑" panose="020B0503020204020204" pitchFamily="34" charset="-122"/>
              </a:rPr>
              <a:t>主码</a:t>
            </a:r>
            <a:r>
              <a:rPr lang="zh-CN" altLang="en-US" sz="2000" b="1" dirty="0">
                <a:solidFill>
                  <a:srgbClr val="0000CC"/>
                </a:solidFill>
                <a:latin typeface="微软雅黑" panose="020B0503020204020204" pitchFamily="34" charset="-122"/>
                <a:ea typeface="微软雅黑" panose="020B0503020204020204" pitchFamily="34" charset="-122"/>
              </a:rPr>
              <a:t>。</a:t>
            </a:r>
          </a:p>
        </p:txBody>
      </p:sp>
      <p:graphicFrame>
        <p:nvGraphicFramePr>
          <p:cNvPr id="222412" name="Group 204"/>
          <p:cNvGraphicFramePr>
            <a:graphicFrameLocks noGrp="1"/>
          </p:cNvGraphicFramePr>
          <p:nvPr>
            <p:extLst>
              <p:ext uri="{D42A27DB-BD31-4B8C-83A1-F6EECF244321}">
                <p14:modId xmlns:p14="http://schemas.microsoft.com/office/powerpoint/2010/main" val="1143896800"/>
              </p:ext>
            </p:extLst>
          </p:nvPr>
        </p:nvGraphicFramePr>
        <p:xfrm>
          <a:off x="1059488" y="3883533"/>
          <a:ext cx="7945016" cy="772636"/>
        </p:xfrm>
        <a:graphic>
          <a:graphicData uri="http://schemas.openxmlformats.org/drawingml/2006/table">
            <a:tbl>
              <a:tblPr/>
              <a:tblGrid>
                <a:gridCol w="1097907">
                  <a:extLst>
                    <a:ext uri="{9D8B030D-6E8A-4147-A177-3AD203B41FA5}">
                      <a16:colId xmlns:a16="http://schemas.microsoft.com/office/drawing/2014/main" val="300738164"/>
                    </a:ext>
                  </a:extLst>
                </a:gridCol>
                <a:gridCol w="1325687">
                  <a:extLst>
                    <a:ext uri="{9D8B030D-6E8A-4147-A177-3AD203B41FA5}">
                      <a16:colId xmlns:a16="http://schemas.microsoft.com/office/drawing/2014/main" val="1081422410"/>
                    </a:ext>
                  </a:extLst>
                </a:gridCol>
                <a:gridCol w="628677">
                  <a:extLst>
                    <a:ext uri="{9D8B030D-6E8A-4147-A177-3AD203B41FA5}">
                      <a16:colId xmlns:a16="http://schemas.microsoft.com/office/drawing/2014/main" val="1973210759"/>
                    </a:ext>
                  </a:extLst>
                </a:gridCol>
                <a:gridCol w="947571">
                  <a:extLst>
                    <a:ext uri="{9D8B030D-6E8A-4147-A177-3AD203B41FA5}">
                      <a16:colId xmlns:a16="http://schemas.microsoft.com/office/drawing/2014/main" val="68374467"/>
                    </a:ext>
                  </a:extLst>
                </a:gridCol>
                <a:gridCol w="567935">
                  <a:extLst>
                    <a:ext uri="{9D8B030D-6E8A-4147-A177-3AD203B41FA5}">
                      <a16:colId xmlns:a16="http://schemas.microsoft.com/office/drawing/2014/main" val="3439703577"/>
                    </a:ext>
                  </a:extLst>
                </a:gridCol>
                <a:gridCol w="1044757">
                  <a:extLst>
                    <a:ext uri="{9D8B030D-6E8A-4147-A177-3AD203B41FA5}">
                      <a16:colId xmlns:a16="http://schemas.microsoft.com/office/drawing/2014/main" val="3694717635"/>
                    </a:ext>
                  </a:extLst>
                </a:gridCol>
                <a:gridCol w="590714">
                  <a:extLst>
                    <a:ext uri="{9D8B030D-6E8A-4147-A177-3AD203B41FA5}">
                      <a16:colId xmlns:a16="http://schemas.microsoft.com/office/drawing/2014/main" val="2116998828"/>
                    </a:ext>
                  </a:extLst>
                </a:gridCol>
                <a:gridCol w="779012">
                  <a:extLst>
                    <a:ext uri="{9D8B030D-6E8A-4147-A177-3AD203B41FA5}">
                      <a16:colId xmlns:a16="http://schemas.microsoft.com/office/drawing/2014/main" val="3710139748"/>
                    </a:ext>
                  </a:extLst>
                </a:gridCol>
                <a:gridCol w="962756">
                  <a:extLst>
                    <a:ext uri="{9D8B030D-6E8A-4147-A177-3AD203B41FA5}">
                      <a16:colId xmlns:a16="http://schemas.microsoft.com/office/drawing/2014/main" val="3172488601"/>
                    </a:ext>
                  </a:extLst>
                </a:gridCol>
              </a:tblGrid>
              <a:tr h="350775">
                <a:tc rowSpan="2">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sng" strike="noStrike" cap="none" normalizeH="0" baseline="0" dirty="0" err="1">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studentNo</a:t>
                      </a:r>
                      <a:endParaRPr kumimoji="0" lang="en-US" altLang="zh-CN" sz="1600" b="1" i="0" u="sng"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studentName</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birthday</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age</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address</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classNo</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8517475"/>
                  </a:ext>
                </a:extLst>
              </a:tr>
              <a:tr h="42186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province</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city</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street</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2955052843"/>
                  </a:ext>
                </a:extLst>
              </a:tr>
            </a:tbl>
          </a:graphicData>
        </a:graphic>
      </p:graphicFrame>
      <p:sp>
        <p:nvSpPr>
          <p:cNvPr id="222337" name="Rectangle 129"/>
          <p:cNvSpPr>
            <a:spLocks noChangeArrowheads="1"/>
          </p:cNvSpPr>
          <p:nvPr/>
        </p:nvSpPr>
        <p:spPr bwMode="auto">
          <a:xfrm>
            <a:off x="2514600" y="4819710"/>
            <a:ext cx="4289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dirty="0">
                <a:latin typeface="Times New Roman" panose="02020603050405020304" pitchFamily="18" charset="0"/>
                <a:cs typeface="Times New Roman" panose="02020603050405020304" pitchFamily="18" charset="0"/>
              </a:rPr>
              <a:t>非规范化的关系模式</a:t>
            </a:r>
            <a:endParaRPr lang="zh-CN" altLang="en-US" sz="1600" b="1" dirty="0"/>
          </a:p>
        </p:txBody>
      </p:sp>
      <p:graphicFrame>
        <p:nvGraphicFramePr>
          <p:cNvPr id="222410" name="Group 202"/>
          <p:cNvGraphicFramePr>
            <a:graphicFrameLocks noGrp="1"/>
          </p:cNvGraphicFramePr>
          <p:nvPr>
            <p:extLst/>
          </p:nvPr>
        </p:nvGraphicFramePr>
        <p:xfrm>
          <a:off x="1090474" y="5373791"/>
          <a:ext cx="7936879" cy="578533"/>
        </p:xfrm>
        <a:graphic>
          <a:graphicData uri="http://schemas.openxmlformats.org/drawingml/2006/table">
            <a:tbl>
              <a:tblPr/>
              <a:tblGrid>
                <a:gridCol w="1128252">
                  <a:extLst>
                    <a:ext uri="{9D8B030D-6E8A-4147-A177-3AD203B41FA5}">
                      <a16:colId xmlns:a16="http://schemas.microsoft.com/office/drawing/2014/main" val="2401524269"/>
                    </a:ext>
                  </a:extLst>
                </a:gridCol>
                <a:gridCol w="1328329">
                  <a:extLst>
                    <a:ext uri="{9D8B030D-6E8A-4147-A177-3AD203B41FA5}">
                      <a16:colId xmlns:a16="http://schemas.microsoft.com/office/drawing/2014/main" val="2437466070"/>
                    </a:ext>
                  </a:extLst>
                </a:gridCol>
                <a:gridCol w="552091">
                  <a:extLst>
                    <a:ext uri="{9D8B030D-6E8A-4147-A177-3AD203B41FA5}">
                      <a16:colId xmlns:a16="http://schemas.microsoft.com/office/drawing/2014/main" val="2093636252"/>
                    </a:ext>
                  </a:extLst>
                </a:gridCol>
                <a:gridCol w="938706">
                  <a:extLst>
                    <a:ext uri="{9D8B030D-6E8A-4147-A177-3AD203B41FA5}">
                      <a16:colId xmlns:a16="http://schemas.microsoft.com/office/drawing/2014/main" val="518769219"/>
                    </a:ext>
                  </a:extLst>
                </a:gridCol>
                <a:gridCol w="562622">
                  <a:extLst>
                    <a:ext uri="{9D8B030D-6E8A-4147-A177-3AD203B41FA5}">
                      <a16:colId xmlns:a16="http://schemas.microsoft.com/office/drawing/2014/main" val="2565483822"/>
                    </a:ext>
                  </a:extLst>
                </a:gridCol>
                <a:gridCol w="974810">
                  <a:extLst>
                    <a:ext uri="{9D8B030D-6E8A-4147-A177-3AD203B41FA5}">
                      <a16:colId xmlns:a16="http://schemas.microsoft.com/office/drawing/2014/main" val="2798014800"/>
                    </a:ext>
                  </a:extLst>
                </a:gridCol>
                <a:gridCol w="652882">
                  <a:extLst>
                    <a:ext uri="{9D8B030D-6E8A-4147-A177-3AD203B41FA5}">
                      <a16:colId xmlns:a16="http://schemas.microsoft.com/office/drawing/2014/main" val="245499558"/>
                    </a:ext>
                  </a:extLst>
                </a:gridCol>
                <a:gridCol w="794290">
                  <a:extLst>
                    <a:ext uri="{9D8B030D-6E8A-4147-A177-3AD203B41FA5}">
                      <a16:colId xmlns:a16="http://schemas.microsoft.com/office/drawing/2014/main" val="1170308762"/>
                    </a:ext>
                  </a:extLst>
                </a:gridCol>
                <a:gridCol w="1004897">
                  <a:extLst>
                    <a:ext uri="{9D8B030D-6E8A-4147-A177-3AD203B41FA5}">
                      <a16:colId xmlns:a16="http://schemas.microsoft.com/office/drawing/2014/main" val="2182766130"/>
                    </a:ext>
                  </a:extLst>
                </a:gridCol>
              </a:tblGrid>
              <a:tr h="578533">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sng"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studentNo</a:t>
                      </a:r>
                      <a:endParaRPr kumimoji="0" lang="en-US" altLang="zh-CN" sz="1600" b="1" i="0" u="sng"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studentName</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birthday</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age</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province</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city</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street</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eaLnBrk="0" hangingPunct="0">
                        <a:spcBef>
                          <a:spcPct val="20000"/>
                        </a:spcBef>
                        <a:buFont typeface="Wingdings" panose="05000000000000000000" pitchFamily="2" charset="2"/>
                        <a:defRPr sz="2000" b="1">
                          <a:solidFill>
                            <a:schemeClr val="tx1"/>
                          </a:solidFill>
                          <a:latin typeface="Times New Roman" panose="02020603050405020304" pitchFamily="18" charset="0"/>
                          <a:ea typeface="宋体" panose="02010600030101010101" pitchFamily="2" charset="-122"/>
                        </a:defRPr>
                      </a:lvl2pPr>
                      <a:lvl3pPr eaLnBrk="0" hangingPunct="0">
                        <a:spcBef>
                          <a:spcPct val="20000"/>
                        </a:spcBef>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3pPr>
                      <a:lvl4pPr eaLnBrk="0" hangingPunct="0">
                        <a:spcBef>
                          <a:spcPct val="20000"/>
                        </a:spcBef>
                        <a:buFont typeface="Wingdings" panose="05000000000000000000" pitchFamily="2" charset="2"/>
                        <a:defRPr sz="1600" b="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sz="1600">
                          <a:solidFill>
                            <a:schemeClr val="bg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sz="1600">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classNo</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866381"/>
                  </a:ext>
                </a:extLst>
              </a:tr>
            </a:tbl>
          </a:graphicData>
        </a:graphic>
      </p:graphicFrame>
      <p:sp>
        <p:nvSpPr>
          <p:cNvPr id="222388" name="Rectangle 180"/>
          <p:cNvSpPr>
            <a:spLocks noChangeArrowheads="1"/>
          </p:cNvSpPr>
          <p:nvPr/>
        </p:nvSpPr>
        <p:spPr bwMode="auto">
          <a:xfrm>
            <a:off x="3762788" y="6073452"/>
            <a:ext cx="24208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600" b="1" dirty="0">
                <a:latin typeface="Times New Roman" panose="02020603050405020304" pitchFamily="18" charset="0"/>
                <a:cs typeface="Times New Roman" panose="02020603050405020304" pitchFamily="18" charset="0"/>
              </a:rPr>
              <a:t>1NF</a:t>
            </a:r>
            <a:r>
              <a:rPr lang="zh-CN" altLang="en-US" sz="1600" b="1" dirty="0">
                <a:latin typeface="Times New Roman" panose="02020603050405020304" pitchFamily="18" charset="0"/>
                <a:cs typeface="Times New Roman" panose="02020603050405020304" pitchFamily="18" charset="0"/>
              </a:rPr>
              <a:t>规范化后的关系模式</a:t>
            </a:r>
            <a:endParaRPr lang="zh-CN" altLang="en-US" sz="1600" b="1" dirty="0"/>
          </a:p>
        </p:txBody>
      </p:sp>
      <p:sp>
        <p:nvSpPr>
          <p:cNvPr id="9" name="日期占位符 1"/>
          <p:cNvSpPr>
            <a:spLocks noGrp="1"/>
          </p:cNvSpPr>
          <p:nvPr>
            <p:ph type="dt" sz="half" idx="10"/>
          </p:nvPr>
        </p:nvSpPr>
        <p:spPr>
          <a:xfrm>
            <a:off x="0" y="6597650"/>
            <a:ext cx="827088" cy="260350"/>
          </a:xfrm>
        </p:spPr>
        <p:txBody>
          <a:bodyPr/>
          <a:lstStyle/>
          <a:p>
            <a:pPr>
              <a:defRPr/>
            </a:pPr>
            <a:fld id="{3F7B2F2B-EA7D-4A21-B833-842E43EEB3D9}" type="datetime1">
              <a:rPr lang="zh-CN" altLang="en-US" smtClean="0"/>
              <a:t>2021/12/02</a:t>
            </a:fld>
            <a:endParaRPr lang="zh-CN" altLang="en-US" dirty="0"/>
          </a:p>
        </p:txBody>
      </p:sp>
    </p:spTree>
    <p:extLst>
      <p:ext uri="{BB962C8B-B14F-4D97-AF65-F5344CB8AC3E}">
        <p14:creationId xmlns:p14="http://schemas.microsoft.com/office/powerpoint/2010/main" val="3053903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Effect transition="in" filter="wipe(left)">
                                      <p:cBhvr>
                                        <p:cTn id="7" dur="500"/>
                                        <p:tgtEl>
                                          <p:spTgt spid="222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337"/>
                                        </p:tgtEl>
                                        <p:attrNameLst>
                                          <p:attrName>style.visibility</p:attrName>
                                        </p:attrNameLst>
                                      </p:cBhvr>
                                      <p:to>
                                        <p:strVal val="visible"/>
                                      </p:to>
                                    </p:set>
                                    <p:animEffect transition="in" filter="wipe(left)">
                                      <p:cBhvr>
                                        <p:cTn id="12" dur="500"/>
                                        <p:tgtEl>
                                          <p:spTgt spid="222337"/>
                                        </p:tgtEl>
                                      </p:cBhvr>
                                    </p:animEffect>
                                  </p:childTnLst>
                                </p:cTn>
                              </p:par>
                              <p:par>
                                <p:cTn id="13" presetID="22" presetClass="entr" presetSubtype="8" fill="hold" nodeType="withEffect">
                                  <p:stCondLst>
                                    <p:cond delay="0"/>
                                  </p:stCondLst>
                                  <p:childTnLst>
                                    <p:set>
                                      <p:cBhvr>
                                        <p:cTn id="14" dur="1" fill="hold">
                                          <p:stCondLst>
                                            <p:cond delay="0"/>
                                          </p:stCondLst>
                                        </p:cTn>
                                        <p:tgtEl>
                                          <p:spTgt spid="222412"/>
                                        </p:tgtEl>
                                        <p:attrNameLst>
                                          <p:attrName>style.visibility</p:attrName>
                                        </p:attrNameLst>
                                      </p:cBhvr>
                                      <p:to>
                                        <p:strVal val="visible"/>
                                      </p:to>
                                    </p:set>
                                    <p:animEffect transition="in" filter="wipe(left)">
                                      <p:cBhvr>
                                        <p:cTn id="15" dur="500"/>
                                        <p:tgtEl>
                                          <p:spTgt spid="2224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22410"/>
                                        </p:tgtEl>
                                        <p:attrNameLst>
                                          <p:attrName>style.visibility</p:attrName>
                                        </p:attrNameLst>
                                      </p:cBhvr>
                                      <p:to>
                                        <p:strVal val="visible"/>
                                      </p:to>
                                    </p:set>
                                    <p:animEffect transition="in" filter="wipe(left)">
                                      <p:cBhvr>
                                        <p:cTn id="20" dur="500"/>
                                        <p:tgtEl>
                                          <p:spTgt spid="22241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2388"/>
                                        </p:tgtEl>
                                        <p:attrNameLst>
                                          <p:attrName>style.visibility</p:attrName>
                                        </p:attrNameLst>
                                      </p:cBhvr>
                                      <p:to>
                                        <p:strVal val="visible"/>
                                      </p:to>
                                    </p:set>
                                    <p:animEffect transition="in" filter="wipe(left)">
                                      <p:cBhvr>
                                        <p:cTn id="23" dur="500"/>
                                        <p:tgtEl>
                                          <p:spTgt spid="222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37" grpId="0"/>
      <p:bldP spid="2223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6" name="Rectangle 2"/>
          <p:cNvSpPr>
            <a:spLocks noGrp="1" noChangeArrowheads="1"/>
          </p:cNvSpPr>
          <p:nvPr>
            <p:ph type="title"/>
          </p:nvPr>
        </p:nvSpPr>
        <p:spPr/>
        <p:txBody>
          <a:bodyPr/>
          <a:lstStyle/>
          <a:p>
            <a:r>
              <a:rPr lang="en-US" altLang="zh-CN" sz="3600" dirty="0">
                <a:sym typeface="微软雅黑" pitchFamily="34" charset="-122"/>
              </a:rPr>
              <a:t>6.2.4</a:t>
            </a:r>
            <a:r>
              <a:rPr lang="zh-CN" altLang="en-US" sz="3600" dirty="0">
                <a:sym typeface="微软雅黑" pitchFamily="34" charset="-122"/>
              </a:rPr>
              <a:t> </a:t>
            </a:r>
            <a:r>
              <a:rPr lang="en-US" altLang="zh-CN" sz="3600" dirty="0">
                <a:sym typeface="微软雅黑" pitchFamily="34" charset="-122"/>
              </a:rPr>
              <a:t> 2NF</a:t>
            </a:r>
            <a:endParaRPr lang="zh-CN" altLang="en-US" sz="3600" dirty="0"/>
          </a:p>
        </p:txBody>
      </p:sp>
      <p:sp>
        <p:nvSpPr>
          <p:cNvPr id="44037" name="Rectangle 3"/>
          <p:cNvSpPr>
            <a:spLocks noGrp="1" noChangeArrowheads="1"/>
          </p:cNvSpPr>
          <p:nvPr>
            <p:ph idx="1"/>
          </p:nvPr>
        </p:nvSpPr>
        <p:spPr>
          <a:xfrm>
            <a:off x="958966" y="908720"/>
            <a:ext cx="8185034" cy="5425405"/>
          </a:xfrm>
        </p:spPr>
        <p:txBody>
          <a:bodyPr/>
          <a:lstStyle/>
          <a:p>
            <a:pPr marL="342900" indent="-342900" algn="l">
              <a:lnSpc>
                <a:spcPct val="120000"/>
              </a:lnSpc>
              <a:spcBef>
                <a:spcPts val="0"/>
              </a:spcBef>
              <a:buFont typeface="Wingdings" pitchFamily="2" charset="2"/>
              <a:buChar char="v"/>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定义</a:t>
            </a:r>
            <a:r>
              <a:rPr lang="en-US" altLang="zh-CN" dirty="0">
                <a:solidFill>
                  <a:srgbClr val="C00000"/>
                </a:solidFill>
                <a:latin typeface="微软雅黑" panose="020B0503020204020204" pitchFamily="34" charset="-122"/>
                <a:ea typeface="微软雅黑" panose="020B0503020204020204" pitchFamily="34" charset="-122"/>
                <a:sym typeface="Calibri" pitchFamily="34" charset="0"/>
              </a:rPr>
              <a:t>6.6  </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若关系模式</a:t>
            </a:r>
            <a:r>
              <a:rPr lang="en-US" altLang="zh-CN" i="1" dirty="0">
                <a:solidFill>
                  <a:srgbClr val="C00000"/>
                </a:solidFill>
                <a:latin typeface="微软雅黑" panose="020B0503020204020204" pitchFamily="34" charset="-122"/>
                <a:ea typeface="微软雅黑" panose="020B0503020204020204" pitchFamily="34" charset="-122"/>
                <a:sym typeface="Calibri" pitchFamily="34" charset="0"/>
              </a:rPr>
              <a:t>R</a:t>
            </a:r>
            <a:r>
              <a:rPr lang="en-US" altLang="zh-CN" dirty="0">
                <a:solidFill>
                  <a:srgbClr val="C00000"/>
                </a:solidFill>
                <a:latin typeface="微软雅黑" panose="020B0503020204020204" pitchFamily="34" charset="-122"/>
                <a:ea typeface="微软雅黑" panose="020B0503020204020204" pitchFamily="34" charset="-122"/>
                <a:sym typeface="Calibri" pitchFamily="34" charset="0"/>
              </a:rPr>
              <a:t>∈1NF</a:t>
            </a: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，并且每一个非主属性都完全函数依赖于任何一个候选码，则</a:t>
            </a:r>
            <a:r>
              <a:rPr lang="en-US" altLang="zh-CN" i="1" dirty="0">
                <a:solidFill>
                  <a:srgbClr val="C00000"/>
                </a:solidFill>
                <a:latin typeface="微软雅黑" panose="020B0503020204020204" pitchFamily="34" charset="-122"/>
                <a:ea typeface="微软雅黑" panose="020B0503020204020204" pitchFamily="34" charset="-122"/>
                <a:sym typeface="Calibri" pitchFamily="34" charset="0"/>
              </a:rPr>
              <a:t>R</a:t>
            </a:r>
            <a:r>
              <a:rPr lang="en-US" altLang="zh-CN" dirty="0">
                <a:solidFill>
                  <a:srgbClr val="C00000"/>
                </a:solidFill>
                <a:latin typeface="微软雅黑" panose="020B0503020204020204" pitchFamily="34" charset="-122"/>
                <a:ea typeface="微软雅黑" panose="020B0503020204020204" pitchFamily="34" charset="-122"/>
                <a:sym typeface="Calibri" pitchFamily="34" charset="0"/>
              </a:rPr>
              <a:t>∈2NF</a:t>
            </a:r>
            <a:endParaRPr lang="en-US" altLang="zh-CN" sz="3200" dirty="0">
              <a:solidFill>
                <a:srgbClr val="C00000"/>
              </a:solidFill>
              <a:latin typeface="微软雅黑" panose="020B0503020204020204" pitchFamily="34" charset="-122"/>
              <a:ea typeface="微软雅黑" panose="020B0503020204020204" pitchFamily="34" charset="-122"/>
              <a:sym typeface="Calibri" pitchFamily="34" charset="0"/>
            </a:endParaRPr>
          </a:p>
          <a:p>
            <a:pPr marL="342900" indent="-342900" algn="l">
              <a:lnSpc>
                <a:spcPct val="120000"/>
              </a:lnSpc>
              <a:spcBef>
                <a:spcPts val="0"/>
              </a:spcBef>
              <a:buFont typeface="Wingdings" pitchFamily="2" charset="2"/>
              <a:buChar char="v"/>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6.4] </a:t>
            </a:r>
            <a:r>
              <a:rPr lang="zh-CN" altLang="en-US" dirty="0">
                <a:sym typeface="Calibri" pitchFamily="34" charset="0"/>
              </a:rPr>
              <a:t> </a:t>
            </a:r>
            <a:r>
              <a:rPr lang="en-US" altLang="zh-CN" dirty="0">
                <a:sym typeface="Calibri" pitchFamily="34" charset="0"/>
              </a:rPr>
              <a:t>S-L-C(</a:t>
            </a:r>
            <a:r>
              <a:rPr lang="en-US" altLang="zh-CN" dirty="0" err="1">
                <a:sym typeface="Calibri" pitchFamily="34" charset="0"/>
              </a:rPr>
              <a:t>Sno,Sdept,Sloc,Cno,Grade</a:t>
            </a:r>
            <a:r>
              <a:rPr lang="en-US" altLang="zh-CN" dirty="0">
                <a:sym typeface="Calibri" pitchFamily="34" charset="0"/>
              </a:rPr>
              <a:t>)</a:t>
            </a:r>
            <a:r>
              <a:rPr lang="zh-CN" altLang="en-US" dirty="0">
                <a:sym typeface="Calibri" pitchFamily="34" charset="0"/>
              </a:rPr>
              <a:t>，</a:t>
            </a:r>
            <a:r>
              <a:rPr lang="en-US" dirty="0">
                <a:sym typeface="Calibri" pitchFamily="34" charset="0"/>
              </a:rPr>
              <a:t> </a:t>
            </a:r>
            <a:r>
              <a:rPr lang="en-US" altLang="zh-CN" dirty="0" err="1">
                <a:sym typeface="Calibri" pitchFamily="34" charset="0"/>
              </a:rPr>
              <a:t>Sloc</a:t>
            </a:r>
            <a:r>
              <a:rPr lang="zh-CN" altLang="en-US" dirty="0">
                <a:sym typeface="Calibri" pitchFamily="34" charset="0"/>
              </a:rPr>
              <a:t>为学生的住处，并且每个系的学生住在同一个地方。</a:t>
            </a:r>
            <a:r>
              <a:rPr lang="en-US" altLang="zh-CN" dirty="0">
                <a:sym typeface="Calibri" pitchFamily="34" charset="0"/>
              </a:rPr>
              <a:t>S-L-C</a:t>
            </a:r>
            <a:r>
              <a:rPr lang="zh-CN" altLang="en-US" dirty="0">
                <a:sym typeface="Calibri" pitchFamily="34" charset="0"/>
              </a:rPr>
              <a:t>的码为</a:t>
            </a:r>
            <a:r>
              <a:rPr lang="en-US" altLang="zh-CN" dirty="0">
                <a:sym typeface="Calibri" pitchFamily="34" charset="0"/>
              </a:rPr>
              <a:t>(</a:t>
            </a:r>
            <a:r>
              <a:rPr lang="en-US" altLang="zh-CN" dirty="0" err="1">
                <a:sym typeface="Calibri" pitchFamily="34" charset="0"/>
              </a:rPr>
              <a:t>Sno,Cno</a:t>
            </a:r>
            <a:r>
              <a:rPr lang="en-US" altLang="zh-CN" dirty="0">
                <a:sym typeface="Calibri" pitchFamily="34" charset="0"/>
              </a:rPr>
              <a:t>)</a:t>
            </a:r>
            <a:r>
              <a:rPr lang="zh-CN" altLang="en-US" dirty="0">
                <a:sym typeface="Calibri" pitchFamily="34" charset="0"/>
              </a:rPr>
              <a:t>。</a:t>
            </a:r>
          </a:p>
          <a:p>
            <a:pPr marL="342900" indent="-342900" algn="l">
              <a:spcBef>
                <a:spcPts val="0"/>
              </a:spcBef>
            </a:pPr>
            <a:r>
              <a:rPr lang="zh-CN" altLang="en-US" dirty="0">
                <a:sym typeface="Calibri" pitchFamily="34" charset="0"/>
              </a:rPr>
              <a:t>	</a:t>
            </a:r>
            <a:r>
              <a:rPr lang="zh-CN" altLang="en-US" sz="2400" dirty="0">
                <a:sym typeface="Calibri" pitchFamily="34" charset="0"/>
              </a:rPr>
              <a:t>函数依赖有</a:t>
            </a:r>
            <a:endParaRPr lang="en-US" dirty="0">
              <a:sym typeface="Calibri" pitchFamily="34" charset="0"/>
            </a:endParaRPr>
          </a:p>
          <a:p>
            <a:pPr marL="857250" lvl="2" algn="l">
              <a:buFont typeface="Wingdings" pitchFamily="2" charset="2"/>
              <a:buChar char="n"/>
            </a:pPr>
            <a:r>
              <a:rPr lang="en-US" altLang="zh-CN" sz="2400" dirty="0">
                <a:sym typeface="Calibri" pitchFamily="34" charset="0"/>
              </a:rPr>
              <a:t>(</a:t>
            </a:r>
            <a:r>
              <a:rPr lang="en-US" altLang="zh-CN" sz="2400" dirty="0" err="1">
                <a:sym typeface="Calibri" pitchFamily="34" charset="0"/>
              </a:rPr>
              <a:t>Sno,Cno</a:t>
            </a:r>
            <a:r>
              <a:rPr lang="en-US" altLang="zh-CN" sz="2400" dirty="0">
                <a:sym typeface="Calibri" pitchFamily="34" charset="0"/>
              </a:rPr>
              <a:t>)</a:t>
            </a:r>
            <a:r>
              <a:rPr lang="zh-CN" altLang="en-US" sz="2400" dirty="0"/>
              <a:t>→</a:t>
            </a:r>
            <a:r>
              <a:rPr lang="en-US" altLang="zh-CN" sz="2400" dirty="0">
                <a:sym typeface="Calibri" pitchFamily="34" charset="0"/>
              </a:rPr>
              <a:t>Grade</a:t>
            </a:r>
          </a:p>
          <a:p>
            <a:pPr marL="857250" lvl="2" algn="l">
              <a:buFont typeface="Wingdings" pitchFamily="2" charset="2"/>
              <a:buChar char="n"/>
            </a:pPr>
            <a:r>
              <a:rPr lang="en-US" altLang="zh-CN" sz="2400" dirty="0" err="1">
                <a:sym typeface="Calibri" pitchFamily="34" charset="0"/>
              </a:rPr>
              <a:t>Sno→Sdept</a:t>
            </a:r>
            <a:r>
              <a:rPr lang="en-US" altLang="zh-CN" sz="2400" dirty="0">
                <a:sym typeface="Calibri" pitchFamily="34" charset="0"/>
              </a:rPr>
              <a:t>, (</a:t>
            </a:r>
            <a:r>
              <a:rPr lang="en-US" altLang="zh-CN" sz="2400" dirty="0" err="1">
                <a:sym typeface="Calibri" pitchFamily="34" charset="0"/>
              </a:rPr>
              <a:t>Sno,Cno</a:t>
            </a:r>
            <a:r>
              <a:rPr lang="en-US" altLang="zh-CN" sz="2400" dirty="0">
                <a:sym typeface="Calibri" pitchFamily="34" charset="0"/>
              </a:rPr>
              <a:t>)</a:t>
            </a:r>
            <a:r>
              <a:rPr lang="zh-CN" altLang="en-US" sz="2400" dirty="0"/>
              <a:t>→</a:t>
            </a:r>
            <a:r>
              <a:rPr lang="en-US" altLang="zh-CN" sz="2400" dirty="0" err="1">
                <a:sym typeface="Calibri" pitchFamily="34" charset="0"/>
              </a:rPr>
              <a:t>Sdept</a:t>
            </a:r>
            <a:endParaRPr lang="en-US" altLang="zh-CN" sz="2400" dirty="0">
              <a:sym typeface="Calibri" pitchFamily="34" charset="0"/>
            </a:endParaRPr>
          </a:p>
          <a:p>
            <a:pPr marL="857250" lvl="2" algn="l">
              <a:buFont typeface="Wingdings" pitchFamily="2" charset="2"/>
              <a:buChar char="n"/>
            </a:pPr>
            <a:r>
              <a:rPr lang="en-US" altLang="zh-CN" sz="2400" dirty="0" err="1">
                <a:sym typeface="Calibri" pitchFamily="34" charset="0"/>
              </a:rPr>
              <a:t>Sno→Sloc</a:t>
            </a:r>
            <a:r>
              <a:rPr lang="en-US" altLang="zh-CN" sz="2400" dirty="0">
                <a:sym typeface="Calibri" pitchFamily="34" charset="0"/>
              </a:rPr>
              <a:t>, (</a:t>
            </a:r>
            <a:r>
              <a:rPr lang="en-US" altLang="zh-CN" sz="2400" dirty="0" err="1">
                <a:sym typeface="Calibri" pitchFamily="34" charset="0"/>
              </a:rPr>
              <a:t>Sno,Cno</a:t>
            </a:r>
            <a:r>
              <a:rPr lang="en-US" altLang="zh-CN" sz="2400" dirty="0">
                <a:sym typeface="Calibri" pitchFamily="34" charset="0"/>
              </a:rPr>
              <a:t>)</a:t>
            </a:r>
            <a:r>
              <a:rPr lang="zh-CN" altLang="en-US" sz="2400" dirty="0">
                <a:sym typeface="Calibri" pitchFamily="34" charset="0"/>
              </a:rPr>
              <a:t>→</a:t>
            </a:r>
            <a:r>
              <a:rPr lang="en-US" altLang="zh-CN" sz="2400" dirty="0" err="1">
                <a:sym typeface="Calibri" pitchFamily="34" charset="0"/>
              </a:rPr>
              <a:t>Sloc</a:t>
            </a:r>
            <a:endParaRPr lang="en-US" altLang="zh-CN" sz="2400" dirty="0">
              <a:sym typeface="Calibri" pitchFamily="34" charset="0"/>
            </a:endParaRPr>
          </a:p>
          <a:p>
            <a:pPr marL="857250" lvl="2" algn="l">
              <a:buFont typeface="Wingdings" pitchFamily="2" charset="2"/>
              <a:buChar char="n"/>
            </a:pPr>
            <a:r>
              <a:rPr lang="en-US" altLang="zh-CN" sz="2400" dirty="0" err="1">
                <a:sym typeface="Calibri" pitchFamily="34" charset="0"/>
              </a:rPr>
              <a:t>Sdept</a:t>
            </a:r>
            <a:r>
              <a:rPr lang="zh-CN" altLang="en-US" sz="2400" dirty="0">
                <a:sym typeface="Calibri" pitchFamily="34" charset="0"/>
              </a:rPr>
              <a:t>→</a:t>
            </a:r>
            <a:r>
              <a:rPr lang="en-US" altLang="zh-CN" sz="2400" dirty="0" err="1">
                <a:sym typeface="Calibri" pitchFamily="34" charset="0"/>
              </a:rPr>
              <a:t>Sloc</a:t>
            </a:r>
            <a:endParaRPr lang="zh-CN" altLang="en-US" sz="2000" dirty="0">
              <a:sym typeface="Calibri" pitchFamily="34" charset="0"/>
            </a:endParaRPr>
          </a:p>
        </p:txBody>
      </p:sp>
      <p:sp>
        <p:nvSpPr>
          <p:cNvPr id="44038" name="TextBox 1"/>
          <p:cNvSpPr>
            <a:spLocks noChangeArrowheads="1"/>
          </p:cNvSpPr>
          <p:nvPr/>
        </p:nvSpPr>
        <p:spPr bwMode="auto">
          <a:xfrm>
            <a:off x="3419872" y="44371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5033735" y="5358652"/>
            <a:ext cx="757237"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5220072" y="4869160"/>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2" name="日期占位符 1"/>
          <p:cNvSpPr>
            <a:spLocks noGrp="1"/>
          </p:cNvSpPr>
          <p:nvPr>
            <p:ph type="dt" sz="half" idx="10"/>
          </p:nvPr>
        </p:nvSpPr>
        <p:spPr/>
        <p:txBody>
          <a:bodyPr/>
          <a:lstStyle/>
          <a:p>
            <a:pPr>
              <a:defRPr/>
            </a:pPr>
            <a:fld id="{26BE8B05-EBB9-4F0F-A2FD-73ABFD479FA2}"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4037">
                                            <p:txEl>
                                              <p:pRg st="1" end="1"/>
                                            </p:txEl>
                                          </p:spTgt>
                                        </p:tgtEl>
                                        <p:attrNameLst>
                                          <p:attrName>style.visibility</p:attrName>
                                        </p:attrNameLst>
                                      </p:cBhvr>
                                      <p:to>
                                        <p:strVal val="visible"/>
                                      </p:to>
                                    </p:set>
                                    <p:anim calcmode="lin" valueType="num">
                                      <p:cBhvr>
                                        <p:cTn id="7" dur="500" fill="hold"/>
                                        <p:tgtEl>
                                          <p:spTgt spid="4403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403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403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4037">
                                            <p:txEl>
                                              <p:pRg st="2" end="2"/>
                                            </p:txEl>
                                          </p:spTgt>
                                        </p:tgtEl>
                                        <p:attrNameLst>
                                          <p:attrName>style.visibility</p:attrName>
                                        </p:attrNameLst>
                                      </p:cBhvr>
                                      <p:to>
                                        <p:strVal val="visible"/>
                                      </p:to>
                                    </p:set>
                                    <p:anim calcmode="lin" valueType="num">
                                      <p:cBhvr>
                                        <p:cTn id="14" dur="500" fill="hold"/>
                                        <p:tgtEl>
                                          <p:spTgt spid="4403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403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4037">
                                            <p:txEl>
                                              <p:pRg st="2" end="2"/>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44037">
                                            <p:txEl>
                                              <p:pRg st="3" end="3"/>
                                            </p:txEl>
                                          </p:spTgt>
                                        </p:tgtEl>
                                        <p:attrNameLst>
                                          <p:attrName>style.visibility</p:attrName>
                                        </p:attrNameLst>
                                      </p:cBhvr>
                                      <p:to>
                                        <p:strVal val="visible"/>
                                      </p:to>
                                    </p:set>
                                    <p:anim calcmode="lin" valueType="num">
                                      <p:cBhvr>
                                        <p:cTn id="19" dur="500" fill="hold"/>
                                        <p:tgtEl>
                                          <p:spTgt spid="4403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4037">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44037">
                                            <p:txEl>
                                              <p:pRg st="3" end="3"/>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44037">
                                            <p:txEl>
                                              <p:pRg st="4" end="4"/>
                                            </p:txEl>
                                          </p:spTgt>
                                        </p:tgtEl>
                                        <p:attrNameLst>
                                          <p:attrName>style.visibility</p:attrName>
                                        </p:attrNameLst>
                                      </p:cBhvr>
                                      <p:to>
                                        <p:strVal val="visible"/>
                                      </p:to>
                                    </p:set>
                                    <p:anim calcmode="lin" valueType="num">
                                      <p:cBhvr>
                                        <p:cTn id="24" dur="500" fill="hold"/>
                                        <p:tgtEl>
                                          <p:spTgt spid="44037">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44037">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44037">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44037">
                                            <p:txEl>
                                              <p:pRg st="5" end="5"/>
                                            </p:txEl>
                                          </p:spTgt>
                                        </p:tgtEl>
                                        <p:attrNameLst>
                                          <p:attrName>style.visibility</p:attrName>
                                        </p:attrNameLst>
                                      </p:cBhvr>
                                      <p:to>
                                        <p:strVal val="visible"/>
                                      </p:to>
                                    </p:set>
                                    <p:anim calcmode="lin" valueType="num">
                                      <p:cBhvr>
                                        <p:cTn id="29" dur="500" fill="hold"/>
                                        <p:tgtEl>
                                          <p:spTgt spid="44037">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44037">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44037">
                                            <p:txEl>
                                              <p:pRg st="5" end="5"/>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44037">
                                            <p:txEl>
                                              <p:pRg st="6" end="6"/>
                                            </p:txEl>
                                          </p:spTgt>
                                        </p:tgtEl>
                                        <p:attrNameLst>
                                          <p:attrName>style.visibility</p:attrName>
                                        </p:attrNameLst>
                                      </p:cBhvr>
                                      <p:to>
                                        <p:strVal val="visible"/>
                                      </p:to>
                                    </p:set>
                                    <p:anim calcmode="lin" valueType="num">
                                      <p:cBhvr>
                                        <p:cTn id="34" dur="500" fill="hold"/>
                                        <p:tgtEl>
                                          <p:spTgt spid="44037">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44037">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44037">
                                            <p:txEl>
                                              <p:pRg st="6" end="6"/>
                                            </p:tx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4038"/>
                                        </p:tgtEl>
                                        <p:attrNameLst>
                                          <p:attrName>style.visibility</p:attrName>
                                        </p:attrNameLst>
                                      </p:cBhvr>
                                      <p:to>
                                        <p:strVal val="visible"/>
                                      </p:to>
                                    </p:set>
                                    <p:anim calcmode="lin" valueType="num">
                                      <p:cBhvr>
                                        <p:cTn id="39" dur="500" fill="hold"/>
                                        <p:tgtEl>
                                          <p:spTgt spid="44038"/>
                                        </p:tgtEl>
                                        <p:attrNameLst>
                                          <p:attrName>ppt_w</p:attrName>
                                        </p:attrNameLst>
                                      </p:cBhvr>
                                      <p:tavLst>
                                        <p:tav tm="0">
                                          <p:val>
                                            <p:fltVal val="0"/>
                                          </p:val>
                                        </p:tav>
                                        <p:tav tm="100000">
                                          <p:val>
                                            <p:strVal val="#ppt_w"/>
                                          </p:val>
                                        </p:tav>
                                      </p:tavLst>
                                    </p:anim>
                                    <p:anim calcmode="lin" valueType="num">
                                      <p:cBhvr>
                                        <p:cTn id="40" dur="500" fill="hold"/>
                                        <p:tgtEl>
                                          <p:spTgt spid="44038"/>
                                        </p:tgtEl>
                                        <p:attrNameLst>
                                          <p:attrName>ppt_h</p:attrName>
                                        </p:attrNameLst>
                                      </p:cBhvr>
                                      <p:tavLst>
                                        <p:tav tm="0">
                                          <p:val>
                                            <p:fltVal val="0"/>
                                          </p:val>
                                        </p:tav>
                                        <p:tav tm="100000">
                                          <p:val>
                                            <p:strVal val="#ppt_h"/>
                                          </p:val>
                                        </p:tav>
                                      </p:tavLst>
                                    </p:anim>
                                    <p:animEffect transition="in" filter="fade">
                                      <p:cBhvr>
                                        <p:cTn id="41" dur="500"/>
                                        <p:tgtEl>
                                          <p:spTgt spid="4403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4040"/>
                                        </p:tgtEl>
                                        <p:attrNameLst>
                                          <p:attrName>style.visibility</p:attrName>
                                        </p:attrNameLst>
                                      </p:cBhvr>
                                      <p:to>
                                        <p:strVal val="visible"/>
                                      </p:to>
                                    </p:set>
                                    <p:anim calcmode="lin" valueType="num">
                                      <p:cBhvr>
                                        <p:cTn id="44" dur="500" fill="hold"/>
                                        <p:tgtEl>
                                          <p:spTgt spid="44040"/>
                                        </p:tgtEl>
                                        <p:attrNameLst>
                                          <p:attrName>ppt_w</p:attrName>
                                        </p:attrNameLst>
                                      </p:cBhvr>
                                      <p:tavLst>
                                        <p:tav tm="0">
                                          <p:val>
                                            <p:fltVal val="0"/>
                                          </p:val>
                                        </p:tav>
                                        <p:tav tm="100000">
                                          <p:val>
                                            <p:strVal val="#ppt_w"/>
                                          </p:val>
                                        </p:tav>
                                      </p:tavLst>
                                    </p:anim>
                                    <p:anim calcmode="lin" valueType="num">
                                      <p:cBhvr>
                                        <p:cTn id="45" dur="500" fill="hold"/>
                                        <p:tgtEl>
                                          <p:spTgt spid="44040"/>
                                        </p:tgtEl>
                                        <p:attrNameLst>
                                          <p:attrName>ppt_h</p:attrName>
                                        </p:attrNameLst>
                                      </p:cBhvr>
                                      <p:tavLst>
                                        <p:tav tm="0">
                                          <p:val>
                                            <p:fltVal val="0"/>
                                          </p:val>
                                        </p:tav>
                                        <p:tav tm="100000">
                                          <p:val>
                                            <p:strVal val="#ppt_h"/>
                                          </p:val>
                                        </p:tav>
                                      </p:tavLst>
                                    </p:anim>
                                    <p:animEffect transition="in" filter="fade">
                                      <p:cBhvr>
                                        <p:cTn id="46" dur="500"/>
                                        <p:tgtEl>
                                          <p:spTgt spid="44040"/>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4039"/>
                                        </p:tgtEl>
                                        <p:attrNameLst>
                                          <p:attrName>style.visibility</p:attrName>
                                        </p:attrNameLst>
                                      </p:cBhvr>
                                      <p:to>
                                        <p:strVal val="visible"/>
                                      </p:to>
                                    </p:set>
                                    <p:anim calcmode="lin" valueType="num">
                                      <p:cBhvr>
                                        <p:cTn id="49" dur="500" fill="hold"/>
                                        <p:tgtEl>
                                          <p:spTgt spid="44039"/>
                                        </p:tgtEl>
                                        <p:attrNameLst>
                                          <p:attrName>ppt_w</p:attrName>
                                        </p:attrNameLst>
                                      </p:cBhvr>
                                      <p:tavLst>
                                        <p:tav tm="0">
                                          <p:val>
                                            <p:fltVal val="0"/>
                                          </p:val>
                                        </p:tav>
                                        <p:tav tm="100000">
                                          <p:val>
                                            <p:strVal val="#ppt_w"/>
                                          </p:val>
                                        </p:tav>
                                      </p:tavLst>
                                    </p:anim>
                                    <p:anim calcmode="lin" valueType="num">
                                      <p:cBhvr>
                                        <p:cTn id="50" dur="500" fill="hold"/>
                                        <p:tgtEl>
                                          <p:spTgt spid="44039"/>
                                        </p:tgtEl>
                                        <p:attrNameLst>
                                          <p:attrName>ppt_h</p:attrName>
                                        </p:attrNameLst>
                                      </p:cBhvr>
                                      <p:tavLst>
                                        <p:tav tm="0">
                                          <p:val>
                                            <p:fltVal val="0"/>
                                          </p:val>
                                        </p:tav>
                                        <p:tav tm="100000">
                                          <p:val>
                                            <p:strVal val="#ppt_h"/>
                                          </p:val>
                                        </p:tav>
                                      </p:tavLst>
                                    </p:anim>
                                    <p:animEffect transition="in" filter="fade">
                                      <p:cBhvr>
                                        <p:cTn id="51"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P spid="44039" grpId="0"/>
      <p:bldP spid="4404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title"/>
          </p:nvPr>
        </p:nvSpPr>
        <p:spPr/>
        <p:txBody>
          <a:bodyPr/>
          <a:lstStyle/>
          <a:p>
            <a:r>
              <a:rPr lang="en-US" altLang="zh-CN" sz="3600" dirty="0">
                <a:sym typeface="微软雅黑" pitchFamily="34" charset="-122"/>
              </a:rPr>
              <a:t>2NF</a:t>
            </a:r>
            <a:r>
              <a:rPr lang="zh-CN" altLang="en-US" sz="3600" dirty="0">
                <a:sym typeface="微软雅黑" pitchFamily="34" charset="-122"/>
              </a:rPr>
              <a:t>（续）</a:t>
            </a:r>
            <a:endParaRPr lang="zh-CN" altLang="en-US" sz="3600" dirty="0"/>
          </a:p>
        </p:txBody>
      </p:sp>
      <p:grpSp>
        <p:nvGrpSpPr>
          <p:cNvPr id="45061" name="Group 5"/>
          <p:cNvGrpSpPr>
            <a:grpSpLocks/>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关系模式</a:t>
            </a:r>
            <a:r>
              <a:rPr lang="en-US" altLang="zh-CN" sz="2400" b="1" dirty="0">
                <a:solidFill>
                  <a:srgbClr val="000000"/>
                </a:solidFill>
                <a:sym typeface="Calibri" pitchFamily="34" charset="0"/>
              </a:rPr>
              <a:t>S-L-C</a:t>
            </a:r>
            <a:r>
              <a:rPr lang="zh-CN" altLang="en-US" sz="2400" b="1" dirty="0">
                <a:solidFill>
                  <a:srgbClr val="000000"/>
                </a:solidFill>
                <a:sym typeface="Calibri" pitchFamily="34" charset="0"/>
              </a:rPr>
              <a:t>不属于</a:t>
            </a:r>
            <a:r>
              <a:rPr lang="en-US" altLang="zh-CN" sz="2400" b="1" dirty="0">
                <a:solidFill>
                  <a:srgbClr val="000000"/>
                </a:solidFill>
                <a:sym typeface="Calibri" pitchFamily="34" charset="0"/>
              </a:rPr>
              <a:t>2NF</a:t>
            </a:r>
            <a:endParaRPr lang="zh-CN" altLang="en-US" sz="2400" b="1" dirty="0">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
        <p:nvSpPr>
          <p:cNvPr id="3" name="日期占位符 2"/>
          <p:cNvSpPr>
            <a:spLocks noGrp="1"/>
          </p:cNvSpPr>
          <p:nvPr>
            <p:ph type="dt" sz="half" idx="10"/>
          </p:nvPr>
        </p:nvSpPr>
        <p:spPr/>
        <p:txBody>
          <a:bodyPr/>
          <a:lstStyle/>
          <a:p>
            <a:pPr>
              <a:defRPr/>
            </a:pPr>
            <a:fld id="{6BB4E572-0068-49F0-B3A5-D2DD7AEE398E}"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 calcmode="lin" valueType="num">
                                      <p:cBhvr>
                                        <p:cTn id="7" dur="500" fill="hold"/>
                                        <p:tgtEl>
                                          <p:spTgt spid="45063"/>
                                        </p:tgtEl>
                                        <p:attrNameLst>
                                          <p:attrName>ppt_w</p:attrName>
                                        </p:attrNameLst>
                                      </p:cBhvr>
                                      <p:tavLst>
                                        <p:tav tm="0">
                                          <p:val>
                                            <p:fltVal val="0"/>
                                          </p:val>
                                        </p:tav>
                                        <p:tav tm="100000">
                                          <p:val>
                                            <p:strVal val="#ppt_w"/>
                                          </p:val>
                                        </p:tav>
                                      </p:tavLst>
                                    </p:anim>
                                    <p:anim calcmode="lin" valueType="num">
                                      <p:cBhvr>
                                        <p:cTn id="8" dur="500" fill="hold"/>
                                        <p:tgtEl>
                                          <p:spTgt spid="45063"/>
                                        </p:tgtEl>
                                        <p:attrNameLst>
                                          <p:attrName>ppt_h</p:attrName>
                                        </p:attrNameLst>
                                      </p:cBhvr>
                                      <p:tavLst>
                                        <p:tav tm="0">
                                          <p:val>
                                            <p:fltVal val="0"/>
                                          </p:val>
                                        </p:tav>
                                        <p:tav tm="100000">
                                          <p:val>
                                            <p:strVal val="#ppt_h"/>
                                          </p:val>
                                        </p:tav>
                                      </p:tavLst>
                                    </p:anim>
                                    <p:animEffect transition="in" filter="fade">
                                      <p:cBhvr>
                                        <p:cTn id="9" dur="500"/>
                                        <p:tgtEl>
                                          <p:spTgt spid="4506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5062"/>
                                        </p:tgtEl>
                                        <p:attrNameLst>
                                          <p:attrName>style.visibility</p:attrName>
                                        </p:attrNameLst>
                                      </p:cBhvr>
                                      <p:to>
                                        <p:strVal val="visible"/>
                                      </p:to>
                                    </p:set>
                                    <p:anim calcmode="lin" valueType="num">
                                      <p:cBhvr>
                                        <p:cTn id="14" dur="500" fill="hold"/>
                                        <p:tgtEl>
                                          <p:spTgt spid="45062"/>
                                        </p:tgtEl>
                                        <p:attrNameLst>
                                          <p:attrName>ppt_w</p:attrName>
                                        </p:attrNameLst>
                                      </p:cBhvr>
                                      <p:tavLst>
                                        <p:tav tm="0">
                                          <p:val>
                                            <p:fltVal val="0"/>
                                          </p:val>
                                        </p:tav>
                                        <p:tav tm="100000">
                                          <p:val>
                                            <p:strVal val="#ppt_w"/>
                                          </p:val>
                                        </p:tav>
                                      </p:tavLst>
                                    </p:anim>
                                    <p:anim calcmode="lin" valueType="num">
                                      <p:cBhvr>
                                        <p:cTn id="15" dur="500" fill="hold"/>
                                        <p:tgtEl>
                                          <p:spTgt spid="45062"/>
                                        </p:tgtEl>
                                        <p:attrNameLst>
                                          <p:attrName>ppt_h</p:attrName>
                                        </p:attrNameLst>
                                      </p:cBhvr>
                                      <p:tavLst>
                                        <p:tav tm="0">
                                          <p:val>
                                            <p:fltVal val="0"/>
                                          </p:val>
                                        </p:tav>
                                        <p:tav tm="100000">
                                          <p:val>
                                            <p:strVal val="#ppt_h"/>
                                          </p:val>
                                        </p:tav>
                                      </p:tavLst>
                                    </p:anim>
                                    <p:animEffect transition="in" filter="fade">
                                      <p:cBhvr>
                                        <p:cTn id="16"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p:bldP spid="4506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90600" y="155494"/>
            <a:ext cx="8153400" cy="980728"/>
          </a:xfrm>
        </p:spPr>
        <p:txBody>
          <a:bodyPr/>
          <a:lstStyle/>
          <a:p>
            <a:r>
              <a:rPr lang="zh-CN" altLang="en-US" b="1" dirty="0">
                <a:ea typeface="华文隶书" panose="02010800040101010101" pitchFamily="2" charset="-122"/>
              </a:rPr>
              <a:t>第二范式</a:t>
            </a:r>
            <a:r>
              <a:rPr lang="en-US" altLang="zh-CN" b="1" dirty="0"/>
              <a:t>(2NF) </a:t>
            </a:r>
            <a:r>
              <a:rPr lang="zh-CN" altLang="en-US" b="1" dirty="0"/>
              <a:t> </a:t>
            </a:r>
          </a:p>
        </p:txBody>
      </p:sp>
      <p:sp>
        <p:nvSpPr>
          <p:cNvPr id="271363" name="Rectangle 3"/>
          <p:cNvSpPr>
            <a:spLocks noGrp="1" noChangeArrowheads="1"/>
          </p:cNvSpPr>
          <p:nvPr>
            <p:ph idx="1"/>
          </p:nvPr>
        </p:nvSpPr>
        <p:spPr>
          <a:xfrm>
            <a:off x="1066800" y="990600"/>
            <a:ext cx="8001000" cy="5867400"/>
          </a:xfrm>
        </p:spPr>
        <p:txBody>
          <a:bodyPr/>
          <a:lstStyle/>
          <a:p>
            <a:pPr>
              <a:lnSpc>
                <a:spcPct val="150000"/>
              </a:lnSpc>
              <a:spcBef>
                <a:spcPct val="25000"/>
              </a:spcBef>
            </a:pPr>
            <a:r>
              <a:rPr lang="zh-CN" altLang="en-US" sz="2400" b="1" dirty="0">
                <a:solidFill>
                  <a:srgbClr val="FF0066"/>
                </a:solidFill>
                <a:latin typeface="微软雅黑" panose="020B0503020204020204" pitchFamily="34" charset="-122"/>
                <a:ea typeface="微软雅黑" panose="020B0503020204020204" pitchFamily="34" charset="-122"/>
              </a:rPr>
              <a:t>第二范式的目标：</a:t>
            </a:r>
            <a:r>
              <a:rPr lang="zh-CN" altLang="en-US" sz="2400" b="1" dirty="0">
                <a:solidFill>
                  <a:srgbClr val="0000CC"/>
                </a:solidFill>
                <a:latin typeface="微软雅黑" panose="020B0503020204020204" pitchFamily="34" charset="-122"/>
                <a:ea typeface="微软雅黑" panose="020B0503020204020204" pitchFamily="34" charset="-122"/>
              </a:rPr>
              <a:t>将只</a:t>
            </a:r>
            <a:r>
              <a:rPr lang="zh-CN" altLang="en-US" sz="2400" b="1" dirty="0">
                <a:solidFill>
                  <a:srgbClr val="008000"/>
                </a:solidFill>
                <a:latin typeface="微软雅黑" panose="020B0503020204020204" pitchFamily="34" charset="-122"/>
                <a:ea typeface="微软雅黑" panose="020B0503020204020204" pitchFamily="34" charset="-122"/>
              </a:rPr>
              <a:t>部分依赖</a:t>
            </a:r>
            <a:r>
              <a:rPr lang="zh-CN" altLang="en-US" sz="2400" b="1" dirty="0">
                <a:solidFill>
                  <a:srgbClr val="0000CC"/>
                </a:solidFill>
                <a:latin typeface="微软雅黑" panose="020B0503020204020204" pitchFamily="34" charset="-122"/>
                <a:ea typeface="微软雅黑" panose="020B0503020204020204" pitchFamily="34" charset="-122"/>
              </a:rPr>
              <a:t>于</a:t>
            </a:r>
            <a:r>
              <a:rPr lang="zh-CN" altLang="en-US" sz="2400" b="1" dirty="0">
                <a:solidFill>
                  <a:srgbClr val="FF3300"/>
                </a:solidFill>
                <a:latin typeface="微软雅黑" panose="020B0503020204020204" pitchFamily="34" charset="-122"/>
                <a:ea typeface="微软雅黑" panose="020B0503020204020204" pitchFamily="34" charset="-122"/>
              </a:rPr>
              <a:t>候选码</a:t>
            </a:r>
            <a:r>
              <a:rPr lang="zh-CN" altLang="en-US" sz="2400" b="1" dirty="0">
                <a:solidFill>
                  <a:srgbClr val="0000CC"/>
                </a:solidFill>
                <a:latin typeface="微软雅黑" panose="020B0503020204020204" pitchFamily="34" charset="-122"/>
                <a:ea typeface="微软雅黑" panose="020B0503020204020204" pitchFamily="34" charset="-122"/>
              </a:rPr>
              <a:t>（即依赖于候选码的部分属性）的</a:t>
            </a:r>
            <a:r>
              <a:rPr lang="zh-CN" altLang="en-US" sz="2400" b="1" dirty="0">
                <a:solidFill>
                  <a:srgbClr val="0099FF"/>
                </a:solidFill>
                <a:latin typeface="微软雅黑" panose="020B0503020204020204" pitchFamily="34" charset="-122"/>
                <a:ea typeface="微软雅黑" panose="020B0503020204020204" pitchFamily="34" charset="-122"/>
              </a:rPr>
              <a:t>非主属性</a:t>
            </a:r>
            <a:r>
              <a:rPr lang="zh-CN" altLang="en-US" sz="2400" b="1" dirty="0">
                <a:solidFill>
                  <a:srgbClr val="0000CC"/>
                </a:solidFill>
                <a:latin typeface="微软雅黑" panose="020B0503020204020204" pitchFamily="34" charset="-122"/>
                <a:ea typeface="微软雅黑" panose="020B0503020204020204" pitchFamily="34" charset="-122"/>
              </a:rPr>
              <a:t>移到其他表中。</a:t>
            </a:r>
          </a:p>
          <a:p>
            <a:pPr>
              <a:lnSpc>
                <a:spcPct val="150000"/>
              </a:lnSpc>
              <a:spcBef>
                <a:spcPct val="25000"/>
              </a:spcBef>
            </a:pPr>
            <a:r>
              <a:rPr lang="zh-CN" altLang="en-US" sz="2400" b="1" dirty="0">
                <a:latin typeface="微软雅黑" panose="020B0503020204020204" pitchFamily="34" charset="-122"/>
                <a:ea typeface="微软雅黑" panose="020B0503020204020204" pitchFamily="34" charset="-122"/>
              </a:rPr>
              <a:t>也就是说，在满足第一范式的实体中，如果有</a:t>
            </a:r>
            <a:r>
              <a:rPr lang="zh-CN" altLang="en-US" sz="2400" b="1" dirty="0">
                <a:solidFill>
                  <a:srgbClr val="008000"/>
                </a:solidFill>
                <a:latin typeface="微软雅黑" panose="020B0503020204020204" pitchFamily="34" charset="-122"/>
                <a:ea typeface="微软雅黑" panose="020B0503020204020204" pitchFamily="34" charset="-122"/>
              </a:rPr>
              <a:t>复合候选码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即多个属性共同构成的候选码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，那么所有</a:t>
            </a:r>
            <a:r>
              <a:rPr lang="zh-CN" altLang="en-US" sz="2400" b="1" dirty="0">
                <a:solidFill>
                  <a:srgbClr val="0099FF"/>
                </a:solidFill>
                <a:latin typeface="微软雅黑" panose="020B0503020204020204" pitchFamily="34" charset="-122"/>
                <a:ea typeface="微软雅黑" panose="020B0503020204020204" pitchFamily="34" charset="-122"/>
              </a:rPr>
              <a:t>非主属性</a:t>
            </a:r>
            <a:r>
              <a:rPr lang="zh-CN" altLang="en-US" sz="2400" b="1" dirty="0">
                <a:latin typeface="微软雅黑" panose="020B0503020204020204" pitchFamily="34" charset="-122"/>
                <a:ea typeface="微软雅黑" panose="020B0503020204020204" pitchFamily="34" charset="-122"/>
              </a:rPr>
              <a:t>必须依赖于</a:t>
            </a:r>
            <a:r>
              <a:rPr lang="zh-CN" altLang="en-US" sz="2400" b="1" dirty="0">
                <a:solidFill>
                  <a:srgbClr val="FF3300"/>
                </a:solidFill>
                <a:latin typeface="微软雅黑" panose="020B0503020204020204" pitchFamily="34" charset="-122"/>
                <a:ea typeface="微软雅黑" panose="020B0503020204020204" pitchFamily="34" charset="-122"/>
              </a:rPr>
              <a:t>全部的候选码</a:t>
            </a:r>
            <a:r>
              <a:rPr lang="zh-CN" altLang="en-US" sz="2400" b="1" dirty="0">
                <a:latin typeface="微软雅黑" panose="020B0503020204020204" pitchFamily="34" charset="-122"/>
                <a:ea typeface="微软雅黑" panose="020B0503020204020204" pitchFamily="34" charset="-122"/>
              </a:rPr>
              <a:t>，不允许</a:t>
            </a:r>
            <a:r>
              <a:rPr lang="zh-CN" altLang="en-US" sz="2400" b="1" dirty="0">
                <a:solidFill>
                  <a:srgbClr val="FF00FF"/>
                </a:solidFill>
                <a:latin typeface="微软雅黑" panose="020B0503020204020204" pitchFamily="34" charset="-122"/>
                <a:ea typeface="微软雅黑" panose="020B0503020204020204" pitchFamily="34" charset="-122"/>
              </a:rPr>
              <a:t>依赖于部分的候选码属性</a:t>
            </a:r>
            <a:r>
              <a:rPr lang="zh-CN" altLang="en-US" sz="2400" b="1" dirty="0">
                <a:latin typeface="微软雅黑" panose="020B0503020204020204" pitchFamily="34" charset="-122"/>
                <a:ea typeface="微软雅黑" panose="020B0503020204020204" pitchFamily="34" charset="-122"/>
              </a:rPr>
              <a:t>。</a:t>
            </a:r>
          </a:p>
          <a:p>
            <a:pPr lvl="1">
              <a:lnSpc>
                <a:spcPct val="150000"/>
              </a:lnSpc>
              <a:spcBef>
                <a:spcPct val="25000"/>
              </a:spcBef>
            </a:pPr>
            <a:r>
              <a:rPr lang="zh-CN" altLang="en-US" sz="2000" b="1" dirty="0">
                <a:latin typeface="微软雅黑" panose="020B0503020204020204" pitchFamily="34" charset="-122"/>
                <a:ea typeface="微软雅黑" panose="020B0503020204020204" pitchFamily="34" charset="-122"/>
              </a:rPr>
              <a:t>即</a:t>
            </a:r>
            <a:r>
              <a:rPr lang="zh-CN" altLang="en-US" sz="2000" b="1" dirty="0">
                <a:solidFill>
                  <a:srgbClr val="FF3300"/>
                </a:solidFill>
                <a:latin typeface="微软雅黑" panose="020B0503020204020204" pitchFamily="34" charset="-122"/>
                <a:ea typeface="微软雅黑" panose="020B0503020204020204" pitchFamily="34" charset="-122"/>
              </a:rPr>
              <a:t>不允许</a:t>
            </a:r>
            <a:r>
              <a:rPr lang="zh-CN" altLang="en-US" sz="2000" b="1" dirty="0">
                <a:solidFill>
                  <a:srgbClr val="008000"/>
                </a:solidFill>
                <a:latin typeface="微软雅黑" panose="020B0503020204020204" pitchFamily="34" charset="-122"/>
                <a:ea typeface="微软雅黑" panose="020B0503020204020204" pitchFamily="34" charset="-122"/>
              </a:rPr>
              <a:t>候选码的一部分</a:t>
            </a:r>
            <a:r>
              <a:rPr lang="zh-CN" altLang="en-US" sz="2000" b="1" dirty="0">
                <a:solidFill>
                  <a:srgbClr val="FF3300"/>
                </a:solidFill>
                <a:latin typeface="微软雅黑" panose="020B0503020204020204" pitchFamily="34" charset="-122"/>
                <a:ea typeface="微软雅黑" panose="020B0503020204020204" pitchFamily="34" charset="-122"/>
              </a:rPr>
              <a:t>对</a:t>
            </a:r>
            <a:r>
              <a:rPr lang="zh-CN" altLang="en-US" sz="2000" b="1" dirty="0">
                <a:solidFill>
                  <a:srgbClr val="0099FF"/>
                </a:solidFill>
                <a:latin typeface="微软雅黑" panose="020B0503020204020204" pitchFamily="34" charset="-122"/>
                <a:ea typeface="微软雅黑" panose="020B0503020204020204" pitchFamily="34" charset="-122"/>
              </a:rPr>
              <a:t>非主属性</a:t>
            </a:r>
            <a:r>
              <a:rPr lang="zh-CN" altLang="en-US" sz="2000" b="1" dirty="0">
                <a:solidFill>
                  <a:srgbClr val="FF3300"/>
                </a:solidFill>
                <a:latin typeface="微软雅黑" panose="020B0503020204020204" pitchFamily="34" charset="-122"/>
                <a:ea typeface="微软雅黑" panose="020B0503020204020204" pitchFamily="34" charset="-122"/>
              </a:rPr>
              <a:t>起决定作用。</a:t>
            </a:r>
            <a:endParaRPr lang="zh-CN" altLang="en-US" sz="2400" b="1" dirty="0">
              <a:latin typeface="微软雅黑" panose="020B0503020204020204" pitchFamily="34" charset="-122"/>
              <a:ea typeface="微软雅黑" panose="020B0503020204020204" pitchFamily="34" charset="-122"/>
            </a:endParaRPr>
          </a:p>
        </p:txBody>
      </p:sp>
      <p:sp>
        <p:nvSpPr>
          <p:cNvPr id="5" name="日期占位符 2"/>
          <p:cNvSpPr>
            <a:spLocks noGrp="1"/>
          </p:cNvSpPr>
          <p:nvPr>
            <p:ph type="dt" sz="half" idx="10"/>
          </p:nvPr>
        </p:nvSpPr>
        <p:spPr>
          <a:xfrm>
            <a:off x="0" y="6597650"/>
            <a:ext cx="827088" cy="260350"/>
          </a:xfrm>
        </p:spPr>
        <p:txBody>
          <a:bodyPr/>
          <a:lstStyle/>
          <a:p>
            <a:pPr>
              <a:defRPr/>
            </a:pPr>
            <a:fld id="{5FD4A679-5EB6-4A0B-9E6A-22D235F8D417}" type="datetime1">
              <a:rPr lang="zh-CN" altLang="en-US" smtClean="0"/>
              <a:t>2021/12/02</a:t>
            </a:fld>
            <a:endParaRPr lang="zh-CN" altLang="en-US" dirty="0"/>
          </a:p>
        </p:txBody>
      </p:sp>
    </p:spTree>
    <p:extLst>
      <p:ext uri="{BB962C8B-B14F-4D97-AF65-F5344CB8AC3E}">
        <p14:creationId xmlns:p14="http://schemas.microsoft.com/office/powerpoint/2010/main" val="866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Effect transition="in" filter="wipe(left)">
                                      <p:cBhvr>
                                        <p:cTn id="7" dur="500"/>
                                        <p:tgtEl>
                                          <p:spTgt spid="271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1363">
                                            <p:txEl>
                                              <p:pRg st="2" end="2"/>
                                            </p:txEl>
                                          </p:spTgt>
                                        </p:tgtEl>
                                        <p:attrNameLst>
                                          <p:attrName>style.visibility</p:attrName>
                                        </p:attrNameLst>
                                      </p:cBhvr>
                                      <p:to>
                                        <p:strVal val="visible"/>
                                      </p:to>
                                    </p:set>
                                    <p:animEffect transition="in" filter="wipe(left)">
                                      <p:cBhvr>
                                        <p:cTn id="12" dur="500"/>
                                        <p:tgtEl>
                                          <p:spTgt spid="271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6084" name="Rectangle 2"/>
          <p:cNvSpPr>
            <a:spLocks noGrp="1" noChangeArrowheads="1"/>
          </p:cNvSpPr>
          <p:nvPr>
            <p:ph type="title"/>
          </p:nvPr>
        </p:nvSpPr>
        <p:spPr/>
        <p:txBody>
          <a:bodyPr/>
          <a:lstStyle/>
          <a:p>
            <a:r>
              <a:rPr lang="en-US" altLang="zh-CN" sz="3600" dirty="0">
                <a:sym typeface="微软雅黑" pitchFamily="34" charset="-122"/>
              </a:rPr>
              <a:t>2NF</a:t>
            </a:r>
            <a:r>
              <a:rPr lang="zh-CN" altLang="en-US" sz="3600" dirty="0">
                <a:sym typeface="微软雅黑" pitchFamily="34" charset="-122"/>
              </a:rPr>
              <a:t>（续）</a:t>
            </a:r>
            <a:endParaRPr lang="zh-CN" altLang="en-US" sz="3600" dirty="0"/>
          </a:p>
        </p:txBody>
      </p:sp>
      <p:sp>
        <p:nvSpPr>
          <p:cNvPr id="46085" name="Rectangle 3"/>
          <p:cNvSpPr>
            <a:spLocks noGrp="1" noChangeArrowheads="1"/>
          </p:cNvSpPr>
          <p:nvPr>
            <p:ph idx="1"/>
          </p:nvPr>
        </p:nvSpPr>
        <p:spPr>
          <a:xfrm>
            <a:off x="827584" y="836712"/>
            <a:ext cx="8280920" cy="5904656"/>
          </a:xfrm>
        </p:spPr>
        <p:txBody>
          <a:bodyPr/>
          <a:lstStyle/>
          <a:p>
            <a:pPr marL="342900" indent="-342900" algn="l">
              <a:lnSpc>
                <a:spcPct val="150000"/>
              </a:lnSpc>
              <a:spcBef>
                <a:spcPct val="0"/>
              </a:spcBef>
              <a:buFont typeface="Wingdings" pitchFamily="2" charset="2"/>
              <a:buChar char="v"/>
            </a:pPr>
            <a:r>
              <a:rPr lang="zh-CN" altLang="en-US" dirty="0">
                <a:latin typeface="微软雅黑" panose="020B0503020204020204" pitchFamily="34" charset="-122"/>
                <a:ea typeface="微软雅黑" panose="020B0503020204020204" pitchFamily="34" charset="-122"/>
                <a:sym typeface="Calibri" pitchFamily="34" charset="0"/>
              </a:rPr>
              <a:t>一个关系模式不属于</a:t>
            </a:r>
            <a:r>
              <a:rPr lang="en-US" altLang="zh-CN" dirty="0">
                <a:latin typeface="微软雅黑" panose="020B0503020204020204" pitchFamily="34" charset="-122"/>
                <a:ea typeface="微软雅黑" panose="020B0503020204020204" pitchFamily="34" charset="-122"/>
                <a:sym typeface="Calibri" pitchFamily="34" charset="0"/>
              </a:rPr>
              <a:t>2NF</a:t>
            </a:r>
            <a:r>
              <a:rPr lang="zh-CN" altLang="en-US" dirty="0">
                <a:latin typeface="微软雅黑" panose="020B0503020204020204" pitchFamily="34" charset="-122"/>
                <a:ea typeface="微软雅黑" panose="020B0503020204020204" pitchFamily="34" charset="-122"/>
                <a:sym typeface="Calibri" pitchFamily="34" charset="0"/>
              </a:rPr>
              <a:t>，会产生以下问题：</a:t>
            </a:r>
            <a:endParaRPr lang="en-US" sz="3200" dirty="0">
              <a:latin typeface="微软雅黑" panose="020B0503020204020204" pitchFamily="34" charset="-122"/>
              <a:ea typeface="微软雅黑" panose="020B0503020204020204" pitchFamily="34" charset="-122"/>
              <a:sym typeface="Calibri" pitchFamily="34" charset="0"/>
            </a:endParaRPr>
          </a:p>
          <a:p>
            <a:pPr marL="742950" lvl="1" indent="-285750" algn="l">
              <a:lnSpc>
                <a:spcPct val="150000"/>
              </a:lnSpc>
              <a:spcBef>
                <a:spcPct val="0"/>
              </a:spcBef>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插入异常</a:t>
            </a:r>
            <a:endParaRPr lang="en-US" sz="2800" dirty="0">
              <a:solidFill>
                <a:srgbClr val="C00000"/>
              </a:solidFill>
              <a:latin typeface="微软雅黑" panose="020B0503020204020204" pitchFamily="34" charset="-122"/>
              <a:ea typeface="微软雅黑" panose="020B0503020204020204" pitchFamily="34" charset="-122"/>
              <a:sym typeface="Calibri" pitchFamily="34" charset="0"/>
            </a:endParaRPr>
          </a:p>
          <a:p>
            <a:pPr marL="1143000" lvl="2" indent="-228600" algn="l">
              <a:lnSpc>
                <a:spcPct val="150000"/>
              </a:lnSpc>
              <a:spcBef>
                <a:spcPct val="0"/>
              </a:spcBef>
              <a:buSzPct val="87000"/>
              <a:buFont typeface="Wingdings" pitchFamily="2" charset="2"/>
              <a:buChar char="l"/>
            </a:pPr>
            <a:r>
              <a:rPr lang="zh-CN" altLang="en-US" dirty="0">
                <a:latin typeface="微软雅黑" panose="020B0503020204020204" pitchFamily="34" charset="-122"/>
                <a:ea typeface="微软雅黑" panose="020B0503020204020204" pitchFamily="34" charset="-122"/>
                <a:sym typeface="Calibri" pitchFamily="34" charset="0"/>
              </a:rPr>
              <a:t>如果插入一个新学生，但该生未选课，即该生无</a:t>
            </a:r>
            <a:r>
              <a:rPr lang="en-US" altLang="zh-CN" dirty="0" err="1">
                <a:latin typeface="微软雅黑" panose="020B0503020204020204" pitchFamily="34" charset="-122"/>
                <a:ea typeface="微软雅黑" panose="020B0503020204020204" pitchFamily="34" charset="-122"/>
                <a:sym typeface="Calibri" pitchFamily="34" charset="0"/>
              </a:rPr>
              <a:t>Cno</a:t>
            </a:r>
            <a:r>
              <a:rPr lang="zh-CN" altLang="en-US" dirty="0">
                <a:latin typeface="微软雅黑" panose="020B0503020204020204" pitchFamily="34" charset="-122"/>
                <a:ea typeface="微软雅黑" panose="020B0503020204020204" pitchFamily="34" charset="-122"/>
                <a:sym typeface="Calibri" pitchFamily="34" charset="0"/>
              </a:rPr>
              <a:t>，由于插入元组时，必须给定码值，因此插入失败。</a:t>
            </a:r>
            <a:endParaRPr lang="en-US" dirty="0">
              <a:latin typeface="微软雅黑" panose="020B0503020204020204" pitchFamily="34" charset="-122"/>
              <a:ea typeface="微软雅黑" panose="020B0503020204020204" pitchFamily="34" charset="-122"/>
              <a:sym typeface="Calibri" pitchFamily="34" charset="0"/>
            </a:endParaRPr>
          </a:p>
          <a:p>
            <a:pPr marL="742950" lvl="1" indent="-285750" algn="l">
              <a:lnSpc>
                <a:spcPct val="150000"/>
              </a:lnSpc>
              <a:spcBef>
                <a:spcPct val="0"/>
              </a:spcBef>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删除异常</a:t>
            </a:r>
            <a:endParaRPr lang="en-US" sz="2800" dirty="0">
              <a:solidFill>
                <a:srgbClr val="C00000"/>
              </a:solidFill>
              <a:latin typeface="微软雅黑" panose="020B0503020204020204" pitchFamily="34" charset="-122"/>
              <a:ea typeface="微软雅黑" panose="020B0503020204020204" pitchFamily="34" charset="-122"/>
              <a:sym typeface="Calibri" pitchFamily="34" charset="0"/>
            </a:endParaRPr>
          </a:p>
          <a:p>
            <a:pPr marL="1143000" lvl="2" indent="-228600" algn="l">
              <a:lnSpc>
                <a:spcPct val="150000"/>
              </a:lnSpc>
              <a:spcBef>
                <a:spcPct val="0"/>
              </a:spcBef>
              <a:buSzPct val="87000"/>
              <a:buFont typeface="Wingdings" pitchFamily="2" charset="2"/>
              <a:buChar char="l"/>
            </a:pPr>
            <a:r>
              <a:rPr lang="zh-CN" altLang="en-US" dirty="0">
                <a:latin typeface="微软雅黑" panose="020B0503020204020204" pitchFamily="34" charset="-122"/>
                <a:ea typeface="微软雅黑" panose="020B0503020204020204" pitchFamily="34" charset="-122"/>
                <a:sym typeface="Calibri" pitchFamily="34" charset="0"/>
              </a:rPr>
              <a:t>如果</a:t>
            </a:r>
            <a:r>
              <a:rPr lang="en-US" altLang="zh-CN" dirty="0">
                <a:latin typeface="微软雅黑" panose="020B0503020204020204" pitchFamily="34" charset="-122"/>
                <a:ea typeface="微软雅黑" panose="020B0503020204020204" pitchFamily="34" charset="-122"/>
                <a:sym typeface="Calibri" pitchFamily="34" charset="0"/>
              </a:rPr>
              <a:t>S4</a:t>
            </a:r>
            <a:r>
              <a:rPr lang="zh-CN" altLang="en-US" dirty="0">
                <a:latin typeface="微软雅黑" panose="020B0503020204020204" pitchFamily="34" charset="-122"/>
                <a:ea typeface="微软雅黑" panose="020B0503020204020204" pitchFamily="34" charset="-122"/>
                <a:sym typeface="Calibri" pitchFamily="34" charset="0"/>
              </a:rPr>
              <a:t>只选了一门课</a:t>
            </a:r>
            <a:r>
              <a:rPr lang="en-US" altLang="zh-CN" dirty="0">
                <a:latin typeface="微软雅黑" panose="020B0503020204020204" pitchFamily="34" charset="-122"/>
                <a:ea typeface="微软雅黑" panose="020B0503020204020204" pitchFamily="34" charset="-122"/>
                <a:sym typeface="Calibri" pitchFamily="34" charset="0"/>
              </a:rPr>
              <a:t>C3</a:t>
            </a:r>
            <a:r>
              <a:rPr lang="zh-CN" altLang="en-US" dirty="0">
                <a:latin typeface="微软雅黑" panose="020B0503020204020204" pitchFamily="34" charset="-122"/>
                <a:ea typeface="微软雅黑" panose="020B0503020204020204" pitchFamily="34" charset="-122"/>
                <a:sym typeface="Calibri" pitchFamily="34" charset="0"/>
              </a:rPr>
              <a:t>，现在他不再选这门课，则删除</a:t>
            </a:r>
            <a:r>
              <a:rPr lang="en-US" altLang="zh-CN" dirty="0">
                <a:latin typeface="微软雅黑" panose="020B0503020204020204" pitchFamily="34" charset="-122"/>
                <a:ea typeface="微软雅黑" panose="020B0503020204020204" pitchFamily="34" charset="-122"/>
                <a:sym typeface="Calibri" pitchFamily="34" charset="0"/>
              </a:rPr>
              <a:t>C3</a:t>
            </a:r>
            <a:r>
              <a:rPr lang="zh-CN" altLang="en-US" dirty="0">
                <a:latin typeface="微软雅黑" panose="020B0503020204020204" pitchFamily="34" charset="-122"/>
                <a:ea typeface="微软雅黑" panose="020B0503020204020204" pitchFamily="34" charset="-122"/>
                <a:sym typeface="Calibri" pitchFamily="34" charset="0"/>
              </a:rPr>
              <a:t>后，整个元组的其他信息也被删除了。</a:t>
            </a:r>
            <a:endParaRPr lang="en-US" dirty="0">
              <a:latin typeface="微软雅黑" panose="020B0503020204020204" pitchFamily="34" charset="-122"/>
              <a:ea typeface="微软雅黑" panose="020B0503020204020204" pitchFamily="34" charset="-122"/>
              <a:sym typeface="Calibri" pitchFamily="34" charset="0"/>
            </a:endParaRPr>
          </a:p>
          <a:p>
            <a:pPr marL="742950" lvl="1" indent="-285750" algn="l">
              <a:lnSpc>
                <a:spcPct val="150000"/>
              </a:lnSpc>
              <a:spcBef>
                <a:spcPct val="0"/>
              </a:spcBef>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修改复杂</a:t>
            </a:r>
            <a:endParaRPr lang="en-US" sz="2800" dirty="0">
              <a:solidFill>
                <a:srgbClr val="C00000"/>
              </a:solidFill>
              <a:latin typeface="微软雅黑" panose="020B0503020204020204" pitchFamily="34" charset="-122"/>
              <a:ea typeface="微软雅黑" panose="020B0503020204020204" pitchFamily="34" charset="-122"/>
              <a:sym typeface="Calibri" pitchFamily="34" charset="0"/>
            </a:endParaRPr>
          </a:p>
          <a:p>
            <a:pPr marL="1143000" lvl="2" indent="-228600" algn="l">
              <a:lnSpc>
                <a:spcPct val="150000"/>
              </a:lnSpc>
              <a:spcBef>
                <a:spcPct val="0"/>
              </a:spcBef>
              <a:buSzPct val="87000"/>
              <a:buFont typeface="Wingdings" pitchFamily="2" charset="2"/>
              <a:buChar char="l"/>
            </a:pPr>
            <a:r>
              <a:rPr lang="zh-CN" altLang="en-US" dirty="0">
                <a:latin typeface="微软雅黑" panose="020B0503020204020204" pitchFamily="34" charset="-122"/>
                <a:ea typeface="微软雅黑" panose="020B0503020204020204" pitchFamily="34" charset="-122"/>
                <a:sym typeface="Calibri" pitchFamily="34" charset="0"/>
              </a:rPr>
              <a:t>如果一个学生选了多门课，则</a:t>
            </a:r>
            <a:r>
              <a:rPr lang="en-US" altLang="zh-CN" dirty="0" err="1">
                <a:latin typeface="微软雅黑" panose="020B0503020204020204" pitchFamily="34" charset="-122"/>
                <a:ea typeface="微软雅黑" panose="020B0503020204020204" pitchFamily="34" charset="-122"/>
                <a:sym typeface="Calibri" pitchFamily="34" charset="0"/>
              </a:rPr>
              <a:t>Sdept</a:t>
            </a:r>
            <a:r>
              <a:rPr lang="zh-CN" altLang="en-US" dirty="0">
                <a:latin typeface="微软雅黑" panose="020B0503020204020204" pitchFamily="34" charset="-122"/>
                <a:ea typeface="微软雅黑" panose="020B0503020204020204" pitchFamily="34" charset="-122"/>
                <a:sym typeface="Calibri" pitchFamily="34" charset="0"/>
              </a:rPr>
              <a:t>，</a:t>
            </a:r>
            <a:r>
              <a:rPr lang="en-US" altLang="zh-CN" dirty="0" err="1">
                <a:latin typeface="微软雅黑" panose="020B0503020204020204" pitchFamily="34" charset="-122"/>
                <a:ea typeface="微软雅黑" panose="020B0503020204020204" pitchFamily="34" charset="-122"/>
                <a:sym typeface="Calibri" pitchFamily="34" charset="0"/>
              </a:rPr>
              <a:t>Sloc</a:t>
            </a:r>
            <a:r>
              <a:rPr lang="zh-CN" altLang="en-US" dirty="0">
                <a:latin typeface="微软雅黑" panose="020B0503020204020204" pitchFamily="34" charset="-122"/>
                <a:ea typeface="微软雅黑" panose="020B0503020204020204" pitchFamily="34" charset="-122"/>
                <a:sym typeface="Calibri" pitchFamily="34" charset="0"/>
              </a:rPr>
              <a:t>被存储了多次。如果该生转系，则需要修改所有相关的</a:t>
            </a:r>
            <a:r>
              <a:rPr lang="en-US" altLang="zh-CN" dirty="0" err="1">
                <a:latin typeface="微软雅黑" panose="020B0503020204020204" pitchFamily="34" charset="-122"/>
                <a:ea typeface="微软雅黑" panose="020B0503020204020204" pitchFamily="34" charset="-122"/>
                <a:sym typeface="Calibri" pitchFamily="34" charset="0"/>
              </a:rPr>
              <a:t>Sdept</a:t>
            </a:r>
            <a:r>
              <a:rPr lang="zh-CN" altLang="en-US" dirty="0">
                <a:latin typeface="微软雅黑" panose="020B0503020204020204" pitchFamily="34" charset="-122"/>
                <a:ea typeface="微软雅黑" panose="020B0503020204020204" pitchFamily="34" charset="-122"/>
                <a:sym typeface="Calibri" pitchFamily="34" charset="0"/>
              </a:rPr>
              <a:t>和</a:t>
            </a:r>
            <a:r>
              <a:rPr lang="en-US" altLang="zh-CN" dirty="0" err="1">
                <a:latin typeface="微软雅黑" panose="020B0503020204020204" pitchFamily="34" charset="-122"/>
                <a:ea typeface="微软雅黑" panose="020B0503020204020204" pitchFamily="34" charset="-122"/>
                <a:sym typeface="Calibri" pitchFamily="34" charset="0"/>
              </a:rPr>
              <a:t>Sloc</a:t>
            </a:r>
            <a:r>
              <a:rPr lang="zh-CN" altLang="en-US" dirty="0">
                <a:latin typeface="微软雅黑" panose="020B0503020204020204" pitchFamily="34" charset="-122"/>
                <a:ea typeface="微软雅黑" panose="020B0503020204020204" pitchFamily="34" charset="-122"/>
                <a:sym typeface="Calibri" pitchFamily="34" charset="0"/>
              </a:rPr>
              <a:t>，造成修改的复杂化。</a:t>
            </a:r>
            <a:endParaRPr lang="zh-CN" altLang="en-US" sz="2000" dirty="0">
              <a:latin typeface="微软雅黑" panose="020B0503020204020204" pitchFamily="34" charset="-122"/>
              <a:ea typeface="微软雅黑" panose="020B0503020204020204" pitchFamily="34" charset="-122"/>
              <a:sym typeface="Calibri" pitchFamily="34" charset="0"/>
            </a:endParaRPr>
          </a:p>
        </p:txBody>
      </p:sp>
      <p:sp>
        <p:nvSpPr>
          <p:cNvPr id="2" name="日期占位符 1"/>
          <p:cNvSpPr>
            <a:spLocks noGrp="1"/>
          </p:cNvSpPr>
          <p:nvPr>
            <p:ph type="dt" sz="half" idx="10"/>
          </p:nvPr>
        </p:nvSpPr>
        <p:spPr/>
        <p:txBody>
          <a:bodyPr/>
          <a:lstStyle/>
          <a:p>
            <a:pPr>
              <a:defRPr/>
            </a:pPr>
            <a:fld id="{80F5960F-EA20-4945-A564-532755CC5B5E}"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anim calcmode="lin" valueType="num">
                                      <p:cBhvr>
                                        <p:cTn id="7" dur="500" fill="hold"/>
                                        <p:tgtEl>
                                          <p:spTgt spid="4608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608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4608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6085">
                                            <p:txEl>
                                              <p:pRg st="2" end="2"/>
                                            </p:txEl>
                                          </p:spTgt>
                                        </p:tgtEl>
                                        <p:attrNameLst>
                                          <p:attrName>style.visibility</p:attrName>
                                        </p:attrNameLst>
                                      </p:cBhvr>
                                      <p:to>
                                        <p:strVal val="visible"/>
                                      </p:to>
                                    </p:set>
                                    <p:anim calcmode="lin" valueType="num">
                                      <p:cBhvr>
                                        <p:cTn id="14" dur="500" fill="hold"/>
                                        <p:tgtEl>
                                          <p:spTgt spid="4608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608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608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6085">
                                            <p:txEl>
                                              <p:pRg st="3" end="3"/>
                                            </p:txEl>
                                          </p:spTgt>
                                        </p:tgtEl>
                                        <p:attrNameLst>
                                          <p:attrName>style.visibility</p:attrName>
                                        </p:attrNameLst>
                                      </p:cBhvr>
                                      <p:to>
                                        <p:strVal val="visible"/>
                                      </p:to>
                                    </p:set>
                                    <p:anim calcmode="lin" valueType="num">
                                      <p:cBhvr>
                                        <p:cTn id="21" dur="500" fill="hold"/>
                                        <p:tgtEl>
                                          <p:spTgt spid="4608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4608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4608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6085">
                                            <p:txEl>
                                              <p:pRg st="4" end="4"/>
                                            </p:txEl>
                                          </p:spTgt>
                                        </p:tgtEl>
                                        <p:attrNameLst>
                                          <p:attrName>style.visibility</p:attrName>
                                        </p:attrNameLst>
                                      </p:cBhvr>
                                      <p:to>
                                        <p:strVal val="visible"/>
                                      </p:to>
                                    </p:set>
                                    <p:anim calcmode="lin" valueType="num">
                                      <p:cBhvr>
                                        <p:cTn id="28" dur="500" fill="hold"/>
                                        <p:tgtEl>
                                          <p:spTgt spid="4608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4608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4608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6085">
                                            <p:txEl>
                                              <p:pRg st="5" end="5"/>
                                            </p:txEl>
                                          </p:spTgt>
                                        </p:tgtEl>
                                        <p:attrNameLst>
                                          <p:attrName>style.visibility</p:attrName>
                                        </p:attrNameLst>
                                      </p:cBhvr>
                                      <p:to>
                                        <p:strVal val="visible"/>
                                      </p:to>
                                    </p:set>
                                    <p:anim calcmode="lin" valueType="num">
                                      <p:cBhvr>
                                        <p:cTn id="35" dur="500" fill="hold"/>
                                        <p:tgtEl>
                                          <p:spTgt spid="4608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4608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4608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6085">
                                            <p:txEl>
                                              <p:pRg st="6" end="6"/>
                                            </p:txEl>
                                          </p:spTgt>
                                        </p:tgtEl>
                                        <p:attrNameLst>
                                          <p:attrName>style.visibility</p:attrName>
                                        </p:attrNameLst>
                                      </p:cBhvr>
                                      <p:to>
                                        <p:strVal val="visible"/>
                                      </p:to>
                                    </p:set>
                                    <p:anim calcmode="lin" valueType="num">
                                      <p:cBhvr>
                                        <p:cTn id="42" dur="500" fill="hold"/>
                                        <p:tgtEl>
                                          <p:spTgt spid="4608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4608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460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8" name="Rectangle 2"/>
          <p:cNvSpPr>
            <a:spLocks noGrp="1" noChangeArrowheads="1"/>
          </p:cNvSpPr>
          <p:nvPr>
            <p:ph type="title"/>
          </p:nvPr>
        </p:nvSpPr>
        <p:spPr/>
        <p:txBody>
          <a:bodyPr/>
          <a:lstStyle/>
          <a:p>
            <a:r>
              <a:rPr lang="en-US" altLang="zh-CN" sz="3600" dirty="0">
                <a:sym typeface="微软雅黑" pitchFamily="34" charset="-122"/>
              </a:rPr>
              <a:t>2NF</a:t>
            </a:r>
            <a:r>
              <a:rPr lang="zh-CN" altLang="en-US" sz="3600" dirty="0">
                <a:sym typeface="微软雅黑" pitchFamily="34" charset="-122"/>
              </a:rPr>
              <a:t>（续）</a:t>
            </a:r>
            <a:endParaRPr lang="zh-CN" altLang="en-US" sz="3600" dirty="0"/>
          </a:p>
        </p:txBody>
      </p:sp>
      <p:sp>
        <p:nvSpPr>
          <p:cNvPr id="47109" name="Rectangle 3"/>
          <p:cNvSpPr>
            <a:spLocks noGrp="1" noChangeArrowheads="1"/>
          </p:cNvSpPr>
          <p:nvPr>
            <p:ph idx="1"/>
          </p:nvPr>
        </p:nvSpPr>
        <p:spPr>
          <a:xfrm>
            <a:off x="958220" y="908720"/>
            <a:ext cx="8149538" cy="4854575"/>
          </a:xfrm>
        </p:spPr>
        <p:txBody>
          <a:bodyPr/>
          <a:lstStyle/>
          <a:p>
            <a:pPr marL="342900" indent="-342900" algn="l">
              <a:lnSpc>
                <a:spcPct val="125000"/>
              </a:lnSpc>
              <a:buFont typeface="Wingdings" pitchFamily="2" charset="2"/>
              <a:buChar char="v"/>
            </a:pPr>
            <a:r>
              <a:rPr lang="zh-CN" altLang="en-US" dirty="0">
                <a:sym typeface="Calibri" pitchFamily="34" charset="0"/>
              </a:rPr>
              <a:t>出现这种问题的原因</a:t>
            </a:r>
            <a:endParaRPr lang="en-US" dirty="0">
              <a:sym typeface="Calibri" pitchFamily="34" charset="0"/>
            </a:endParaRPr>
          </a:p>
          <a:p>
            <a:pPr marL="742950" lvl="1" indent="-285750" algn="l">
              <a:lnSpc>
                <a:spcPct val="125000"/>
              </a:lnSpc>
              <a:buFont typeface="Wingdings" pitchFamily="2" charset="2"/>
              <a:buChar char="n"/>
            </a:pPr>
            <a:r>
              <a:rPr lang="zh-CN" altLang="en-US" dirty="0">
                <a:sym typeface="Calibri" pitchFamily="34" charset="0"/>
              </a:rPr>
              <a:t>例子中有两类非主属性：</a:t>
            </a:r>
            <a:endParaRPr lang="en-US" dirty="0">
              <a:sym typeface="Calibri" pitchFamily="34" charset="0"/>
            </a:endParaRPr>
          </a:p>
          <a:p>
            <a:pPr marL="1143000" lvl="2" indent="-228600" algn="l">
              <a:lnSpc>
                <a:spcPct val="125000"/>
              </a:lnSpc>
              <a:buSzPct val="87000"/>
              <a:buFont typeface="Wingdings" pitchFamily="2" charset="2"/>
              <a:buChar char="l"/>
            </a:pPr>
            <a:r>
              <a:rPr lang="zh-CN" altLang="en-US" dirty="0">
                <a:sym typeface="Calibri" pitchFamily="34" charset="0"/>
              </a:rPr>
              <a:t>一类如</a:t>
            </a:r>
            <a:r>
              <a:rPr lang="en-US" altLang="zh-CN" dirty="0">
                <a:sym typeface="Calibri" pitchFamily="34" charset="0"/>
              </a:rPr>
              <a:t>Grade</a:t>
            </a:r>
            <a:r>
              <a:rPr lang="zh-CN" altLang="en-US" dirty="0">
                <a:sym typeface="Calibri" pitchFamily="34" charset="0"/>
              </a:rPr>
              <a:t>，它对码完全函数依赖</a:t>
            </a:r>
            <a:endParaRPr lang="en-US" dirty="0">
              <a:sym typeface="Calibri" pitchFamily="34" charset="0"/>
            </a:endParaRPr>
          </a:p>
          <a:p>
            <a:pPr marL="1143000" lvl="2" indent="-228600" algn="l">
              <a:lnSpc>
                <a:spcPct val="125000"/>
              </a:lnSpc>
              <a:buSzPct val="87000"/>
              <a:buFont typeface="Wingdings" pitchFamily="2" charset="2"/>
              <a:buChar char="l"/>
            </a:pPr>
            <a:r>
              <a:rPr lang="zh-CN" altLang="en-US" dirty="0">
                <a:sym typeface="Calibri" pitchFamily="34" charset="0"/>
              </a:rPr>
              <a:t>另一类如</a:t>
            </a:r>
            <a:r>
              <a:rPr lang="en-US" altLang="zh-CN" dirty="0" err="1">
                <a:sym typeface="Calibri" pitchFamily="34" charset="0"/>
              </a:rPr>
              <a:t>Sdept</a:t>
            </a:r>
            <a:r>
              <a:rPr lang="zh-CN" altLang="en-US" dirty="0">
                <a:sym typeface="Calibri" pitchFamily="34" charset="0"/>
              </a:rPr>
              <a:t>、</a:t>
            </a:r>
            <a:r>
              <a:rPr lang="en-US" altLang="zh-CN" dirty="0" err="1">
                <a:sym typeface="Calibri" pitchFamily="34" charset="0"/>
              </a:rPr>
              <a:t>Sloc</a:t>
            </a:r>
            <a:r>
              <a:rPr lang="zh-CN" altLang="en-US" dirty="0">
                <a:sym typeface="Calibri" pitchFamily="34" charset="0"/>
              </a:rPr>
              <a:t>，它们对码不是完全函数依赖</a:t>
            </a:r>
            <a:endParaRPr lang="en-US" dirty="0">
              <a:sym typeface="Calibri" pitchFamily="34" charset="0"/>
            </a:endParaRPr>
          </a:p>
          <a:p>
            <a:pPr marL="342900" indent="-342900" algn="l">
              <a:lnSpc>
                <a:spcPct val="125000"/>
              </a:lnSpc>
              <a:buFont typeface="Wingdings" pitchFamily="2" charset="2"/>
              <a:buChar char="v"/>
            </a:pPr>
            <a:r>
              <a:rPr lang="zh-CN" altLang="en-US" dirty="0">
                <a:sym typeface="Calibri" pitchFamily="34" charset="0"/>
              </a:rPr>
              <a:t>解决方法：</a:t>
            </a:r>
            <a:endParaRPr lang="en-US" dirty="0">
              <a:sym typeface="Calibri" pitchFamily="34" charset="0"/>
            </a:endParaRPr>
          </a:p>
          <a:p>
            <a:pPr marL="742950" lvl="1" indent="-285750" algn="l">
              <a:lnSpc>
                <a:spcPct val="125000"/>
              </a:lnSpc>
              <a:buFont typeface="Wingdings" pitchFamily="2" charset="2"/>
              <a:buChar char="n"/>
            </a:pPr>
            <a:r>
              <a:rPr lang="zh-CN" altLang="en-US" dirty="0">
                <a:sym typeface="Calibri" pitchFamily="34" charset="0"/>
              </a:rPr>
              <a:t>用投影分解把关系模式</a:t>
            </a:r>
            <a:r>
              <a:rPr lang="en-US" altLang="zh-CN" dirty="0">
                <a:sym typeface="Calibri" pitchFamily="34" charset="0"/>
              </a:rPr>
              <a:t>S-L-C</a:t>
            </a:r>
            <a:r>
              <a:rPr lang="zh-CN" altLang="en-US" dirty="0">
                <a:sym typeface="Calibri" pitchFamily="34" charset="0"/>
              </a:rPr>
              <a:t>分解成两个关系模式</a:t>
            </a:r>
            <a:endParaRPr lang="en-US" dirty="0">
              <a:sym typeface="Calibri" pitchFamily="34" charset="0"/>
            </a:endParaRPr>
          </a:p>
          <a:p>
            <a:pPr marL="1143000" lvl="2" indent="-228600" algn="l">
              <a:lnSpc>
                <a:spcPct val="125000"/>
              </a:lnSpc>
              <a:buSzPct val="87000"/>
              <a:buFont typeface="Wingdings" pitchFamily="2" charset="2"/>
              <a:buChar char="l"/>
            </a:pPr>
            <a:r>
              <a:rPr lang="en-US" altLang="zh-CN" dirty="0">
                <a:sym typeface="Calibri" pitchFamily="34" charset="0"/>
              </a:rPr>
              <a:t>SC(</a:t>
            </a:r>
            <a:r>
              <a:rPr lang="en-US" altLang="zh-CN" dirty="0" err="1">
                <a:sym typeface="Calibri" pitchFamily="34" charset="0"/>
              </a:rPr>
              <a:t>Sno,Cno,Grade</a:t>
            </a:r>
            <a:r>
              <a:rPr lang="en-US" altLang="zh-CN" dirty="0">
                <a:sym typeface="Calibri" pitchFamily="34" charset="0"/>
              </a:rPr>
              <a:t>)</a:t>
            </a:r>
            <a:endParaRPr lang="zh-CN" altLang="en-US" dirty="0">
              <a:sym typeface="Calibri" pitchFamily="34" charset="0"/>
            </a:endParaRPr>
          </a:p>
          <a:p>
            <a:pPr marL="1143000" lvl="2" indent="-228600" algn="l">
              <a:lnSpc>
                <a:spcPct val="125000"/>
              </a:lnSpc>
              <a:buSzPct val="87000"/>
              <a:buFont typeface="Wingdings" pitchFamily="2" charset="2"/>
              <a:buChar char="l"/>
            </a:pPr>
            <a:r>
              <a:rPr lang="en-US" altLang="zh-CN" dirty="0">
                <a:sym typeface="Calibri" pitchFamily="34" charset="0"/>
              </a:rPr>
              <a:t>S-L(</a:t>
            </a:r>
            <a:r>
              <a:rPr lang="en-US" altLang="zh-CN" dirty="0" err="1">
                <a:sym typeface="Calibri" pitchFamily="34" charset="0"/>
              </a:rPr>
              <a:t>Sno,Sdept,Sloc</a:t>
            </a:r>
            <a:r>
              <a:rPr lang="en-US" altLang="zh-CN" dirty="0">
                <a:sym typeface="Calibri" pitchFamily="34" charset="0"/>
              </a:rPr>
              <a:t>)</a:t>
            </a:r>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F68FEF72-1C6A-4999-B3E5-66653C2790A6}"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7109">
                                            <p:txEl>
                                              <p:pRg st="1" end="1"/>
                                            </p:txEl>
                                          </p:spTgt>
                                        </p:tgtEl>
                                        <p:attrNameLst>
                                          <p:attrName>style.visibility</p:attrName>
                                        </p:attrNameLst>
                                      </p:cBhvr>
                                      <p:to>
                                        <p:strVal val="visible"/>
                                      </p:to>
                                    </p:set>
                                    <p:anim calcmode="lin" valueType="num">
                                      <p:cBhvr>
                                        <p:cTn id="7" dur="1000" fill="hold"/>
                                        <p:tgtEl>
                                          <p:spTgt spid="47109">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47109">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47109">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47109">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7109">
                                            <p:txEl>
                                              <p:pRg st="2" end="2"/>
                                            </p:txEl>
                                          </p:spTgt>
                                        </p:tgtEl>
                                        <p:attrNameLst>
                                          <p:attrName>style.visibility</p:attrName>
                                        </p:attrNameLst>
                                      </p:cBhvr>
                                      <p:to>
                                        <p:strVal val="visible"/>
                                      </p:to>
                                    </p:set>
                                    <p:anim calcmode="lin" valueType="num">
                                      <p:cBhvr>
                                        <p:cTn id="13" dur="1000" fill="hold"/>
                                        <p:tgtEl>
                                          <p:spTgt spid="47109">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47109">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47109">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47109">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47109">
                                            <p:txEl>
                                              <p:pRg st="3" end="3"/>
                                            </p:txEl>
                                          </p:spTgt>
                                        </p:tgtEl>
                                        <p:attrNameLst>
                                          <p:attrName>style.visibility</p:attrName>
                                        </p:attrNameLst>
                                      </p:cBhvr>
                                      <p:to>
                                        <p:strVal val="visible"/>
                                      </p:to>
                                    </p:set>
                                    <p:anim calcmode="lin" valueType="num">
                                      <p:cBhvr>
                                        <p:cTn id="19" dur="1000" fill="hold"/>
                                        <p:tgtEl>
                                          <p:spTgt spid="47109">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47109">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47109">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471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7109">
                                            <p:txEl>
                                              <p:pRg st="4" end="4"/>
                                            </p:txEl>
                                          </p:spTgt>
                                        </p:tgtEl>
                                        <p:attrNameLst>
                                          <p:attrName>style.visibility</p:attrName>
                                        </p:attrNameLst>
                                      </p:cBhvr>
                                      <p:to>
                                        <p:strVal val="visible"/>
                                      </p:to>
                                    </p:set>
                                    <p:anim calcmode="lin" valueType="num">
                                      <p:cBhvr>
                                        <p:cTn id="27" dur="500" fill="hold"/>
                                        <p:tgtEl>
                                          <p:spTgt spid="47109">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47109">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4710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7109">
                                            <p:txEl>
                                              <p:pRg st="5" end="5"/>
                                            </p:txEl>
                                          </p:spTgt>
                                        </p:tgtEl>
                                        <p:attrNameLst>
                                          <p:attrName>style.visibility</p:attrName>
                                        </p:attrNameLst>
                                      </p:cBhvr>
                                      <p:to>
                                        <p:strVal val="visible"/>
                                      </p:to>
                                    </p:set>
                                    <p:anim calcmode="lin" valueType="num">
                                      <p:cBhvr>
                                        <p:cTn id="34" dur="500" fill="hold"/>
                                        <p:tgtEl>
                                          <p:spTgt spid="47109">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7109">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7109">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47109">
                                            <p:txEl>
                                              <p:pRg st="6" end="6"/>
                                            </p:txEl>
                                          </p:spTgt>
                                        </p:tgtEl>
                                        <p:attrNameLst>
                                          <p:attrName>style.visibility</p:attrName>
                                        </p:attrNameLst>
                                      </p:cBhvr>
                                      <p:to>
                                        <p:strVal val="visible"/>
                                      </p:to>
                                    </p:set>
                                    <p:anim calcmode="lin" valueType="num">
                                      <p:cBhvr>
                                        <p:cTn id="39" dur="500" fill="hold"/>
                                        <p:tgtEl>
                                          <p:spTgt spid="47109">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47109">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47109">
                                            <p:txEl>
                                              <p:pRg st="6" end="6"/>
                                            </p:txEl>
                                          </p:spTgt>
                                        </p:tgtEl>
                                      </p:cBhvr>
                                    </p:animEffect>
                                  </p:childTnLst>
                                </p:cTn>
                              </p:par>
                              <p:par>
                                <p:cTn id="42" presetID="53" presetClass="entr" presetSubtype="16" fill="hold" nodeType="withEffect">
                                  <p:stCondLst>
                                    <p:cond delay="0"/>
                                  </p:stCondLst>
                                  <p:childTnLst>
                                    <p:set>
                                      <p:cBhvr>
                                        <p:cTn id="43" dur="1" fill="hold">
                                          <p:stCondLst>
                                            <p:cond delay="0"/>
                                          </p:stCondLst>
                                        </p:cTn>
                                        <p:tgtEl>
                                          <p:spTgt spid="47109">
                                            <p:txEl>
                                              <p:pRg st="7" end="7"/>
                                            </p:txEl>
                                          </p:spTgt>
                                        </p:tgtEl>
                                        <p:attrNameLst>
                                          <p:attrName>style.visibility</p:attrName>
                                        </p:attrNameLst>
                                      </p:cBhvr>
                                      <p:to>
                                        <p:strVal val="visible"/>
                                      </p:to>
                                    </p:set>
                                    <p:anim calcmode="lin" valueType="num">
                                      <p:cBhvr>
                                        <p:cTn id="44" dur="500" fill="hold"/>
                                        <p:tgtEl>
                                          <p:spTgt spid="47109">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47109">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471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p:nvPr>
        </p:nvSpPr>
        <p:spPr/>
        <p:txBody>
          <a:bodyPr/>
          <a:lstStyle/>
          <a:p>
            <a:r>
              <a:rPr lang="en-US" altLang="zh-CN" sz="3600" dirty="0">
                <a:sym typeface="微软雅黑" pitchFamily="34" charset="-122"/>
              </a:rPr>
              <a:t>2NF</a:t>
            </a:r>
            <a:r>
              <a:rPr lang="zh-CN" altLang="en-US" sz="3600" dirty="0">
                <a:sym typeface="微软雅黑" pitchFamily="34" charset="-122"/>
              </a:rPr>
              <a:t>（续）</a:t>
            </a:r>
            <a:endParaRPr lang="zh-CN" altLang="en-US" sz="3600" dirty="0"/>
          </a:p>
        </p:txBody>
      </p:sp>
      <p:sp>
        <p:nvSpPr>
          <p:cNvPr id="48131" name="内容占位符 2"/>
          <p:cNvSpPr>
            <a:spLocks noGrp="1" noChangeArrowheads="1"/>
          </p:cNvSpPr>
          <p:nvPr>
            <p:ph idx="1"/>
          </p:nvPr>
        </p:nvSpPr>
        <p:spPr>
          <a:xfrm>
            <a:off x="454861" y="963776"/>
            <a:ext cx="8568952" cy="4854575"/>
          </a:xfrm>
        </p:spPr>
        <p:txBody>
          <a:bodyPr/>
          <a:lstStyle/>
          <a:p>
            <a:pPr marL="742950" lvl="2" indent="-342900" algn="l">
              <a:lnSpc>
                <a:spcPct val="120000"/>
              </a:lnSpc>
              <a:buFont typeface="Wingdings" pitchFamily="2" charset="2"/>
              <a:buChar char="n"/>
            </a:pPr>
            <a:r>
              <a:rPr lang="en-US" altLang="zh-CN" sz="2400" dirty="0">
                <a:sym typeface="Calibri" pitchFamily="34" charset="0"/>
              </a:rPr>
              <a:t>SC</a:t>
            </a:r>
            <a:r>
              <a:rPr lang="zh-CN" altLang="en-US" sz="2400" dirty="0">
                <a:sym typeface="Calibri" pitchFamily="34" charset="0"/>
              </a:rPr>
              <a:t>的码为</a:t>
            </a:r>
            <a:r>
              <a:rPr lang="en-US" altLang="zh-CN" sz="2400" dirty="0">
                <a:sym typeface="Calibri" pitchFamily="34" charset="0"/>
              </a:rPr>
              <a:t>(</a:t>
            </a:r>
            <a:r>
              <a:rPr lang="en-US" altLang="zh-CN" sz="2400" dirty="0" err="1">
                <a:sym typeface="Calibri" pitchFamily="34" charset="0"/>
              </a:rPr>
              <a:t>Sno,Cno</a:t>
            </a:r>
            <a:r>
              <a:rPr lang="en-US" altLang="zh-CN" sz="2400" dirty="0">
                <a:sym typeface="Calibri" pitchFamily="34" charset="0"/>
              </a:rPr>
              <a:t>),SL</a:t>
            </a:r>
            <a:r>
              <a:rPr lang="zh-CN" altLang="en-US" sz="2400" dirty="0">
                <a:sym typeface="Calibri" pitchFamily="34" charset="0"/>
              </a:rPr>
              <a:t>的码为</a:t>
            </a:r>
            <a:r>
              <a:rPr lang="en-US" altLang="zh-CN" sz="2400" dirty="0" err="1">
                <a:sym typeface="Calibri" pitchFamily="34" charset="0"/>
              </a:rPr>
              <a:t>Sno</a:t>
            </a:r>
            <a:r>
              <a:rPr lang="zh-CN" altLang="en-US" sz="2400" dirty="0">
                <a:sym typeface="Calibri" pitchFamily="34" charset="0"/>
              </a:rPr>
              <a:t>，这样使得非主属性对码都是完全函数依赖了</a:t>
            </a:r>
            <a:endParaRPr lang="zh-CN" altLang="en-US" sz="2400" dirty="0"/>
          </a:p>
          <a:p>
            <a:pPr marL="342900" indent="-342900" algn="l">
              <a:buFont typeface="Wingdings" pitchFamily="2" charset="2"/>
              <a:buChar char="v"/>
            </a:pPr>
            <a:endParaRPr lang="zh-CN" altLang="en-US" dirty="0"/>
          </a:p>
        </p:txBody>
      </p:sp>
      <p:grpSp>
        <p:nvGrpSpPr>
          <p:cNvPr id="48132" name="Group 4"/>
          <p:cNvGrpSpPr>
            <a:grpSpLocks/>
          </p:cNvGrpSpPr>
          <p:nvPr/>
        </p:nvGrpSpPr>
        <p:grpSpPr bwMode="auto">
          <a:xfrm>
            <a:off x="1476419" y="2622079"/>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362525" y="3036416"/>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dirty="0" err="1">
                <a:latin typeface="Times New Roman" pitchFamily="18" charset="0"/>
              </a:rPr>
              <a:t>Sno</a:t>
            </a:r>
            <a:endParaRPr lang="en-US" altLang="zh-CN" sz="2400" b="1" dirty="0">
              <a:latin typeface="Times New Roman" pitchFamily="18" charset="0"/>
            </a:endParaRPr>
          </a:p>
        </p:txBody>
      </p:sp>
      <p:sp>
        <p:nvSpPr>
          <p:cNvPr id="48134" name="Text Box 6"/>
          <p:cNvSpPr>
            <a:spLocks noChangeArrowheads="1"/>
          </p:cNvSpPr>
          <p:nvPr/>
        </p:nvSpPr>
        <p:spPr bwMode="auto">
          <a:xfrm>
            <a:off x="6946850" y="2096616"/>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946850" y="3771429"/>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722887" y="2358554"/>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722887" y="3561879"/>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450087" y="2622079"/>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477912" y="4976341"/>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379987" y="4976341"/>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
        <p:nvSpPr>
          <p:cNvPr id="2" name="日期占位符 1"/>
          <p:cNvSpPr>
            <a:spLocks noGrp="1"/>
          </p:cNvSpPr>
          <p:nvPr>
            <p:ph type="dt" sz="half" idx="10"/>
          </p:nvPr>
        </p:nvSpPr>
        <p:spPr/>
        <p:txBody>
          <a:bodyPr/>
          <a:lstStyle/>
          <a:p>
            <a:pPr>
              <a:defRPr/>
            </a:pPr>
            <a:fld id="{10A38440-C593-4EED-B0A9-DD8F35BC120F}" type="datetime1">
              <a:rPr lang="zh-CN" altLang="en-US" smtClean="0"/>
              <a:t>2021/12/02</a:t>
            </a:fld>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p:nvPr>
        </p:nvSpPr>
        <p:spPr/>
        <p:txBody>
          <a:bodyPr/>
          <a:lstStyle/>
          <a:p>
            <a:r>
              <a:rPr lang="en-US" altLang="zh-CN">
                <a:sym typeface="微软雅黑" pitchFamily="34" charset="-122"/>
              </a:rPr>
              <a:t>6.2 </a:t>
            </a:r>
            <a:r>
              <a:rPr lang="zh-CN" altLang="en-US">
                <a:sym typeface="微软雅黑" pitchFamily="34" charset="-122"/>
              </a:rPr>
              <a:t>规范化</a:t>
            </a:r>
            <a:endParaRPr lang="zh-CN" altLang="en-US"/>
          </a:p>
        </p:txBody>
      </p:sp>
      <p:sp>
        <p:nvSpPr>
          <p:cNvPr id="49155" name="文本占位符 4"/>
          <p:cNvSpPr>
            <a:spLocks noGrp="1" noChangeArrowheads="1"/>
          </p:cNvSpPr>
          <p:nvPr>
            <p:ph idx="1"/>
          </p:nvPr>
        </p:nvSpPr>
        <p:spPr>
          <a:xfrm>
            <a:off x="3491880" y="980728"/>
            <a:ext cx="4333114" cy="5401518"/>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olidFill>
                  <a:srgbClr val="00B050"/>
                </a:solidFill>
                <a:sym typeface="Calibri" pitchFamily="34" charset="0"/>
              </a:rPr>
              <a:t>6.2.5  3NF</a:t>
            </a:r>
            <a:endParaRPr lang="zh-CN" altLang="en-US" dirty="0">
              <a:solidFill>
                <a:srgbClr val="00B050"/>
              </a:solidFill>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EF299131-BAD6-4CA8-8C85-715286FA4337}" type="datetime1">
              <a:rPr lang="zh-CN" altLang="en-US" smtClean="0"/>
              <a:t>2021/12/02</a:t>
            </a:fld>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sz="3600" dirty="0">
                <a:sym typeface="微软雅黑" pitchFamily="34" charset="-122"/>
              </a:rPr>
              <a:t>问题的提出（续）</a:t>
            </a:r>
          </a:p>
        </p:txBody>
      </p:sp>
      <p:sp>
        <p:nvSpPr>
          <p:cNvPr id="8195" name="内容占位符 2"/>
          <p:cNvSpPr>
            <a:spLocks noGrp="1" noChangeArrowheads="1"/>
          </p:cNvSpPr>
          <p:nvPr>
            <p:ph idx="1"/>
          </p:nvPr>
        </p:nvSpPr>
        <p:spPr>
          <a:xfrm>
            <a:off x="611560" y="836712"/>
            <a:ext cx="8352928" cy="4854575"/>
          </a:xfrm>
        </p:spPr>
        <p:txBody>
          <a:bodyPr/>
          <a:lstStyle/>
          <a:p>
            <a:pPr marL="800100" lvl="1" indent="-342900" algn="l">
              <a:lnSpc>
                <a:spcPct val="150000"/>
              </a:lnSpc>
              <a:buSzPct val="87000"/>
              <a:buFont typeface="Wingdings" pitchFamily="2" charset="2"/>
              <a:buChar char="n"/>
            </a:pPr>
            <a:r>
              <a:rPr lang="zh-CN" altLang="en-US" dirty="0"/>
              <a:t>由于</a:t>
            </a:r>
            <a:r>
              <a:rPr lang="en-US" altLang="zh-CN" dirty="0"/>
              <a:t>D</a:t>
            </a:r>
            <a:r>
              <a:rPr lang="zh-CN" altLang="en-US" dirty="0"/>
              <a:t>、</a:t>
            </a:r>
            <a:r>
              <a:rPr lang="en-US" altLang="zh-CN" dirty="0"/>
              <a:t>DOM</a:t>
            </a:r>
            <a:r>
              <a:rPr lang="zh-CN" altLang="en-US" dirty="0"/>
              <a:t>与模式设计关系不大，因此在本章中把关系模式看作一个三元组：</a:t>
            </a:r>
            <a:r>
              <a:rPr lang="en-US" altLang="zh-CN" dirty="0"/>
              <a:t>R&lt;U,F&gt;</a:t>
            </a:r>
            <a:endParaRPr lang="zh-CN" altLang="en-US" dirty="0"/>
          </a:p>
          <a:p>
            <a:pPr marL="800100" lvl="1" indent="-342900" algn="l">
              <a:lnSpc>
                <a:spcPct val="150000"/>
              </a:lnSpc>
              <a:buSzPct val="87000"/>
              <a:buFont typeface="Wingdings" pitchFamily="2" charset="2"/>
              <a:buChar char="n"/>
            </a:pPr>
            <a:r>
              <a:rPr lang="zh-CN" altLang="en-US" dirty="0"/>
              <a:t>当且仅当</a:t>
            </a:r>
            <a:r>
              <a:rPr lang="en-US" altLang="zh-CN" dirty="0"/>
              <a:t>U</a:t>
            </a:r>
            <a:r>
              <a:rPr lang="zh-CN" altLang="en-US" dirty="0"/>
              <a:t>上的一个关系</a:t>
            </a:r>
            <a:r>
              <a:rPr lang="en-US" altLang="zh-CN" dirty="0"/>
              <a:t>r</a:t>
            </a:r>
            <a:r>
              <a:rPr lang="zh-CN" altLang="en-US" dirty="0"/>
              <a:t>满足</a:t>
            </a:r>
            <a:r>
              <a:rPr lang="en-US" altLang="zh-CN" dirty="0"/>
              <a:t>F</a:t>
            </a:r>
            <a:r>
              <a:rPr lang="zh-CN" altLang="en-US" dirty="0"/>
              <a:t>时，</a:t>
            </a:r>
            <a:r>
              <a:rPr lang="en-US" altLang="zh-CN" dirty="0"/>
              <a:t>r</a:t>
            </a:r>
            <a:r>
              <a:rPr lang="zh-CN" altLang="en-US" dirty="0"/>
              <a:t>称为关系模式</a:t>
            </a:r>
            <a:r>
              <a:rPr lang="en-US" altLang="zh-CN" dirty="0"/>
              <a:t>R&lt;U,F&gt;</a:t>
            </a:r>
            <a:r>
              <a:rPr lang="zh-CN" altLang="en-US" dirty="0"/>
              <a:t>的一个关系</a:t>
            </a:r>
          </a:p>
          <a:p>
            <a:pPr marL="800100" lvl="1" indent="-342900" algn="l">
              <a:lnSpc>
                <a:spcPct val="150000"/>
              </a:lnSpc>
              <a:buSzPct val="87000"/>
              <a:buFont typeface="Wingdings" pitchFamily="2" charset="2"/>
              <a:buChar char="n"/>
            </a:pPr>
            <a:r>
              <a:rPr lang="zh-CN" altLang="en-US" dirty="0"/>
              <a:t>作为二维表，关系要符合一个最基本的条件：每个分量必须是不可分开的数据项。满足了这个条件的关系模式就属于第一范式（</a:t>
            </a:r>
            <a:r>
              <a:rPr lang="en-US" altLang="zh-CN" dirty="0"/>
              <a:t>1NF</a:t>
            </a:r>
            <a:r>
              <a:rPr lang="zh-CN" altLang="en-US" dirty="0"/>
              <a:t>）</a:t>
            </a:r>
          </a:p>
        </p:txBody>
      </p:sp>
      <p:sp>
        <p:nvSpPr>
          <p:cNvPr id="2" name="日期占位符 1"/>
          <p:cNvSpPr>
            <a:spLocks noGrp="1"/>
          </p:cNvSpPr>
          <p:nvPr>
            <p:ph type="dt" sz="half" idx="10"/>
          </p:nvPr>
        </p:nvSpPr>
        <p:spPr/>
        <p:txBody>
          <a:bodyPr/>
          <a:lstStyle/>
          <a:p>
            <a:pPr>
              <a:defRPr/>
            </a:pPr>
            <a:fld id="{FBAD56B4-1FD1-45CC-9878-E1D0F9FE59BE}"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p:cTn id="7" dur="500" fill="hold"/>
                                        <p:tgtEl>
                                          <p:spTgt spid="81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19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1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 calcmode="lin" valueType="num">
                                      <p:cBhvr>
                                        <p:cTn id="14" dur="500" fill="hold"/>
                                        <p:tgtEl>
                                          <p:spTgt spid="819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19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1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anim calcmode="lin" valueType="num">
                                      <p:cBhvr>
                                        <p:cTn id="21" dur="500" fill="hold"/>
                                        <p:tgtEl>
                                          <p:spTgt spid="819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19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title"/>
          </p:nvPr>
        </p:nvSpPr>
        <p:spPr/>
        <p:txBody>
          <a:bodyPr/>
          <a:lstStyle/>
          <a:p>
            <a:r>
              <a:rPr lang="en-US" altLang="zh-CN" sz="3600" dirty="0">
                <a:sym typeface="微软雅黑" pitchFamily="34" charset="-122"/>
              </a:rPr>
              <a:t> 6.2.</a:t>
            </a:r>
            <a:r>
              <a:rPr lang="zh-CN" altLang="en-US" sz="3600" dirty="0">
                <a:sym typeface="微软雅黑" pitchFamily="34" charset="-122"/>
              </a:rPr>
              <a:t>5</a:t>
            </a:r>
            <a:r>
              <a:rPr lang="en-US" altLang="zh-CN" sz="3600" dirty="0">
                <a:sym typeface="微软雅黑" pitchFamily="34" charset="-122"/>
              </a:rPr>
              <a:t> 3NF</a:t>
            </a:r>
            <a:endParaRPr lang="zh-CN" altLang="en-US" sz="3600" dirty="0"/>
          </a:p>
        </p:txBody>
      </p:sp>
      <p:sp>
        <p:nvSpPr>
          <p:cNvPr id="50181" name="Rectangle 3"/>
          <p:cNvSpPr>
            <a:spLocks noGrp="1" noChangeArrowheads="1"/>
          </p:cNvSpPr>
          <p:nvPr>
            <p:ph idx="1"/>
          </p:nvPr>
        </p:nvSpPr>
        <p:spPr>
          <a:xfrm>
            <a:off x="938634" y="908720"/>
            <a:ext cx="8205365" cy="5832648"/>
          </a:xfrm>
        </p:spPr>
        <p:txBody>
          <a:bodyPr/>
          <a:lstStyle/>
          <a:p>
            <a:pPr marL="342900" indent="-342900" algn="l">
              <a:lnSpc>
                <a:spcPct val="125000"/>
              </a:lnSpc>
              <a:buFont typeface="Wingdings" pitchFamily="2" charset="2"/>
              <a:buChar char="v"/>
            </a:pP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定义</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6.7  </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设关系模式</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R</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&lt;</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U</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F</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&gt;∈1NF,</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若</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R</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中不存在这样的码</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X</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、属性组</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Y</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及非主属性</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Z</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Z</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 ⊇ </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Y</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 </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使得</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X</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Y</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Y</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Z</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成立，</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Y</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 ↛ </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X</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不成立，则称</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R</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&lt;</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U</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a:t>
            </a:r>
            <a:r>
              <a:rPr lang="en-US" altLang="zh-CN" i="1" dirty="0">
                <a:solidFill>
                  <a:srgbClr val="C00000"/>
                </a:solidFill>
                <a:latin typeface="微软雅黑" panose="020B0503020204020204" pitchFamily="34" charset="-122"/>
                <a:ea typeface="微软雅黑" panose="020B0503020204020204" pitchFamily="34" charset="-122"/>
                <a:sym typeface="宋体" pitchFamily="2" charset="-122"/>
              </a:rPr>
              <a:t>F</a:t>
            </a:r>
            <a:r>
              <a:rPr lang="en-US" altLang="zh-CN" dirty="0">
                <a:solidFill>
                  <a:srgbClr val="C00000"/>
                </a:solidFill>
                <a:latin typeface="微软雅黑" panose="020B0503020204020204" pitchFamily="34" charset="-122"/>
                <a:ea typeface="微软雅黑" panose="020B0503020204020204" pitchFamily="34" charset="-122"/>
                <a:sym typeface="宋体" pitchFamily="2" charset="-122"/>
              </a:rPr>
              <a:t>&gt; ∈ 3NF</a:t>
            </a:r>
            <a:r>
              <a:rPr lang="zh-CN" altLang="en-US" dirty="0">
                <a:solidFill>
                  <a:srgbClr val="C00000"/>
                </a:solidFill>
                <a:latin typeface="微软雅黑" panose="020B0503020204020204" pitchFamily="34" charset="-122"/>
                <a:ea typeface="微软雅黑" panose="020B0503020204020204" pitchFamily="34" charset="-122"/>
                <a:sym typeface="宋体" pitchFamily="2" charset="-122"/>
              </a:rPr>
              <a:t>。</a:t>
            </a:r>
          </a:p>
          <a:p>
            <a:pPr marL="800100" lvl="1" indent="-342900" algn="l">
              <a:lnSpc>
                <a:spcPct val="125000"/>
              </a:lnSpc>
              <a:buFont typeface="Wingdings" pitchFamily="2" charset="2"/>
              <a:buChar char="n"/>
            </a:pPr>
            <a:r>
              <a:rPr lang="en-US" altLang="zh-CN" dirty="0">
                <a:sym typeface="Calibri" pitchFamily="34" charset="0"/>
              </a:rPr>
              <a:t>SC</a:t>
            </a:r>
            <a:r>
              <a:rPr lang="zh-CN" altLang="en-US" dirty="0">
                <a:sym typeface="Calibri" pitchFamily="34" charset="0"/>
              </a:rPr>
              <a:t>没有传递依赖，因此</a:t>
            </a:r>
            <a:r>
              <a:rPr lang="en-US" altLang="zh-CN" dirty="0">
                <a:sym typeface="Calibri" pitchFamily="34" charset="0"/>
              </a:rPr>
              <a:t>SC ∈ 3NF</a:t>
            </a:r>
            <a:endParaRPr lang="zh-CN" altLang="en-US" dirty="0">
              <a:sym typeface="Calibri" pitchFamily="34" charset="0"/>
            </a:endParaRPr>
          </a:p>
          <a:p>
            <a:pPr marL="800100" lvl="1" indent="-342900" algn="l">
              <a:lnSpc>
                <a:spcPct val="125000"/>
              </a:lnSpc>
              <a:buFont typeface="Wingdings" pitchFamily="2" charset="2"/>
              <a:buChar char="n"/>
            </a:pPr>
            <a:r>
              <a:rPr lang="en-US" altLang="zh-CN" dirty="0">
                <a:sym typeface="Calibri" pitchFamily="34" charset="0"/>
              </a:rPr>
              <a:t>S-L</a:t>
            </a:r>
            <a:r>
              <a:rPr lang="zh-CN" altLang="en-US" dirty="0">
                <a:sym typeface="Calibri" pitchFamily="34" charset="0"/>
              </a:rPr>
              <a:t>中</a:t>
            </a:r>
            <a:r>
              <a:rPr lang="en-US" altLang="zh-CN" dirty="0" err="1">
                <a:sym typeface="Calibri" pitchFamily="34" charset="0"/>
              </a:rPr>
              <a:t>Sno</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a:t>
            </a:r>
            <a:r>
              <a:rPr lang="en-US" altLang="zh-CN" dirty="0" err="1">
                <a:sym typeface="Calibri" pitchFamily="34" charset="0"/>
              </a:rPr>
              <a:t>Sdept</a:t>
            </a:r>
            <a:r>
              <a:rPr lang="en-US" altLang="zh-CN" dirty="0">
                <a:sym typeface="Calibri" pitchFamily="34" charset="0"/>
              </a:rPr>
              <a:t> </a:t>
            </a:r>
            <a:r>
              <a:rPr lang="en-US" altLang="zh-CN" dirty="0">
                <a:sym typeface="宋体" pitchFamily="2" charset="-122"/>
              </a:rPr>
              <a:t>↛ </a:t>
            </a:r>
            <a:r>
              <a:rPr lang="en-US" altLang="zh-CN" dirty="0" err="1">
                <a:sym typeface="宋体" pitchFamily="2" charset="-122"/>
              </a:rPr>
              <a:t>Sno</a:t>
            </a:r>
            <a:r>
              <a:rPr lang="en-US" altLang="zh-CN" dirty="0">
                <a:sym typeface="Calibri" pitchFamily="34" charset="0"/>
              </a:rPr>
              <a:t>), </a:t>
            </a:r>
            <a:r>
              <a:rPr lang="en-US" altLang="zh-CN" dirty="0" err="1">
                <a:sym typeface="Calibri" pitchFamily="34" charset="0"/>
              </a:rPr>
              <a:t>Sdept→Sloc</a:t>
            </a:r>
            <a:r>
              <a:rPr lang="zh-CN" altLang="en-US" dirty="0">
                <a:sym typeface="Calibri" pitchFamily="34" charset="0"/>
              </a:rPr>
              <a:t>，可得</a:t>
            </a:r>
            <a:r>
              <a:rPr lang="en-US" altLang="zh-CN" dirty="0" err="1">
                <a:sym typeface="Calibri" pitchFamily="34" charset="0"/>
              </a:rPr>
              <a:t>Sno</a:t>
            </a:r>
            <a:r>
              <a:rPr lang="en-US" altLang="zh-CN" dirty="0">
                <a:sym typeface="Calibri" pitchFamily="34" charset="0"/>
              </a:rPr>
              <a:t>  →  </a:t>
            </a:r>
            <a:r>
              <a:rPr lang="en-US" altLang="zh-CN" dirty="0" err="1">
                <a:sym typeface="Calibri" pitchFamily="34" charset="0"/>
              </a:rPr>
              <a:t>Sloc</a:t>
            </a:r>
            <a:r>
              <a:rPr lang="zh-CN" altLang="en-US" dirty="0">
                <a:sym typeface="Calibri" pitchFamily="34" charset="0"/>
              </a:rPr>
              <a:t>。</a:t>
            </a:r>
            <a:endParaRPr lang="en-US" dirty="0">
              <a:sym typeface="Calibri" pitchFamily="34" charset="0"/>
            </a:endParaRPr>
          </a:p>
          <a:p>
            <a:pPr marL="800100" lvl="1" indent="-342900" algn="l">
              <a:lnSpc>
                <a:spcPct val="125000"/>
              </a:lnSpc>
              <a:buFont typeface="Wingdings" pitchFamily="2" charset="2"/>
              <a:buChar char="n"/>
            </a:pPr>
            <a:r>
              <a:rPr lang="zh-CN" altLang="en-US" dirty="0">
                <a:sym typeface="Calibri" pitchFamily="34" charset="0"/>
              </a:rPr>
              <a:t>解决的办法是将</a:t>
            </a:r>
            <a:r>
              <a:rPr lang="en-US" altLang="zh-CN" dirty="0">
                <a:sym typeface="Calibri" pitchFamily="34" charset="0"/>
              </a:rPr>
              <a:t>S-L</a:t>
            </a:r>
            <a:r>
              <a:rPr lang="zh-CN" altLang="en-US" dirty="0">
                <a:sym typeface="Calibri" pitchFamily="34" charset="0"/>
              </a:rPr>
              <a:t>分解成</a:t>
            </a:r>
          </a:p>
          <a:p>
            <a:pPr marL="1143000" lvl="2" indent="-228600" algn="l">
              <a:lnSpc>
                <a:spcPct val="125000"/>
              </a:lnSpc>
              <a:buSzPct val="87000"/>
              <a:buFont typeface="Wingdings" pitchFamily="2" charset="2"/>
              <a:buChar char="l"/>
            </a:pPr>
            <a:r>
              <a:rPr lang="en-US" altLang="zh-CN" dirty="0">
                <a:sym typeface="Calibri" pitchFamily="34" charset="0"/>
              </a:rPr>
              <a:t>S-D(</a:t>
            </a:r>
            <a:r>
              <a:rPr lang="en-US" altLang="zh-CN" dirty="0" err="1">
                <a:sym typeface="Calibri" pitchFamily="34" charset="0"/>
              </a:rPr>
              <a:t>Sno</a:t>
            </a:r>
            <a:r>
              <a:rPr lang="zh-CN" altLang="en-US" dirty="0">
                <a:sym typeface="Calibri" pitchFamily="34" charset="0"/>
              </a:rPr>
              <a:t>,</a:t>
            </a:r>
            <a:r>
              <a:rPr lang="en-US" altLang="zh-CN" dirty="0" err="1">
                <a:sym typeface="Calibri" pitchFamily="34" charset="0"/>
              </a:rPr>
              <a:t>Sdept</a:t>
            </a:r>
            <a:r>
              <a:rPr lang="en-US" altLang="zh-CN" dirty="0">
                <a:sym typeface="Calibri" pitchFamily="34" charset="0"/>
              </a:rPr>
              <a:t>)</a:t>
            </a:r>
            <a:r>
              <a:rPr lang="zh-CN" altLang="en-US" dirty="0">
                <a:sym typeface="Calibri" pitchFamily="34" charset="0"/>
              </a:rPr>
              <a:t>∈ </a:t>
            </a:r>
            <a:r>
              <a:rPr lang="en-US" altLang="zh-CN" dirty="0">
                <a:sym typeface="Calibri" pitchFamily="34" charset="0"/>
              </a:rPr>
              <a:t>3NF</a:t>
            </a:r>
            <a:endParaRPr lang="zh-CN" altLang="en-US" dirty="0">
              <a:sym typeface="Calibri" pitchFamily="34" charset="0"/>
            </a:endParaRPr>
          </a:p>
          <a:p>
            <a:pPr marL="1143000" lvl="2" indent="-228600" algn="l">
              <a:lnSpc>
                <a:spcPct val="125000"/>
              </a:lnSpc>
              <a:buSzPct val="87000"/>
              <a:buFont typeface="Wingdings" pitchFamily="2" charset="2"/>
              <a:buChar char="l"/>
            </a:pPr>
            <a:r>
              <a:rPr lang="en-US" altLang="zh-CN" dirty="0">
                <a:sym typeface="Calibri" pitchFamily="34" charset="0"/>
              </a:rPr>
              <a:t>D-L(</a:t>
            </a:r>
            <a:r>
              <a:rPr lang="en-US" altLang="zh-CN" dirty="0" err="1">
                <a:sym typeface="Calibri" pitchFamily="34" charset="0"/>
              </a:rPr>
              <a:t>Sdept</a:t>
            </a:r>
            <a:r>
              <a:rPr lang="zh-CN" altLang="en-US" dirty="0">
                <a:sym typeface="Calibri" pitchFamily="34" charset="0"/>
              </a:rPr>
              <a:t>,</a:t>
            </a:r>
            <a:r>
              <a:rPr lang="en-US" altLang="zh-CN" dirty="0" err="1">
                <a:sym typeface="Calibri" pitchFamily="34" charset="0"/>
              </a:rPr>
              <a:t>Sloc</a:t>
            </a:r>
            <a:r>
              <a:rPr lang="en-US" altLang="zh-CN" dirty="0">
                <a:sym typeface="Calibri" pitchFamily="34" charset="0"/>
              </a:rPr>
              <a:t>)</a:t>
            </a:r>
            <a:r>
              <a:rPr lang="zh-CN" altLang="en-US" dirty="0">
                <a:sym typeface="Calibri" pitchFamily="34" charset="0"/>
              </a:rPr>
              <a:t>∈ </a:t>
            </a:r>
            <a:r>
              <a:rPr lang="en-US" altLang="zh-CN" dirty="0">
                <a:sym typeface="Calibri" pitchFamily="34" charset="0"/>
              </a:rPr>
              <a:t>3NF</a:t>
            </a:r>
            <a:endParaRPr lang="zh-CN" altLang="en-US" dirty="0"/>
          </a:p>
        </p:txBody>
      </p:sp>
      <p:sp>
        <p:nvSpPr>
          <p:cNvPr id="50182" name="直接连接符 2"/>
          <p:cNvSpPr>
            <a:spLocks noChangeShapeType="1"/>
          </p:cNvSpPr>
          <p:nvPr/>
        </p:nvSpPr>
        <p:spPr bwMode="auto">
          <a:xfrm flipH="1">
            <a:off x="7812360" y="1628775"/>
            <a:ext cx="71438" cy="288925"/>
          </a:xfrm>
          <a:prstGeom prst="line">
            <a:avLst/>
          </a:prstGeom>
          <a:noFill/>
          <a:ln w="25400">
            <a:solidFill>
              <a:schemeClr val="tx1"/>
            </a:solidFill>
            <a:round/>
            <a:headEnd/>
            <a:tailEnd/>
          </a:ln>
        </p:spPr>
        <p:txBody>
          <a:bodyPr/>
          <a:lstStyle/>
          <a:p>
            <a:endParaRPr lang="zh-CN" altLang="en-US"/>
          </a:p>
        </p:txBody>
      </p:sp>
      <p:sp>
        <p:nvSpPr>
          <p:cNvPr id="50183" name="TextBox 6"/>
          <p:cNvSpPr>
            <a:spLocks noChangeArrowheads="1"/>
          </p:cNvSpPr>
          <p:nvPr/>
        </p:nvSpPr>
        <p:spPr bwMode="auto">
          <a:xfrm>
            <a:off x="3059832" y="4097338"/>
            <a:ext cx="596900" cy="339725"/>
          </a:xfrm>
          <a:prstGeom prst="rect">
            <a:avLst/>
          </a:prstGeom>
          <a:noFill/>
          <a:ln w="9525">
            <a:noFill/>
            <a:miter lim="800000"/>
            <a:headEnd/>
            <a:tailEnd/>
          </a:ln>
        </p:spPr>
        <p:txBody>
          <a:bodyPr wrap="none">
            <a:spAutoFit/>
          </a:bodyPr>
          <a:lstStyle/>
          <a:p>
            <a:r>
              <a:rPr lang="zh-CN" altLang="en-US" sz="1600" b="1" dirty="0">
                <a:solidFill>
                  <a:srgbClr val="000000"/>
                </a:solidFill>
                <a:sym typeface="Arial" pitchFamily="34" charset="0"/>
              </a:rPr>
              <a:t>传递</a:t>
            </a:r>
          </a:p>
        </p:txBody>
      </p:sp>
      <p:sp>
        <p:nvSpPr>
          <p:cNvPr id="2" name="日期占位符 1"/>
          <p:cNvSpPr>
            <a:spLocks noGrp="1"/>
          </p:cNvSpPr>
          <p:nvPr>
            <p:ph type="dt" sz="half" idx="10"/>
          </p:nvPr>
        </p:nvSpPr>
        <p:spPr/>
        <p:txBody>
          <a:bodyPr/>
          <a:lstStyle/>
          <a:p>
            <a:pPr>
              <a:defRPr/>
            </a:pPr>
            <a:fld id="{698FEF5B-7057-4422-9917-A8219A854AFD}"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0181">
                                            <p:txEl>
                                              <p:pRg st="1" end="1"/>
                                            </p:txEl>
                                          </p:spTgt>
                                        </p:tgtEl>
                                        <p:attrNameLst>
                                          <p:attrName>style.visibility</p:attrName>
                                        </p:attrNameLst>
                                      </p:cBhvr>
                                      <p:to>
                                        <p:strVal val="visible"/>
                                      </p:to>
                                    </p:set>
                                    <p:anim calcmode="lin" valueType="num">
                                      <p:cBhvr>
                                        <p:cTn id="7" dur="1000" fill="hold"/>
                                        <p:tgtEl>
                                          <p:spTgt spid="5018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5018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50181">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50181">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50181">
                                            <p:txEl>
                                              <p:pRg st="2" end="2"/>
                                            </p:txEl>
                                          </p:spTgt>
                                        </p:tgtEl>
                                        <p:attrNameLst>
                                          <p:attrName>style.visibility</p:attrName>
                                        </p:attrNameLst>
                                      </p:cBhvr>
                                      <p:to>
                                        <p:strVal val="visible"/>
                                      </p:to>
                                    </p:set>
                                    <p:anim calcmode="lin" valueType="num">
                                      <p:cBhvr>
                                        <p:cTn id="13" dur="1000" fill="hold"/>
                                        <p:tgtEl>
                                          <p:spTgt spid="50181">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50181">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50181">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50181">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50181">
                                            <p:txEl>
                                              <p:pRg st="3" end="3"/>
                                            </p:txEl>
                                          </p:spTgt>
                                        </p:tgtEl>
                                        <p:attrNameLst>
                                          <p:attrName>style.visibility</p:attrName>
                                        </p:attrNameLst>
                                      </p:cBhvr>
                                      <p:to>
                                        <p:strVal val="visible"/>
                                      </p:to>
                                    </p:set>
                                    <p:anim calcmode="lin" valueType="num">
                                      <p:cBhvr>
                                        <p:cTn id="19" dur="1000" fill="hold"/>
                                        <p:tgtEl>
                                          <p:spTgt spid="50181">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50181">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50181">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50181">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50181">
                                            <p:txEl>
                                              <p:pRg st="4" end="4"/>
                                            </p:txEl>
                                          </p:spTgt>
                                        </p:tgtEl>
                                        <p:attrNameLst>
                                          <p:attrName>style.visibility</p:attrName>
                                        </p:attrNameLst>
                                      </p:cBhvr>
                                      <p:to>
                                        <p:strVal val="visible"/>
                                      </p:to>
                                    </p:set>
                                    <p:anim calcmode="lin" valueType="num">
                                      <p:cBhvr>
                                        <p:cTn id="25" dur="1000" fill="hold"/>
                                        <p:tgtEl>
                                          <p:spTgt spid="50181">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50181">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50181">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50181">
                                            <p:txEl>
                                              <p:pRg st="4" end="4"/>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50181">
                                            <p:txEl>
                                              <p:pRg st="5" end="5"/>
                                            </p:txEl>
                                          </p:spTgt>
                                        </p:tgtEl>
                                        <p:attrNameLst>
                                          <p:attrName>style.visibility</p:attrName>
                                        </p:attrNameLst>
                                      </p:cBhvr>
                                      <p:to>
                                        <p:strVal val="visible"/>
                                      </p:to>
                                    </p:set>
                                    <p:anim calcmode="lin" valueType="num">
                                      <p:cBhvr>
                                        <p:cTn id="31" dur="1000" fill="hold"/>
                                        <p:tgtEl>
                                          <p:spTgt spid="50181">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50181">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50181">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50181">
                                            <p:txEl>
                                              <p:pRg st="5" end="5"/>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50183"/>
                                        </p:tgtEl>
                                        <p:attrNameLst>
                                          <p:attrName>style.visibility</p:attrName>
                                        </p:attrNameLst>
                                      </p:cBhvr>
                                      <p:to>
                                        <p:strVal val="visible"/>
                                      </p:to>
                                    </p:set>
                                    <p:anim calcmode="lin" valueType="num">
                                      <p:cBhvr>
                                        <p:cTn id="37" dur="1000" fill="hold"/>
                                        <p:tgtEl>
                                          <p:spTgt spid="50183"/>
                                        </p:tgtEl>
                                        <p:attrNameLst>
                                          <p:attrName>ppt_w</p:attrName>
                                        </p:attrNameLst>
                                      </p:cBhvr>
                                      <p:tavLst>
                                        <p:tav tm="0">
                                          <p:val>
                                            <p:fltVal val="0"/>
                                          </p:val>
                                        </p:tav>
                                        <p:tav tm="100000">
                                          <p:val>
                                            <p:strVal val="#ppt_w"/>
                                          </p:val>
                                        </p:tav>
                                      </p:tavLst>
                                    </p:anim>
                                    <p:anim calcmode="lin" valueType="num">
                                      <p:cBhvr>
                                        <p:cTn id="38" dur="1000" fill="hold"/>
                                        <p:tgtEl>
                                          <p:spTgt spid="50183"/>
                                        </p:tgtEl>
                                        <p:attrNameLst>
                                          <p:attrName>ppt_h</p:attrName>
                                        </p:attrNameLst>
                                      </p:cBhvr>
                                      <p:tavLst>
                                        <p:tav tm="0">
                                          <p:val>
                                            <p:fltVal val="0"/>
                                          </p:val>
                                        </p:tav>
                                        <p:tav tm="100000">
                                          <p:val>
                                            <p:strVal val="#ppt_h"/>
                                          </p:val>
                                        </p:tav>
                                      </p:tavLst>
                                    </p:anim>
                                    <p:anim calcmode="lin" valueType="num">
                                      <p:cBhvr>
                                        <p:cTn id="39" dur="1000" fill="hold"/>
                                        <p:tgtEl>
                                          <p:spTgt spid="50183"/>
                                        </p:tgtEl>
                                        <p:attrNameLst>
                                          <p:attrName>style.rotation</p:attrName>
                                        </p:attrNameLst>
                                      </p:cBhvr>
                                      <p:tavLst>
                                        <p:tav tm="0">
                                          <p:val>
                                            <p:fltVal val="90"/>
                                          </p:val>
                                        </p:tav>
                                        <p:tav tm="100000">
                                          <p:val>
                                            <p:fltVal val="0"/>
                                          </p:val>
                                        </p:tav>
                                      </p:tavLst>
                                    </p:anim>
                                    <p:animEffect transition="in" filter="fade">
                                      <p:cBhvr>
                                        <p:cTn id="40" dur="10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990600" y="155494"/>
            <a:ext cx="8153400" cy="980728"/>
          </a:xfrm>
        </p:spPr>
        <p:txBody>
          <a:bodyPr/>
          <a:lstStyle/>
          <a:p>
            <a:r>
              <a:rPr lang="zh-CN" altLang="en-US" b="1" dirty="0">
                <a:ea typeface="华文隶书" panose="02010800040101010101" pitchFamily="2" charset="-122"/>
              </a:rPr>
              <a:t>第三范式</a:t>
            </a:r>
            <a:r>
              <a:rPr lang="en-US" altLang="zh-CN" b="1" dirty="0"/>
              <a:t>(3NF)</a:t>
            </a:r>
            <a:endParaRPr lang="zh-CN" altLang="en-US" b="1" dirty="0">
              <a:solidFill>
                <a:srgbClr val="008000"/>
              </a:solidFill>
              <a:ea typeface="黑体" panose="02010609060101010101" pitchFamily="49" charset="-122"/>
            </a:endParaRPr>
          </a:p>
        </p:txBody>
      </p:sp>
      <p:sp>
        <p:nvSpPr>
          <p:cNvPr id="289795" name="Rectangle 3"/>
          <p:cNvSpPr>
            <a:spLocks noGrp="1" noChangeArrowheads="1"/>
          </p:cNvSpPr>
          <p:nvPr>
            <p:ph idx="1"/>
          </p:nvPr>
        </p:nvSpPr>
        <p:spPr>
          <a:xfrm>
            <a:off x="827088" y="908720"/>
            <a:ext cx="8281416" cy="4166592"/>
          </a:xfrm>
        </p:spPr>
        <p:txBody>
          <a:bodyPr/>
          <a:lstStyle/>
          <a:p>
            <a:pPr>
              <a:lnSpc>
                <a:spcPct val="150000"/>
              </a:lnSpc>
              <a:spcBef>
                <a:spcPct val="25000"/>
              </a:spcBef>
            </a:pPr>
            <a:r>
              <a:rPr lang="zh-CN" altLang="en-US" sz="2400" b="1" dirty="0">
                <a:solidFill>
                  <a:srgbClr val="FF33CC"/>
                </a:solidFill>
                <a:latin typeface="微软雅黑" panose="020B0503020204020204" pitchFamily="34" charset="-122"/>
                <a:ea typeface="微软雅黑" panose="020B0503020204020204" pitchFamily="34" charset="-122"/>
              </a:rPr>
              <a:t>第三范式的目标：</a:t>
            </a:r>
            <a:r>
              <a:rPr lang="zh-CN" altLang="en-US" sz="2400" b="1" dirty="0">
                <a:solidFill>
                  <a:srgbClr val="0000CC"/>
                </a:solidFill>
                <a:latin typeface="微软雅黑" panose="020B0503020204020204" pitchFamily="34" charset="-122"/>
                <a:ea typeface="微软雅黑" panose="020B0503020204020204" pitchFamily="34" charset="-122"/>
              </a:rPr>
              <a:t>去掉表中</a:t>
            </a:r>
            <a:r>
              <a:rPr lang="zh-CN" altLang="en-US" sz="2400" b="1" dirty="0">
                <a:solidFill>
                  <a:srgbClr val="008000"/>
                </a:solidFill>
                <a:latin typeface="微软雅黑" panose="020B0503020204020204" pitchFamily="34" charset="-122"/>
                <a:ea typeface="微软雅黑" panose="020B0503020204020204" pitchFamily="34" charset="-122"/>
              </a:rPr>
              <a:t>不直接依赖于</a:t>
            </a:r>
            <a:r>
              <a:rPr lang="zh-CN" altLang="en-US" sz="2400" b="1" dirty="0">
                <a:solidFill>
                  <a:srgbClr val="FF3300"/>
                </a:solidFill>
                <a:latin typeface="微软雅黑" panose="020B0503020204020204" pitchFamily="34" charset="-122"/>
                <a:ea typeface="微软雅黑" panose="020B0503020204020204" pitchFamily="34" charset="-122"/>
              </a:rPr>
              <a:t>候选码</a:t>
            </a:r>
            <a:r>
              <a:rPr lang="zh-CN" altLang="en-US" sz="2400" b="1" dirty="0">
                <a:solidFill>
                  <a:srgbClr val="0000CC"/>
                </a:solidFill>
                <a:latin typeface="微软雅黑" panose="020B0503020204020204" pitchFamily="34" charset="-122"/>
                <a:ea typeface="微软雅黑" panose="020B0503020204020204" pitchFamily="34" charset="-122"/>
              </a:rPr>
              <a:t>的</a:t>
            </a:r>
            <a:r>
              <a:rPr lang="zh-CN" altLang="en-US" sz="2400" b="1" dirty="0">
                <a:solidFill>
                  <a:srgbClr val="0099FF"/>
                </a:solidFill>
                <a:latin typeface="微软雅黑" panose="020B0503020204020204" pitchFamily="34" charset="-122"/>
                <a:ea typeface="微软雅黑" panose="020B0503020204020204" pitchFamily="34" charset="-122"/>
              </a:rPr>
              <a:t>非主属性</a:t>
            </a:r>
            <a:r>
              <a:rPr lang="en-US" altLang="zh-CN" sz="2400" b="1" dirty="0">
                <a:solidFill>
                  <a:srgbClr val="0000CC"/>
                </a:solidFill>
                <a:latin typeface="微软雅黑" panose="020B0503020204020204" pitchFamily="34" charset="-122"/>
                <a:ea typeface="微软雅黑" panose="020B0503020204020204" pitchFamily="34" charset="-122"/>
              </a:rPr>
              <a:t>.</a:t>
            </a:r>
          </a:p>
          <a:p>
            <a:pPr>
              <a:lnSpc>
                <a:spcPct val="150000"/>
              </a:lnSpc>
              <a:spcBef>
                <a:spcPct val="25000"/>
              </a:spcBef>
            </a:pPr>
            <a:r>
              <a:rPr lang="zh-CN" altLang="en-US" sz="2400" b="1" dirty="0">
                <a:latin typeface="微软雅黑" panose="020B0503020204020204" pitchFamily="34" charset="-122"/>
                <a:ea typeface="微软雅黑" panose="020B0503020204020204" pitchFamily="34" charset="-122"/>
              </a:rPr>
              <a:t>也就是说，在满足</a:t>
            </a:r>
            <a:r>
              <a:rPr lang="en-US" altLang="zh-CN" sz="2400" b="1" dirty="0">
                <a:latin typeface="微软雅黑" panose="020B0503020204020204" pitchFamily="34" charset="-122"/>
                <a:ea typeface="微软雅黑" panose="020B0503020204020204" pitchFamily="34" charset="-122"/>
              </a:rPr>
              <a:t>2NF</a:t>
            </a:r>
            <a:r>
              <a:rPr lang="zh-CN" altLang="en-US" sz="2400" b="1" dirty="0">
                <a:latin typeface="微软雅黑" panose="020B0503020204020204" pitchFamily="34" charset="-122"/>
                <a:ea typeface="微软雅黑" panose="020B0503020204020204" pitchFamily="34" charset="-122"/>
              </a:rPr>
              <a:t>的实体中，</a:t>
            </a:r>
            <a:r>
              <a:rPr lang="zh-CN" altLang="en-US" sz="2400" b="1" dirty="0">
                <a:solidFill>
                  <a:srgbClr val="0099FF"/>
                </a:solidFill>
                <a:latin typeface="微软雅黑" panose="020B0503020204020204" pitchFamily="34" charset="-122"/>
                <a:ea typeface="微软雅黑" panose="020B0503020204020204" pitchFamily="34" charset="-122"/>
              </a:rPr>
              <a:t>非主属性</a:t>
            </a:r>
            <a:r>
              <a:rPr lang="zh-CN" altLang="en-US" sz="2400" b="1" dirty="0">
                <a:solidFill>
                  <a:srgbClr val="008000"/>
                </a:solidFill>
                <a:latin typeface="微软雅黑" panose="020B0503020204020204" pitchFamily="34" charset="-122"/>
                <a:ea typeface="微软雅黑" panose="020B0503020204020204" pitchFamily="34" charset="-122"/>
              </a:rPr>
              <a:t>不能依赖于另一个</a:t>
            </a:r>
            <a:r>
              <a:rPr lang="zh-CN" altLang="en-US" sz="2400" b="1" dirty="0">
                <a:solidFill>
                  <a:srgbClr val="0099FF"/>
                </a:solidFill>
                <a:latin typeface="微软雅黑" panose="020B0503020204020204" pitchFamily="34" charset="-122"/>
                <a:ea typeface="微软雅黑" panose="020B0503020204020204" pitchFamily="34" charset="-122"/>
              </a:rPr>
              <a:t>非主属性</a:t>
            </a:r>
            <a:r>
              <a:rPr lang="zh-CN" altLang="en-US" sz="2400" b="1" dirty="0">
                <a:solidFill>
                  <a:srgbClr val="009999"/>
                </a:solidFill>
                <a:latin typeface="微软雅黑" panose="020B0503020204020204" pitchFamily="34" charset="-122"/>
                <a:ea typeface="微软雅黑" panose="020B0503020204020204" pitchFamily="34" charset="-122"/>
              </a:rPr>
              <a:t>（</a:t>
            </a:r>
            <a:r>
              <a:rPr lang="zh-CN" altLang="en-US" sz="2400" b="1" dirty="0">
                <a:solidFill>
                  <a:srgbClr val="FF00FF"/>
                </a:solidFill>
                <a:latin typeface="微软雅黑" panose="020B0503020204020204" pitchFamily="34" charset="-122"/>
                <a:ea typeface="微软雅黑" panose="020B0503020204020204" pitchFamily="34" charset="-122"/>
              </a:rPr>
              <a:t>即</a:t>
            </a:r>
            <a:r>
              <a:rPr lang="zh-CN" altLang="en-US" sz="2400" b="1" dirty="0">
                <a:solidFill>
                  <a:srgbClr val="0099FF"/>
                </a:solidFill>
                <a:latin typeface="微软雅黑" panose="020B0503020204020204" pitchFamily="34" charset="-122"/>
                <a:ea typeface="微软雅黑" panose="020B0503020204020204" pitchFamily="34" charset="-122"/>
              </a:rPr>
              <a:t>非主属性</a:t>
            </a:r>
            <a:r>
              <a:rPr lang="zh-CN" altLang="en-US" sz="2400" b="1" dirty="0">
                <a:solidFill>
                  <a:srgbClr val="FF00FF"/>
                </a:solidFill>
                <a:latin typeface="微软雅黑" panose="020B0503020204020204" pitchFamily="34" charset="-122"/>
                <a:ea typeface="微软雅黑" panose="020B0503020204020204" pitchFamily="34" charset="-122"/>
              </a:rPr>
              <a:t>只能直接依赖于</a:t>
            </a:r>
            <a:r>
              <a:rPr lang="zh-CN" altLang="en-US" sz="2400" b="1" dirty="0">
                <a:solidFill>
                  <a:srgbClr val="FF3300"/>
                </a:solidFill>
                <a:latin typeface="微软雅黑" panose="020B0503020204020204" pitchFamily="34" charset="-122"/>
                <a:ea typeface="微软雅黑" panose="020B0503020204020204" pitchFamily="34" charset="-122"/>
              </a:rPr>
              <a:t>候选码</a:t>
            </a:r>
            <a:r>
              <a:rPr lang="zh-CN" altLang="en-US" sz="2400" b="1" dirty="0">
                <a:solidFill>
                  <a:srgbClr val="009999"/>
                </a:solidFill>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a:p>
            <a:pPr>
              <a:lnSpc>
                <a:spcPct val="150000"/>
              </a:lnSpc>
              <a:spcBef>
                <a:spcPct val="25000"/>
              </a:spcBef>
            </a:pPr>
            <a:r>
              <a:rPr lang="zh-CN" altLang="en-US" sz="2400" b="1" dirty="0">
                <a:latin typeface="微软雅黑" panose="020B0503020204020204" pitchFamily="34" charset="-122"/>
                <a:ea typeface="微软雅黑" panose="020B0503020204020204" pitchFamily="34" charset="-122"/>
              </a:rPr>
              <a:t>总之，所有的</a:t>
            </a:r>
            <a:r>
              <a:rPr lang="zh-CN" altLang="en-US" sz="2400" b="1" dirty="0">
                <a:solidFill>
                  <a:srgbClr val="0099FF"/>
                </a:solidFill>
                <a:latin typeface="微软雅黑" panose="020B0503020204020204" pitchFamily="34" charset="-122"/>
                <a:ea typeface="微软雅黑" panose="020B0503020204020204" pitchFamily="34" charset="-122"/>
              </a:rPr>
              <a:t>非主属性</a:t>
            </a:r>
            <a:r>
              <a:rPr lang="zh-CN" altLang="en-US" sz="2400" b="1" dirty="0">
                <a:latin typeface="微软雅黑" panose="020B0503020204020204" pitchFamily="34" charset="-122"/>
                <a:ea typeface="微软雅黑" panose="020B0503020204020204" pitchFamily="34" charset="-122"/>
              </a:rPr>
              <a:t>应该</a:t>
            </a:r>
            <a:r>
              <a:rPr lang="zh-CN" altLang="en-US" sz="2400" b="1" dirty="0">
                <a:solidFill>
                  <a:srgbClr val="008000"/>
                </a:solidFill>
                <a:latin typeface="微软雅黑" panose="020B0503020204020204" pitchFamily="34" charset="-122"/>
                <a:ea typeface="微软雅黑" panose="020B0503020204020204" pitchFamily="34" charset="-122"/>
              </a:rPr>
              <a:t>直接依赖于</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a:t>
            </a:r>
            <a:r>
              <a:rPr lang="zh-CN" altLang="en-US" sz="2400" b="1" dirty="0">
                <a:solidFill>
                  <a:srgbClr val="FF3300"/>
                </a:solidFill>
                <a:latin typeface="微软雅黑" panose="020B0503020204020204" pitchFamily="34" charset="-122"/>
                <a:ea typeface="微软雅黑" panose="020B0503020204020204" pitchFamily="34" charset="-122"/>
              </a:rPr>
              <a:t>不能存在</a:t>
            </a:r>
            <a:r>
              <a:rPr lang="zh-CN" altLang="en-US" sz="2400" b="1" dirty="0">
                <a:solidFill>
                  <a:srgbClr val="008000"/>
                </a:solidFill>
                <a:latin typeface="微软雅黑" panose="020B0503020204020204" pitchFamily="34" charset="-122"/>
                <a:ea typeface="微软雅黑" panose="020B0503020204020204" pitchFamily="34" charset="-122"/>
              </a:rPr>
              <a:t>传递依赖</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这是</a:t>
            </a:r>
            <a:r>
              <a:rPr lang="en-US" altLang="zh-CN" sz="2400" b="1" dirty="0">
                <a:solidFill>
                  <a:srgbClr val="0000CC"/>
                </a:solidFill>
                <a:latin typeface="微软雅黑" panose="020B0503020204020204" pitchFamily="34" charset="-122"/>
                <a:ea typeface="微软雅黑" panose="020B0503020204020204" pitchFamily="34" charset="-122"/>
              </a:rPr>
              <a:t>3NF</a:t>
            </a:r>
            <a:r>
              <a:rPr lang="zh-CN" altLang="en-US" sz="2400" b="1" dirty="0">
                <a:solidFill>
                  <a:srgbClr val="0000CC"/>
                </a:solidFill>
                <a:latin typeface="微软雅黑" panose="020B0503020204020204" pitchFamily="34" charset="-122"/>
                <a:ea typeface="微软雅黑" panose="020B0503020204020204" pitchFamily="34" charset="-122"/>
              </a:rPr>
              <a:t>的要求</a:t>
            </a:r>
            <a:r>
              <a:rPr lang="en-US" altLang="zh-CN" sz="2400" b="1" dirty="0">
                <a:latin typeface="微软雅黑" panose="020B0503020204020204" pitchFamily="34" charset="-122"/>
                <a:ea typeface="微软雅黑" panose="020B0503020204020204" pitchFamily="34" charset="-122"/>
              </a:rPr>
              <a:t>)</a:t>
            </a:r>
            <a:r>
              <a:rPr lang="zh-CN" altLang="en-US" sz="2400" b="1" dirty="0">
                <a:solidFill>
                  <a:srgbClr val="FF0066"/>
                </a:solidFill>
                <a:latin typeface="微软雅黑" panose="020B0503020204020204" pitchFamily="34" charset="-122"/>
                <a:ea typeface="微软雅黑" panose="020B0503020204020204" pitchFamily="34" charset="-122"/>
              </a:rPr>
              <a:t>全部的候选码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即必须</a:t>
            </a:r>
            <a:r>
              <a:rPr lang="zh-CN" altLang="en-US" sz="2400" b="1" dirty="0">
                <a:solidFill>
                  <a:srgbClr val="FF3300"/>
                </a:solidFill>
                <a:latin typeface="微软雅黑" panose="020B0503020204020204" pitchFamily="34" charset="-122"/>
                <a:ea typeface="微软雅黑" panose="020B0503020204020204" pitchFamily="34" charset="-122"/>
              </a:rPr>
              <a:t>完全依赖</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不能存在</a:t>
            </a:r>
            <a:r>
              <a:rPr lang="zh-CN" altLang="en-US" sz="2400" b="1" dirty="0">
                <a:solidFill>
                  <a:srgbClr val="FF3300"/>
                </a:solidFill>
                <a:latin typeface="微软雅黑" panose="020B0503020204020204" pitchFamily="34" charset="-122"/>
                <a:ea typeface="微软雅黑" panose="020B0503020204020204" pitchFamily="34" charset="-122"/>
              </a:rPr>
              <a:t>部分依赖</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这是</a:t>
            </a:r>
            <a:r>
              <a:rPr lang="en-US" altLang="zh-CN" sz="2400" b="1" dirty="0">
                <a:solidFill>
                  <a:srgbClr val="0000CC"/>
                </a:solidFill>
                <a:latin typeface="微软雅黑" panose="020B0503020204020204" pitchFamily="34" charset="-122"/>
                <a:ea typeface="微软雅黑" panose="020B0503020204020204" pitchFamily="34" charset="-122"/>
              </a:rPr>
              <a:t>2NF</a:t>
            </a:r>
            <a:r>
              <a:rPr lang="zh-CN" altLang="en-US" sz="2400" b="1" dirty="0">
                <a:solidFill>
                  <a:srgbClr val="0000CC"/>
                </a:solidFill>
                <a:latin typeface="微软雅黑" panose="020B0503020204020204" pitchFamily="34" charset="-122"/>
                <a:ea typeface="微软雅黑" panose="020B0503020204020204" pitchFamily="34" charset="-122"/>
              </a:rPr>
              <a:t>的要求</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p>
        </p:txBody>
      </p:sp>
      <p:sp>
        <p:nvSpPr>
          <p:cNvPr id="5" name="日期占位符 1"/>
          <p:cNvSpPr>
            <a:spLocks noGrp="1"/>
          </p:cNvSpPr>
          <p:nvPr>
            <p:ph type="dt" sz="half" idx="10"/>
          </p:nvPr>
        </p:nvSpPr>
        <p:spPr>
          <a:xfrm>
            <a:off x="0" y="6597650"/>
            <a:ext cx="827088" cy="260350"/>
          </a:xfrm>
        </p:spPr>
        <p:txBody>
          <a:bodyPr/>
          <a:lstStyle/>
          <a:p>
            <a:pPr>
              <a:defRPr/>
            </a:pPr>
            <a:fld id="{144B5D25-73D9-4AFA-AEBB-0EA8CBCB4CB1}" type="datetime1">
              <a:rPr lang="zh-CN" altLang="en-US" smtClean="0"/>
              <a:t>2021/12/02</a:t>
            </a:fld>
            <a:endParaRPr lang="zh-CN" altLang="en-US" dirty="0"/>
          </a:p>
        </p:txBody>
      </p:sp>
    </p:spTree>
    <p:extLst>
      <p:ext uri="{BB962C8B-B14F-4D97-AF65-F5344CB8AC3E}">
        <p14:creationId xmlns:p14="http://schemas.microsoft.com/office/powerpoint/2010/main" val="913858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9795">
                                            <p:txEl>
                                              <p:pRg st="1" end="1"/>
                                            </p:txEl>
                                          </p:spTgt>
                                        </p:tgtEl>
                                        <p:attrNameLst>
                                          <p:attrName>style.visibility</p:attrName>
                                        </p:attrNameLst>
                                      </p:cBhvr>
                                      <p:to>
                                        <p:strVal val="visible"/>
                                      </p:to>
                                    </p:set>
                                    <p:animEffect transition="in" filter="wipe(left)">
                                      <p:cBhvr>
                                        <p:cTn id="7" dur="500"/>
                                        <p:tgtEl>
                                          <p:spTgt spid="289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9795">
                                            <p:txEl>
                                              <p:pRg st="2" end="2"/>
                                            </p:txEl>
                                          </p:spTgt>
                                        </p:tgtEl>
                                        <p:attrNameLst>
                                          <p:attrName>style.visibility</p:attrName>
                                        </p:attrNameLst>
                                      </p:cBhvr>
                                      <p:to>
                                        <p:strVal val="visible"/>
                                      </p:to>
                                    </p:set>
                                    <p:animEffect transition="in" filter="wipe(left)">
                                      <p:cBhvr>
                                        <p:cTn id="12" dur="500"/>
                                        <p:tgtEl>
                                          <p:spTgt spid="289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827088" y="155494"/>
            <a:ext cx="8153400" cy="980728"/>
          </a:xfrm>
        </p:spPr>
        <p:txBody>
          <a:bodyPr/>
          <a:lstStyle/>
          <a:p>
            <a:pPr algn="l"/>
            <a:r>
              <a:rPr lang="zh-CN" altLang="en-US" sz="4800" dirty="0">
                <a:ea typeface="华文隶书" panose="02010800040101010101" pitchFamily="2" charset="-122"/>
              </a:rPr>
              <a:t>练习</a:t>
            </a:r>
            <a:endParaRPr lang="zh-CN" altLang="en-US" sz="4800" b="1" dirty="0">
              <a:solidFill>
                <a:srgbClr val="008000"/>
              </a:solidFill>
              <a:ea typeface="黑体" panose="02010609060101010101" pitchFamily="49" charset="-122"/>
            </a:endParaRPr>
          </a:p>
        </p:txBody>
      </p:sp>
      <p:sp>
        <p:nvSpPr>
          <p:cNvPr id="291843" name="Rectangle 3"/>
          <p:cNvSpPr>
            <a:spLocks noGrp="1" noChangeArrowheads="1"/>
          </p:cNvSpPr>
          <p:nvPr>
            <p:ph idx="1"/>
          </p:nvPr>
        </p:nvSpPr>
        <p:spPr>
          <a:xfrm>
            <a:off x="1028330" y="990600"/>
            <a:ext cx="8115670" cy="5867400"/>
          </a:xfrm>
        </p:spPr>
        <p:txBody>
          <a:bodyPr/>
          <a:lstStyle/>
          <a:p>
            <a:pPr>
              <a:lnSpc>
                <a:spcPct val="150000"/>
              </a:lnSpc>
              <a:spcBef>
                <a:spcPct val="15000"/>
              </a:spcBef>
            </a:pPr>
            <a:r>
              <a:rPr lang="en-US" altLang="zh-CN" sz="2400" b="1" dirty="0">
                <a:solidFill>
                  <a:schemeClr val="accent2"/>
                </a:solidFill>
                <a:latin typeface="微软雅黑" panose="020B0503020204020204" pitchFamily="34" charset="-122"/>
                <a:ea typeface="微软雅黑" panose="020B0503020204020204" pitchFamily="34" charset="-122"/>
              </a:rPr>
              <a:t>1</a:t>
            </a:r>
            <a:r>
              <a:rPr lang="zh-CN" altLang="en-US" sz="2400" b="1" dirty="0">
                <a:solidFill>
                  <a:schemeClr val="accent2"/>
                </a:solidFill>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A</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B</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C</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D</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，函数依赖集 </a:t>
            </a:r>
            <a:r>
              <a:rPr lang="nl-NL" altLang="zh-CN" sz="2400" b="1" i="1" dirty="0">
                <a:latin typeface="微软雅黑" panose="020B0503020204020204" pitchFamily="34" charset="-122"/>
                <a:ea typeface="微软雅黑" panose="020B0503020204020204" pitchFamily="34" charset="-122"/>
              </a:rPr>
              <a:t>F</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AB</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C</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B</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D</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的</a:t>
            </a:r>
            <a:r>
              <a:rPr lang="zh-CN" altLang="nl-NL" sz="2400" b="1" dirty="0">
                <a:solidFill>
                  <a:srgbClr val="0099FF"/>
                </a:solidFill>
                <a:latin typeface="微软雅黑" panose="020B0503020204020204" pitchFamily="34" charset="-122"/>
                <a:ea typeface="微软雅黑" panose="020B0503020204020204" pitchFamily="34" charset="-122"/>
              </a:rPr>
              <a:t>候选码为</a:t>
            </a:r>
            <a:r>
              <a:rPr lang="nl-NL" altLang="zh-CN" sz="2400" b="1" i="1" dirty="0">
                <a:solidFill>
                  <a:srgbClr val="0099FF"/>
                </a:solidFill>
                <a:latin typeface="微软雅黑" panose="020B0503020204020204" pitchFamily="34" charset="-122"/>
                <a:ea typeface="微软雅黑" panose="020B0503020204020204" pitchFamily="34" charset="-122"/>
              </a:rPr>
              <a:t>AB</a:t>
            </a:r>
            <a:r>
              <a:rPr lang="zh-CN" altLang="nl-NL" sz="2400" b="1" dirty="0">
                <a:latin typeface="微软雅黑" panose="020B0503020204020204" pitchFamily="34" charset="-122"/>
                <a:ea typeface="微软雅黑" panose="020B0503020204020204" pitchFamily="34" charset="-122"/>
              </a:rPr>
              <a:t>，</a:t>
            </a:r>
            <a:r>
              <a:rPr lang="en-US" altLang="zh-CN" sz="2400" b="1" i="1" dirty="0">
                <a:solidFill>
                  <a:srgbClr val="9900CC"/>
                </a:solidFill>
                <a:latin typeface="微软雅黑" panose="020B0503020204020204" pitchFamily="34" charset="-122"/>
                <a:ea typeface="微软雅黑" panose="020B0503020204020204" pitchFamily="34" charset="-122"/>
              </a:rPr>
              <a:t>r</a:t>
            </a:r>
            <a:r>
              <a:rPr lang="en-US" altLang="zh-CN" sz="2400" b="1" dirty="0">
                <a:solidFill>
                  <a:srgbClr val="9900CC"/>
                </a:solidFill>
                <a:latin typeface="微软雅黑" panose="020B0503020204020204" pitchFamily="34" charset="-122"/>
                <a:ea typeface="微软雅黑" panose="020B0503020204020204" pitchFamily="34" charset="-122"/>
              </a:rPr>
              <a:t>(</a:t>
            </a:r>
            <a:r>
              <a:rPr lang="en-US" altLang="zh-CN" sz="2400" b="1" i="1" dirty="0">
                <a:solidFill>
                  <a:srgbClr val="9900CC"/>
                </a:solidFill>
                <a:latin typeface="微软雅黑" panose="020B0503020204020204" pitchFamily="34" charset="-122"/>
                <a:ea typeface="微软雅黑" panose="020B0503020204020204" pitchFamily="34" charset="-122"/>
              </a:rPr>
              <a:t>R</a:t>
            </a:r>
            <a:r>
              <a:rPr lang="en-US" altLang="zh-CN" sz="2400" b="1" dirty="0">
                <a:solidFill>
                  <a:srgbClr val="9900CC"/>
                </a:solidFill>
                <a:latin typeface="微软雅黑" panose="020B0503020204020204" pitchFamily="34" charset="-122"/>
                <a:ea typeface="微软雅黑" panose="020B0503020204020204" pitchFamily="34" charset="-122"/>
              </a:rPr>
              <a:t>) </a:t>
            </a:r>
            <a:r>
              <a:rPr lang="nl-NL" altLang="zh-CN" sz="2400" b="1"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solidFill>
                  <a:srgbClr val="9900CC"/>
                </a:solidFill>
                <a:latin typeface="微软雅黑" panose="020B0503020204020204" pitchFamily="34" charset="-122"/>
                <a:ea typeface="微软雅黑" panose="020B0503020204020204" pitchFamily="34" charset="-122"/>
              </a:rPr>
              <a:t>2NF</a:t>
            </a:r>
            <a:r>
              <a:rPr lang="zh-CN" altLang="en-US" sz="2400" b="1" dirty="0">
                <a:solidFill>
                  <a:srgbClr val="9900CC"/>
                </a:solidFill>
                <a:latin typeface="微软雅黑" panose="020B0503020204020204" pitchFamily="34" charset="-122"/>
                <a:ea typeface="微软雅黑" panose="020B0503020204020204" pitchFamily="34" charset="-122"/>
              </a:rPr>
              <a:t>？</a:t>
            </a:r>
            <a:endParaRPr lang="zh-CN" altLang="nl-NL" sz="2400" b="1" dirty="0">
              <a:latin typeface="微软雅黑" panose="020B0503020204020204" pitchFamily="34" charset="-122"/>
              <a:ea typeface="微软雅黑" panose="020B0503020204020204" pitchFamily="34" charset="-122"/>
            </a:endParaRPr>
          </a:p>
          <a:p>
            <a:pPr lvl="1">
              <a:lnSpc>
                <a:spcPct val="150000"/>
              </a:lnSpc>
              <a:spcBef>
                <a:spcPct val="15000"/>
              </a:spcBef>
            </a:pPr>
            <a:r>
              <a:rPr lang="zh-CN" altLang="nl-NL" sz="2400" b="1" dirty="0">
                <a:latin typeface="微软雅黑" panose="020B0503020204020204" pitchFamily="34" charset="-122"/>
                <a:ea typeface="微软雅黑" panose="020B0503020204020204" pitchFamily="34" charset="-122"/>
              </a:rPr>
              <a:t>因为</a:t>
            </a:r>
            <a:r>
              <a:rPr lang="zh-CN" altLang="nl-NL" sz="2400" b="1" dirty="0">
                <a:solidFill>
                  <a:srgbClr val="0099FF"/>
                </a:solidFill>
                <a:latin typeface="微软雅黑" panose="020B0503020204020204" pitchFamily="34" charset="-122"/>
                <a:ea typeface="微软雅黑" panose="020B0503020204020204" pitchFamily="34" charset="-122"/>
              </a:rPr>
              <a:t>函数依赖</a:t>
            </a:r>
            <a:r>
              <a:rPr lang="nl-NL" altLang="zh-CN" sz="2400" b="1" i="1" dirty="0">
                <a:solidFill>
                  <a:srgbClr val="0099FF"/>
                </a:solidFill>
                <a:latin typeface="微软雅黑" panose="020B0503020204020204" pitchFamily="34" charset="-122"/>
                <a:ea typeface="微软雅黑" panose="020B0503020204020204" pitchFamily="34" charset="-122"/>
              </a:rPr>
              <a:t>B</a:t>
            </a:r>
            <a:r>
              <a:rPr lang="nl-NL" altLang="zh-CN" sz="2400" b="1" dirty="0">
                <a:solidFill>
                  <a:srgbClr val="0099FF"/>
                </a:solidFill>
                <a:latin typeface="微软雅黑" panose="020B0503020204020204" pitchFamily="34" charset="-122"/>
                <a:ea typeface="微软雅黑" panose="020B0503020204020204" pitchFamily="34" charset="-122"/>
              </a:rPr>
              <a:t>→</a:t>
            </a:r>
            <a:r>
              <a:rPr lang="nl-NL" altLang="zh-CN" sz="2400" b="1" i="1" dirty="0">
                <a:solidFill>
                  <a:srgbClr val="0099FF"/>
                </a:solidFill>
                <a:latin typeface="微软雅黑" panose="020B0503020204020204" pitchFamily="34" charset="-122"/>
                <a:ea typeface="微软雅黑" panose="020B0503020204020204" pitchFamily="34" charset="-122"/>
              </a:rPr>
              <a:t>D</a:t>
            </a:r>
            <a:r>
              <a:rPr lang="zh-CN" altLang="nl-NL" sz="2400" b="1" dirty="0">
                <a:solidFill>
                  <a:srgbClr val="0099FF"/>
                </a:solidFill>
                <a:latin typeface="微软雅黑" panose="020B0503020204020204" pitchFamily="34" charset="-122"/>
                <a:ea typeface="微软雅黑" panose="020B0503020204020204" pitchFamily="34" charset="-122"/>
              </a:rPr>
              <a:t>中的决定属性</a:t>
            </a:r>
            <a:r>
              <a:rPr lang="nl-NL" altLang="zh-CN" sz="2400" b="1" i="1" dirty="0">
                <a:solidFill>
                  <a:srgbClr val="0099FF"/>
                </a:solidFill>
                <a:latin typeface="微软雅黑" panose="020B0503020204020204" pitchFamily="34" charset="-122"/>
                <a:ea typeface="微软雅黑" panose="020B0503020204020204" pitchFamily="34" charset="-122"/>
              </a:rPr>
              <a:t>B</a:t>
            </a:r>
            <a:r>
              <a:rPr lang="zh-CN" altLang="nl-NL" sz="2400" b="1" dirty="0">
                <a:solidFill>
                  <a:srgbClr val="0099FF"/>
                </a:solidFill>
                <a:latin typeface="微软雅黑" panose="020B0503020204020204" pitchFamily="34" charset="-122"/>
                <a:ea typeface="微软雅黑" panose="020B0503020204020204" pitchFamily="34" charset="-122"/>
              </a:rPr>
              <a:t>只是候选码的一部分</a:t>
            </a:r>
            <a:r>
              <a:rPr lang="zh-CN" altLang="nl-NL" sz="2400" b="1" dirty="0">
                <a:latin typeface="微软雅黑" panose="020B0503020204020204" pitchFamily="34" charset="-122"/>
                <a:ea typeface="微软雅黑" panose="020B0503020204020204" pitchFamily="34" charset="-122"/>
              </a:rPr>
              <a:t>，即</a:t>
            </a:r>
            <a:r>
              <a:rPr lang="nl-NL" altLang="zh-CN" sz="2400" b="1" i="1" dirty="0">
                <a:latin typeface="微软雅黑" panose="020B0503020204020204" pitchFamily="34" charset="-122"/>
                <a:ea typeface="微软雅黑" panose="020B0503020204020204" pitchFamily="34" charset="-122"/>
              </a:rPr>
              <a:t>D</a:t>
            </a:r>
            <a:r>
              <a:rPr lang="zh-CN" altLang="nl-NL" sz="2400" b="1" dirty="0">
                <a:solidFill>
                  <a:schemeClr val="accent2"/>
                </a:solidFill>
                <a:latin typeface="微软雅黑" panose="020B0503020204020204" pitchFamily="34" charset="-122"/>
                <a:ea typeface="微软雅黑" panose="020B0503020204020204" pitchFamily="34" charset="-122"/>
              </a:rPr>
              <a:t>部分依赖于</a:t>
            </a:r>
            <a:r>
              <a:rPr lang="zh-CN" altLang="nl-NL" sz="2400" b="1" dirty="0">
                <a:latin typeface="微软雅黑" panose="020B0503020204020204" pitchFamily="34" charset="-122"/>
                <a:ea typeface="微软雅黑" panose="020B0503020204020204" pitchFamily="34" charset="-122"/>
              </a:rPr>
              <a:t>候选码</a:t>
            </a:r>
            <a:r>
              <a:rPr lang="nl-NL" altLang="zh-CN" sz="2400" b="1" i="1" dirty="0">
                <a:latin typeface="微软雅黑" panose="020B0503020204020204" pitchFamily="34" charset="-122"/>
                <a:ea typeface="微软雅黑" panose="020B0503020204020204" pitchFamily="34" charset="-122"/>
              </a:rPr>
              <a:t>AB</a:t>
            </a:r>
            <a:r>
              <a:rPr lang="zh-CN" altLang="nl-NL" sz="2400" b="1" dirty="0">
                <a:latin typeface="微软雅黑" panose="020B0503020204020204" pitchFamily="34" charset="-122"/>
                <a:ea typeface="微软雅黑" panose="020B0503020204020204" pitchFamily="34" charset="-122"/>
              </a:rPr>
              <a:t>。</a:t>
            </a:r>
          </a:p>
          <a:p>
            <a:pPr lvl="1">
              <a:lnSpc>
                <a:spcPct val="150000"/>
              </a:lnSpc>
              <a:spcBef>
                <a:spcPct val="15000"/>
              </a:spcBef>
            </a:pPr>
            <a:r>
              <a:rPr lang="zh-CN" altLang="en-US" sz="2400" b="1" dirty="0">
                <a:latin typeface="微软雅黑" panose="020B0503020204020204" pitchFamily="34" charset="-122"/>
                <a:ea typeface="微软雅黑" panose="020B0503020204020204" pitchFamily="34" charset="-122"/>
              </a:rPr>
              <a:t>可将</a:t>
            </a:r>
            <a:r>
              <a:rPr lang="nl-NL" altLang="zh-CN" sz="2400" b="1" i="1" dirty="0">
                <a:latin typeface="微软雅黑" panose="020B0503020204020204" pitchFamily="34" charset="-122"/>
                <a:ea typeface="微软雅黑" panose="020B0503020204020204" pitchFamily="34" charset="-122"/>
              </a:rPr>
              <a:t>r</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分解为</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A</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B</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C</a:t>
            </a:r>
            <a:r>
              <a:rPr lang="nl-NL"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B</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D</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的</a:t>
            </a:r>
            <a:r>
              <a:rPr lang="zh-CN" altLang="nl-NL" sz="2400" b="1" dirty="0">
                <a:solidFill>
                  <a:srgbClr val="0099FF"/>
                </a:solidFill>
                <a:latin typeface="微软雅黑" panose="020B0503020204020204" pitchFamily="34" charset="-122"/>
                <a:ea typeface="微软雅黑" panose="020B0503020204020204" pitchFamily="34" charset="-122"/>
              </a:rPr>
              <a:t>候选码为</a:t>
            </a:r>
            <a:r>
              <a:rPr lang="nl-NL" altLang="zh-CN" sz="2400" b="1" i="1" dirty="0">
                <a:solidFill>
                  <a:srgbClr val="0099FF"/>
                </a:solidFill>
                <a:latin typeface="微软雅黑" panose="020B0503020204020204" pitchFamily="34" charset="-122"/>
                <a:ea typeface="微软雅黑" panose="020B0503020204020204" pitchFamily="34" charset="-122"/>
              </a:rPr>
              <a:t>AB</a:t>
            </a:r>
            <a:r>
              <a:rPr lang="zh-CN" altLang="nl-NL"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的</a:t>
            </a:r>
            <a:r>
              <a:rPr lang="zh-CN" altLang="nl-NL" sz="2400" b="1" dirty="0">
                <a:solidFill>
                  <a:srgbClr val="0099FF"/>
                </a:solidFill>
                <a:latin typeface="微软雅黑" panose="020B0503020204020204" pitchFamily="34" charset="-122"/>
                <a:ea typeface="微软雅黑" panose="020B0503020204020204" pitchFamily="34" charset="-122"/>
              </a:rPr>
              <a:t>候选码为</a:t>
            </a:r>
            <a:r>
              <a:rPr lang="nl-NL" altLang="zh-CN" sz="2400" b="1" i="1" dirty="0">
                <a:solidFill>
                  <a:srgbClr val="0099FF"/>
                </a:solidFill>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a:t>
            </a:r>
            <a:endParaRPr lang="zh-CN" altLang="nl-NL" sz="2400" b="1" dirty="0">
              <a:latin typeface="微软雅黑" panose="020B0503020204020204" pitchFamily="34" charset="-122"/>
              <a:ea typeface="微软雅黑" panose="020B0503020204020204" pitchFamily="34" charset="-122"/>
            </a:endParaRPr>
          </a:p>
          <a:p>
            <a:pPr lvl="1">
              <a:lnSpc>
                <a:spcPct val="150000"/>
              </a:lnSpc>
              <a:spcBef>
                <a:spcPct val="15000"/>
              </a:spcBef>
            </a:pPr>
            <a:r>
              <a:rPr lang="zh-CN" altLang="en-US" sz="2400" b="1" dirty="0">
                <a:latin typeface="微软雅黑" panose="020B0503020204020204" pitchFamily="34" charset="-122"/>
                <a:ea typeface="微软雅黑" panose="020B0503020204020204" pitchFamily="34" charset="-122"/>
              </a:rPr>
              <a:t>分解得到的</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和</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都属于</a:t>
            </a:r>
            <a:r>
              <a:rPr lang="nl-NL" altLang="zh-CN" sz="2400" b="1" dirty="0">
                <a:solidFill>
                  <a:srgbClr val="9900CC"/>
                </a:solidFill>
                <a:latin typeface="微软雅黑" panose="020B0503020204020204" pitchFamily="34" charset="-122"/>
                <a:ea typeface="微软雅黑" panose="020B0503020204020204" pitchFamily="34" charset="-122"/>
              </a:rPr>
              <a:t>3NF</a:t>
            </a:r>
            <a:r>
              <a:rPr lang="zh-CN" altLang="nl-NL" sz="2400" b="1" dirty="0">
                <a:solidFill>
                  <a:srgbClr val="9900CC"/>
                </a:solidFill>
                <a:latin typeface="微软雅黑" panose="020B0503020204020204" pitchFamily="34" charset="-122"/>
                <a:ea typeface="微软雅黑" panose="020B0503020204020204" pitchFamily="34" charset="-122"/>
              </a:rPr>
              <a:t>范式</a:t>
            </a:r>
            <a:r>
              <a:rPr lang="zh-CN" altLang="nl-NL"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91844" name="Rectangle 4"/>
          <p:cNvSpPr>
            <a:spLocks noChangeArrowheads="1"/>
          </p:cNvSpPr>
          <p:nvPr/>
        </p:nvSpPr>
        <p:spPr bwMode="auto">
          <a:xfrm>
            <a:off x="1064950" y="4099988"/>
            <a:ext cx="8004699" cy="27543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marL="342900" indent="-342900" eaLnBrk="0" hangingPunct="0">
              <a:spcBef>
                <a:spcPct val="20000"/>
              </a:spcBef>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buChar char="l"/>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ü"/>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9pPr>
          </a:lstStyle>
          <a:p>
            <a:pPr>
              <a:lnSpc>
                <a:spcPct val="120000"/>
              </a:lnSpc>
              <a:spcBef>
                <a:spcPct val="15000"/>
              </a:spcBef>
            </a:pPr>
            <a:r>
              <a:rPr lang="en-US" altLang="zh-CN" sz="2400" dirty="0">
                <a:solidFill>
                  <a:schemeClr val="accent2"/>
                </a:solidFill>
                <a:latin typeface="微软雅黑" panose="020B0503020204020204" pitchFamily="34" charset="-122"/>
                <a:ea typeface="微软雅黑" panose="020B0503020204020204" pitchFamily="34" charset="-122"/>
              </a:rPr>
              <a:t>2</a:t>
            </a:r>
            <a:r>
              <a:rPr lang="zh-CN" altLang="en-US" sz="2400" dirty="0">
                <a:solidFill>
                  <a:schemeClr val="accent2"/>
                </a:solidFill>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r</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R</a:t>
            </a:r>
            <a:r>
              <a:rPr lang="en-US" altLang="zh-CN" sz="2400" dirty="0">
                <a:latin typeface="微软雅黑" panose="020B0503020204020204" pitchFamily="34" charset="-122"/>
                <a:ea typeface="微软雅黑" panose="020B0503020204020204" pitchFamily="34" charset="-122"/>
              </a:rPr>
              <a:t>)</a:t>
            </a:r>
            <a:r>
              <a:rPr lang="nl-NL" altLang="zh-CN" sz="2400" dirty="0">
                <a:latin typeface="微软雅黑" panose="020B0503020204020204" pitchFamily="34" charset="-122"/>
                <a:ea typeface="微软雅黑" panose="020B0503020204020204" pitchFamily="34" charset="-122"/>
              </a:rPr>
              <a:t>=</a:t>
            </a:r>
            <a:r>
              <a:rPr lang="nl-NL" altLang="zh-CN" sz="2400" i="1" dirty="0">
                <a:latin typeface="微软雅黑" panose="020B0503020204020204" pitchFamily="34" charset="-122"/>
                <a:ea typeface="微软雅黑" panose="020B0503020204020204" pitchFamily="34" charset="-122"/>
              </a:rPr>
              <a:t>r</a:t>
            </a:r>
            <a:r>
              <a:rPr lang="nl-NL" altLang="zh-CN" sz="2400" dirty="0">
                <a:latin typeface="微软雅黑" panose="020B0503020204020204" pitchFamily="34" charset="-122"/>
                <a:ea typeface="微软雅黑" panose="020B0503020204020204" pitchFamily="34" charset="-122"/>
              </a:rPr>
              <a:t>(</a:t>
            </a:r>
            <a:r>
              <a:rPr lang="nl-NL" altLang="zh-CN" sz="2400" i="1" dirty="0">
                <a:latin typeface="微软雅黑" panose="020B0503020204020204" pitchFamily="34" charset="-122"/>
                <a:ea typeface="微软雅黑" panose="020B0503020204020204" pitchFamily="34" charset="-122"/>
              </a:rPr>
              <a:t>A</a:t>
            </a:r>
            <a:r>
              <a:rPr lang="nl-NL" altLang="zh-CN" sz="2400" dirty="0">
                <a:latin typeface="微软雅黑" panose="020B0503020204020204" pitchFamily="34" charset="-122"/>
                <a:ea typeface="微软雅黑" panose="020B0503020204020204" pitchFamily="34" charset="-122"/>
              </a:rPr>
              <a:t>, </a:t>
            </a:r>
            <a:r>
              <a:rPr lang="nl-NL" altLang="zh-CN" sz="2400" i="1" dirty="0">
                <a:latin typeface="微软雅黑" panose="020B0503020204020204" pitchFamily="34" charset="-122"/>
                <a:ea typeface="微软雅黑" panose="020B0503020204020204" pitchFamily="34" charset="-122"/>
              </a:rPr>
              <a:t>B</a:t>
            </a:r>
            <a:r>
              <a:rPr lang="nl-NL" altLang="zh-CN" sz="2400" dirty="0">
                <a:latin typeface="微软雅黑" panose="020B0503020204020204" pitchFamily="34" charset="-122"/>
                <a:ea typeface="微软雅黑" panose="020B0503020204020204" pitchFamily="34" charset="-122"/>
              </a:rPr>
              <a:t>, </a:t>
            </a:r>
            <a:r>
              <a:rPr lang="nl-NL" altLang="zh-CN" sz="2400" i="1" dirty="0">
                <a:latin typeface="微软雅黑" panose="020B0503020204020204" pitchFamily="34" charset="-122"/>
                <a:ea typeface="微软雅黑" panose="020B0503020204020204" pitchFamily="34" charset="-122"/>
              </a:rPr>
              <a:t>C</a:t>
            </a:r>
            <a:r>
              <a:rPr lang="nl-NL" altLang="zh-CN" sz="2400" dirty="0">
                <a:latin typeface="微软雅黑" panose="020B0503020204020204" pitchFamily="34" charset="-122"/>
                <a:ea typeface="微软雅黑" panose="020B0503020204020204" pitchFamily="34" charset="-122"/>
              </a:rPr>
              <a:t>)</a:t>
            </a:r>
            <a:r>
              <a:rPr lang="zh-CN" altLang="nl-NL" sz="2400" dirty="0">
                <a:latin typeface="微软雅黑" panose="020B0503020204020204" pitchFamily="34" charset="-122"/>
                <a:ea typeface="微软雅黑" panose="020B0503020204020204" pitchFamily="34" charset="-122"/>
              </a:rPr>
              <a:t>，函数依赖集</a:t>
            </a:r>
            <a:r>
              <a:rPr lang="nl-NL" altLang="zh-CN" sz="2400" i="1" dirty="0">
                <a:latin typeface="微软雅黑" panose="020B0503020204020204" pitchFamily="34" charset="-122"/>
                <a:ea typeface="微软雅黑" panose="020B0503020204020204" pitchFamily="34" charset="-122"/>
              </a:rPr>
              <a:t>F</a:t>
            </a:r>
            <a:r>
              <a:rPr lang="nl-NL" altLang="zh-CN" sz="2400" dirty="0">
                <a:latin typeface="微软雅黑" panose="020B0503020204020204" pitchFamily="34" charset="-122"/>
                <a:ea typeface="微软雅黑" panose="020B0503020204020204" pitchFamily="34" charset="-122"/>
              </a:rPr>
              <a:t>={</a:t>
            </a:r>
            <a:r>
              <a:rPr lang="nl-NL" altLang="zh-CN" sz="2400" i="1" dirty="0">
                <a:latin typeface="微软雅黑" panose="020B0503020204020204" pitchFamily="34" charset="-122"/>
                <a:ea typeface="微软雅黑" panose="020B0503020204020204" pitchFamily="34" charset="-122"/>
              </a:rPr>
              <a:t>A</a:t>
            </a:r>
            <a:r>
              <a:rPr lang="nl-NL" altLang="zh-CN" sz="2400" dirty="0">
                <a:latin typeface="微软雅黑" panose="020B0503020204020204" pitchFamily="34" charset="-122"/>
                <a:ea typeface="微软雅黑" panose="020B0503020204020204" pitchFamily="34" charset="-122"/>
              </a:rPr>
              <a:t>→</a:t>
            </a:r>
            <a:r>
              <a:rPr lang="nl-NL" altLang="zh-CN" sz="2400" i="1" dirty="0">
                <a:latin typeface="微软雅黑" panose="020B0503020204020204" pitchFamily="34" charset="-122"/>
                <a:ea typeface="微软雅黑" panose="020B0503020204020204" pitchFamily="34" charset="-122"/>
              </a:rPr>
              <a:t>B</a:t>
            </a:r>
            <a:r>
              <a:rPr lang="nl-NL" altLang="zh-CN" sz="2400" dirty="0">
                <a:latin typeface="微软雅黑" panose="020B0503020204020204" pitchFamily="34" charset="-122"/>
                <a:ea typeface="微软雅黑" panose="020B0503020204020204" pitchFamily="34" charset="-122"/>
              </a:rPr>
              <a:t>, </a:t>
            </a:r>
            <a:r>
              <a:rPr lang="nl-NL" altLang="zh-CN" sz="2400" i="1" dirty="0">
                <a:latin typeface="微软雅黑" panose="020B0503020204020204" pitchFamily="34" charset="-122"/>
                <a:ea typeface="微软雅黑" panose="020B0503020204020204" pitchFamily="34" charset="-122"/>
              </a:rPr>
              <a:t>B</a:t>
            </a:r>
            <a:r>
              <a:rPr lang="nl-NL" altLang="zh-CN" sz="2400" dirty="0">
                <a:latin typeface="微软雅黑" panose="020B0503020204020204" pitchFamily="34" charset="-122"/>
                <a:ea typeface="微软雅黑" panose="020B0503020204020204" pitchFamily="34" charset="-122"/>
              </a:rPr>
              <a:t>→</a:t>
            </a:r>
            <a:r>
              <a:rPr lang="nl-NL" altLang="zh-CN" sz="2400" i="1" dirty="0">
                <a:latin typeface="微软雅黑" panose="020B0503020204020204" pitchFamily="34" charset="-122"/>
                <a:ea typeface="微软雅黑" panose="020B0503020204020204" pitchFamily="34" charset="-122"/>
              </a:rPr>
              <a:t>C</a:t>
            </a:r>
            <a:r>
              <a:rPr lang="nl-NL" altLang="zh-CN" sz="2400" dirty="0">
                <a:latin typeface="微软雅黑" panose="020B0503020204020204" pitchFamily="34" charset="-122"/>
                <a:ea typeface="微软雅黑" panose="020B0503020204020204" pitchFamily="34" charset="-122"/>
              </a:rPr>
              <a:t>}</a:t>
            </a:r>
            <a:r>
              <a:rPr lang="zh-CN" altLang="nl-NL"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r</a:t>
            </a:r>
            <a:r>
              <a:rPr lang="en-US" altLang="zh-CN" sz="2400" dirty="0">
                <a:latin typeface="微软雅黑" panose="020B0503020204020204" pitchFamily="34" charset="-122"/>
                <a:ea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rPr>
              <a:t>R</a:t>
            </a:r>
            <a:r>
              <a:rPr lang="en-US" altLang="zh-CN" sz="2400" dirty="0">
                <a:latin typeface="微软雅黑" panose="020B0503020204020204" pitchFamily="34" charset="-122"/>
                <a:ea typeface="微软雅黑" panose="020B0503020204020204" pitchFamily="34" charset="-122"/>
              </a:rPr>
              <a:t>)</a:t>
            </a:r>
            <a:r>
              <a:rPr lang="zh-CN" altLang="nl-NL" sz="2400" dirty="0">
                <a:latin typeface="微软雅黑" panose="020B0503020204020204" pitchFamily="34" charset="-122"/>
                <a:ea typeface="微软雅黑" panose="020B0503020204020204" pitchFamily="34" charset="-122"/>
              </a:rPr>
              <a:t>的</a:t>
            </a:r>
            <a:r>
              <a:rPr lang="zh-CN" altLang="nl-NL" sz="2400" dirty="0">
                <a:solidFill>
                  <a:srgbClr val="0099FF"/>
                </a:solidFill>
                <a:latin typeface="微软雅黑" panose="020B0503020204020204" pitchFamily="34" charset="-122"/>
                <a:ea typeface="微软雅黑" panose="020B0503020204020204" pitchFamily="34" charset="-122"/>
              </a:rPr>
              <a:t>候选码为</a:t>
            </a:r>
            <a:r>
              <a:rPr lang="nl-NL" altLang="zh-CN" sz="2400" i="1" dirty="0">
                <a:solidFill>
                  <a:srgbClr val="0099FF"/>
                </a:solidFill>
                <a:latin typeface="微软雅黑" panose="020B0503020204020204" pitchFamily="34" charset="-122"/>
                <a:ea typeface="微软雅黑" panose="020B0503020204020204" pitchFamily="34" charset="-122"/>
              </a:rPr>
              <a:t>A</a:t>
            </a:r>
            <a:r>
              <a:rPr lang="zh-CN" altLang="nl-NL" sz="2400" dirty="0">
                <a:latin typeface="微软雅黑" panose="020B0503020204020204" pitchFamily="34" charset="-122"/>
                <a:ea typeface="微软雅黑" panose="020B0503020204020204" pitchFamily="34" charset="-122"/>
              </a:rPr>
              <a:t>，</a:t>
            </a:r>
            <a:r>
              <a:rPr lang="en-US" altLang="zh-CN" sz="2400" i="1" dirty="0">
                <a:solidFill>
                  <a:srgbClr val="9900CC"/>
                </a:solidFill>
                <a:latin typeface="微软雅黑" panose="020B0503020204020204" pitchFamily="34" charset="-122"/>
                <a:ea typeface="微软雅黑" panose="020B0503020204020204" pitchFamily="34" charset="-122"/>
              </a:rPr>
              <a:t>r</a:t>
            </a:r>
            <a:r>
              <a:rPr lang="en-US" altLang="zh-CN" sz="2400" dirty="0">
                <a:solidFill>
                  <a:srgbClr val="9900CC"/>
                </a:solidFill>
                <a:latin typeface="微软雅黑" panose="020B0503020204020204" pitchFamily="34" charset="-122"/>
                <a:ea typeface="微软雅黑" panose="020B0503020204020204" pitchFamily="34" charset="-122"/>
              </a:rPr>
              <a:t>(</a:t>
            </a:r>
            <a:r>
              <a:rPr lang="en-US" altLang="zh-CN" sz="2400" i="1" dirty="0">
                <a:solidFill>
                  <a:srgbClr val="9900CC"/>
                </a:solidFill>
                <a:latin typeface="微软雅黑" panose="020B0503020204020204" pitchFamily="34" charset="-122"/>
                <a:ea typeface="微软雅黑" panose="020B0503020204020204" pitchFamily="34" charset="-122"/>
              </a:rPr>
              <a:t>R</a:t>
            </a:r>
            <a:r>
              <a:rPr lang="en-US" altLang="zh-CN" sz="2400" dirty="0">
                <a:solidFill>
                  <a:srgbClr val="9900CC"/>
                </a:solidFill>
                <a:latin typeface="微软雅黑" panose="020B0503020204020204" pitchFamily="34" charset="-122"/>
                <a:ea typeface="微软雅黑" panose="020B0503020204020204" pitchFamily="34" charset="-122"/>
              </a:rPr>
              <a:t>)</a:t>
            </a:r>
            <a:r>
              <a:rPr lang="nl-NL" altLang="zh-CN" sz="24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srgbClr val="9900CC"/>
                </a:solidFill>
                <a:latin typeface="微软雅黑" panose="020B0503020204020204" pitchFamily="34" charset="-122"/>
                <a:ea typeface="微软雅黑" panose="020B0503020204020204" pitchFamily="34" charset="-122"/>
              </a:rPr>
              <a:t>2NF</a:t>
            </a:r>
            <a:r>
              <a:rPr lang="zh-CN" altLang="en-US" sz="2400" dirty="0">
                <a:latin typeface="微软雅黑" panose="020B0503020204020204" pitchFamily="34" charset="-122"/>
                <a:ea typeface="微软雅黑" panose="020B0503020204020204" pitchFamily="34" charset="-122"/>
              </a:rPr>
              <a:t>，但 </a:t>
            </a:r>
            <a:r>
              <a:rPr lang="en-US" altLang="zh-CN" sz="2400" i="1" dirty="0">
                <a:solidFill>
                  <a:srgbClr val="9900CC"/>
                </a:solidFill>
                <a:latin typeface="微软雅黑" panose="020B0503020204020204" pitchFamily="34" charset="-122"/>
                <a:ea typeface="微软雅黑" panose="020B0503020204020204" pitchFamily="34" charset="-122"/>
              </a:rPr>
              <a:t>r</a:t>
            </a:r>
            <a:r>
              <a:rPr lang="en-US" altLang="zh-CN" sz="2400" dirty="0">
                <a:solidFill>
                  <a:srgbClr val="9900CC"/>
                </a:solidFill>
                <a:latin typeface="微软雅黑" panose="020B0503020204020204" pitchFamily="34" charset="-122"/>
                <a:ea typeface="微软雅黑" panose="020B0503020204020204" pitchFamily="34" charset="-122"/>
              </a:rPr>
              <a:t>(</a:t>
            </a:r>
            <a:r>
              <a:rPr lang="en-US" altLang="zh-CN" sz="2400" i="1" dirty="0">
                <a:solidFill>
                  <a:srgbClr val="9900CC"/>
                </a:solidFill>
                <a:latin typeface="微软雅黑" panose="020B0503020204020204" pitchFamily="34" charset="-122"/>
                <a:ea typeface="微软雅黑" panose="020B0503020204020204" pitchFamily="34" charset="-122"/>
              </a:rPr>
              <a:t>R</a:t>
            </a:r>
            <a:r>
              <a:rPr lang="en-US" altLang="zh-CN" sz="2400" dirty="0">
                <a:solidFill>
                  <a:srgbClr val="9900CC"/>
                </a:solidFill>
                <a:latin typeface="微软雅黑" panose="020B0503020204020204" pitchFamily="34" charset="-122"/>
                <a:ea typeface="微软雅黑" panose="020B0503020204020204" pitchFamily="34" charset="-122"/>
              </a:rPr>
              <a:t>)</a:t>
            </a:r>
            <a:r>
              <a:rPr lang="nl-NL" altLang="zh-CN" sz="24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nl-NL" altLang="zh-CN" sz="2400" dirty="0">
                <a:solidFill>
                  <a:srgbClr val="9900CC"/>
                </a:solidFill>
                <a:latin typeface="微软雅黑" panose="020B0503020204020204" pitchFamily="34" charset="-122"/>
                <a:ea typeface="微软雅黑" panose="020B0503020204020204" pitchFamily="34" charset="-122"/>
              </a:rPr>
              <a:t>3NF</a:t>
            </a:r>
            <a:endParaRPr lang="zh-CN" altLang="nl-NL" sz="2400" dirty="0">
              <a:latin typeface="微软雅黑" panose="020B0503020204020204" pitchFamily="34" charset="-122"/>
              <a:ea typeface="微软雅黑" panose="020B0503020204020204" pitchFamily="34" charset="-122"/>
            </a:endParaRPr>
          </a:p>
          <a:p>
            <a:pPr lvl="1">
              <a:lnSpc>
                <a:spcPct val="120000"/>
              </a:lnSpc>
              <a:spcBef>
                <a:spcPct val="15000"/>
              </a:spcBef>
            </a:pPr>
            <a:r>
              <a:rPr lang="zh-CN" altLang="nl-NL" sz="2000" dirty="0">
                <a:latin typeface="微软雅黑" panose="020B0503020204020204" pitchFamily="34" charset="-122"/>
                <a:ea typeface="微软雅黑" panose="020B0503020204020204" pitchFamily="34" charset="-122"/>
              </a:rPr>
              <a:t>因为</a:t>
            </a:r>
            <a:r>
              <a:rPr lang="zh-CN" altLang="nl-NL" sz="2000" dirty="0">
                <a:solidFill>
                  <a:srgbClr val="0099FF"/>
                </a:solidFill>
                <a:latin typeface="微软雅黑" panose="020B0503020204020204" pitchFamily="34" charset="-122"/>
                <a:ea typeface="微软雅黑" panose="020B0503020204020204" pitchFamily="34" charset="-122"/>
              </a:rPr>
              <a:t>函数依赖</a:t>
            </a:r>
            <a:r>
              <a:rPr lang="nl-NL" altLang="zh-CN" sz="2000" i="1" dirty="0">
                <a:solidFill>
                  <a:srgbClr val="0099FF"/>
                </a:solidFill>
                <a:latin typeface="微软雅黑" panose="020B0503020204020204" pitchFamily="34" charset="-122"/>
                <a:ea typeface="微软雅黑" panose="020B0503020204020204" pitchFamily="34" charset="-122"/>
              </a:rPr>
              <a:t>B</a:t>
            </a:r>
            <a:r>
              <a:rPr lang="nl-NL" altLang="zh-CN" sz="2000" dirty="0">
                <a:solidFill>
                  <a:srgbClr val="0099FF"/>
                </a:solidFill>
                <a:latin typeface="微软雅黑" panose="020B0503020204020204" pitchFamily="34" charset="-122"/>
                <a:ea typeface="微软雅黑" panose="020B0503020204020204" pitchFamily="34" charset="-122"/>
              </a:rPr>
              <a:t>→</a:t>
            </a:r>
            <a:r>
              <a:rPr lang="nl-NL" altLang="zh-CN" sz="2000" i="1" dirty="0">
                <a:solidFill>
                  <a:srgbClr val="0099FF"/>
                </a:solidFill>
                <a:latin typeface="微软雅黑" panose="020B0503020204020204" pitchFamily="34" charset="-122"/>
                <a:ea typeface="微软雅黑" panose="020B0503020204020204" pitchFamily="34" charset="-122"/>
              </a:rPr>
              <a:t>C</a:t>
            </a:r>
            <a:r>
              <a:rPr lang="zh-CN" altLang="nl-NL" sz="2000" dirty="0">
                <a:solidFill>
                  <a:srgbClr val="0099FF"/>
                </a:solidFill>
                <a:latin typeface="微软雅黑" panose="020B0503020204020204" pitchFamily="34" charset="-122"/>
                <a:ea typeface="微软雅黑" panose="020B0503020204020204" pitchFamily="34" charset="-122"/>
              </a:rPr>
              <a:t>中的决定属性</a:t>
            </a:r>
            <a:r>
              <a:rPr lang="nl-NL" altLang="zh-CN" sz="2000" i="1" dirty="0">
                <a:solidFill>
                  <a:srgbClr val="0099FF"/>
                </a:solidFill>
                <a:latin typeface="微软雅黑" panose="020B0503020204020204" pitchFamily="34" charset="-122"/>
                <a:ea typeface="微软雅黑" panose="020B0503020204020204" pitchFamily="34" charset="-122"/>
              </a:rPr>
              <a:t>B</a:t>
            </a:r>
            <a:r>
              <a:rPr lang="zh-CN" altLang="nl-NL" sz="2000" dirty="0">
                <a:solidFill>
                  <a:srgbClr val="0099FF"/>
                </a:solidFill>
                <a:latin typeface="微软雅黑" panose="020B0503020204020204" pitchFamily="34" charset="-122"/>
                <a:ea typeface="微软雅黑" panose="020B0503020204020204" pitchFamily="34" charset="-122"/>
              </a:rPr>
              <a:t>不是候选码</a:t>
            </a:r>
            <a:r>
              <a:rPr lang="zh-CN" altLang="nl-NL" sz="2000" dirty="0">
                <a:latin typeface="微软雅黑" panose="020B0503020204020204" pitchFamily="34" charset="-122"/>
                <a:ea typeface="微软雅黑" panose="020B0503020204020204" pitchFamily="34" charset="-122"/>
              </a:rPr>
              <a:t>。</a:t>
            </a:r>
          </a:p>
          <a:p>
            <a:pPr lvl="1">
              <a:lnSpc>
                <a:spcPct val="120000"/>
              </a:lnSpc>
              <a:spcBef>
                <a:spcPct val="15000"/>
              </a:spcBef>
            </a:pPr>
            <a:r>
              <a:rPr lang="zh-CN" altLang="en-US" sz="2000" dirty="0">
                <a:latin typeface="微软雅黑" panose="020B0503020204020204" pitchFamily="34" charset="-122"/>
                <a:ea typeface="微软雅黑" panose="020B0503020204020204" pitchFamily="34" charset="-122"/>
              </a:rPr>
              <a:t>可将</a:t>
            </a:r>
            <a:r>
              <a:rPr lang="nl-NL" altLang="zh-CN" sz="2000" i="1" dirty="0">
                <a:latin typeface="微软雅黑" panose="020B0503020204020204" pitchFamily="34" charset="-122"/>
                <a:ea typeface="微软雅黑" panose="020B0503020204020204" pitchFamily="34" charset="-122"/>
              </a:rPr>
              <a:t>r</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分解为</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1</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1</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1</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A</a:t>
            </a:r>
            <a:r>
              <a:rPr lang="nl-NL" altLang="zh-CN" sz="2000" dirty="0">
                <a:latin typeface="微软雅黑" panose="020B0503020204020204" pitchFamily="34" charset="-122"/>
                <a:ea typeface="微软雅黑" panose="020B0503020204020204" pitchFamily="34" charset="-122"/>
              </a:rPr>
              <a:t>, </a:t>
            </a:r>
            <a:r>
              <a:rPr lang="nl-NL" altLang="zh-CN" sz="2000" i="1" dirty="0">
                <a:latin typeface="微软雅黑" panose="020B0503020204020204" pitchFamily="34" charset="-122"/>
                <a:ea typeface="微软雅黑" panose="020B0503020204020204" pitchFamily="34" charset="-122"/>
              </a:rPr>
              <a:t>B</a:t>
            </a:r>
            <a:r>
              <a:rPr lang="nl-NL"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2</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2</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2</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B</a:t>
            </a:r>
            <a:r>
              <a:rPr lang="nl-NL" altLang="zh-CN" sz="2000" dirty="0">
                <a:latin typeface="微软雅黑" panose="020B0503020204020204" pitchFamily="34" charset="-122"/>
                <a:ea typeface="微软雅黑" panose="020B0503020204020204" pitchFamily="34" charset="-122"/>
              </a:rPr>
              <a:t>, </a:t>
            </a:r>
            <a:r>
              <a:rPr lang="nl-NL" altLang="zh-CN" sz="2000" i="1" dirty="0">
                <a:latin typeface="微软雅黑" panose="020B0503020204020204" pitchFamily="34" charset="-122"/>
                <a:ea typeface="微软雅黑" panose="020B0503020204020204" pitchFamily="34" charset="-122"/>
              </a:rPr>
              <a:t>C</a:t>
            </a:r>
            <a:r>
              <a:rPr lang="nl-NL" altLang="zh-CN" sz="2000" dirty="0">
                <a:latin typeface="微软雅黑" panose="020B0503020204020204" pitchFamily="34" charset="-122"/>
                <a:ea typeface="微软雅黑" panose="020B0503020204020204" pitchFamily="34" charset="-122"/>
              </a:rPr>
              <a:t>)</a:t>
            </a:r>
            <a:r>
              <a:rPr lang="zh-CN" altLang="nl-NL" sz="2000" dirty="0">
                <a:latin typeface="微软雅黑" panose="020B0503020204020204" pitchFamily="34" charset="-122"/>
                <a:ea typeface="微软雅黑" panose="020B0503020204020204" pitchFamily="34" charset="-122"/>
              </a:rPr>
              <a:t>。</a:t>
            </a:r>
          </a:p>
          <a:p>
            <a:pPr lvl="1">
              <a:lnSpc>
                <a:spcPct val="120000"/>
              </a:lnSpc>
              <a:spcBef>
                <a:spcPct val="15000"/>
              </a:spcBef>
              <a:buFont typeface="Wingdings" panose="05000000000000000000" pitchFamily="2" charset="2"/>
              <a:buNone/>
            </a:pPr>
            <a:r>
              <a:rPr lang="zh-CN" altLang="nl-NL" sz="2000" dirty="0">
                <a:latin typeface="微软雅黑" panose="020B0503020204020204" pitchFamily="34" charset="-122"/>
                <a:ea typeface="微软雅黑" panose="020B0503020204020204" pitchFamily="34" charset="-122"/>
              </a:rPr>
              <a:t>     </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1</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1</a:t>
            </a:r>
            <a:r>
              <a:rPr lang="nl-NL" altLang="zh-CN" sz="2000" dirty="0">
                <a:latin typeface="微软雅黑" panose="020B0503020204020204" pitchFamily="34" charset="-122"/>
                <a:ea typeface="微软雅黑" panose="020B0503020204020204" pitchFamily="34" charset="-122"/>
              </a:rPr>
              <a:t>)</a:t>
            </a:r>
            <a:r>
              <a:rPr lang="zh-CN" altLang="nl-NL" sz="2000" dirty="0">
                <a:latin typeface="微软雅黑" panose="020B0503020204020204" pitchFamily="34" charset="-122"/>
                <a:ea typeface="微软雅黑" panose="020B0503020204020204" pitchFamily="34" charset="-122"/>
              </a:rPr>
              <a:t>的</a:t>
            </a:r>
            <a:r>
              <a:rPr lang="zh-CN" altLang="nl-NL" sz="2000" dirty="0">
                <a:solidFill>
                  <a:srgbClr val="0099FF"/>
                </a:solidFill>
                <a:latin typeface="微软雅黑" panose="020B0503020204020204" pitchFamily="34" charset="-122"/>
                <a:ea typeface="微软雅黑" panose="020B0503020204020204" pitchFamily="34" charset="-122"/>
              </a:rPr>
              <a:t>候选码为</a:t>
            </a:r>
            <a:r>
              <a:rPr lang="nl-NL" altLang="zh-CN" sz="2000" i="1" dirty="0">
                <a:solidFill>
                  <a:srgbClr val="0099FF"/>
                </a:solidFill>
                <a:latin typeface="微软雅黑" panose="020B0503020204020204" pitchFamily="34" charset="-122"/>
                <a:ea typeface="微软雅黑" panose="020B0503020204020204" pitchFamily="34" charset="-122"/>
              </a:rPr>
              <a:t>A</a:t>
            </a:r>
            <a:r>
              <a:rPr lang="zh-CN" altLang="nl-NL"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2</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2</a:t>
            </a:r>
            <a:r>
              <a:rPr lang="nl-NL" altLang="zh-CN" sz="2000" dirty="0">
                <a:latin typeface="微软雅黑" panose="020B0503020204020204" pitchFamily="34" charset="-122"/>
                <a:ea typeface="微软雅黑" panose="020B0503020204020204" pitchFamily="34" charset="-122"/>
              </a:rPr>
              <a:t>)</a:t>
            </a:r>
            <a:r>
              <a:rPr lang="zh-CN" altLang="nl-NL" sz="2000" dirty="0">
                <a:latin typeface="微软雅黑" panose="020B0503020204020204" pitchFamily="34" charset="-122"/>
                <a:ea typeface="微软雅黑" panose="020B0503020204020204" pitchFamily="34" charset="-122"/>
              </a:rPr>
              <a:t>的</a:t>
            </a:r>
            <a:r>
              <a:rPr lang="zh-CN" altLang="nl-NL" sz="2000" dirty="0">
                <a:solidFill>
                  <a:srgbClr val="0099FF"/>
                </a:solidFill>
                <a:latin typeface="微软雅黑" panose="020B0503020204020204" pitchFamily="34" charset="-122"/>
                <a:ea typeface="微软雅黑" panose="020B0503020204020204" pitchFamily="34" charset="-122"/>
              </a:rPr>
              <a:t>候选码为</a:t>
            </a:r>
            <a:r>
              <a:rPr lang="nl-NL" altLang="zh-CN" sz="2000" i="1" dirty="0">
                <a:solidFill>
                  <a:srgbClr val="0099FF"/>
                </a:solidFill>
                <a:latin typeface="微软雅黑" panose="020B0503020204020204" pitchFamily="34" charset="-122"/>
                <a:ea typeface="微软雅黑" panose="020B0503020204020204" pitchFamily="34" charset="-122"/>
              </a:rPr>
              <a:t>B</a:t>
            </a:r>
            <a:r>
              <a:rPr lang="zh-CN" altLang="nl-NL" sz="2000" dirty="0">
                <a:latin typeface="微软雅黑" panose="020B0503020204020204" pitchFamily="34" charset="-122"/>
                <a:ea typeface="微软雅黑" panose="020B0503020204020204" pitchFamily="34" charset="-122"/>
              </a:rPr>
              <a:t>。 </a:t>
            </a:r>
          </a:p>
          <a:p>
            <a:pPr lvl="1">
              <a:lnSpc>
                <a:spcPct val="120000"/>
              </a:lnSpc>
              <a:spcBef>
                <a:spcPct val="15000"/>
              </a:spcBef>
            </a:pPr>
            <a:r>
              <a:rPr lang="zh-CN" altLang="nl-NL" sz="2000" dirty="0">
                <a:latin typeface="微软雅黑" panose="020B0503020204020204" pitchFamily="34" charset="-122"/>
                <a:ea typeface="微软雅黑" panose="020B0503020204020204" pitchFamily="34" charset="-122"/>
              </a:rPr>
              <a:t>则</a:t>
            </a:r>
            <a:r>
              <a:rPr lang="zh-CN" altLang="en-US" sz="2000" dirty="0">
                <a:latin typeface="微软雅黑" panose="020B0503020204020204" pitchFamily="34" charset="-122"/>
                <a:ea typeface="微软雅黑" panose="020B0503020204020204" pitchFamily="34" charset="-122"/>
              </a:rPr>
              <a:t>分解得到的</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1</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1</a:t>
            </a:r>
            <a:r>
              <a:rPr lang="nl-NL"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2</a:t>
            </a:r>
            <a:r>
              <a:rPr lang="nl-NL" altLang="zh-CN" sz="2000" dirty="0">
                <a:latin typeface="微软雅黑" panose="020B0503020204020204" pitchFamily="34" charset="-122"/>
                <a:ea typeface="微软雅黑" panose="020B0503020204020204" pitchFamily="34" charset="-122"/>
              </a:rPr>
              <a:t>(</a:t>
            </a:r>
            <a:r>
              <a:rPr lang="nl-NL" altLang="zh-CN" sz="2000" i="1" dirty="0">
                <a:latin typeface="微软雅黑" panose="020B0503020204020204" pitchFamily="34" charset="-122"/>
                <a:ea typeface="微软雅黑" panose="020B0503020204020204" pitchFamily="34" charset="-122"/>
              </a:rPr>
              <a:t>R</a:t>
            </a:r>
            <a:r>
              <a:rPr lang="nl-NL" altLang="zh-CN" sz="2000" baseline="-25000" dirty="0">
                <a:latin typeface="微软雅黑" panose="020B0503020204020204" pitchFamily="34" charset="-122"/>
                <a:ea typeface="微软雅黑" panose="020B0503020204020204" pitchFamily="34" charset="-122"/>
              </a:rPr>
              <a:t>2</a:t>
            </a:r>
            <a:r>
              <a:rPr lang="nl-NL" altLang="zh-CN" sz="2000" dirty="0">
                <a:latin typeface="微软雅黑" panose="020B0503020204020204" pitchFamily="34" charset="-122"/>
                <a:ea typeface="微软雅黑" panose="020B0503020204020204" pitchFamily="34" charset="-122"/>
              </a:rPr>
              <a:t>)</a:t>
            </a:r>
            <a:r>
              <a:rPr lang="zh-CN" altLang="nl-NL" sz="2000" dirty="0">
                <a:latin typeface="微软雅黑" panose="020B0503020204020204" pitchFamily="34" charset="-122"/>
                <a:ea typeface="微软雅黑" panose="020B0503020204020204" pitchFamily="34" charset="-122"/>
              </a:rPr>
              <a:t>都属于</a:t>
            </a:r>
            <a:r>
              <a:rPr lang="nl-NL" altLang="zh-CN" sz="2000" dirty="0">
                <a:solidFill>
                  <a:srgbClr val="9900CC"/>
                </a:solidFill>
                <a:latin typeface="微软雅黑" panose="020B0503020204020204" pitchFamily="34" charset="-122"/>
                <a:ea typeface="微软雅黑" panose="020B0503020204020204" pitchFamily="34" charset="-122"/>
              </a:rPr>
              <a:t>3NF</a:t>
            </a:r>
            <a:r>
              <a:rPr lang="zh-CN" altLang="nl-NL" sz="2000" dirty="0">
                <a:solidFill>
                  <a:srgbClr val="9900CC"/>
                </a:solidFill>
                <a:latin typeface="微软雅黑" panose="020B0503020204020204" pitchFamily="34" charset="-122"/>
                <a:ea typeface="微软雅黑" panose="020B0503020204020204" pitchFamily="34" charset="-122"/>
              </a:rPr>
              <a:t>范式</a:t>
            </a:r>
            <a:r>
              <a:rPr lang="zh-CN" altLang="nl-NL" sz="2000" dirty="0">
                <a:latin typeface="微软雅黑" panose="020B0503020204020204" pitchFamily="34" charset="-122"/>
                <a:ea typeface="微软雅黑" panose="020B0503020204020204" pitchFamily="34" charset="-122"/>
              </a:rPr>
              <a:t>。</a:t>
            </a:r>
          </a:p>
        </p:txBody>
      </p:sp>
      <p:sp>
        <p:nvSpPr>
          <p:cNvPr id="6" name="日期占位符 1"/>
          <p:cNvSpPr>
            <a:spLocks noGrp="1"/>
          </p:cNvSpPr>
          <p:nvPr>
            <p:ph type="dt" sz="half" idx="10"/>
          </p:nvPr>
        </p:nvSpPr>
        <p:spPr>
          <a:xfrm>
            <a:off x="0" y="6597650"/>
            <a:ext cx="827088" cy="260350"/>
          </a:xfrm>
        </p:spPr>
        <p:txBody>
          <a:bodyPr/>
          <a:lstStyle/>
          <a:p>
            <a:pPr>
              <a:defRPr/>
            </a:pPr>
            <a:fld id="{5DFE411B-A797-4A55-970D-D5DD66165BBB}" type="datetime1">
              <a:rPr lang="zh-CN" altLang="en-US" smtClean="0"/>
              <a:t>2021/12/02</a:t>
            </a:fld>
            <a:endParaRPr lang="zh-CN" altLang="en-US" dirty="0"/>
          </a:p>
        </p:txBody>
      </p:sp>
    </p:spTree>
    <p:extLst>
      <p:ext uri="{BB962C8B-B14F-4D97-AF65-F5344CB8AC3E}">
        <p14:creationId xmlns:p14="http://schemas.microsoft.com/office/powerpoint/2010/main" val="1055935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wipe(left)">
                                      <p:cBhvr>
                                        <p:cTn id="7" dur="500"/>
                                        <p:tgtEl>
                                          <p:spTgt spid="2918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1843">
                                            <p:txEl>
                                              <p:pRg st="2" end="2"/>
                                            </p:txEl>
                                          </p:spTgt>
                                        </p:tgtEl>
                                        <p:attrNameLst>
                                          <p:attrName>style.visibility</p:attrName>
                                        </p:attrNameLst>
                                      </p:cBhvr>
                                      <p:to>
                                        <p:strVal val="visible"/>
                                      </p:to>
                                    </p:set>
                                    <p:animEffect transition="in" filter="wipe(left)">
                                      <p:cBhvr>
                                        <p:cTn id="12" dur="500"/>
                                        <p:tgtEl>
                                          <p:spTgt spid="291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1843">
                                            <p:txEl>
                                              <p:pRg st="3" end="3"/>
                                            </p:txEl>
                                          </p:spTgt>
                                        </p:tgtEl>
                                        <p:attrNameLst>
                                          <p:attrName>style.visibility</p:attrName>
                                        </p:attrNameLst>
                                      </p:cBhvr>
                                      <p:to>
                                        <p:strVal val="visible"/>
                                      </p:to>
                                    </p:set>
                                    <p:animEffect transition="in" filter="wipe(left)">
                                      <p:cBhvr>
                                        <p:cTn id="17" dur="500"/>
                                        <p:tgtEl>
                                          <p:spTgt spid="2918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91844">
                                            <p:bg/>
                                          </p:spTgt>
                                        </p:tgtEl>
                                        <p:attrNameLst>
                                          <p:attrName>style.visibility</p:attrName>
                                        </p:attrNameLst>
                                      </p:cBhvr>
                                      <p:to>
                                        <p:strVal val="visible"/>
                                      </p:to>
                                    </p:set>
                                    <p:anim calcmode="lin" valueType="num">
                                      <p:cBhvr additive="base">
                                        <p:cTn id="22" dur="500" fill="hold"/>
                                        <p:tgtEl>
                                          <p:spTgt spid="291844">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291844">
                                            <p:bg/>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91844">
                                            <p:txEl>
                                              <p:pRg st="0" end="0"/>
                                            </p:txEl>
                                          </p:spTgt>
                                        </p:tgtEl>
                                        <p:attrNameLst>
                                          <p:attrName>style.visibility</p:attrName>
                                        </p:attrNameLst>
                                      </p:cBhvr>
                                      <p:to>
                                        <p:strVal val="visible"/>
                                      </p:to>
                                    </p:set>
                                    <p:anim calcmode="lin" valueType="num">
                                      <p:cBhvr additive="base">
                                        <p:cTn id="26" dur="500" fill="hold"/>
                                        <p:tgtEl>
                                          <p:spTgt spid="291844">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918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1844">
                                            <p:txEl>
                                              <p:pRg st="1" end="1"/>
                                            </p:txEl>
                                          </p:spTgt>
                                        </p:tgtEl>
                                        <p:attrNameLst>
                                          <p:attrName>style.visibility</p:attrName>
                                        </p:attrNameLst>
                                      </p:cBhvr>
                                      <p:to>
                                        <p:strVal val="visible"/>
                                      </p:to>
                                    </p:set>
                                    <p:anim calcmode="lin" valueType="num">
                                      <p:cBhvr additive="base">
                                        <p:cTn id="32" dur="500" fill="hold"/>
                                        <p:tgtEl>
                                          <p:spTgt spid="291844">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18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91844">
                                            <p:txEl>
                                              <p:pRg st="2" end="2"/>
                                            </p:txEl>
                                          </p:spTgt>
                                        </p:tgtEl>
                                        <p:attrNameLst>
                                          <p:attrName>style.visibility</p:attrName>
                                        </p:attrNameLst>
                                      </p:cBhvr>
                                      <p:to>
                                        <p:strVal val="visible"/>
                                      </p:to>
                                    </p:set>
                                    <p:anim calcmode="lin" valueType="num">
                                      <p:cBhvr additive="base">
                                        <p:cTn id="38" dur="500" fill="hold"/>
                                        <p:tgtEl>
                                          <p:spTgt spid="291844">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91844">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91844">
                                            <p:txEl>
                                              <p:pRg st="3" end="3"/>
                                            </p:txEl>
                                          </p:spTgt>
                                        </p:tgtEl>
                                        <p:attrNameLst>
                                          <p:attrName>style.visibility</p:attrName>
                                        </p:attrNameLst>
                                      </p:cBhvr>
                                      <p:to>
                                        <p:strVal val="visible"/>
                                      </p:to>
                                    </p:set>
                                    <p:anim calcmode="lin" valueType="num">
                                      <p:cBhvr additive="base">
                                        <p:cTn id="42" dur="500" fill="hold"/>
                                        <p:tgtEl>
                                          <p:spTgt spid="291844">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918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91844">
                                            <p:txEl>
                                              <p:pRg st="4" end="4"/>
                                            </p:txEl>
                                          </p:spTgt>
                                        </p:tgtEl>
                                        <p:attrNameLst>
                                          <p:attrName>style.visibility</p:attrName>
                                        </p:attrNameLst>
                                      </p:cBhvr>
                                      <p:to>
                                        <p:strVal val="visible"/>
                                      </p:to>
                                    </p:set>
                                    <p:anim calcmode="lin" valueType="num">
                                      <p:cBhvr additive="base">
                                        <p:cTn id="48" dur="500" fill="hold"/>
                                        <p:tgtEl>
                                          <p:spTgt spid="291844">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918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uiExpand="1" build="p" bldLvl="2"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Grp="1" noChangeArrowheads="1"/>
          </p:cNvSpPr>
          <p:nvPr>
            <p:ph idx="1"/>
          </p:nvPr>
        </p:nvSpPr>
        <p:spPr>
          <a:xfrm>
            <a:off x="1001713" y="990600"/>
            <a:ext cx="8151887" cy="5867400"/>
          </a:xfrm>
        </p:spPr>
        <p:txBody>
          <a:bodyPr/>
          <a:lstStyle/>
          <a:p>
            <a:pPr>
              <a:lnSpc>
                <a:spcPct val="150000"/>
              </a:lnSpc>
              <a:spcBef>
                <a:spcPct val="15000"/>
              </a:spcBef>
            </a:pPr>
            <a:r>
              <a:rPr lang="en-US" altLang="zh-CN" sz="2400" b="1" dirty="0">
                <a:solidFill>
                  <a:schemeClr val="accent2"/>
                </a:solidFill>
                <a:latin typeface="微软雅黑" panose="020B0503020204020204" pitchFamily="34" charset="-122"/>
                <a:ea typeface="微软雅黑" panose="020B0503020204020204" pitchFamily="34" charset="-122"/>
              </a:rPr>
              <a:t>3</a:t>
            </a:r>
            <a:r>
              <a:rPr lang="zh-CN" altLang="en-US" sz="2400" b="1" dirty="0">
                <a:solidFill>
                  <a:schemeClr val="accent2"/>
                </a:solidFill>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A</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B</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C</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D</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E</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，函数依赖集</a:t>
            </a:r>
            <a:r>
              <a:rPr lang="nl-NL" altLang="zh-CN" sz="2400" b="1" i="1" dirty="0">
                <a:latin typeface="微软雅黑" panose="020B0503020204020204" pitchFamily="34" charset="-122"/>
                <a:ea typeface="微软雅黑" panose="020B0503020204020204" pitchFamily="34" charset="-122"/>
              </a:rPr>
              <a:t>F</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AB</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C</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B</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D</a:t>
            </a:r>
            <a:r>
              <a:rPr lang="nl-NL" altLang="zh-CN" sz="2400" b="1" dirty="0">
                <a:latin typeface="微软雅黑" panose="020B0503020204020204" pitchFamily="34" charset="-122"/>
                <a:ea typeface="微软雅黑" panose="020B0503020204020204" pitchFamily="34" charset="-122"/>
              </a:rPr>
              <a:t>, </a:t>
            </a:r>
            <a:r>
              <a:rPr lang="nl-NL" altLang="zh-CN" sz="2400" b="1" i="1" dirty="0">
                <a:latin typeface="微软雅黑" panose="020B0503020204020204" pitchFamily="34" charset="-122"/>
                <a:ea typeface="微软雅黑" panose="020B0503020204020204" pitchFamily="34" charset="-122"/>
              </a:rPr>
              <a:t>C</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E</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的</a:t>
            </a:r>
            <a:r>
              <a:rPr lang="zh-CN" altLang="nl-NL" sz="2400" b="1" dirty="0">
                <a:solidFill>
                  <a:srgbClr val="0099FF"/>
                </a:solidFill>
                <a:latin typeface="微软雅黑" panose="020B0503020204020204" pitchFamily="34" charset="-122"/>
                <a:ea typeface="微软雅黑" panose="020B0503020204020204" pitchFamily="34" charset="-122"/>
              </a:rPr>
              <a:t>候选码为</a:t>
            </a:r>
            <a:r>
              <a:rPr lang="nl-NL" altLang="zh-CN" sz="2400" b="1" i="1" dirty="0">
                <a:solidFill>
                  <a:srgbClr val="0099FF"/>
                </a:solidFill>
                <a:latin typeface="微软雅黑" panose="020B0503020204020204" pitchFamily="34" charset="-122"/>
                <a:ea typeface="微软雅黑" panose="020B0503020204020204" pitchFamily="34" charset="-122"/>
              </a:rPr>
              <a:t>AB</a:t>
            </a:r>
            <a:r>
              <a:rPr lang="zh-CN" altLang="nl-NL" sz="2400" b="1" dirty="0">
                <a:latin typeface="微软雅黑" panose="020B0503020204020204" pitchFamily="34" charset="-122"/>
                <a:ea typeface="微软雅黑" panose="020B0503020204020204" pitchFamily="34" charset="-122"/>
              </a:rPr>
              <a:t>，</a:t>
            </a:r>
            <a:r>
              <a:rPr lang="en-US" altLang="zh-CN" sz="2400" b="1" i="1" dirty="0">
                <a:solidFill>
                  <a:srgbClr val="9900CC"/>
                </a:solidFill>
                <a:latin typeface="微软雅黑" panose="020B0503020204020204" pitchFamily="34" charset="-122"/>
                <a:ea typeface="微软雅黑" panose="020B0503020204020204" pitchFamily="34" charset="-122"/>
              </a:rPr>
              <a:t>r</a:t>
            </a:r>
            <a:r>
              <a:rPr lang="en-US" altLang="zh-CN" sz="2400" b="1" dirty="0">
                <a:solidFill>
                  <a:srgbClr val="9900CC"/>
                </a:solidFill>
                <a:latin typeface="微软雅黑" panose="020B0503020204020204" pitchFamily="34" charset="-122"/>
                <a:ea typeface="微软雅黑" panose="020B0503020204020204" pitchFamily="34" charset="-122"/>
              </a:rPr>
              <a:t>(</a:t>
            </a:r>
            <a:r>
              <a:rPr lang="en-US" altLang="zh-CN" sz="2400" b="1" i="1" dirty="0">
                <a:solidFill>
                  <a:srgbClr val="9900CC"/>
                </a:solidFill>
                <a:latin typeface="微软雅黑" panose="020B0503020204020204" pitchFamily="34" charset="-122"/>
                <a:ea typeface="微软雅黑" panose="020B0503020204020204" pitchFamily="34" charset="-122"/>
              </a:rPr>
              <a:t>R</a:t>
            </a:r>
            <a:r>
              <a:rPr lang="en-US" altLang="zh-CN" sz="2400" b="1" dirty="0">
                <a:solidFill>
                  <a:srgbClr val="9900CC"/>
                </a:solidFill>
                <a:latin typeface="微软雅黑" panose="020B0503020204020204" pitchFamily="34" charset="-122"/>
                <a:ea typeface="微软雅黑" panose="020B0503020204020204" pitchFamily="34" charset="-122"/>
              </a:rPr>
              <a:t>)</a:t>
            </a:r>
            <a:r>
              <a:rPr lang="nl-NL" altLang="zh-CN" sz="2400" b="1"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dirty="0">
                <a:solidFill>
                  <a:srgbClr val="9900CC"/>
                </a:solidFill>
                <a:latin typeface="微软雅黑" panose="020B0503020204020204" pitchFamily="34" charset="-122"/>
                <a:ea typeface="微软雅黑" panose="020B0503020204020204" pitchFamily="34" charset="-122"/>
              </a:rPr>
              <a:t>2NF</a:t>
            </a:r>
            <a:r>
              <a:rPr lang="zh-CN" altLang="en-US" sz="2400" b="1" dirty="0">
                <a:latin typeface="微软雅黑" panose="020B0503020204020204" pitchFamily="34" charset="-122"/>
                <a:ea typeface="微软雅黑" panose="020B0503020204020204" pitchFamily="34" charset="-122"/>
              </a:rPr>
              <a:t>？</a:t>
            </a:r>
            <a:endParaRPr lang="zh-CN" altLang="nl-NL" sz="2400" b="1" dirty="0">
              <a:latin typeface="微软雅黑" panose="020B0503020204020204" pitchFamily="34" charset="-122"/>
              <a:ea typeface="微软雅黑" panose="020B0503020204020204" pitchFamily="34" charset="-122"/>
            </a:endParaRPr>
          </a:p>
          <a:p>
            <a:pPr lvl="1">
              <a:lnSpc>
                <a:spcPct val="150000"/>
              </a:lnSpc>
              <a:spcBef>
                <a:spcPct val="15000"/>
              </a:spcBef>
            </a:pPr>
            <a:r>
              <a:rPr lang="zh-CN" altLang="nl-NL" sz="2400" b="1" dirty="0">
                <a:latin typeface="微软雅黑" panose="020B0503020204020204" pitchFamily="34" charset="-122"/>
                <a:ea typeface="微软雅黑" panose="020B0503020204020204" pitchFamily="34" charset="-122"/>
              </a:rPr>
              <a:t>因为</a:t>
            </a:r>
            <a:r>
              <a:rPr lang="zh-CN" altLang="nl-NL" sz="2400" b="1" dirty="0">
                <a:solidFill>
                  <a:srgbClr val="0099FF"/>
                </a:solidFill>
                <a:latin typeface="微软雅黑" panose="020B0503020204020204" pitchFamily="34" charset="-122"/>
                <a:ea typeface="微软雅黑" panose="020B0503020204020204" pitchFamily="34" charset="-122"/>
              </a:rPr>
              <a:t>函数依赖</a:t>
            </a:r>
            <a:r>
              <a:rPr lang="nl-NL" altLang="zh-CN" sz="2400" b="1" i="1" dirty="0">
                <a:solidFill>
                  <a:srgbClr val="0099FF"/>
                </a:solidFill>
                <a:latin typeface="微软雅黑" panose="020B0503020204020204" pitchFamily="34" charset="-122"/>
                <a:ea typeface="微软雅黑" panose="020B0503020204020204" pitchFamily="34" charset="-122"/>
              </a:rPr>
              <a:t>B</a:t>
            </a:r>
            <a:r>
              <a:rPr lang="nl-NL" altLang="zh-CN" sz="2400" b="1" dirty="0">
                <a:solidFill>
                  <a:srgbClr val="0099FF"/>
                </a:solidFill>
                <a:latin typeface="微软雅黑" panose="020B0503020204020204" pitchFamily="34" charset="-122"/>
                <a:ea typeface="微软雅黑" panose="020B0503020204020204" pitchFamily="34" charset="-122"/>
              </a:rPr>
              <a:t>→</a:t>
            </a:r>
            <a:r>
              <a:rPr lang="nl-NL" altLang="zh-CN" sz="2400" b="1" i="1" dirty="0">
                <a:solidFill>
                  <a:srgbClr val="0099FF"/>
                </a:solidFill>
                <a:latin typeface="微软雅黑" panose="020B0503020204020204" pitchFamily="34" charset="-122"/>
                <a:ea typeface="微软雅黑" panose="020B0503020204020204" pitchFamily="34" charset="-122"/>
              </a:rPr>
              <a:t>D</a:t>
            </a:r>
            <a:r>
              <a:rPr lang="zh-CN" altLang="nl-NL" sz="2400" b="1" dirty="0">
                <a:solidFill>
                  <a:srgbClr val="0099FF"/>
                </a:solidFill>
                <a:latin typeface="微软雅黑" panose="020B0503020204020204" pitchFamily="34" charset="-122"/>
                <a:ea typeface="微软雅黑" panose="020B0503020204020204" pitchFamily="34" charset="-122"/>
              </a:rPr>
              <a:t>中的决定属性</a:t>
            </a:r>
            <a:r>
              <a:rPr lang="nl-NL" altLang="zh-CN" sz="2400" b="1" i="1" dirty="0">
                <a:solidFill>
                  <a:srgbClr val="0099FF"/>
                </a:solidFill>
                <a:latin typeface="微软雅黑" panose="020B0503020204020204" pitchFamily="34" charset="-122"/>
                <a:ea typeface="微软雅黑" panose="020B0503020204020204" pitchFamily="34" charset="-122"/>
              </a:rPr>
              <a:t>B</a:t>
            </a:r>
            <a:r>
              <a:rPr lang="zh-CN" altLang="nl-NL" sz="2400" b="1" dirty="0">
                <a:solidFill>
                  <a:srgbClr val="0099FF"/>
                </a:solidFill>
                <a:latin typeface="微软雅黑" panose="020B0503020204020204" pitchFamily="34" charset="-122"/>
                <a:ea typeface="微软雅黑" panose="020B0503020204020204" pitchFamily="34" charset="-122"/>
              </a:rPr>
              <a:t>只是候选码的一部分</a:t>
            </a:r>
            <a:r>
              <a:rPr lang="zh-CN" altLang="nl-NL" sz="2400" b="1" dirty="0">
                <a:latin typeface="微软雅黑" panose="020B0503020204020204" pitchFamily="34" charset="-122"/>
                <a:ea typeface="微软雅黑" panose="020B0503020204020204" pitchFamily="34" charset="-122"/>
              </a:rPr>
              <a:t>，即</a:t>
            </a:r>
            <a:r>
              <a:rPr lang="nl-NL" altLang="zh-CN" sz="2400" b="1" i="1" dirty="0">
                <a:latin typeface="微软雅黑" panose="020B0503020204020204" pitchFamily="34" charset="-122"/>
                <a:ea typeface="微软雅黑" panose="020B0503020204020204" pitchFamily="34" charset="-122"/>
              </a:rPr>
              <a:t>D</a:t>
            </a:r>
            <a:r>
              <a:rPr lang="zh-CN" altLang="nl-NL" sz="2400" b="1" dirty="0">
                <a:solidFill>
                  <a:schemeClr val="accent2"/>
                </a:solidFill>
                <a:latin typeface="微软雅黑" panose="020B0503020204020204" pitchFamily="34" charset="-122"/>
                <a:ea typeface="微软雅黑" panose="020B0503020204020204" pitchFamily="34" charset="-122"/>
              </a:rPr>
              <a:t>部分依赖于</a:t>
            </a:r>
            <a:r>
              <a:rPr lang="zh-CN" altLang="nl-NL" sz="2400" b="1" dirty="0">
                <a:latin typeface="微软雅黑" panose="020B0503020204020204" pitchFamily="34" charset="-122"/>
                <a:ea typeface="微软雅黑" panose="020B0503020204020204" pitchFamily="34" charset="-122"/>
              </a:rPr>
              <a:t>候选码</a:t>
            </a:r>
            <a:r>
              <a:rPr lang="nl-NL" altLang="zh-CN" sz="2400" b="1" i="1" dirty="0">
                <a:latin typeface="微软雅黑" panose="020B0503020204020204" pitchFamily="34" charset="-122"/>
                <a:ea typeface="微软雅黑" panose="020B0503020204020204" pitchFamily="34" charset="-122"/>
              </a:rPr>
              <a:t>AB</a:t>
            </a:r>
            <a:r>
              <a:rPr lang="zh-CN" altLang="nl-NL" sz="2400" b="1" dirty="0">
                <a:latin typeface="微软雅黑" panose="020B0503020204020204" pitchFamily="34" charset="-122"/>
                <a:ea typeface="微软雅黑" panose="020B0503020204020204" pitchFamily="34" charset="-122"/>
              </a:rPr>
              <a:t>。 </a:t>
            </a:r>
          </a:p>
          <a:p>
            <a:pPr lvl="1">
              <a:lnSpc>
                <a:spcPct val="150000"/>
              </a:lnSpc>
              <a:spcBef>
                <a:spcPct val="15000"/>
              </a:spcBef>
            </a:pP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R</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分解为</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nl-NL"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nl-NL" altLang="zh-CN" sz="2000" b="1" dirty="0">
                <a:latin typeface="微软雅黑" panose="020B0503020204020204" pitchFamily="34" charset="-122"/>
                <a:ea typeface="微软雅黑" panose="020B0503020204020204" pitchFamily="34" charset="-122"/>
              </a:rPr>
              <a:t>(</a:t>
            </a:r>
            <a:r>
              <a:rPr lang="nl-NL" altLang="zh-CN" sz="2000" b="1" i="1" dirty="0">
                <a:latin typeface="微软雅黑" panose="020B0503020204020204" pitchFamily="34" charset="-122"/>
                <a:ea typeface="微软雅黑" panose="020B0503020204020204" pitchFamily="34" charset="-122"/>
              </a:rPr>
              <a:t>A</a:t>
            </a:r>
            <a:r>
              <a:rPr lang="nl-NL" altLang="zh-CN" sz="2000" b="1" dirty="0">
                <a:latin typeface="微软雅黑" panose="020B0503020204020204" pitchFamily="34" charset="-122"/>
                <a:ea typeface="微软雅黑" panose="020B0503020204020204" pitchFamily="34" charset="-122"/>
              </a:rPr>
              <a:t>, </a:t>
            </a:r>
            <a:r>
              <a:rPr lang="nl-NL" altLang="zh-CN" sz="2000" b="1" i="1" dirty="0">
                <a:latin typeface="微软雅黑" panose="020B0503020204020204" pitchFamily="34" charset="-122"/>
                <a:ea typeface="微软雅黑" panose="020B0503020204020204" pitchFamily="34" charset="-122"/>
              </a:rPr>
              <a:t>B</a:t>
            </a:r>
            <a:r>
              <a:rPr lang="nl-NL" altLang="zh-CN" sz="2000" b="1" dirty="0">
                <a:latin typeface="微软雅黑" panose="020B0503020204020204" pitchFamily="34" charset="-122"/>
                <a:ea typeface="微软雅黑" panose="020B0503020204020204" pitchFamily="34" charset="-122"/>
              </a:rPr>
              <a:t>, </a:t>
            </a:r>
            <a:r>
              <a:rPr lang="nl-NL" altLang="zh-CN" sz="2000" b="1" i="1" dirty="0">
                <a:latin typeface="微软雅黑" panose="020B0503020204020204" pitchFamily="34" charset="-122"/>
                <a:ea typeface="微软雅黑" panose="020B0503020204020204" pitchFamily="34" charset="-122"/>
              </a:rPr>
              <a:t>C</a:t>
            </a:r>
            <a:r>
              <a:rPr lang="nl-NL"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a:t>
            </a:r>
            <a:r>
              <a:rPr lang="nl-NL"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2</a:t>
            </a:r>
            <a:r>
              <a:rPr lang="nl-NL" altLang="zh-CN" sz="2000" b="1" dirty="0">
                <a:latin typeface="微软雅黑" panose="020B0503020204020204" pitchFamily="34" charset="-122"/>
                <a:ea typeface="微软雅黑" panose="020B0503020204020204" pitchFamily="34" charset="-122"/>
              </a:rPr>
              <a:t>(</a:t>
            </a:r>
            <a:r>
              <a:rPr lang="nl-NL" altLang="zh-CN" sz="2000" b="1" i="1" dirty="0">
                <a:latin typeface="微软雅黑" panose="020B0503020204020204" pitchFamily="34" charset="-122"/>
                <a:ea typeface="微软雅黑" panose="020B0503020204020204" pitchFamily="34" charset="-122"/>
              </a:rPr>
              <a:t>B</a:t>
            </a:r>
            <a:r>
              <a:rPr lang="nl-NL" altLang="zh-CN" sz="2000" b="1" dirty="0">
                <a:latin typeface="微软雅黑" panose="020B0503020204020204" pitchFamily="34" charset="-122"/>
                <a:ea typeface="微软雅黑" panose="020B0503020204020204" pitchFamily="34" charset="-122"/>
              </a:rPr>
              <a:t>, </a:t>
            </a:r>
            <a:r>
              <a:rPr lang="nl-NL" altLang="zh-CN" sz="2000" b="1" i="1" dirty="0">
                <a:latin typeface="微软雅黑" panose="020B0503020204020204" pitchFamily="34" charset="-122"/>
                <a:ea typeface="微软雅黑" panose="020B0503020204020204" pitchFamily="34" charset="-122"/>
              </a:rPr>
              <a:t>D</a:t>
            </a:r>
            <a:r>
              <a:rPr lang="nl-NL"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3(</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3)</a:t>
            </a:r>
            <a:r>
              <a:rPr lang="nl-NL"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3</a:t>
            </a:r>
            <a:r>
              <a:rPr lang="nl-NL" altLang="zh-CN" sz="2000" b="1" dirty="0">
                <a:latin typeface="微软雅黑" panose="020B0503020204020204" pitchFamily="34" charset="-122"/>
                <a:ea typeface="微软雅黑" panose="020B0503020204020204" pitchFamily="34" charset="-122"/>
              </a:rPr>
              <a:t>(</a:t>
            </a:r>
            <a:r>
              <a:rPr lang="nl-NL" altLang="zh-CN" sz="2000" b="1" i="1" dirty="0">
                <a:latin typeface="微软雅黑" panose="020B0503020204020204" pitchFamily="34" charset="-122"/>
                <a:ea typeface="微软雅黑" panose="020B0503020204020204" pitchFamily="34" charset="-122"/>
              </a:rPr>
              <a:t>C</a:t>
            </a:r>
            <a:r>
              <a:rPr lang="nl-NL" altLang="zh-CN" sz="2000" b="1" dirty="0">
                <a:latin typeface="微软雅黑" panose="020B0503020204020204" pitchFamily="34" charset="-122"/>
                <a:ea typeface="微软雅黑" panose="020B0503020204020204" pitchFamily="34" charset="-122"/>
              </a:rPr>
              <a:t>, </a:t>
            </a:r>
            <a:r>
              <a:rPr lang="nl-NL" altLang="zh-CN" sz="2000" b="1" i="1" dirty="0">
                <a:latin typeface="微软雅黑" panose="020B0503020204020204" pitchFamily="34" charset="-122"/>
                <a:ea typeface="微软雅黑" panose="020B0503020204020204" pitchFamily="34" charset="-122"/>
              </a:rPr>
              <a:t>E</a:t>
            </a:r>
            <a:r>
              <a:rPr lang="nl-NL" altLang="zh-CN" sz="2000" b="1" dirty="0">
                <a:latin typeface="微软雅黑" panose="020B0503020204020204" pitchFamily="34" charset="-122"/>
                <a:ea typeface="微软雅黑" panose="020B0503020204020204" pitchFamily="34" charset="-122"/>
              </a:rPr>
              <a:t>)</a:t>
            </a:r>
            <a:endParaRPr lang="zh-CN" altLang="nl-NL" sz="2000" b="1" dirty="0">
              <a:latin typeface="微软雅黑" panose="020B0503020204020204" pitchFamily="34" charset="-122"/>
              <a:ea typeface="微软雅黑" panose="020B0503020204020204" pitchFamily="34" charset="-122"/>
            </a:endParaRPr>
          </a:p>
          <a:p>
            <a:pPr lvl="1">
              <a:lnSpc>
                <a:spcPct val="150000"/>
              </a:lnSpc>
              <a:spcBef>
                <a:spcPct val="15000"/>
              </a:spcBef>
            </a:pP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1</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的</a:t>
            </a:r>
            <a:r>
              <a:rPr lang="zh-CN" altLang="nl-NL" sz="2400" b="1" dirty="0">
                <a:solidFill>
                  <a:srgbClr val="0099FF"/>
                </a:solidFill>
                <a:latin typeface="微软雅黑" panose="020B0503020204020204" pitchFamily="34" charset="-122"/>
                <a:ea typeface="微软雅黑" panose="020B0503020204020204" pitchFamily="34" charset="-122"/>
              </a:rPr>
              <a:t>候选码为</a:t>
            </a:r>
            <a:r>
              <a:rPr lang="nl-NL" altLang="zh-CN" sz="2400" b="1" i="1" dirty="0">
                <a:solidFill>
                  <a:srgbClr val="0099FF"/>
                </a:solidFill>
                <a:latin typeface="微软雅黑" panose="020B0503020204020204" pitchFamily="34" charset="-122"/>
                <a:ea typeface="微软雅黑" panose="020B0503020204020204" pitchFamily="34" charset="-122"/>
              </a:rPr>
              <a:t>AB</a:t>
            </a:r>
            <a:r>
              <a:rPr lang="zh-CN" altLang="nl-NL"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2</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的</a:t>
            </a:r>
            <a:r>
              <a:rPr lang="zh-CN" altLang="nl-NL" sz="2400" b="1" dirty="0">
                <a:solidFill>
                  <a:srgbClr val="0099FF"/>
                </a:solidFill>
                <a:latin typeface="微软雅黑" panose="020B0503020204020204" pitchFamily="34" charset="-122"/>
                <a:ea typeface="微软雅黑" panose="020B0503020204020204" pitchFamily="34" charset="-122"/>
              </a:rPr>
              <a:t>候选码为</a:t>
            </a:r>
            <a:r>
              <a:rPr lang="nl-NL" altLang="zh-CN" sz="2400" b="1" i="1" dirty="0">
                <a:solidFill>
                  <a:srgbClr val="0099FF"/>
                </a:solidFill>
                <a:latin typeface="微软雅黑" panose="020B0503020204020204" pitchFamily="34" charset="-122"/>
                <a:ea typeface="微软雅黑" panose="020B0503020204020204" pitchFamily="34" charset="-122"/>
              </a:rPr>
              <a:t>B</a:t>
            </a:r>
            <a:r>
              <a:rPr lang="zh-CN" altLang="nl-NL"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3</a:t>
            </a:r>
            <a:r>
              <a:rPr lang="nl-NL" altLang="zh-CN" sz="2400" b="1" dirty="0">
                <a:latin typeface="微软雅黑" panose="020B0503020204020204" pitchFamily="34" charset="-122"/>
                <a:ea typeface="微软雅黑" panose="020B0503020204020204" pitchFamily="34" charset="-122"/>
              </a:rPr>
              <a:t>(</a:t>
            </a:r>
            <a:r>
              <a:rPr lang="nl-NL" altLang="zh-CN" sz="2400" b="1" i="1" dirty="0">
                <a:latin typeface="微软雅黑" panose="020B0503020204020204" pitchFamily="34" charset="-122"/>
                <a:ea typeface="微软雅黑" panose="020B0503020204020204" pitchFamily="34" charset="-122"/>
              </a:rPr>
              <a:t>R</a:t>
            </a:r>
            <a:r>
              <a:rPr lang="nl-NL" altLang="zh-CN" sz="2400" b="1" baseline="-25000" dirty="0">
                <a:latin typeface="微软雅黑" panose="020B0503020204020204" pitchFamily="34" charset="-122"/>
                <a:ea typeface="微软雅黑" panose="020B0503020204020204" pitchFamily="34" charset="-122"/>
              </a:rPr>
              <a:t>3</a:t>
            </a:r>
            <a:r>
              <a:rPr lang="nl-NL" altLang="zh-CN" sz="2400" b="1" dirty="0">
                <a:latin typeface="微软雅黑" panose="020B0503020204020204" pitchFamily="34" charset="-122"/>
                <a:ea typeface="微软雅黑" panose="020B0503020204020204" pitchFamily="34" charset="-122"/>
              </a:rPr>
              <a:t>)</a:t>
            </a:r>
            <a:r>
              <a:rPr lang="zh-CN" altLang="nl-NL" sz="2400" b="1" dirty="0">
                <a:latin typeface="微软雅黑" panose="020B0503020204020204" pitchFamily="34" charset="-122"/>
                <a:ea typeface="微软雅黑" panose="020B0503020204020204" pitchFamily="34" charset="-122"/>
              </a:rPr>
              <a:t>的</a:t>
            </a:r>
            <a:r>
              <a:rPr lang="zh-CN" altLang="nl-NL" sz="2400" b="1" dirty="0">
                <a:solidFill>
                  <a:srgbClr val="0099FF"/>
                </a:solidFill>
                <a:latin typeface="微软雅黑" panose="020B0503020204020204" pitchFamily="34" charset="-122"/>
                <a:ea typeface="微软雅黑" panose="020B0503020204020204" pitchFamily="34" charset="-122"/>
              </a:rPr>
              <a:t>候选码为</a:t>
            </a:r>
            <a:r>
              <a:rPr lang="nl-NL" altLang="zh-CN" sz="2400" b="1" i="1" dirty="0">
                <a:solidFill>
                  <a:srgbClr val="0099FF"/>
                </a:solidFill>
                <a:latin typeface="微软雅黑" panose="020B0503020204020204" pitchFamily="34" charset="-122"/>
                <a:ea typeface="微软雅黑" panose="020B0503020204020204" pitchFamily="34" charset="-122"/>
              </a:rPr>
              <a:t>C</a:t>
            </a:r>
            <a:r>
              <a:rPr lang="zh-CN" altLang="nl-NL" sz="2400" b="1" dirty="0">
                <a:latin typeface="微软雅黑" panose="020B0503020204020204" pitchFamily="34" charset="-122"/>
                <a:ea typeface="微软雅黑" panose="020B0503020204020204" pitchFamily="34" charset="-122"/>
              </a:rPr>
              <a:t>。  它们都属于</a:t>
            </a:r>
            <a:r>
              <a:rPr lang="nl-NL" altLang="zh-CN" sz="2400" b="1" dirty="0">
                <a:solidFill>
                  <a:srgbClr val="9900CC"/>
                </a:solidFill>
                <a:latin typeface="微软雅黑" panose="020B0503020204020204" pitchFamily="34" charset="-122"/>
                <a:ea typeface="微软雅黑" panose="020B0503020204020204" pitchFamily="34" charset="-122"/>
              </a:rPr>
              <a:t>3NF</a:t>
            </a:r>
            <a:r>
              <a:rPr lang="zh-CN" altLang="nl-NL" sz="2400" b="1" dirty="0">
                <a:solidFill>
                  <a:srgbClr val="9900CC"/>
                </a:solidFill>
                <a:latin typeface="微软雅黑" panose="020B0503020204020204" pitchFamily="34" charset="-122"/>
                <a:ea typeface="微软雅黑" panose="020B0503020204020204" pitchFamily="34" charset="-122"/>
              </a:rPr>
              <a:t>范式</a:t>
            </a:r>
            <a:r>
              <a:rPr lang="zh-CN" altLang="nl-NL" sz="2400" b="1" dirty="0">
                <a:latin typeface="微软雅黑" panose="020B0503020204020204" pitchFamily="34" charset="-122"/>
                <a:ea typeface="微软雅黑" panose="020B0503020204020204" pitchFamily="34" charset="-122"/>
              </a:rPr>
              <a:t>。</a:t>
            </a:r>
          </a:p>
        </p:txBody>
      </p:sp>
      <p:sp>
        <p:nvSpPr>
          <p:cNvPr id="292868" name="Rectangle 4"/>
          <p:cNvSpPr>
            <a:spLocks noChangeArrowheads="1"/>
          </p:cNvSpPr>
          <p:nvPr/>
        </p:nvSpPr>
        <p:spPr bwMode="auto">
          <a:xfrm>
            <a:off x="1106750" y="3429000"/>
            <a:ext cx="8001000" cy="32004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marL="342900" indent="-342900" eaLnBrk="0" hangingPunct="0">
              <a:spcBef>
                <a:spcPct val="20000"/>
              </a:spcBef>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buChar char="l"/>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ü"/>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9pPr>
          </a:lstStyle>
          <a:p>
            <a:pPr>
              <a:lnSpc>
                <a:spcPct val="150000"/>
              </a:lnSpc>
              <a:spcBef>
                <a:spcPct val="15000"/>
              </a:spcBef>
            </a:pPr>
            <a:r>
              <a:rPr lang="en-US" altLang="zh-CN" sz="2600" dirty="0">
                <a:solidFill>
                  <a:schemeClr val="accent2"/>
                </a:solidFill>
                <a:latin typeface="微软雅黑" panose="020B0503020204020204" pitchFamily="34" charset="-122"/>
                <a:ea typeface="微软雅黑" panose="020B0503020204020204" pitchFamily="34" charset="-122"/>
              </a:rPr>
              <a:t>4</a:t>
            </a:r>
            <a:r>
              <a:rPr lang="zh-CN" altLang="en-US" sz="2600" dirty="0">
                <a:solidFill>
                  <a:schemeClr val="accent2"/>
                </a:solidFill>
                <a:latin typeface="微软雅黑" panose="020B0503020204020204" pitchFamily="34" charset="-122"/>
                <a:ea typeface="微软雅黑" panose="020B0503020204020204" pitchFamily="34" charset="-122"/>
              </a:rPr>
              <a:t>、</a:t>
            </a:r>
            <a:r>
              <a:rPr lang="nl-NL" altLang="zh-CN" sz="2600" i="1" dirty="0">
                <a:latin typeface="微软雅黑" panose="020B0503020204020204" pitchFamily="34" charset="-122"/>
                <a:ea typeface="微软雅黑" panose="020B0503020204020204" pitchFamily="34" charset="-122"/>
              </a:rPr>
              <a:t>r</a:t>
            </a:r>
            <a:r>
              <a:rPr lang="nl-NL" altLang="zh-CN" sz="2600" dirty="0">
                <a:latin typeface="微软雅黑" panose="020B0503020204020204" pitchFamily="34" charset="-122"/>
                <a:ea typeface="微软雅黑" panose="020B0503020204020204" pitchFamily="34" charset="-122"/>
              </a:rPr>
              <a:t>(</a:t>
            </a:r>
            <a:r>
              <a:rPr lang="nl-NL" altLang="zh-CN" sz="2600" i="1" dirty="0">
                <a:latin typeface="微软雅黑" panose="020B0503020204020204" pitchFamily="34" charset="-122"/>
                <a:ea typeface="微软雅黑" panose="020B0503020204020204" pitchFamily="34" charset="-122"/>
              </a:rPr>
              <a:t>R</a:t>
            </a:r>
            <a:r>
              <a:rPr lang="nl-NL" altLang="zh-CN" sz="2600" dirty="0">
                <a:latin typeface="微软雅黑" panose="020B0503020204020204" pitchFamily="34" charset="-122"/>
                <a:ea typeface="微软雅黑" panose="020B0503020204020204" pitchFamily="34" charset="-122"/>
              </a:rPr>
              <a:t>)=</a:t>
            </a:r>
            <a:r>
              <a:rPr lang="nl-NL" altLang="zh-CN" sz="2600" i="1" dirty="0">
                <a:latin typeface="微软雅黑" panose="020B0503020204020204" pitchFamily="34" charset="-122"/>
                <a:ea typeface="微软雅黑" panose="020B0503020204020204" pitchFamily="34" charset="-122"/>
              </a:rPr>
              <a:t>r</a:t>
            </a:r>
            <a:r>
              <a:rPr lang="nl-NL" altLang="zh-CN" sz="2600" dirty="0">
                <a:latin typeface="微软雅黑" panose="020B0503020204020204" pitchFamily="34" charset="-122"/>
                <a:ea typeface="微软雅黑" panose="020B0503020204020204" pitchFamily="34" charset="-122"/>
              </a:rPr>
              <a:t>(</a:t>
            </a:r>
            <a:r>
              <a:rPr lang="nl-NL" altLang="zh-CN" sz="2600" i="1" dirty="0">
                <a:latin typeface="微软雅黑" panose="020B0503020204020204" pitchFamily="34" charset="-122"/>
                <a:ea typeface="微软雅黑" panose="020B0503020204020204" pitchFamily="34" charset="-122"/>
              </a:rPr>
              <a:t>A</a:t>
            </a:r>
            <a:r>
              <a:rPr lang="nl-NL" altLang="zh-CN" sz="2600" dirty="0">
                <a:latin typeface="微软雅黑" panose="020B0503020204020204" pitchFamily="34" charset="-122"/>
                <a:ea typeface="微软雅黑" panose="020B0503020204020204" pitchFamily="34" charset="-122"/>
              </a:rPr>
              <a:t>, </a:t>
            </a:r>
            <a:r>
              <a:rPr lang="nl-NL" altLang="zh-CN" sz="2600" i="1" dirty="0">
                <a:latin typeface="微软雅黑" panose="020B0503020204020204" pitchFamily="34" charset="-122"/>
                <a:ea typeface="微软雅黑" panose="020B0503020204020204" pitchFamily="34" charset="-122"/>
              </a:rPr>
              <a:t>B</a:t>
            </a:r>
            <a:r>
              <a:rPr lang="nl-NL" altLang="zh-CN" sz="2600" dirty="0">
                <a:latin typeface="微软雅黑" panose="020B0503020204020204" pitchFamily="34" charset="-122"/>
                <a:ea typeface="微软雅黑" panose="020B0503020204020204" pitchFamily="34" charset="-122"/>
              </a:rPr>
              <a:t>, </a:t>
            </a:r>
            <a:r>
              <a:rPr lang="nl-NL" altLang="zh-CN" sz="2600" i="1" dirty="0">
                <a:latin typeface="微软雅黑" panose="020B0503020204020204" pitchFamily="34" charset="-122"/>
                <a:ea typeface="微软雅黑" panose="020B0503020204020204" pitchFamily="34" charset="-122"/>
              </a:rPr>
              <a:t>C</a:t>
            </a:r>
            <a:r>
              <a:rPr lang="nl-NL" altLang="zh-CN" sz="2600" dirty="0">
                <a:latin typeface="微软雅黑" panose="020B0503020204020204" pitchFamily="34" charset="-122"/>
                <a:ea typeface="微软雅黑" panose="020B0503020204020204" pitchFamily="34" charset="-122"/>
              </a:rPr>
              <a:t>)</a:t>
            </a:r>
            <a:r>
              <a:rPr lang="zh-CN" altLang="nl-NL" sz="2600" dirty="0">
                <a:latin typeface="微软雅黑" panose="020B0503020204020204" pitchFamily="34" charset="-122"/>
                <a:ea typeface="微软雅黑" panose="020B0503020204020204" pitchFamily="34" charset="-122"/>
              </a:rPr>
              <a:t>，函数依赖集</a:t>
            </a:r>
            <a:r>
              <a:rPr lang="nl-NL" altLang="zh-CN" sz="2600" i="1" dirty="0">
                <a:latin typeface="微软雅黑" panose="020B0503020204020204" pitchFamily="34" charset="-122"/>
                <a:ea typeface="微软雅黑" panose="020B0503020204020204" pitchFamily="34" charset="-122"/>
              </a:rPr>
              <a:t>F</a:t>
            </a:r>
            <a:r>
              <a:rPr lang="nl-NL" altLang="zh-CN" sz="2600" dirty="0">
                <a:latin typeface="微软雅黑" panose="020B0503020204020204" pitchFamily="34" charset="-122"/>
                <a:ea typeface="微软雅黑" panose="020B0503020204020204" pitchFamily="34" charset="-122"/>
              </a:rPr>
              <a:t>={</a:t>
            </a:r>
            <a:r>
              <a:rPr lang="nl-NL" altLang="zh-CN" sz="2600" i="1" dirty="0">
                <a:latin typeface="微软雅黑" panose="020B0503020204020204" pitchFamily="34" charset="-122"/>
                <a:ea typeface="微软雅黑" panose="020B0503020204020204" pitchFamily="34" charset="-122"/>
              </a:rPr>
              <a:t>AB</a:t>
            </a:r>
            <a:r>
              <a:rPr lang="nl-NL" altLang="zh-CN" sz="2600" dirty="0">
                <a:latin typeface="微软雅黑" panose="020B0503020204020204" pitchFamily="34" charset="-122"/>
                <a:ea typeface="微软雅黑" panose="020B0503020204020204" pitchFamily="34" charset="-122"/>
              </a:rPr>
              <a:t>→</a:t>
            </a:r>
            <a:r>
              <a:rPr lang="nl-NL" altLang="zh-CN" sz="2600" i="1" dirty="0">
                <a:latin typeface="微软雅黑" panose="020B0503020204020204" pitchFamily="34" charset="-122"/>
                <a:ea typeface="微软雅黑" panose="020B0503020204020204" pitchFamily="34" charset="-122"/>
              </a:rPr>
              <a:t>C</a:t>
            </a:r>
            <a:r>
              <a:rPr lang="nl-NL" altLang="zh-CN" sz="2600" dirty="0">
                <a:latin typeface="微软雅黑" panose="020B0503020204020204" pitchFamily="34" charset="-122"/>
                <a:ea typeface="微软雅黑" panose="020B0503020204020204" pitchFamily="34" charset="-122"/>
              </a:rPr>
              <a:t>, </a:t>
            </a:r>
            <a:r>
              <a:rPr lang="nl-NL" altLang="zh-CN" sz="2600" i="1" dirty="0">
                <a:latin typeface="微软雅黑" panose="020B0503020204020204" pitchFamily="34" charset="-122"/>
                <a:ea typeface="微软雅黑" panose="020B0503020204020204" pitchFamily="34" charset="-122"/>
              </a:rPr>
              <a:t>C</a:t>
            </a:r>
            <a:r>
              <a:rPr lang="nl-NL" altLang="zh-CN" sz="2600" dirty="0">
                <a:latin typeface="微软雅黑" panose="020B0503020204020204" pitchFamily="34" charset="-122"/>
                <a:ea typeface="微软雅黑" panose="020B0503020204020204" pitchFamily="34" charset="-122"/>
              </a:rPr>
              <a:t>→</a:t>
            </a:r>
            <a:r>
              <a:rPr lang="nl-NL" altLang="zh-CN" sz="2600" i="1" dirty="0">
                <a:latin typeface="微软雅黑" panose="020B0503020204020204" pitchFamily="34" charset="-122"/>
                <a:ea typeface="微软雅黑" panose="020B0503020204020204" pitchFamily="34" charset="-122"/>
              </a:rPr>
              <a:t>A</a:t>
            </a:r>
            <a:r>
              <a:rPr lang="nl-NL" altLang="zh-CN" sz="2600" dirty="0">
                <a:latin typeface="微软雅黑" panose="020B0503020204020204" pitchFamily="34" charset="-122"/>
                <a:ea typeface="微软雅黑" panose="020B0503020204020204" pitchFamily="34" charset="-122"/>
              </a:rPr>
              <a:t>}. </a:t>
            </a:r>
            <a:r>
              <a:rPr lang="en-US" altLang="zh-CN" sz="2600" i="1" dirty="0">
                <a:latin typeface="微软雅黑" panose="020B0503020204020204" pitchFamily="34" charset="-122"/>
                <a:ea typeface="微软雅黑" panose="020B0503020204020204" pitchFamily="34" charset="-122"/>
              </a:rPr>
              <a:t>r</a:t>
            </a:r>
            <a:r>
              <a:rPr lang="en-US" altLang="zh-CN" sz="2600" dirty="0">
                <a:latin typeface="微软雅黑" panose="020B0503020204020204" pitchFamily="34" charset="-122"/>
                <a:ea typeface="微软雅黑" panose="020B0503020204020204" pitchFamily="34" charset="-122"/>
              </a:rPr>
              <a:t>(</a:t>
            </a:r>
            <a:r>
              <a:rPr lang="en-US" altLang="zh-CN" sz="2600" i="1" dirty="0">
                <a:latin typeface="微软雅黑" panose="020B0503020204020204" pitchFamily="34" charset="-122"/>
                <a:ea typeface="微软雅黑" panose="020B0503020204020204" pitchFamily="34" charset="-122"/>
              </a:rPr>
              <a:t>R</a:t>
            </a:r>
            <a:r>
              <a:rPr lang="en-US" altLang="zh-CN" sz="2600" dirty="0">
                <a:latin typeface="微软雅黑" panose="020B0503020204020204" pitchFamily="34" charset="-122"/>
                <a:ea typeface="微软雅黑" panose="020B0503020204020204" pitchFamily="34" charset="-122"/>
              </a:rPr>
              <a:t>)</a:t>
            </a:r>
            <a:r>
              <a:rPr lang="zh-CN" altLang="nl-NL" sz="2600" dirty="0">
                <a:latin typeface="微软雅黑" panose="020B0503020204020204" pitchFamily="34" charset="-122"/>
                <a:ea typeface="微软雅黑" panose="020B0503020204020204" pitchFamily="34" charset="-122"/>
              </a:rPr>
              <a:t>的</a:t>
            </a:r>
            <a:r>
              <a:rPr lang="zh-CN" altLang="nl-NL" sz="2600" dirty="0">
                <a:solidFill>
                  <a:srgbClr val="0099FF"/>
                </a:solidFill>
                <a:latin typeface="微软雅黑" panose="020B0503020204020204" pitchFamily="34" charset="-122"/>
                <a:ea typeface="微软雅黑" panose="020B0503020204020204" pitchFamily="34" charset="-122"/>
              </a:rPr>
              <a:t>候选码为</a:t>
            </a:r>
            <a:r>
              <a:rPr lang="nl-NL" altLang="zh-CN" sz="2600" i="1" dirty="0">
                <a:solidFill>
                  <a:srgbClr val="0099FF"/>
                </a:solidFill>
                <a:latin typeface="微软雅黑" panose="020B0503020204020204" pitchFamily="34" charset="-122"/>
                <a:ea typeface="微软雅黑" panose="020B0503020204020204" pitchFamily="34" charset="-122"/>
              </a:rPr>
              <a:t>AB</a:t>
            </a:r>
            <a:r>
              <a:rPr lang="zh-CN" altLang="nl-NL" sz="2600" dirty="0">
                <a:solidFill>
                  <a:srgbClr val="0099FF"/>
                </a:solidFill>
                <a:latin typeface="微软雅黑" panose="020B0503020204020204" pitchFamily="34" charset="-122"/>
                <a:ea typeface="微软雅黑" panose="020B0503020204020204" pitchFamily="34" charset="-122"/>
              </a:rPr>
              <a:t>或</a:t>
            </a:r>
            <a:r>
              <a:rPr lang="nl-NL" altLang="zh-CN" sz="2600" i="1" dirty="0">
                <a:solidFill>
                  <a:srgbClr val="0099FF"/>
                </a:solidFill>
                <a:latin typeface="微软雅黑" panose="020B0503020204020204" pitchFamily="34" charset="-122"/>
                <a:ea typeface="微软雅黑" panose="020B0503020204020204" pitchFamily="34" charset="-122"/>
              </a:rPr>
              <a:t>BC</a:t>
            </a:r>
            <a:r>
              <a:rPr lang="zh-CN" altLang="nl-NL" sz="2600" dirty="0">
                <a:latin typeface="微软雅黑" panose="020B0503020204020204" pitchFamily="34" charset="-122"/>
                <a:ea typeface="微软雅黑" panose="020B0503020204020204" pitchFamily="34" charset="-122"/>
              </a:rPr>
              <a:t>，</a:t>
            </a:r>
            <a:r>
              <a:rPr lang="en-US" altLang="zh-CN" sz="2600" i="1" dirty="0">
                <a:solidFill>
                  <a:srgbClr val="9900CC"/>
                </a:solidFill>
                <a:latin typeface="微软雅黑" panose="020B0503020204020204" pitchFamily="34" charset="-122"/>
                <a:ea typeface="微软雅黑" panose="020B0503020204020204" pitchFamily="34" charset="-122"/>
              </a:rPr>
              <a:t>r</a:t>
            </a:r>
            <a:r>
              <a:rPr lang="en-US" altLang="zh-CN" sz="2600" dirty="0">
                <a:solidFill>
                  <a:srgbClr val="9900CC"/>
                </a:solidFill>
                <a:latin typeface="微软雅黑" panose="020B0503020204020204" pitchFamily="34" charset="-122"/>
                <a:ea typeface="微软雅黑" panose="020B0503020204020204" pitchFamily="34" charset="-122"/>
              </a:rPr>
              <a:t>(</a:t>
            </a:r>
            <a:r>
              <a:rPr lang="en-US" altLang="zh-CN" sz="2600" i="1" dirty="0">
                <a:solidFill>
                  <a:srgbClr val="9900CC"/>
                </a:solidFill>
                <a:latin typeface="微软雅黑" panose="020B0503020204020204" pitchFamily="34" charset="-122"/>
                <a:ea typeface="微软雅黑" panose="020B0503020204020204" pitchFamily="34" charset="-122"/>
              </a:rPr>
              <a:t>R</a:t>
            </a:r>
            <a:r>
              <a:rPr lang="en-US" altLang="zh-CN" sz="2600" dirty="0">
                <a:solidFill>
                  <a:srgbClr val="9900CC"/>
                </a:solidFill>
                <a:latin typeface="微软雅黑" panose="020B0503020204020204" pitchFamily="34" charset="-122"/>
                <a:ea typeface="微软雅黑" panose="020B0503020204020204" pitchFamily="34" charset="-122"/>
              </a:rPr>
              <a:t>)</a:t>
            </a:r>
            <a:r>
              <a:rPr lang="nl-NL" altLang="zh-CN" sz="2600" dirty="0">
                <a:solidFill>
                  <a:srgbClr val="9900CC"/>
                </a:solidFill>
                <a:latin typeface="微软雅黑" panose="020B0503020204020204" pitchFamily="34" charset="-122"/>
                <a:ea typeface="微软雅黑" panose="020B0503020204020204" pitchFamily="34" charset="-122"/>
                <a:sym typeface="Symbol" panose="05050102010706020507" pitchFamily="18" charset="2"/>
              </a:rPr>
              <a:t></a:t>
            </a:r>
            <a:r>
              <a:rPr lang="nl-NL" altLang="zh-CN" sz="2600" dirty="0">
                <a:solidFill>
                  <a:srgbClr val="9900CC"/>
                </a:solidFill>
                <a:latin typeface="微软雅黑" panose="020B0503020204020204" pitchFamily="34" charset="-122"/>
                <a:ea typeface="微软雅黑" panose="020B0503020204020204" pitchFamily="34" charset="-122"/>
              </a:rPr>
              <a:t>3NF</a:t>
            </a:r>
            <a:r>
              <a:rPr lang="zh-CN" altLang="nl-NL" sz="2600" dirty="0">
                <a:latin typeface="微软雅黑" panose="020B0503020204020204" pitchFamily="34" charset="-122"/>
                <a:ea typeface="微软雅黑" panose="020B0503020204020204" pitchFamily="34" charset="-122"/>
              </a:rPr>
              <a:t>。</a:t>
            </a:r>
          </a:p>
          <a:p>
            <a:pPr lvl="1">
              <a:lnSpc>
                <a:spcPct val="150000"/>
              </a:lnSpc>
              <a:spcBef>
                <a:spcPct val="25000"/>
              </a:spcBef>
            </a:pPr>
            <a:r>
              <a:rPr lang="zh-CN" altLang="nl-NL" dirty="0">
                <a:latin typeface="微软雅黑" panose="020B0503020204020204" pitchFamily="34" charset="-122"/>
                <a:ea typeface="微软雅黑" panose="020B0503020204020204" pitchFamily="34" charset="-122"/>
              </a:rPr>
              <a:t>因为关系模式</a:t>
            </a:r>
            <a:r>
              <a:rPr lang="nl-NL" altLang="zh-CN" i="1" dirty="0">
                <a:latin typeface="微软雅黑" panose="020B0503020204020204" pitchFamily="34" charset="-122"/>
                <a:ea typeface="微软雅黑" panose="020B0503020204020204" pitchFamily="34" charset="-122"/>
              </a:rPr>
              <a:t>r</a:t>
            </a:r>
            <a:r>
              <a:rPr lang="nl-NL" altLang="zh-CN" dirty="0">
                <a:latin typeface="微软雅黑" panose="020B0503020204020204" pitchFamily="34" charset="-122"/>
                <a:ea typeface="微软雅黑" panose="020B0503020204020204" pitchFamily="34" charset="-122"/>
              </a:rPr>
              <a:t>(</a:t>
            </a:r>
            <a:r>
              <a:rPr lang="nl-NL" altLang="zh-CN" i="1" dirty="0">
                <a:latin typeface="微软雅黑" panose="020B0503020204020204" pitchFamily="34" charset="-122"/>
                <a:ea typeface="微软雅黑" panose="020B0503020204020204" pitchFamily="34" charset="-122"/>
              </a:rPr>
              <a:t>R</a:t>
            </a:r>
            <a:r>
              <a:rPr lang="nl-NL" altLang="zh-CN" dirty="0">
                <a:latin typeface="微软雅黑" panose="020B0503020204020204" pitchFamily="34" charset="-122"/>
                <a:ea typeface="微软雅黑" panose="020B0503020204020204" pitchFamily="34" charset="-122"/>
              </a:rPr>
              <a:t>)</a:t>
            </a:r>
            <a:r>
              <a:rPr lang="zh-CN" altLang="nl-NL" dirty="0">
                <a:solidFill>
                  <a:srgbClr val="0099FF"/>
                </a:solidFill>
                <a:latin typeface="微软雅黑" panose="020B0503020204020204" pitchFamily="34" charset="-122"/>
                <a:ea typeface="微软雅黑" panose="020B0503020204020204" pitchFamily="34" charset="-122"/>
              </a:rPr>
              <a:t>没有非主属性</a:t>
            </a:r>
            <a:r>
              <a:rPr lang="zh-CN" altLang="nl-NL" dirty="0">
                <a:latin typeface="微软雅黑" panose="020B0503020204020204" pitchFamily="34" charset="-122"/>
                <a:ea typeface="微软雅黑" panose="020B0503020204020204" pitchFamily="34" charset="-122"/>
              </a:rPr>
              <a:t>，也就</a:t>
            </a:r>
            <a:r>
              <a:rPr lang="zh-CN" altLang="nl-NL" dirty="0">
                <a:solidFill>
                  <a:srgbClr val="0099FF"/>
                </a:solidFill>
                <a:latin typeface="微软雅黑" panose="020B0503020204020204" pitchFamily="34" charset="-122"/>
                <a:ea typeface="微软雅黑" panose="020B0503020204020204" pitchFamily="34" charset="-122"/>
              </a:rPr>
              <a:t>不可能有非主属性对候选码的部分依赖和传递依赖</a:t>
            </a:r>
            <a:r>
              <a:rPr lang="zh-CN" altLang="nl-NL" dirty="0">
                <a:latin typeface="微软雅黑" panose="020B0503020204020204" pitchFamily="34" charset="-122"/>
                <a:ea typeface="微软雅黑" panose="020B0503020204020204" pitchFamily="34" charset="-122"/>
              </a:rPr>
              <a:t>。</a:t>
            </a:r>
            <a:r>
              <a:rPr lang="zh-CN" altLang="nl-NL" sz="2600" dirty="0">
                <a:latin typeface="微软雅黑" panose="020B0503020204020204" pitchFamily="34" charset="-122"/>
                <a:ea typeface="微软雅黑" panose="020B0503020204020204" pitchFamily="34" charset="-122"/>
              </a:rPr>
              <a:t> </a:t>
            </a:r>
          </a:p>
        </p:txBody>
      </p:sp>
      <p:sp>
        <p:nvSpPr>
          <p:cNvPr id="6" name="日期占位符 1"/>
          <p:cNvSpPr>
            <a:spLocks noGrp="1"/>
          </p:cNvSpPr>
          <p:nvPr>
            <p:ph type="dt" sz="half" idx="10"/>
          </p:nvPr>
        </p:nvSpPr>
        <p:spPr>
          <a:xfrm>
            <a:off x="0" y="6499225"/>
            <a:ext cx="827088" cy="260350"/>
          </a:xfrm>
        </p:spPr>
        <p:txBody>
          <a:bodyPr/>
          <a:lstStyle/>
          <a:p>
            <a:pPr>
              <a:defRPr/>
            </a:pPr>
            <a:fld id="{B7625C47-51E3-452A-924B-4518AFDD2718}" type="datetime1">
              <a:rPr lang="zh-CN" altLang="en-US" smtClean="0"/>
              <a:t>2021/12/02</a:t>
            </a:fld>
            <a:endParaRPr lang="zh-CN" altLang="en-US" dirty="0"/>
          </a:p>
        </p:txBody>
      </p:sp>
      <p:sp>
        <p:nvSpPr>
          <p:cNvPr id="8" name="Rectangle 2"/>
          <p:cNvSpPr>
            <a:spLocks noGrp="1" noChangeArrowheads="1"/>
          </p:cNvSpPr>
          <p:nvPr>
            <p:ph type="title"/>
          </p:nvPr>
        </p:nvSpPr>
        <p:spPr>
          <a:xfrm>
            <a:off x="827088" y="155494"/>
            <a:ext cx="8153400" cy="980728"/>
          </a:xfrm>
        </p:spPr>
        <p:txBody>
          <a:bodyPr/>
          <a:lstStyle/>
          <a:p>
            <a:pPr algn="l"/>
            <a:r>
              <a:rPr lang="zh-CN" altLang="en-US" sz="4800" dirty="0">
                <a:ea typeface="华文隶书" panose="02010800040101010101" pitchFamily="2" charset="-122"/>
              </a:rPr>
              <a:t>练习</a:t>
            </a:r>
            <a:endParaRPr lang="zh-CN" altLang="en-US" sz="4800" b="1" dirty="0">
              <a:solidFill>
                <a:srgbClr val="008000"/>
              </a:solidFill>
              <a:ea typeface="黑体" panose="02010609060101010101" pitchFamily="49" charset="-122"/>
            </a:endParaRPr>
          </a:p>
        </p:txBody>
      </p:sp>
    </p:spTree>
    <p:extLst>
      <p:ext uri="{BB962C8B-B14F-4D97-AF65-F5344CB8AC3E}">
        <p14:creationId xmlns:p14="http://schemas.microsoft.com/office/powerpoint/2010/main" val="2780359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left)">
                                      <p:cBhvr>
                                        <p:cTn id="7" dur="5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wipe(left)">
                                      <p:cBhvr>
                                        <p:cTn id="12" dur="500"/>
                                        <p:tgtEl>
                                          <p:spTgt spid="292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2867">
                                            <p:txEl>
                                              <p:pRg st="2" end="2"/>
                                            </p:txEl>
                                          </p:spTgt>
                                        </p:tgtEl>
                                        <p:attrNameLst>
                                          <p:attrName>style.visibility</p:attrName>
                                        </p:attrNameLst>
                                      </p:cBhvr>
                                      <p:to>
                                        <p:strVal val="visible"/>
                                      </p:to>
                                    </p:set>
                                    <p:animEffect transition="in" filter="wipe(left)">
                                      <p:cBhvr>
                                        <p:cTn id="17" dur="500"/>
                                        <p:tgtEl>
                                          <p:spTgt spid="292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2867">
                                            <p:txEl>
                                              <p:pRg st="3" end="3"/>
                                            </p:txEl>
                                          </p:spTgt>
                                        </p:tgtEl>
                                        <p:attrNameLst>
                                          <p:attrName>style.visibility</p:attrName>
                                        </p:attrNameLst>
                                      </p:cBhvr>
                                      <p:to>
                                        <p:strVal val="visible"/>
                                      </p:to>
                                    </p:set>
                                    <p:animEffect transition="in" filter="wipe(left)">
                                      <p:cBhvr>
                                        <p:cTn id="22" dur="500"/>
                                        <p:tgtEl>
                                          <p:spTgt spid="292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2868">
                                            <p:bg/>
                                          </p:spTgt>
                                        </p:tgtEl>
                                        <p:attrNameLst>
                                          <p:attrName>style.visibility</p:attrName>
                                        </p:attrNameLst>
                                      </p:cBhvr>
                                      <p:to>
                                        <p:strVal val="visible"/>
                                      </p:to>
                                    </p:set>
                                    <p:anim calcmode="lin" valueType="num">
                                      <p:cBhvr additive="base">
                                        <p:cTn id="27" dur="500" fill="hold"/>
                                        <p:tgtEl>
                                          <p:spTgt spid="292868">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292868">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2868">
                                            <p:txEl>
                                              <p:pRg st="0" end="0"/>
                                            </p:txEl>
                                          </p:spTgt>
                                        </p:tgtEl>
                                        <p:attrNameLst>
                                          <p:attrName>style.visibility</p:attrName>
                                        </p:attrNameLst>
                                      </p:cBhvr>
                                      <p:to>
                                        <p:strVal val="visible"/>
                                      </p:to>
                                    </p:set>
                                    <p:anim calcmode="lin" valueType="num">
                                      <p:cBhvr additive="base">
                                        <p:cTn id="31" dur="500" fill="hold"/>
                                        <p:tgtEl>
                                          <p:spTgt spid="29286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28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2868">
                                            <p:txEl>
                                              <p:pRg st="1" end="1"/>
                                            </p:txEl>
                                          </p:spTgt>
                                        </p:tgtEl>
                                        <p:attrNameLst>
                                          <p:attrName>style.visibility</p:attrName>
                                        </p:attrNameLst>
                                      </p:cBhvr>
                                      <p:to>
                                        <p:strVal val="visible"/>
                                      </p:to>
                                    </p:set>
                                    <p:anim calcmode="lin" valueType="num">
                                      <p:cBhvr additive="base">
                                        <p:cTn id="37" dur="500" fill="hold"/>
                                        <p:tgtEl>
                                          <p:spTgt spid="29286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286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bldLvl="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p:nvPr>
        </p:nvSpPr>
        <p:spPr/>
        <p:txBody>
          <a:bodyPr/>
          <a:lstStyle/>
          <a:p>
            <a:r>
              <a:rPr lang="en-US" altLang="zh-CN">
                <a:sym typeface="微软雅黑" pitchFamily="34" charset="-122"/>
              </a:rPr>
              <a:t>6.2 </a:t>
            </a:r>
            <a:r>
              <a:rPr lang="zh-CN" altLang="en-US">
                <a:sym typeface="微软雅黑" pitchFamily="34" charset="-122"/>
              </a:rPr>
              <a:t>规范化</a:t>
            </a:r>
            <a:endParaRPr lang="zh-CN" altLang="en-US"/>
          </a:p>
        </p:txBody>
      </p:sp>
      <p:sp>
        <p:nvSpPr>
          <p:cNvPr id="51203" name="文本占位符 4"/>
          <p:cNvSpPr>
            <a:spLocks noGrp="1" noChangeArrowheads="1"/>
          </p:cNvSpPr>
          <p:nvPr>
            <p:ph idx="1"/>
          </p:nvPr>
        </p:nvSpPr>
        <p:spPr>
          <a:xfrm>
            <a:off x="3635896" y="1098550"/>
            <a:ext cx="3469018" cy="532951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olidFill>
                  <a:srgbClr val="00B050"/>
                </a:solidFill>
                <a:sym typeface="Calibri" pitchFamily="34" charset="0"/>
              </a:rPr>
              <a:t>6.2.6  BCNF</a:t>
            </a:r>
            <a:endParaRPr lang="zh-CN" altLang="en-US" dirty="0">
              <a:solidFill>
                <a:srgbClr val="00B050"/>
              </a:solidFill>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6AA77B09-D471-4C0E-AFF1-E73EACBB5F01}" type="datetime1">
              <a:rPr lang="zh-CN" altLang="en-US" smtClean="0"/>
              <a:t>2021/12/02</a:t>
            </a:fld>
            <a:endParaRPr lang="zh-CN" alt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title"/>
          </p:nvPr>
        </p:nvSpPr>
        <p:spPr/>
        <p:txBody>
          <a:bodyPr/>
          <a:lstStyle/>
          <a:p>
            <a:r>
              <a:rPr lang="en-US" altLang="zh-CN" sz="3600" dirty="0">
                <a:sym typeface="微软雅黑" pitchFamily="34" charset="-122"/>
              </a:rPr>
              <a:t> 6.2.6</a:t>
            </a:r>
            <a:r>
              <a:rPr lang="zh-CN" altLang="en-US" sz="3600" dirty="0">
                <a:sym typeface="微软雅黑" pitchFamily="34" charset="-122"/>
              </a:rPr>
              <a:t> </a:t>
            </a:r>
            <a:r>
              <a:rPr lang="en-US" altLang="zh-CN" sz="3600" dirty="0">
                <a:sym typeface="微软雅黑" pitchFamily="34" charset="-122"/>
              </a:rPr>
              <a:t> BCNF</a:t>
            </a:r>
            <a:endParaRPr lang="zh-CN" altLang="en-US" sz="3600" dirty="0"/>
          </a:p>
        </p:txBody>
      </p:sp>
      <p:sp>
        <p:nvSpPr>
          <p:cNvPr id="52229" name="Rectangle 3"/>
          <p:cNvSpPr>
            <a:spLocks noGrp="1" noChangeArrowheads="1"/>
          </p:cNvSpPr>
          <p:nvPr>
            <p:ph idx="1"/>
          </p:nvPr>
        </p:nvSpPr>
        <p:spPr>
          <a:xfrm>
            <a:off x="958966" y="908720"/>
            <a:ext cx="8149538" cy="4854575"/>
          </a:xfrm>
        </p:spPr>
        <p:txBody>
          <a:bodyPr/>
          <a:lstStyle/>
          <a:p>
            <a:pPr marL="342900" indent="-342900" algn="l">
              <a:lnSpc>
                <a:spcPct val="120000"/>
              </a:lnSpc>
              <a:buFont typeface="Wingdings" pitchFamily="2" charset="2"/>
              <a:buChar char="v"/>
            </a:pPr>
            <a:r>
              <a:rPr lang="en-US" altLang="zh-CN" sz="2400" dirty="0">
                <a:sym typeface="Calibri" pitchFamily="34" charset="0"/>
              </a:rPr>
              <a:t>BCNF</a:t>
            </a:r>
            <a:r>
              <a:rPr lang="zh-CN" altLang="en-US" sz="2400" dirty="0">
                <a:sym typeface="Calibri" pitchFamily="34" charset="0"/>
              </a:rPr>
              <a:t>（</a:t>
            </a:r>
            <a:r>
              <a:rPr lang="en-US" altLang="zh-CN" sz="2400" dirty="0">
                <a:sym typeface="Calibri" pitchFamily="34" charset="0"/>
              </a:rPr>
              <a:t>Boyce </a:t>
            </a:r>
            <a:r>
              <a:rPr lang="en-US" altLang="zh-CN" sz="2400" dirty="0" err="1">
                <a:sym typeface="Calibri" pitchFamily="34" charset="0"/>
              </a:rPr>
              <a:t>Codd</a:t>
            </a:r>
            <a:r>
              <a:rPr lang="en-US" altLang="zh-CN" sz="2400" dirty="0">
                <a:sym typeface="Calibri" pitchFamily="34" charset="0"/>
              </a:rPr>
              <a:t> Normal Form</a:t>
            </a:r>
            <a:r>
              <a:rPr lang="zh-CN" altLang="en-US" sz="2400" dirty="0">
                <a:sym typeface="Calibri" pitchFamily="34" charset="0"/>
              </a:rPr>
              <a:t>）由</a:t>
            </a:r>
            <a:r>
              <a:rPr lang="en-US" altLang="zh-CN" sz="2400" dirty="0">
                <a:sym typeface="Calibri" pitchFamily="34" charset="0"/>
              </a:rPr>
              <a:t>Boyce</a:t>
            </a:r>
            <a:r>
              <a:rPr lang="zh-CN" altLang="en-US" sz="2400" dirty="0">
                <a:sym typeface="Calibri" pitchFamily="34" charset="0"/>
              </a:rPr>
              <a:t>和</a:t>
            </a:r>
            <a:r>
              <a:rPr lang="en-US" altLang="zh-CN" sz="2400" dirty="0" err="1">
                <a:sym typeface="Calibri" pitchFamily="34" charset="0"/>
              </a:rPr>
              <a:t>Codd</a:t>
            </a:r>
            <a:r>
              <a:rPr lang="zh-CN" altLang="en-US" sz="2400" dirty="0">
                <a:sym typeface="Calibri" pitchFamily="34" charset="0"/>
              </a:rPr>
              <a:t>提出，比</a:t>
            </a:r>
            <a:r>
              <a:rPr lang="en-US" altLang="zh-CN" sz="2400" dirty="0">
                <a:sym typeface="Calibri" pitchFamily="34" charset="0"/>
              </a:rPr>
              <a:t>3NF</a:t>
            </a:r>
            <a:r>
              <a:rPr lang="zh-CN" altLang="en-US" sz="2400" dirty="0">
                <a:sym typeface="Calibri" pitchFamily="34" charset="0"/>
              </a:rPr>
              <a:t>更进了一步。通常认为</a:t>
            </a:r>
            <a:r>
              <a:rPr lang="en-US" altLang="zh-CN" sz="2400" dirty="0">
                <a:sym typeface="Calibri" pitchFamily="34" charset="0"/>
              </a:rPr>
              <a:t>BCNF</a:t>
            </a:r>
            <a:r>
              <a:rPr lang="zh-CN" altLang="en-US" sz="2400" dirty="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sz="2400" dirty="0">
                <a:solidFill>
                  <a:srgbClr val="FF0000"/>
                </a:solidFill>
                <a:latin typeface="微软雅黑" panose="020B0503020204020204" pitchFamily="34" charset="-122"/>
                <a:ea typeface="微软雅黑" panose="020B0503020204020204" pitchFamily="34" charset="-122"/>
                <a:sym typeface="Calibri" pitchFamily="34" charset="0"/>
              </a:rPr>
              <a:t>定义</a:t>
            </a:r>
            <a:r>
              <a:rPr lang="en-US" altLang="zh-CN" sz="2400" dirty="0">
                <a:solidFill>
                  <a:srgbClr val="FF0000"/>
                </a:solidFill>
                <a:latin typeface="微软雅黑" panose="020B0503020204020204" pitchFamily="34" charset="-122"/>
                <a:ea typeface="微软雅黑" panose="020B0503020204020204" pitchFamily="34" charset="-122"/>
                <a:sym typeface="Calibri" pitchFamily="34" charset="0"/>
              </a:rPr>
              <a:t>6.8  </a:t>
            </a:r>
            <a:r>
              <a:rPr lang="zh-CN" altLang="en-US" sz="2400" dirty="0">
                <a:solidFill>
                  <a:srgbClr val="FF0000"/>
                </a:solidFill>
                <a:latin typeface="微软雅黑" panose="020B0503020204020204" pitchFamily="34" charset="-122"/>
                <a:ea typeface="微软雅黑" panose="020B0503020204020204" pitchFamily="34" charset="-122"/>
                <a:sym typeface="Calibri" pitchFamily="34" charset="0"/>
              </a:rPr>
              <a:t>设关系模式</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R</a:t>
            </a:r>
            <a:r>
              <a:rPr lang="en-US" altLang="zh-CN" sz="2400" dirty="0">
                <a:solidFill>
                  <a:srgbClr val="FF0000"/>
                </a:solidFill>
                <a:latin typeface="微软雅黑" panose="020B0503020204020204" pitchFamily="34" charset="-122"/>
                <a:ea typeface="微软雅黑" panose="020B0503020204020204" pitchFamily="34" charset="-122"/>
                <a:sym typeface="Calibri" pitchFamily="34" charset="0"/>
              </a:rPr>
              <a:t>&lt;</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U</a:t>
            </a:r>
            <a:r>
              <a:rPr lang="en-US" altLang="zh-CN" sz="2400" dirty="0">
                <a:solidFill>
                  <a:srgbClr val="FF0000"/>
                </a:solidFill>
                <a:latin typeface="微软雅黑" panose="020B0503020204020204" pitchFamily="34" charset="-122"/>
                <a:ea typeface="微软雅黑" panose="020B0503020204020204" pitchFamily="34" charset="-122"/>
                <a:sym typeface="Calibri" pitchFamily="34" charset="0"/>
              </a:rPr>
              <a:t>,</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F</a:t>
            </a:r>
            <a:r>
              <a:rPr lang="en-US" altLang="zh-CN" sz="2400" dirty="0">
                <a:solidFill>
                  <a:srgbClr val="FF0000"/>
                </a:solidFill>
                <a:latin typeface="微软雅黑" panose="020B0503020204020204" pitchFamily="34" charset="-122"/>
                <a:ea typeface="微软雅黑" panose="020B0503020204020204" pitchFamily="34" charset="-122"/>
                <a:sym typeface="Calibri" pitchFamily="34" charset="0"/>
              </a:rPr>
              <a:t>&gt;∈1NF</a:t>
            </a:r>
            <a:r>
              <a:rPr lang="zh-CN" altLang="en-US" sz="2400" dirty="0">
                <a:solidFill>
                  <a:srgbClr val="FF0000"/>
                </a:solidFill>
                <a:latin typeface="微软雅黑" panose="020B0503020204020204" pitchFamily="34" charset="-122"/>
                <a:ea typeface="微软雅黑" panose="020B0503020204020204" pitchFamily="34" charset="-122"/>
                <a:sym typeface="Calibri" pitchFamily="34" charset="0"/>
              </a:rPr>
              <a:t>，若</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X</a:t>
            </a:r>
            <a:r>
              <a:rPr lang="en-US" altLang="zh-CN" sz="2400" dirty="0">
                <a:solidFill>
                  <a:srgbClr val="FF0000"/>
                </a:solidFill>
                <a:latin typeface="微软雅黑" panose="020B0503020204020204" pitchFamily="34" charset="-122"/>
                <a:ea typeface="微软雅黑" panose="020B0503020204020204" pitchFamily="34" charset="-122"/>
                <a:sym typeface="Calibri" pitchFamily="34" charset="0"/>
              </a:rPr>
              <a:t> →</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Y</a:t>
            </a:r>
            <a:r>
              <a:rPr lang="zh-CN" altLang="en-US" sz="2400" dirty="0">
                <a:solidFill>
                  <a:srgbClr val="FF0000"/>
                </a:solidFill>
                <a:latin typeface="微软雅黑" panose="020B0503020204020204" pitchFamily="34" charset="-122"/>
                <a:ea typeface="微软雅黑" panose="020B0503020204020204" pitchFamily="34" charset="-122"/>
                <a:sym typeface="Calibri" pitchFamily="34" charset="0"/>
              </a:rPr>
              <a:t>且</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Y</a:t>
            </a:r>
            <a:r>
              <a:rPr lang="zh-CN" altLang="en-US" sz="2400" dirty="0">
                <a:solidFill>
                  <a:srgbClr val="FF0000"/>
                </a:solidFill>
                <a:latin typeface="微软雅黑" panose="020B0503020204020204" pitchFamily="34" charset="-122"/>
                <a:ea typeface="微软雅黑" panose="020B0503020204020204" pitchFamily="34" charset="-122"/>
              </a:rPr>
              <a:t> ⊆ </a:t>
            </a:r>
            <a:r>
              <a:rPr lang="en-US" altLang="zh-CN" sz="2400" i="1" dirty="0">
                <a:solidFill>
                  <a:srgbClr val="FF0000"/>
                </a:solidFill>
                <a:latin typeface="微软雅黑" panose="020B0503020204020204" pitchFamily="34" charset="-122"/>
                <a:ea typeface="微软雅黑" panose="020B0503020204020204" pitchFamily="34" charset="-122"/>
              </a:rPr>
              <a:t>X</a:t>
            </a:r>
            <a:r>
              <a:rPr lang="zh-CN" altLang="en-US" sz="2400" dirty="0">
                <a:solidFill>
                  <a:srgbClr val="FF0000"/>
                </a:solidFill>
                <a:latin typeface="微软雅黑" panose="020B0503020204020204" pitchFamily="34" charset="-122"/>
                <a:ea typeface="微软雅黑" panose="020B0503020204020204" pitchFamily="34" charset="-122"/>
              </a:rPr>
              <a:t>时</a:t>
            </a:r>
            <a:r>
              <a:rPr lang="en-US" altLang="zh-CN" sz="2400" i="1" dirty="0">
                <a:solidFill>
                  <a:srgbClr val="FF0000"/>
                </a:solidFill>
                <a:latin typeface="微软雅黑" panose="020B0503020204020204" pitchFamily="34" charset="-122"/>
                <a:ea typeface="微软雅黑" panose="020B0503020204020204" pitchFamily="34" charset="-122"/>
              </a:rPr>
              <a:t>X</a:t>
            </a:r>
            <a:r>
              <a:rPr lang="zh-CN" altLang="en-US" sz="2400" dirty="0">
                <a:solidFill>
                  <a:srgbClr val="FF0000"/>
                </a:solidFill>
                <a:latin typeface="微软雅黑" panose="020B0503020204020204" pitchFamily="34" charset="-122"/>
                <a:ea typeface="微软雅黑" panose="020B0503020204020204" pitchFamily="34" charset="-122"/>
              </a:rPr>
              <a:t>必含有码，则</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R</a:t>
            </a:r>
            <a:r>
              <a:rPr lang="en-US" altLang="zh-CN" sz="2400" dirty="0">
                <a:solidFill>
                  <a:srgbClr val="FF0000"/>
                </a:solidFill>
                <a:latin typeface="微软雅黑" panose="020B0503020204020204" pitchFamily="34" charset="-122"/>
                <a:ea typeface="微软雅黑" panose="020B0503020204020204" pitchFamily="34" charset="-122"/>
                <a:sym typeface="Calibri" pitchFamily="34" charset="0"/>
              </a:rPr>
              <a:t>&lt;</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U</a:t>
            </a:r>
            <a:r>
              <a:rPr lang="en-US" altLang="zh-CN" sz="2400" dirty="0">
                <a:solidFill>
                  <a:srgbClr val="FF0000"/>
                </a:solidFill>
                <a:latin typeface="微软雅黑" panose="020B0503020204020204" pitchFamily="34" charset="-122"/>
                <a:ea typeface="微软雅黑" panose="020B0503020204020204" pitchFamily="34" charset="-122"/>
                <a:sym typeface="Calibri" pitchFamily="34" charset="0"/>
              </a:rPr>
              <a:t>,</a:t>
            </a:r>
            <a:r>
              <a:rPr lang="en-US" altLang="zh-CN" sz="2400" i="1" dirty="0">
                <a:solidFill>
                  <a:srgbClr val="FF0000"/>
                </a:solidFill>
                <a:latin typeface="微软雅黑" panose="020B0503020204020204" pitchFamily="34" charset="-122"/>
                <a:ea typeface="微软雅黑" panose="020B0503020204020204" pitchFamily="34" charset="-122"/>
                <a:sym typeface="Calibri" pitchFamily="34" charset="0"/>
              </a:rPr>
              <a:t>F</a:t>
            </a:r>
            <a:r>
              <a:rPr lang="en-US" altLang="zh-CN" sz="2400" dirty="0">
                <a:solidFill>
                  <a:srgbClr val="FF0000"/>
                </a:solidFill>
                <a:latin typeface="微软雅黑" panose="020B0503020204020204" pitchFamily="34" charset="-122"/>
                <a:ea typeface="微软雅黑" panose="020B0503020204020204" pitchFamily="34" charset="-122"/>
                <a:sym typeface="Calibri" pitchFamily="34" charset="0"/>
              </a:rPr>
              <a:t>&gt;∈BCNF</a:t>
            </a:r>
            <a:r>
              <a:rPr lang="zh-CN" altLang="en-US" sz="2400" dirty="0">
                <a:solidFill>
                  <a:srgbClr val="FF0000"/>
                </a:solidFill>
                <a:latin typeface="微软雅黑" panose="020B0503020204020204" pitchFamily="34" charset="-122"/>
                <a:ea typeface="微软雅黑" panose="020B0503020204020204" pitchFamily="34" charset="-122"/>
                <a:sym typeface="Calibri" pitchFamily="34" charset="0"/>
              </a:rPr>
              <a:t>。</a:t>
            </a:r>
            <a:endParaRPr lang="en-US" sz="2400" dirty="0">
              <a:solidFill>
                <a:srgbClr val="FF0000"/>
              </a:solidFill>
              <a:latin typeface="微软雅黑" panose="020B0503020204020204" pitchFamily="34" charset="-122"/>
              <a:ea typeface="微软雅黑" panose="020B0503020204020204" pitchFamily="34" charset="-122"/>
              <a:sym typeface="Calibri" pitchFamily="34" charset="0"/>
            </a:endParaRPr>
          </a:p>
          <a:p>
            <a:pPr marL="342900" indent="-342900" algn="l">
              <a:lnSpc>
                <a:spcPct val="120000"/>
              </a:lnSpc>
              <a:buFont typeface="Wingdings" pitchFamily="2" charset="2"/>
              <a:buChar char="v"/>
            </a:pPr>
            <a:r>
              <a:rPr lang="zh-CN" altLang="en-US" sz="2400" dirty="0">
                <a:solidFill>
                  <a:srgbClr val="002060"/>
                </a:solidFill>
                <a:latin typeface="微软雅黑" panose="020B0503020204020204" pitchFamily="34" charset="-122"/>
                <a:ea typeface="微软雅黑" panose="020B0503020204020204" pitchFamily="34" charset="-122"/>
                <a:sym typeface="Calibri" pitchFamily="34" charset="0"/>
              </a:rPr>
              <a:t>换言之，在关系模式</a:t>
            </a:r>
            <a:r>
              <a:rPr lang="en-US" altLang="zh-CN" sz="2400" dirty="0">
                <a:solidFill>
                  <a:srgbClr val="002060"/>
                </a:solidFill>
                <a:latin typeface="微软雅黑" panose="020B0503020204020204" pitchFamily="34" charset="-122"/>
                <a:ea typeface="微软雅黑" panose="020B0503020204020204" pitchFamily="34" charset="-122"/>
                <a:sym typeface="Calibri" pitchFamily="34" charset="0"/>
              </a:rPr>
              <a:t>R&lt;U,F&gt;</a:t>
            </a:r>
            <a:r>
              <a:rPr lang="zh-CN" altLang="en-US" sz="2400" dirty="0">
                <a:solidFill>
                  <a:srgbClr val="002060"/>
                </a:solidFill>
                <a:latin typeface="微软雅黑" panose="020B0503020204020204" pitchFamily="34" charset="-122"/>
                <a:ea typeface="微软雅黑" panose="020B0503020204020204" pitchFamily="34" charset="-122"/>
                <a:sym typeface="Calibri" pitchFamily="34" charset="0"/>
              </a:rPr>
              <a:t>中，如果每一个决定属性集都包含候选码，则</a:t>
            </a:r>
            <a:r>
              <a:rPr lang="en-US" altLang="zh-CN" sz="2400" dirty="0">
                <a:solidFill>
                  <a:srgbClr val="002060"/>
                </a:solidFill>
                <a:latin typeface="微软雅黑" panose="020B0503020204020204" pitchFamily="34" charset="-122"/>
                <a:ea typeface="微软雅黑" panose="020B0503020204020204" pitchFamily="34" charset="-122"/>
                <a:sym typeface="Calibri" pitchFamily="34" charset="0"/>
              </a:rPr>
              <a:t>R∈BCNF</a:t>
            </a:r>
            <a:r>
              <a:rPr lang="zh-CN" altLang="en-US" sz="2400" dirty="0">
                <a:solidFill>
                  <a:srgbClr val="002060"/>
                </a:solidFill>
                <a:latin typeface="微软雅黑" panose="020B0503020204020204" pitchFamily="34" charset="-122"/>
                <a:ea typeface="微软雅黑" panose="020B0503020204020204" pitchFamily="34" charset="-122"/>
                <a:sym typeface="Calibri" pitchFamily="34" charset="0"/>
              </a:rPr>
              <a:t>。</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52230" name="直接连接符 5"/>
          <p:cNvSpPr>
            <a:spLocks noChangeShapeType="1"/>
          </p:cNvSpPr>
          <p:nvPr/>
        </p:nvSpPr>
        <p:spPr bwMode="auto">
          <a:xfrm flipH="1">
            <a:off x="8388424" y="2420888"/>
            <a:ext cx="71438" cy="288925"/>
          </a:xfrm>
          <a:prstGeom prst="line">
            <a:avLst/>
          </a:prstGeom>
          <a:noFill/>
          <a:ln w="25400">
            <a:solidFill>
              <a:schemeClr val="tx1"/>
            </a:solidFill>
            <a:round/>
            <a:headEnd/>
            <a:tailEnd/>
          </a:ln>
        </p:spPr>
        <p:txBody>
          <a:bodyPr/>
          <a:lstStyle/>
          <a:p>
            <a:endParaRPr lang="zh-CN" altLang="en-US"/>
          </a:p>
        </p:txBody>
      </p:sp>
      <p:sp>
        <p:nvSpPr>
          <p:cNvPr id="2" name="日期占位符 1"/>
          <p:cNvSpPr>
            <a:spLocks noGrp="1"/>
          </p:cNvSpPr>
          <p:nvPr>
            <p:ph type="dt" sz="half" idx="10"/>
          </p:nvPr>
        </p:nvSpPr>
        <p:spPr/>
        <p:txBody>
          <a:bodyPr/>
          <a:lstStyle/>
          <a:p>
            <a:pPr>
              <a:defRPr/>
            </a:pPr>
            <a:fld id="{86DE1AEF-4E63-450B-9D33-FF464707256F}" type="datetime1">
              <a:rPr lang="zh-CN" altLang="en-US" smtClean="0"/>
              <a:t>2021/12/02</a:t>
            </a:fld>
            <a:endParaRPr lang="zh-CN" altLang="en-US" dirty="0"/>
          </a:p>
        </p:txBody>
      </p:sp>
      <p:sp>
        <p:nvSpPr>
          <p:cNvPr id="7" name="Rectangle 21"/>
          <p:cNvSpPr>
            <a:spLocks noChangeArrowheads="1"/>
          </p:cNvSpPr>
          <p:nvPr/>
        </p:nvSpPr>
        <p:spPr bwMode="auto">
          <a:xfrm>
            <a:off x="1013749" y="4189834"/>
            <a:ext cx="8039971" cy="2634631"/>
          </a:xfrm>
          <a:prstGeom prst="rect">
            <a:avLst/>
          </a:prstGeom>
          <a:ln/>
        </p:spPr>
        <p:style>
          <a:lnRef idx="1">
            <a:schemeClr val="accent2"/>
          </a:lnRef>
          <a:fillRef idx="2">
            <a:schemeClr val="accent2"/>
          </a:fillRef>
          <a:effectRef idx="1">
            <a:schemeClr val="accent2"/>
          </a:effectRef>
          <a:fontRef idx="minor">
            <a:schemeClr val="dk1"/>
          </a:fontRef>
        </p:style>
        <p:txBody>
          <a:bodyPr/>
          <a:lstStyle>
            <a:lvl1pPr marL="342900" indent="-342900" eaLnBrk="0" hangingPunct="0">
              <a:spcBef>
                <a:spcPct val="20000"/>
              </a:spcBef>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buChar char="l"/>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buChar char="Ø"/>
              <a:defRPr sz="20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ü"/>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a:solidFill>
                  <a:schemeClr val="bg1"/>
                </a:solidFill>
                <a:latin typeface="Times New Roman" panose="02020603050405020304" pitchFamily="18" charset="0"/>
                <a:ea typeface="宋体" panose="02010600030101010101" pitchFamily="2" charset="-122"/>
              </a:defRPr>
            </a:lvl9pPr>
          </a:lstStyle>
          <a:p>
            <a:pPr>
              <a:lnSpc>
                <a:spcPct val="150000"/>
              </a:lnSpc>
              <a:spcBef>
                <a:spcPct val="10000"/>
              </a:spcBef>
            </a:pPr>
            <a:r>
              <a:rPr lang="en-US" altLang="zh-CN" sz="2400" dirty="0">
                <a:latin typeface="微软雅黑" panose="020B0503020204020204" pitchFamily="34" charset="-122"/>
                <a:ea typeface="微软雅黑" panose="020B0503020204020204" pitchFamily="34" charset="-122"/>
              </a:rPr>
              <a:t>BCNF</a:t>
            </a:r>
            <a:r>
              <a:rPr lang="zh-CN" altLang="en-US" sz="2400" dirty="0">
                <a:latin typeface="微软雅黑" panose="020B0503020204020204" pitchFamily="34" charset="-122"/>
                <a:ea typeface="微软雅黑" panose="020B0503020204020204" pitchFamily="34" charset="-122"/>
              </a:rPr>
              <a:t>范式排除了：</a:t>
            </a:r>
          </a:p>
          <a:p>
            <a:pPr lvl="1">
              <a:lnSpc>
                <a:spcPct val="150000"/>
              </a:lnSpc>
              <a:spcBef>
                <a:spcPct val="10000"/>
              </a:spcBef>
            </a:pPr>
            <a:r>
              <a:rPr lang="zh-CN" altLang="en-US" dirty="0">
                <a:solidFill>
                  <a:srgbClr val="9900CC"/>
                </a:solidFill>
                <a:latin typeface="微软雅黑" panose="020B0503020204020204" pitchFamily="34" charset="-122"/>
                <a:ea typeface="微软雅黑" panose="020B0503020204020204" pitchFamily="34" charset="-122"/>
              </a:rPr>
              <a:t>任何属性</a:t>
            </a:r>
            <a:r>
              <a:rPr lang="en-US" altLang="zh-CN" dirty="0">
                <a:solidFill>
                  <a:srgbClr val="9900CC"/>
                </a:solidFill>
                <a:latin typeface="微软雅黑" panose="020B0503020204020204" pitchFamily="34" charset="-122"/>
                <a:ea typeface="微软雅黑" panose="020B0503020204020204" pitchFamily="34" charset="-122"/>
              </a:rPr>
              <a:t>(</a:t>
            </a:r>
            <a:r>
              <a:rPr lang="zh-CN" altLang="en-US" dirty="0">
                <a:solidFill>
                  <a:srgbClr val="9900CC"/>
                </a:solidFill>
                <a:latin typeface="微软雅黑" panose="020B0503020204020204" pitchFamily="34" charset="-122"/>
                <a:ea typeface="微软雅黑" panose="020B0503020204020204" pitchFamily="34" charset="-122"/>
              </a:rPr>
              <a:t>包括</a:t>
            </a:r>
            <a:r>
              <a:rPr lang="zh-CN" altLang="en-US" dirty="0">
                <a:solidFill>
                  <a:srgbClr val="FF0000"/>
                </a:solidFill>
                <a:latin typeface="微软雅黑" panose="020B0503020204020204" pitchFamily="34" charset="-122"/>
                <a:ea typeface="微软雅黑" panose="020B0503020204020204" pitchFamily="34" charset="-122"/>
              </a:rPr>
              <a:t>主属性</a:t>
            </a:r>
            <a:r>
              <a:rPr lang="zh-CN" altLang="en-US" dirty="0">
                <a:solidFill>
                  <a:srgbClr val="9900CC"/>
                </a:solidFill>
                <a:latin typeface="微软雅黑" panose="020B0503020204020204" pitchFamily="34" charset="-122"/>
                <a:ea typeface="微软雅黑" panose="020B0503020204020204" pitchFamily="34" charset="-122"/>
              </a:rPr>
              <a:t>和</a:t>
            </a:r>
            <a:r>
              <a:rPr lang="zh-CN" altLang="en-US" dirty="0">
                <a:solidFill>
                  <a:srgbClr val="0099FF"/>
                </a:solidFill>
                <a:latin typeface="微软雅黑" panose="020B0503020204020204" pitchFamily="34" charset="-122"/>
                <a:ea typeface="微软雅黑" panose="020B0503020204020204" pitchFamily="34" charset="-122"/>
              </a:rPr>
              <a:t>非主属性</a:t>
            </a:r>
            <a:r>
              <a:rPr lang="en-US" altLang="zh-CN" dirty="0">
                <a:solidFill>
                  <a:srgbClr val="9900CC"/>
                </a:solidFill>
                <a:latin typeface="微软雅黑" panose="020B0503020204020204" pitchFamily="34" charset="-122"/>
                <a:ea typeface="微软雅黑" panose="020B0503020204020204" pitchFamily="34" charset="-122"/>
              </a:rPr>
              <a:t>)</a:t>
            </a:r>
            <a:r>
              <a:rPr lang="zh-CN" altLang="en-US" dirty="0">
                <a:solidFill>
                  <a:srgbClr val="9900CC"/>
                </a:solidFill>
                <a:latin typeface="微软雅黑" panose="020B0503020204020204" pitchFamily="34" charset="-122"/>
                <a:ea typeface="微软雅黑" panose="020B0503020204020204" pitchFamily="34" charset="-122"/>
              </a:rPr>
              <a:t>对</a:t>
            </a:r>
            <a:r>
              <a:rPr lang="zh-CN" altLang="en-US" dirty="0">
                <a:solidFill>
                  <a:srgbClr val="0000CC"/>
                </a:solidFill>
                <a:latin typeface="微软雅黑" panose="020B0503020204020204" pitchFamily="34" charset="-122"/>
                <a:ea typeface="微软雅黑" panose="020B0503020204020204" pitchFamily="34" charset="-122"/>
              </a:rPr>
              <a:t>候选码</a:t>
            </a:r>
            <a:r>
              <a:rPr lang="zh-CN" altLang="en-US" dirty="0">
                <a:solidFill>
                  <a:srgbClr val="9900CC"/>
                </a:solidFill>
                <a:latin typeface="微软雅黑" panose="020B0503020204020204" pitchFamily="34" charset="-122"/>
                <a:ea typeface="微软雅黑" panose="020B0503020204020204" pitchFamily="34" charset="-122"/>
              </a:rPr>
              <a:t>的</a:t>
            </a:r>
            <a:r>
              <a:rPr lang="zh-CN" altLang="en-US" dirty="0">
                <a:solidFill>
                  <a:srgbClr val="008000"/>
                </a:solidFill>
                <a:latin typeface="微软雅黑" panose="020B0503020204020204" pitchFamily="34" charset="-122"/>
                <a:ea typeface="微软雅黑" panose="020B0503020204020204" pitchFamily="34" charset="-122"/>
              </a:rPr>
              <a:t>部分依赖</a:t>
            </a:r>
            <a:r>
              <a:rPr lang="zh-CN" altLang="en-US" dirty="0">
                <a:solidFill>
                  <a:srgbClr val="9900CC"/>
                </a:solidFill>
                <a:latin typeface="微软雅黑" panose="020B0503020204020204" pitchFamily="34" charset="-122"/>
                <a:ea typeface="微软雅黑" panose="020B0503020204020204" pitchFamily="34" charset="-122"/>
              </a:rPr>
              <a:t>和</a:t>
            </a:r>
            <a:r>
              <a:rPr lang="zh-CN" altLang="en-US" dirty="0">
                <a:solidFill>
                  <a:srgbClr val="008000"/>
                </a:solidFill>
                <a:latin typeface="微软雅黑" panose="020B0503020204020204" pitchFamily="34" charset="-122"/>
                <a:ea typeface="微软雅黑" panose="020B0503020204020204" pitchFamily="34" charset="-122"/>
              </a:rPr>
              <a:t>传递依赖</a:t>
            </a:r>
            <a:r>
              <a:rPr lang="zh-CN" altLang="en-US" dirty="0">
                <a:solidFill>
                  <a:srgbClr val="9900CC"/>
                </a:solidFill>
                <a:latin typeface="微软雅黑" panose="020B0503020204020204" pitchFamily="34" charset="-122"/>
                <a:ea typeface="微软雅黑" panose="020B0503020204020204" pitchFamily="34" charset="-122"/>
              </a:rPr>
              <a:t>；</a:t>
            </a:r>
          </a:p>
          <a:p>
            <a:pPr lvl="1">
              <a:lnSpc>
                <a:spcPct val="150000"/>
              </a:lnSpc>
              <a:spcBef>
                <a:spcPct val="10000"/>
              </a:spcBef>
            </a:pPr>
            <a:r>
              <a:rPr lang="zh-CN" altLang="en-US" dirty="0">
                <a:solidFill>
                  <a:srgbClr val="FF0000"/>
                </a:solidFill>
                <a:latin typeface="微软雅黑" panose="020B0503020204020204" pitchFamily="34" charset="-122"/>
                <a:ea typeface="微软雅黑" panose="020B0503020204020204" pitchFamily="34" charset="-122"/>
              </a:rPr>
              <a:t>主属性</a:t>
            </a:r>
            <a:r>
              <a:rPr lang="zh-CN" altLang="en-US" dirty="0">
                <a:solidFill>
                  <a:srgbClr val="9900CC"/>
                </a:solidFill>
                <a:latin typeface="微软雅黑" panose="020B0503020204020204" pitchFamily="34" charset="-122"/>
                <a:ea typeface="微软雅黑" panose="020B0503020204020204" pitchFamily="34" charset="-122"/>
              </a:rPr>
              <a:t>之间的</a:t>
            </a:r>
            <a:r>
              <a:rPr lang="zh-CN" altLang="en-US" dirty="0">
                <a:solidFill>
                  <a:srgbClr val="008000"/>
                </a:solidFill>
                <a:latin typeface="微软雅黑" panose="020B0503020204020204" pitchFamily="34" charset="-122"/>
                <a:ea typeface="微软雅黑" panose="020B0503020204020204" pitchFamily="34" charset="-122"/>
              </a:rPr>
              <a:t>传递依赖</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anim calcmode="lin" valueType="num">
                                      <p:cBhvr>
                                        <p:cTn id="7" dur="500" fill="hold"/>
                                        <p:tgtEl>
                                          <p:spTgt spid="5222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222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2229">
                                            <p:txEl>
                                              <p:pRg st="1" end="1"/>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2230"/>
                                        </p:tgtEl>
                                        <p:attrNameLst>
                                          <p:attrName>style.visibility</p:attrName>
                                        </p:attrNameLst>
                                      </p:cBhvr>
                                      <p:to>
                                        <p:strVal val="visible"/>
                                      </p:to>
                                    </p:set>
                                    <p:anim calcmode="lin" valueType="num">
                                      <p:cBhvr>
                                        <p:cTn id="12" dur="500" fill="hold"/>
                                        <p:tgtEl>
                                          <p:spTgt spid="52230"/>
                                        </p:tgtEl>
                                        <p:attrNameLst>
                                          <p:attrName>ppt_w</p:attrName>
                                        </p:attrNameLst>
                                      </p:cBhvr>
                                      <p:tavLst>
                                        <p:tav tm="0">
                                          <p:val>
                                            <p:fltVal val="0"/>
                                          </p:val>
                                        </p:tav>
                                        <p:tav tm="100000">
                                          <p:val>
                                            <p:strVal val="#ppt_w"/>
                                          </p:val>
                                        </p:tav>
                                      </p:tavLst>
                                    </p:anim>
                                    <p:anim calcmode="lin" valueType="num">
                                      <p:cBhvr>
                                        <p:cTn id="13" dur="500" fill="hold"/>
                                        <p:tgtEl>
                                          <p:spTgt spid="52230"/>
                                        </p:tgtEl>
                                        <p:attrNameLst>
                                          <p:attrName>ppt_h</p:attrName>
                                        </p:attrNameLst>
                                      </p:cBhvr>
                                      <p:tavLst>
                                        <p:tav tm="0">
                                          <p:val>
                                            <p:fltVal val="0"/>
                                          </p:val>
                                        </p:tav>
                                        <p:tav tm="100000">
                                          <p:val>
                                            <p:strVal val="#ppt_h"/>
                                          </p:val>
                                        </p:tav>
                                      </p:tavLst>
                                    </p:anim>
                                    <p:animEffect transition="in" filter="fade">
                                      <p:cBhvr>
                                        <p:cTn id="14" dur="500"/>
                                        <p:tgtEl>
                                          <p:spTgt spid="5223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2229">
                                            <p:txEl>
                                              <p:pRg st="2" end="2"/>
                                            </p:txEl>
                                          </p:spTgt>
                                        </p:tgtEl>
                                        <p:attrNameLst>
                                          <p:attrName>style.visibility</p:attrName>
                                        </p:attrNameLst>
                                      </p:cBhvr>
                                      <p:to>
                                        <p:strVal val="visible"/>
                                      </p:to>
                                    </p:set>
                                    <p:animEffect transition="in" filter="randombar(horizontal)">
                                      <p:cBhvr>
                                        <p:cTn id="19" dur="500"/>
                                        <p:tgtEl>
                                          <p:spTgt spid="5222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p:nvPr>
        </p:nvSpPr>
        <p:spPr/>
        <p:txBody>
          <a:bodyPr/>
          <a:lstStyle/>
          <a:p>
            <a:r>
              <a:rPr lang="en-US" altLang="zh-CN" sz="3600" dirty="0">
                <a:sym typeface="微软雅黑" pitchFamily="34" charset="-122"/>
              </a:rPr>
              <a:t>BCNF</a:t>
            </a:r>
            <a:r>
              <a:rPr lang="zh-CN" altLang="en-US" sz="3600" dirty="0">
                <a:sym typeface="微软雅黑" pitchFamily="34" charset="-122"/>
              </a:rPr>
              <a:t>（续）</a:t>
            </a:r>
            <a:endParaRPr lang="zh-CN" altLang="en-US" sz="3600" dirty="0"/>
          </a:p>
        </p:txBody>
      </p:sp>
      <p:sp>
        <p:nvSpPr>
          <p:cNvPr id="53253" name="Rectangle 3"/>
          <p:cNvSpPr>
            <a:spLocks noGrp="1" noChangeArrowheads="1"/>
          </p:cNvSpPr>
          <p:nvPr>
            <p:ph idx="1"/>
          </p:nvPr>
        </p:nvSpPr>
        <p:spPr>
          <a:xfrm>
            <a:off x="827584" y="908720"/>
            <a:ext cx="8149538" cy="5760640"/>
          </a:xfrm>
        </p:spPr>
        <p:txBody>
          <a:bodyPr/>
          <a:lstStyle/>
          <a:p>
            <a:pPr marL="342900" indent="-342900" algn="just">
              <a:lnSpc>
                <a:spcPct val="150000"/>
              </a:lnSpc>
              <a:buFont typeface="Wingdings" pitchFamily="2" charset="2"/>
              <a:buChar char="v"/>
            </a:pPr>
            <a:r>
              <a:rPr lang="en-US" altLang="zh-CN" dirty="0">
                <a:solidFill>
                  <a:srgbClr val="002060"/>
                </a:solidFill>
                <a:latin typeface="微软雅黑" panose="020B0503020204020204" pitchFamily="34" charset="-122"/>
                <a:ea typeface="微软雅黑" panose="020B0503020204020204" pitchFamily="34" charset="-122"/>
                <a:sym typeface="Calibri" pitchFamily="34" charset="0"/>
              </a:rPr>
              <a:t>BCNF</a:t>
            </a:r>
            <a:r>
              <a:rPr lang="zh-CN" altLang="en-US" dirty="0">
                <a:solidFill>
                  <a:srgbClr val="002060"/>
                </a:solidFill>
                <a:latin typeface="微软雅黑" panose="020B0503020204020204" pitchFamily="34" charset="-122"/>
                <a:ea typeface="微软雅黑" panose="020B0503020204020204" pitchFamily="34" charset="-122"/>
                <a:sym typeface="Calibri" pitchFamily="34" charset="0"/>
              </a:rPr>
              <a:t>的关系模式所具有的性质</a:t>
            </a:r>
          </a:p>
          <a:p>
            <a:pPr marL="742950" lvl="1" indent="-285750" algn="just">
              <a:lnSpc>
                <a:spcPct val="150000"/>
              </a:lnSpc>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所有非主属性都完全函数依赖于每个候选码</a:t>
            </a:r>
          </a:p>
          <a:p>
            <a:pPr marL="742950" lvl="1" indent="-285750" algn="just">
              <a:lnSpc>
                <a:spcPct val="150000"/>
              </a:lnSpc>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所有主属性都完全函数依赖于每个不包含它的候选码</a:t>
            </a:r>
          </a:p>
          <a:p>
            <a:pPr marL="742950" lvl="1" indent="-285750" algn="just">
              <a:lnSpc>
                <a:spcPct val="150000"/>
              </a:lnSpc>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没有任何属性完全函数依赖于非码的任何一组属性</a:t>
            </a:r>
          </a:p>
          <a:p>
            <a:pPr marL="342900" indent="-342900" algn="just">
              <a:lnSpc>
                <a:spcPct val="150000"/>
              </a:lnSpc>
              <a:buFont typeface="Wingdings" pitchFamily="2" charset="2"/>
              <a:buChar char="v"/>
            </a:pPr>
            <a:r>
              <a:rPr lang="zh-CN" altLang="en-US" dirty="0">
                <a:solidFill>
                  <a:srgbClr val="002060"/>
                </a:solidFill>
                <a:latin typeface="微软雅黑" panose="020B0503020204020204" pitchFamily="34" charset="-122"/>
                <a:ea typeface="微软雅黑" panose="020B0503020204020204" pitchFamily="34" charset="-122"/>
                <a:sym typeface="Calibri" pitchFamily="34" charset="0"/>
              </a:rPr>
              <a:t>如果一个关系数据库中的所有关系模式都属于</a:t>
            </a:r>
            <a:r>
              <a:rPr lang="en-US" altLang="zh-CN" dirty="0">
                <a:solidFill>
                  <a:srgbClr val="002060"/>
                </a:solidFill>
                <a:latin typeface="微软雅黑" panose="020B0503020204020204" pitchFamily="34" charset="-122"/>
                <a:ea typeface="微软雅黑" panose="020B0503020204020204" pitchFamily="34" charset="-122"/>
                <a:sym typeface="Calibri" pitchFamily="34" charset="0"/>
              </a:rPr>
              <a:t>BCNF</a:t>
            </a:r>
            <a:r>
              <a:rPr lang="zh-CN" altLang="en-US" dirty="0">
                <a:solidFill>
                  <a:srgbClr val="002060"/>
                </a:solidFill>
                <a:latin typeface="微软雅黑" panose="020B0503020204020204" pitchFamily="34" charset="-122"/>
                <a:ea typeface="微软雅黑" panose="020B0503020204020204" pitchFamily="34" charset="-122"/>
                <a:sym typeface="Calibri" pitchFamily="34" charset="0"/>
              </a:rPr>
              <a:t>，那么在函数依赖范畴内，它已实现了模式的彻底分解，达到了最高的规范化程度，消除了插入异常和删除异常。</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447FEC11-5CA5-4EC7-A1D1-7BBD9CFBBBDF}"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3253">
                                            <p:txEl>
                                              <p:pRg st="1" end="1"/>
                                            </p:txEl>
                                          </p:spTgt>
                                        </p:tgtEl>
                                        <p:attrNameLst>
                                          <p:attrName>style.visibility</p:attrName>
                                        </p:attrNameLst>
                                      </p:cBhvr>
                                      <p:to>
                                        <p:strVal val="visible"/>
                                      </p:to>
                                    </p:set>
                                    <p:anim calcmode="lin" valueType="num">
                                      <p:cBhvr>
                                        <p:cTn id="7" dur="500" fill="hold"/>
                                        <p:tgtEl>
                                          <p:spTgt spid="5325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325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325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3253">
                                            <p:txEl>
                                              <p:pRg st="2" end="2"/>
                                            </p:txEl>
                                          </p:spTgt>
                                        </p:tgtEl>
                                        <p:attrNameLst>
                                          <p:attrName>style.visibility</p:attrName>
                                        </p:attrNameLst>
                                      </p:cBhvr>
                                      <p:to>
                                        <p:strVal val="visible"/>
                                      </p:to>
                                    </p:set>
                                    <p:anim calcmode="lin" valueType="num">
                                      <p:cBhvr>
                                        <p:cTn id="14" dur="500" fill="hold"/>
                                        <p:tgtEl>
                                          <p:spTgt spid="5325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325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325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3253">
                                            <p:txEl>
                                              <p:pRg st="3" end="3"/>
                                            </p:txEl>
                                          </p:spTgt>
                                        </p:tgtEl>
                                        <p:attrNameLst>
                                          <p:attrName>style.visibility</p:attrName>
                                        </p:attrNameLst>
                                      </p:cBhvr>
                                      <p:to>
                                        <p:strVal val="visible"/>
                                      </p:to>
                                    </p:set>
                                    <p:anim calcmode="lin" valueType="num">
                                      <p:cBhvr>
                                        <p:cTn id="21" dur="500" fill="hold"/>
                                        <p:tgtEl>
                                          <p:spTgt spid="5325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325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325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3253">
                                            <p:txEl>
                                              <p:pRg st="4" end="4"/>
                                            </p:txEl>
                                          </p:spTgt>
                                        </p:tgtEl>
                                        <p:attrNameLst>
                                          <p:attrName>style.visibility</p:attrName>
                                        </p:attrNameLst>
                                      </p:cBhvr>
                                      <p:to>
                                        <p:strVal val="visible"/>
                                      </p:to>
                                    </p:set>
                                    <p:anim calcmode="lin" valueType="num">
                                      <p:cBhvr>
                                        <p:cTn id="28" dur="500" fill="hold"/>
                                        <p:tgtEl>
                                          <p:spTgt spid="5325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325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32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p:nvPr>
        </p:nvSpPr>
        <p:spPr/>
        <p:txBody>
          <a:bodyPr/>
          <a:lstStyle/>
          <a:p>
            <a:r>
              <a:rPr lang="en-US" altLang="zh-CN" sz="3600" dirty="0">
                <a:sym typeface="微软雅黑" pitchFamily="34" charset="-122"/>
              </a:rPr>
              <a:t>BCNF</a:t>
            </a:r>
            <a:r>
              <a:rPr lang="zh-CN" altLang="en-US" sz="3600" dirty="0">
                <a:sym typeface="微软雅黑" pitchFamily="34" charset="-122"/>
              </a:rPr>
              <a:t>（续）</a:t>
            </a:r>
            <a:endParaRPr lang="zh-CN" altLang="en-US" sz="3600" dirty="0"/>
          </a:p>
        </p:txBody>
      </p:sp>
      <mc:AlternateContent xmlns:mc="http://schemas.openxmlformats.org/markup-compatibility/2006" xmlns:a14="http://schemas.microsoft.com/office/drawing/2010/main">
        <mc:Choice Requires="a14">
          <p:sp>
            <p:nvSpPr>
              <p:cNvPr id="53253" name="Rectangle 3"/>
              <p:cNvSpPr>
                <a:spLocks noGrp="1" noChangeArrowheads="1"/>
              </p:cNvSpPr>
              <p:nvPr>
                <p:ph idx="1"/>
              </p:nvPr>
            </p:nvSpPr>
            <p:spPr>
              <a:xfrm>
                <a:off x="827584" y="908720"/>
                <a:ext cx="8149538" cy="5760640"/>
              </a:xfrm>
            </p:spPr>
            <p:txBody>
              <a:bodyPr/>
              <a:lstStyle/>
              <a:p>
                <a:pPr marL="342900" indent="-342900" algn="just">
                  <a:lnSpc>
                    <a:spcPct val="150000"/>
                  </a:lnSpc>
                  <a:buFont typeface="Wingdings" pitchFamily="2" charset="2"/>
                  <a:buChar char="v"/>
                </a:pPr>
                <a:r>
                  <a:rPr lang="en-US" altLang="zh-CN" dirty="0">
                    <a:solidFill>
                      <a:srgbClr val="002060"/>
                    </a:solidFill>
                    <a:latin typeface="微软雅黑" panose="020B0503020204020204" pitchFamily="34" charset="-122"/>
                    <a:ea typeface="微软雅黑" panose="020B0503020204020204" pitchFamily="34" charset="-122"/>
                    <a:sym typeface="Calibri" pitchFamily="34" charset="0"/>
                  </a:rPr>
                  <a:t>BCNF</a:t>
                </a:r>
                <a:r>
                  <a:rPr lang="zh-CN" altLang="en-US" dirty="0">
                    <a:solidFill>
                      <a:srgbClr val="002060"/>
                    </a:solidFill>
                    <a:latin typeface="微软雅黑" panose="020B0503020204020204" pitchFamily="34" charset="-122"/>
                    <a:ea typeface="微软雅黑" panose="020B0503020204020204" pitchFamily="34" charset="-122"/>
                    <a:sym typeface="Calibri" pitchFamily="34" charset="0"/>
                  </a:rPr>
                  <a:t>的关系模式所具有的性质</a:t>
                </a:r>
              </a:p>
              <a:p>
                <a:pPr marL="742950" lvl="1" indent="-285750" algn="just">
                  <a:lnSpc>
                    <a:spcPct val="150000"/>
                  </a:lnSpc>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所有非主属性都完全函数依赖于每个候选码</a:t>
                </a:r>
                <a:endParaRPr lang="en-US" altLang="zh-CN" dirty="0">
                  <a:solidFill>
                    <a:srgbClr val="C00000"/>
                  </a:solidFill>
                  <a:latin typeface="微软雅黑" panose="020B0503020204020204" pitchFamily="34" charset="-122"/>
                  <a:ea typeface="微软雅黑" panose="020B0503020204020204" pitchFamily="34" charset="-122"/>
                  <a:sym typeface="Calibri" pitchFamily="34" charset="0"/>
                </a:endParaRPr>
              </a:p>
              <a:p>
                <a:pPr marL="457200" lvl="1" indent="0" algn="just">
                  <a:lnSpc>
                    <a:spcPct val="150000"/>
                  </a:lnSpc>
                  <a:buNone/>
                </a:pP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证明：假如存在非主属性对候选码的部分依赖，则必有</a:t>
                </a:r>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X</a:t>
                </a:r>
                <a14:m>
                  <m:oMath xmlns:m="http://schemas.openxmlformats.org/officeDocument/2006/math">
                    <m:r>
                      <a:rPr lang="en-US" altLang="zh-CN" sz="1800" i="1" smtClean="0">
                        <a:solidFill>
                          <a:srgbClr val="002060"/>
                        </a:solidFill>
                        <a:latin typeface="Cambria Math" panose="02040503050406030204" pitchFamily="18" charset="0"/>
                        <a:ea typeface="Cambria Math" panose="02040503050406030204" pitchFamily="18" charset="0"/>
                        <a:sym typeface="Calibri" pitchFamily="34" charset="0"/>
                      </a:rPr>
                      <m:t>→</m:t>
                    </m:r>
                  </m:oMath>
                </a14:m>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Y</a:t>
                </a: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，且</a:t>
                </a:r>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X</a:t>
                </a: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非候选码（候选码的真子集），从而与定义矛盾。</a:t>
                </a:r>
              </a:p>
              <a:p>
                <a:pPr marL="742950" lvl="1" indent="-285750" algn="just">
                  <a:lnSpc>
                    <a:spcPct val="150000"/>
                  </a:lnSpc>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所有主属性都完全函数依赖于每个不包含它的候选码</a:t>
                </a:r>
                <a:endParaRPr lang="en-US" altLang="zh-CN" dirty="0">
                  <a:solidFill>
                    <a:srgbClr val="C00000"/>
                  </a:solidFill>
                  <a:latin typeface="微软雅黑" panose="020B0503020204020204" pitchFamily="34" charset="-122"/>
                  <a:ea typeface="微软雅黑" panose="020B0503020204020204" pitchFamily="34" charset="-122"/>
                  <a:sym typeface="Calibri" pitchFamily="34" charset="0"/>
                </a:endParaRPr>
              </a:p>
              <a:p>
                <a:pPr marL="457200" lvl="1" indent="0" algn="just">
                  <a:lnSpc>
                    <a:spcPct val="150000"/>
                  </a:lnSpc>
                  <a:buNone/>
                </a:pP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证明：假如存在主属性对不包含自己候选码的部分依赖，则必有</a:t>
                </a:r>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X</a:t>
                </a:r>
                <a14:m>
                  <m:oMath xmlns:m="http://schemas.openxmlformats.org/officeDocument/2006/math">
                    <m:r>
                      <a:rPr lang="en-US" altLang="zh-CN" sz="1800" i="1">
                        <a:solidFill>
                          <a:srgbClr val="002060"/>
                        </a:solidFill>
                        <a:latin typeface="Cambria Math" panose="02040503050406030204" pitchFamily="18" charset="0"/>
                        <a:ea typeface="Cambria Math" panose="02040503050406030204" pitchFamily="18" charset="0"/>
                        <a:sym typeface="Calibri" pitchFamily="34" charset="0"/>
                      </a:rPr>
                      <m:t>→</m:t>
                    </m:r>
                  </m:oMath>
                </a14:m>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Y</a:t>
                </a: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，且</a:t>
                </a:r>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X</a:t>
                </a: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非候选码（候选码的真子集），从而与定义矛盾。</a:t>
                </a:r>
                <a:endParaRPr lang="zh-CN" altLang="en-US" dirty="0">
                  <a:solidFill>
                    <a:srgbClr val="C00000"/>
                  </a:solidFill>
                  <a:latin typeface="微软雅黑" panose="020B0503020204020204" pitchFamily="34" charset="-122"/>
                  <a:ea typeface="微软雅黑" panose="020B0503020204020204" pitchFamily="34" charset="-122"/>
                  <a:sym typeface="Calibri" pitchFamily="34" charset="0"/>
                </a:endParaRPr>
              </a:p>
              <a:p>
                <a:pPr marL="742950" lvl="1" indent="-285750" algn="just">
                  <a:lnSpc>
                    <a:spcPct val="150000"/>
                  </a:lnSpc>
                  <a:buFont typeface="Wingdings" pitchFamily="2" charset="2"/>
                  <a:buChar char="n"/>
                </a:pPr>
                <a:r>
                  <a:rPr lang="zh-CN" altLang="en-US" dirty="0">
                    <a:solidFill>
                      <a:srgbClr val="C00000"/>
                    </a:solidFill>
                    <a:latin typeface="微软雅黑" panose="020B0503020204020204" pitchFamily="34" charset="-122"/>
                    <a:ea typeface="微软雅黑" panose="020B0503020204020204" pitchFamily="34" charset="-122"/>
                    <a:sym typeface="Calibri" pitchFamily="34" charset="0"/>
                  </a:rPr>
                  <a:t>没有任何属性完全函数依赖于非码的任何一组属性</a:t>
                </a:r>
                <a:endParaRPr lang="en-US" altLang="zh-CN" dirty="0">
                  <a:solidFill>
                    <a:srgbClr val="C00000"/>
                  </a:solidFill>
                  <a:latin typeface="微软雅黑" panose="020B0503020204020204" pitchFamily="34" charset="-122"/>
                  <a:ea typeface="微软雅黑" panose="020B0503020204020204" pitchFamily="34" charset="-122"/>
                  <a:sym typeface="Calibri" pitchFamily="34" charset="0"/>
                </a:endParaRPr>
              </a:p>
              <a:p>
                <a:pPr marL="457200" lvl="1" indent="0" algn="just">
                  <a:lnSpc>
                    <a:spcPct val="150000"/>
                  </a:lnSpc>
                  <a:buNone/>
                </a:pP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证明：假如存在属性对非码属性的完全依赖，则必有</a:t>
                </a:r>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X</a:t>
                </a:r>
                <a14:m>
                  <m:oMath xmlns:m="http://schemas.openxmlformats.org/officeDocument/2006/math">
                    <m:r>
                      <a:rPr lang="en-US" altLang="zh-CN" sz="1800" i="1">
                        <a:solidFill>
                          <a:srgbClr val="002060"/>
                        </a:solidFill>
                        <a:latin typeface="Cambria Math" panose="02040503050406030204" pitchFamily="18" charset="0"/>
                        <a:ea typeface="Cambria Math" panose="02040503050406030204" pitchFamily="18" charset="0"/>
                        <a:sym typeface="Calibri" pitchFamily="34" charset="0"/>
                      </a:rPr>
                      <m:t>→</m:t>
                    </m:r>
                  </m:oMath>
                </a14:m>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Y</a:t>
                </a: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，且</a:t>
                </a:r>
                <a:r>
                  <a:rPr lang="en-US" altLang="zh-CN" sz="1800" dirty="0">
                    <a:solidFill>
                      <a:srgbClr val="002060"/>
                    </a:solidFill>
                    <a:latin typeface="微软雅黑" panose="020B0503020204020204" pitchFamily="34" charset="-122"/>
                    <a:ea typeface="微软雅黑" panose="020B0503020204020204" pitchFamily="34" charset="-122"/>
                    <a:sym typeface="Calibri" pitchFamily="34" charset="0"/>
                  </a:rPr>
                  <a:t>X</a:t>
                </a:r>
                <a:r>
                  <a:rPr lang="zh-CN" altLang="en-US" sz="1800" dirty="0">
                    <a:solidFill>
                      <a:srgbClr val="002060"/>
                    </a:solidFill>
                    <a:latin typeface="微软雅黑" panose="020B0503020204020204" pitchFamily="34" charset="-122"/>
                    <a:ea typeface="微软雅黑" panose="020B0503020204020204" pitchFamily="34" charset="-122"/>
                    <a:sym typeface="Calibri" pitchFamily="34" charset="0"/>
                  </a:rPr>
                  <a:t>非候选码从而与定义矛盾。</a:t>
                </a:r>
                <a:endParaRPr lang="zh-CN" altLang="en-US" sz="1800" dirty="0">
                  <a:solidFill>
                    <a:srgbClr val="C00000"/>
                  </a:solidFill>
                  <a:latin typeface="微软雅黑" panose="020B0503020204020204" pitchFamily="34" charset="-122"/>
                  <a:ea typeface="微软雅黑" panose="020B0503020204020204" pitchFamily="34" charset="-122"/>
                  <a:sym typeface="Calibri" pitchFamily="34" charset="0"/>
                </a:endParaRPr>
              </a:p>
              <a:p>
                <a:pPr marL="457200" lvl="1" indent="0" algn="just">
                  <a:lnSpc>
                    <a:spcPct val="150000"/>
                  </a:lnSpc>
                  <a:buNone/>
                </a:pPr>
                <a:endParaRPr lang="zh-CN" altLang="en-US" dirty="0">
                  <a:solidFill>
                    <a:srgbClr val="C00000"/>
                  </a:solidFill>
                  <a:latin typeface="微软雅黑" panose="020B0503020204020204" pitchFamily="34" charset="-122"/>
                  <a:ea typeface="微软雅黑" panose="020B0503020204020204" pitchFamily="34" charset="-122"/>
                  <a:sym typeface="Calibri" pitchFamily="34" charset="0"/>
                </a:endParaRPr>
              </a:p>
            </p:txBody>
          </p:sp>
        </mc:Choice>
        <mc:Fallback xmlns="">
          <p:sp>
            <p:nvSpPr>
              <p:cNvPr id="53253" name="Rectangle 3"/>
              <p:cNvSpPr>
                <a:spLocks noGrp="1" noRot="1" noChangeAspect="1" noMove="1" noResize="1" noEditPoints="1" noAdjustHandles="1" noChangeArrowheads="1" noChangeShapeType="1" noTextEdit="1"/>
              </p:cNvSpPr>
              <p:nvPr>
                <p:ph idx="1"/>
              </p:nvPr>
            </p:nvSpPr>
            <p:spPr>
              <a:xfrm>
                <a:off x="827584" y="908720"/>
                <a:ext cx="8149538" cy="5760640"/>
              </a:xfrm>
              <a:blipFill>
                <a:blip r:embed="rId2"/>
                <a:stretch>
                  <a:fillRect l="-1346" r="-598"/>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188F9F4C-E7FA-4749-86DE-8BA369CE886C}" type="datetime1">
              <a:rPr lang="zh-CN" altLang="en-US" smtClean="0"/>
              <a:t>2021/12/02</a:t>
            </a:fld>
            <a:endParaRPr lang="zh-CN" altLang="en-US" dirty="0"/>
          </a:p>
        </p:txBody>
      </p:sp>
    </p:spTree>
    <p:extLst>
      <p:ext uri="{BB962C8B-B14F-4D97-AF65-F5344CB8AC3E}">
        <p14:creationId xmlns:p14="http://schemas.microsoft.com/office/powerpoint/2010/main" val="143434143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6"/>
          <p:cNvSpPr>
            <a:spLocks noChangeArrowheads="1"/>
          </p:cNvSpPr>
          <p:nvPr/>
        </p:nvSpPr>
        <p:spPr bwMode="auto">
          <a:xfrm>
            <a:off x="236538" y="2430612"/>
            <a:ext cx="1227137" cy="955675"/>
          </a:xfrm>
          <a:prstGeom prst="ellipse">
            <a:avLst/>
          </a:prstGeom>
          <a:solidFill>
            <a:srgbClr val="FFFFFF"/>
          </a:solidFill>
          <a:ln w="9525">
            <a:solidFill>
              <a:srgbClr val="000000"/>
            </a:solidFill>
            <a:round/>
            <a:headEnd/>
            <a:tailEnd/>
          </a:ln>
        </p:spPr>
        <p:txBody>
          <a:bodyPr lIns="0" tIns="0" rIns="0" bIns="0"/>
          <a:lstStyle/>
          <a:p>
            <a:pPr algn="ctr">
              <a:lnSpc>
                <a:spcPct val="96000"/>
              </a:lnSpc>
            </a:pPr>
            <a:r>
              <a:rPr lang="zh-CN" altLang="en-US" b="1" dirty="0">
                <a:solidFill>
                  <a:srgbClr val="0000FF"/>
                </a:solidFill>
                <a:latin typeface="Times New Roman" panose="02020603050405020304" pitchFamily="18" charset="0"/>
              </a:rPr>
              <a:t>候选码</a:t>
            </a:r>
            <a:r>
              <a:rPr lang="en-US" altLang="zh-CN" b="1" i="1" dirty="0">
                <a:solidFill>
                  <a:srgbClr val="0000FF"/>
                </a:solidFill>
                <a:latin typeface="Times New Roman" panose="02020603050405020304" pitchFamily="18" charset="0"/>
              </a:rPr>
              <a:t>A </a:t>
            </a:r>
            <a:endParaRPr lang="en-US" altLang="zh-CN" b="1" dirty="0"/>
          </a:p>
        </p:txBody>
      </p:sp>
      <p:sp>
        <p:nvSpPr>
          <p:cNvPr id="6" name="Oval 7"/>
          <p:cNvSpPr>
            <a:spLocks noChangeArrowheads="1"/>
          </p:cNvSpPr>
          <p:nvPr/>
        </p:nvSpPr>
        <p:spPr bwMode="auto">
          <a:xfrm>
            <a:off x="3576638" y="2460774"/>
            <a:ext cx="1554162" cy="715963"/>
          </a:xfrm>
          <a:prstGeom prst="ellipse">
            <a:avLst/>
          </a:prstGeom>
          <a:solidFill>
            <a:srgbClr val="FFFFFF"/>
          </a:solidFill>
          <a:ln w="9525">
            <a:solidFill>
              <a:srgbClr val="000000"/>
            </a:solidFill>
            <a:round/>
            <a:headEnd/>
            <a:tailEnd/>
          </a:ln>
        </p:spPr>
        <p:txBody>
          <a:bodyPr lIns="0" tIns="118800" rIns="0"/>
          <a:lstStyle/>
          <a:p>
            <a:pPr algn="ctr"/>
            <a:r>
              <a:rPr lang="zh-CN" altLang="en-US" b="1">
                <a:latin typeface="Times New Roman" panose="02020603050405020304" pitchFamily="18" charset="0"/>
                <a:ea typeface="楷体" panose="02010609060101010101" pitchFamily="49" charset="-122"/>
              </a:rPr>
              <a:t>非主属性</a:t>
            </a:r>
            <a:r>
              <a:rPr lang="en-US" altLang="zh-CN" b="1">
                <a:latin typeface="Times New Roman" panose="02020603050405020304" pitchFamily="18" charset="0"/>
              </a:rPr>
              <a:t>1</a:t>
            </a:r>
            <a:endParaRPr lang="en-US" altLang="zh-CN" b="1"/>
          </a:p>
        </p:txBody>
      </p:sp>
      <p:sp>
        <p:nvSpPr>
          <p:cNvPr id="7" name="Oval 9"/>
          <p:cNvSpPr>
            <a:spLocks noChangeArrowheads="1"/>
          </p:cNvSpPr>
          <p:nvPr/>
        </p:nvSpPr>
        <p:spPr bwMode="auto">
          <a:xfrm>
            <a:off x="5235575" y="2463949"/>
            <a:ext cx="1552575" cy="715963"/>
          </a:xfrm>
          <a:prstGeom prst="ellipse">
            <a:avLst/>
          </a:prstGeom>
          <a:solidFill>
            <a:srgbClr val="FFFFFF"/>
          </a:solidFill>
          <a:ln w="9525">
            <a:solidFill>
              <a:srgbClr val="000000"/>
            </a:solidFill>
            <a:round/>
            <a:headEnd/>
            <a:tailEnd/>
          </a:ln>
        </p:spPr>
        <p:txBody>
          <a:bodyPr lIns="0" tIns="118800" rIns="0"/>
          <a:lstStyle/>
          <a:p>
            <a:pPr algn="ctr"/>
            <a:r>
              <a:rPr lang="zh-CN" altLang="en-US" b="1">
                <a:latin typeface="Times New Roman" panose="02020603050405020304" pitchFamily="18" charset="0"/>
                <a:ea typeface="楷体" panose="02010609060101010101" pitchFamily="49" charset="-122"/>
              </a:rPr>
              <a:t>非主属性</a:t>
            </a:r>
            <a:r>
              <a:rPr lang="en-US" altLang="zh-CN" b="1">
                <a:latin typeface="Times New Roman" panose="02020603050405020304" pitchFamily="18" charset="0"/>
              </a:rPr>
              <a:t>2</a:t>
            </a:r>
            <a:endParaRPr lang="en-US" altLang="zh-CN" b="1"/>
          </a:p>
        </p:txBody>
      </p:sp>
      <p:sp>
        <p:nvSpPr>
          <p:cNvPr id="8" name="Oval 10"/>
          <p:cNvSpPr>
            <a:spLocks noChangeArrowheads="1"/>
          </p:cNvSpPr>
          <p:nvPr/>
        </p:nvSpPr>
        <p:spPr bwMode="auto">
          <a:xfrm>
            <a:off x="7421563" y="2456012"/>
            <a:ext cx="1554162" cy="714375"/>
          </a:xfrm>
          <a:prstGeom prst="ellipse">
            <a:avLst/>
          </a:prstGeom>
          <a:solidFill>
            <a:srgbClr val="FFFFFF"/>
          </a:solidFill>
          <a:ln w="9525">
            <a:solidFill>
              <a:srgbClr val="000000"/>
            </a:solidFill>
            <a:round/>
            <a:headEnd/>
            <a:tailEnd/>
          </a:ln>
        </p:spPr>
        <p:txBody>
          <a:bodyPr lIns="0" tIns="118800" rIns="0"/>
          <a:lstStyle/>
          <a:p>
            <a:pPr algn="ctr"/>
            <a:r>
              <a:rPr lang="zh-CN" altLang="en-US" b="1">
                <a:latin typeface="Times New Roman" panose="02020603050405020304" pitchFamily="18" charset="0"/>
                <a:ea typeface="楷体" panose="02010609060101010101" pitchFamily="49" charset="-122"/>
              </a:rPr>
              <a:t>非主属性</a:t>
            </a:r>
            <a:r>
              <a:rPr lang="en-US" altLang="zh-CN" b="1" i="1">
                <a:latin typeface="Times New Roman" panose="02020603050405020304" pitchFamily="18" charset="0"/>
              </a:rPr>
              <a:t>k</a:t>
            </a:r>
            <a:endParaRPr lang="en-US" altLang="zh-CN" b="1"/>
          </a:p>
        </p:txBody>
      </p:sp>
      <p:grpSp>
        <p:nvGrpSpPr>
          <p:cNvPr id="9" name="Group 32"/>
          <p:cNvGrpSpPr>
            <a:grpSpLocks/>
          </p:cNvGrpSpPr>
          <p:nvPr/>
        </p:nvGrpSpPr>
        <p:grpSpPr bwMode="auto">
          <a:xfrm>
            <a:off x="1162050" y="1844824"/>
            <a:ext cx="6518275" cy="671513"/>
            <a:chOff x="732" y="290"/>
            <a:chExt cx="4106" cy="423"/>
          </a:xfrm>
        </p:grpSpPr>
        <p:sp>
          <p:nvSpPr>
            <p:cNvPr id="10" name="Freeform 8"/>
            <p:cNvSpPr>
              <a:spLocks/>
            </p:cNvSpPr>
            <p:nvPr/>
          </p:nvSpPr>
          <p:spPr bwMode="auto">
            <a:xfrm>
              <a:off x="732" y="578"/>
              <a:ext cx="1712" cy="133"/>
            </a:xfrm>
            <a:custGeom>
              <a:avLst/>
              <a:gdLst>
                <a:gd name="T0" fmla="*/ 0 w 1800"/>
                <a:gd name="T1" fmla="*/ 312 h 312"/>
                <a:gd name="T2" fmla="*/ 900 w 1800"/>
                <a:gd name="T3" fmla="*/ 0 h 312"/>
                <a:gd name="T4" fmla="*/ 1800 w 1800"/>
                <a:gd name="T5" fmla="*/ 312 h 312"/>
              </a:gdLst>
              <a:ahLst/>
              <a:cxnLst>
                <a:cxn ang="0">
                  <a:pos x="T0" y="T1"/>
                </a:cxn>
                <a:cxn ang="0">
                  <a:pos x="T2" y="T3"/>
                </a:cxn>
                <a:cxn ang="0">
                  <a:pos x="T4" y="T5"/>
                </a:cxn>
              </a:cxnLst>
              <a:rect l="0" t="0" r="r" b="b"/>
              <a:pathLst>
                <a:path w="1800" h="312">
                  <a:moveTo>
                    <a:pt x="0" y="312"/>
                  </a:moveTo>
                  <a:cubicBezTo>
                    <a:pt x="300" y="156"/>
                    <a:pt x="600" y="0"/>
                    <a:pt x="900" y="0"/>
                  </a:cubicBezTo>
                  <a:cubicBezTo>
                    <a:pt x="1200" y="0"/>
                    <a:pt x="1500" y="156"/>
                    <a:pt x="1800" y="312"/>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1" name="Freeform 11"/>
            <p:cNvSpPr>
              <a:spLocks/>
            </p:cNvSpPr>
            <p:nvPr/>
          </p:nvSpPr>
          <p:spPr bwMode="auto">
            <a:xfrm>
              <a:off x="732" y="431"/>
              <a:ext cx="2734" cy="282"/>
            </a:xfrm>
            <a:custGeom>
              <a:avLst/>
              <a:gdLst>
                <a:gd name="T0" fmla="*/ 0 w 3780"/>
                <a:gd name="T1" fmla="*/ 624 h 624"/>
                <a:gd name="T2" fmla="*/ 1440 w 3780"/>
                <a:gd name="T3" fmla="*/ 0 h 624"/>
                <a:gd name="T4" fmla="*/ 3780 w 3780"/>
                <a:gd name="T5" fmla="*/ 624 h 624"/>
              </a:gdLst>
              <a:ahLst/>
              <a:cxnLst>
                <a:cxn ang="0">
                  <a:pos x="T0" y="T1"/>
                </a:cxn>
                <a:cxn ang="0">
                  <a:pos x="T2" y="T3"/>
                </a:cxn>
                <a:cxn ang="0">
                  <a:pos x="T4" y="T5"/>
                </a:cxn>
              </a:cxnLst>
              <a:rect l="0" t="0" r="r" b="b"/>
              <a:pathLst>
                <a:path w="3780" h="624">
                  <a:moveTo>
                    <a:pt x="0" y="624"/>
                  </a:moveTo>
                  <a:cubicBezTo>
                    <a:pt x="405" y="312"/>
                    <a:pt x="810" y="0"/>
                    <a:pt x="1440" y="0"/>
                  </a:cubicBezTo>
                  <a:cubicBezTo>
                    <a:pt x="2070" y="0"/>
                    <a:pt x="2925" y="312"/>
                    <a:pt x="3780" y="624"/>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 name="Freeform 12"/>
            <p:cNvSpPr>
              <a:spLocks/>
            </p:cNvSpPr>
            <p:nvPr/>
          </p:nvSpPr>
          <p:spPr bwMode="auto">
            <a:xfrm>
              <a:off x="732" y="290"/>
              <a:ext cx="4106" cy="419"/>
            </a:xfrm>
            <a:custGeom>
              <a:avLst/>
              <a:gdLst>
                <a:gd name="T0" fmla="*/ 0 w 5940"/>
                <a:gd name="T1" fmla="*/ 936 h 936"/>
                <a:gd name="T2" fmla="*/ 1620 w 5940"/>
                <a:gd name="T3" fmla="*/ 0 h 936"/>
                <a:gd name="T4" fmla="*/ 5940 w 5940"/>
                <a:gd name="T5" fmla="*/ 936 h 936"/>
              </a:gdLst>
              <a:ahLst/>
              <a:cxnLst>
                <a:cxn ang="0">
                  <a:pos x="T0" y="T1"/>
                </a:cxn>
                <a:cxn ang="0">
                  <a:pos x="T2" y="T3"/>
                </a:cxn>
                <a:cxn ang="0">
                  <a:pos x="T4" y="T5"/>
                </a:cxn>
              </a:cxnLst>
              <a:rect l="0" t="0" r="r" b="b"/>
              <a:pathLst>
                <a:path w="5940" h="936">
                  <a:moveTo>
                    <a:pt x="0" y="936"/>
                  </a:moveTo>
                  <a:cubicBezTo>
                    <a:pt x="315" y="468"/>
                    <a:pt x="630" y="0"/>
                    <a:pt x="1620" y="0"/>
                  </a:cubicBezTo>
                  <a:cubicBezTo>
                    <a:pt x="2610" y="0"/>
                    <a:pt x="4275" y="468"/>
                    <a:pt x="5940" y="936"/>
                  </a:cubicBezTo>
                </a:path>
              </a:pathLst>
            </a:custGeom>
            <a:noFill/>
            <a:ln w="9525">
              <a:solidFill>
                <a:srgbClr val="00000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13" name="Oval 13"/>
          <p:cNvSpPr>
            <a:spLocks noChangeArrowheads="1"/>
          </p:cNvSpPr>
          <p:nvPr/>
        </p:nvSpPr>
        <p:spPr bwMode="auto">
          <a:xfrm>
            <a:off x="6689725" y="2489349"/>
            <a:ext cx="777875" cy="7143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pPr algn="ctr"/>
            <a:r>
              <a:rPr lang="en-US" altLang="zh-CN" sz="2000" b="1">
                <a:latin typeface="Times New Roman" panose="02020603050405020304" pitchFamily="18" charset="0"/>
              </a:rPr>
              <a:t>……</a:t>
            </a:r>
            <a:endParaRPr lang="en-US" altLang="zh-CN" sz="2000" b="1"/>
          </a:p>
        </p:txBody>
      </p:sp>
      <p:sp>
        <p:nvSpPr>
          <p:cNvPr id="14" name="Oval 14"/>
          <p:cNvSpPr>
            <a:spLocks noChangeArrowheads="1"/>
          </p:cNvSpPr>
          <p:nvPr/>
        </p:nvSpPr>
        <p:spPr bwMode="auto">
          <a:xfrm>
            <a:off x="2063750" y="2468712"/>
            <a:ext cx="1225550" cy="955675"/>
          </a:xfrm>
          <a:prstGeom prst="ellipse">
            <a:avLst/>
          </a:prstGeom>
          <a:solidFill>
            <a:srgbClr val="FFFFFF"/>
          </a:solidFill>
          <a:ln w="9525">
            <a:solidFill>
              <a:srgbClr val="000000"/>
            </a:solidFill>
            <a:round/>
            <a:headEnd/>
            <a:tailEnd/>
          </a:ln>
        </p:spPr>
        <p:txBody>
          <a:bodyPr lIns="0" rIns="0"/>
          <a:lstStyle/>
          <a:p>
            <a:pPr algn="ctr">
              <a:lnSpc>
                <a:spcPct val="96000"/>
              </a:lnSpc>
            </a:pPr>
            <a:r>
              <a:rPr lang="zh-CN" altLang="en-US" b="1" dirty="0">
                <a:solidFill>
                  <a:srgbClr val="0000FF"/>
                </a:solidFill>
                <a:latin typeface="Times New Roman" panose="02020603050405020304" pitchFamily="18" charset="0"/>
              </a:rPr>
              <a:t>候选码</a:t>
            </a:r>
            <a:r>
              <a:rPr lang="en-US" altLang="zh-CN" b="1" i="1" dirty="0">
                <a:solidFill>
                  <a:srgbClr val="0000FF"/>
                </a:solidFill>
                <a:latin typeface="Times New Roman" panose="02020603050405020304" pitchFamily="18" charset="0"/>
              </a:rPr>
              <a:t>B</a:t>
            </a:r>
            <a:endParaRPr lang="en-US" altLang="zh-CN" b="1" dirty="0"/>
          </a:p>
        </p:txBody>
      </p:sp>
      <p:sp>
        <p:nvSpPr>
          <p:cNvPr id="15" name="Oval 15"/>
          <p:cNvSpPr>
            <a:spLocks noChangeArrowheads="1"/>
          </p:cNvSpPr>
          <p:nvPr/>
        </p:nvSpPr>
        <p:spPr bwMode="auto">
          <a:xfrm>
            <a:off x="590550" y="2949724"/>
            <a:ext cx="522288" cy="344488"/>
          </a:xfrm>
          <a:prstGeom prst="ellipse">
            <a:avLst/>
          </a:prstGeom>
          <a:solidFill>
            <a:srgbClr val="EAEAEA"/>
          </a:solidFill>
          <a:ln w="9525">
            <a:solidFill>
              <a:srgbClr val="000000"/>
            </a:solidFill>
            <a:round/>
            <a:headEnd/>
            <a:tailEnd/>
          </a:ln>
        </p:spPr>
        <p:txBody>
          <a:bodyPr lIns="0" tIns="0" rIns="0" bIns="0" anchor="ctr"/>
          <a:lstStyle/>
          <a:p>
            <a:pPr algn="ctr">
              <a:lnSpc>
                <a:spcPct val="80000"/>
              </a:lnSpc>
            </a:pPr>
            <a:r>
              <a:rPr lang="zh-CN" altLang="en-US" sz="2000" b="1" i="1">
                <a:solidFill>
                  <a:srgbClr val="0000FF"/>
                </a:solidFill>
                <a:latin typeface="Times New Roman" panose="02020603050405020304" pitchFamily="18" charset="0"/>
                <a:sym typeface="Symbol" panose="05050102010706020507" pitchFamily="18" charset="2"/>
              </a:rPr>
              <a:t></a:t>
            </a:r>
            <a:endParaRPr lang="zh-CN" altLang="en-US" sz="2000" b="1"/>
          </a:p>
        </p:txBody>
      </p:sp>
      <p:sp>
        <p:nvSpPr>
          <p:cNvPr id="16" name="Oval 16"/>
          <p:cNvSpPr>
            <a:spLocks noChangeArrowheads="1"/>
          </p:cNvSpPr>
          <p:nvPr/>
        </p:nvSpPr>
        <p:spPr bwMode="auto">
          <a:xfrm>
            <a:off x="2405063" y="2994174"/>
            <a:ext cx="522287" cy="344488"/>
          </a:xfrm>
          <a:prstGeom prst="ellipse">
            <a:avLst/>
          </a:prstGeom>
          <a:solidFill>
            <a:srgbClr val="EAEAEA"/>
          </a:solidFill>
          <a:ln w="9525">
            <a:solidFill>
              <a:srgbClr val="000000"/>
            </a:solidFill>
            <a:round/>
            <a:headEnd/>
            <a:tailEnd/>
          </a:ln>
        </p:spPr>
        <p:txBody>
          <a:bodyPr lIns="0" tIns="0" rIns="0" bIns="0" anchor="ctr"/>
          <a:lstStyle/>
          <a:p>
            <a:pPr algn="ctr">
              <a:lnSpc>
                <a:spcPct val="80000"/>
              </a:lnSpc>
            </a:pPr>
            <a:r>
              <a:rPr lang="zh-CN" altLang="en-US" sz="2000" b="1" i="1">
                <a:solidFill>
                  <a:srgbClr val="0000FF"/>
                </a:solidFill>
                <a:latin typeface="Times New Roman" panose="02020603050405020304" pitchFamily="18" charset="0"/>
                <a:sym typeface="Symbol" panose="05050102010706020507" pitchFamily="18" charset="2"/>
              </a:rPr>
              <a:t></a:t>
            </a:r>
            <a:endParaRPr lang="zh-CN" altLang="en-US" sz="2000" b="1"/>
          </a:p>
        </p:txBody>
      </p:sp>
      <p:sp>
        <p:nvSpPr>
          <p:cNvPr id="17" name="Freeform 17"/>
          <p:cNvSpPr>
            <a:spLocks/>
          </p:cNvSpPr>
          <p:nvPr/>
        </p:nvSpPr>
        <p:spPr bwMode="auto">
          <a:xfrm>
            <a:off x="1090613" y="3029099"/>
            <a:ext cx="982662" cy="104775"/>
          </a:xfrm>
          <a:custGeom>
            <a:avLst/>
            <a:gdLst>
              <a:gd name="T0" fmla="*/ 0 w 800"/>
              <a:gd name="T1" fmla="*/ 120 h 128"/>
              <a:gd name="T2" fmla="*/ 340 w 800"/>
              <a:gd name="T3" fmla="*/ 108 h 128"/>
              <a:gd name="T4" fmla="*/ 800 w 800"/>
              <a:gd name="T5" fmla="*/ 0 h 128"/>
            </a:gdLst>
            <a:ahLst/>
            <a:cxnLst>
              <a:cxn ang="0">
                <a:pos x="T0" y="T1"/>
              </a:cxn>
              <a:cxn ang="0">
                <a:pos x="T2" y="T3"/>
              </a:cxn>
              <a:cxn ang="0">
                <a:pos x="T4" y="T5"/>
              </a:cxn>
            </a:cxnLst>
            <a:rect l="0" t="0" r="r" b="b"/>
            <a:pathLst>
              <a:path w="800" h="128">
                <a:moveTo>
                  <a:pt x="0" y="120"/>
                </a:moveTo>
                <a:cubicBezTo>
                  <a:pt x="103" y="124"/>
                  <a:pt x="207" y="128"/>
                  <a:pt x="340" y="108"/>
                </a:cubicBezTo>
                <a:cubicBezTo>
                  <a:pt x="473" y="88"/>
                  <a:pt x="722" y="18"/>
                  <a:pt x="800" y="0"/>
                </a:cubicBezTo>
              </a:path>
            </a:pathLst>
          </a:custGeom>
          <a:noFill/>
          <a:ln w="9525" cap="flat" cmpd="sng">
            <a:solidFill>
              <a:srgbClr val="33CCCC"/>
            </a:solidFill>
            <a:prstDash val="solid"/>
            <a:round/>
            <a:headEnd type="stealth" w="lg" len="lg"/>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18" name="Freeform 18"/>
          <p:cNvSpPr>
            <a:spLocks/>
          </p:cNvSpPr>
          <p:nvPr/>
        </p:nvSpPr>
        <p:spPr bwMode="auto">
          <a:xfrm>
            <a:off x="1458913" y="2994174"/>
            <a:ext cx="960437" cy="195263"/>
          </a:xfrm>
          <a:custGeom>
            <a:avLst/>
            <a:gdLst>
              <a:gd name="T0" fmla="*/ 0 w 810"/>
              <a:gd name="T1" fmla="*/ 0 h 217"/>
              <a:gd name="T2" fmla="*/ 320 w 810"/>
              <a:gd name="T3" fmla="*/ 168 h 217"/>
              <a:gd name="T4" fmla="*/ 610 w 810"/>
              <a:gd name="T5" fmla="*/ 210 h 217"/>
              <a:gd name="T6" fmla="*/ 810 w 810"/>
              <a:gd name="T7" fmla="*/ 210 h 217"/>
            </a:gdLst>
            <a:ahLst/>
            <a:cxnLst>
              <a:cxn ang="0">
                <a:pos x="T0" y="T1"/>
              </a:cxn>
              <a:cxn ang="0">
                <a:pos x="T2" y="T3"/>
              </a:cxn>
              <a:cxn ang="0">
                <a:pos x="T4" y="T5"/>
              </a:cxn>
              <a:cxn ang="0">
                <a:pos x="T6" y="T7"/>
              </a:cxn>
            </a:cxnLst>
            <a:rect l="0" t="0" r="r" b="b"/>
            <a:pathLst>
              <a:path w="810" h="217">
                <a:moveTo>
                  <a:pt x="0" y="0"/>
                </a:moveTo>
                <a:cubicBezTo>
                  <a:pt x="109" y="66"/>
                  <a:pt x="218" y="133"/>
                  <a:pt x="320" y="168"/>
                </a:cubicBezTo>
                <a:cubicBezTo>
                  <a:pt x="422" y="203"/>
                  <a:pt x="528" y="203"/>
                  <a:pt x="610" y="210"/>
                </a:cubicBezTo>
                <a:cubicBezTo>
                  <a:pt x="692" y="217"/>
                  <a:pt x="777" y="210"/>
                  <a:pt x="810" y="210"/>
                </a:cubicBezTo>
              </a:path>
            </a:pathLst>
          </a:custGeom>
          <a:noFill/>
          <a:ln w="9525" cap="flat" cmpd="sng">
            <a:solidFill>
              <a:srgbClr val="FF9900"/>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nvGrpSpPr>
          <p:cNvPr id="19" name="Group 31"/>
          <p:cNvGrpSpPr>
            <a:grpSpLocks/>
          </p:cNvGrpSpPr>
          <p:nvPr/>
        </p:nvGrpSpPr>
        <p:grpSpPr bwMode="auto">
          <a:xfrm>
            <a:off x="996950" y="3279924"/>
            <a:ext cx="1517650" cy="403225"/>
            <a:chOff x="628" y="1194"/>
            <a:chExt cx="956" cy="254"/>
          </a:xfrm>
        </p:grpSpPr>
        <p:sp>
          <p:nvSpPr>
            <p:cNvPr id="20" name="Freeform 19"/>
            <p:cNvSpPr>
              <a:spLocks/>
            </p:cNvSpPr>
            <p:nvPr/>
          </p:nvSpPr>
          <p:spPr bwMode="auto">
            <a:xfrm>
              <a:off x="628" y="1194"/>
              <a:ext cx="956" cy="162"/>
            </a:xfrm>
            <a:custGeom>
              <a:avLst/>
              <a:gdLst>
                <a:gd name="T0" fmla="*/ 0 w 1280"/>
                <a:gd name="T1" fmla="*/ 0 h 224"/>
                <a:gd name="T2" fmla="*/ 290 w 1280"/>
                <a:gd name="T3" fmla="*/ 150 h 224"/>
                <a:gd name="T4" fmla="*/ 820 w 1280"/>
                <a:gd name="T5" fmla="*/ 201 h 224"/>
                <a:gd name="T6" fmla="*/ 1280 w 1280"/>
                <a:gd name="T7" fmla="*/ 9 h 224"/>
              </a:gdLst>
              <a:ahLst/>
              <a:cxnLst>
                <a:cxn ang="0">
                  <a:pos x="T0" y="T1"/>
                </a:cxn>
                <a:cxn ang="0">
                  <a:pos x="T2" y="T3"/>
                </a:cxn>
                <a:cxn ang="0">
                  <a:pos x="T4" y="T5"/>
                </a:cxn>
                <a:cxn ang="0">
                  <a:pos x="T6" y="T7"/>
                </a:cxn>
              </a:cxnLst>
              <a:rect l="0" t="0" r="r" b="b"/>
              <a:pathLst>
                <a:path w="1280" h="224">
                  <a:moveTo>
                    <a:pt x="0" y="0"/>
                  </a:moveTo>
                  <a:cubicBezTo>
                    <a:pt x="76" y="58"/>
                    <a:pt x="153" y="116"/>
                    <a:pt x="290" y="150"/>
                  </a:cubicBezTo>
                  <a:cubicBezTo>
                    <a:pt x="427" y="184"/>
                    <a:pt x="655" y="224"/>
                    <a:pt x="820" y="201"/>
                  </a:cubicBezTo>
                  <a:cubicBezTo>
                    <a:pt x="985" y="178"/>
                    <a:pt x="1203" y="41"/>
                    <a:pt x="1280" y="9"/>
                  </a:cubicBezTo>
                </a:path>
              </a:pathLst>
            </a:custGeom>
            <a:noFill/>
            <a:ln w="9525" cap="flat" cmpd="sng">
              <a:solidFill>
                <a:srgbClr val="FF00FF"/>
              </a:solidFill>
              <a:prstDash val="solid"/>
              <a:round/>
              <a:headEnd type="none" w="sm" len="sm"/>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21" name="Text Box 20"/>
            <p:cNvSpPr txBox="1">
              <a:spLocks noChangeArrowheads="1"/>
            </p:cNvSpPr>
            <p:nvPr/>
          </p:nvSpPr>
          <p:spPr bwMode="auto">
            <a:xfrm>
              <a:off x="958" y="1278"/>
              <a:ext cx="299" cy="17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ru-RU" altLang="zh-CN" sz="2000" b="1">
                  <a:solidFill>
                    <a:srgbClr val="FF3300"/>
                  </a:solidFill>
                  <a:latin typeface="Times New Roman" panose="02020603050405020304" pitchFamily="18" charset="0"/>
                </a:rPr>
                <a:t>Х</a:t>
              </a:r>
              <a:endParaRPr lang="en-US" altLang="zh-CN" sz="2000" b="1"/>
            </a:p>
          </p:txBody>
        </p:sp>
      </p:grpSp>
      <p:grpSp>
        <p:nvGrpSpPr>
          <p:cNvPr id="22" name="Group 21"/>
          <p:cNvGrpSpPr>
            <a:grpSpLocks/>
          </p:cNvGrpSpPr>
          <p:nvPr/>
        </p:nvGrpSpPr>
        <p:grpSpPr bwMode="auto">
          <a:xfrm>
            <a:off x="2941638" y="2994174"/>
            <a:ext cx="711200" cy="287338"/>
            <a:chOff x="1853" y="1014"/>
            <a:chExt cx="448" cy="181"/>
          </a:xfrm>
        </p:grpSpPr>
        <p:sp>
          <p:nvSpPr>
            <p:cNvPr id="23" name="Freeform 22"/>
            <p:cNvSpPr>
              <a:spLocks/>
            </p:cNvSpPr>
            <p:nvPr/>
          </p:nvSpPr>
          <p:spPr bwMode="auto">
            <a:xfrm>
              <a:off x="1853" y="1014"/>
              <a:ext cx="448" cy="109"/>
            </a:xfrm>
            <a:custGeom>
              <a:avLst/>
              <a:gdLst>
                <a:gd name="T0" fmla="*/ 0 w 600"/>
                <a:gd name="T1" fmla="*/ 150 h 150"/>
                <a:gd name="T2" fmla="*/ 380 w 600"/>
                <a:gd name="T3" fmla="*/ 108 h 150"/>
                <a:gd name="T4" fmla="*/ 600 w 600"/>
                <a:gd name="T5" fmla="*/ 0 h 150"/>
              </a:gdLst>
              <a:ahLst/>
              <a:cxnLst>
                <a:cxn ang="0">
                  <a:pos x="T0" y="T1"/>
                </a:cxn>
                <a:cxn ang="0">
                  <a:pos x="T2" y="T3"/>
                </a:cxn>
                <a:cxn ang="0">
                  <a:pos x="T4" y="T5"/>
                </a:cxn>
              </a:cxnLst>
              <a:rect l="0" t="0" r="r" b="b"/>
              <a:pathLst>
                <a:path w="600" h="150">
                  <a:moveTo>
                    <a:pt x="0" y="150"/>
                  </a:moveTo>
                  <a:cubicBezTo>
                    <a:pt x="140" y="141"/>
                    <a:pt x="280" y="133"/>
                    <a:pt x="380" y="108"/>
                  </a:cubicBezTo>
                  <a:cubicBezTo>
                    <a:pt x="480" y="83"/>
                    <a:pt x="565" y="18"/>
                    <a:pt x="600" y="0"/>
                  </a:cubicBezTo>
                </a:path>
              </a:pathLst>
            </a:custGeom>
            <a:noFill/>
            <a:ln w="9525" cap="flat" cmpd="sng">
              <a:solidFill>
                <a:srgbClr val="000000"/>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24" name="Text Box 23"/>
            <p:cNvSpPr txBox="1">
              <a:spLocks noChangeArrowheads="1"/>
            </p:cNvSpPr>
            <p:nvPr/>
          </p:nvSpPr>
          <p:spPr bwMode="auto">
            <a:xfrm>
              <a:off x="1989" y="1024"/>
              <a:ext cx="299" cy="17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ru-RU" altLang="zh-CN" sz="2000" b="1">
                  <a:solidFill>
                    <a:srgbClr val="FF3300"/>
                  </a:solidFill>
                  <a:latin typeface="Times New Roman" panose="02020603050405020304" pitchFamily="18" charset="0"/>
                </a:rPr>
                <a:t>Х</a:t>
              </a:r>
              <a:endParaRPr lang="en-US" altLang="zh-CN" sz="2000" b="1"/>
            </a:p>
          </p:txBody>
        </p:sp>
      </p:grpSp>
      <p:grpSp>
        <p:nvGrpSpPr>
          <p:cNvPr id="25" name="Group 30"/>
          <p:cNvGrpSpPr>
            <a:grpSpLocks/>
          </p:cNvGrpSpPr>
          <p:nvPr/>
        </p:nvGrpSpPr>
        <p:grpSpPr bwMode="auto">
          <a:xfrm>
            <a:off x="4862513" y="3068787"/>
            <a:ext cx="652462" cy="271462"/>
            <a:chOff x="3063" y="1061"/>
            <a:chExt cx="411" cy="171"/>
          </a:xfrm>
        </p:grpSpPr>
        <p:sp>
          <p:nvSpPr>
            <p:cNvPr id="26" name="Freeform 24"/>
            <p:cNvSpPr>
              <a:spLocks/>
            </p:cNvSpPr>
            <p:nvPr/>
          </p:nvSpPr>
          <p:spPr bwMode="auto">
            <a:xfrm>
              <a:off x="3063" y="1079"/>
              <a:ext cx="411" cy="57"/>
            </a:xfrm>
            <a:custGeom>
              <a:avLst/>
              <a:gdLst>
                <a:gd name="T0" fmla="*/ 0 w 550"/>
                <a:gd name="T1" fmla="*/ 9 h 105"/>
                <a:gd name="T2" fmla="*/ 190 w 550"/>
                <a:gd name="T3" fmla="*/ 90 h 105"/>
                <a:gd name="T4" fmla="*/ 410 w 550"/>
                <a:gd name="T5" fmla="*/ 90 h 105"/>
                <a:gd name="T6" fmla="*/ 550 w 550"/>
                <a:gd name="T7" fmla="*/ 0 h 105"/>
              </a:gdLst>
              <a:ahLst/>
              <a:cxnLst>
                <a:cxn ang="0">
                  <a:pos x="T0" y="T1"/>
                </a:cxn>
                <a:cxn ang="0">
                  <a:pos x="T2" y="T3"/>
                </a:cxn>
                <a:cxn ang="0">
                  <a:pos x="T4" y="T5"/>
                </a:cxn>
                <a:cxn ang="0">
                  <a:pos x="T6" y="T7"/>
                </a:cxn>
              </a:cxnLst>
              <a:rect l="0" t="0" r="r" b="b"/>
              <a:pathLst>
                <a:path w="550" h="105">
                  <a:moveTo>
                    <a:pt x="0" y="9"/>
                  </a:moveTo>
                  <a:cubicBezTo>
                    <a:pt x="61" y="42"/>
                    <a:pt x="122" y="76"/>
                    <a:pt x="190" y="90"/>
                  </a:cubicBezTo>
                  <a:cubicBezTo>
                    <a:pt x="258" y="104"/>
                    <a:pt x="350" y="105"/>
                    <a:pt x="410" y="90"/>
                  </a:cubicBezTo>
                  <a:cubicBezTo>
                    <a:pt x="470" y="75"/>
                    <a:pt x="527" y="15"/>
                    <a:pt x="550" y="0"/>
                  </a:cubicBezTo>
                </a:path>
              </a:pathLst>
            </a:custGeom>
            <a:noFill/>
            <a:ln w="9525" cap="flat" cmpd="sng">
              <a:solidFill>
                <a:srgbClr val="000000"/>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27" name="Text Box 25"/>
            <p:cNvSpPr txBox="1">
              <a:spLocks noChangeArrowheads="1"/>
            </p:cNvSpPr>
            <p:nvPr/>
          </p:nvSpPr>
          <p:spPr bwMode="auto">
            <a:xfrm>
              <a:off x="3120" y="1061"/>
              <a:ext cx="299" cy="17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ru-RU" altLang="zh-CN" sz="2000" b="1">
                  <a:solidFill>
                    <a:srgbClr val="FF3300"/>
                  </a:solidFill>
                  <a:latin typeface="Times New Roman" panose="02020603050405020304" pitchFamily="18" charset="0"/>
                </a:rPr>
                <a:t>Х</a:t>
              </a:r>
              <a:endParaRPr lang="en-US" altLang="zh-CN" sz="2000" b="1"/>
            </a:p>
          </p:txBody>
        </p:sp>
      </p:grpSp>
      <p:sp>
        <p:nvSpPr>
          <p:cNvPr id="28" name="Freeform 26"/>
          <p:cNvSpPr>
            <a:spLocks/>
          </p:cNvSpPr>
          <p:nvPr/>
        </p:nvSpPr>
        <p:spPr bwMode="auto">
          <a:xfrm>
            <a:off x="1422400" y="2660799"/>
            <a:ext cx="676275" cy="103188"/>
          </a:xfrm>
          <a:custGeom>
            <a:avLst/>
            <a:gdLst>
              <a:gd name="T0" fmla="*/ 0 w 570"/>
              <a:gd name="T1" fmla="*/ 90 h 90"/>
              <a:gd name="T2" fmla="*/ 300 w 570"/>
              <a:gd name="T3" fmla="*/ 0 h 90"/>
              <a:gd name="T4" fmla="*/ 570 w 570"/>
              <a:gd name="T5" fmla="*/ 90 h 90"/>
            </a:gdLst>
            <a:ahLst/>
            <a:cxnLst>
              <a:cxn ang="0">
                <a:pos x="T0" y="T1"/>
              </a:cxn>
              <a:cxn ang="0">
                <a:pos x="T2" y="T3"/>
              </a:cxn>
              <a:cxn ang="0">
                <a:pos x="T4" y="T5"/>
              </a:cxn>
            </a:cxnLst>
            <a:rect l="0" t="0" r="r" b="b"/>
            <a:pathLst>
              <a:path w="570" h="90">
                <a:moveTo>
                  <a:pt x="0" y="90"/>
                </a:moveTo>
                <a:cubicBezTo>
                  <a:pt x="102" y="45"/>
                  <a:pt x="205" y="0"/>
                  <a:pt x="300" y="0"/>
                </a:cubicBezTo>
                <a:cubicBezTo>
                  <a:pt x="395" y="0"/>
                  <a:pt x="525" y="75"/>
                  <a:pt x="570" y="90"/>
                </a:cubicBezTo>
              </a:path>
            </a:pathLst>
          </a:custGeom>
          <a:noFill/>
          <a:ln w="9525" cap="flat" cmpd="sng">
            <a:solidFill>
              <a:srgbClr val="3366FF"/>
            </a:solidFill>
            <a:prstDash val="solid"/>
            <a:round/>
            <a:headEnd type="stealth" w="lg" len="lg"/>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nvGrpSpPr>
          <p:cNvPr id="29" name="Group 33"/>
          <p:cNvGrpSpPr>
            <a:grpSpLocks/>
          </p:cNvGrpSpPr>
          <p:nvPr/>
        </p:nvGrpSpPr>
        <p:grpSpPr bwMode="auto">
          <a:xfrm>
            <a:off x="3048000" y="3108474"/>
            <a:ext cx="4706938" cy="582613"/>
            <a:chOff x="1920" y="1086"/>
            <a:chExt cx="2965" cy="367"/>
          </a:xfrm>
        </p:grpSpPr>
        <p:sp>
          <p:nvSpPr>
            <p:cNvPr id="30" name="Freeform 27"/>
            <p:cNvSpPr>
              <a:spLocks/>
            </p:cNvSpPr>
            <p:nvPr/>
          </p:nvSpPr>
          <p:spPr bwMode="auto">
            <a:xfrm>
              <a:off x="1935" y="1108"/>
              <a:ext cx="576" cy="155"/>
            </a:xfrm>
            <a:custGeom>
              <a:avLst/>
              <a:gdLst>
                <a:gd name="T0" fmla="*/ 0 w 740"/>
                <a:gd name="T1" fmla="*/ 159 h 215"/>
                <a:gd name="T2" fmla="*/ 430 w 740"/>
                <a:gd name="T3" fmla="*/ 189 h 215"/>
                <a:gd name="T4" fmla="*/ 740 w 740"/>
                <a:gd name="T5" fmla="*/ 0 h 215"/>
              </a:gdLst>
              <a:ahLst/>
              <a:cxnLst>
                <a:cxn ang="0">
                  <a:pos x="T0" y="T1"/>
                </a:cxn>
                <a:cxn ang="0">
                  <a:pos x="T2" y="T3"/>
                </a:cxn>
                <a:cxn ang="0">
                  <a:pos x="T4" y="T5"/>
                </a:cxn>
              </a:cxnLst>
              <a:rect l="0" t="0" r="r" b="b"/>
              <a:pathLst>
                <a:path w="740" h="215">
                  <a:moveTo>
                    <a:pt x="0" y="159"/>
                  </a:moveTo>
                  <a:cubicBezTo>
                    <a:pt x="153" y="187"/>
                    <a:pt x="307" y="215"/>
                    <a:pt x="430" y="189"/>
                  </a:cubicBezTo>
                  <a:cubicBezTo>
                    <a:pt x="553" y="163"/>
                    <a:pt x="688" y="31"/>
                    <a:pt x="740" y="0"/>
                  </a:cubicBezTo>
                </a:path>
              </a:pathLst>
            </a:custGeom>
            <a:noFill/>
            <a:ln w="9525" cap="flat" cmpd="sng">
              <a:solidFill>
                <a:srgbClr val="000000"/>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31" name="Freeform 28"/>
            <p:cNvSpPr>
              <a:spLocks/>
            </p:cNvSpPr>
            <p:nvPr/>
          </p:nvSpPr>
          <p:spPr bwMode="auto">
            <a:xfrm>
              <a:off x="1927" y="1123"/>
              <a:ext cx="1695" cy="213"/>
            </a:xfrm>
            <a:custGeom>
              <a:avLst/>
              <a:gdLst>
                <a:gd name="T0" fmla="*/ 0 w 2210"/>
                <a:gd name="T1" fmla="*/ 150 h 295"/>
                <a:gd name="T2" fmla="*/ 540 w 2210"/>
                <a:gd name="T3" fmla="*/ 240 h 295"/>
                <a:gd name="T4" fmla="*/ 1130 w 2210"/>
                <a:gd name="T5" fmla="*/ 279 h 295"/>
                <a:gd name="T6" fmla="*/ 1910 w 2210"/>
                <a:gd name="T7" fmla="*/ 249 h 295"/>
                <a:gd name="T8" fmla="*/ 2210 w 2210"/>
                <a:gd name="T9" fmla="*/ 0 h 295"/>
              </a:gdLst>
              <a:ahLst/>
              <a:cxnLst>
                <a:cxn ang="0">
                  <a:pos x="T0" y="T1"/>
                </a:cxn>
                <a:cxn ang="0">
                  <a:pos x="T2" y="T3"/>
                </a:cxn>
                <a:cxn ang="0">
                  <a:pos x="T4" y="T5"/>
                </a:cxn>
                <a:cxn ang="0">
                  <a:pos x="T6" y="T7"/>
                </a:cxn>
                <a:cxn ang="0">
                  <a:pos x="T8" y="T9"/>
                </a:cxn>
              </a:cxnLst>
              <a:rect l="0" t="0" r="r" b="b"/>
              <a:pathLst>
                <a:path w="2210" h="295">
                  <a:moveTo>
                    <a:pt x="0" y="150"/>
                  </a:moveTo>
                  <a:cubicBezTo>
                    <a:pt x="176" y="184"/>
                    <a:pt x="352" y="219"/>
                    <a:pt x="540" y="240"/>
                  </a:cubicBezTo>
                  <a:cubicBezTo>
                    <a:pt x="728" y="261"/>
                    <a:pt x="902" y="277"/>
                    <a:pt x="1130" y="279"/>
                  </a:cubicBezTo>
                  <a:cubicBezTo>
                    <a:pt x="1358" y="281"/>
                    <a:pt x="1730" y="295"/>
                    <a:pt x="1910" y="249"/>
                  </a:cubicBezTo>
                  <a:cubicBezTo>
                    <a:pt x="2090" y="203"/>
                    <a:pt x="2160" y="41"/>
                    <a:pt x="2210" y="0"/>
                  </a:cubicBezTo>
                </a:path>
              </a:pathLst>
            </a:custGeom>
            <a:noFill/>
            <a:ln w="9525" cap="flat" cmpd="sng">
              <a:solidFill>
                <a:srgbClr val="000000"/>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sp>
          <p:nvSpPr>
            <p:cNvPr id="32" name="Freeform 29"/>
            <p:cNvSpPr>
              <a:spLocks/>
            </p:cNvSpPr>
            <p:nvPr/>
          </p:nvSpPr>
          <p:spPr bwMode="auto">
            <a:xfrm>
              <a:off x="1920" y="1086"/>
              <a:ext cx="2965" cy="367"/>
            </a:xfrm>
            <a:custGeom>
              <a:avLst/>
              <a:gdLst>
                <a:gd name="T0" fmla="*/ 0 w 3930"/>
                <a:gd name="T1" fmla="*/ 201 h 508"/>
                <a:gd name="T2" fmla="*/ 850 w 3930"/>
                <a:gd name="T3" fmla="*/ 429 h 508"/>
                <a:gd name="T4" fmla="*/ 2290 w 3930"/>
                <a:gd name="T5" fmla="*/ 480 h 508"/>
                <a:gd name="T6" fmla="*/ 3400 w 3930"/>
                <a:gd name="T7" fmla="*/ 261 h 508"/>
                <a:gd name="T8" fmla="*/ 3930 w 3930"/>
                <a:gd name="T9" fmla="*/ 0 h 508"/>
              </a:gdLst>
              <a:ahLst/>
              <a:cxnLst>
                <a:cxn ang="0">
                  <a:pos x="T0" y="T1"/>
                </a:cxn>
                <a:cxn ang="0">
                  <a:pos x="T2" y="T3"/>
                </a:cxn>
                <a:cxn ang="0">
                  <a:pos x="T4" y="T5"/>
                </a:cxn>
                <a:cxn ang="0">
                  <a:pos x="T6" y="T7"/>
                </a:cxn>
                <a:cxn ang="0">
                  <a:pos x="T8" y="T9"/>
                </a:cxn>
              </a:cxnLst>
              <a:rect l="0" t="0" r="r" b="b"/>
              <a:pathLst>
                <a:path w="3930" h="508">
                  <a:moveTo>
                    <a:pt x="0" y="201"/>
                  </a:moveTo>
                  <a:cubicBezTo>
                    <a:pt x="234" y="292"/>
                    <a:pt x="468" y="383"/>
                    <a:pt x="850" y="429"/>
                  </a:cubicBezTo>
                  <a:cubicBezTo>
                    <a:pt x="1232" y="475"/>
                    <a:pt x="1865" y="508"/>
                    <a:pt x="2290" y="480"/>
                  </a:cubicBezTo>
                  <a:cubicBezTo>
                    <a:pt x="2715" y="452"/>
                    <a:pt x="3127" y="341"/>
                    <a:pt x="3400" y="261"/>
                  </a:cubicBezTo>
                  <a:cubicBezTo>
                    <a:pt x="3673" y="181"/>
                    <a:pt x="3842" y="43"/>
                    <a:pt x="3930" y="0"/>
                  </a:cubicBezTo>
                </a:path>
              </a:pathLst>
            </a:custGeom>
            <a:noFill/>
            <a:ln w="9525" cap="flat" cmpd="sng">
              <a:solidFill>
                <a:srgbClr val="000000"/>
              </a:solidFill>
              <a:prstDash val="solid"/>
              <a:round/>
              <a:headEn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p>
          </p:txBody>
        </p:sp>
      </p:grpSp>
    </p:spTree>
    <p:extLst>
      <p:ext uri="{BB962C8B-B14F-4D97-AF65-F5344CB8AC3E}">
        <p14:creationId xmlns:p14="http://schemas.microsoft.com/office/powerpoint/2010/main" val="81106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i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10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amond(in)">
                                      <p:cBhvr>
                                        <p:cTn id="37" dur="20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applause.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zh-CN" sz="3600" dirty="0">
                <a:sym typeface="微软雅黑" pitchFamily="34" charset="-122"/>
              </a:rPr>
              <a:t>BCNF</a:t>
            </a:r>
            <a:r>
              <a:rPr lang="zh-CN" altLang="en-US" sz="3600" dirty="0">
                <a:sym typeface="微软雅黑" pitchFamily="34" charset="-122"/>
              </a:rPr>
              <a:t>（续）</a:t>
            </a:r>
            <a:endParaRPr lang="zh-CN" altLang="en-US" sz="3600" dirty="0"/>
          </a:p>
        </p:txBody>
      </p:sp>
      <p:sp>
        <p:nvSpPr>
          <p:cNvPr id="54274" name="内容占位符 2"/>
          <p:cNvSpPr>
            <a:spLocks noGrp="1" noChangeArrowheads="1"/>
          </p:cNvSpPr>
          <p:nvPr>
            <p:ph idx="1"/>
          </p:nvPr>
        </p:nvSpPr>
        <p:spPr>
          <a:xfrm>
            <a:off x="827584" y="908720"/>
            <a:ext cx="8149538" cy="4854575"/>
          </a:xfrm>
        </p:spPr>
        <p:txBody>
          <a:bodyPr/>
          <a:lstStyle/>
          <a:p>
            <a:pPr marL="342900" indent="-342900" algn="just">
              <a:lnSpc>
                <a:spcPct val="150000"/>
              </a:lnSpc>
              <a:buFont typeface="Wingdings" pitchFamily="2" charset="2"/>
              <a:buChar char="v"/>
            </a:pPr>
            <a:r>
              <a:rPr lang="zh-CN" altLang="en-US" dirty="0"/>
              <a:t>[例6.</a:t>
            </a:r>
            <a:r>
              <a:rPr lang="en-US" altLang="zh-CN" dirty="0"/>
              <a:t>5</a:t>
            </a:r>
            <a:r>
              <a:rPr lang="zh-CN" altLang="en-US" dirty="0"/>
              <a:t>]考察关系模式</a:t>
            </a:r>
            <a:r>
              <a:rPr lang="en-US" altLang="zh-CN" dirty="0"/>
              <a:t>C(</a:t>
            </a:r>
            <a:r>
              <a:rPr lang="en-US" altLang="zh-CN" dirty="0" err="1"/>
              <a:t>Cno,Cname,Pcno</a:t>
            </a:r>
            <a:r>
              <a:rPr lang="en-US" altLang="zh-CN" dirty="0"/>
              <a:t>)</a:t>
            </a:r>
          </a:p>
          <a:p>
            <a:pPr marL="800100" lvl="1" indent="-342900" algn="just">
              <a:lnSpc>
                <a:spcPct val="150000"/>
              </a:lnSpc>
              <a:buFont typeface="Wingdings" pitchFamily="2" charset="2"/>
              <a:buChar char="n"/>
            </a:pPr>
            <a:r>
              <a:rPr lang="zh-CN" altLang="en-US" dirty="0"/>
              <a:t>它只有一个码</a:t>
            </a:r>
            <a:r>
              <a:rPr lang="en-US" altLang="zh-CN" dirty="0" err="1"/>
              <a:t>Cno</a:t>
            </a:r>
            <a:r>
              <a:rPr lang="zh-CN" altLang="en-US" dirty="0"/>
              <a:t>，没有任何属性对</a:t>
            </a:r>
            <a:r>
              <a:rPr lang="en-US" altLang="zh-CN" dirty="0" err="1"/>
              <a:t>Cno</a:t>
            </a:r>
            <a:r>
              <a:rPr lang="zh-CN" altLang="en-US" dirty="0"/>
              <a:t>部分依赖或传递依赖，所以</a:t>
            </a:r>
            <a:r>
              <a:rPr lang="en-US" altLang="zh-CN" dirty="0"/>
              <a:t>C∈3NF</a:t>
            </a:r>
            <a:r>
              <a:rPr lang="zh-CN" altLang="en-US" dirty="0"/>
              <a:t>。</a:t>
            </a:r>
            <a:endParaRPr lang="en-US" altLang="zh-CN" dirty="0"/>
          </a:p>
          <a:p>
            <a:pPr marL="800100" lvl="1" indent="-342900" algn="just">
              <a:lnSpc>
                <a:spcPct val="150000"/>
              </a:lnSpc>
              <a:buFont typeface="Wingdings" pitchFamily="2" charset="2"/>
              <a:buChar char="n"/>
            </a:pPr>
            <a:r>
              <a:rPr lang="zh-CN" altLang="en-US" dirty="0"/>
              <a:t>同时</a:t>
            </a:r>
            <a:r>
              <a:rPr lang="en-US" altLang="zh-CN" dirty="0"/>
              <a:t>C</a:t>
            </a:r>
            <a:r>
              <a:rPr lang="zh-CN" altLang="en-US" dirty="0"/>
              <a:t>中</a:t>
            </a:r>
            <a:r>
              <a:rPr lang="en-US" altLang="zh-CN" dirty="0" err="1"/>
              <a:t>Cno</a:t>
            </a:r>
            <a:r>
              <a:rPr lang="zh-CN" altLang="en-US" dirty="0"/>
              <a:t>是唯一的决定因素，所以</a:t>
            </a:r>
            <a:r>
              <a:rPr lang="en-US" altLang="zh-CN" dirty="0"/>
              <a:t>C∈BCNF</a:t>
            </a:r>
            <a:r>
              <a:rPr lang="zh-CN" altLang="en-US" dirty="0"/>
              <a:t>。</a:t>
            </a:r>
            <a:endParaRPr lang="en-US" altLang="zh-CN" dirty="0"/>
          </a:p>
          <a:p>
            <a:pPr marL="800100" lvl="1" indent="-342900" algn="just">
              <a:lnSpc>
                <a:spcPct val="150000"/>
              </a:lnSpc>
              <a:buFont typeface="Wingdings" pitchFamily="2" charset="2"/>
              <a:buChar char="n"/>
            </a:pPr>
            <a:r>
              <a:rPr lang="zh-CN" altLang="en-US" dirty="0"/>
              <a:t>对于关系模式</a:t>
            </a:r>
            <a:r>
              <a:rPr lang="en-US" altLang="zh-CN" dirty="0"/>
              <a:t>SC(</a:t>
            </a:r>
            <a:r>
              <a:rPr lang="en-US" altLang="zh-CN" dirty="0" err="1"/>
              <a:t>Sno,Cno,Grade</a:t>
            </a:r>
            <a:r>
              <a:rPr lang="en-US" altLang="zh-CN" dirty="0"/>
              <a:t>)</a:t>
            </a:r>
            <a:r>
              <a:rPr lang="zh-CN" altLang="en-US" dirty="0"/>
              <a:t>可作同样分析。</a:t>
            </a:r>
          </a:p>
          <a:p>
            <a:pPr marL="342900" indent="-342900" algn="just">
              <a:lnSpc>
                <a:spcPct val="150000"/>
              </a:lnSpc>
              <a:buFont typeface="Wingdings" pitchFamily="2" charset="2"/>
              <a:buChar char="v"/>
            </a:pPr>
            <a:endParaRPr lang="zh-CN" altLang="en-US" dirty="0"/>
          </a:p>
          <a:p>
            <a:pPr marL="342900" indent="-342900" algn="just">
              <a:lnSpc>
                <a:spcPct val="150000"/>
              </a:lnSpc>
              <a:buFont typeface="Wingdings" pitchFamily="2" charset="2"/>
              <a:buChar char="v"/>
            </a:pPr>
            <a:endParaRPr lang="zh-CN" altLang="en-US" dirty="0"/>
          </a:p>
        </p:txBody>
      </p:sp>
      <p:sp>
        <p:nvSpPr>
          <p:cNvPr id="2" name="日期占位符 1"/>
          <p:cNvSpPr>
            <a:spLocks noGrp="1"/>
          </p:cNvSpPr>
          <p:nvPr>
            <p:ph type="dt" sz="half" idx="10"/>
          </p:nvPr>
        </p:nvSpPr>
        <p:spPr/>
        <p:txBody>
          <a:bodyPr/>
          <a:lstStyle/>
          <a:p>
            <a:pPr>
              <a:defRPr/>
            </a:pPr>
            <a:fld id="{9E992B7F-1C90-4BA2-953F-6174584C5FF0}" type="datetime1">
              <a:rPr lang="zh-CN" altLang="en-US" smtClean="0"/>
              <a:t>2021/12/02</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20" name="Rectangle 2"/>
          <p:cNvSpPr>
            <a:spLocks noGrp="1" noChangeArrowheads="1"/>
          </p:cNvSpPr>
          <p:nvPr>
            <p:ph type="title"/>
          </p:nvPr>
        </p:nvSpPr>
        <p:spPr/>
        <p:txBody>
          <a:bodyPr/>
          <a:lstStyle/>
          <a:p>
            <a:r>
              <a:rPr lang="zh-CN" sz="3600" dirty="0">
                <a:sym typeface="微软雅黑" pitchFamily="34" charset="-122"/>
              </a:rPr>
              <a:t>问题的提出（续）</a:t>
            </a:r>
          </a:p>
        </p:txBody>
      </p:sp>
      <p:sp>
        <p:nvSpPr>
          <p:cNvPr id="9221" name="Rectangle 3"/>
          <p:cNvSpPr>
            <a:spLocks noGrp="1" noChangeArrowheads="1"/>
          </p:cNvSpPr>
          <p:nvPr>
            <p:ph idx="1"/>
          </p:nvPr>
        </p:nvSpPr>
        <p:spPr>
          <a:xfrm>
            <a:off x="827584" y="836712"/>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数据依赖</a:t>
            </a:r>
            <a:endParaRPr lang="en-US" dirty="0">
              <a:sym typeface="Calibri" pitchFamily="34" charset="0"/>
            </a:endParaRPr>
          </a:p>
          <a:p>
            <a:pPr marL="800100" lvl="1" indent="-342900" algn="l">
              <a:lnSpc>
                <a:spcPct val="150000"/>
              </a:lnSpc>
              <a:buFont typeface="Wingdings" pitchFamily="2" charset="2"/>
              <a:buChar char="n"/>
            </a:pPr>
            <a:r>
              <a:rPr lang="zh-CN" altLang="en-US" dirty="0">
                <a:sym typeface="Calibri" pitchFamily="34" charset="0"/>
              </a:rPr>
              <a:t>是一个关系内部属性与属性之间的一种约束关系</a:t>
            </a:r>
            <a:endParaRPr lang="en-US" dirty="0">
              <a:sym typeface="Calibri" pitchFamily="34" charset="0"/>
            </a:endParaRPr>
          </a:p>
          <a:p>
            <a:pPr marL="1200150" lvl="2" indent="-285750" algn="l">
              <a:lnSpc>
                <a:spcPct val="150000"/>
              </a:lnSpc>
              <a:buSzPct val="87000"/>
              <a:buFont typeface="Wingdings" pitchFamily="2" charset="2"/>
              <a:buChar char="l"/>
            </a:pPr>
            <a:r>
              <a:rPr lang="zh-CN" altLang="en-US" dirty="0">
                <a:sym typeface="Calibri" pitchFamily="34" charset="0"/>
              </a:rPr>
              <a:t>通过属性间值的相等与否体现出来的数据间相互联系</a:t>
            </a:r>
            <a:endParaRPr lang="en-US" sz="2600" dirty="0">
              <a:sym typeface="Calibri" pitchFamily="34" charset="0"/>
            </a:endParaRPr>
          </a:p>
          <a:p>
            <a:pPr marL="800100" lvl="1" indent="-342900" algn="l">
              <a:lnSpc>
                <a:spcPct val="150000"/>
              </a:lnSpc>
              <a:buFont typeface="Wingdings" pitchFamily="2" charset="2"/>
              <a:buChar char="n"/>
            </a:pPr>
            <a:r>
              <a:rPr lang="zh-CN" altLang="en-US" dirty="0">
                <a:sym typeface="Calibri" pitchFamily="34" charset="0"/>
              </a:rPr>
              <a:t>是现实世界属性间相互联系的抽象</a:t>
            </a:r>
            <a:endParaRPr lang="en-US" sz="2800" dirty="0">
              <a:sym typeface="Calibri" pitchFamily="34" charset="0"/>
            </a:endParaRPr>
          </a:p>
          <a:p>
            <a:pPr marL="800100" lvl="1" indent="-342900" algn="l">
              <a:lnSpc>
                <a:spcPct val="150000"/>
              </a:lnSpc>
              <a:buFont typeface="Wingdings" pitchFamily="2" charset="2"/>
              <a:buChar char="n"/>
            </a:pPr>
            <a:r>
              <a:rPr lang="zh-CN" altLang="en-US" dirty="0">
                <a:sym typeface="Calibri" pitchFamily="34" charset="0"/>
              </a:rPr>
              <a:t>是数据内在的性质</a:t>
            </a:r>
            <a:endParaRPr lang="en-US" sz="2800" dirty="0">
              <a:sym typeface="Calibri" pitchFamily="34" charset="0"/>
            </a:endParaRPr>
          </a:p>
          <a:p>
            <a:pPr marL="800100" lvl="1" indent="-342900" algn="l">
              <a:lnSpc>
                <a:spcPct val="150000"/>
              </a:lnSpc>
              <a:buFont typeface="Wingdings" pitchFamily="2" charset="2"/>
              <a:buChar char="n"/>
            </a:pPr>
            <a:r>
              <a:rPr lang="zh-CN" altLang="en-US" dirty="0">
                <a:sym typeface="Calibri" pitchFamily="34" charset="0"/>
              </a:rPr>
              <a:t>是语义的体现</a:t>
            </a:r>
            <a:endParaRPr lang="zh-CN" altLang="en-US" dirty="0"/>
          </a:p>
        </p:txBody>
      </p:sp>
      <p:sp>
        <p:nvSpPr>
          <p:cNvPr id="2" name="日期占位符 1"/>
          <p:cNvSpPr>
            <a:spLocks noGrp="1"/>
          </p:cNvSpPr>
          <p:nvPr>
            <p:ph type="dt" sz="half" idx="10"/>
          </p:nvPr>
        </p:nvSpPr>
        <p:spPr/>
        <p:txBody>
          <a:bodyPr/>
          <a:lstStyle/>
          <a:p>
            <a:pPr>
              <a:defRPr/>
            </a:pPr>
            <a:fld id="{EA89A313-39E7-4FAC-A378-E9F5E2445007}"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 calcmode="lin" valueType="num">
                                      <p:cBhvr>
                                        <p:cTn id="7" dur="500" fill="hold"/>
                                        <p:tgtEl>
                                          <p:spTgt spid="922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922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9221">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21">
                                            <p:txEl>
                                              <p:pRg st="2" end="2"/>
                                            </p:txEl>
                                          </p:spTgt>
                                        </p:tgtEl>
                                        <p:attrNameLst>
                                          <p:attrName>style.visibility</p:attrName>
                                        </p:attrNameLst>
                                      </p:cBhvr>
                                      <p:to>
                                        <p:strVal val="visible"/>
                                      </p:to>
                                    </p:set>
                                    <p:anim calcmode="lin" valueType="num">
                                      <p:cBhvr>
                                        <p:cTn id="14" dur="500" fill="hold"/>
                                        <p:tgtEl>
                                          <p:spTgt spid="922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922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922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221">
                                            <p:txEl>
                                              <p:pRg st="3" end="3"/>
                                            </p:txEl>
                                          </p:spTgt>
                                        </p:tgtEl>
                                        <p:attrNameLst>
                                          <p:attrName>style.visibility</p:attrName>
                                        </p:attrNameLst>
                                      </p:cBhvr>
                                      <p:to>
                                        <p:strVal val="visible"/>
                                      </p:to>
                                    </p:set>
                                    <p:anim calcmode="lin" valueType="num">
                                      <p:cBhvr>
                                        <p:cTn id="21" dur="500" fill="hold"/>
                                        <p:tgtEl>
                                          <p:spTgt spid="922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9221">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922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9221">
                                            <p:txEl>
                                              <p:pRg st="4" end="4"/>
                                            </p:txEl>
                                          </p:spTgt>
                                        </p:tgtEl>
                                        <p:attrNameLst>
                                          <p:attrName>style.visibility</p:attrName>
                                        </p:attrNameLst>
                                      </p:cBhvr>
                                      <p:to>
                                        <p:strVal val="visible"/>
                                      </p:to>
                                    </p:set>
                                    <p:anim calcmode="lin" valueType="num">
                                      <p:cBhvr>
                                        <p:cTn id="28" dur="500" fill="hold"/>
                                        <p:tgtEl>
                                          <p:spTgt spid="9221">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9221">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92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221">
                                            <p:txEl>
                                              <p:pRg st="5" end="5"/>
                                            </p:txEl>
                                          </p:spTgt>
                                        </p:tgtEl>
                                        <p:attrNameLst>
                                          <p:attrName>style.visibility</p:attrName>
                                        </p:attrNameLst>
                                      </p:cBhvr>
                                      <p:to>
                                        <p:strVal val="visible"/>
                                      </p:to>
                                    </p:set>
                                    <p:anim calcmode="lin" valueType="num">
                                      <p:cBhvr>
                                        <p:cTn id="35" dur="500" fill="hold"/>
                                        <p:tgtEl>
                                          <p:spTgt spid="9221">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9221">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92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827584" y="836712"/>
            <a:ext cx="8149538" cy="4854575"/>
          </a:xfrm>
        </p:spPr>
        <p:txBody>
          <a:bodyPr/>
          <a:lstStyle/>
          <a:p>
            <a:pPr>
              <a:lnSpc>
                <a:spcPct val="150000"/>
              </a:lnSpc>
            </a:pPr>
            <a:r>
              <a:rPr lang="zh-CN" altLang="en-US" dirty="0"/>
              <a:t>[例</a:t>
            </a:r>
            <a:r>
              <a:rPr lang="en-US" altLang="zh-CN" dirty="0"/>
              <a:t>6</a:t>
            </a:r>
            <a:r>
              <a:rPr lang="zh-CN" altLang="en-US" dirty="0"/>
              <a:t>.6] 关系模式</a:t>
            </a:r>
            <a:r>
              <a:rPr lang="en-US" altLang="zh-CN" dirty="0"/>
              <a:t>S(</a:t>
            </a:r>
            <a:r>
              <a:rPr lang="en-US" altLang="zh-CN" dirty="0" err="1"/>
              <a:t>Sno,Sname,Sdept,Sage</a:t>
            </a:r>
            <a:r>
              <a:rPr lang="en-US" altLang="zh-CN" dirty="0"/>
              <a:t>)</a:t>
            </a:r>
            <a:r>
              <a:rPr lang="zh-CN" altLang="en-US" dirty="0"/>
              <a:t>，</a:t>
            </a:r>
            <a:endParaRPr lang="en-US" altLang="zh-CN" dirty="0"/>
          </a:p>
          <a:p>
            <a:pPr lvl="1">
              <a:lnSpc>
                <a:spcPct val="120000"/>
              </a:lnSpc>
            </a:pPr>
            <a:r>
              <a:rPr lang="zh-CN" altLang="en-US" dirty="0"/>
              <a:t>假定</a:t>
            </a:r>
            <a:r>
              <a:rPr lang="en-US" altLang="zh-CN" dirty="0" err="1"/>
              <a:t>Sname</a:t>
            </a:r>
            <a:r>
              <a:rPr lang="zh-CN" altLang="en-US" dirty="0"/>
              <a:t>也具有唯一性，那么</a:t>
            </a:r>
            <a:r>
              <a:rPr lang="en-US" altLang="zh-CN" dirty="0"/>
              <a:t>S</a:t>
            </a:r>
            <a:r>
              <a:rPr lang="zh-CN" altLang="en-US" dirty="0"/>
              <a:t>就有两个码，这两个码都由单个属性组成，彼此不相交。</a:t>
            </a:r>
            <a:endParaRPr lang="en-US" altLang="zh-CN" dirty="0"/>
          </a:p>
          <a:p>
            <a:pPr lvl="1">
              <a:lnSpc>
                <a:spcPct val="120000"/>
              </a:lnSpc>
            </a:pPr>
            <a:r>
              <a:rPr lang="zh-CN" altLang="en-US" dirty="0"/>
              <a:t>其他属性不存在对码的传递依赖与部分依赖，所以</a:t>
            </a:r>
            <a:r>
              <a:rPr lang="en-US" altLang="zh-CN" dirty="0"/>
              <a:t>S∈3NF</a:t>
            </a:r>
            <a:r>
              <a:rPr lang="zh-CN" altLang="en-US" dirty="0"/>
              <a:t>。</a:t>
            </a:r>
            <a:endParaRPr lang="en-US" altLang="zh-CN" dirty="0"/>
          </a:p>
          <a:p>
            <a:pPr lvl="1">
              <a:lnSpc>
                <a:spcPct val="120000"/>
              </a:lnSpc>
            </a:pPr>
            <a:r>
              <a:rPr lang="zh-CN" altLang="en-US" dirty="0"/>
              <a:t>同时</a:t>
            </a:r>
            <a:r>
              <a:rPr lang="en-US" altLang="zh-CN" dirty="0"/>
              <a:t>S</a:t>
            </a:r>
            <a:r>
              <a:rPr lang="zh-CN" altLang="en-US" dirty="0"/>
              <a:t>中除</a:t>
            </a:r>
            <a:r>
              <a:rPr lang="en-US" altLang="zh-CN" dirty="0" err="1"/>
              <a:t>Sno</a:t>
            </a:r>
            <a:r>
              <a:rPr lang="zh-CN" altLang="en-US" dirty="0"/>
              <a:t>，</a:t>
            </a:r>
            <a:r>
              <a:rPr lang="en-US" altLang="zh-CN" dirty="0" err="1"/>
              <a:t>Sname</a:t>
            </a:r>
            <a:r>
              <a:rPr lang="zh-CN" altLang="en-US" dirty="0"/>
              <a:t>外没有其他决定因素，所以</a:t>
            </a:r>
            <a:r>
              <a:rPr lang="en-US" altLang="zh-CN" dirty="0"/>
              <a:t>S</a:t>
            </a:r>
            <a:r>
              <a:rPr lang="zh-CN" altLang="en-US" dirty="0"/>
              <a:t>也属于</a:t>
            </a:r>
            <a:r>
              <a:rPr lang="en-US" altLang="zh-CN" dirty="0"/>
              <a:t>BCNF</a:t>
            </a:r>
            <a:r>
              <a:rPr lang="zh-CN" altLang="en-US" dirty="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a:solidFill>
                  <a:srgbClr val="002060"/>
                </a:solidFill>
                <a:sym typeface="微软雅黑" pitchFamily="34" charset="-122"/>
              </a:rPr>
              <a:t>BCNF</a:t>
            </a:r>
            <a:r>
              <a:rPr lang="zh-CN" altLang="en-US" sz="3600" b="1" dirty="0">
                <a:solidFill>
                  <a:srgbClr val="002060"/>
                </a:solidFill>
                <a:sym typeface="微软雅黑" pitchFamily="34" charset="-122"/>
              </a:rPr>
              <a:t>（续）</a:t>
            </a:r>
            <a:endParaRPr lang="zh-CN" altLang="en-US" sz="3600" b="1" dirty="0">
              <a:solidFill>
                <a:srgbClr val="002060"/>
              </a:solidFill>
              <a:sym typeface="Arial" pitchFamily="34" charset="0"/>
            </a:endParaRPr>
          </a:p>
        </p:txBody>
      </p:sp>
      <p:sp>
        <p:nvSpPr>
          <p:cNvPr id="3" name="日期占位符 2"/>
          <p:cNvSpPr>
            <a:spLocks noGrp="1"/>
          </p:cNvSpPr>
          <p:nvPr>
            <p:ph type="dt" sz="half" idx="10"/>
          </p:nvPr>
        </p:nvSpPr>
        <p:spPr/>
        <p:txBody>
          <a:bodyPr/>
          <a:lstStyle/>
          <a:p>
            <a:pPr>
              <a:defRPr/>
            </a:pPr>
            <a:fld id="{883C4D56-2F96-4C2D-819E-15B4D8FB142F}"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5298">
                                            <p:txEl>
                                              <p:pRg st="2" end="2"/>
                                            </p:txEl>
                                          </p:spTgt>
                                        </p:tgtEl>
                                        <p:attrNameLst>
                                          <p:attrName>style.visibility</p:attrName>
                                        </p:attrNameLst>
                                      </p:cBhvr>
                                      <p:to>
                                        <p:strVal val="visible"/>
                                      </p:to>
                                    </p:set>
                                    <p:anim calcmode="lin" valueType="num">
                                      <p:cBhvr>
                                        <p:cTn id="7" dur="500" fill="hold"/>
                                        <p:tgtEl>
                                          <p:spTgt spid="55298">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55298">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55298">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5298">
                                            <p:txEl>
                                              <p:pRg st="3" end="3"/>
                                            </p:txEl>
                                          </p:spTgt>
                                        </p:tgtEl>
                                        <p:attrNameLst>
                                          <p:attrName>style.visibility</p:attrName>
                                        </p:attrNameLst>
                                      </p:cBhvr>
                                      <p:to>
                                        <p:strVal val="visible"/>
                                      </p:to>
                                    </p:set>
                                    <p:anim calcmode="lin" valueType="num">
                                      <p:cBhvr>
                                        <p:cTn id="14" dur="500" fill="hold"/>
                                        <p:tgtEl>
                                          <p:spTgt spid="55298">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55298">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55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CN" sz="3600" dirty="0">
                <a:sym typeface="微软雅黑" pitchFamily="34" charset="-122"/>
              </a:rPr>
              <a:t>BCNF</a:t>
            </a:r>
            <a:r>
              <a:rPr lang="zh-CN" altLang="en-US" sz="3600" dirty="0">
                <a:sym typeface="微软雅黑" pitchFamily="34" charset="-122"/>
              </a:rPr>
              <a:t>（续）</a:t>
            </a:r>
            <a:endParaRPr lang="zh-CN" altLang="en-US" sz="3600" dirty="0"/>
          </a:p>
        </p:txBody>
      </p:sp>
      <p:sp>
        <p:nvSpPr>
          <p:cNvPr id="56322" name="内容占位符 2"/>
          <p:cNvSpPr>
            <a:spLocks noGrp="1" noChangeArrowheads="1"/>
          </p:cNvSpPr>
          <p:nvPr>
            <p:ph idx="1"/>
          </p:nvPr>
        </p:nvSpPr>
        <p:spPr>
          <a:xfrm>
            <a:off x="899592" y="836712"/>
            <a:ext cx="8208912" cy="5976664"/>
          </a:xfrm>
        </p:spPr>
        <p:txBody>
          <a:bodyPr/>
          <a:lstStyle/>
          <a:p>
            <a:pPr algn="l">
              <a:lnSpc>
                <a:spcPct val="150000"/>
              </a:lnSpc>
              <a:spcBef>
                <a:spcPts val="0"/>
              </a:spcBef>
              <a:buFont typeface="Wingdings" pitchFamily="2" charset="2"/>
              <a:buChar char="v"/>
            </a:pPr>
            <a:r>
              <a:rPr lang="zh-CN" altLang="en-US" sz="2400" dirty="0">
                <a:latin typeface="微软雅黑" panose="020B0503020204020204" pitchFamily="34" charset="-122"/>
                <a:ea typeface="微软雅黑" panose="020B0503020204020204" pitchFamily="34" charset="-122"/>
              </a:rPr>
              <a:t>[例6.</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 关系模式</a:t>
            </a:r>
            <a:r>
              <a:rPr lang="en-US" altLang="zh-CN" sz="2400" dirty="0">
                <a:latin typeface="微软雅黑" panose="020B0503020204020204" pitchFamily="34" charset="-122"/>
                <a:ea typeface="微软雅黑" panose="020B0503020204020204" pitchFamily="34" charset="-122"/>
              </a:rPr>
              <a:t>SJP(S,J,P)</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是学生，</a:t>
            </a:r>
            <a:r>
              <a:rPr lang="en-US" altLang="zh-CN" sz="2400" dirty="0">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表示课程，</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表示名次。每一个学生选修每门课程的成绩有一定的名次，每门课程中每一名次只有一个学生（即没有并列名次）</a:t>
            </a:r>
            <a:endParaRPr lang="en-US" altLang="zh-CN" sz="2400" dirty="0">
              <a:latin typeface="微软雅黑" panose="020B0503020204020204" pitchFamily="34" charset="-122"/>
              <a:ea typeface="微软雅黑" panose="020B0503020204020204" pitchFamily="34" charset="-122"/>
            </a:endParaRPr>
          </a:p>
          <a:p>
            <a:pPr lvl="1" algn="l">
              <a:lnSpc>
                <a:spcPct val="150000"/>
              </a:lnSpc>
              <a:buFont typeface="Wingdings" pitchFamily="2" charset="2"/>
              <a:buChar char="n"/>
            </a:pPr>
            <a:r>
              <a:rPr lang="zh-CN" altLang="en-US" dirty="0">
                <a:solidFill>
                  <a:srgbClr val="002060"/>
                </a:solidFill>
                <a:latin typeface="微软雅黑" panose="020B0503020204020204" pitchFamily="34" charset="-122"/>
                <a:ea typeface="微软雅黑" panose="020B0503020204020204" pitchFamily="34" charset="-122"/>
              </a:rPr>
              <a:t>  由语义可得到函数依赖：</a:t>
            </a:r>
            <a:r>
              <a:rPr lang="en-US" altLang="zh-CN" dirty="0">
                <a:solidFill>
                  <a:srgbClr val="002060"/>
                </a:solidFill>
                <a:latin typeface="微软雅黑" panose="020B0503020204020204" pitchFamily="34" charset="-122"/>
                <a:ea typeface="微软雅黑" panose="020B0503020204020204" pitchFamily="34" charset="-122"/>
              </a:rPr>
              <a:t> (S,J)</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P</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(J,P)</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S</a:t>
            </a:r>
            <a:r>
              <a:rPr lang="zh-CN" altLang="en-US" dirty="0">
                <a:solidFill>
                  <a:srgbClr val="002060"/>
                </a:solidFill>
                <a:latin typeface="微软雅黑" panose="020B0503020204020204" pitchFamily="34" charset="-122"/>
                <a:ea typeface="微软雅黑" panose="020B0503020204020204" pitchFamily="34" charset="-122"/>
              </a:rPr>
              <a:t>，因此</a:t>
            </a:r>
            <a:r>
              <a:rPr lang="en-US" altLang="zh-CN" dirty="0">
                <a:solidFill>
                  <a:srgbClr val="002060"/>
                </a:solidFill>
                <a:latin typeface="微软雅黑" panose="020B0503020204020204" pitchFamily="34" charset="-122"/>
                <a:ea typeface="微软雅黑" panose="020B0503020204020204" pitchFamily="34" charset="-122"/>
              </a:rPr>
              <a:t>  (S,J)</a:t>
            </a:r>
            <a:r>
              <a:rPr lang="zh-CN" altLang="en-US" dirty="0">
                <a:solidFill>
                  <a:srgbClr val="002060"/>
                </a:solidFill>
                <a:latin typeface="微软雅黑" panose="020B0503020204020204" pitchFamily="34" charset="-122"/>
                <a:ea typeface="微软雅黑" panose="020B0503020204020204" pitchFamily="34" charset="-122"/>
              </a:rPr>
              <a:t>与</a:t>
            </a:r>
            <a:r>
              <a:rPr lang="en-US" altLang="zh-CN" dirty="0">
                <a:solidFill>
                  <a:srgbClr val="002060"/>
                </a:solidFill>
                <a:latin typeface="微软雅黑" panose="020B0503020204020204" pitchFamily="34" charset="-122"/>
                <a:ea typeface="微软雅黑" panose="020B0503020204020204" pitchFamily="34" charset="-122"/>
              </a:rPr>
              <a:t>(J,P)</a:t>
            </a:r>
            <a:r>
              <a:rPr lang="zh-CN" altLang="en-US" dirty="0">
                <a:solidFill>
                  <a:srgbClr val="002060"/>
                </a:solidFill>
                <a:latin typeface="微软雅黑" panose="020B0503020204020204" pitchFamily="34" charset="-122"/>
                <a:ea typeface="微软雅黑" panose="020B0503020204020204" pitchFamily="34" charset="-122"/>
              </a:rPr>
              <a:t>都可以作为候选码。</a:t>
            </a:r>
            <a:endParaRPr lang="en-US" altLang="zh-CN" dirty="0">
              <a:solidFill>
                <a:srgbClr val="002060"/>
              </a:solidFill>
              <a:latin typeface="微软雅黑" panose="020B0503020204020204" pitchFamily="34" charset="-122"/>
              <a:ea typeface="微软雅黑" panose="020B0503020204020204" pitchFamily="34" charset="-122"/>
            </a:endParaRPr>
          </a:p>
          <a:p>
            <a:pPr lvl="1" algn="l">
              <a:lnSpc>
                <a:spcPct val="150000"/>
              </a:lnSpc>
              <a:buFont typeface="Wingdings" pitchFamily="2" charset="2"/>
              <a:buChar char="n"/>
            </a:pPr>
            <a:r>
              <a:rPr lang="zh-CN" altLang="en-US" dirty="0">
                <a:solidFill>
                  <a:srgbClr val="002060"/>
                </a:solidFill>
                <a:latin typeface="微软雅黑" panose="020B0503020204020204" pitchFamily="34" charset="-122"/>
                <a:ea typeface="微软雅黑" panose="020B0503020204020204" pitchFamily="34" charset="-122"/>
              </a:rPr>
              <a:t>  关系模式中没有属性对码传递依赖或部分依赖，所以</a:t>
            </a:r>
            <a:r>
              <a:rPr lang="en-US" altLang="zh-CN" dirty="0">
                <a:solidFill>
                  <a:srgbClr val="002060"/>
                </a:solidFill>
                <a:latin typeface="微软雅黑" panose="020B0503020204020204" pitchFamily="34" charset="-122"/>
                <a:ea typeface="微软雅黑" panose="020B0503020204020204" pitchFamily="34" charset="-122"/>
              </a:rPr>
              <a:t>   SJP∈3NF</a:t>
            </a:r>
            <a:r>
              <a:rPr lang="zh-CN" altLang="en-US"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lvl="1" algn="l">
              <a:lnSpc>
                <a:spcPct val="150000"/>
              </a:lnSpc>
              <a:buFont typeface="Wingdings" pitchFamily="2" charset="2"/>
              <a:buChar char="n"/>
            </a:pPr>
            <a:r>
              <a:rPr lang="zh-CN" altLang="en-US" dirty="0">
                <a:solidFill>
                  <a:srgbClr val="002060"/>
                </a:solidFill>
                <a:latin typeface="微软雅黑" panose="020B0503020204020204" pitchFamily="34" charset="-122"/>
                <a:ea typeface="微软雅黑" panose="020B0503020204020204" pitchFamily="34" charset="-122"/>
              </a:rPr>
              <a:t>  除</a:t>
            </a:r>
            <a:r>
              <a:rPr lang="en-US" altLang="zh-CN" dirty="0">
                <a:solidFill>
                  <a:srgbClr val="002060"/>
                </a:solidFill>
                <a:latin typeface="微软雅黑" panose="020B0503020204020204" pitchFamily="34" charset="-122"/>
                <a:ea typeface="微软雅黑" panose="020B0503020204020204" pitchFamily="34" charset="-122"/>
              </a:rPr>
              <a:t>(S,J)</a:t>
            </a:r>
            <a:r>
              <a:rPr lang="zh-CN" altLang="en-US" dirty="0">
                <a:solidFill>
                  <a:srgbClr val="002060"/>
                </a:solidFill>
                <a:latin typeface="微软雅黑" panose="020B0503020204020204" pitchFamily="34" charset="-122"/>
                <a:ea typeface="微软雅黑" panose="020B0503020204020204" pitchFamily="34" charset="-122"/>
              </a:rPr>
              <a:t>与</a:t>
            </a:r>
            <a:r>
              <a:rPr lang="en-US" altLang="zh-CN" dirty="0">
                <a:solidFill>
                  <a:srgbClr val="002060"/>
                </a:solidFill>
                <a:latin typeface="微软雅黑" panose="020B0503020204020204" pitchFamily="34" charset="-122"/>
                <a:ea typeface="微软雅黑" panose="020B0503020204020204" pitchFamily="34" charset="-122"/>
              </a:rPr>
              <a:t>(J,P)</a:t>
            </a:r>
            <a:r>
              <a:rPr lang="zh-CN" altLang="en-US" dirty="0">
                <a:solidFill>
                  <a:srgbClr val="002060"/>
                </a:solidFill>
                <a:latin typeface="微软雅黑" panose="020B0503020204020204" pitchFamily="34" charset="-122"/>
                <a:ea typeface="微软雅黑" panose="020B0503020204020204" pitchFamily="34" charset="-122"/>
              </a:rPr>
              <a:t>以外没有其他决定因素，所以</a:t>
            </a:r>
            <a:r>
              <a:rPr lang="en-US" altLang="zh-CN" dirty="0">
                <a:solidFill>
                  <a:srgbClr val="002060"/>
                </a:solidFill>
                <a:latin typeface="微软雅黑" panose="020B0503020204020204" pitchFamily="34" charset="-122"/>
                <a:ea typeface="微软雅黑" panose="020B0503020204020204" pitchFamily="34" charset="-122"/>
              </a:rPr>
              <a:t>  SJP∈BCNF</a:t>
            </a:r>
            <a:r>
              <a:rPr lang="zh-CN" altLang="en-US" sz="2000" dirty="0">
                <a:solidFill>
                  <a:srgbClr val="002060"/>
                </a:solidFill>
                <a:latin typeface="微软雅黑" panose="020B0503020204020204" pitchFamily="34" charset="-122"/>
                <a:ea typeface="微软雅黑" panose="020B0503020204020204" pitchFamily="34" charset="-122"/>
              </a:rPr>
              <a:t>。</a:t>
            </a:r>
          </a:p>
          <a:p>
            <a:pPr algn="l">
              <a:buFont typeface="Wingdings" pitchFamily="2" charset="2"/>
              <a:buChar char="v"/>
            </a:pPr>
            <a:endParaRPr lang="zh-CN" altLang="en-US" sz="2400" dirty="0"/>
          </a:p>
        </p:txBody>
      </p:sp>
      <p:sp>
        <p:nvSpPr>
          <p:cNvPr id="2" name="日期占位符 1"/>
          <p:cNvSpPr>
            <a:spLocks noGrp="1"/>
          </p:cNvSpPr>
          <p:nvPr>
            <p:ph type="dt" sz="half" idx="10"/>
          </p:nvPr>
        </p:nvSpPr>
        <p:spPr/>
        <p:txBody>
          <a:bodyPr/>
          <a:lstStyle/>
          <a:p>
            <a:pPr>
              <a:defRPr/>
            </a:pPr>
            <a:fld id="{01A597CC-7197-418D-9D40-92E754177692}"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anim calcmode="lin" valueType="num">
                                      <p:cBhvr>
                                        <p:cTn id="7" dur="500" fill="hold"/>
                                        <p:tgtEl>
                                          <p:spTgt spid="5632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632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632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6322">
                                            <p:txEl>
                                              <p:pRg st="2" end="2"/>
                                            </p:txEl>
                                          </p:spTgt>
                                        </p:tgtEl>
                                        <p:attrNameLst>
                                          <p:attrName>style.visibility</p:attrName>
                                        </p:attrNameLst>
                                      </p:cBhvr>
                                      <p:to>
                                        <p:strVal val="visible"/>
                                      </p:to>
                                    </p:set>
                                    <p:anim calcmode="lin" valueType="num">
                                      <p:cBhvr>
                                        <p:cTn id="14" dur="500" fill="hold"/>
                                        <p:tgtEl>
                                          <p:spTgt spid="56322">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6322">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632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6322">
                                            <p:txEl>
                                              <p:pRg st="3" end="3"/>
                                            </p:txEl>
                                          </p:spTgt>
                                        </p:tgtEl>
                                        <p:attrNameLst>
                                          <p:attrName>style.visibility</p:attrName>
                                        </p:attrNameLst>
                                      </p:cBhvr>
                                      <p:to>
                                        <p:strVal val="visible"/>
                                      </p:to>
                                    </p:set>
                                    <p:anim calcmode="lin" valueType="num">
                                      <p:cBhvr>
                                        <p:cTn id="21" dur="500" fill="hold"/>
                                        <p:tgtEl>
                                          <p:spTgt spid="5632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6322">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63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en-US" altLang="zh-CN" sz="3600" dirty="0">
                <a:sym typeface="微软雅黑" pitchFamily="34" charset="-122"/>
              </a:rPr>
              <a:t>BCNF</a:t>
            </a:r>
            <a:r>
              <a:rPr lang="zh-CN" altLang="en-US" sz="3600" dirty="0">
                <a:sym typeface="微软雅黑" pitchFamily="34" charset="-122"/>
              </a:rPr>
              <a:t>（续）</a:t>
            </a:r>
            <a:endParaRPr lang="zh-CN" altLang="en-US" sz="3600" dirty="0"/>
          </a:p>
        </p:txBody>
      </p:sp>
      <p:sp>
        <p:nvSpPr>
          <p:cNvPr id="57347" name="内容占位符 2"/>
          <p:cNvSpPr>
            <a:spLocks noGrp="1" noChangeArrowheads="1"/>
          </p:cNvSpPr>
          <p:nvPr>
            <p:ph idx="1"/>
          </p:nvPr>
        </p:nvSpPr>
        <p:spPr>
          <a:xfrm>
            <a:off x="827088" y="749487"/>
            <a:ext cx="8316912" cy="3039554"/>
          </a:xfrm>
        </p:spPr>
        <p:txBody>
          <a:bodyPr/>
          <a:lstStyle/>
          <a:p>
            <a:pPr algn="l">
              <a:lnSpc>
                <a:spcPct val="150000"/>
              </a:lnSpc>
              <a:spcBef>
                <a:spcPts val="0"/>
              </a:spcBef>
              <a:buFont typeface="Wingdings" pitchFamily="2" charset="2"/>
              <a:buChar char="v"/>
            </a:pPr>
            <a:r>
              <a:rPr lang="zh-CN" altLang="en-US" sz="2000" dirty="0">
                <a:latin typeface="微软雅黑" panose="020B0503020204020204" pitchFamily="34" charset="-122"/>
                <a:ea typeface="微软雅黑" panose="020B0503020204020204" pitchFamily="34" charset="-122"/>
              </a:rPr>
              <a:t>[例6.</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 关系模式</a:t>
            </a:r>
            <a:r>
              <a:rPr lang="en-US" altLang="zh-CN" sz="2000" dirty="0">
                <a:latin typeface="微软雅黑" panose="020B0503020204020204" pitchFamily="34" charset="-122"/>
                <a:ea typeface="微软雅黑" panose="020B0503020204020204" pitchFamily="34" charset="-122"/>
              </a:rPr>
              <a:t>STJ(S,T,J)</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表示学生，</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表示教师，</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表示课程。每一教师只教一门课。每门课有若干教师，某一学生选定某门课，就对应一个固定的教师。</a:t>
            </a:r>
            <a:endParaRPr lang="en-US" altLang="zh-CN" sz="2000" dirty="0">
              <a:latin typeface="微软雅黑" panose="020B0503020204020204" pitchFamily="34" charset="-122"/>
              <a:ea typeface="微软雅黑" panose="020B0503020204020204" pitchFamily="34" charset="-122"/>
            </a:endParaRPr>
          </a:p>
          <a:p>
            <a:pPr lvl="1" algn="l">
              <a:lnSpc>
                <a:spcPct val="150000"/>
              </a:lnSpc>
              <a:spcBef>
                <a:spcPts val="0"/>
              </a:spcBef>
              <a:buFont typeface="Wingdings" pitchFamily="2" charset="2"/>
              <a:buChar char="n"/>
            </a:pPr>
            <a:r>
              <a:rPr lang="zh-CN" altLang="en-US" sz="2000" dirty="0">
                <a:solidFill>
                  <a:srgbClr val="002060"/>
                </a:solidFill>
                <a:latin typeface="微软雅黑" panose="020B0503020204020204" pitchFamily="34" charset="-122"/>
                <a:ea typeface="微软雅黑" panose="020B0503020204020204" pitchFamily="34" charset="-122"/>
              </a:rPr>
              <a:t>  由语义可得到函数依赖：</a:t>
            </a:r>
            <a:r>
              <a:rPr lang="en-US" altLang="zh-CN" sz="2000" dirty="0">
                <a:solidFill>
                  <a:srgbClr val="002060"/>
                </a:solidFill>
                <a:latin typeface="微软雅黑" panose="020B0503020204020204" pitchFamily="34" charset="-122"/>
                <a:ea typeface="微软雅黑" panose="020B0503020204020204" pitchFamily="34" charset="-122"/>
              </a:rPr>
              <a:t>(S,J)→T</a:t>
            </a: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(S,T)→J</a:t>
            </a: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T→J</a:t>
            </a:r>
          </a:p>
          <a:p>
            <a:pPr lvl="1" algn="l">
              <a:lnSpc>
                <a:spcPct val="150000"/>
              </a:lnSpc>
              <a:spcBef>
                <a:spcPts val="0"/>
              </a:spcBef>
              <a:buFont typeface="Wingdings" pitchFamily="2" charset="2"/>
              <a:buChar char="n"/>
            </a:pPr>
            <a:r>
              <a:rPr lang="zh-CN" altLang="en-US" sz="2000" dirty="0">
                <a:solidFill>
                  <a:srgbClr val="002060"/>
                </a:solidFill>
                <a:latin typeface="微软雅黑" panose="020B0503020204020204" pitchFamily="34" charset="-122"/>
                <a:ea typeface="微软雅黑" panose="020B0503020204020204" pitchFamily="34" charset="-122"/>
              </a:rPr>
              <a:t>  因为没有任何非主属性对码传递依赖或部分依赖，</a:t>
            </a:r>
            <a:r>
              <a:rPr lang="en-US" altLang="zh-CN" sz="2000" dirty="0">
                <a:solidFill>
                  <a:srgbClr val="002060"/>
                </a:solidFill>
                <a:latin typeface="微软雅黑" panose="020B0503020204020204" pitchFamily="34" charset="-122"/>
                <a:ea typeface="微软雅黑" panose="020B0503020204020204" pitchFamily="34" charset="-122"/>
              </a:rPr>
              <a:t> STJ ∈ 3NF</a:t>
            </a:r>
          </a:p>
          <a:p>
            <a:pPr lvl="1" algn="l">
              <a:lnSpc>
                <a:spcPct val="150000"/>
              </a:lnSpc>
              <a:spcBef>
                <a:spcPts val="0"/>
              </a:spcBef>
              <a:buFont typeface="Wingdings" pitchFamily="2" charset="2"/>
              <a:buChar char="n"/>
            </a:pPr>
            <a:r>
              <a:rPr lang="zh-CN" altLang="en-US" sz="2000" dirty="0">
                <a:solidFill>
                  <a:srgbClr val="002060"/>
                </a:solidFill>
                <a:latin typeface="微软雅黑" panose="020B0503020204020204" pitchFamily="34" charset="-122"/>
                <a:ea typeface="微软雅黑" panose="020B0503020204020204" pitchFamily="34" charset="-122"/>
              </a:rPr>
              <a:t>  因为</a:t>
            </a:r>
            <a:r>
              <a:rPr lang="en-US" altLang="zh-CN" sz="2000" dirty="0">
                <a:solidFill>
                  <a:srgbClr val="002060"/>
                </a:solidFill>
                <a:latin typeface="微软雅黑" panose="020B0503020204020204" pitchFamily="34" charset="-122"/>
                <a:ea typeface="微软雅黑" panose="020B0503020204020204" pitchFamily="34" charset="-122"/>
              </a:rPr>
              <a:t>T</a:t>
            </a:r>
            <a:r>
              <a:rPr lang="zh-CN" altLang="en-US" sz="2000" dirty="0">
                <a:solidFill>
                  <a:srgbClr val="002060"/>
                </a:solidFill>
                <a:latin typeface="微软雅黑" panose="020B0503020204020204" pitchFamily="34" charset="-122"/>
                <a:ea typeface="微软雅黑" panose="020B0503020204020204" pitchFamily="34" charset="-122"/>
              </a:rPr>
              <a:t>是决定因素，而</a:t>
            </a:r>
            <a:r>
              <a:rPr lang="en-US" altLang="zh-CN" sz="2000" dirty="0">
                <a:solidFill>
                  <a:srgbClr val="002060"/>
                </a:solidFill>
                <a:latin typeface="微软雅黑" panose="020B0503020204020204" pitchFamily="34" charset="-122"/>
                <a:ea typeface="微软雅黑" panose="020B0503020204020204" pitchFamily="34" charset="-122"/>
              </a:rPr>
              <a:t>T</a:t>
            </a:r>
            <a:r>
              <a:rPr lang="zh-CN" altLang="en-US" sz="2000" dirty="0">
                <a:solidFill>
                  <a:srgbClr val="002060"/>
                </a:solidFill>
                <a:latin typeface="微软雅黑" panose="020B0503020204020204" pitchFamily="34" charset="-122"/>
                <a:ea typeface="微软雅黑" panose="020B0503020204020204" pitchFamily="34" charset="-122"/>
              </a:rPr>
              <a:t>不包含码，所以</a:t>
            </a:r>
            <a:r>
              <a:rPr lang="en-US" altLang="zh-CN" sz="2000" dirty="0">
                <a:solidFill>
                  <a:srgbClr val="002060"/>
                </a:solidFill>
                <a:latin typeface="微软雅黑" panose="020B0503020204020204" pitchFamily="34" charset="-122"/>
                <a:ea typeface="微软雅黑" panose="020B0503020204020204" pitchFamily="34" charset="-122"/>
              </a:rPr>
              <a:t>STJ ∈ BCNF</a:t>
            </a:r>
            <a:r>
              <a:rPr lang="zh-CN" altLang="en-US" sz="2000" dirty="0">
                <a:solidFill>
                  <a:srgbClr val="002060"/>
                </a:solidFill>
                <a:latin typeface="微软雅黑" panose="020B0503020204020204" pitchFamily="34" charset="-122"/>
                <a:ea typeface="微软雅黑" panose="020B0503020204020204" pitchFamily="34" charset="-122"/>
              </a:rPr>
              <a:t>。</a:t>
            </a:r>
          </a:p>
          <a:p>
            <a:pPr algn="l">
              <a:buFont typeface="Wingdings" pitchFamily="2" charset="2"/>
              <a:buChar char="v"/>
            </a:pPr>
            <a:endParaRPr lang="zh-CN" altLang="en-US" sz="2400" dirty="0"/>
          </a:p>
        </p:txBody>
      </p:sp>
      <p:pic>
        <p:nvPicPr>
          <p:cNvPr id="57348" name="图片 3" descr="66"/>
          <p:cNvPicPr>
            <a:picLocks noChangeArrowheads="1"/>
          </p:cNvPicPr>
          <p:nvPr/>
        </p:nvPicPr>
        <p:blipFill>
          <a:blip r:embed="rId2" cstate="print"/>
          <a:srcRect/>
          <a:stretch>
            <a:fillRect/>
          </a:stretch>
        </p:blipFill>
        <p:spPr bwMode="auto">
          <a:xfrm>
            <a:off x="2483768" y="3933056"/>
            <a:ext cx="5400600" cy="1647438"/>
          </a:xfrm>
          <a:prstGeom prst="rect">
            <a:avLst/>
          </a:prstGeom>
          <a:noFill/>
          <a:ln w="9525">
            <a:noFill/>
            <a:miter lim="800000"/>
            <a:headEnd/>
            <a:tailEnd/>
          </a:ln>
        </p:spPr>
      </p:pic>
      <p:sp>
        <p:nvSpPr>
          <p:cNvPr id="5" name="TextBox 4"/>
          <p:cNvSpPr txBox="1"/>
          <p:nvPr/>
        </p:nvSpPr>
        <p:spPr>
          <a:xfrm>
            <a:off x="3687753" y="5877272"/>
            <a:ext cx="2595582" cy="369332"/>
          </a:xfrm>
          <a:prstGeom prst="rect">
            <a:avLst/>
          </a:prstGeom>
          <a:noFill/>
        </p:spPr>
        <p:txBody>
          <a:bodyPr wrap="none" rtlCol="0">
            <a:spAutoFit/>
          </a:bodyPr>
          <a:lstStyle/>
          <a:p>
            <a:r>
              <a:rPr lang="zh-CN" altLang="en-US" b="1" dirty="0"/>
              <a:t>图</a:t>
            </a:r>
            <a:r>
              <a:rPr lang="en-US" altLang="zh-CN" b="1" dirty="0"/>
              <a:t>6.6 STJ</a:t>
            </a:r>
            <a:r>
              <a:rPr lang="zh-CN" altLang="en-US" b="1" dirty="0"/>
              <a:t>中的函数依赖</a:t>
            </a:r>
          </a:p>
        </p:txBody>
      </p:sp>
      <p:cxnSp>
        <p:nvCxnSpPr>
          <p:cNvPr id="6" name="直接连接符 5"/>
          <p:cNvCxnSpPr/>
          <p:nvPr/>
        </p:nvCxnSpPr>
        <p:spPr bwMode="auto">
          <a:xfrm flipH="1">
            <a:off x="6804248" y="3195506"/>
            <a:ext cx="72008" cy="288032"/>
          </a:xfrm>
          <a:prstGeom prst="line">
            <a:avLst/>
          </a:prstGeom>
          <a:noFill/>
          <a:ln w="19050" cap="flat" cmpd="sng" algn="ctr">
            <a:solidFill>
              <a:schemeClr val="tx1"/>
            </a:solidFill>
            <a:prstDash val="solid"/>
            <a:round/>
            <a:headEnd type="none" w="med" len="med"/>
            <a:tailEnd type="none" w="med" len="med"/>
          </a:ln>
          <a:effectLst/>
        </p:spPr>
      </p:cxnSp>
      <p:sp>
        <p:nvSpPr>
          <p:cNvPr id="2" name="日期占位符 1"/>
          <p:cNvSpPr>
            <a:spLocks noGrp="1"/>
          </p:cNvSpPr>
          <p:nvPr>
            <p:ph type="dt" sz="half" idx="10"/>
          </p:nvPr>
        </p:nvSpPr>
        <p:spPr/>
        <p:txBody>
          <a:bodyPr/>
          <a:lstStyle/>
          <a:p>
            <a:pPr>
              <a:defRPr/>
            </a:pPr>
            <a:fld id="{37ACFAE2-D1B5-466C-969D-40817E39AC06}"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 calcmode="lin" valueType="num">
                                      <p:cBhvr>
                                        <p:cTn id="7" dur="500" fill="hold"/>
                                        <p:tgtEl>
                                          <p:spTgt spid="5734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734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734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7347">
                                            <p:txEl>
                                              <p:pRg st="2" end="2"/>
                                            </p:txEl>
                                          </p:spTgt>
                                        </p:tgtEl>
                                        <p:attrNameLst>
                                          <p:attrName>style.visibility</p:attrName>
                                        </p:attrNameLst>
                                      </p:cBhvr>
                                      <p:to>
                                        <p:strVal val="visible"/>
                                      </p:to>
                                    </p:set>
                                    <p:anim calcmode="lin" valueType="num">
                                      <p:cBhvr>
                                        <p:cTn id="14" dur="500" fill="hold"/>
                                        <p:tgtEl>
                                          <p:spTgt spid="57347">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7347">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73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7347">
                                            <p:txEl>
                                              <p:pRg st="3" end="3"/>
                                            </p:txEl>
                                          </p:spTgt>
                                        </p:tgtEl>
                                        <p:attrNameLst>
                                          <p:attrName>style.visibility</p:attrName>
                                        </p:attrNameLst>
                                      </p:cBhvr>
                                      <p:to>
                                        <p:strVal val="visible"/>
                                      </p:to>
                                    </p:set>
                                    <p:anim calcmode="lin" valueType="num">
                                      <p:cBhvr>
                                        <p:cTn id="21" dur="500" fill="hold"/>
                                        <p:tgtEl>
                                          <p:spTgt spid="5734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734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7347">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57348"/>
                                        </p:tgtEl>
                                        <p:attrNameLst>
                                          <p:attrName>style.visibility</p:attrName>
                                        </p:attrNameLst>
                                      </p:cBhvr>
                                      <p:to>
                                        <p:strVal val="visible"/>
                                      </p:to>
                                    </p:set>
                                    <p:anim calcmode="lin" valueType="num">
                                      <p:cBhvr>
                                        <p:cTn id="33" dur="1000" fill="hold"/>
                                        <p:tgtEl>
                                          <p:spTgt spid="57348"/>
                                        </p:tgtEl>
                                        <p:attrNameLst>
                                          <p:attrName>ppt_w</p:attrName>
                                        </p:attrNameLst>
                                      </p:cBhvr>
                                      <p:tavLst>
                                        <p:tav tm="0">
                                          <p:val>
                                            <p:fltVal val="0"/>
                                          </p:val>
                                        </p:tav>
                                        <p:tav tm="100000">
                                          <p:val>
                                            <p:strVal val="#ppt_w"/>
                                          </p:val>
                                        </p:tav>
                                      </p:tavLst>
                                    </p:anim>
                                    <p:anim calcmode="lin" valueType="num">
                                      <p:cBhvr>
                                        <p:cTn id="34" dur="1000" fill="hold"/>
                                        <p:tgtEl>
                                          <p:spTgt spid="57348"/>
                                        </p:tgtEl>
                                        <p:attrNameLst>
                                          <p:attrName>ppt_h</p:attrName>
                                        </p:attrNameLst>
                                      </p:cBhvr>
                                      <p:tavLst>
                                        <p:tav tm="0">
                                          <p:val>
                                            <p:fltVal val="0"/>
                                          </p:val>
                                        </p:tav>
                                        <p:tav tm="100000">
                                          <p:val>
                                            <p:strVal val="#ppt_h"/>
                                          </p:val>
                                        </p:tav>
                                      </p:tavLst>
                                    </p:anim>
                                    <p:anim calcmode="lin" valueType="num">
                                      <p:cBhvr>
                                        <p:cTn id="35" dur="1000" fill="hold"/>
                                        <p:tgtEl>
                                          <p:spTgt spid="57348"/>
                                        </p:tgtEl>
                                        <p:attrNameLst>
                                          <p:attrName>style.rotation</p:attrName>
                                        </p:attrNameLst>
                                      </p:cBhvr>
                                      <p:tavLst>
                                        <p:tav tm="0">
                                          <p:val>
                                            <p:fltVal val="90"/>
                                          </p:val>
                                        </p:tav>
                                        <p:tav tm="100000">
                                          <p:val>
                                            <p:fltVal val="0"/>
                                          </p:val>
                                        </p:tav>
                                      </p:tavLst>
                                    </p:anim>
                                    <p:animEffect transition="in" filter="fade">
                                      <p:cBhvr>
                                        <p:cTn id="36" dur="1000"/>
                                        <p:tgtEl>
                                          <p:spTgt spid="57348"/>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1000" fill="hold"/>
                                        <p:tgtEl>
                                          <p:spTgt spid="5"/>
                                        </p:tgtEl>
                                        <p:attrNameLst>
                                          <p:attrName>ppt_w</p:attrName>
                                        </p:attrNameLst>
                                      </p:cBhvr>
                                      <p:tavLst>
                                        <p:tav tm="0">
                                          <p:val>
                                            <p:fltVal val="0"/>
                                          </p:val>
                                        </p:tav>
                                        <p:tav tm="100000">
                                          <p:val>
                                            <p:strVal val="#ppt_w"/>
                                          </p:val>
                                        </p:tav>
                                      </p:tavLst>
                                    </p:anim>
                                    <p:anim calcmode="lin" valueType="num">
                                      <p:cBhvr>
                                        <p:cTn id="42" dur="1000" fill="hold"/>
                                        <p:tgtEl>
                                          <p:spTgt spid="5"/>
                                        </p:tgtEl>
                                        <p:attrNameLst>
                                          <p:attrName>ppt_h</p:attrName>
                                        </p:attrNameLst>
                                      </p:cBhvr>
                                      <p:tavLst>
                                        <p:tav tm="0">
                                          <p:val>
                                            <p:fltVal val="0"/>
                                          </p:val>
                                        </p:tav>
                                        <p:tav tm="100000">
                                          <p:val>
                                            <p:strVal val="#ppt_h"/>
                                          </p:val>
                                        </p:tav>
                                      </p:tavLst>
                                    </p:anim>
                                    <p:anim calcmode="lin" valueType="num">
                                      <p:cBhvr>
                                        <p:cTn id="43" dur="1000" fill="hold"/>
                                        <p:tgtEl>
                                          <p:spTgt spid="5"/>
                                        </p:tgtEl>
                                        <p:attrNameLst>
                                          <p:attrName>style.rotation</p:attrName>
                                        </p:attrNameLst>
                                      </p:cBhvr>
                                      <p:tavLst>
                                        <p:tav tm="0">
                                          <p:val>
                                            <p:fltVal val="90"/>
                                          </p:val>
                                        </p:tav>
                                        <p:tav tm="100000">
                                          <p:val>
                                            <p:fltVal val="0"/>
                                          </p:val>
                                        </p:tav>
                                      </p:tavLst>
                                    </p:anim>
                                    <p:animEffect transition="in" filter="fade">
                                      <p:cBhvr>
                                        <p:cTn id="4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p:nvPr>
        </p:nvSpPr>
        <p:spPr/>
        <p:txBody>
          <a:bodyPr/>
          <a:lstStyle/>
          <a:p>
            <a:r>
              <a:rPr lang="en-US" altLang="zh-CN" sz="3600" dirty="0">
                <a:sym typeface="微软雅黑" pitchFamily="34" charset="-122"/>
              </a:rPr>
              <a:t>BCNF</a:t>
            </a:r>
            <a:r>
              <a:rPr lang="zh-CN" altLang="en-US" sz="3600" dirty="0">
                <a:sym typeface="微软雅黑" pitchFamily="34" charset="-122"/>
              </a:rPr>
              <a:t>（续）</a:t>
            </a:r>
            <a:endParaRPr lang="zh-CN" altLang="en-US" sz="3600" dirty="0"/>
          </a:p>
        </p:txBody>
      </p:sp>
      <p:sp>
        <p:nvSpPr>
          <p:cNvPr id="58371" name="内容占位符 2"/>
          <p:cNvSpPr>
            <a:spLocks noGrp="1" noChangeArrowheads="1"/>
          </p:cNvSpPr>
          <p:nvPr>
            <p:ph idx="1"/>
          </p:nvPr>
        </p:nvSpPr>
        <p:spPr>
          <a:xfrm>
            <a:off x="956786" y="980728"/>
            <a:ext cx="8149538" cy="4854575"/>
          </a:xfrm>
        </p:spPr>
        <p:txBody>
          <a:bodyPr/>
          <a:lstStyle/>
          <a:p>
            <a:pPr marL="342900" indent="-342900" algn="l">
              <a:lnSpc>
                <a:spcPct val="120000"/>
              </a:lnSpc>
              <a:buFont typeface="Wingdings" pitchFamily="2" charset="2"/>
              <a:buChar char="v"/>
            </a:pPr>
            <a:r>
              <a:rPr lang="zh-CN" altLang="en-US" dirty="0"/>
              <a:t>对于不是</a:t>
            </a:r>
            <a:r>
              <a:rPr lang="en-US" altLang="zh-CN" dirty="0"/>
              <a:t>BCNF</a:t>
            </a:r>
            <a:r>
              <a:rPr lang="zh-CN" altLang="en-US" dirty="0"/>
              <a:t>的关系模式，仍然存在不合适的地方。</a:t>
            </a:r>
            <a:endParaRPr lang="en-US" altLang="zh-CN" dirty="0"/>
          </a:p>
          <a:p>
            <a:pPr marL="342900" indent="-342900" algn="l">
              <a:lnSpc>
                <a:spcPct val="120000"/>
              </a:lnSpc>
              <a:buFont typeface="Wingdings" pitchFamily="2" charset="2"/>
              <a:buChar char="v"/>
            </a:pPr>
            <a:r>
              <a:rPr lang="zh-CN" altLang="en-US" dirty="0"/>
              <a:t>非</a:t>
            </a:r>
            <a:r>
              <a:rPr lang="en-US" altLang="zh-CN" dirty="0"/>
              <a:t>BCNF</a:t>
            </a:r>
            <a:r>
              <a:rPr lang="zh-CN" altLang="en-US" dirty="0"/>
              <a:t>的关系模式也可以通过分解成为</a:t>
            </a:r>
            <a:r>
              <a:rPr lang="en-US" altLang="zh-CN" dirty="0"/>
              <a:t>BCNF</a:t>
            </a:r>
            <a:r>
              <a:rPr lang="zh-CN" altLang="en-US" dirty="0"/>
              <a:t>。例如</a:t>
            </a:r>
            <a:r>
              <a:rPr lang="en-US" altLang="zh-CN" dirty="0"/>
              <a:t>STJ</a:t>
            </a:r>
            <a:r>
              <a:rPr lang="zh-CN" altLang="en-US" dirty="0"/>
              <a:t>可分解为</a:t>
            </a:r>
            <a:r>
              <a:rPr lang="en-US" altLang="zh-CN" dirty="0"/>
              <a:t>ST(S,T)</a:t>
            </a:r>
            <a:r>
              <a:rPr lang="zh-CN" altLang="en-US" dirty="0"/>
              <a:t>与</a:t>
            </a:r>
            <a:r>
              <a:rPr lang="en-US" altLang="zh-CN" dirty="0"/>
              <a:t>TJ(T,J)</a:t>
            </a:r>
            <a:r>
              <a:rPr lang="zh-CN" altLang="en-US" dirty="0"/>
              <a:t>，它们都是</a:t>
            </a:r>
            <a:r>
              <a:rPr lang="en-US" altLang="zh-CN" dirty="0"/>
              <a:t>BCNF</a:t>
            </a:r>
            <a:r>
              <a:rPr lang="zh-CN" altLang="en-US" dirty="0"/>
              <a:t>。</a:t>
            </a:r>
            <a:endParaRPr lang="en-US" dirty="0"/>
          </a:p>
        </p:txBody>
      </p:sp>
      <p:sp>
        <p:nvSpPr>
          <p:cNvPr id="2" name="日期占位符 1"/>
          <p:cNvSpPr>
            <a:spLocks noGrp="1"/>
          </p:cNvSpPr>
          <p:nvPr>
            <p:ph type="dt" sz="half" idx="10"/>
          </p:nvPr>
        </p:nvSpPr>
        <p:spPr/>
        <p:txBody>
          <a:bodyPr/>
          <a:lstStyle/>
          <a:p>
            <a:pPr>
              <a:defRPr/>
            </a:pPr>
            <a:fld id="{9A39AF9E-2D83-48B1-8B56-F522700332F6}" type="datetime1">
              <a:rPr lang="zh-CN" altLang="en-US" smtClean="0"/>
              <a:t>2021/12/02</a:t>
            </a:fld>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lgn="l"/>
            <a:r>
              <a:rPr lang="en-US" altLang="zh-CN" sz="4800" dirty="0">
                <a:ea typeface="华文隶书" panose="02010800040101010101" pitchFamily="2" charset="-122"/>
              </a:rPr>
              <a:t>BCNF</a:t>
            </a:r>
            <a:r>
              <a:rPr lang="zh-CN" altLang="en-US" sz="4800" dirty="0">
                <a:ea typeface="华文隶书" panose="02010800040101010101" pitchFamily="2" charset="-122"/>
              </a:rPr>
              <a:t>判别练习</a:t>
            </a:r>
            <a:endParaRPr lang="zh-CN" altLang="en-US" sz="4800" b="1" dirty="0">
              <a:ea typeface="华文隶书" panose="02010800040101010101" pitchFamily="2" charset="-122"/>
            </a:endParaRPr>
          </a:p>
        </p:txBody>
      </p:sp>
      <p:sp>
        <p:nvSpPr>
          <p:cNvPr id="228355" name="Rectangle 3"/>
          <p:cNvSpPr>
            <a:spLocks noGrp="1" noChangeArrowheads="1"/>
          </p:cNvSpPr>
          <p:nvPr>
            <p:ph idx="1"/>
          </p:nvPr>
        </p:nvSpPr>
        <p:spPr>
          <a:xfrm>
            <a:off x="990600" y="990600"/>
            <a:ext cx="8153400" cy="5867400"/>
          </a:xfrm>
        </p:spPr>
        <p:txBody>
          <a:bodyPr/>
          <a:lstStyle/>
          <a:p>
            <a:pPr>
              <a:lnSpc>
                <a:spcPct val="125000"/>
              </a:lnSpc>
            </a:pPr>
            <a:r>
              <a:rPr lang="en-US" altLang="zh-CN" sz="2600" b="1" i="1" dirty="0"/>
              <a:t>1</a:t>
            </a:r>
            <a:r>
              <a:rPr lang="zh-CN" altLang="en-US" sz="2600" b="1" i="1" dirty="0"/>
              <a:t>、</a:t>
            </a:r>
            <a:r>
              <a:rPr lang="en-US" altLang="zh-CN" sz="2600" b="1" i="1" dirty="0"/>
              <a:t>r</a:t>
            </a:r>
            <a:r>
              <a:rPr lang="en-US" altLang="zh-CN" sz="2600" b="1" dirty="0"/>
              <a:t>(</a:t>
            </a:r>
            <a:r>
              <a:rPr lang="en-US" altLang="zh-CN" sz="2600" b="1" i="1" dirty="0"/>
              <a:t>R</a:t>
            </a:r>
            <a:r>
              <a:rPr lang="en-US" altLang="zh-CN" sz="2600" b="1" dirty="0"/>
              <a:t>)</a:t>
            </a:r>
            <a:r>
              <a:rPr lang="nl-NL" altLang="zh-CN" sz="2600" b="1" dirty="0"/>
              <a:t>=</a:t>
            </a:r>
            <a:r>
              <a:rPr lang="nl-NL" altLang="zh-CN" sz="2600" b="1" i="1" dirty="0"/>
              <a:t>r</a:t>
            </a:r>
            <a:r>
              <a:rPr lang="nl-NL" altLang="zh-CN" sz="2600" b="1" dirty="0"/>
              <a:t>(</a:t>
            </a:r>
            <a:r>
              <a:rPr lang="nl-NL" altLang="zh-CN" sz="2600" b="1" i="1" dirty="0"/>
              <a:t>A</a:t>
            </a:r>
            <a:r>
              <a:rPr lang="nl-NL" altLang="zh-CN" sz="2600" b="1" dirty="0"/>
              <a:t>, </a:t>
            </a:r>
            <a:r>
              <a:rPr lang="nl-NL" altLang="zh-CN" sz="2600" b="1" i="1" dirty="0"/>
              <a:t>B</a:t>
            </a:r>
            <a:r>
              <a:rPr lang="nl-NL" altLang="zh-CN" sz="2600" b="1" dirty="0"/>
              <a:t>, </a:t>
            </a:r>
            <a:r>
              <a:rPr lang="nl-NL" altLang="zh-CN" sz="2600" b="1" i="1" dirty="0"/>
              <a:t>C</a:t>
            </a:r>
            <a:r>
              <a:rPr lang="nl-NL" altLang="zh-CN" sz="2600" b="1" dirty="0"/>
              <a:t>)</a:t>
            </a:r>
            <a:r>
              <a:rPr lang="zh-CN" altLang="nl-NL" sz="2600" b="1" dirty="0"/>
              <a:t>，</a:t>
            </a:r>
            <a:r>
              <a:rPr lang="nl-NL" altLang="zh-CN" sz="2600" b="1" i="1" dirty="0"/>
              <a:t>F</a:t>
            </a:r>
            <a:r>
              <a:rPr lang="nl-NL" altLang="zh-CN" sz="2600" b="1" dirty="0"/>
              <a:t>={</a:t>
            </a:r>
            <a:r>
              <a:rPr lang="nl-NL" altLang="zh-CN" sz="2600" b="1" i="1" dirty="0"/>
              <a:t>A</a:t>
            </a:r>
            <a:r>
              <a:rPr lang="nl-NL" altLang="zh-CN" sz="2600" b="1" dirty="0"/>
              <a:t>→</a:t>
            </a:r>
            <a:r>
              <a:rPr lang="nl-NL" altLang="zh-CN" sz="2600" b="1" i="1" dirty="0"/>
              <a:t>B</a:t>
            </a:r>
            <a:r>
              <a:rPr lang="nl-NL" altLang="zh-CN" sz="2600" b="1" dirty="0"/>
              <a:t>, </a:t>
            </a:r>
            <a:r>
              <a:rPr lang="nl-NL" altLang="zh-CN" sz="2600" b="1" i="1" dirty="0">
                <a:solidFill>
                  <a:srgbClr val="FF33CC"/>
                </a:solidFill>
              </a:rPr>
              <a:t>B</a:t>
            </a:r>
            <a:r>
              <a:rPr lang="nl-NL" altLang="zh-CN" sz="2600" b="1" dirty="0">
                <a:solidFill>
                  <a:srgbClr val="FF33CC"/>
                </a:solidFill>
              </a:rPr>
              <a:t>→</a:t>
            </a:r>
            <a:r>
              <a:rPr lang="nl-NL" altLang="zh-CN" sz="2600" b="1" i="1" dirty="0">
                <a:solidFill>
                  <a:srgbClr val="FF33CC"/>
                </a:solidFill>
              </a:rPr>
              <a:t>C</a:t>
            </a:r>
            <a:r>
              <a:rPr lang="nl-NL" altLang="zh-CN" sz="2600" b="1" dirty="0"/>
              <a:t>}</a:t>
            </a:r>
            <a:r>
              <a:rPr lang="zh-CN" altLang="nl-NL" sz="2600" b="1" dirty="0"/>
              <a:t>。</a:t>
            </a:r>
          </a:p>
          <a:p>
            <a:pPr lvl="1">
              <a:lnSpc>
                <a:spcPct val="130000"/>
              </a:lnSpc>
            </a:pPr>
            <a:r>
              <a:rPr lang="en-US" altLang="zh-CN" b="1" i="1" dirty="0"/>
              <a:t>r</a:t>
            </a:r>
            <a:r>
              <a:rPr lang="en-US" altLang="zh-CN" b="1" dirty="0"/>
              <a:t>(</a:t>
            </a:r>
            <a:r>
              <a:rPr lang="en-US" altLang="zh-CN" b="1" i="1" dirty="0"/>
              <a:t>R</a:t>
            </a:r>
            <a:r>
              <a:rPr lang="en-US" altLang="zh-CN" b="1" dirty="0"/>
              <a:t>)</a:t>
            </a:r>
            <a:r>
              <a:rPr lang="zh-CN" altLang="nl-NL" b="1" dirty="0"/>
              <a:t>的</a:t>
            </a:r>
            <a:r>
              <a:rPr lang="zh-CN" altLang="nl-NL" b="1" dirty="0">
                <a:solidFill>
                  <a:srgbClr val="FF3300"/>
                </a:solidFill>
                <a:ea typeface="黑体" panose="02010609060101010101" pitchFamily="49" charset="-122"/>
              </a:rPr>
              <a:t>候选码</a:t>
            </a:r>
            <a:r>
              <a:rPr lang="zh-CN" altLang="nl-NL" b="1" dirty="0"/>
              <a:t>为</a:t>
            </a:r>
            <a:r>
              <a:rPr lang="nl-NL" altLang="zh-CN" b="1" i="1" dirty="0">
                <a:solidFill>
                  <a:srgbClr val="FF3300"/>
                </a:solidFill>
              </a:rPr>
              <a:t>A</a:t>
            </a:r>
            <a:r>
              <a:rPr lang="zh-CN" altLang="nl-NL" b="1" dirty="0"/>
              <a:t>，</a:t>
            </a:r>
            <a:r>
              <a:rPr lang="en-US" altLang="zh-CN" b="1" i="1" dirty="0">
                <a:solidFill>
                  <a:srgbClr val="9900CC"/>
                </a:solidFill>
              </a:rPr>
              <a:t>r</a:t>
            </a:r>
            <a:r>
              <a:rPr lang="en-US" altLang="zh-CN" b="1" dirty="0">
                <a:solidFill>
                  <a:srgbClr val="9900CC"/>
                </a:solidFill>
              </a:rPr>
              <a:t>(</a:t>
            </a:r>
            <a:r>
              <a:rPr lang="en-US" altLang="zh-CN" b="1" i="1" dirty="0">
                <a:solidFill>
                  <a:srgbClr val="9900CC"/>
                </a:solidFill>
              </a:rPr>
              <a:t>R</a:t>
            </a:r>
            <a:r>
              <a:rPr lang="en-US" altLang="zh-CN" b="1" dirty="0">
                <a:solidFill>
                  <a:srgbClr val="9900CC"/>
                </a:solidFill>
              </a:rPr>
              <a:t>)</a:t>
            </a:r>
            <a:r>
              <a:rPr lang="nl-NL" altLang="zh-CN" b="1" dirty="0">
                <a:solidFill>
                  <a:srgbClr val="9900CC"/>
                </a:solidFill>
                <a:sym typeface="Symbol" panose="05050102010706020507" pitchFamily="18" charset="2"/>
              </a:rPr>
              <a:t></a:t>
            </a:r>
            <a:r>
              <a:rPr lang="nl-NL" altLang="zh-CN" b="1" dirty="0">
                <a:solidFill>
                  <a:srgbClr val="9900CC"/>
                </a:solidFill>
              </a:rPr>
              <a:t>BCNF</a:t>
            </a:r>
            <a:r>
              <a:rPr lang="zh-CN" altLang="nl-NL" b="1" dirty="0"/>
              <a:t>，因为函数依赖</a:t>
            </a:r>
            <a:r>
              <a:rPr lang="nl-NL" altLang="zh-CN" b="1" i="1" dirty="0">
                <a:solidFill>
                  <a:srgbClr val="FF3399"/>
                </a:solidFill>
              </a:rPr>
              <a:t>B</a:t>
            </a:r>
            <a:r>
              <a:rPr lang="nl-NL" altLang="zh-CN" b="1" dirty="0">
                <a:solidFill>
                  <a:srgbClr val="FF3399"/>
                </a:solidFill>
              </a:rPr>
              <a:t>→</a:t>
            </a:r>
            <a:r>
              <a:rPr lang="nl-NL" altLang="zh-CN" b="1" i="1" dirty="0">
                <a:solidFill>
                  <a:srgbClr val="FF3399"/>
                </a:solidFill>
              </a:rPr>
              <a:t>C</a:t>
            </a:r>
            <a:r>
              <a:rPr lang="zh-CN" altLang="nl-NL" b="1" dirty="0"/>
              <a:t>中的</a:t>
            </a:r>
            <a:r>
              <a:rPr lang="zh-CN" altLang="nl-NL" b="1" dirty="0">
                <a:solidFill>
                  <a:srgbClr val="FF33CC"/>
                </a:solidFill>
              </a:rPr>
              <a:t>决定属性</a:t>
            </a:r>
            <a:r>
              <a:rPr lang="nl-NL" altLang="zh-CN" b="1" i="1" dirty="0">
                <a:solidFill>
                  <a:srgbClr val="FF33CC"/>
                </a:solidFill>
              </a:rPr>
              <a:t>B</a:t>
            </a:r>
            <a:r>
              <a:rPr lang="zh-CN" altLang="nl-NL" b="1" dirty="0">
                <a:solidFill>
                  <a:srgbClr val="FF33CC"/>
                </a:solidFill>
              </a:rPr>
              <a:t>不是超码</a:t>
            </a:r>
            <a:r>
              <a:rPr lang="zh-CN" altLang="nl-NL" b="1" dirty="0"/>
              <a:t>。</a:t>
            </a:r>
          </a:p>
          <a:p>
            <a:pPr>
              <a:lnSpc>
                <a:spcPct val="125000"/>
              </a:lnSpc>
            </a:pPr>
            <a:r>
              <a:rPr lang="en-US" altLang="zh-CN" sz="2600" b="1" dirty="0">
                <a:solidFill>
                  <a:schemeClr val="accent2"/>
                </a:solidFill>
              </a:rPr>
              <a:t>2</a:t>
            </a:r>
            <a:r>
              <a:rPr lang="zh-CN" altLang="en-US" sz="2600" b="1" dirty="0">
                <a:solidFill>
                  <a:schemeClr val="accent2"/>
                </a:solidFill>
              </a:rPr>
              <a:t>、</a:t>
            </a:r>
            <a:r>
              <a:rPr lang="en-US" altLang="zh-CN" sz="2600" b="1" i="1" dirty="0"/>
              <a:t>r</a:t>
            </a:r>
            <a:r>
              <a:rPr lang="en-US" altLang="zh-CN" sz="2600" b="1" dirty="0"/>
              <a:t>(</a:t>
            </a:r>
            <a:r>
              <a:rPr lang="en-US" altLang="zh-CN" sz="2600" b="1" i="1" dirty="0"/>
              <a:t>R</a:t>
            </a:r>
            <a:r>
              <a:rPr lang="en-US" altLang="zh-CN" sz="2600" b="1" dirty="0"/>
              <a:t>)</a:t>
            </a:r>
            <a:r>
              <a:rPr lang="nl-NL" altLang="zh-CN" sz="2600" b="1" dirty="0"/>
              <a:t>=</a:t>
            </a:r>
            <a:r>
              <a:rPr lang="nl-NL" altLang="zh-CN" sz="2600" b="1" i="1" dirty="0"/>
              <a:t>r</a:t>
            </a:r>
            <a:r>
              <a:rPr lang="nl-NL" altLang="zh-CN" sz="2600" b="1" dirty="0"/>
              <a:t>(</a:t>
            </a:r>
            <a:r>
              <a:rPr lang="nl-NL" altLang="zh-CN" sz="2600" b="1" i="1" dirty="0"/>
              <a:t>A</a:t>
            </a:r>
            <a:r>
              <a:rPr lang="nl-NL" altLang="zh-CN" sz="2600" b="1" dirty="0"/>
              <a:t>, </a:t>
            </a:r>
            <a:r>
              <a:rPr lang="nl-NL" altLang="zh-CN" sz="2600" b="1" i="1" dirty="0"/>
              <a:t>B</a:t>
            </a:r>
            <a:r>
              <a:rPr lang="nl-NL" altLang="zh-CN" sz="2600" b="1" dirty="0"/>
              <a:t>, </a:t>
            </a:r>
            <a:r>
              <a:rPr lang="nl-NL" altLang="zh-CN" sz="2600" b="1" i="1" dirty="0"/>
              <a:t>C</a:t>
            </a:r>
            <a:r>
              <a:rPr lang="nl-NL" altLang="zh-CN" sz="2600" b="1" dirty="0"/>
              <a:t>)</a:t>
            </a:r>
            <a:r>
              <a:rPr lang="zh-CN" altLang="nl-NL" sz="2600" b="1" dirty="0"/>
              <a:t>，</a:t>
            </a:r>
            <a:r>
              <a:rPr lang="nl-NL" altLang="zh-CN" sz="2600" b="1" i="1" dirty="0"/>
              <a:t>F</a:t>
            </a:r>
            <a:r>
              <a:rPr lang="nl-NL" altLang="zh-CN" sz="2600" b="1" dirty="0"/>
              <a:t>={</a:t>
            </a:r>
            <a:r>
              <a:rPr lang="nl-NL" altLang="zh-CN" sz="2600" b="1" i="1" dirty="0"/>
              <a:t>AB</a:t>
            </a:r>
            <a:r>
              <a:rPr lang="nl-NL" altLang="zh-CN" sz="2600" b="1" dirty="0"/>
              <a:t>→</a:t>
            </a:r>
            <a:r>
              <a:rPr lang="nl-NL" altLang="zh-CN" sz="2600" b="1" i="1" dirty="0"/>
              <a:t>C</a:t>
            </a:r>
            <a:r>
              <a:rPr lang="nl-NL" altLang="zh-CN" sz="2600" b="1" dirty="0"/>
              <a:t>, </a:t>
            </a:r>
            <a:r>
              <a:rPr lang="nl-NL" altLang="zh-CN" sz="2600" b="1" i="1" dirty="0">
                <a:solidFill>
                  <a:srgbClr val="FF33CC"/>
                </a:solidFill>
              </a:rPr>
              <a:t>C</a:t>
            </a:r>
            <a:r>
              <a:rPr lang="nl-NL" altLang="zh-CN" sz="2600" b="1" dirty="0">
                <a:solidFill>
                  <a:srgbClr val="FF33CC"/>
                </a:solidFill>
              </a:rPr>
              <a:t>→</a:t>
            </a:r>
            <a:r>
              <a:rPr lang="nl-NL" altLang="zh-CN" sz="2600" b="1" i="1" dirty="0">
                <a:solidFill>
                  <a:srgbClr val="FF33CC"/>
                </a:solidFill>
              </a:rPr>
              <a:t>A</a:t>
            </a:r>
            <a:r>
              <a:rPr lang="nl-NL" altLang="zh-CN" sz="2600" b="1" dirty="0"/>
              <a:t>}</a:t>
            </a:r>
            <a:r>
              <a:rPr lang="zh-CN" altLang="nl-NL" sz="2600" b="1" dirty="0"/>
              <a:t>。</a:t>
            </a:r>
          </a:p>
          <a:p>
            <a:pPr lvl="1">
              <a:lnSpc>
                <a:spcPct val="130000"/>
              </a:lnSpc>
            </a:pPr>
            <a:r>
              <a:rPr lang="en-US" altLang="zh-CN" b="1" i="1" dirty="0"/>
              <a:t>r</a:t>
            </a:r>
            <a:r>
              <a:rPr lang="en-US" altLang="zh-CN" b="1" dirty="0"/>
              <a:t>(</a:t>
            </a:r>
            <a:r>
              <a:rPr lang="en-US" altLang="zh-CN" b="1" i="1" dirty="0"/>
              <a:t>R</a:t>
            </a:r>
            <a:r>
              <a:rPr lang="en-US" altLang="zh-CN" b="1" dirty="0"/>
              <a:t>)</a:t>
            </a:r>
            <a:r>
              <a:rPr lang="zh-CN" altLang="nl-NL" b="1" dirty="0"/>
              <a:t>的</a:t>
            </a:r>
            <a:r>
              <a:rPr lang="zh-CN" altLang="nl-NL" b="1" dirty="0">
                <a:solidFill>
                  <a:srgbClr val="FF3300"/>
                </a:solidFill>
                <a:ea typeface="黑体" panose="02010609060101010101" pitchFamily="49" charset="-122"/>
              </a:rPr>
              <a:t>候选码</a:t>
            </a:r>
            <a:r>
              <a:rPr lang="zh-CN" altLang="nl-NL" b="1" dirty="0"/>
              <a:t>为</a:t>
            </a:r>
            <a:r>
              <a:rPr lang="nl-NL" altLang="zh-CN" b="1" i="1" dirty="0">
                <a:solidFill>
                  <a:srgbClr val="FF3300"/>
                </a:solidFill>
              </a:rPr>
              <a:t>AB</a:t>
            </a:r>
            <a:r>
              <a:rPr lang="zh-CN" altLang="nl-NL" b="1" dirty="0"/>
              <a:t>或</a:t>
            </a:r>
            <a:r>
              <a:rPr lang="nl-NL" altLang="zh-CN" b="1" i="1" dirty="0">
                <a:solidFill>
                  <a:srgbClr val="FF3300"/>
                </a:solidFill>
              </a:rPr>
              <a:t>BC</a:t>
            </a:r>
            <a:r>
              <a:rPr lang="zh-CN" altLang="nl-NL" b="1" dirty="0"/>
              <a:t>，</a:t>
            </a:r>
            <a:r>
              <a:rPr lang="en-US" altLang="zh-CN" b="1" i="1" dirty="0">
                <a:solidFill>
                  <a:srgbClr val="9900CC"/>
                </a:solidFill>
              </a:rPr>
              <a:t>r</a:t>
            </a:r>
            <a:r>
              <a:rPr lang="en-US" altLang="zh-CN" b="1" dirty="0">
                <a:solidFill>
                  <a:srgbClr val="9900CC"/>
                </a:solidFill>
              </a:rPr>
              <a:t>(</a:t>
            </a:r>
            <a:r>
              <a:rPr lang="en-US" altLang="zh-CN" b="1" i="1" dirty="0">
                <a:solidFill>
                  <a:srgbClr val="9900CC"/>
                </a:solidFill>
              </a:rPr>
              <a:t>R</a:t>
            </a:r>
            <a:r>
              <a:rPr lang="en-US" altLang="zh-CN" b="1" dirty="0">
                <a:solidFill>
                  <a:srgbClr val="9900CC"/>
                </a:solidFill>
              </a:rPr>
              <a:t>)</a:t>
            </a:r>
            <a:r>
              <a:rPr lang="nl-NL" altLang="zh-CN" b="1" dirty="0">
                <a:solidFill>
                  <a:srgbClr val="9900CC"/>
                </a:solidFill>
                <a:sym typeface="Symbol" panose="05050102010706020507" pitchFamily="18" charset="2"/>
              </a:rPr>
              <a:t></a:t>
            </a:r>
            <a:r>
              <a:rPr lang="nl-NL" altLang="zh-CN" b="1" dirty="0">
                <a:solidFill>
                  <a:srgbClr val="9900CC"/>
                </a:solidFill>
              </a:rPr>
              <a:t>BCNF</a:t>
            </a:r>
            <a:r>
              <a:rPr lang="zh-CN" altLang="nl-NL" b="1" dirty="0"/>
              <a:t>，因为</a:t>
            </a:r>
            <a:r>
              <a:rPr lang="nl-NL" altLang="zh-CN" b="1" i="1" dirty="0">
                <a:solidFill>
                  <a:srgbClr val="FF3399"/>
                </a:solidFill>
              </a:rPr>
              <a:t>C</a:t>
            </a:r>
            <a:r>
              <a:rPr lang="nl-NL" altLang="zh-CN" b="1" dirty="0">
                <a:solidFill>
                  <a:srgbClr val="FF3399"/>
                </a:solidFill>
              </a:rPr>
              <a:t>→</a:t>
            </a:r>
            <a:r>
              <a:rPr lang="nl-NL" altLang="zh-CN" b="1" i="1" dirty="0">
                <a:solidFill>
                  <a:srgbClr val="FF3399"/>
                </a:solidFill>
              </a:rPr>
              <a:t>A</a:t>
            </a:r>
            <a:r>
              <a:rPr lang="zh-CN" altLang="nl-NL" b="1" dirty="0"/>
              <a:t>的</a:t>
            </a:r>
            <a:r>
              <a:rPr lang="zh-CN" altLang="nl-NL" b="1" dirty="0">
                <a:solidFill>
                  <a:srgbClr val="FF33CC"/>
                </a:solidFill>
              </a:rPr>
              <a:t>决定属性</a:t>
            </a:r>
            <a:r>
              <a:rPr lang="nl-NL" altLang="zh-CN" b="1" i="1" dirty="0">
                <a:solidFill>
                  <a:srgbClr val="FF33CC"/>
                </a:solidFill>
              </a:rPr>
              <a:t>C</a:t>
            </a:r>
            <a:r>
              <a:rPr lang="zh-CN" altLang="nl-NL" b="1" dirty="0">
                <a:solidFill>
                  <a:srgbClr val="FF33CC"/>
                </a:solidFill>
              </a:rPr>
              <a:t>不是超码</a:t>
            </a:r>
            <a:r>
              <a:rPr lang="zh-CN" altLang="nl-NL" b="1" dirty="0"/>
              <a:t>。</a:t>
            </a:r>
          </a:p>
          <a:p>
            <a:pPr>
              <a:lnSpc>
                <a:spcPct val="125000"/>
              </a:lnSpc>
            </a:pPr>
            <a:r>
              <a:rPr lang="en-US" altLang="zh-CN" sz="2600" b="1" dirty="0">
                <a:solidFill>
                  <a:schemeClr val="accent2"/>
                </a:solidFill>
              </a:rPr>
              <a:t>3</a:t>
            </a:r>
            <a:r>
              <a:rPr lang="zh-CN" altLang="en-US" sz="2600" b="1" dirty="0">
                <a:solidFill>
                  <a:schemeClr val="accent2"/>
                </a:solidFill>
              </a:rPr>
              <a:t>、</a:t>
            </a:r>
            <a:r>
              <a:rPr lang="en-US" altLang="zh-CN" sz="2600" b="1" i="1" dirty="0"/>
              <a:t>r</a:t>
            </a:r>
            <a:r>
              <a:rPr lang="en-US" altLang="zh-CN" sz="2600" b="1" dirty="0"/>
              <a:t>(</a:t>
            </a:r>
            <a:r>
              <a:rPr lang="en-US" altLang="zh-CN" sz="2600" b="1" i="1" dirty="0"/>
              <a:t>R</a:t>
            </a:r>
            <a:r>
              <a:rPr lang="en-US" altLang="zh-CN" sz="2600" b="1" dirty="0"/>
              <a:t>)</a:t>
            </a:r>
            <a:r>
              <a:rPr lang="nl-NL" altLang="zh-CN" sz="2600" b="1" dirty="0"/>
              <a:t>=</a:t>
            </a:r>
            <a:r>
              <a:rPr lang="nl-NL" altLang="zh-CN" sz="2600" b="1" i="1" dirty="0"/>
              <a:t>r</a:t>
            </a:r>
            <a:r>
              <a:rPr lang="nl-NL" altLang="zh-CN" sz="2600" b="1" dirty="0"/>
              <a:t>(</a:t>
            </a:r>
            <a:r>
              <a:rPr lang="nl-NL" altLang="zh-CN" sz="2600" b="1" i="1" dirty="0"/>
              <a:t>A</a:t>
            </a:r>
            <a:r>
              <a:rPr lang="nl-NL" altLang="zh-CN" sz="2600" b="1" dirty="0"/>
              <a:t>, </a:t>
            </a:r>
            <a:r>
              <a:rPr lang="nl-NL" altLang="zh-CN" sz="2600" b="1" i="1" dirty="0"/>
              <a:t>B</a:t>
            </a:r>
            <a:r>
              <a:rPr lang="nl-NL" altLang="zh-CN" sz="2600" b="1" dirty="0"/>
              <a:t>, </a:t>
            </a:r>
            <a:r>
              <a:rPr lang="nl-NL" altLang="zh-CN" sz="2600" b="1" i="1" dirty="0"/>
              <a:t>C</a:t>
            </a:r>
            <a:r>
              <a:rPr lang="nl-NL" altLang="zh-CN" sz="2600" b="1" dirty="0"/>
              <a:t>)</a:t>
            </a:r>
            <a:r>
              <a:rPr lang="zh-CN" altLang="nl-NL" sz="2600" b="1" dirty="0"/>
              <a:t>，</a:t>
            </a:r>
            <a:r>
              <a:rPr lang="nl-NL" altLang="zh-CN" sz="2600" b="1" i="1" dirty="0"/>
              <a:t>F</a:t>
            </a:r>
            <a:r>
              <a:rPr lang="nl-NL" altLang="zh-CN" sz="2600" b="1" dirty="0"/>
              <a:t>={</a:t>
            </a:r>
            <a:r>
              <a:rPr lang="nl-NL" altLang="zh-CN" sz="2600" b="1" i="1" dirty="0">
                <a:solidFill>
                  <a:srgbClr val="FF3399"/>
                </a:solidFill>
              </a:rPr>
              <a:t>AB</a:t>
            </a:r>
            <a:r>
              <a:rPr lang="nl-NL" altLang="zh-CN" sz="2600" b="1" dirty="0"/>
              <a:t>→</a:t>
            </a:r>
            <a:r>
              <a:rPr lang="nl-NL" altLang="zh-CN" sz="2600" b="1" i="1" dirty="0"/>
              <a:t>C</a:t>
            </a:r>
            <a:r>
              <a:rPr lang="nl-NL" altLang="zh-CN" sz="2600" b="1" dirty="0"/>
              <a:t>, </a:t>
            </a:r>
            <a:r>
              <a:rPr lang="nl-NL" altLang="zh-CN" sz="2600" b="1" i="1" dirty="0">
                <a:solidFill>
                  <a:srgbClr val="FF3399"/>
                </a:solidFill>
              </a:rPr>
              <a:t>BC</a:t>
            </a:r>
            <a:r>
              <a:rPr lang="nl-NL" altLang="zh-CN" sz="2600" b="1" dirty="0"/>
              <a:t>→</a:t>
            </a:r>
            <a:r>
              <a:rPr lang="nl-NL" altLang="zh-CN" sz="2600" b="1" i="1" dirty="0"/>
              <a:t>A</a:t>
            </a:r>
            <a:r>
              <a:rPr lang="nl-NL" altLang="zh-CN" sz="2600" b="1" dirty="0"/>
              <a:t>}</a:t>
            </a:r>
            <a:r>
              <a:rPr lang="zh-CN" altLang="nl-NL" sz="2600" b="1" dirty="0"/>
              <a:t>。</a:t>
            </a:r>
          </a:p>
          <a:p>
            <a:pPr lvl="1">
              <a:lnSpc>
                <a:spcPct val="130000"/>
              </a:lnSpc>
            </a:pPr>
            <a:r>
              <a:rPr lang="en-US" altLang="zh-CN" b="1" i="1" dirty="0"/>
              <a:t>r</a:t>
            </a:r>
            <a:r>
              <a:rPr lang="en-US" altLang="zh-CN" b="1" dirty="0"/>
              <a:t>(</a:t>
            </a:r>
            <a:r>
              <a:rPr lang="en-US" altLang="zh-CN" b="1" i="1" dirty="0"/>
              <a:t>R</a:t>
            </a:r>
            <a:r>
              <a:rPr lang="en-US" altLang="zh-CN" b="1" dirty="0"/>
              <a:t>)</a:t>
            </a:r>
            <a:r>
              <a:rPr lang="zh-CN" altLang="nl-NL" b="1" dirty="0"/>
              <a:t>的</a:t>
            </a:r>
            <a:r>
              <a:rPr lang="zh-CN" altLang="nl-NL" b="1" dirty="0">
                <a:solidFill>
                  <a:srgbClr val="FF3300"/>
                </a:solidFill>
                <a:ea typeface="黑体" panose="02010609060101010101" pitchFamily="49" charset="-122"/>
              </a:rPr>
              <a:t>候选码</a:t>
            </a:r>
            <a:r>
              <a:rPr lang="zh-CN" altLang="nl-NL" b="1" dirty="0"/>
              <a:t>为</a:t>
            </a:r>
            <a:r>
              <a:rPr lang="nl-NL" altLang="zh-CN" b="1" i="1" dirty="0">
                <a:solidFill>
                  <a:srgbClr val="FF3300"/>
                </a:solidFill>
              </a:rPr>
              <a:t>AB</a:t>
            </a:r>
            <a:r>
              <a:rPr lang="zh-CN" altLang="nl-NL" b="1" dirty="0"/>
              <a:t>或</a:t>
            </a:r>
            <a:r>
              <a:rPr lang="nl-NL" altLang="zh-CN" b="1" i="1" dirty="0">
                <a:solidFill>
                  <a:srgbClr val="FF3300"/>
                </a:solidFill>
              </a:rPr>
              <a:t>BC</a:t>
            </a:r>
            <a:r>
              <a:rPr lang="zh-CN" altLang="nl-NL" b="1" dirty="0"/>
              <a:t>，</a:t>
            </a:r>
            <a:r>
              <a:rPr lang="en-US" altLang="zh-CN" b="1" i="1" dirty="0">
                <a:solidFill>
                  <a:srgbClr val="9900CC"/>
                </a:solidFill>
              </a:rPr>
              <a:t>r</a:t>
            </a:r>
            <a:r>
              <a:rPr lang="en-US" altLang="zh-CN" b="1" dirty="0">
                <a:solidFill>
                  <a:srgbClr val="9900CC"/>
                </a:solidFill>
              </a:rPr>
              <a:t>(</a:t>
            </a:r>
            <a:r>
              <a:rPr lang="en-US" altLang="zh-CN" b="1" i="1" dirty="0">
                <a:solidFill>
                  <a:srgbClr val="9900CC"/>
                </a:solidFill>
              </a:rPr>
              <a:t>R</a:t>
            </a:r>
            <a:r>
              <a:rPr lang="en-US" altLang="zh-CN" b="1" dirty="0">
                <a:solidFill>
                  <a:srgbClr val="9900CC"/>
                </a:solidFill>
              </a:rPr>
              <a:t>)</a:t>
            </a:r>
            <a:r>
              <a:rPr lang="nl-NL" altLang="zh-CN" b="1" dirty="0">
                <a:solidFill>
                  <a:srgbClr val="9900CC"/>
                </a:solidFill>
                <a:sym typeface="Symbol" panose="05050102010706020507" pitchFamily="18" charset="2"/>
              </a:rPr>
              <a:t></a:t>
            </a:r>
            <a:r>
              <a:rPr lang="nl-NL" altLang="zh-CN" b="1" dirty="0">
                <a:solidFill>
                  <a:srgbClr val="9900CC"/>
                </a:solidFill>
              </a:rPr>
              <a:t>BCNF</a:t>
            </a:r>
            <a:r>
              <a:rPr lang="zh-CN" altLang="nl-NL" b="1" dirty="0"/>
              <a:t>，因为两个函数依赖中的</a:t>
            </a:r>
            <a:r>
              <a:rPr lang="zh-CN" altLang="nl-NL" b="1" dirty="0">
                <a:solidFill>
                  <a:srgbClr val="FF33CC"/>
                </a:solidFill>
              </a:rPr>
              <a:t>决定属性</a:t>
            </a:r>
            <a:r>
              <a:rPr lang="nl-NL" altLang="zh-CN" b="1" i="1" dirty="0">
                <a:solidFill>
                  <a:srgbClr val="FF33CC"/>
                </a:solidFill>
              </a:rPr>
              <a:t>AB</a:t>
            </a:r>
            <a:r>
              <a:rPr lang="zh-CN" altLang="nl-NL" b="1" dirty="0">
                <a:solidFill>
                  <a:srgbClr val="FF33CC"/>
                </a:solidFill>
              </a:rPr>
              <a:t>或</a:t>
            </a:r>
            <a:r>
              <a:rPr lang="nl-NL" altLang="zh-CN" b="1" i="1" dirty="0">
                <a:solidFill>
                  <a:srgbClr val="FF33CC"/>
                </a:solidFill>
              </a:rPr>
              <a:t>BC</a:t>
            </a:r>
            <a:r>
              <a:rPr lang="zh-CN" altLang="nl-NL" b="1" dirty="0">
                <a:solidFill>
                  <a:srgbClr val="FF33CC"/>
                </a:solidFill>
              </a:rPr>
              <a:t>都是</a:t>
            </a:r>
            <a:r>
              <a:rPr lang="en-US" altLang="zh-CN" b="1" i="1" dirty="0">
                <a:solidFill>
                  <a:srgbClr val="FF33CC"/>
                </a:solidFill>
              </a:rPr>
              <a:t>r</a:t>
            </a:r>
            <a:r>
              <a:rPr lang="en-US" altLang="zh-CN" b="1" dirty="0">
                <a:solidFill>
                  <a:srgbClr val="FF33CC"/>
                </a:solidFill>
              </a:rPr>
              <a:t>(</a:t>
            </a:r>
            <a:r>
              <a:rPr lang="en-US" altLang="zh-CN" b="1" i="1" dirty="0">
                <a:solidFill>
                  <a:srgbClr val="FF33CC"/>
                </a:solidFill>
              </a:rPr>
              <a:t>R</a:t>
            </a:r>
            <a:r>
              <a:rPr lang="en-US" altLang="zh-CN" b="1" dirty="0">
                <a:solidFill>
                  <a:srgbClr val="FF33CC"/>
                </a:solidFill>
              </a:rPr>
              <a:t>)</a:t>
            </a:r>
            <a:r>
              <a:rPr lang="zh-CN" altLang="nl-NL" b="1" dirty="0">
                <a:solidFill>
                  <a:srgbClr val="FF33CC"/>
                </a:solidFill>
              </a:rPr>
              <a:t>的候选码</a:t>
            </a:r>
            <a:r>
              <a:rPr lang="zh-CN" altLang="nl-NL" b="1" dirty="0"/>
              <a:t>。</a:t>
            </a:r>
            <a:endParaRPr lang="zh-CN" altLang="en-US" b="1" dirty="0"/>
          </a:p>
        </p:txBody>
      </p:sp>
      <p:sp>
        <p:nvSpPr>
          <p:cNvPr id="5" name="日期占位符 1"/>
          <p:cNvSpPr>
            <a:spLocks noGrp="1"/>
          </p:cNvSpPr>
          <p:nvPr>
            <p:ph type="dt" sz="half" idx="10"/>
          </p:nvPr>
        </p:nvSpPr>
        <p:spPr>
          <a:xfrm>
            <a:off x="0" y="6597650"/>
            <a:ext cx="827088" cy="260350"/>
          </a:xfrm>
        </p:spPr>
        <p:txBody>
          <a:bodyPr/>
          <a:lstStyle/>
          <a:p>
            <a:pPr>
              <a:defRPr/>
            </a:pPr>
            <a:fld id="{1B89FB34-2281-41B8-B3AD-54F556E0B0CB}" type="datetime1">
              <a:rPr lang="zh-CN" altLang="en-US" smtClean="0"/>
              <a:t>2021/12/02</a:t>
            </a:fld>
            <a:endParaRPr lang="zh-CN" altLang="en-US" dirty="0"/>
          </a:p>
        </p:txBody>
      </p:sp>
    </p:spTree>
    <p:extLst>
      <p:ext uri="{BB962C8B-B14F-4D97-AF65-F5344CB8AC3E}">
        <p14:creationId xmlns:p14="http://schemas.microsoft.com/office/powerpoint/2010/main" val="222141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8355">
                                            <p:txEl>
                                              <p:pRg st="1" end="1"/>
                                            </p:txEl>
                                          </p:spTgt>
                                        </p:tgtEl>
                                        <p:attrNameLst>
                                          <p:attrName>style.visibility</p:attrName>
                                        </p:attrNameLst>
                                      </p:cBhvr>
                                      <p:to>
                                        <p:strVal val="visible"/>
                                      </p:to>
                                    </p:set>
                                    <p:anim calcmode="lin" valueType="num">
                                      <p:cBhvr>
                                        <p:cTn id="7" dur="500" fill="hold"/>
                                        <p:tgtEl>
                                          <p:spTgt spid="22835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2835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2835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28355">
                                            <p:txEl>
                                              <p:pRg st="3" end="3"/>
                                            </p:txEl>
                                          </p:spTgt>
                                        </p:tgtEl>
                                        <p:attrNameLst>
                                          <p:attrName>style.visibility</p:attrName>
                                        </p:attrNameLst>
                                      </p:cBhvr>
                                      <p:to>
                                        <p:strVal val="visible"/>
                                      </p:to>
                                    </p:set>
                                    <p:anim calcmode="lin" valueType="num">
                                      <p:cBhvr>
                                        <p:cTn id="14" dur="500" fill="hold"/>
                                        <p:tgtEl>
                                          <p:spTgt spid="228355">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228355">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2283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28355">
                                            <p:txEl>
                                              <p:pRg st="5" end="5"/>
                                            </p:txEl>
                                          </p:spTgt>
                                        </p:tgtEl>
                                        <p:attrNameLst>
                                          <p:attrName>style.visibility</p:attrName>
                                        </p:attrNameLst>
                                      </p:cBhvr>
                                      <p:to>
                                        <p:strVal val="visible"/>
                                      </p:to>
                                    </p:set>
                                    <p:anim calcmode="lin" valueType="num">
                                      <p:cBhvr>
                                        <p:cTn id="21" dur="500" fill="hold"/>
                                        <p:tgtEl>
                                          <p:spTgt spid="228355">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228355">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22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a:sym typeface="微软雅黑" pitchFamily="34" charset="-122"/>
              </a:rPr>
              <a:t>BCNF</a:t>
            </a:r>
            <a:r>
              <a:rPr lang="zh-CN" altLang="en-US" sz="3600" dirty="0">
                <a:sym typeface="微软雅黑" pitchFamily="34" charset="-122"/>
              </a:rPr>
              <a:t>（续）</a:t>
            </a:r>
          </a:p>
        </p:txBody>
      </p:sp>
      <p:sp>
        <p:nvSpPr>
          <p:cNvPr id="59395" name="Rectangle 3"/>
          <p:cNvSpPr>
            <a:spLocks noGrp="1" noChangeArrowheads="1"/>
          </p:cNvSpPr>
          <p:nvPr>
            <p:ph idx="1"/>
          </p:nvPr>
        </p:nvSpPr>
        <p:spPr>
          <a:xfrm>
            <a:off x="827584" y="908720"/>
            <a:ext cx="8149538" cy="4854575"/>
          </a:xfrm>
        </p:spPr>
        <p:txBody>
          <a:bodyPr/>
          <a:lstStyle/>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3NF</a:t>
            </a:r>
            <a:r>
              <a:rPr lang="zh-CN" altLang="en-US"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BCNF</a:t>
            </a:r>
            <a:r>
              <a:rPr lang="zh-CN" altLang="en-US" dirty="0">
                <a:solidFill>
                  <a:srgbClr val="002060"/>
                </a:solidFill>
                <a:latin typeface="微软雅黑" panose="020B0503020204020204" pitchFamily="34" charset="-122"/>
                <a:ea typeface="微软雅黑" panose="020B0503020204020204" pitchFamily="34" charset="-122"/>
              </a:rPr>
              <a:t>是在函数依赖的条件下对模式分解所能达到的分离程度的测度。</a:t>
            </a:r>
            <a:endParaRPr lang="en-US" dirty="0">
              <a:solidFill>
                <a:srgbClr val="002060"/>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rgbClr val="C00000"/>
                </a:solidFill>
                <a:latin typeface="微软雅黑" panose="020B0503020204020204" pitchFamily="34" charset="-122"/>
                <a:ea typeface="微软雅黑" panose="020B0503020204020204" pitchFamily="34" charset="-122"/>
              </a:rPr>
              <a:t>一个模式中的关系模式如果都属于</a:t>
            </a:r>
            <a:r>
              <a:rPr lang="en-US" altLang="zh-CN" dirty="0">
                <a:solidFill>
                  <a:srgbClr val="C00000"/>
                </a:solidFill>
                <a:latin typeface="微软雅黑" panose="020B0503020204020204" pitchFamily="34" charset="-122"/>
                <a:ea typeface="微软雅黑" panose="020B0503020204020204" pitchFamily="34" charset="-122"/>
              </a:rPr>
              <a:t>BCNF</a:t>
            </a:r>
            <a:r>
              <a:rPr lang="zh-CN" altLang="en-US" dirty="0">
                <a:solidFill>
                  <a:srgbClr val="C00000"/>
                </a:solidFill>
                <a:latin typeface="微软雅黑" panose="020B0503020204020204" pitchFamily="34" charset="-122"/>
                <a:ea typeface="微软雅黑" panose="020B0503020204020204" pitchFamily="34" charset="-122"/>
              </a:rPr>
              <a:t>，那么在函数依赖范畴内，它已实现了彻底的分离，已消除了插入和删除的异常。</a:t>
            </a:r>
            <a:endParaRPr lang="en-US" dirty="0">
              <a:solidFill>
                <a:srgbClr val="C00000"/>
              </a:solidFill>
              <a:latin typeface="微软雅黑" panose="020B0503020204020204" pitchFamily="34" charset="-122"/>
              <a:ea typeface="微软雅黑" panose="020B0503020204020204" pitchFamily="34" charset="-122"/>
            </a:endParaRPr>
          </a:p>
          <a:p>
            <a:pPr lvl="1">
              <a:lnSpc>
                <a:spcPct val="150000"/>
              </a:lnSpc>
            </a:pPr>
            <a:r>
              <a:rPr lang="en-US" altLang="zh-CN" dirty="0">
                <a:solidFill>
                  <a:srgbClr val="C00000"/>
                </a:solidFill>
                <a:latin typeface="微软雅黑" panose="020B0503020204020204" pitchFamily="34" charset="-122"/>
                <a:ea typeface="微软雅黑" panose="020B0503020204020204" pitchFamily="34" charset="-122"/>
              </a:rPr>
              <a:t>3NF</a:t>
            </a:r>
            <a:r>
              <a:rPr lang="zh-CN" altLang="en-US" dirty="0">
                <a:solidFill>
                  <a:srgbClr val="C00000"/>
                </a:solidFill>
                <a:latin typeface="微软雅黑" panose="020B0503020204020204" pitchFamily="34" charset="-122"/>
                <a:ea typeface="微软雅黑" panose="020B0503020204020204" pitchFamily="34" charset="-122"/>
              </a:rPr>
              <a:t>的“不彻底”性表现在可能存在主属性对码的部分依赖和传递依赖。</a:t>
            </a:r>
          </a:p>
          <a:p>
            <a:pPr>
              <a:lnSpc>
                <a:spcPct val="150000"/>
              </a:lnSpc>
            </a:pPr>
            <a:endParaRPr lang="zh-CN" altLang="en-US" dirty="0"/>
          </a:p>
          <a:p>
            <a:endParaRPr lang="zh-CN" altLang="en-US" dirty="0"/>
          </a:p>
        </p:txBody>
      </p:sp>
      <p:sp>
        <p:nvSpPr>
          <p:cNvPr id="2" name="日期占位符 1"/>
          <p:cNvSpPr>
            <a:spLocks noGrp="1"/>
          </p:cNvSpPr>
          <p:nvPr>
            <p:ph type="dt" sz="half" idx="10"/>
          </p:nvPr>
        </p:nvSpPr>
        <p:spPr/>
        <p:txBody>
          <a:bodyPr/>
          <a:lstStyle/>
          <a:p>
            <a:pPr>
              <a:defRPr/>
            </a:pPr>
            <a:fld id="{14FBEF4E-E98C-435F-99EF-3220581A64EC}" type="datetime1">
              <a:rPr lang="zh-CN" altLang="en-US" smtClean="0"/>
              <a:t>2021/12/02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p:cTn id="7" dur="500" fill="hold"/>
                                        <p:tgtEl>
                                          <p:spTgt spid="5939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939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939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9395">
                                            <p:txEl>
                                              <p:pRg st="2" end="2"/>
                                            </p:txEl>
                                          </p:spTgt>
                                        </p:tgtEl>
                                        <p:attrNameLst>
                                          <p:attrName>style.visibility</p:attrName>
                                        </p:attrNameLst>
                                      </p:cBhvr>
                                      <p:to>
                                        <p:strVal val="visible"/>
                                      </p:to>
                                    </p:set>
                                    <p:anim calcmode="lin" valueType="num">
                                      <p:cBhvr>
                                        <p:cTn id="14" dur="500" fill="hold"/>
                                        <p:tgtEl>
                                          <p:spTgt spid="5939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939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8277" y="990600"/>
            <a:ext cx="7967709"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0"/>
              </a:spcAft>
            </a:pPr>
            <a:r>
              <a:rPr lang="zh-CN" altLang="en-US" sz="2000" b="1" kern="100" dirty="0">
                <a:solidFill>
                  <a:schemeClr val="accent2"/>
                </a:solidFill>
                <a:latin typeface="微软雅黑" panose="020B0503020204020204" pitchFamily="34" charset="-122"/>
                <a:ea typeface="微软雅黑" panose="020B0503020204020204" pitchFamily="34" charset="-122"/>
              </a:rPr>
              <a:t>练习</a:t>
            </a:r>
            <a:r>
              <a:rPr lang="en-US" altLang="zh-CN" sz="2000" b="1" kern="100" dirty="0">
                <a:solidFill>
                  <a:schemeClr val="accent2"/>
                </a:solidFill>
                <a:latin typeface="微软雅黑" panose="020B0503020204020204" pitchFamily="34" charset="-122"/>
                <a:ea typeface="微软雅黑" panose="020B0503020204020204" pitchFamily="34" charset="-122"/>
              </a:rPr>
              <a:t>1</a:t>
            </a:r>
            <a:r>
              <a:rPr lang="zh-CN" altLang="en-US" sz="2000" b="1" kern="100" dirty="0">
                <a:solidFill>
                  <a:schemeClr val="accent2"/>
                </a:solidFill>
                <a:latin typeface="微软雅黑" panose="020B0503020204020204" pitchFamily="34" charset="-122"/>
                <a:ea typeface="微软雅黑" panose="020B0503020204020204" pitchFamily="34" charset="-122"/>
              </a:rPr>
              <a:t>：</a:t>
            </a:r>
            <a:r>
              <a:rPr lang="zh-CN" altLang="zh-CN" sz="2000" b="1" kern="100" dirty="0">
                <a:latin typeface="微软雅黑" panose="020B0503020204020204" pitchFamily="34" charset="-122"/>
                <a:ea typeface="微软雅黑" panose="020B0503020204020204" pitchFamily="34" charset="-122"/>
              </a:rPr>
              <a:t>对于关系模式</a:t>
            </a:r>
            <a:r>
              <a:rPr lang="pt-BR" altLang="zh-CN" sz="2000" b="1" kern="100" dirty="0">
                <a:latin typeface="微软雅黑" panose="020B0503020204020204" pitchFamily="34" charset="-122"/>
                <a:ea typeface="微软雅黑" panose="020B0503020204020204" pitchFamily="34" charset="-122"/>
              </a:rPr>
              <a:t>r(R)=r(A,B,C,D,E)</a:t>
            </a:r>
            <a:r>
              <a:rPr lang="zh-CN" altLang="zh-CN" sz="2000" b="1" kern="100" dirty="0">
                <a:latin typeface="微软雅黑" panose="020B0503020204020204" pitchFamily="34" charset="-122"/>
                <a:ea typeface="微软雅黑" panose="020B0503020204020204" pitchFamily="34" charset="-122"/>
              </a:rPr>
              <a:t>和函数依赖集</a:t>
            </a:r>
            <a:r>
              <a:rPr lang="pt-BR" altLang="zh-CN" sz="2000" b="1" i="1" kern="100" dirty="0">
                <a:solidFill>
                  <a:srgbClr val="002060"/>
                </a:solidFill>
                <a:latin typeface="微软雅黑" panose="020B0503020204020204" pitchFamily="34" charset="-122"/>
                <a:ea typeface="微软雅黑" panose="020B0503020204020204" pitchFamily="34" charset="-122"/>
              </a:rPr>
              <a:t>F={A</a:t>
            </a:r>
            <a:r>
              <a:rPr lang="zh-CN" altLang="zh-CN" sz="2000" b="1" i="1" kern="100" dirty="0">
                <a:solidFill>
                  <a:srgbClr val="002060"/>
                </a:solidFill>
                <a:latin typeface="微软雅黑" panose="020B0503020204020204" pitchFamily="34" charset="-122"/>
                <a:ea typeface="微软雅黑" panose="020B0503020204020204" pitchFamily="34" charset="-122"/>
              </a:rPr>
              <a:t>→</a:t>
            </a:r>
            <a:r>
              <a:rPr lang="pt-BR" altLang="zh-CN" sz="2000" b="1" i="1" kern="100" dirty="0">
                <a:solidFill>
                  <a:srgbClr val="002060"/>
                </a:solidFill>
                <a:latin typeface="微软雅黑" panose="020B0503020204020204" pitchFamily="34" charset="-122"/>
                <a:ea typeface="微软雅黑" panose="020B0503020204020204" pitchFamily="34" charset="-122"/>
              </a:rPr>
              <a:t>B,BC</a:t>
            </a:r>
            <a:r>
              <a:rPr lang="zh-CN" altLang="zh-CN" sz="2000" b="1" i="1" kern="100" dirty="0">
                <a:solidFill>
                  <a:srgbClr val="002060"/>
                </a:solidFill>
                <a:latin typeface="微软雅黑" panose="020B0503020204020204" pitchFamily="34" charset="-122"/>
                <a:ea typeface="微软雅黑" panose="020B0503020204020204" pitchFamily="34" charset="-122"/>
              </a:rPr>
              <a:t>→</a:t>
            </a:r>
            <a:r>
              <a:rPr lang="pt-BR" altLang="zh-CN" sz="2000" b="1" i="1" kern="100" dirty="0">
                <a:solidFill>
                  <a:srgbClr val="002060"/>
                </a:solidFill>
                <a:latin typeface="微软雅黑" panose="020B0503020204020204" pitchFamily="34" charset="-122"/>
                <a:ea typeface="微软雅黑" panose="020B0503020204020204" pitchFamily="34" charset="-122"/>
              </a:rPr>
              <a:t>E,ED</a:t>
            </a:r>
            <a:r>
              <a:rPr lang="zh-CN" altLang="zh-CN" sz="2000" b="1" i="1" kern="100" dirty="0">
                <a:solidFill>
                  <a:srgbClr val="002060"/>
                </a:solidFill>
                <a:latin typeface="微软雅黑" panose="020B0503020204020204" pitchFamily="34" charset="-122"/>
                <a:ea typeface="微软雅黑" panose="020B0503020204020204" pitchFamily="34" charset="-122"/>
              </a:rPr>
              <a:t>→</a:t>
            </a:r>
            <a:r>
              <a:rPr lang="pt-BR" altLang="zh-CN" sz="2000" b="1" i="1" kern="100" dirty="0">
                <a:solidFill>
                  <a:srgbClr val="002060"/>
                </a:solidFill>
                <a:latin typeface="微软雅黑" panose="020B0503020204020204" pitchFamily="34" charset="-122"/>
                <a:ea typeface="微软雅黑" panose="020B0503020204020204" pitchFamily="34" charset="-122"/>
              </a:rPr>
              <a:t>A}</a:t>
            </a:r>
            <a:r>
              <a:rPr lang="zh-CN" altLang="zh-CN" sz="2000" b="1" i="1" kern="100" dirty="0">
                <a:solidFill>
                  <a:srgbClr val="002060"/>
                </a:solidFill>
                <a:latin typeface="微软雅黑" panose="020B0503020204020204" pitchFamily="34" charset="-122"/>
                <a:ea typeface="微软雅黑" panose="020B0503020204020204" pitchFamily="34" charset="-122"/>
              </a:rPr>
              <a:t>，</a:t>
            </a:r>
            <a:r>
              <a:rPr lang="zh-CN" altLang="zh-CN" sz="2000" b="1" kern="100" dirty="0">
                <a:latin typeface="微软雅黑" panose="020B0503020204020204" pitchFamily="34" charset="-122"/>
                <a:ea typeface="微软雅黑" panose="020B0503020204020204" pitchFamily="34" charset="-122"/>
              </a:rPr>
              <a:t>完成：</a:t>
            </a:r>
          </a:p>
          <a:p>
            <a:pPr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1</a:t>
            </a:r>
            <a:r>
              <a:rPr lang="zh-CN" altLang="zh-CN" sz="2000" b="1" kern="100" dirty="0">
                <a:latin typeface="微软雅黑" panose="020B0503020204020204" pitchFamily="34" charset="-122"/>
                <a:ea typeface="微软雅黑" panose="020B0503020204020204" pitchFamily="34" charset="-122"/>
              </a:rPr>
              <a:t>）列出</a:t>
            </a:r>
            <a:r>
              <a:rPr lang="pt-BR" altLang="zh-CN" sz="2000" b="1" kern="100" dirty="0">
                <a:latin typeface="微软雅黑" panose="020B0503020204020204" pitchFamily="34" charset="-122"/>
                <a:ea typeface="微软雅黑" panose="020B0503020204020204" pitchFamily="34" charset="-122"/>
              </a:rPr>
              <a:t>r(R)</a:t>
            </a:r>
            <a:r>
              <a:rPr lang="zh-CN" altLang="zh-CN" sz="2000" b="1" kern="100" dirty="0">
                <a:latin typeface="微软雅黑" panose="020B0503020204020204" pitchFamily="34" charset="-122"/>
                <a:ea typeface="微软雅黑" panose="020B0503020204020204" pitchFamily="34" charset="-122"/>
              </a:rPr>
              <a:t>的所有候选码；</a:t>
            </a:r>
          </a:p>
          <a:p>
            <a:pPr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2</a:t>
            </a: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r(R)</a:t>
            </a:r>
            <a:r>
              <a:rPr lang="zh-CN" altLang="zh-CN" sz="2000" b="1" kern="100" dirty="0">
                <a:latin typeface="微软雅黑" panose="020B0503020204020204" pitchFamily="34" charset="-122"/>
                <a:ea typeface="微软雅黑" panose="020B0503020204020204" pitchFamily="34" charset="-122"/>
              </a:rPr>
              <a:t>是否是</a:t>
            </a:r>
            <a:r>
              <a:rPr lang="pt-BR" altLang="zh-CN" sz="2000" b="1" kern="100" dirty="0">
                <a:latin typeface="微软雅黑" panose="020B0503020204020204" pitchFamily="34" charset="-122"/>
                <a:ea typeface="微软雅黑" panose="020B0503020204020204" pitchFamily="34" charset="-122"/>
              </a:rPr>
              <a:t>3NF</a:t>
            </a:r>
            <a:r>
              <a:rPr lang="zh-CN" altLang="zh-CN" sz="2000" b="1" kern="100" dirty="0">
                <a:latin typeface="微软雅黑" panose="020B0503020204020204" pitchFamily="34" charset="-122"/>
                <a:ea typeface="微软雅黑" panose="020B0503020204020204" pitchFamily="34" charset="-122"/>
              </a:rPr>
              <a:t>？是否是</a:t>
            </a:r>
            <a:r>
              <a:rPr lang="pt-BR" altLang="zh-CN" sz="2000" b="1" kern="100" dirty="0">
                <a:latin typeface="微软雅黑" panose="020B0503020204020204" pitchFamily="34" charset="-122"/>
                <a:ea typeface="微软雅黑" panose="020B0503020204020204" pitchFamily="34" charset="-122"/>
              </a:rPr>
              <a:t>BCNF</a:t>
            </a:r>
            <a:r>
              <a:rPr lang="zh-CN" altLang="zh-CN" sz="2000" b="1" kern="100" dirty="0">
                <a:latin typeface="微软雅黑" panose="020B0503020204020204" pitchFamily="34" charset="-122"/>
                <a:ea typeface="微软雅黑" panose="020B0503020204020204" pitchFamily="34" charset="-122"/>
              </a:rPr>
              <a:t>？</a:t>
            </a:r>
            <a:endParaRPr lang="en-US" altLang="zh-CN" sz="2000" b="1" kern="1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r>
              <a:rPr lang="en-US" altLang="zh-CN" sz="2400" b="1" kern="100" dirty="0">
                <a:solidFill>
                  <a:srgbClr val="C00000"/>
                </a:solidFill>
                <a:latin typeface="微软雅黑" panose="020B0503020204020204" pitchFamily="34" charset="-122"/>
                <a:ea typeface="微软雅黑" panose="020B0503020204020204" pitchFamily="34" charset="-122"/>
              </a:rPr>
              <a:t> </a:t>
            </a:r>
            <a:endParaRPr lang="zh-CN" altLang="en-US" b="1" dirty="0">
              <a:solidFill>
                <a:srgbClr val="FF0000"/>
              </a:solidFill>
            </a:endParaRPr>
          </a:p>
        </p:txBody>
      </p:sp>
      <p:sp>
        <p:nvSpPr>
          <p:cNvPr id="7" name="矩形 6"/>
          <p:cNvSpPr/>
          <p:nvPr/>
        </p:nvSpPr>
        <p:spPr>
          <a:xfrm>
            <a:off x="1068277" y="3055267"/>
            <a:ext cx="7967709"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Aft>
                <a:spcPts val="0"/>
              </a:spcAft>
            </a:pPr>
            <a:r>
              <a:rPr lang="zh-CN" altLang="en-US" sz="2000" b="1" kern="100" dirty="0">
                <a:solidFill>
                  <a:schemeClr val="accent2"/>
                </a:solidFill>
                <a:latin typeface="微软雅黑" panose="020B0503020204020204" pitchFamily="34" charset="-122"/>
                <a:ea typeface="微软雅黑" panose="020B0503020204020204" pitchFamily="34" charset="-122"/>
              </a:rPr>
              <a:t>练习</a:t>
            </a:r>
            <a:r>
              <a:rPr lang="en-US" altLang="zh-CN" sz="2000" b="1" kern="100" dirty="0">
                <a:solidFill>
                  <a:schemeClr val="accent2"/>
                </a:solidFill>
                <a:latin typeface="微软雅黑" panose="020B0503020204020204" pitchFamily="34" charset="-122"/>
                <a:ea typeface="微软雅黑" panose="020B0503020204020204" pitchFamily="34" charset="-122"/>
              </a:rPr>
              <a:t>2</a:t>
            </a:r>
            <a:r>
              <a:rPr lang="zh-CN" altLang="en-US" sz="2000" b="1" kern="100" dirty="0">
                <a:solidFill>
                  <a:schemeClr val="accent2"/>
                </a:solidFill>
                <a:latin typeface="微软雅黑" panose="020B0503020204020204" pitchFamily="34" charset="-122"/>
                <a:ea typeface="微软雅黑" panose="020B0503020204020204" pitchFamily="34" charset="-122"/>
              </a:rPr>
              <a:t>：</a:t>
            </a:r>
            <a:r>
              <a:rPr lang="zh-CN" altLang="en-US" sz="2000" b="1" kern="100" dirty="0">
                <a:latin typeface="微软雅黑" panose="020B0503020204020204" pitchFamily="34" charset="-122"/>
                <a:ea typeface="微软雅黑" panose="020B0503020204020204" pitchFamily="34" charset="-122"/>
              </a:rPr>
              <a:t>对于关系模式</a:t>
            </a:r>
            <a:r>
              <a:rPr lang="en-US" altLang="zh-CN" sz="2000" b="1" kern="100" dirty="0">
                <a:latin typeface="微软雅黑" panose="020B0503020204020204" pitchFamily="34" charset="-122"/>
                <a:ea typeface="微软雅黑" panose="020B0503020204020204" pitchFamily="34" charset="-122"/>
              </a:rPr>
              <a:t>r(R)=(A,B,C,D)</a:t>
            </a:r>
            <a:r>
              <a:rPr lang="zh-CN" altLang="en-US" sz="2000" b="1" kern="100" dirty="0">
                <a:latin typeface="微软雅黑" panose="020B0503020204020204" pitchFamily="34" charset="-122"/>
                <a:ea typeface="微软雅黑" panose="020B0503020204020204" pitchFamily="34" charset="-122"/>
              </a:rPr>
              <a:t>，对下列每个函数依赖分别完成：①列出</a:t>
            </a:r>
            <a:r>
              <a:rPr lang="en-US" altLang="zh-CN" sz="2000" b="1" kern="100" dirty="0">
                <a:latin typeface="微软雅黑" panose="020B0503020204020204" pitchFamily="34" charset="-122"/>
                <a:ea typeface="微软雅黑" panose="020B0503020204020204" pitchFamily="34" charset="-122"/>
              </a:rPr>
              <a:t>r(R)</a:t>
            </a:r>
            <a:r>
              <a:rPr lang="zh-CN" altLang="en-US" sz="2000" b="1" kern="100" dirty="0">
                <a:latin typeface="微软雅黑" panose="020B0503020204020204" pitchFamily="34" charset="-122"/>
                <a:ea typeface="微软雅黑" panose="020B0503020204020204" pitchFamily="34" charset="-122"/>
              </a:rPr>
              <a:t>的候选码；②指出</a:t>
            </a:r>
            <a:r>
              <a:rPr lang="en-US" altLang="zh-CN" sz="2000" b="1" kern="100" dirty="0">
                <a:latin typeface="微软雅黑" panose="020B0503020204020204" pitchFamily="34" charset="-122"/>
                <a:ea typeface="微软雅黑" panose="020B0503020204020204" pitchFamily="34" charset="-122"/>
              </a:rPr>
              <a:t>r(R)</a:t>
            </a:r>
            <a:r>
              <a:rPr lang="zh-CN" altLang="en-US" sz="2000" b="1" kern="100" dirty="0">
                <a:latin typeface="微软雅黑" panose="020B0503020204020204" pitchFamily="34" charset="-122"/>
                <a:ea typeface="微软雅黑" panose="020B0503020204020204" pitchFamily="34" charset="-122"/>
              </a:rPr>
              <a:t>最高满足哪种范式（</a:t>
            </a:r>
            <a:r>
              <a:rPr lang="en-US" altLang="zh-CN" sz="2000" b="1" kern="100" dirty="0">
                <a:latin typeface="微软雅黑" panose="020B0503020204020204" pitchFamily="34" charset="-122"/>
                <a:ea typeface="微软雅黑" panose="020B0503020204020204" pitchFamily="34" charset="-122"/>
              </a:rPr>
              <a:t>1NF,2NF,3NF</a:t>
            </a:r>
            <a:r>
              <a:rPr lang="zh-CN" altLang="en-US" sz="2000" b="1" kern="100" dirty="0">
                <a:latin typeface="微软雅黑" panose="020B0503020204020204" pitchFamily="34" charset="-122"/>
                <a:ea typeface="微软雅黑" panose="020B0503020204020204" pitchFamily="34" charset="-122"/>
              </a:rPr>
              <a:t>或</a:t>
            </a:r>
            <a:r>
              <a:rPr lang="en-US" altLang="zh-CN" sz="2000" b="1" kern="100" dirty="0">
                <a:latin typeface="微软雅黑" panose="020B0503020204020204" pitchFamily="34" charset="-122"/>
                <a:ea typeface="微软雅黑" panose="020B0503020204020204" pitchFamily="34" charset="-122"/>
              </a:rPr>
              <a:t>BCNF</a:t>
            </a:r>
            <a:r>
              <a:rPr lang="zh-CN" altLang="en-US" sz="2000" b="1" kern="100" dirty="0">
                <a:latin typeface="微软雅黑" panose="020B0503020204020204" pitchFamily="34" charset="-122"/>
                <a:ea typeface="微软雅黑" panose="020B0503020204020204" pitchFamily="34" charset="-122"/>
              </a:rPr>
              <a:t>）；③若</a:t>
            </a:r>
            <a:r>
              <a:rPr lang="en-US" altLang="zh-CN" sz="2000" b="1" kern="100" dirty="0">
                <a:latin typeface="微软雅黑" panose="020B0503020204020204" pitchFamily="34" charset="-122"/>
                <a:ea typeface="微软雅黑" panose="020B0503020204020204" pitchFamily="34" charset="-122"/>
              </a:rPr>
              <a:t>r(R)</a:t>
            </a:r>
            <a:r>
              <a:rPr lang="zh-CN" altLang="en-US" sz="2000" b="1" kern="100" dirty="0">
                <a:latin typeface="微软雅黑" panose="020B0503020204020204" pitchFamily="34" charset="-122"/>
                <a:ea typeface="微软雅黑" panose="020B0503020204020204" pitchFamily="34" charset="-122"/>
              </a:rPr>
              <a:t>不属于</a:t>
            </a:r>
            <a:r>
              <a:rPr lang="en-US" altLang="zh-CN" sz="2000" b="1" kern="100" dirty="0">
                <a:latin typeface="微软雅黑" panose="020B0503020204020204" pitchFamily="34" charset="-122"/>
                <a:ea typeface="微软雅黑" panose="020B0503020204020204" pitchFamily="34" charset="-122"/>
              </a:rPr>
              <a:t>BCNF</a:t>
            </a:r>
            <a:r>
              <a:rPr lang="zh-CN" altLang="en-US" sz="2000" b="1" kern="100" dirty="0">
                <a:latin typeface="微软雅黑" panose="020B0503020204020204" pitchFamily="34" charset="-122"/>
                <a:ea typeface="微软雅黑" panose="020B0503020204020204" pitchFamily="34" charset="-122"/>
              </a:rPr>
              <a:t>范式，则将其按下列依赖关系分解为</a:t>
            </a:r>
            <a:r>
              <a:rPr lang="en-US" altLang="zh-CN" sz="2000" b="1" kern="100" dirty="0">
                <a:latin typeface="微软雅黑" panose="020B0503020204020204" pitchFamily="34" charset="-122"/>
                <a:ea typeface="微软雅黑" panose="020B0503020204020204" pitchFamily="34" charset="-122"/>
              </a:rPr>
              <a:t>BCNF</a:t>
            </a:r>
            <a:r>
              <a:rPr lang="zh-CN" altLang="en-US" sz="2000" b="1" kern="100" dirty="0">
                <a:latin typeface="微软雅黑" panose="020B0503020204020204" pitchFamily="34" charset="-122"/>
                <a:ea typeface="微软雅黑" panose="020B0503020204020204" pitchFamily="34" charset="-122"/>
              </a:rPr>
              <a:t>范式。</a:t>
            </a:r>
            <a:endParaRPr lang="en-US" altLang="zh-CN" sz="2000"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1</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{C→D,C→A,B→C}</a:t>
            </a:r>
            <a:r>
              <a:rPr lang="zh-CN" altLang="en-US" sz="2000" b="1" i="1" kern="100" dirty="0">
                <a:solidFill>
                  <a:srgbClr val="002060"/>
                </a:solidFill>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2</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{B→C,D→A}</a:t>
            </a:r>
            <a:r>
              <a:rPr lang="zh-CN" altLang="en-US" sz="2000" b="1" i="1" kern="100" dirty="0">
                <a:solidFill>
                  <a:srgbClr val="002060"/>
                </a:solidFill>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3</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{ABC→D,D→A}</a:t>
            </a:r>
            <a:r>
              <a:rPr lang="zh-CN" altLang="en-US" sz="2000" b="1" i="1" kern="100" dirty="0">
                <a:solidFill>
                  <a:srgbClr val="002060"/>
                </a:solidFill>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4</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{A→B,BC→D}</a:t>
            </a:r>
            <a:endParaRPr lang="zh-CN" altLang="zh-CN" sz="2000" b="1" i="1" kern="100" dirty="0">
              <a:solidFill>
                <a:srgbClr val="002060"/>
              </a:solidFill>
              <a:latin typeface="微软雅黑" panose="020B0503020204020204" pitchFamily="34" charset="-122"/>
              <a:ea typeface="微软雅黑" panose="020B0503020204020204" pitchFamily="34" charset="-122"/>
            </a:endParaRPr>
          </a:p>
        </p:txBody>
      </p:sp>
      <p:sp>
        <p:nvSpPr>
          <p:cNvPr id="8" name="日期占位符 1"/>
          <p:cNvSpPr>
            <a:spLocks noGrp="1"/>
          </p:cNvSpPr>
          <p:nvPr>
            <p:ph type="dt" sz="half" idx="10"/>
          </p:nvPr>
        </p:nvSpPr>
        <p:spPr>
          <a:xfrm>
            <a:off x="0" y="6597650"/>
            <a:ext cx="827088" cy="260350"/>
          </a:xfrm>
        </p:spPr>
        <p:txBody>
          <a:bodyPr/>
          <a:lstStyle/>
          <a:p>
            <a:pPr>
              <a:defRPr/>
            </a:pPr>
            <a:fld id="{2708F542-D3A8-48E2-8567-2C5C577498A2}" type="datetime1">
              <a:rPr lang="zh-CN" altLang="en-US" smtClean="0"/>
              <a:t>2021/12/02</a:t>
            </a:fld>
            <a:endParaRPr lang="zh-CN" altLang="en-US" dirty="0"/>
          </a:p>
        </p:txBody>
      </p:sp>
    </p:spTree>
    <p:extLst>
      <p:ext uri="{BB962C8B-B14F-4D97-AF65-F5344CB8AC3E}">
        <p14:creationId xmlns:p14="http://schemas.microsoft.com/office/powerpoint/2010/main" val="23280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8276" y="1066800"/>
            <a:ext cx="7967709"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spcAft>
                <a:spcPts val="0"/>
              </a:spcAft>
            </a:pPr>
            <a:r>
              <a:rPr lang="zh-CN" altLang="en-US" sz="2000" b="1" kern="100" dirty="0">
                <a:solidFill>
                  <a:schemeClr val="accent2"/>
                </a:solidFill>
                <a:latin typeface="微软雅黑" panose="020B0503020204020204" pitchFamily="34" charset="-122"/>
                <a:ea typeface="微软雅黑" panose="020B0503020204020204" pitchFamily="34" charset="-122"/>
              </a:rPr>
              <a:t>练习</a:t>
            </a:r>
            <a:r>
              <a:rPr lang="en-US" altLang="zh-CN" sz="2000" b="1" kern="100" dirty="0">
                <a:solidFill>
                  <a:schemeClr val="accent2"/>
                </a:solidFill>
                <a:latin typeface="微软雅黑" panose="020B0503020204020204" pitchFamily="34" charset="-122"/>
                <a:ea typeface="微软雅黑" panose="020B0503020204020204" pitchFamily="34" charset="-122"/>
              </a:rPr>
              <a:t>1</a:t>
            </a:r>
            <a:r>
              <a:rPr lang="zh-CN" altLang="en-US" sz="2000" b="1" kern="100" dirty="0">
                <a:solidFill>
                  <a:schemeClr val="accent2"/>
                </a:solidFill>
                <a:latin typeface="微软雅黑" panose="020B0503020204020204" pitchFamily="34" charset="-122"/>
                <a:ea typeface="微软雅黑" panose="020B0503020204020204" pitchFamily="34" charset="-122"/>
              </a:rPr>
              <a:t>：</a:t>
            </a:r>
            <a:r>
              <a:rPr lang="zh-CN" altLang="zh-CN" sz="2000" b="1" kern="100" dirty="0">
                <a:latin typeface="微软雅黑" panose="020B0503020204020204" pitchFamily="34" charset="-122"/>
                <a:ea typeface="微软雅黑" panose="020B0503020204020204" pitchFamily="34" charset="-122"/>
              </a:rPr>
              <a:t>对于关系模式</a:t>
            </a:r>
            <a:r>
              <a:rPr lang="pt-BR" altLang="zh-CN" sz="2000" b="1" kern="100" dirty="0">
                <a:latin typeface="微软雅黑" panose="020B0503020204020204" pitchFamily="34" charset="-122"/>
                <a:ea typeface="微软雅黑" panose="020B0503020204020204" pitchFamily="34" charset="-122"/>
              </a:rPr>
              <a:t>r(R)=r(A,B,C,D,E)</a:t>
            </a:r>
            <a:r>
              <a:rPr lang="zh-CN" altLang="zh-CN" sz="2000" b="1" kern="100" dirty="0">
                <a:latin typeface="微软雅黑" panose="020B0503020204020204" pitchFamily="34" charset="-122"/>
                <a:ea typeface="微软雅黑" panose="020B0503020204020204" pitchFamily="34" charset="-122"/>
              </a:rPr>
              <a:t>和函数依赖集</a:t>
            </a:r>
            <a:r>
              <a:rPr lang="pt-BR" altLang="zh-CN" sz="2000" b="1" i="1" kern="100" dirty="0">
                <a:solidFill>
                  <a:srgbClr val="002060"/>
                </a:solidFill>
                <a:latin typeface="微软雅黑" panose="020B0503020204020204" pitchFamily="34" charset="-122"/>
                <a:ea typeface="微软雅黑" panose="020B0503020204020204" pitchFamily="34" charset="-122"/>
              </a:rPr>
              <a:t>F={A</a:t>
            </a:r>
            <a:r>
              <a:rPr lang="zh-CN" altLang="zh-CN" sz="2000" b="1" i="1" kern="100" dirty="0">
                <a:solidFill>
                  <a:srgbClr val="002060"/>
                </a:solidFill>
                <a:latin typeface="微软雅黑" panose="020B0503020204020204" pitchFamily="34" charset="-122"/>
                <a:ea typeface="微软雅黑" panose="020B0503020204020204" pitchFamily="34" charset="-122"/>
              </a:rPr>
              <a:t>→</a:t>
            </a:r>
            <a:r>
              <a:rPr lang="pt-BR" altLang="zh-CN" sz="2000" b="1" i="1" kern="100" dirty="0">
                <a:solidFill>
                  <a:srgbClr val="002060"/>
                </a:solidFill>
                <a:latin typeface="微软雅黑" panose="020B0503020204020204" pitchFamily="34" charset="-122"/>
                <a:ea typeface="微软雅黑" panose="020B0503020204020204" pitchFamily="34" charset="-122"/>
              </a:rPr>
              <a:t>B,BC</a:t>
            </a:r>
            <a:r>
              <a:rPr lang="zh-CN" altLang="zh-CN" sz="2000" b="1" i="1" kern="100" dirty="0">
                <a:solidFill>
                  <a:srgbClr val="002060"/>
                </a:solidFill>
                <a:latin typeface="微软雅黑" panose="020B0503020204020204" pitchFamily="34" charset="-122"/>
                <a:ea typeface="微软雅黑" panose="020B0503020204020204" pitchFamily="34" charset="-122"/>
              </a:rPr>
              <a:t>→</a:t>
            </a:r>
            <a:r>
              <a:rPr lang="pt-BR" altLang="zh-CN" sz="2000" b="1" i="1" kern="100" dirty="0">
                <a:solidFill>
                  <a:srgbClr val="002060"/>
                </a:solidFill>
                <a:latin typeface="微软雅黑" panose="020B0503020204020204" pitchFamily="34" charset="-122"/>
                <a:ea typeface="微软雅黑" panose="020B0503020204020204" pitchFamily="34" charset="-122"/>
              </a:rPr>
              <a:t>E,ED</a:t>
            </a:r>
            <a:r>
              <a:rPr lang="zh-CN" altLang="zh-CN" sz="2000" b="1" i="1" kern="100" dirty="0">
                <a:solidFill>
                  <a:srgbClr val="002060"/>
                </a:solidFill>
                <a:latin typeface="微软雅黑" panose="020B0503020204020204" pitchFamily="34" charset="-122"/>
                <a:ea typeface="微软雅黑" panose="020B0503020204020204" pitchFamily="34" charset="-122"/>
              </a:rPr>
              <a:t>→</a:t>
            </a:r>
            <a:r>
              <a:rPr lang="pt-BR" altLang="zh-CN" sz="2000" b="1" i="1" kern="100" dirty="0">
                <a:solidFill>
                  <a:srgbClr val="002060"/>
                </a:solidFill>
                <a:latin typeface="微软雅黑" panose="020B0503020204020204" pitchFamily="34" charset="-122"/>
                <a:ea typeface="微软雅黑" panose="020B0503020204020204" pitchFamily="34" charset="-122"/>
              </a:rPr>
              <a:t>A}</a:t>
            </a:r>
            <a:r>
              <a:rPr lang="zh-CN" altLang="zh-CN" sz="2000" b="1" i="1" kern="100" dirty="0">
                <a:solidFill>
                  <a:srgbClr val="002060"/>
                </a:solidFill>
                <a:latin typeface="微软雅黑" panose="020B0503020204020204" pitchFamily="34" charset="-122"/>
                <a:ea typeface="微软雅黑" panose="020B0503020204020204" pitchFamily="34" charset="-122"/>
              </a:rPr>
              <a:t>，</a:t>
            </a:r>
            <a:r>
              <a:rPr lang="zh-CN" altLang="zh-CN" sz="2000" b="1" kern="100" dirty="0">
                <a:latin typeface="微软雅黑" panose="020B0503020204020204" pitchFamily="34" charset="-122"/>
                <a:ea typeface="微软雅黑" panose="020B0503020204020204" pitchFamily="34" charset="-122"/>
              </a:rPr>
              <a:t>完成：</a:t>
            </a:r>
          </a:p>
          <a:p>
            <a:pPr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1</a:t>
            </a:r>
            <a:r>
              <a:rPr lang="zh-CN" altLang="zh-CN" sz="2000" b="1" kern="100" dirty="0">
                <a:latin typeface="微软雅黑" panose="020B0503020204020204" pitchFamily="34" charset="-122"/>
                <a:ea typeface="微软雅黑" panose="020B0503020204020204" pitchFamily="34" charset="-122"/>
              </a:rPr>
              <a:t>）列出</a:t>
            </a:r>
            <a:r>
              <a:rPr lang="pt-BR" altLang="zh-CN" sz="2000" b="1" kern="100" dirty="0">
                <a:latin typeface="微软雅黑" panose="020B0503020204020204" pitchFamily="34" charset="-122"/>
                <a:ea typeface="微软雅黑" panose="020B0503020204020204" pitchFamily="34" charset="-122"/>
              </a:rPr>
              <a:t>r(R)</a:t>
            </a:r>
            <a:r>
              <a:rPr lang="zh-CN" altLang="zh-CN" sz="2000" b="1" kern="100" dirty="0">
                <a:latin typeface="微软雅黑" panose="020B0503020204020204" pitchFamily="34" charset="-122"/>
                <a:ea typeface="微软雅黑" panose="020B0503020204020204" pitchFamily="34" charset="-122"/>
              </a:rPr>
              <a:t>的所有候选码；</a:t>
            </a:r>
          </a:p>
          <a:p>
            <a:pPr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2</a:t>
            </a: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r(R)</a:t>
            </a:r>
            <a:r>
              <a:rPr lang="zh-CN" altLang="zh-CN" sz="2000" b="1" kern="100" dirty="0">
                <a:latin typeface="微软雅黑" panose="020B0503020204020204" pitchFamily="34" charset="-122"/>
                <a:ea typeface="微软雅黑" panose="020B0503020204020204" pitchFamily="34" charset="-122"/>
              </a:rPr>
              <a:t>是否是</a:t>
            </a:r>
            <a:r>
              <a:rPr lang="pt-BR" altLang="zh-CN" sz="2000" b="1" kern="100" dirty="0">
                <a:latin typeface="微软雅黑" panose="020B0503020204020204" pitchFamily="34" charset="-122"/>
                <a:ea typeface="微软雅黑" panose="020B0503020204020204" pitchFamily="34" charset="-122"/>
              </a:rPr>
              <a:t>3NF</a:t>
            </a:r>
            <a:r>
              <a:rPr lang="zh-CN" altLang="zh-CN" sz="2000" b="1" kern="100" dirty="0">
                <a:latin typeface="微软雅黑" panose="020B0503020204020204" pitchFamily="34" charset="-122"/>
                <a:ea typeface="微软雅黑" panose="020B0503020204020204" pitchFamily="34" charset="-122"/>
              </a:rPr>
              <a:t>？是否是</a:t>
            </a:r>
            <a:r>
              <a:rPr lang="pt-BR" altLang="zh-CN" sz="2000" b="1" kern="100" dirty="0">
                <a:latin typeface="微软雅黑" panose="020B0503020204020204" pitchFamily="34" charset="-122"/>
                <a:ea typeface="微软雅黑" panose="020B0503020204020204" pitchFamily="34" charset="-122"/>
              </a:rPr>
              <a:t>BCNF</a:t>
            </a:r>
            <a:r>
              <a:rPr lang="zh-CN" altLang="zh-CN" sz="2000" b="1" kern="100" dirty="0">
                <a:latin typeface="微软雅黑" panose="020B0503020204020204" pitchFamily="34" charset="-122"/>
                <a:ea typeface="微软雅黑" panose="020B0503020204020204" pitchFamily="34" charset="-122"/>
              </a:rPr>
              <a:t>？</a:t>
            </a:r>
            <a:endParaRPr lang="en-US" altLang="zh-CN" sz="2000" b="1" kern="1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r>
              <a:rPr lang="en-US" altLang="zh-CN" sz="2400" b="1" kern="100" dirty="0">
                <a:solidFill>
                  <a:srgbClr val="C00000"/>
                </a:solidFill>
                <a:latin typeface="微软雅黑" panose="020B0503020204020204" pitchFamily="34" charset="-122"/>
                <a:ea typeface="微软雅黑" panose="020B0503020204020204" pitchFamily="34" charset="-122"/>
              </a:rPr>
              <a:t> </a:t>
            </a:r>
            <a:endParaRPr lang="zh-CN" altLang="en-US" b="1" dirty="0">
              <a:solidFill>
                <a:srgbClr val="FF0000"/>
              </a:solidFill>
            </a:endParaRPr>
          </a:p>
        </p:txBody>
      </p:sp>
      <p:sp>
        <p:nvSpPr>
          <p:cNvPr id="2" name="矩形 1"/>
          <p:cNvSpPr/>
          <p:nvPr/>
        </p:nvSpPr>
        <p:spPr>
          <a:xfrm>
            <a:off x="1068276" y="3352800"/>
            <a:ext cx="7967709" cy="286232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rPr>
              <a:t>解：（</a:t>
            </a:r>
            <a:r>
              <a:rPr lang="pt-BR" altLang="zh-CN" sz="2400" b="1" kern="100" dirty="0">
                <a:latin typeface="微软雅黑" panose="020B0503020204020204" pitchFamily="34" charset="-122"/>
                <a:ea typeface="微软雅黑" panose="020B0503020204020204" pitchFamily="34" charset="-122"/>
              </a:rPr>
              <a:t>1</a:t>
            </a:r>
            <a:r>
              <a:rPr lang="zh-CN" altLang="zh-CN" sz="2400" b="1" kern="100" dirty="0">
                <a:latin typeface="微软雅黑" panose="020B0503020204020204" pitchFamily="34" charset="-122"/>
                <a:ea typeface="微软雅黑" panose="020B0503020204020204" pitchFamily="34" charset="-122"/>
              </a:rPr>
              <a:t>）候选码为：</a:t>
            </a:r>
            <a:r>
              <a:rPr lang="pt-BR" altLang="zh-CN" sz="2400" b="1" kern="100" dirty="0">
                <a:latin typeface="微软雅黑" panose="020B0503020204020204" pitchFamily="34" charset="-122"/>
                <a:ea typeface="微软雅黑" panose="020B0503020204020204" pitchFamily="34" charset="-122"/>
              </a:rPr>
              <a:t>EDC,BCD,ACD</a:t>
            </a:r>
            <a:endParaRPr lang="zh-CN" altLang="zh-CN" sz="2400" b="1"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zh-CN" altLang="zh-CN" sz="2400" b="1" kern="100" dirty="0">
                <a:latin typeface="微软雅黑" panose="020B0503020204020204" pitchFamily="34" charset="-122"/>
                <a:ea typeface="微软雅黑" panose="020B0503020204020204" pitchFamily="34" charset="-122"/>
              </a:rPr>
              <a:t>（</a:t>
            </a:r>
            <a:r>
              <a:rPr lang="pt-BR" altLang="zh-CN" sz="2400" b="1" kern="100" dirty="0">
                <a:latin typeface="微软雅黑" panose="020B0503020204020204" pitchFamily="34" charset="-122"/>
                <a:ea typeface="微软雅黑" panose="020B0503020204020204" pitchFamily="34" charset="-122"/>
              </a:rPr>
              <a:t>2</a:t>
            </a:r>
            <a:r>
              <a:rPr lang="zh-CN" altLang="zh-CN" sz="2400" b="1" kern="100" dirty="0">
                <a:latin typeface="微软雅黑" panose="020B0503020204020204" pitchFamily="34" charset="-122"/>
                <a:ea typeface="微软雅黑" panose="020B0503020204020204" pitchFamily="34" charset="-122"/>
              </a:rPr>
              <a:t>）函数依赖</a:t>
            </a:r>
            <a:r>
              <a:rPr lang="pt-BR" altLang="zh-CN" sz="2400" b="1" kern="100" dirty="0">
                <a:latin typeface="微软雅黑" panose="020B0503020204020204" pitchFamily="34" charset="-122"/>
                <a:ea typeface="微软雅黑" panose="020B0503020204020204" pitchFamily="34" charset="-122"/>
                <a:sym typeface="Symbol" panose="05050102010706020507" pitchFamily="18" charset="2"/>
              </a:rPr>
              <a:t></a:t>
            </a:r>
            <a:r>
              <a:rPr lang="pt-BR" altLang="zh-CN" sz="2400" b="1" kern="100" dirty="0">
                <a:latin typeface="微软雅黑" panose="020B0503020204020204" pitchFamily="34" charset="-122"/>
                <a:ea typeface="微软雅黑" panose="020B0503020204020204" pitchFamily="34" charset="-122"/>
              </a:rPr>
              <a:t>-</a:t>
            </a:r>
            <a:r>
              <a:rPr lang="pt-BR" altLang="zh-CN" sz="2400" b="1" kern="100" dirty="0">
                <a:latin typeface="微软雅黑" panose="020B0503020204020204" pitchFamily="34" charset="-122"/>
                <a:ea typeface="微软雅黑" panose="020B0503020204020204" pitchFamily="34" charset="-122"/>
                <a:sym typeface="Symbol" panose="05050102010706020507" pitchFamily="18" charset="2"/>
              </a:rPr>
              <a:t></a:t>
            </a:r>
            <a:r>
              <a:rPr lang="zh-CN" altLang="zh-CN" sz="2400" b="1" kern="100" dirty="0">
                <a:latin typeface="微软雅黑" panose="020B0503020204020204" pitchFamily="34" charset="-122"/>
                <a:ea typeface="微软雅黑" panose="020B0503020204020204" pitchFamily="34" charset="-122"/>
              </a:rPr>
              <a:t>的结果分别为</a:t>
            </a:r>
            <a:r>
              <a:rPr lang="pt-BR" altLang="zh-CN" sz="2400" b="1" kern="100" dirty="0">
                <a:latin typeface="微软雅黑" panose="020B0503020204020204" pitchFamily="34" charset="-122"/>
                <a:ea typeface="微软雅黑" panose="020B0503020204020204" pitchFamily="34" charset="-122"/>
              </a:rPr>
              <a:t>B,E,A</a:t>
            </a:r>
            <a:r>
              <a:rPr lang="zh-CN" altLang="zh-CN" sz="2400" b="1" kern="100" dirty="0">
                <a:latin typeface="微软雅黑" panose="020B0503020204020204" pitchFamily="34" charset="-122"/>
                <a:ea typeface="微软雅黑" panose="020B0503020204020204" pitchFamily="34" charset="-122"/>
              </a:rPr>
              <a:t>，均为候选码的部分属性</a:t>
            </a:r>
            <a:r>
              <a:rPr lang="en-US" altLang="zh-CN" sz="2400" b="1" kern="100" dirty="0">
                <a:latin typeface="微软雅黑" panose="020B0503020204020204" pitchFamily="34" charset="-122"/>
                <a:ea typeface="微软雅黑" panose="020B0503020204020204" pitchFamily="34" charset="-122"/>
              </a:rPr>
              <a:t>  </a:t>
            </a:r>
            <a:r>
              <a:rPr lang="zh-CN" altLang="zh-CN" sz="2400" b="1" kern="100" dirty="0">
                <a:latin typeface="微软雅黑" panose="020B0503020204020204" pitchFamily="34" charset="-122"/>
                <a:ea typeface="微软雅黑" panose="020B0503020204020204" pitchFamily="34" charset="-122"/>
              </a:rPr>
              <a:t>∴</a:t>
            </a:r>
            <a:r>
              <a:rPr lang="pt-BR" altLang="zh-CN" sz="2400" b="1" kern="100" dirty="0">
                <a:latin typeface="微软雅黑" panose="020B0503020204020204" pitchFamily="34" charset="-122"/>
                <a:ea typeface="微软雅黑" panose="020B0503020204020204" pitchFamily="34" charset="-122"/>
              </a:rPr>
              <a:t>r(R)</a:t>
            </a:r>
            <a:r>
              <a:rPr lang="zh-CN" altLang="zh-CN" sz="2400" b="1" kern="100" dirty="0">
                <a:latin typeface="微软雅黑" panose="020B0503020204020204" pitchFamily="34" charset="-122"/>
                <a:ea typeface="微软雅黑" panose="020B0503020204020204" pitchFamily="34" charset="-122"/>
              </a:rPr>
              <a:t>是</a:t>
            </a:r>
            <a:r>
              <a:rPr lang="pt-BR" altLang="zh-CN" sz="2400" b="1" kern="100" dirty="0">
                <a:latin typeface="微软雅黑" panose="020B0503020204020204" pitchFamily="34" charset="-122"/>
                <a:ea typeface="微软雅黑" panose="020B0503020204020204" pitchFamily="34" charset="-122"/>
              </a:rPr>
              <a:t>3NF</a:t>
            </a:r>
            <a:r>
              <a:rPr lang="zh-CN" altLang="zh-CN" sz="2400" b="1" kern="100" dirty="0">
                <a:latin typeface="微软雅黑" panose="020B0503020204020204" pitchFamily="34" charset="-122"/>
                <a:ea typeface="微软雅黑" panose="020B0503020204020204" pitchFamily="34" charset="-122"/>
              </a:rPr>
              <a:t>。</a:t>
            </a:r>
          </a:p>
          <a:p>
            <a:pPr algn="just">
              <a:lnSpc>
                <a:spcPct val="150000"/>
              </a:lnSpc>
              <a:spcAft>
                <a:spcPts val="0"/>
              </a:spcAft>
            </a:pPr>
            <a:r>
              <a:rPr lang="pt-BR" altLang="zh-CN" sz="2400" b="1" kern="100" dirty="0">
                <a:latin typeface="微软雅黑" panose="020B0503020204020204" pitchFamily="34" charset="-122"/>
                <a:ea typeface="微软雅黑" panose="020B0503020204020204" pitchFamily="34" charset="-122"/>
              </a:rPr>
              <a:t>r(R)</a:t>
            </a:r>
            <a:r>
              <a:rPr lang="zh-CN" altLang="zh-CN" sz="2400" b="1" kern="100" dirty="0">
                <a:latin typeface="微软雅黑" panose="020B0503020204020204" pitchFamily="34" charset="-122"/>
                <a:ea typeface="微软雅黑" panose="020B0503020204020204" pitchFamily="34" charset="-122"/>
              </a:rPr>
              <a:t>不是</a:t>
            </a:r>
            <a:r>
              <a:rPr lang="pt-BR" altLang="zh-CN" sz="2400" b="1" kern="100" dirty="0">
                <a:latin typeface="微软雅黑" panose="020B0503020204020204" pitchFamily="34" charset="-122"/>
                <a:ea typeface="微软雅黑" panose="020B0503020204020204" pitchFamily="34" charset="-122"/>
              </a:rPr>
              <a:t>BCNF</a:t>
            </a:r>
            <a:r>
              <a:rPr lang="zh-CN" altLang="zh-CN" sz="2400" b="1" kern="100" dirty="0">
                <a:latin typeface="微软雅黑" panose="020B0503020204020204" pitchFamily="34" charset="-122"/>
                <a:ea typeface="微软雅黑" panose="020B0503020204020204" pitchFamily="34" charset="-122"/>
              </a:rPr>
              <a:t>，因为函数依赖集</a:t>
            </a:r>
            <a:r>
              <a:rPr lang="pt-BR" altLang="zh-CN" sz="2400" b="1" kern="100" dirty="0">
                <a:latin typeface="微软雅黑" panose="020B0503020204020204" pitchFamily="34" charset="-122"/>
                <a:ea typeface="微软雅黑" panose="020B0503020204020204" pitchFamily="34" charset="-122"/>
              </a:rPr>
              <a:t>F</a:t>
            </a:r>
            <a:r>
              <a:rPr lang="zh-CN" altLang="zh-CN" sz="2400" b="1" kern="100" dirty="0">
                <a:latin typeface="微软雅黑" panose="020B0503020204020204" pitchFamily="34" charset="-122"/>
                <a:ea typeface="微软雅黑" panose="020B0503020204020204" pitchFamily="34" charset="-122"/>
              </a:rPr>
              <a:t>中的函数依赖的决定属性均不是超码。</a:t>
            </a:r>
          </a:p>
        </p:txBody>
      </p:sp>
      <p:sp>
        <p:nvSpPr>
          <p:cNvPr id="7" name="日期占位符 1"/>
          <p:cNvSpPr>
            <a:spLocks noGrp="1"/>
          </p:cNvSpPr>
          <p:nvPr>
            <p:ph type="dt" sz="half" idx="10"/>
          </p:nvPr>
        </p:nvSpPr>
        <p:spPr>
          <a:xfrm>
            <a:off x="0" y="6597650"/>
            <a:ext cx="827088" cy="260350"/>
          </a:xfrm>
        </p:spPr>
        <p:txBody>
          <a:bodyPr/>
          <a:lstStyle/>
          <a:p>
            <a:pPr>
              <a:defRPr/>
            </a:pPr>
            <a:fld id="{1054FD1B-1C40-484E-AC23-BF77F9D34F86}" type="datetime1">
              <a:rPr lang="zh-CN" altLang="en-US" smtClean="0"/>
              <a:t>2021/12/02</a:t>
            </a:fld>
            <a:endParaRPr lang="zh-CN" altLang="en-US" dirty="0"/>
          </a:p>
        </p:txBody>
      </p:sp>
    </p:spTree>
    <p:extLst>
      <p:ext uri="{BB962C8B-B14F-4D97-AF65-F5344CB8AC3E}">
        <p14:creationId xmlns:p14="http://schemas.microsoft.com/office/powerpoint/2010/main" val="38887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475656" y="155494"/>
            <a:ext cx="6995120" cy="980728"/>
          </a:xfrm>
        </p:spPr>
        <p:txBody>
          <a:bodyPr/>
          <a:lstStyle/>
          <a:p>
            <a:r>
              <a:rPr lang="zh-CN" altLang="en-US" b="1" dirty="0">
                <a:solidFill>
                  <a:srgbClr val="FF0000"/>
                </a:solidFill>
                <a:ea typeface="华文隶书" panose="02010800040101010101" pitchFamily="2" charset="-122"/>
              </a:rPr>
              <a:t>复习与回顾</a:t>
            </a:r>
            <a:r>
              <a:rPr lang="en-US" altLang="zh-CN" sz="2400" b="1" kern="100" dirty="0">
                <a:solidFill>
                  <a:srgbClr val="C00000"/>
                </a:solidFill>
                <a:latin typeface="微软雅黑" panose="020B0503020204020204" pitchFamily="34" charset="-122"/>
                <a:ea typeface="微软雅黑" panose="020B0503020204020204" pitchFamily="34" charset="-122"/>
              </a:rPr>
              <a:t> </a:t>
            </a:r>
            <a:endParaRPr lang="zh-CN" altLang="en-US" b="1" dirty="0">
              <a:solidFill>
                <a:srgbClr val="FF0000"/>
              </a:solidFill>
            </a:endParaRPr>
          </a:p>
        </p:txBody>
      </p:sp>
      <p:sp>
        <p:nvSpPr>
          <p:cNvPr id="7" name="矩形 6"/>
          <p:cNvSpPr/>
          <p:nvPr/>
        </p:nvSpPr>
        <p:spPr>
          <a:xfrm>
            <a:off x="1049786" y="990600"/>
            <a:ext cx="7967709"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spcAft>
                <a:spcPts val="0"/>
              </a:spcAft>
            </a:pPr>
            <a:r>
              <a:rPr lang="zh-CN" altLang="en-US" sz="2000" b="1" kern="100" dirty="0">
                <a:solidFill>
                  <a:schemeClr val="accent2"/>
                </a:solidFill>
                <a:latin typeface="微软雅黑" panose="020B0503020204020204" pitchFamily="34" charset="-122"/>
                <a:ea typeface="微软雅黑" panose="020B0503020204020204" pitchFamily="34" charset="-122"/>
              </a:rPr>
              <a:t>练习</a:t>
            </a:r>
            <a:r>
              <a:rPr lang="en-US" altLang="zh-CN" sz="2000" b="1" kern="100" dirty="0">
                <a:solidFill>
                  <a:schemeClr val="accent2"/>
                </a:solidFill>
                <a:latin typeface="微软雅黑" panose="020B0503020204020204" pitchFamily="34" charset="-122"/>
                <a:ea typeface="微软雅黑" panose="020B0503020204020204" pitchFamily="34" charset="-122"/>
              </a:rPr>
              <a:t>2</a:t>
            </a:r>
            <a:r>
              <a:rPr lang="zh-CN" altLang="en-US" sz="2000" b="1" kern="100" dirty="0">
                <a:solidFill>
                  <a:schemeClr val="accent2"/>
                </a:solidFill>
                <a:latin typeface="微软雅黑" panose="020B0503020204020204" pitchFamily="34" charset="-122"/>
                <a:ea typeface="微软雅黑" panose="020B0503020204020204" pitchFamily="34" charset="-122"/>
              </a:rPr>
              <a:t>：</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1</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{C→D,C→A,B→C}</a:t>
            </a:r>
            <a:r>
              <a:rPr lang="zh-CN" altLang="en-US" sz="2000" b="1" i="1" kern="100" dirty="0">
                <a:solidFill>
                  <a:srgbClr val="002060"/>
                </a:solidFill>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2</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{B→C,D→A}</a:t>
            </a:r>
            <a:r>
              <a:rPr lang="zh-CN" altLang="en-US" sz="2000" b="1" i="1" kern="100" dirty="0">
                <a:solidFill>
                  <a:srgbClr val="002060"/>
                </a:solidFill>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3</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{ABC→D,D→A}</a:t>
            </a:r>
            <a:r>
              <a:rPr lang="zh-CN" altLang="en-US" sz="2000" b="1" i="1" kern="100" dirty="0">
                <a:solidFill>
                  <a:srgbClr val="002060"/>
                </a:solidFill>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4</a:t>
            </a:r>
            <a:r>
              <a:rPr lang="zh-CN" altLang="en-US" sz="2000" b="1" i="1" kern="100" dirty="0">
                <a:solidFill>
                  <a:srgbClr val="002060"/>
                </a:solidFill>
                <a:latin typeface="微软雅黑" panose="020B0503020204020204" pitchFamily="34" charset="-122"/>
                <a:ea typeface="微软雅黑" panose="020B0503020204020204" pitchFamily="34" charset="-122"/>
              </a:rPr>
              <a:t>）</a:t>
            </a:r>
            <a:r>
              <a:rPr lang="en-US" altLang="zh-CN" sz="2000" b="1" i="1" kern="100" dirty="0">
                <a:solidFill>
                  <a:srgbClr val="002060"/>
                </a:solidFill>
                <a:latin typeface="微软雅黑" panose="020B0503020204020204" pitchFamily="34" charset="-122"/>
                <a:ea typeface="微软雅黑" panose="020B0503020204020204" pitchFamily="34" charset="-122"/>
              </a:rPr>
              <a:t>{A→B,BC→D}</a:t>
            </a:r>
            <a:endParaRPr lang="zh-CN" altLang="zh-CN" sz="2000" b="1" i="1" kern="100"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1043867" y="3048000"/>
            <a:ext cx="7991383" cy="373127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rPr>
              <a:t>解：（</a:t>
            </a:r>
            <a:r>
              <a:rPr lang="pt-BR" altLang="zh-CN" sz="2000" b="1" kern="100" dirty="0">
                <a:latin typeface="微软雅黑" panose="020B0503020204020204" pitchFamily="34" charset="-122"/>
                <a:ea typeface="微软雅黑" panose="020B0503020204020204" pitchFamily="34" charset="-122"/>
              </a:rPr>
              <a:t>1</a:t>
            </a:r>
            <a:r>
              <a:rPr lang="zh-CN" altLang="zh-CN" sz="2000" b="1" kern="100" dirty="0">
                <a:latin typeface="微软雅黑" panose="020B0503020204020204" pitchFamily="34" charset="-122"/>
                <a:ea typeface="微软雅黑" panose="020B0503020204020204" pitchFamily="34" charset="-122"/>
              </a:rPr>
              <a:t>）①候选码为：</a:t>
            </a:r>
            <a:r>
              <a:rPr lang="pt-BR" altLang="zh-CN" sz="2000" b="1" kern="100" dirty="0">
                <a:latin typeface="微软雅黑" panose="020B0503020204020204" pitchFamily="34" charset="-122"/>
                <a:ea typeface="微软雅黑" panose="020B0503020204020204" pitchFamily="34" charset="-122"/>
              </a:rPr>
              <a:t>B</a:t>
            </a:r>
            <a:r>
              <a:rPr lang="zh-CN" altLang="zh-CN" sz="2000" b="1" kern="100" dirty="0">
                <a:latin typeface="微软雅黑" panose="020B0503020204020204" pitchFamily="34" charset="-122"/>
                <a:ea typeface="微软雅黑" panose="020B0503020204020204" pitchFamily="34" charset="-122"/>
              </a:rPr>
              <a:t>；②∵存在传递函数依赖，∴最高满足</a:t>
            </a:r>
            <a:r>
              <a:rPr lang="pt-BR" altLang="zh-CN" sz="2000" b="1" kern="100" dirty="0">
                <a:latin typeface="微软雅黑" panose="020B0503020204020204" pitchFamily="34" charset="-122"/>
                <a:ea typeface="微软雅黑" panose="020B0503020204020204" pitchFamily="34" charset="-122"/>
              </a:rPr>
              <a:t>2NF</a:t>
            </a:r>
            <a:r>
              <a:rPr lang="zh-CN" altLang="zh-CN" sz="2000" b="1" kern="100" dirty="0">
                <a:latin typeface="微软雅黑" panose="020B0503020204020204" pitchFamily="34" charset="-122"/>
                <a:ea typeface="微软雅黑" panose="020B0503020204020204" pitchFamily="34" charset="-122"/>
              </a:rPr>
              <a:t>；③分解为</a:t>
            </a:r>
            <a:r>
              <a:rPr lang="pt-BR" altLang="zh-CN" sz="2000" b="1" kern="100" dirty="0">
                <a:latin typeface="微软雅黑" panose="020B0503020204020204" pitchFamily="34" charset="-122"/>
                <a:ea typeface="微软雅黑" panose="020B0503020204020204" pitchFamily="34" charset="-122"/>
              </a:rPr>
              <a:t>{BC,CDA}</a:t>
            </a:r>
            <a:r>
              <a:rPr lang="zh-CN" altLang="zh-CN" sz="2000" b="1" kern="100" dirty="0">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2</a:t>
            </a:r>
            <a:r>
              <a:rPr lang="zh-CN" altLang="zh-CN" sz="2000" b="1" kern="100" dirty="0">
                <a:latin typeface="微软雅黑" panose="020B0503020204020204" pitchFamily="34" charset="-122"/>
                <a:ea typeface="微软雅黑" panose="020B0503020204020204" pitchFamily="34" charset="-122"/>
              </a:rPr>
              <a:t>）①候选码为：</a:t>
            </a:r>
            <a:r>
              <a:rPr lang="pt-BR" altLang="zh-CN" sz="2000" b="1" kern="100" dirty="0">
                <a:latin typeface="微软雅黑" panose="020B0503020204020204" pitchFamily="34" charset="-122"/>
                <a:ea typeface="微软雅黑" panose="020B0503020204020204" pitchFamily="34" charset="-122"/>
              </a:rPr>
              <a:t>BD</a:t>
            </a:r>
            <a:r>
              <a:rPr lang="zh-CN" altLang="zh-CN" sz="2000" b="1" kern="100" dirty="0">
                <a:latin typeface="微软雅黑" panose="020B0503020204020204" pitchFamily="34" charset="-122"/>
                <a:ea typeface="微软雅黑" panose="020B0503020204020204" pitchFamily="34" charset="-122"/>
              </a:rPr>
              <a:t>；②∵存在部分函数依赖，∴最高满足</a:t>
            </a:r>
            <a:r>
              <a:rPr lang="pt-BR" altLang="zh-CN" sz="2000" b="1" kern="100" dirty="0">
                <a:latin typeface="微软雅黑" panose="020B0503020204020204" pitchFamily="34" charset="-122"/>
                <a:ea typeface="微软雅黑" panose="020B0503020204020204" pitchFamily="34" charset="-122"/>
              </a:rPr>
              <a:t>1NF</a:t>
            </a:r>
            <a:r>
              <a:rPr lang="zh-CN" altLang="zh-CN" sz="2000" b="1" kern="100" dirty="0">
                <a:latin typeface="微软雅黑" panose="020B0503020204020204" pitchFamily="34" charset="-122"/>
                <a:ea typeface="微软雅黑" panose="020B0503020204020204" pitchFamily="34" charset="-122"/>
              </a:rPr>
              <a:t>；③分解为</a:t>
            </a:r>
            <a:r>
              <a:rPr lang="pt-BR" altLang="zh-CN" sz="2000" b="1" kern="100" dirty="0">
                <a:latin typeface="微软雅黑" panose="020B0503020204020204" pitchFamily="34" charset="-122"/>
                <a:ea typeface="微软雅黑" panose="020B0503020204020204" pitchFamily="34" charset="-122"/>
              </a:rPr>
              <a:t>{BC,DA}</a:t>
            </a:r>
            <a:r>
              <a:rPr lang="zh-CN" altLang="zh-CN" sz="2000" b="1" kern="100" dirty="0">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3</a:t>
            </a:r>
            <a:r>
              <a:rPr lang="zh-CN" altLang="zh-CN" sz="2000" b="1" kern="100" dirty="0">
                <a:latin typeface="微软雅黑" panose="020B0503020204020204" pitchFamily="34" charset="-122"/>
                <a:ea typeface="微软雅黑" panose="020B0503020204020204" pitchFamily="34" charset="-122"/>
              </a:rPr>
              <a:t>）①候选码为：</a:t>
            </a:r>
            <a:r>
              <a:rPr lang="pt-BR" altLang="zh-CN" sz="2000" b="1" kern="100" dirty="0">
                <a:latin typeface="微软雅黑" panose="020B0503020204020204" pitchFamily="34" charset="-122"/>
                <a:ea typeface="微软雅黑" panose="020B0503020204020204" pitchFamily="34" charset="-122"/>
              </a:rPr>
              <a:t>ABC,DBC</a:t>
            </a:r>
            <a:r>
              <a:rPr lang="zh-CN" altLang="zh-CN" sz="2000" b="1" kern="100" dirty="0">
                <a:latin typeface="微软雅黑" panose="020B0503020204020204" pitchFamily="34" charset="-122"/>
                <a:ea typeface="微软雅黑" panose="020B0503020204020204" pitchFamily="34" charset="-122"/>
              </a:rPr>
              <a:t>；②∵</a:t>
            </a:r>
            <a:r>
              <a:rPr lang="pt-BR" altLang="zh-CN" sz="2000" b="1" kern="100" dirty="0">
                <a:latin typeface="微软雅黑" panose="020B0503020204020204" pitchFamily="34" charset="-122"/>
                <a:ea typeface="微软雅黑" panose="020B0503020204020204" pitchFamily="34" charset="-122"/>
              </a:rPr>
              <a:t>D</a:t>
            </a: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A</a:t>
            </a:r>
            <a:r>
              <a:rPr lang="zh-CN" altLang="zh-CN" sz="2000" b="1" kern="100" dirty="0">
                <a:latin typeface="微软雅黑" panose="020B0503020204020204" pitchFamily="34" charset="-122"/>
                <a:ea typeface="微软雅黑" panose="020B0503020204020204" pitchFamily="34" charset="-122"/>
              </a:rPr>
              <a:t>的决定属性</a:t>
            </a:r>
            <a:r>
              <a:rPr lang="pt-BR" altLang="zh-CN" sz="2000" b="1" kern="100" dirty="0">
                <a:latin typeface="微软雅黑" panose="020B0503020204020204" pitchFamily="34" charset="-122"/>
                <a:ea typeface="微软雅黑" panose="020B0503020204020204" pitchFamily="34" charset="-122"/>
              </a:rPr>
              <a:t>D</a:t>
            </a:r>
            <a:r>
              <a:rPr lang="zh-CN" altLang="zh-CN" sz="2000" b="1" kern="100" dirty="0">
                <a:latin typeface="微软雅黑" panose="020B0503020204020204" pitchFamily="34" charset="-122"/>
                <a:ea typeface="微软雅黑" panose="020B0503020204020204" pitchFamily="34" charset="-122"/>
              </a:rPr>
              <a:t>不是超码，∴最高满足</a:t>
            </a:r>
            <a:r>
              <a:rPr lang="pt-BR" altLang="zh-CN" sz="2000" b="1" kern="100" dirty="0">
                <a:latin typeface="微软雅黑" panose="020B0503020204020204" pitchFamily="34" charset="-122"/>
                <a:ea typeface="微软雅黑" panose="020B0503020204020204" pitchFamily="34" charset="-122"/>
              </a:rPr>
              <a:t>3NF</a:t>
            </a:r>
            <a:r>
              <a:rPr lang="zh-CN" altLang="zh-CN" sz="2000" b="1" kern="100" dirty="0">
                <a:latin typeface="微软雅黑" panose="020B0503020204020204" pitchFamily="34" charset="-122"/>
                <a:ea typeface="微软雅黑" panose="020B0503020204020204" pitchFamily="34" charset="-122"/>
              </a:rPr>
              <a:t>；③分解为</a:t>
            </a:r>
            <a:r>
              <a:rPr lang="pt-BR" altLang="zh-CN" sz="2000" b="1" kern="100" dirty="0">
                <a:latin typeface="微软雅黑" panose="020B0503020204020204" pitchFamily="34" charset="-122"/>
                <a:ea typeface="微软雅黑" panose="020B0503020204020204" pitchFamily="34" charset="-122"/>
              </a:rPr>
              <a:t>{ DA,BCD}</a:t>
            </a:r>
            <a:r>
              <a:rPr lang="zh-CN" altLang="zh-CN" sz="2000" b="1" kern="100" dirty="0">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4</a:t>
            </a:r>
            <a:r>
              <a:rPr lang="zh-CN" altLang="zh-CN" sz="2000" b="1" kern="100" dirty="0">
                <a:latin typeface="微软雅黑" panose="020B0503020204020204" pitchFamily="34" charset="-122"/>
                <a:ea typeface="微软雅黑" panose="020B0503020204020204" pitchFamily="34" charset="-122"/>
              </a:rPr>
              <a:t>）①候选码为：</a:t>
            </a:r>
            <a:r>
              <a:rPr lang="pt-BR" altLang="zh-CN" sz="2000" b="1" kern="100" dirty="0">
                <a:latin typeface="微软雅黑" panose="020B0503020204020204" pitchFamily="34" charset="-122"/>
                <a:ea typeface="微软雅黑" panose="020B0503020204020204" pitchFamily="34" charset="-122"/>
              </a:rPr>
              <a:t>AC</a:t>
            </a:r>
            <a:r>
              <a:rPr lang="zh-CN" altLang="zh-CN" sz="2000" b="1" kern="100" dirty="0">
                <a:latin typeface="微软雅黑" panose="020B0503020204020204" pitchFamily="34" charset="-122"/>
                <a:ea typeface="微软雅黑" panose="020B0503020204020204" pitchFamily="34" charset="-122"/>
              </a:rPr>
              <a:t>；②∵存在传递函数依赖，∴最高满足</a:t>
            </a:r>
            <a:r>
              <a:rPr lang="pt-BR" altLang="zh-CN" sz="2000" b="1" kern="100" dirty="0">
                <a:latin typeface="微软雅黑" panose="020B0503020204020204" pitchFamily="34" charset="-122"/>
                <a:ea typeface="微软雅黑" panose="020B0503020204020204" pitchFamily="34" charset="-122"/>
              </a:rPr>
              <a:t>2NF</a:t>
            </a:r>
            <a:r>
              <a:rPr lang="zh-CN" altLang="zh-CN" sz="2000" b="1" kern="100" dirty="0">
                <a:latin typeface="微软雅黑" panose="020B0503020204020204" pitchFamily="34" charset="-122"/>
                <a:ea typeface="微软雅黑" panose="020B0503020204020204" pitchFamily="34" charset="-122"/>
              </a:rPr>
              <a:t>；③分解为</a:t>
            </a:r>
            <a:r>
              <a:rPr lang="pt-BR" altLang="zh-CN" sz="2000" b="1" kern="100" dirty="0">
                <a:latin typeface="微软雅黑" panose="020B0503020204020204" pitchFamily="34" charset="-122"/>
                <a:ea typeface="微软雅黑" panose="020B0503020204020204" pitchFamily="34" charset="-122"/>
              </a:rPr>
              <a:t>{AB</a:t>
            </a:r>
            <a:r>
              <a:rPr lang="zh-CN" altLang="zh-CN" sz="2000" b="1" kern="100" dirty="0">
                <a:latin typeface="微软雅黑" panose="020B0503020204020204" pitchFamily="34" charset="-122"/>
                <a:ea typeface="微软雅黑" panose="020B0503020204020204" pitchFamily="34" charset="-122"/>
              </a:rPr>
              <a:t>，</a:t>
            </a:r>
            <a:r>
              <a:rPr lang="pt-BR" altLang="zh-CN" sz="2000" b="1" kern="100" dirty="0">
                <a:latin typeface="微软雅黑" panose="020B0503020204020204" pitchFamily="34" charset="-122"/>
                <a:ea typeface="微软雅黑" panose="020B0503020204020204" pitchFamily="34" charset="-122"/>
              </a:rPr>
              <a:t>ACD}</a:t>
            </a:r>
            <a:r>
              <a:rPr lang="zh-CN" altLang="zh-CN" sz="2000" b="1" kern="100" dirty="0">
                <a:latin typeface="微软雅黑" panose="020B0503020204020204" pitchFamily="34" charset="-122"/>
                <a:ea typeface="微软雅黑" panose="020B0503020204020204" pitchFamily="34" charset="-122"/>
              </a:rPr>
              <a:t>。</a:t>
            </a:r>
          </a:p>
        </p:txBody>
      </p:sp>
      <p:sp>
        <p:nvSpPr>
          <p:cNvPr id="8" name="日期占位符 1"/>
          <p:cNvSpPr>
            <a:spLocks noGrp="1"/>
          </p:cNvSpPr>
          <p:nvPr>
            <p:ph type="dt" sz="half" idx="10"/>
          </p:nvPr>
        </p:nvSpPr>
        <p:spPr>
          <a:xfrm>
            <a:off x="0" y="6597650"/>
            <a:ext cx="827088" cy="260350"/>
          </a:xfrm>
        </p:spPr>
        <p:txBody>
          <a:bodyPr/>
          <a:lstStyle/>
          <a:p>
            <a:pPr>
              <a:defRPr/>
            </a:pPr>
            <a:fld id="{30255BAB-8B10-4BB6-BD1F-0691EDB9BEE8}" type="datetime1">
              <a:rPr lang="zh-CN" altLang="en-US" smtClean="0"/>
              <a:t>2021/12/02</a:t>
            </a:fld>
            <a:endParaRPr lang="zh-CN" altLang="en-US" dirty="0"/>
          </a:p>
        </p:txBody>
      </p:sp>
    </p:spTree>
    <p:extLst>
      <p:ext uri="{BB962C8B-B14F-4D97-AF65-F5344CB8AC3E}">
        <p14:creationId xmlns:p14="http://schemas.microsoft.com/office/powerpoint/2010/main" val="140261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p:nvPr>
        </p:nvSpPr>
        <p:spPr/>
        <p:txBody>
          <a:bodyPr/>
          <a:lstStyle/>
          <a:p>
            <a:r>
              <a:rPr lang="en-US" altLang="zh-CN">
                <a:sym typeface="微软雅黑" pitchFamily="34" charset="-122"/>
              </a:rPr>
              <a:t>6.2 </a:t>
            </a:r>
            <a:r>
              <a:rPr lang="zh-CN" altLang="en-US">
                <a:sym typeface="微软雅黑" pitchFamily="34" charset="-122"/>
              </a:rPr>
              <a:t>规范化</a:t>
            </a:r>
            <a:endParaRPr lang="zh-CN" altLang="en-US"/>
          </a:p>
        </p:txBody>
      </p:sp>
      <p:sp>
        <p:nvSpPr>
          <p:cNvPr id="60419" name="文本占位符 4"/>
          <p:cNvSpPr>
            <a:spLocks noGrp="1" noChangeArrowheads="1"/>
          </p:cNvSpPr>
          <p:nvPr>
            <p:ph idx="1"/>
          </p:nvPr>
        </p:nvSpPr>
        <p:spPr>
          <a:xfrm>
            <a:off x="3779912" y="1098550"/>
            <a:ext cx="4189098" cy="5401518"/>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olidFill>
                  <a:srgbClr val="00B050"/>
                </a:solidFill>
                <a:sym typeface="Calibri" pitchFamily="34" charset="0"/>
              </a:rPr>
              <a:t>6.2.7  </a:t>
            </a:r>
            <a:r>
              <a:rPr lang="zh-CN" altLang="en-US" dirty="0">
                <a:solidFill>
                  <a:srgbClr val="00B050"/>
                </a:solidFill>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7022EE49-1A5F-43A7-A7AA-FEA94E18C923}" type="datetime1">
              <a:rPr lang="zh-CN" altLang="en-US" smtClean="0"/>
              <a:t>2021/12/02</a:t>
            </a:fld>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4" name="Rectangle 2"/>
          <p:cNvSpPr>
            <a:spLocks noGrp="1" noChangeArrowheads="1"/>
          </p:cNvSpPr>
          <p:nvPr>
            <p:ph type="title"/>
          </p:nvPr>
        </p:nvSpPr>
        <p:spPr/>
        <p:txBody>
          <a:bodyPr/>
          <a:lstStyle/>
          <a:p>
            <a:r>
              <a:rPr lang="zh-CN" sz="3600">
                <a:sym typeface="微软雅黑" pitchFamily="34" charset="-122"/>
              </a:rPr>
              <a:t>问题的提出（续）</a:t>
            </a:r>
          </a:p>
        </p:txBody>
      </p:sp>
      <p:sp>
        <p:nvSpPr>
          <p:cNvPr id="10245" name="Rectangle 3"/>
          <p:cNvSpPr>
            <a:spLocks noGrp="1" noChangeArrowheads="1"/>
          </p:cNvSpPr>
          <p:nvPr>
            <p:ph idx="1"/>
          </p:nvPr>
        </p:nvSpPr>
        <p:spPr>
          <a:xfrm>
            <a:off x="827584" y="764704"/>
            <a:ext cx="8316416" cy="4854575"/>
          </a:xfrm>
        </p:spPr>
        <p:txBody>
          <a:bodyPr/>
          <a:lstStyle/>
          <a:p>
            <a:pPr marL="342900" indent="-342900" algn="l">
              <a:lnSpc>
                <a:spcPct val="150000"/>
              </a:lnSpc>
              <a:buFont typeface="Wingdings" pitchFamily="2" charset="2"/>
              <a:buChar char="v"/>
            </a:pPr>
            <a:r>
              <a:rPr lang="zh-CN" altLang="en-US" dirty="0">
                <a:sym typeface="Calibri" pitchFamily="34" charset="0"/>
              </a:rPr>
              <a:t>数据依赖的主要类型</a:t>
            </a:r>
          </a:p>
          <a:p>
            <a:pPr marL="627063" lvl="1" algn="l">
              <a:lnSpc>
                <a:spcPct val="150000"/>
              </a:lnSpc>
              <a:buFont typeface="Wingdings" pitchFamily="2" charset="2"/>
              <a:buChar char="n"/>
            </a:pPr>
            <a:r>
              <a:rPr lang="zh-CN" altLang="en-US" dirty="0">
                <a:sym typeface="Calibri" pitchFamily="34" charset="0"/>
              </a:rPr>
              <a:t>函数依赖（</a:t>
            </a:r>
            <a:r>
              <a:rPr lang="en-US" altLang="zh-CN" dirty="0">
                <a:sym typeface="Calibri" pitchFamily="34" charset="0"/>
              </a:rPr>
              <a:t>Functional Dependency</a:t>
            </a:r>
            <a:r>
              <a:rPr lang="zh-CN" altLang="en-US" dirty="0">
                <a:sym typeface="Calibri" pitchFamily="34" charset="0"/>
              </a:rPr>
              <a:t>，简记为</a:t>
            </a:r>
            <a:r>
              <a:rPr lang="en-US" altLang="zh-CN" dirty="0">
                <a:sym typeface="Calibri" pitchFamily="34" charset="0"/>
              </a:rPr>
              <a:t>FD</a:t>
            </a:r>
            <a:r>
              <a:rPr lang="zh-CN" altLang="en-US" dirty="0">
                <a:sym typeface="Calibri" pitchFamily="34" charset="0"/>
              </a:rPr>
              <a:t>）</a:t>
            </a:r>
          </a:p>
          <a:p>
            <a:pPr marL="627063" lvl="1" algn="l">
              <a:lnSpc>
                <a:spcPct val="150000"/>
              </a:lnSpc>
              <a:buFont typeface="Wingdings" pitchFamily="2" charset="2"/>
              <a:buChar char="n"/>
            </a:pPr>
            <a:r>
              <a:rPr lang="zh-CN" altLang="en-US" dirty="0">
                <a:sym typeface="Calibri" pitchFamily="34" charset="0"/>
              </a:rPr>
              <a:t>多值依赖（</a:t>
            </a:r>
            <a:r>
              <a:rPr lang="en-US" altLang="zh-CN" dirty="0">
                <a:sym typeface="Calibri" pitchFamily="34" charset="0"/>
              </a:rPr>
              <a:t>Multi-Valued Dependency</a:t>
            </a:r>
            <a:r>
              <a:rPr lang="zh-CN" altLang="en-US" dirty="0">
                <a:sym typeface="Calibri" pitchFamily="34" charset="0"/>
              </a:rPr>
              <a:t>，简记为</a:t>
            </a:r>
            <a:r>
              <a:rPr lang="en-US" altLang="zh-CN" dirty="0">
                <a:sym typeface="Calibri" pitchFamily="34" charset="0"/>
              </a:rPr>
              <a:t>MVD</a:t>
            </a:r>
            <a:r>
              <a:rPr lang="zh-CN" altLang="en-US" dirty="0">
                <a:sym typeface="Calibri" pitchFamily="34" charset="0"/>
              </a:rPr>
              <a:t>）</a:t>
            </a:r>
            <a:endParaRPr lang="zh-CN" altLang="en-US" dirty="0"/>
          </a:p>
        </p:txBody>
      </p:sp>
      <p:sp>
        <p:nvSpPr>
          <p:cNvPr id="2" name="日期占位符 1"/>
          <p:cNvSpPr>
            <a:spLocks noGrp="1"/>
          </p:cNvSpPr>
          <p:nvPr>
            <p:ph type="dt" sz="half" idx="10"/>
          </p:nvPr>
        </p:nvSpPr>
        <p:spPr/>
        <p:txBody>
          <a:bodyPr/>
          <a:lstStyle/>
          <a:p>
            <a:pPr>
              <a:defRPr/>
            </a:pPr>
            <a:fld id="{00E9DF6B-12FD-472E-8D28-42F7D3F900FB}" type="datetime1">
              <a:rPr lang="zh-CN" altLang="en-US" smtClean="0"/>
              <a:t>2021/12/02</a:t>
            </a:fld>
            <a:endParaRPr lang="zh-CN" alt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4" name="Rectangle 2"/>
          <p:cNvSpPr>
            <a:spLocks noGrp="1" noChangeArrowheads="1"/>
          </p:cNvSpPr>
          <p:nvPr>
            <p:ph type="title"/>
          </p:nvPr>
        </p:nvSpPr>
        <p:spPr/>
        <p:txBody>
          <a:bodyPr/>
          <a:lstStyle/>
          <a:p>
            <a:r>
              <a:rPr lang="en-US" altLang="zh-CN" sz="3600" dirty="0">
                <a:sym typeface="微软雅黑" pitchFamily="34" charset="-122"/>
              </a:rPr>
              <a:t>6.2.7 </a:t>
            </a:r>
            <a:r>
              <a:rPr lang="zh-CN" altLang="en-US" sz="3600" dirty="0">
                <a:sym typeface="微软雅黑" pitchFamily="34" charset="-122"/>
              </a:rPr>
              <a:t>多值依赖</a:t>
            </a:r>
            <a:endParaRPr lang="zh-CN" altLang="en-US" sz="3600" dirty="0"/>
          </a:p>
        </p:txBody>
      </p:sp>
      <p:sp>
        <p:nvSpPr>
          <p:cNvPr id="61445" name="Rectangle 3"/>
          <p:cNvSpPr>
            <a:spLocks noGrp="1" noChangeArrowheads="1"/>
          </p:cNvSpPr>
          <p:nvPr>
            <p:ph idx="1"/>
          </p:nvPr>
        </p:nvSpPr>
        <p:spPr>
          <a:xfrm>
            <a:off x="926037" y="908720"/>
            <a:ext cx="8149538" cy="4854575"/>
          </a:xfrm>
        </p:spPr>
        <p:txBody>
          <a:bodyPr/>
          <a:lstStyle/>
          <a:p>
            <a:pPr marL="342900" indent="-342900" algn="l">
              <a:lnSpc>
                <a:spcPct val="120000"/>
              </a:lnSpc>
            </a:pPr>
            <a:r>
              <a:rPr lang="zh-CN" altLang="en-US" sz="2400" dirty="0">
                <a:sym typeface="Calibri" pitchFamily="34" charset="0"/>
              </a:rPr>
              <a:t>例[6.9]设学校中某一门课程由多个教师讲授，他们使用相同的一套参考书。</a:t>
            </a:r>
            <a:r>
              <a:rPr lang="zh-CN" altLang="en-US" sz="2400" dirty="0"/>
              <a:t>每个教员可以讲授多门课程，每种参考书可以供多门课程使用</a:t>
            </a:r>
            <a:endParaRPr lang="zh-CN" altLang="en-US" dirty="0">
              <a:sym typeface="Calibri" pitchFamily="34" charset="0"/>
            </a:endParaRPr>
          </a:p>
          <a:p>
            <a:pPr marL="742950" lvl="1" indent="-285750" algn="l">
              <a:lnSpc>
                <a:spcPct val="120000"/>
              </a:lnSpc>
            </a:pPr>
            <a:endParaRPr lang="en-US" altLang="zh-CN" sz="2000" dirty="0">
              <a:sym typeface="Calibri" pitchFamily="34" charset="0"/>
            </a:endParaRPr>
          </a:p>
          <a:p>
            <a:pPr marL="742950" lvl="1" indent="-285750" algn="l">
              <a:lnSpc>
                <a:spcPct val="120000"/>
              </a:lnSpc>
            </a:pPr>
            <a:r>
              <a:rPr lang="zh-CN" altLang="en-US" sz="2000" dirty="0">
                <a:sym typeface="Calibri" pitchFamily="34" charset="0"/>
              </a:rPr>
              <a:t>用关系模式</a:t>
            </a:r>
            <a:r>
              <a:rPr lang="en-US" altLang="zh-CN" sz="2000" dirty="0">
                <a:sym typeface="Calibri" pitchFamily="34" charset="0"/>
              </a:rPr>
              <a:t>Teaching(C,T,B)</a:t>
            </a:r>
            <a:r>
              <a:rPr lang="zh-CN" altLang="en-US" sz="2000" dirty="0">
                <a:sym typeface="Calibri" pitchFamily="34" charset="0"/>
              </a:rPr>
              <a:t>来表示课程</a:t>
            </a:r>
            <a:r>
              <a:rPr lang="en-US" altLang="zh-CN" sz="2000" dirty="0">
                <a:sym typeface="Calibri" pitchFamily="34" charset="0"/>
              </a:rPr>
              <a:t>C</a:t>
            </a:r>
            <a:r>
              <a:rPr lang="zh-CN" altLang="en-US" sz="2000" dirty="0">
                <a:sym typeface="Calibri" pitchFamily="34" charset="0"/>
              </a:rPr>
              <a:t>、教师</a:t>
            </a:r>
            <a:r>
              <a:rPr lang="en-US" altLang="zh-CN" sz="2000" dirty="0">
                <a:sym typeface="Calibri" pitchFamily="34" charset="0"/>
              </a:rPr>
              <a:t>T</a:t>
            </a:r>
            <a:r>
              <a:rPr lang="zh-CN" altLang="en-US" sz="2000" dirty="0">
                <a:sym typeface="Calibri" pitchFamily="34" charset="0"/>
              </a:rPr>
              <a:t>和参</a:t>
            </a:r>
            <a:endParaRPr lang="en-US" altLang="zh-CN" sz="2000" dirty="0">
              <a:sym typeface="Calibri" pitchFamily="34" charset="0"/>
            </a:endParaRPr>
          </a:p>
          <a:p>
            <a:pPr marL="742950" lvl="1" indent="-285750" algn="l">
              <a:lnSpc>
                <a:spcPct val="120000"/>
              </a:lnSpc>
            </a:pPr>
            <a:r>
              <a:rPr lang="zh-CN" altLang="en-US" sz="2000" dirty="0">
                <a:sym typeface="Calibri" pitchFamily="34" charset="0"/>
              </a:rPr>
              <a:t>考书</a:t>
            </a:r>
            <a:r>
              <a:rPr lang="en-US" altLang="zh-CN" sz="2000" dirty="0">
                <a:sym typeface="Calibri" pitchFamily="34" charset="0"/>
              </a:rPr>
              <a:t>B</a:t>
            </a:r>
            <a:r>
              <a:rPr lang="zh-CN" altLang="en-US" sz="2000" dirty="0">
                <a:sym typeface="Calibri" pitchFamily="34" charset="0"/>
              </a:rPr>
              <a:t>之间的关系。</a:t>
            </a:r>
          </a:p>
        </p:txBody>
      </p:sp>
      <p:sp>
        <p:nvSpPr>
          <p:cNvPr id="2" name="日期占位符 1"/>
          <p:cNvSpPr>
            <a:spLocks noGrp="1"/>
          </p:cNvSpPr>
          <p:nvPr>
            <p:ph type="dt" sz="half" idx="10"/>
          </p:nvPr>
        </p:nvSpPr>
        <p:spPr/>
        <p:txBody>
          <a:bodyPr/>
          <a:lstStyle/>
          <a:p>
            <a:pPr>
              <a:defRPr/>
            </a:pPr>
            <a:fld id="{63D78C27-C3D9-42C8-8394-7D7C2775F970}" type="datetime1">
              <a:rPr lang="zh-CN" altLang="en-US" smtClean="0"/>
              <a:t>2021/12/02</a:t>
            </a:fld>
            <a:endParaRPr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7" name="Rectangle 2"/>
          <p:cNvSpPr>
            <a:spLocks noGrp="1" noChangeArrowheads="1"/>
          </p:cNvSpPr>
          <p:nvPr>
            <p:ph type="title"/>
          </p:nvPr>
        </p:nvSpPr>
        <p:spPr/>
        <p:txBody>
          <a:bodyPr/>
          <a:lstStyle/>
          <a:p>
            <a:r>
              <a:rPr lang="zh-CN" altLang="en-US" sz="3600">
                <a:sym typeface="微软雅黑" pitchFamily="34" charset="-122"/>
              </a:rPr>
              <a:t>多值依赖（续）</a:t>
            </a:r>
            <a:endParaRPr lang="zh-CN" altLang="en-US" sz="3600"/>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a:solidFill>
                  <a:srgbClr val="000000"/>
                </a:solidFill>
                <a:latin typeface="Times New Roman" pitchFamily="18" charset="0"/>
                <a:sym typeface="Times New Roman" pitchFamily="18" charset="0"/>
              </a:rPr>
              <a:t>6.3 </a:t>
            </a:r>
            <a:r>
              <a:rPr lang="zh-CN" altLang="en-US" b="1" dirty="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a:solidFill>
                        <a:srgbClr val="000000"/>
                      </a:solidFill>
                      <a:latin typeface="+mn-lt"/>
                      <a:sym typeface="宋体" pitchFamily="2" charset="-122"/>
                    </a:rPr>
                    <a:t>C</a:t>
                  </a: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a:solidFill>
                        <a:srgbClr val="000000"/>
                      </a:solidFill>
                      <a:latin typeface="+mn-lt"/>
                      <a:sym typeface="宋体" pitchFamily="2" charset="-122"/>
                    </a:rPr>
                    <a:t>T</a:t>
                  </a: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
        <p:nvSpPr>
          <p:cNvPr id="3" name="日期占位符 2"/>
          <p:cNvSpPr>
            <a:spLocks noGrp="1"/>
          </p:cNvSpPr>
          <p:nvPr>
            <p:ph type="dt" sz="half" idx="10"/>
          </p:nvPr>
        </p:nvSpPr>
        <p:spPr/>
        <p:txBody>
          <a:bodyPr/>
          <a:lstStyle/>
          <a:p>
            <a:pPr>
              <a:defRPr/>
            </a:pPr>
            <a:fld id="{3E362944-C367-4172-8DA8-0560AFBE02DA}" type="datetime1">
              <a:rPr lang="zh-CN" altLang="en-US" smtClean="0"/>
              <a:t>2021/12/02</a:t>
            </a:fld>
            <a:endParaRPr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title"/>
          </p:nvPr>
        </p:nvSpPr>
        <p:spPr/>
        <p:txBody>
          <a:bodyPr/>
          <a:lstStyle/>
          <a:p>
            <a:r>
              <a:rPr lang="zh-CN" sz="3600">
                <a:sym typeface="微软雅黑" pitchFamily="34" charset="-122"/>
              </a:rPr>
              <a:t>多值依赖（续）</a:t>
            </a:r>
            <a:endParaRPr lang="zh-CN" sz="360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表</a:t>
            </a:r>
            <a:r>
              <a:rPr lang="en-US" altLang="zh-CN" sz="2000" b="1" dirty="0">
                <a:solidFill>
                  <a:srgbClr val="000000"/>
                </a:solidFill>
                <a:latin typeface="Times New Roman" pitchFamily="18" charset="0"/>
                <a:sym typeface="Times New Roman" pitchFamily="18" charset="0"/>
              </a:rPr>
              <a:t>6.4  </a:t>
            </a:r>
            <a:r>
              <a:rPr lang="zh-CN" altLang="en-US" b="1" dirty="0">
                <a:solidFill>
                  <a:srgbClr val="000000"/>
                </a:solidFill>
                <a:latin typeface="Times New Roman" pitchFamily="18" charset="0"/>
                <a:sym typeface="Times New Roman" pitchFamily="18" charset="0"/>
              </a:rPr>
              <a:t>规范化</a:t>
            </a:r>
            <a:r>
              <a:rPr lang="zh-CN" altLang="en-US" sz="2000" b="1" dirty="0">
                <a:solidFill>
                  <a:srgbClr val="000000"/>
                </a:solidFill>
                <a:latin typeface="Times New Roman" pitchFamily="18" charset="0"/>
                <a:sym typeface="Times New Roman" pitchFamily="18" charset="0"/>
              </a:rPr>
              <a:t>的二维表 </a:t>
            </a:r>
            <a:r>
              <a:rPr lang="en-US" altLang="zh-CN" sz="2000" b="1" dirty="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3" name="日期占位符 2"/>
          <p:cNvSpPr>
            <a:spLocks noGrp="1"/>
          </p:cNvSpPr>
          <p:nvPr>
            <p:ph type="dt" sz="half" idx="10"/>
          </p:nvPr>
        </p:nvSpPr>
        <p:spPr/>
        <p:txBody>
          <a:bodyPr/>
          <a:lstStyle/>
          <a:p>
            <a:pPr>
              <a:defRPr/>
            </a:pPr>
            <a:fld id="{1BD59670-89E1-4293-8865-43BC70028E6E}" type="datetime1">
              <a:rPr lang="zh-CN" altLang="en-US" smtClean="0"/>
              <a:t>2021/12/02</a:t>
            </a:fld>
            <a:endParaRPr lang="zh-CN" alt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6" name="Rectangle 2"/>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64517" name="Rectangle 3"/>
          <p:cNvSpPr>
            <a:spLocks noGrp="1" noChangeArrowheads="1"/>
          </p:cNvSpPr>
          <p:nvPr>
            <p:ph idx="1"/>
          </p:nvPr>
        </p:nvSpPr>
        <p:spPr/>
        <p:txBody>
          <a:bodyPr/>
          <a:lstStyle/>
          <a:p>
            <a:pPr marL="342900" indent="-342900" algn="l">
              <a:lnSpc>
                <a:spcPct val="150000"/>
              </a:lnSpc>
              <a:buFont typeface="Wingdings" pitchFamily="2" charset="2"/>
              <a:buChar char="v"/>
            </a:pPr>
            <a:r>
              <a:rPr lang="en-US" altLang="zh-CN" dirty="0">
                <a:sym typeface="Calibri" pitchFamily="34" charset="0"/>
              </a:rPr>
              <a:t>Teaching</a:t>
            </a:r>
            <a:r>
              <a:rPr lang="zh-CN" altLang="en-US" dirty="0">
                <a:sym typeface="Calibri" pitchFamily="34" charset="0"/>
              </a:rPr>
              <a:t>具有唯一候选码</a:t>
            </a:r>
            <a:r>
              <a:rPr lang="en-US" altLang="zh-CN" dirty="0">
                <a:sym typeface="Calibri" pitchFamily="34" charset="0"/>
              </a:rPr>
              <a:t>(C,T,B)</a:t>
            </a:r>
            <a:r>
              <a:rPr lang="zh-CN" altLang="en-US" dirty="0">
                <a:sym typeface="Calibri" pitchFamily="34" charset="0"/>
              </a:rPr>
              <a:t>， 即全码。</a:t>
            </a:r>
          </a:p>
          <a:p>
            <a:pPr marL="342900" indent="-342900" algn="l">
              <a:lnSpc>
                <a:spcPct val="150000"/>
              </a:lnSpc>
              <a:buFont typeface="Wingdings" pitchFamily="2" charset="2"/>
              <a:buChar char="v"/>
            </a:pPr>
            <a:r>
              <a:rPr lang="en-US" altLang="zh-CN" dirty="0" err="1">
                <a:sym typeface="Calibri" pitchFamily="34" charset="0"/>
              </a:rPr>
              <a:t>Teaching∈BCNF</a:t>
            </a:r>
            <a:r>
              <a:rPr lang="en-US" altLang="zh-CN" dirty="0">
                <a:sym typeface="Calibri" pitchFamily="34" charset="0"/>
              </a:rPr>
              <a:t>      </a:t>
            </a:r>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9D720BEE-35AA-4882-BFF9-9850274C3A17}" type="datetime1">
              <a:rPr lang="zh-CN" altLang="en-US" smtClean="0"/>
              <a:t>2021/12/02</a:t>
            </a:fld>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title"/>
          </p:nvPr>
        </p:nvSpPr>
        <p:spPr/>
        <p:txBody>
          <a:bodyPr/>
          <a:lstStyle/>
          <a:p>
            <a:r>
              <a:rPr lang="zh-CN" sz="3600" dirty="0">
                <a:sym typeface="微软雅黑" pitchFamily="34" charset="-122"/>
              </a:rPr>
              <a:t>多值依赖（续）</a:t>
            </a:r>
          </a:p>
        </p:txBody>
      </p:sp>
      <p:sp>
        <p:nvSpPr>
          <p:cNvPr id="2" name="内容占位符 1"/>
          <p:cNvSpPr>
            <a:spLocks noGrp="1"/>
          </p:cNvSpPr>
          <p:nvPr>
            <p:ph idx="1"/>
          </p:nvPr>
        </p:nvSpPr>
        <p:spPr/>
        <p:txBody>
          <a:bodyPr/>
          <a:lstStyle/>
          <a:p>
            <a:endParaRPr lang="zh-CN" altLang="en-US"/>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
        <p:nvSpPr>
          <p:cNvPr id="3" name="日期占位符 2"/>
          <p:cNvSpPr>
            <a:spLocks noGrp="1"/>
          </p:cNvSpPr>
          <p:nvPr>
            <p:ph type="dt" sz="half" idx="10"/>
          </p:nvPr>
        </p:nvSpPr>
        <p:spPr/>
        <p:txBody>
          <a:bodyPr/>
          <a:lstStyle/>
          <a:p>
            <a:pPr>
              <a:defRPr/>
            </a:pPr>
            <a:fld id="{C724B30A-3DBC-4D9D-87F4-91990E19B272}"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title"/>
          </p:nvPr>
        </p:nvSpPr>
        <p:spPr/>
        <p:txBody>
          <a:bodyPr/>
          <a:lstStyle/>
          <a:p>
            <a:r>
              <a:rPr lang="zh-CN" sz="3600" dirty="0">
                <a:sym typeface="微软雅黑"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
        <p:nvSpPr>
          <p:cNvPr id="3" name="日期占位符 2"/>
          <p:cNvSpPr>
            <a:spLocks noGrp="1"/>
          </p:cNvSpPr>
          <p:nvPr>
            <p:ph type="dt" sz="half" idx="10"/>
          </p:nvPr>
        </p:nvSpPr>
        <p:spPr/>
        <p:txBody>
          <a:bodyPr/>
          <a:lstStyle/>
          <a:p>
            <a:pPr>
              <a:defRPr/>
            </a:pPr>
            <a:fld id="{75FBA7FB-D035-4085-94BF-3511F7E17DBB}"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title"/>
          </p:nvPr>
        </p:nvSpPr>
        <p:spPr/>
        <p:txBody>
          <a:bodyPr/>
          <a:lstStyle/>
          <a:p>
            <a:r>
              <a:rPr lang="zh-CN" sz="3600" dirty="0">
                <a:sym typeface="微软雅黑"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
        <p:nvSpPr>
          <p:cNvPr id="3" name="日期占位符 2"/>
          <p:cNvSpPr>
            <a:spLocks noGrp="1"/>
          </p:cNvSpPr>
          <p:nvPr>
            <p:ph type="dt" sz="half" idx="10"/>
          </p:nvPr>
        </p:nvSpPr>
        <p:spPr/>
        <p:txBody>
          <a:bodyPr/>
          <a:lstStyle/>
          <a:p>
            <a:pPr>
              <a:defRPr/>
            </a:pPr>
            <a:fld id="{2C77FB2F-8451-4E28-A91B-4103E38D7093}"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title"/>
          </p:nvPr>
        </p:nvSpPr>
        <p:spPr/>
        <p:txBody>
          <a:bodyPr/>
          <a:lstStyle/>
          <a:p>
            <a:r>
              <a:rPr lang="zh-CN" sz="3600">
                <a:sym typeface="微软雅黑" pitchFamily="34" charset="-122"/>
              </a:rPr>
              <a:t>多值依赖（续）</a:t>
            </a:r>
          </a:p>
        </p:txBody>
      </p:sp>
      <p:graphicFrame>
        <p:nvGraphicFramePr>
          <p:cNvPr id="22" name="表格 21"/>
          <p:cNvGraphicFramePr>
            <a:graphicFrameLocks noGrp="1"/>
          </p:cNvGraphicFramePr>
          <p:nvPr>
            <p:extLst>
              <p:ext uri="{D42A27DB-BD31-4B8C-83A1-F6EECF244321}">
                <p14:modId xmlns:p14="http://schemas.microsoft.com/office/powerpoint/2010/main" val="2910934361"/>
              </p:ext>
            </p:extLst>
          </p:nvPr>
        </p:nvGraphicFramePr>
        <p:xfrm>
          <a:off x="1442304" y="96934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课程 </a:t>
                      </a:r>
                      <a:r>
                        <a:rPr lang="en-US" altLang="zh-CN" sz="1800" b="1" dirty="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教员 </a:t>
                      </a:r>
                      <a:r>
                        <a:rPr lang="en-US" altLang="zh-CN" sz="1800" b="1" dirty="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参考书 </a:t>
                      </a:r>
                      <a:r>
                        <a:rPr lang="en-US" altLang="zh-CN" sz="1800" b="1" dirty="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a:solidFill>
                            <a:srgbClr val="000000"/>
                          </a:solidFill>
                          <a:latin typeface="Times New Roman" pitchFamily="18" charset="0"/>
                          <a:sym typeface="Times New Roman" pitchFamily="18" charset="0"/>
                        </a:rPr>
                        <a:t>物 理</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王 军</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李 勇</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普通物理学</a:t>
                      </a:r>
                    </a:p>
                  </a:txBody>
                  <a:tcPr/>
                </a:tc>
                <a:extLst>
                  <a:ext uri="{0D108BD9-81ED-4DB2-BD59-A6C34878D82A}">
                    <a16:rowId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光学原理</a:t>
                      </a:r>
                    </a:p>
                  </a:txBody>
                  <a:tcPr/>
                </a:tc>
                <a:extLst>
                  <a:ext uri="{0D108BD9-81ED-4DB2-BD59-A6C34878D82A}">
                    <a16:rowId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a:solidFill>
                            <a:srgbClr val="000000"/>
                          </a:solidFill>
                          <a:latin typeface="Times New Roman" pitchFamily="18" charset="0"/>
                          <a:sym typeface="Times New Roman" pitchFamily="18" charset="0"/>
                        </a:rPr>
                        <a:t>数 学</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a:solidFill>
                            <a:srgbClr val="000000"/>
                          </a:solidFill>
                          <a:latin typeface="Times New Roman" pitchFamily="18" charset="0"/>
                          <a:sym typeface="Times New Roman" pitchFamily="18" charset="0"/>
                        </a:rPr>
                        <a:t>张 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0000"/>
                          </a:solidFill>
                          <a:latin typeface="Times New Roman" pitchFamily="18" charset="0"/>
                          <a:sym typeface="Times New Roman" pitchFamily="18" charset="0"/>
                        </a:rPr>
                        <a:t>物理习题集</a:t>
                      </a:r>
                    </a:p>
                  </a:txBody>
                  <a:tcPr/>
                </a:tc>
                <a:extLst>
                  <a:ext uri="{0D108BD9-81ED-4DB2-BD59-A6C34878D82A}">
                    <a16:rowId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000000"/>
                          </a:solidFill>
                          <a:latin typeface="Times New Roman" pitchFamily="18" charset="0"/>
                          <a:sym typeface="Times New Roman" pitchFamily="18" charset="0"/>
                        </a:rPr>
                        <a:t>…</a:t>
                      </a:r>
                      <a:endParaRPr lang="zh-CN" altLang="en-US" sz="1800" b="1" dirty="0">
                        <a:solidFill>
                          <a:srgbClr val="000000"/>
                        </a:solidFill>
                        <a:latin typeface="Times New Roman" pitchFamily="18" charset="0"/>
                        <a:sym typeface="Times New Roman" pitchFamily="18" charset="0"/>
                      </a:endParaRPr>
                    </a:p>
                  </a:txBody>
                  <a:tcPr/>
                </a:tc>
                <a:tc>
                  <a:txBody>
                    <a:bodyPr/>
                    <a:lstStyle/>
                    <a:p>
                      <a:pPr algn="ctr"/>
                      <a:r>
                        <a:rPr lang="en-US" altLang="zh-CN" sz="1800" dirty="0"/>
                        <a:t>…</a:t>
                      </a:r>
                      <a:endParaRPr lang="zh-CN" altLang="en-US" sz="1800" dirty="0"/>
                    </a:p>
                  </a:txBody>
                  <a:tcPr/>
                </a:tc>
                <a:tc>
                  <a:txBody>
                    <a:bodyPr/>
                    <a:lstStyle/>
                    <a:p>
                      <a:pPr algn="ctr"/>
                      <a:r>
                        <a:rPr lang="en-US" altLang="zh-CN" sz="1800" dirty="0"/>
                        <a:t>…</a:t>
                      </a:r>
                      <a:endParaRPr lang="zh-CN" altLang="en-US" sz="1800" dirty="0"/>
                    </a:p>
                  </a:txBody>
                  <a:tcPr/>
                </a:tc>
                <a:extLst>
                  <a:ext uri="{0D108BD9-81ED-4DB2-BD59-A6C34878D82A}">
                    <a16:rowId xmlns:a16="http://schemas.microsoft.com/office/drawing/2014/main" val="10013"/>
                  </a:ext>
                </a:extLst>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990503" y="596078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产生原因</a:t>
            </a:r>
            <a:r>
              <a:rPr lang="en-US" altLang="zh-CN" sz="2200" dirty="0">
                <a:solidFill>
                  <a:schemeClr val="accent2"/>
                </a:solidFill>
              </a:rPr>
              <a:t>:</a:t>
            </a:r>
            <a:r>
              <a:rPr lang="zh-CN" altLang="en-US" sz="2000" dirty="0">
                <a:ea typeface="宋体" charset="-122"/>
              </a:rPr>
              <a:t>	</a:t>
            </a:r>
            <a:r>
              <a:rPr lang="zh-CN" altLang="en-US" sz="2200" dirty="0">
                <a:solidFill>
                  <a:schemeClr val="accent2"/>
                </a:solidFill>
              </a:rPr>
              <a:t>存在多值依赖</a:t>
            </a:r>
          </a:p>
        </p:txBody>
      </p:sp>
      <p:sp>
        <p:nvSpPr>
          <p:cNvPr id="3" name="日期占位符 2"/>
          <p:cNvSpPr>
            <a:spLocks noGrp="1"/>
          </p:cNvSpPr>
          <p:nvPr>
            <p:ph type="dt" sz="half" idx="10"/>
          </p:nvPr>
        </p:nvSpPr>
        <p:spPr/>
        <p:txBody>
          <a:bodyPr/>
          <a:lstStyle/>
          <a:p>
            <a:pPr>
              <a:defRPr/>
            </a:pPr>
            <a:fld id="{66D4C193-579C-4D43-82A5-1530CF232894}"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6" name="Rectangle 2"/>
          <p:cNvSpPr>
            <a:spLocks noGrp="1" noChangeArrowheads="1"/>
          </p:cNvSpPr>
          <p:nvPr>
            <p:ph type="title"/>
          </p:nvPr>
        </p:nvSpPr>
        <p:spPr/>
        <p:txBody>
          <a:bodyPr/>
          <a:lstStyle/>
          <a:p>
            <a:r>
              <a:rPr lang="zh-CN" sz="3600">
                <a:sym typeface="微软雅黑" pitchFamily="34" charset="-122"/>
              </a:rPr>
              <a:t>多值依赖（续）</a:t>
            </a:r>
          </a:p>
        </p:txBody>
      </p:sp>
      <p:sp>
        <p:nvSpPr>
          <p:cNvPr id="69637" name="Rectangle 3"/>
          <p:cNvSpPr>
            <a:spLocks noGrp="1" noChangeArrowheads="1"/>
          </p:cNvSpPr>
          <p:nvPr>
            <p:ph idx="1"/>
          </p:nvPr>
        </p:nvSpPr>
        <p:spPr>
          <a:xfrm>
            <a:off x="941442" y="908720"/>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定义</a:t>
            </a:r>
            <a:r>
              <a:rPr lang="en-US" altLang="zh-CN" dirty="0">
                <a:sym typeface="Calibri" pitchFamily="34" charset="0"/>
              </a:rPr>
              <a:t>6.9    </a:t>
            </a:r>
            <a:r>
              <a:rPr lang="zh-CN" altLang="en-US" dirty="0"/>
              <a:t>设</a:t>
            </a:r>
            <a:r>
              <a:rPr lang="en-US" altLang="zh-CN" i="1" dirty="0"/>
              <a:t>R(U)</a:t>
            </a:r>
            <a:r>
              <a:rPr lang="zh-CN" altLang="en-US" dirty="0"/>
              <a:t>是属性集</a:t>
            </a:r>
            <a:r>
              <a:rPr lang="en-US" altLang="zh-CN" i="1" dirty="0"/>
              <a:t>U</a:t>
            </a:r>
            <a:r>
              <a:rPr lang="zh-CN" altLang="en-US" dirty="0"/>
              <a:t>上的一个关系模式。</a:t>
            </a:r>
            <a:r>
              <a:rPr lang="en-US" altLang="zh-CN" i="1" dirty="0"/>
              <a:t>X</a:t>
            </a:r>
            <a:r>
              <a:rPr lang="zh-CN" altLang="en-US" dirty="0"/>
              <a:t>,</a:t>
            </a:r>
            <a:r>
              <a:rPr lang="en-US" altLang="zh-CN" i="1" dirty="0"/>
              <a:t>Y</a:t>
            </a:r>
            <a:r>
              <a:rPr lang="zh-CN" altLang="en-US" dirty="0"/>
              <a:t>,</a:t>
            </a:r>
            <a:r>
              <a:rPr lang="en-US" altLang="zh-CN" i="1" dirty="0"/>
              <a:t>Z</a:t>
            </a:r>
            <a:r>
              <a:rPr lang="zh-CN" altLang="en-US" dirty="0"/>
              <a:t>是</a:t>
            </a:r>
            <a:r>
              <a:rPr lang="en-US" altLang="zh-CN" i="1" dirty="0"/>
              <a:t>U</a:t>
            </a:r>
            <a:r>
              <a:rPr lang="zh-CN" altLang="en-US" dirty="0"/>
              <a:t>的子集，并且</a:t>
            </a:r>
            <a:r>
              <a:rPr lang="en-US" altLang="zh-CN" i="1" dirty="0"/>
              <a:t>Z</a:t>
            </a:r>
            <a:r>
              <a:rPr lang="en-US" altLang="zh-CN" dirty="0"/>
              <a:t>=</a:t>
            </a:r>
            <a:r>
              <a:rPr lang="en-US" altLang="zh-CN" i="1" dirty="0"/>
              <a:t>U</a:t>
            </a:r>
            <a:r>
              <a:rPr lang="en-US" altLang="zh-CN" dirty="0"/>
              <a:t>-</a:t>
            </a:r>
            <a:r>
              <a:rPr lang="en-US" altLang="zh-CN" i="1" dirty="0"/>
              <a:t>X</a:t>
            </a:r>
            <a:r>
              <a:rPr lang="en-US" altLang="zh-CN" dirty="0"/>
              <a:t>-</a:t>
            </a:r>
            <a:r>
              <a:rPr lang="en-US" altLang="zh-CN" i="1" dirty="0"/>
              <a:t>Y</a:t>
            </a:r>
            <a:r>
              <a:rPr lang="zh-CN" altLang="en-US" dirty="0"/>
              <a:t>。关系模式</a:t>
            </a:r>
            <a:r>
              <a:rPr lang="en-US" altLang="zh-CN" i="1" dirty="0"/>
              <a:t>R(U)</a:t>
            </a:r>
            <a:r>
              <a:rPr lang="zh-CN" altLang="en-US" dirty="0"/>
              <a:t>中多值依赖</a:t>
            </a:r>
            <a:r>
              <a:rPr lang="en-US" altLang="zh-CN" i="1" dirty="0"/>
              <a:t>X</a:t>
            </a:r>
            <a:r>
              <a:rPr lang="zh-CN" altLang="en-US" dirty="0"/>
              <a:t>→→</a:t>
            </a:r>
            <a:r>
              <a:rPr lang="en-US" altLang="zh-CN" i="1" dirty="0"/>
              <a:t>Y</a:t>
            </a:r>
            <a:r>
              <a:rPr lang="zh-CN" altLang="en-US" dirty="0"/>
              <a:t>成立，当且仅当对</a:t>
            </a:r>
            <a:r>
              <a:rPr lang="en-US" altLang="zh-CN" i="1" dirty="0"/>
              <a:t>R(U)</a:t>
            </a:r>
            <a:r>
              <a:rPr lang="zh-CN" altLang="en-US" dirty="0"/>
              <a:t>的任一关系</a:t>
            </a:r>
            <a:r>
              <a:rPr lang="en-US" altLang="zh-CN" i="1" dirty="0"/>
              <a:t>r</a:t>
            </a:r>
            <a:r>
              <a:rPr lang="zh-CN" altLang="en-US" dirty="0"/>
              <a:t>，给定的一对</a:t>
            </a:r>
            <a:r>
              <a:rPr lang="en-US" altLang="zh-CN" dirty="0"/>
              <a:t>(</a:t>
            </a:r>
            <a:r>
              <a:rPr lang="en-US" altLang="zh-CN" i="1" dirty="0" err="1"/>
              <a:t>x</a:t>
            </a:r>
            <a:r>
              <a:rPr lang="en-US" altLang="zh-CN" dirty="0" err="1"/>
              <a:t>,</a:t>
            </a:r>
            <a:r>
              <a:rPr lang="en-US" altLang="zh-CN" i="1" dirty="0" err="1"/>
              <a:t>z</a:t>
            </a:r>
            <a:r>
              <a:rPr lang="en-US" altLang="zh-CN" dirty="0"/>
              <a:t>)</a:t>
            </a:r>
            <a:r>
              <a:rPr lang="zh-CN" altLang="en-US" dirty="0"/>
              <a:t>值，有一组</a:t>
            </a:r>
            <a:r>
              <a:rPr lang="en-US" altLang="zh-CN" i="1" dirty="0"/>
              <a:t>Y</a:t>
            </a:r>
            <a:r>
              <a:rPr lang="zh-CN" altLang="en-US" dirty="0"/>
              <a:t>的值，这组值仅仅决定于</a:t>
            </a:r>
            <a:r>
              <a:rPr lang="en-US" altLang="zh-CN" i="1" dirty="0"/>
              <a:t>x</a:t>
            </a:r>
            <a:r>
              <a:rPr lang="zh-CN" altLang="en-US" dirty="0"/>
              <a:t>值而与</a:t>
            </a:r>
            <a:r>
              <a:rPr lang="en-US" altLang="zh-CN" i="1" dirty="0"/>
              <a:t>z</a:t>
            </a:r>
            <a:r>
              <a:rPr lang="zh-CN" altLang="en-US" dirty="0"/>
              <a:t>值无关。</a:t>
            </a:r>
            <a:endParaRPr lang="en-US" altLang="zh-CN" dirty="0"/>
          </a:p>
          <a:p>
            <a:pPr marL="342900" indent="-342900" algn="l">
              <a:lnSpc>
                <a:spcPct val="150000"/>
              </a:lnSpc>
              <a:buFont typeface="Wingdings" pitchFamily="2" charset="2"/>
              <a:buChar char="v"/>
            </a:pPr>
            <a:r>
              <a:rPr lang="zh-CN" altLang="en-US" dirty="0">
                <a:ea typeface="宋体" charset="-122"/>
              </a:rPr>
              <a:t>例  </a:t>
            </a:r>
            <a:r>
              <a:rPr lang="en-US" altLang="zh-CN" dirty="0">
                <a:ea typeface="宋体" charset="-122"/>
              </a:rPr>
              <a:t>Teaching</a:t>
            </a:r>
            <a:r>
              <a:rPr lang="zh-CN" altLang="en-US" dirty="0">
                <a:ea typeface="宋体" charset="-122"/>
              </a:rPr>
              <a:t>（</a:t>
            </a:r>
            <a:r>
              <a:rPr lang="en-US" altLang="zh-CN" dirty="0">
                <a:ea typeface="宋体" charset="-122"/>
              </a:rPr>
              <a:t>C, T, B</a:t>
            </a:r>
            <a:r>
              <a:rPr lang="zh-CN" altLang="en-US" dirty="0">
                <a:ea typeface="宋体" charset="-122"/>
              </a:rPr>
              <a:t>）</a:t>
            </a:r>
          </a:p>
          <a:p>
            <a:r>
              <a:rPr lang="zh-CN" altLang="en-US" dirty="0">
                <a:ea typeface="宋体" charset="-122"/>
              </a:rPr>
              <a:t>    对于</a:t>
            </a:r>
            <a:r>
              <a:rPr lang="en-US" altLang="zh-CN" dirty="0">
                <a:ea typeface="宋体" charset="-122"/>
              </a:rPr>
              <a:t>C</a:t>
            </a:r>
            <a:r>
              <a:rPr lang="zh-CN" altLang="en-US" dirty="0">
                <a:ea typeface="宋体" charset="-122"/>
              </a:rPr>
              <a:t>的每一个值，</a:t>
            </a:r>
            <a:r>
              <a:rPr lang="en-US" altLang="zh-CN" dirty="0">
                <a:ea typeface="宋体" charset="-122"/>
              </a:rPr>
              <a:t>T</a:t>
            </a:r>
            <a:r>
              <a:rPr lang="zh-CN" altLang="en-US" dirty="0">
                <a:ea typeface="宋体" charset="-122"/>
              </a:rPr>
              <a:t>有一组值与之对应，而不论</a:t>
            </a:r>
            <a:endParaRPr lang="en-US" altLang="zh-CN" dirty="0">
              <a:ea typeface="宋体" charset="-122"/>
            </a:endParaRPr>
          </a:p>
          <a:p>
            <a:r>
              <a:rPr lang="en-US" altLang="zh-CN" dirty="0">
                <a:ea typeface="宋体" charset="-122"/>
              </a:rPr>
              <a:t>B</a:t>
            </a:r>
            <a:r>
              <a:rPr lang="zh-CN" altLang="en-US" dirty="0">
                <a:ea typeface="宋体" charset="-122"/>
              </a:rPr>
              <a:t>取何值。因此</a:t>
            </a:r>
            <a:r>
              <a:rPr lang="en-US" altLang="zh-CN" dirty="0">
                <a:ea typeface="宋体" charset="-122"/>
              </a:rPr>
              <a:t>T</a:t>
            </a:r>
            <a:r>
              <a:rPr lang="zh-CN" altLang="en-US" dirty="0">
                <a:ea typeface="宋体" charset="-122"/>
              </a:rPr>
              <a:t>多值依赖于</a:t>
            </a:r>
            <a:r>
              <a:rPr lang="en-US" altLang="zh-CN" dirty="0">
                <a:ea typeface="宋体" charset="-122"/>
              </a:rPr>
              <a:t>C</a:t>
            </a:r>
            <a:r>
              <a:rPr lang="zh-CN" altLang="en-US" dirty="0">
                <a:ea typeface="宋体" charset="-122"/>
              </a:rPr>
              <a:t>，即</a:t>
            </a:r>
            <a:r>
              <a:rPr lang="en-US" altLang="zh-CN" dirty="0">
                <a:ea typeface="宋体" charset="-122"/>
              </a:rPr>
              <a:t>C→→T</a:t>
            </a:r>
            <a:r>
              <a:rPr lang="zh-CN" altLang="en-US" dirty="0">
                <a:ea typeface="宋体" charset="-122"/>
              </a:rPr>
              <a:t>。</a:t>
            </a:r>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DAF115F3-D5AC-40DD-A3C9-B471C1B54E8E}" type="datetime1">
              <a:rPr lang="zh-CN" altLang="en-US" smtClean="0"/>
              <a:t>2021/12/02</a:t>
            </a:fld>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70659" name="内容占位符 2"/>
          <p:cNvSpPr>
            <a:spLocks noGrp="1" noChangeArrowheads="1"/>
          </p:cNvSpPr>
          <p:nvPr>
            <p:ph idx="1"/>
          </p:nvPr>
        </p:nvSpPr>
        <p:spPr>
          <a:xfrm>
            <a:off x="899592" y="908720"/>
            <a:ext cx="8149538" cy="6120680"/>
          </a:xfrm>
        </p:spPr>
        <p:txBody>
          <a:bodyPr/>
          <a:lstStyle/>
          <a:p>
            <a:pPr marL="342900" indent="-342900" algn="l">
              <a:lnSpc>
                <a:spcPct val="150000"/>
              </a:lnSpc>
              <a:buFont typeface="Wingdings" pitchFamily="2" charset="2"/>
              <a:buChar char="v"/>
            </a:pPr>
            <a:r>
              <a:rPr lang="zh-CN" altLang="en-US" dirty="0"/>
              <a:t>多值依赖的另一个等价的定义</a:t>
            </a:r>
            <a:endParaRPr lang="en-US" dirty="0"/>
          </a:p>
          <a:p>
            <a:pPr marL="742950" lvl="1" indent="-285750" algn="l">
              <a:lnSpc>
                <a:spcPct val="150000"/>
              </a:lnSpc>
            </a:pPr>
            <a:r>
              <a:rPr lang="zh-CN" altLang="en-US" dirty="0"/>
              <a:t>在</a:t>
            </a:r>
            <a:r>
              <a:rPr lang="en-US" altLang="zh-CN" i="1" dirty="0"/>
              <a:t>R</a:t>
            </a:r>
            <a:r>
              <a:rPr lang="en-US" altLang="zh-CN" dirty="0"/>
              <a:t>(</a:t>
            </a:r>
            <a:r>
              <a:rPr lang="en-US" altLang="zh-CN" i="1" dirty="0"/>
              <a:t>U</a:t>
            </a:r>
            <a:r>
              <a:rPr lang="en-US" altLang="zh-CN" dirty="0"/>
              <a:t>)</a:t>
            </a:r>
            <a:r>
              <a:rPr lang="zh-CN" altLang="en-US" dirty="0"/>
              <a:t>的任一关系</a:t>
            </a:r>
            <a:r>
              <a:rPr lang="en-US" altLang="zh-CN" i="1" dirty="0"/>
              <a:t>r</a:t>
            </a:r>
            <a:r>
              <a:rPr lang="zh-CN" altLang="en-US" dirty="0"/>
              <a:t>中，如果存在元组</a:t>
            </a:r>
            <a:r>
              <a:rPr lang="en-US" altLang="zh-CN" i="1" dirty="0"/>
              <a:t>t</a:t>
            </a:r>
            <a:r>
              <a:rPr lang="zh-CN" altLang="en-US" dirty="0"/>
              <a:t>，</a:t>
            </a:r>
            <a:r>
              <a:rPr lang="en-US" altLang="zh-CN" i="1" dirty="0"/>
              <a:t>s</a:t>
            </a:r>
            <a:r>
              <a:rPr lang="zh-CN" altLang="en-US" dirty="0"/>
              <a:t>使得</a:t>
            </a:r>
            <a:r>
              <a:rPr lang="en-US" altLang="zh-CN" i="1" dirty="0"/>
              <a:t>t</a:t>
            </a:r>
            <a:r>
              <a:rPr lang="en-US" altLang="zh-CN" dirty="0"/>
              <a:t>[</a:t>
            </a:r>
            <a:r>
              <a:rPr lang="en-US" altLang="zh-CN" i="1" dirty="0"/>
              <a:t>X</a:t>
            </a:r>
            <a:r>
              <a:rPr lang="en-US" altLang="zh-CN" dirty="0"/>
              <a:t>]=</a:t>
            </a:r>
            <a:r>
              <a:rPr lang="en-US" altLang="zh-CN" i="1" dirty="0"/>
              <a:t>s</a:t>
            </a:r>
            <a:r>
              <a:rPr lang="en-US" altLang="zh-CN" dirty="0"/>
              <a:t>[</a:t>
            </a:r>
            <a:r>
              <a:rPr lang="en-US" altLang="zh-CN" i="1" dirty="0"/>
              <a:t>X</a:t>
            </a:r>
            <a:r>
              <a:rPr lang="en-US" altLang="zh-CN" dirty="0"/>
              <a:t>]</a:t>
            </a:r>
            <a:r>
              <a:rPr lang="zh-CN" altLang="en-US" dirty="0"/>
              <a:t>，那么就必然存在元组</a:t>
            </a:r>
            <a:r>
              <a:rPr lang="en-US" altLang="zh-CN" i="1" dirty="0"/>
              <a:t>w</a:t>
            </a:r>
            <a:r>
              <a:rPr lang="zh-CN" altLang="en-US" dirty="0"/>
              <a:t>，</a:t>
            </a:r>
            <a:r>
              <a:rPr lang="en-US" altLang="zh-CN" i="1" dirty="0"/>
              <a:t>v</a:t>
            </a:r>
            <a:r>
              <a:rPr lang="zh-CN" altLang="en-US" dirty="0"/>
              <a:t>∈</a:t>
            </a:r>
            <a:r>
              <a:rPr lang="en-US" altLang="zh-CN" i="1" dirty="0"/>
              <a:t>r</a:t>
            </a:r>
            <a:r>
              <a:rPr lang="zh-CN" altLang="en-US" dirty="0"/>
              <a:t>，（</a:t>
            </a:r>
            <a:r>
              <a:rPr lang="en-US" altLang="zh-CN" i="1" dirty="0"/>
              <a:t>w</a:t>
            </a:r>
            <a:r>
              <a:rPr lang="zh-CN" altLang="en-US" dirty="0"/>
              <a:t>，</a:t>
            </a:r>
            <a:r>
              <a:rPr lang="en-US" altLang="zh-CN" i="1" dirty="0"/>
              <a:t>v</a:t>
            </a:r>
            <a:r>
              <a:rPr lang="zh-CN" altLang="en-US" dirty="0"/>
              <a:t>可以与</a:t>
            </a:r>
            <a:r>
              <a:rPr lang="en-US" altLang="zh-CN" i="1" dirty="0"/>
              <a:t>s</a:t>
            </a:r>
            <a:r>
              <a:rPr lang="zh-CN" altLang="en-US" dirty="0"/>
              <a:t>，</a:t>
            </a:r>
            <a:r>
              <a:rPr lang="en-US" altLang="zh-CN" i="1" dirty="0"/>
              <a:t>t</a:t>
            </a:r>
            <a:r>
              <a:rPr lang="zh-CN" altLang="en-US" dirty="0"/>
              <a:t>相同）, 使得</a:t>
            </a:r>
            <a:r>
              <a:rPr lang="en-US" altLang="zh-CN" i="1" dirty="0"/>
              <a:t>w</a:t>
            </a:r>
            <a:r>
              <a:rPr lang="en-US" altLang="zh-CN" dirty="0"/>
              <a:t>[</a:t>
            </a:r>
            <a:r>
              <a:rPr lang="en-US" altLang="zh-CN" i="1" dirty="0"/>
              <a:t>X</a:t>
            </a:r>
            <a:r>
              <a:rPr lang="en-US" altLang="zh-CN" dirty="0"/>
              <a:t>]=</a:t>
            </a:r>
            <a:r>
              <a:rPr lang="en-US" altLang="zh-CN" i="1" dirty="0"/>
              <a:t>v</a:t>
            </a:r>
            <a:r>
              <a:rPr lang="en-US" altLang="zh-CN" dirty="0"/>
              <a:t>[</a:t>
            </a:r>
            <a:r>
              <a:rPr lang="en-US" altLang="zh-CN" i="1" dirty="0"/>
              <a:t>X</a:t>
            </a:r>
            <a:r>
              <a:rPr lang="en-US" altLang="zh-CN" dirty="0"/>
              <a:t>]=</a:t>
            </a:r>
            <a:r>
              <a:rPr lang="en-US" altLang="zh-CN" i="1" dirty="0"/>
              <a:t>t</a:t>
            </a:r>
            <a:r>
              <a:rPr lang="en-US" altLang="zh-CN" dirty="0"/>
              <a:t>[</a:t>
            </a:r>
            <a:r>
              <a:rPr lang="en-US" altLang="zh-CN" i="1" dirty="0"/>
              <a:t>X</a:t>
            </a:r>
            <a:r>
              <a:rPr lang="en-US" altLang="zh-CN" dirty="0"/>
              <a:t>]</a:t>
            </a:r>
            <a:r>
              <a:rPr lang="zh-CN" altLang="en-US" dirty="0"/>
              <a:t>，而</a:t>
            </a:r>
            <a:r>
              <a:rPr lang="en-US" altLang="zh-CN" i="1" dirty="0"/>
              <a:t>w</a:t>
            </a:r>
            <a:r>
              <a:rPr lang="en-US" altLang="zh-CN" dirty="0"/>
              <a:t>[</a:t>
            </a:r>
            <a:r>
              <a:rPr lang="en-US" altLang="zh-CN" i="1" dirty="0"/>
              <a:t>Y</a:t>
            </a:r>
            <a:r>
              <a:rPr lang="en-US" altLang="zh-CN" dirty="0"/>
              <a:t>]=</a:t>
            </a:r>
            <a:r>
              <a:rPr lang="en-US" altLang="zh-CN" i="1" dirty="0"/>
              <a:t>t</a:t>
            </a:r>
            <a:r>
              <a:rPr lang="en-US" altLang="zh-CN" dirty="0"/>
              <a:t>[</a:t>
            </a:r>
            <a:r>
              <a:rPr lang="en-US" altLang="zh-CN" i="1" dirty="0"/>
              <a:t>Y</a:t>
            </a:r>
            <a:r>
              <a:rPr lang="en-US" altLang="zh-CN" dirty="0"/>
              <a:t>]</a:t>
            </a:r>
            <a:r>
              <a:rPr lang="zh-CN" altLang="en-US" dirty="0"/>
              <a:t>，</a:t>
            </a:r>
            <a:r>
              <a:rPr lang="en-US" altLang="zh-CN" i="1" dirty="0"/>
              <a:t>w</a:t>
            </a:r>
            <a:r>
              <a:rPr lang="en-US" altLang="zh-CN" dirty="0"/>
              <a:t>[</a:t>
            </a:r>
            <a:r>
              <a:rPr lang="en-US" altLang="zh-CN" i="1" dirty="0"/>
              <a:t>Z</a:t>
            </a:r>
            <a:r>
              <a:rPr lang="en-US" altLang="zh-CN" dirty="0"/>
              <a:t>]=</a:t>
            </a:r>
            <a:r>
              <a:rPr lang="en-US" altLang="zh-CN" i="1" dirty="0"/>
              <a:t>s</a:t>
            </a:r>
            <a:r>
              <a:rPr lang="en-US" altLang="zh-CN" dirty="0"/>
              <a:t>[</a:t>
            </a:r>
            <a:r>
              <a:rPr lang="en-US" altLang="zh-CN" i="1" dirty="0"/>
              <a:t>Z</a:t>
            </a:r>
            <a:r>
              <a:rPr lang="en-US" altLang="zh-CN" dirty="0"/>
              <a:t>]</a:t>
            </a:r>
            <a:r>
              <a:rPr lang="zh-CN" altLang="en-US" dirty="0"/>
              <a:t>，</a:t>
            </a:r>
            <a:r>
              <a:rPr lang="en-US" altLang="zh-CN" i="1" dirty="0"/>
              <a:t>v</a:t>
            </a:r>
            <a:r>
              <a:rPr lang="en-US" altLang="zh-CN" dirty="0"/>
              <a:t>[</a:t>
            </a:r>
            <a:r>
              <a:rPr lang="en-US" altLang="zh-CN" i="1" dirty="0"/>
              <a:t>Y</a:t>
            </a:r>
            <a:r>
              <a:rPr lang="en-US" altLang="zh-CN" dirty="0"/>
              <a:t>]=</a:t>
            </a:r>
            <a:r>
              <a:rPr lang="en-US" altLang="zh-CN" i="1" dirty="0"/>
              <a:t>s</a:t>
            </a:r>
            <a:r>
              <a:rPr lang="en-US" altLang="zh-CN" dirty="0"/>
              <a:t>[</a:t>
            </a:r>
            <a:r>
              <a:rPr lang="en-US" altLang="zh-CN" i="1" dirty="0"/>
              <a:t>Y</a:t>
            </a:r>
            <a:r>
              <a:rPr lang="en-US" altLang="zh-CN" dirty="0"/>
              <a:t>]</a:t>
            </a:r>
            <a:r>
              <a:rPr lang="zh-CN" altLang="en-US" dirty="0"/>
              <a:t>，</a:t>
            </a:r>
            <a:r>
              <a:rPr lang="en-US" altLang="zh-CN" i="1" dirty="0"/>
              <a:t>v</a:t>
            </a:r>
            <a:r>
              <a:rPr lang="en-US" altLang="zh-CN" dirty="0"/>
              <a:t>[</a:t>
            </a:r>
            <a:r>
              <a:rPr lang="en-US" altLang="zh-CN" i="1" dirty="0"/>
              <a:t>Z</a:t>
            </a:r>
            <a:r>
              <a:rPr lang="en-US" altLang="zh-CN" dirty="0"/>
              <a:t>]=</a:t>
            </a:r>
            <a:r>
              <a:rPr lang="en-US" altLang="zh-CN" i="1" dirty="0"/>
              <a:t>t</a:t>
            </a:r>
            <a:r>
              <a:rPr lang="en-US" altLang="zh-CN" dirty="0"/>
              <a:t>[</a:t>
            </a:r>
            <a:r>
              <a:rPr lang="en-US" altLang="zh-CN" i="1" dirty="0"/>
              <a:t>Z</a:t>
            </a:r>
            <a:r>
              <a:rPr lang="en-US" altLang="zh-CN" dirty="0"/>
              <a:t>]</a:t>
            </a:r>
            <a:r>
              <a:rPr lang="zh-CN" altLang="en-US" dirty="0"/>
              <a:t>（即交换</a:t>
            </a:r>
            <a:r>
              <a:rPr lang="en-US" altLang="zh-CN" i="1" dirty="0"/>
              <a:t>s</a:t>
            </a:r>
            <a:r>
              <a:rPr lang="zh-CN" altLang="en-US" dirty="0"/>
              <a:t>，</a:t>
            </a:r>
            <a:r>
              <a:rPr lang="en-US" altLang="zh-CN" i="1" dirty="0"/>
              <a:t>t</a:t>
            </a:r>
            <a:r>
              <a:rPr lang="zh-CN" altLang="en-US" dirty="0"/>
              <a:t>元组的</a:t>
            </a:r>
            <a:r>
              <a:rPr lang="en-US" altLang="zh-CN" i="1" dirty="0"/>
              <a:t>Y</a:t>
            </a:r>
            <a:r>
              <a:rPr lang="zh-CN" altLang="en-US" dirty="0"/>
              <a:t>值所得的两个新元组必在</a:t>
            </a:r>
            <a:r>
              <a:rPr lang="en-US" altLang="zh-CN" i="1" dirty="0"/>
              <a:t>r</a:t>
            </a:r>
            <a:r>
              <a:rPr lang="zh-CN" altLang="en-US" dirty="0"/>
              <a:t>中则</a:t>
            </a:r>
            <a:r>
              <a:rPr lang="en-US" altLang="zh-CN" i="1" dirty="0"/>
              <a:t>Y</a:t>
            </a:r>
            <a:r>
              <a:rPr lang="zh-CN" altLang="en-US" dirty="0"/>
              <a:t>多值依赖于</a:t>
            </a:r>
            <a:r>
              <a:rPr lang="en-US" altLang="zh-CN" i="1" dirty="0"/>
              <a:t>X</a:t>
            </a:r>
            <a:r>
              <a:rPr lang="zh-CN" altLang="en-US" dirty="0"/>
              <a:t>，记为</a:t>
            </a:r>
            <a:r>
              <a:rPr lang="en-US" altLang="zh-CN" i="1" dirty="0"/>
              <a:t>X</a:t>
            </a:r>
            <a:r>
              <a:rPr lang="zh-CN" altLang="en-US" dirty="0"/>
              <a:t>→→</a:t>
            </a:r>
            <a:r>
              <a:rPr lang="en-US" altLang="zh-CN" i="1" dirty="0"/>
              <a:t>Y</a:t>
            </a:r>
            <a:r>
              <a:rPr lang="zh-CN" altLang="en-US" dirty="0"/>
              <a:t>。这里</a:t>
            </a:r>
            <a:r>
              <a:rPr lang="en-US" altLang="zh-CN" i="1" dirty="0"/>
              <a:t>X</a:t>
            </a:r>
            <a:r>
              <a:rPr lang="zh-CN" altLang="en-US" dirty="0"/>
              <a:t>，</a:t>
            </a:r>
            <a:r>
              <a:rPr lang="en-US" altLang="zh-CN" i="1" dirty="0"/>
              <a:t>Y</a:t>
            </a:r>
            <a:r>
              <a:rPr lang="zh-CN" altLang="en-US" dirty="0"/>
              <a:t>是</a:t>
            </a:r>
            <a:r>
              <a:rPr lang="en-US" altLang="zh-CN" i="1" dirty="0"/>
              <a:t>U</a:t>
            </a:r>
            <a:r>
              <a:rPr lang="zh-CN" altLang="en-US" dirty="0"/>
              <a:t>的子集，</a:t>
            </a:r>
            <a:r>
              <a:rPr lang="en-US" altLang="zh-CN" i="1" dirty="0"/>
              <a:t>Z</a:t>
            </a:r>
            <a:r>
              <a:rPr lang="en-US" altLang="zh-CN" dirty="0"/>
              <a:t>=</a:t>
            </a:r>
            <a:r>
              <a:rPr lang="en-US" altLang="zh-CN" i="1" dirty="0"/>
              <a:t>U</a:t>
            </a:r>
            <a:r>
              <a:rPr lang="en-US" altLang="zh-CN" dirty="0"/>
              <a:t>-</a:t>
            </a:r>
            <a:r>
              <a:rPr lang="en-US" altLang="zh-CN" i="1" dirty="0"/>
              <a:t>X</a:t>
            </a:r>
            <a:r>
              <a:rPr lang="en-US" altLang="zh-CN" dirty="0"/>
              <a:t>-</a:t>
            </a:r>
            <a:r>
              <a:rPr lang="en-US" altLang="zh-CN" i="1" dirty="0"/>
              <a:t>Y</a:t>
            </a:r>
            <a:r>
              <a:rPr lang="zh-CN" altLang="en-US" dirty="0"/>
              <a:t>。</a:t>
            </a:r>
          </a:p>
          <a:p>
            <a:pPr marL="342900" indent="-342900" algn="l">
              <a:lnSpc>
                <a:spcPct val="120000"/>
              </a:lnSpc>
              <a:buFont typeface="Wingdings" pitchFamily="2" charset="2"/>
              <a:buChar char="v"/>
            </a:pPr>
            <a:endParaRPr lang="zh-CN" altLang="en-US" sz="2400" dirty="0"/>
          </a:p>
        </p:txBody>
      </p:sp>
      <p:sp>
        <p:nvSpPr>
          <p:cNvPr id="2" name="日期占位符 1"/>
          <p:cNvSpPr>
            <a:spLocks noGrp="1"/>
          </p:cNvSpPr>
          <p:nvPr>
            <p:ph type="dt" sz="half" idx="10"/>
          </p:nvPr>
        </p:nvSpPr>
        <p:spPr/>
        <p:txBody>
          <a:bodyPr/>
          <a:lstStyle/>
          <a:p>
            <a:pPr>
              <a:defRPr/>
            </a:pPr>
            <a:fld id="{3B003C1A-A535-48A2-959C-E08DAB04B797}" type="datetime1">
              <a:rPr lang="zh-CN" altLang="en-US" smtClean="0"/>
              <a:t>2021/12/02</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8" name="Rectangle 2"/>
          <p:cNvSpPr>
            <a:spLocks noGrp="1" noChangeArrowheads="1"/>
          </p:cNvSpPr>
          <p:nvPr>
            <p:ph type="title"/>
          </p:nvPr>
        </p:nvSpPr>
        <p:spPr/>
        <p:txBody>
          <a:bodyPr/>
          <a:lstStyle/>
          <a:p>
            <a:r>
              <a:rPr lang="zh-CN" sz="3600" dirty="0">
                <a:sym typeface="微软雅黑" pitchFamily="34" charset="-122"/>
              </a:rPr>
              <a:t>问题的提出（续）</a:t>
            </a:r>
          </a:p>
        </p:txBody>
      </p:sp>
      <p:sp>
        <p:nvSpPr>
          <p:cNvPr id="11269" name="Rectangle 3"/>
          <p:cNvSpPr>
            <a:spLocks noGrp="1" noChangeArrowheads="1"/>
          </p:cNvSpPr>
          <p:nvPr>
            <p:ph idx="1"/>
          </p:nvPr>
        </p:nvSpPr>
        <p:spPr>
          <a:xfrm>
            <a:off x="899592" y="908720"/>
            <a:ext cx="8244408" cy="4854575"/>
          </a:xfrm>
        </p:spPr>
        <p:txBody>
          <a:bodyPr/>
          <a:lstStyle/>
          <a:p>
            <a:pPr marL="342900" indent="-342900" algn="l">
              <a:lnSpc>
                <a:spcPct val="120000"/>
              </a:lnSpc>
              <a:buFont typeface="Wingdings" pitchFamily="2" charset="2"/>
              <a:buChar char="v"/>
            </a:pPr>
            <a:r>
              <a:rPr lang="zh-CN" altLang="en-US" dirty="0">
                <a:sym typeface="Calibri" pitchFamily="34" charset="0"/>
              </a:rPr>
              <a:t>函数依赖普遍存在于现实生活中</a:t>
            </a:r>
            <a:endParaRPr lang="en-US" dirty="0">
              <a:sym typeface="Calibri" pitchFamily="34" charset="0"/>
            </a:endParaRPr>
          </a:p>
          <a:p>
            <a:pPr marL="800100" lvl="1" indent="-342900" algn="l">
              <a:lnSpc>
                <a:spcPct val="120000"/>
              </a:lnSpc>
              <a:buSzPct val="87000"/>
              <a:buFont typeface="Wingdings" pitchFamily="2" charset="2"/>
              <a:buChar char="n"/>
            </a:pPr>
            <a:r>
              <a:rPr lang="zh-CN" altLang="en-US" dirty="0">
                <a:sym typeface="Calibri" pitchFamily="34" charset="0"/>
              </a:rPr>
              <a:t>描述一个学生关系，可以有学号、姓名、系名等属性</a:t>
            </a:r>
            <a:endParaRPr lang="en-US" altLang="zh-CN" dirty="0">
              <a:sym typeface="Calibri" pitchFamily="34" charset="0"/>
            </a:endParaRPr>
          </a:p>
          <a:p>
            <a:pPr marL="1257300" lvl="2" indent="-342900" algn="l">
              <a:lnSpc>
                <a:spcPct val="120000"/>
              </a:lnSpc>
              <a:buSzPct val="87000"/>
              <a:buFont typeface="Wingdings" pitchFamily="2" charset="2"/>
              <a:buChar char="l"/>
            </a:pPr>
            <a:r>
              <a:rPr lang="zh-CN" altLang="en-US" dirty="0">
                <a:sym typeface="Calibri" pitchFamily="34" charset="0"/>
              </a:rPr>
              <a:t>一个学号只对应一个学生，一个学生只在一个系中学习</a:t>
            </a:r>
            <a:endParaRPr lang="en-US" altLang="zh-CN" dirty="0">
              <a:sym typeface="Calibri" pitchFamily="34" charset="0"/>
            </a:endParaRPr>
          </a:p>
          <a:p>
            <a:pPr marL="1257300" lvl="2" indent="-342900" algn="l">
              <a:lnSpc>
                <a:spcPct val="120000"/>
              </a:lnSpc>
              <a:buSzPct val="87000"/>
              <a:buFont typeface="Wingdings" pitchFamily="2" charset="2"/>
              <a:buChar char="l"/>
            </a:pPr>
            <a:r>
              <a:rPr lang="zh-CN" altLang="en-US" dirty="0">
                <a:sym typeface="宋体" pitchFamily="2" charset="-122"/>
              </a:rPr>
              <a:t>“</a:t>
            </a:r>
            <a:r>
              <a:rPr lang="zh-CN" altLang="en-US" dirty="0">
                <a:sym typeface="Calibri" pitchFamily="34" charset="0"/>
              </a:rPr>
              <a:t>学号</a:t>
            </a:r>
            <a:r>
              <a:rPr lang="zh-CN" altLang="en-US" dirty="0">
                <a:sym typeface="宋体" pitchFamily="2" charset="-122"/>
              </a:rPr>
              <a:t>”</a:t>
            </a:r>
            <a:r>
              <a:rPr lang="zh-CN" altLang="en-US" dirty="0">
                <a:sym typeface="Calibri" pitchFamily="34" charset="0"/>
              </a:rPr>
              <a:t>值确定后，学生的姓名及所在系的值就被唯一确定</a:t>
            </a:r>
            <a:endParaRPr lang="en-US" dirty="0">
              <a:sym typeface="Calibri" pitchFamily="34" charset="0"/>
            </a:endParaRPr>
          </a:p>
          <a:p>
            <a:pPr marL="800100" lvl="1" indent="-342900" algn="l">
              <a:lnSpc>
                <a:spcPct val="120000"/>
              </a:lnSpc>
              <a:buSzPct val="87000"/>
              <a:buFont typeface="Wingdings" pitchFamily="2" charset="2"/>
              <a:buChar char="n"/>
            </a:pPr>
            <a:r>
              <a:rPr lang="en-US" altLang="zh-CN" dirty="0" err="1"/>
              <a:t>Sname</a:t>
            </a:r>
            <a:r>
              <a:rPr lang="en-US" altLang="zh-CN" dirty="0"/>
              <a:t>=f(</a:t>
            </a:r>
            <a:r>
              <a:rPr lang="en-US" altLang="zh-CN" dirty="0" err="1"/>
              <a:t>Sno</a:t>
            </a:r>
            <a:r>
              <a:rPr lang="en-US" altLang="zh-CN" dirty="0"/>
              <a:t>)</a:t>
            </a:r>
            <a:r>
              <a:rPr lang="zh-CN" altLang="en-US" dirty="0"/>
              <a:t>，</a:t>
            </a:r>
            <a:r>
              <a:rPr lang="en-US" altLang="zh-CN" dirty="0" err="1"/>
              <a:t>Sdept</a:t>
            </a:r>
            <a:r>
              <a:rPr lang="en-US" altLang="zh-CN" dirty="0"/>
              <a:t>=f(</a:t>
            </a:r>
            <a:r>
              <a:rPr lang="en-US" altLang="zh-CN" dirty="0" err="1"/>
              <a:t>Sno</a:t>
            </a:r>
            <a:r>
              <a:rPr lang="en-US" altLang="zh-CN" dirty="0"/>
              <a:t>)</a:t>
            </a:r>
            <a:endParaRPr lang="zh-CN" altLang="en-US" dirty="0"/>
          </a:p>
          <a:p>
            <a:pPr marL="1257300" lvl="2" indent="-342900" algn="l">
              <a:lnSpc>
                <a:spcPct val="120000"/>
              </a:lnSpc>
              <a:buSzPct val="87000"/>
              <a:buFont typeface="Wingdings" pitchFamily="2" charset="2"/>
              <a:buChar char="l"/>
            </a:pPr>
            <a:r>
              <a:rPr lang="zh-CN" altLang="en-US" dirty="0"/>
              <a:t>即</a:t>
            </a:r>
            <a:r>
              <a:rPr lang="en-US" altLang="zh-CN" dirty="0" err="1"/>
              <a:t>Sno</a:t>
            </a:r>
            <a:r>
              <a:rPr lang="zh-CN" altLang="en-US" dirty="0"/>
              <a:t>函数决定</a:t>
            </a:r>
            <a:r>
              <a:rPr lang="en-US" altLang="zh-CN" dirty="0" err="1"/>
              <a:t>Sname</a:t>
            </a:r>
            <a:endParaRPr lang="en-US" altLang="zh-CN" dirty="0"/>
          </a:p>
          <a:p>
            <a:pPr marL="1257300" lvl="2" indent="-342900" algn="l">
              <a:lnSpc>
                <a:spcPct val="120000"/>
              </a:lnSpc>
              <a:buSzPct val="87000"/>
              <a:buFont typeface="Wingdings" pitchFamily="2" charset="2"/>
              <a:buChar char="l"/>
            </a:pPr>
            <a:r>
              <a:rPr lang="en-US" altLang="zh-CN" dirty="0" err="1"/>
              <a:t>Sno</a:t>
            </a:r>
            <a:r>
              <a:rPr lang="zh-CN" altLang="en-US" dirty="0"/>
              <a:t>函数决定</a:t>
            </a:r>
            <a:r>
              <a:rPr lang="en-US" altLang="zh-CN" dirty="0" err="1"/>
              <a:t>Sdept</a:t>
            </a:r>
            <a:endParaRPr lang="zh-CN" altLang="en-US" dirty="0"/>
          </a:p>
          <a:p>
            <a:pPr marL="1257300" lvl="2" indent="-342900" algn="l">
              <a:lnSpc>
                <a:spcPct val="120000"/>
              </a:lnSpc>
              <a:buSzPct val="87000"/>
              <a:buFont typeface="Wingdings" pitchFamily="2" charset="2"/>
              <a:buChar char="l"/>
            </a:pPr>
            <a:r>
              <a:rPr lang="zh-CN" altLang="en-US" dirty="0"/>
              <a:t>记作</a:t>
            </a:r>
            <a:r>
              <a:rPr lang="en-US" altLang="zh-CN" dirty="0" err="1"/>
              <a:t>Sno</a:t>
            </a:r>
            <a:r>
              <a:rPr lang="zh-CN" altLang="en-US" dirty="0"/>
              <a:t>→</a:t>
            </a:r>
            <a:r>
              <a:rPr lang="en-US" altLang="zh-CN" dirty="0" err="1"/>
              <a:t>Sname</a:t>
            </a:r>
            <a:r>
              <a:rPr lang="zh-CN" altLang="en-US" dirty="0"/>
              <a:t>，</a:t>
            </a:r>
            <a:r>
              <a:rPr lang="en-US" altLang="zh-CN" dirty="0" err="1"/>
              <a:t>Sno</a:t>
            </a:r>
            <a:r>
              <a:rPr lang="zh-CN" altLang="en-US" dirty="0"/>
              <a:t>→</a:t>
            </a:r>
            <a:r>
              <a:rPr lang="en-US" altLang="zh-CN" dirty="0" err="1"/>
              <a:t>Sdept</a:t>
            </a:r>
            <a:endParaRPr lang="zh-CN" altLang="en-US" dirty="0">
              <a:sym typeface="Calibri" pitchFamily="34" charset="0"/>
            </a:endParaRPr>
          </a:p>
        </p:txBody>
      </p:sp>
      <p:sp>
        <p:nvSpPr>
          <p:cNvPr id="2" name="日期占位符 1"/>
          <p:cNvSpPr>
            <a:spLocks noGrp="1"/>
          </p:cNvSpPr>
          <p:nvPr>
            <p:ph type="dt" sz="half" idx="10"/>
          </p:nvPr>
        </p:nvSpPr>
        <p:spPr/>
        <p:txBody>
          <a:bodyPr/>
          <a:lstStyle/>
          <a:p>
            <a:pPr>
              <a:defRPr/>
            </a:pPr>
            <a:fld id="{4AFF1953-F411-40EB-B5F3-D26612535B51}" type="datetime1">
              <a:rPr lang="zh-CN" altLang="en-US" smtClean="0"/>
              <a:t>2021/12/02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269">
                                            <p:txEl>
                                              <p:pRg st="1" end="1"/>
                                            </p:txEl>
                                          </p:spTgt>
                                        </p:tgtEl>
                                        <p:attrNameLst>
                                          <p:attrName>style.visibility</p:attrName>
                                        </p:attrNameLst>
                                      </p:cBhvr>
                                      <p:to>
                                        <p:strVal val="visible"/>
                                      </p:to>
                                    </p:set>
                                    <p:anim calcmode="lin" valueType="num">
                                      <p:cBhvr>
                                        <p:cTn id="7" dur="500" fill="hold"/>
                                        <p:tgtEl>
                                          <p:spTgt spid="1126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126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126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269">
                                            <p:txEl>
                                              <p:pRg st="2" end="2"/>
                                            </p:txEl>
                                          </p:spTgt>
                                        </p:tgtEl>
                                        <p:attrNameLst>
                                          <p:attrName>style.visibility</p:attrName>
                                        </p:attrNameLst>
                                      </p:cBhvr>
                                      <p:to>
                                        <p:strVal val="visible"/>
                                      </p:to>
                                    </p:set>
                                    <p:anim calcmode="lin" valueType="num">
                                      <p:cBhvr>
                                        <p:cTn id="14" dur="500" fill="hold"/>
                                        <p:tgtEl>
                                          <p:spTgt spid="1126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126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126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269">
                                            <p:txEl>
                                              <p:pRg st="3" end="3"/>
                                            </p:txEl>
                                          </p:spTgt>
                                        </p:tgtEl>
                                        <p:attrNameLst>
                                          <p:attrName>style.visibility</p:attrName>
                                        </p:attrNameLst>
                                      </p:cBhvr>
                                      <p:to>
                                        <p:strVal val="visible"/>
                                      </p:to>
                                    </p:set>
                                    <p:anim calcmode="lin" valueType="num">
                                      <p:cBhvr>
                                        <p:cTn id="21" dur="500" fill="hold"/>
                                        <p:tgtEl>
                                          <p:spTgt spid="1126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126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126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269">
                                            <p:txEl>
                                              <p:pRg st="4" end="4"/>
                                            </p:txEl>
                                          </p:spTgt>
                                        </p:tgtEl>
                                        <p:attrNameLst>
                                          <p:attrName>style.visibility</p:attrName>
                                        </p:attrNameLst>
                                      </p:cBhvr>
                                      <p:to>
                                        <p:strVal val="visible"/>
                                      </p:to>
                                    </p:set>
                                    <p:anim calcmode="lin" valueType="num">
                                      <p:cBhvr>
                                        <p:cTn id="28" dur="500" fill="hold"/>
                                        <p:tgtEl>
                                          <p:spTgt spid="11269">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1269">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126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1269">
                                            <p:txEl>
                                              <p:pRg st="5" end="5"/>
                                            </p:txEl>
                                          </p:spTgt>
                                        </p:tgtEl>
                                        <p:attrNameLst>
                                          <p:attrName>style.visibility</p:attrName>
                                        </p:attrNameLst>
                                      </p:cBhvr>
                                      <p:to>
                                        <p:strVal val="visible"/>
                                      </p:to>
                                    </p:set>
                                    <p:anim calcmode="lin" valueType="num">
                                      <p:cBhvr>
                                        <p:cTn id="35" dur="500" fill="hold"/>
                                        <p:tgtEl>
                                          <p:spTgt spid="11269">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1269">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1126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1269">
                                            <p:txEl>
                                              <p:pRg st="6" end="6"/>
                                            </p:txEl>
                                          </p:spTgt>
                                        </p:tgtEl>
                                        <p:attrNameLst>
                                          <p:attrName>style.visibility</p:attrName>
                                        </p:attrNameLst>
                                      </p:cBhvr>
                                      <p:to>
                                        <p:strVal val="visible"/>
                                      </p:to>
                                    </p:set>
                                    <p:anim calcmode="lin" valueType="num">
                                      <p:cBhvr>
                                        <p:cTn id="42" dur="500" fill="hold"/>
                                        <p:tgtEl>
                                          <p:spTgt spid="11269">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11269">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1126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1269">
                                            <p:txEl>
                                              <p:pRg st="7" end="7"/>
                                            </p:txEl>
                                          </p:spTgt>
                                        </p:tgtEl>
                                        <p:attrNameLst>
                                          <p:attrName>style.visibility</p:attrName>
                                        </p:attrNameLst>
                                      </p:cBhvr>
                                      <p:to>
                                        <p:strVal val="visible"/>
                                      </p:to>
                                    </p:set>
                                    <p:anim calcmode="lin" valueType="num">
                                      <p:cBhvr>
                                        <p:cTn id="49" dur="500" fill="hold"/>
                                        <p:tgtEl>
                                          <p:spTgt spid="11269">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11269">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1126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4" name="Rectangle 2"/>
          <p:cNvSpPr>
            <a:spLocks noGrp="1" noChangeArrowheads="1"/>
          </p:cNvSpPr>
          <p:nvPr>
            <p:ph type="title"/>
          </p:nvPr>
        </p:nvSpPr>
        <p:spPr/>
        <p:txBody>
          <a:bodyPr/>
          <a:lstStyle/>
          <a:p>
            <a:r>
              <a:rPr lang="zh-CN" sz="3600">
                <a:sym typeface="微软雅黑" pitchFamily="34" charset="-122"/>
              </a:rPr>
              <a:t>多值依赖（续）</a:t>
            </a:r>
            <a:endParaRPr lang="zh-CN" sz="3600"/>
          </a:p>
        </p:txBody>
      </p:sp>
      <p:sp>
        <p:nvSpPr>
          <p:cNvPr id="71685" name="Rectangle 3"/>
          <p:cNvSpPr>
            <a:spLocks noGrp="1" noChangeArrowheads="1"/>
          </p:cNvSpPr>
          <p:nvPr>
            <p:ph idx="1"/>
          </p:nvPr>
        </p:nvSpPr>
        <p:spPr>
          <a:xfrm>
            <a:off x="951204" y="908720"/>
            <a:ext cx="8149538" cy="4854575"/>
          </a:xfrm>
        </p:spPr>
        <p:txBody>
          <a:bodyPr/>
          <a:lstStyle/>
          <a:p>
            <a:pPr marL="342900" indent="-342900" algn="l">
              <a:lnSpc>
                <a:spcPct val="150000"/>
              </a:lnSpc>
              <a:buFont typeface="Wingdings" pitchFamily="2" charset="2"/>
              <a:buChar char="v"/>
            </a:pPr>
            <a:r>
              <a:rPr lang="zh-CN" altLang="en-US" dirty="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a:sym typeface="Calibri" pitchFamily="34" charset="0"/>
              </a:rPr>
              <a:t>	若</a:t>
            </a:r>
            <a:r>
              <a:rPr lang="en-US" altLang="zh-CN" dirty="0">
                <a:sym typeface="Calibri" pitchFamily="34" charset="0"/>
              </a:rPr>
              <a:t>X→→Y</a:t>
            </a:r>
            <a:r>
              <a:rPr lang="zh-CN" altLang="en-US" dirty="0">
                <a:sym typeface="Calibri" pitchFamily="34" charset="0"/>
              </a:rPr>
              <a:t>，而</a:t>
            </a:r>
            <a:r>
              <a:rPr lang="en-US" altLang="zh-CN" dirty="0">
                <a:sym typeface="Calibri" pitchFamily="34" charset="0"/>
              </a:rPr>
              <a:t>Z</a:t>
            </a:r>
            <a:r>
              <a:rPr lang="zh-CN" altLang="en-US" dirty="0">
                <a:latin typeface="Times New Roman" pitchFamily="18" charset="0"/>
                <a:sym typeface="Times New Roman" pitchFamily="18" charset="0"/>
              </a:rPr>
              <a:t>＝</a:t>
            </a:r>
            <a:r>
              <a:rPr lang="zh-CN" altLang="en-US" dirty="0"/>
              <a:t>Ф</a:t>
            </a:r>
            <a:r>
              <a:rPr lang="zh-CN" altLang="en-US" dirty="0">
                <a:latin typeface="Times New Roman" pitchFamily="18" charset="0"/>
                <a:sym typeface="Times New Roman" pitchFamily="18" charset="0"/>
              </a:rPr>
              <a:t>，即</a:t>
            </a:r>
            <a:r>
              <a:rPr lang="en-US" altLang="zh-CN" dirty="0">
                <a:latin typeface="Times New Roman" pitchFamily="18" charset="0"/>
                <a:sym typeface="Times New Roman" pitchFamily="18" charset="0"/>
              </a:rPr>
              <a:t>Z</a:t>
            </a:r>
            <a:r>
              <a:rPr lang="zh-CN" altLang="en-US" dirty="0">
                <a:latin typeface="Times New Roman" pitchFamily="18" charset="0"/>
                <a:sym typeface="Times New Roman" pitchFamily="18" charset="0"/>
              </a:rPr>
              <a:t>为空，</a:t>
            </a:r>
            <a:r>
              <a:rPr lang="zh-CN" altLang="en-US" dirty="0">
                <a:sym typeface="Calibri" pitchFamily="34" charset="0"/>
              </a:rPr>
              <a:t>则称</a:t>
            </a:r>
            <a:r>
              <a:rPr lang="en-US" altLang="zh-CN" dirty="0">
                <a:sym typeface="Calibri" pitchFamily="34" charset="0"/>
              </a:rPr>
              <a:t>X→→Y</a:t>
            </a:r>
            <a:r>
              <a:rPr lang="zh-CN" altLang="en-US" dirty="0">
                <a:sym typeface="Calibri" pitchFamily="34" charset="0"/>
              </a:rPr>
              <a:t>为</a:t>
            </a:r>
            <a:r>
              <a:rPr lang="zh-CN" altLang="en-US" dirty="0">
                <a:solidFill>
                  <a:srgbClr val="FF00FF"/>
                </a:solidFill>
                <a:sym typeface="Calibri" pitchFamily="34" charset="0"/>
              </a:rPr>
              <a:t>平凡的多值依赖</a:t>
            </a:r>
            <a:r>
              <a:rPr lang="zh-CN" altLang="en-US" dirty="0">
                <a:sym typeface="Calibri" pitchFamily="34" charset="0"/>
              </a:rPr>
              <a:t>。</a:t>
            </a:r>
          </a:p>
          <a:p>
            <a:pPr marL="742950" lvl="1" indent="-285750" algn="l">
              <a:lnSpc>
                <a:spcPct val="150000"/>
              </a:lnSpc>
              <a:buFont typeface="Wingdings" pitchFamily="2" charset="2"/>
              <a:buChar char="n"/>
            </a:pPr>
            <a:r>
              <a:rPr lang="zh-CN" altLang="en-US" dirty="0">
                <a:sym typeface="Calibri" pitchFamily="34" charset="0"/>
              </a:rPr>
              <a:t>	否则称</a:t>
            </a:r>
            <a:r>
              <a:rPr lang="en-US" altLang="zh-CN" dirty="0">
                <a:sym typeface="Calibri" pitchFamily="34" charset="0"/>
              </a:rPr>
              <a:t>X→→Y</a:t>
            </a:r>
            <a:r>
              <a:rPr lang="zh-CN" altLang="en-US" dirty="0">
                <a:sym typeface="Calibri" pitchFamily="34" charset="0"/>
              </a:rPr>
              <a:t>为</a:t>
            </a:r>
            <a:r>
              <a:rPr lang="zh-CN" altLang="en-US" dirty="0">
                <a:solidFill>
                  <a:srgbClr val="FF00FF"/>
                </a:solidFill>
                <a:sym typeface="Calibri" pitchFamily="34" charset="0"/>
              </a:rPr>
              <a:t>非平凡的多值依赖</a:t>
            </a:r>
            <a:r>
              <a:rPr lang="zh-CN" altLang="en-US" dirty="0">
                <a:sym typeface="Calibri" pitchFamily="34" charset="0"/>
              </a:rPr>
              <a:t>。</a:t>
            </a:r>
            <a:endParaRPr lang="zh-CN" altLang="en-US" dirty="0"/>
          </a:p>
        </p:txBody>
      </p:sp>
      <p:sp>
        <p:nvSpPr>
          <p:cNvPr id="2" name="日期占位符 1"/>
          <p:cNvSpPr>
            <a:spLocks noGrp="1"/>
          </p:cNvSpPr>
          <p:nvPr>
            <p:ph type="dt" sz="half" idx="10"/>
          </p:nvPr>
        </p:nvSpPr>
        <p:spPr/>
        <p:txBody>
          <a:bodyPr/>
          <a:lstStyle/>
          <a:p>
            <a:pPr>
              <a:defRPr/>
            </a:pPr>
            <a:fld id="{BEA07EFD-1D70-47D7-974D-33C9018B50CB}" type="datetime1">
              <a:rPr lang="zh-CN" altLang="en-US" smtClean="0"/>
              <a:t>2021/12/02</a:t>
            </a:fld>
            <a:endParaRPr lang="zh-CN" altLang="en-US"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72744" name="内容占位符 4"/>
          <p:cNvSpPr>
            <a:spLocks noGrp="1" noChangeArrowheads="1"/>
          </p:cNvSpPr>
          <p:nvPr>
            <p:ph idx="1"/>
          </p:nvPr>
        </p:nvSpPr>
        <p:spPr>
          <a:xfrm>
            <a:off x="950457" y="908720"/>
            <a:ext cx="8149538" cy="4854575"/>
          </a:xfrm>
        </p:spPr>
        <p:txBody>
          <a:bodyPr/>
          <a:lstStyle/>
          <a:p>
            <a:pPr>
              <a:lnSpc>
                <a:spcPct val="150000"/>
              </a:lnSpc>
              <a:buNone/>
            </a:pPr>
            <a:r>
              <a:rPr lang="zh-CN" altLang="en-US" sz="2400" dirty="0"/>
              <a:t>[例6.</a:t>
            </a:r>
            <a:r>
              <a:rPr lang="en-US" altLang="zh-CN" sz="2400" dirty="0"/>
              <a:t>10</a:t>
            </a:r>
            <a:r>
              <a:rPr lang="zh-CN" altLang="en-US" sz="2400" dirty="0"/>
              <a:t>]关系模式</a:t>
            </a:r>
            <a:r>
              <a:rPr lang="en-US" altLang="zh-CN" sz="2400" dirty="0"/>
              <a:t>WSC(W,S,C)</a:t>
            </a:r>
            <a:r>
              <a:rPr lang="zh-CN" altLang="en-US" sz="2400" dirty="0"/>
              <a:t>中，</a:t>
            </a:r>
            <a:r>
              <a:rPr lang="en-US" altLang="zh-CN" sz="2400" dirty="0"/>
              <a:t>W</a:t>
            </a:r>
            <a:r>
              <a:rPr lang="zh-CN" altLang="en-US" sz="2400" dirty="0"/>
              <a:t>表示仓库，</a:t>
            </a:r>
            <a:r>
              <a:rPr lang="en-US" altLang="zh-CN" sz="2400" dirty="0"/>
              <a:t>S</a:t>
            </a:r>
            <a:r>
              <a:rPr lang="zh-CN" altLang="en-US" sz="2400" dirty="0"/>
              <a:t> 表示保管员，</a:t>
            </a:r>
            <a:r>
              <a:rPr lang="en-US" altLang="zh-CN" sz="2400" dirty="0"/>
              <a:t>C</a:t>
            </a:r>
            <a:r>
              <a:rPr lang="zh-CN" altLang="en-US" sz="2400" dirty="0"/>
              <a:t> 表示商品。假设每个仓库有若干个保管员，有若干种商品。每个保管员保管所在仓库的所有商品，每种商品被所有保管员保管。</a:t>
            </a:r>
          </a:p>
        </p:txBody>
      </p:sp>
      <p:graphicFrame>
        <p:nvGraphicFramePr>
          <p:cNvPr id="72707" name="Group 3"/>
          <p:cNvGraphicFramePr>
            <a:graphicFrameLocks noGrp="1"/>
          </p:cNvGraphicFramePr>
          <p:nvPr>
            <p:extLst>
              <p:ext uri="{D42A27DB-BD31-4B8C-83A1-F6EECF244321}">
                <p14:modId xmlns:p14="http://schemas.microsoft.com/office/powerpoint/2010/main" val="3974314793"/>
              </p:ext>
            </p:extLst>
          </p:nvPr>
        </p:nvGraphicFramePr>
        <p:xfrm>
          <a:off x="3203848" y="3342118"/>
          <a:ext cx="4248470" cy="3352800"/>
        </p:xfrm>
        <a:graphic>
          <a:graphicData uri="http://schemas.openxmlformats.org/drawingml/2006/table">
            <a:tbl>
              <a:tblPr/>
              <a:tblGrid>
                <a:gridCol w="1416157">
                  <a:extLst>
                    <a:ext uri="{9D8B030D-6E8A-4147-A177-3AD203B41FA5}">
                      <a16:colId xmlns:a16="http://schemas.microsoft.com/office/drawing/2014/main" val="20000"/>
                    </a:ext>
                  </a:extLst>
                </a:gridCol>
                <a:gridCol w="1416156">
                  <a:extLst>
                    <a:ext uri="{9D8B030D-6E8A-4147-A177-3AD203B41FA5}">
                      <a16:colId xmlns:a16="http://schemas.microsoft.com/office/drawing/2014/main" val="20001"/>
                    </a:ext>
                  </a:extLst>
                </a:gridCol>
                <a:gridCol w="1416157">
                  <a:extLst>
                    <a:ext uri="{9D8B030D-6E8A-4147-A177-3AD203B41FA5}">
                      <a16:colId xmlns:a16="http://schemas.microsoft.com/office/drawing/2014/main" val="20002"/>
                    </a:ext>
                  </a:extLst>
                </a:gridCol>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日期占位符 1"/>
          <p:cNvSpPr>
            <a:spLocks noGrp="1"/>
          </p:cNvSpPr>
          <p:nvPr>
            <p:ph type="dt" sz="half" idx="10"/>
          </p:nvPr>
        </p:nvSpPr>
        <p:spPr/>
        <p:txBody>
          <a:bodyPr/>
          <a:lstStyle/>
          <a:p>
            <a:pPr>
              <a:defRPr/>
            </a:pPr>
            <a:fld id="{0C5DC1CC-CE62-4EFF-8475-16826DB04995}" type="datetime1">
              <a:rPr lang="zh-CN" altLang="en-US" smtClean="0"/>
              <a:t>2021/12/02</a:t>
            </a:fld>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73731" name="内容占位符 5"/>
          <p:cNvSpPr>
            <a:spLocks noGrp="1" noChangeArrowheads="1"/>
          </p:cNvSpPr>
          <p:nvPr>
            <p:ph idx="1"/>
          </p:nvPr>
        </p:nvSpPr>
        <p:spPr>
          <a:xfrm>
            <a:off x="899592" y="980728"/>
            <a:ext cx="8149538" cy="5472608"/>
          </a:xfrm>
        </p:spPr>
        <p:txBody>
          <a:bodyPr/>
          <a:lstStyle/>
          <a:p>
            <a:pPr marL="342900" indent="-342900" algn="l">
              <a:lnSpc>
                <a:spcPct val="150000"/>
              </a:lnSpc>
              <a:buFont typeface="Wingdings" pitchFamily="2" charset="2"/>
              <a:buChar char="v"/>
            </a:pPr>
            <a:r>
              <a:rPr lang="zh-CN" altLang="en-US" sz="2400" dirty="0"/>
              <a:t>按照语义对于</a:t>
            </a:r>
            <a:r>
              <a:rPr lang="en-US" altLang="zh-CN" sz="2400" dirty="0"/>
              <a:t>W</a:t>
            </a:r>
            <a:r>
              <a:rPr lang="zh-CN" altLang="en-US" sz="2400" dirty="0"/>
              <a:t>的每一个值</a:t>
            </a:r>
            <a:r>
              <a:rPr lang="en-US" altLang="zh-CN" sz="2400" dirty="0" err="1"/>
              <a:t>W</a:t>
            </a:r>
            <a:r>
              <a:rPr lang="en-US" altLang="zh-CN" sz="2400" baseline="-25000" dirty="0" err="1"/>
              <a:t>i</a:t>
            </a:r>
            <a:r>
              <a:rPr lang="zh-CN" altLang="en-US" sz="2400" dirty="0"/>
              <a:t>，</a:t>
            </a:r>
            <a:r>
              <a:rPr lang="en-US" altLang="zh-CN" sz="2400" dirty="0"/>
              <a:t>S</a:t>
            </a:r>
            <a:r>
              <a:rPr lang="zh-CN" altLang="en-US" sz="2400" dirty="0"/>
              <a:t>有一个完整的集合与之对应而不问</a:t>
            </a:r>
            <a:r>
              <a:rPr lang="en-US" altLang="zh-CN" sz="2400" dirty="0"/>
              <a:t>C</a:t>
            </a:r>
            <a:r>
              <a:rPr lang="zh-CN" altLang="en-US" sz="2400" dirty="0"/>
              <a:t>取何值。所以</a:t>
            </a:r>
            <a:r>
              <a:rPr lang="en-US" altLang="zh-CN" sz="2400" dirty="0"/>
              <a:t>W</a:t>
            </a:r>
            <a:r>
              <a:rPr lang="zh-CN" altLang="en-US" sz="2400" dirty="0"/>
              <a:t>→→</a:t>
            </a:r>
            <a:r>
              <a:rPr lang="en-US" altLang="zh-CN" sz="2400" dirty="0"/>
              <a:t>S</a:t>
            </a:r>
            <a:r>
              <a:rPr lang="zh-CN" altLang="en-US" sz="2400" dirty="0"/>
              <a:t>。</a:t>
            </a:r>
            <a:endParaRPr lang="en-US" altLang="zh-CN" sz="2400" dirty="0"/>
          </a:p>
          <a:p>
            <a:pPr marL="342900" indent="-342900" algn="l">
              <a:lnSpc>
                <a:spcPct val="150000"/>
              </a:lnSpc>
              <a:buFont typeface="Wingdings" pitchFamily="2" charset="2"/>
              <a:buChar char="v"/>
            </a:pPr>
            <a:r>
              <a:rPr lang="zh-CN" altLang="en-US" sz="2400" dirty="0"/>
              <a:t>如图</a:t>
            </a:r>
            <a:r>
              <a:rPr lang="en-US" altLang="zh-CN" sz="2400" dirty="0"/>
              <a:t>6.7</a:t>
            </a:r>
            <a:r>
              <a:rPr lang="zh-CN" altLang="en-US" sz="2400" dirty="0"/>
              <a:t>所示</a:t>
            </a:r>
          </a:p>
          <a:p>
            <a:pPr marL="800100" lvl="1" indent="-342900" algn="l">
              <a:lnSpc>
                <a:spcPct val="150000"/>
              </a:lnSpc>
              <a:buFont typeface="Wingdings" pitchFamily="2" charset="2"/>
              <a:buChar char="n"/>
            </a:pPr>
            <a:r>
              <a:rPr lang="zh-CN" altLang="en-US" sz="2000" dirty="0"/>
              <a:t>对应</a:t>
            </a:r>
            <a:r>
              <a:rPr lang="en-US" altLang="zh-CN" sz="2000" dirty="0"/>
              <a:t>W</a:t>
            </a:r>
            <a:r>
              <a:rPr lang="zh-CN" altLang="en-US" sz="2000" dirty="0"/>
              <a:t>的某一个值</a:t>
            </a:r>
            <a:r>
              <a:rPr lang="en-US" altLang="zh-CN" sz="2000" dirty="0" err="1"/>
              <a:t>W</a:t>
            </a:r>
            <a:r>
              <a:rPr lang="en-US" altLang="zh-CN" sz="2000" baseline="-25000" dirty="0" err="1"/>
              <a:t>i</a:t>
            </a:r>
            <a:r>
              <a:rPr lang="zh-CN" altLang="en-US" sz="2000" dirty="0"/>
              <a:t>的全部</a:t>
            </a:r>
            <a:r>
              <a:rPr lang="en-US" altLang="zh-CN" sz="2000" dirty="0"/>
              <a:t>S</a:t>
            </a:r>
            <a:r>
              <a:rPr lang="zh-CN" altLang="en-US" sz="2000" dirty="0"/>
              <a:t>值记作</a:t>
            </a:r>
            <a:r>
              <a:rPr lang="en-US" altLang="zh-CN" sz="2000" dirty="0"/>
              <a:t>{S}</a:t>
            </a:r>
            <a:r>
              <a:rPr lang="en-US" altLang="zh-CN" sz="2000" baseline="-25000" dirty="0" err="1"/>
              <a:t>Wi</a:t>
            </a:r>
            <a:r>
              <a:rPr lang="zh-CN" altLang="en-US" sz="2000" dirty="0"/>
              <a:t>（表示此仓库工作的全部保管员）全部</a:t>
            </a:r>
            <a:r>
              <a:rPr lang="en-US" altLang="zh-CN" sz="2000" dirty="0"/>
              <a:t>C</a:t>
            </a:r>
            <a:r>
              <a:rPr lang="zh-CN" altLang="en-US" sz="2000" dirty="0"/>
              <a:t>值记作</a:t>
            </a:r>
            <a:r>
              <a:rPr lang="en-US" altLang="zh-CN" sz="2000" dirty="0"/>
              <a:t>{C}</a:t>
            </a:r>
            <a:r>
              <a:rPr lang="en-US" altLang="zh-CN" sz="2000" baseline="-25000" dirty="0" err="1"/>
              <a:t>Wi</a:t>
            </a:r>
            <a:r>
              <a:rPr lang="zh-CN" altLang="en-US" sz="2000" dirty="0"/>
              <a:t>（表示在此仓库中存放的所有商品）应当有</a:t>
            </a:r>
            <a:r>
              <a:rPr lang="en-US" altLang="zh-CN" sz="2000" dirty="0"/>
              <a:t>{S}</a:t>
            </a:r>
            <a:r>
              <a:rPr lang="en-US" altLang="zh-CN" sz="2000" baseline="-25000" dirty="0" err="1"/>
              <a:t>Wi</a:t>
            </a:r>
            <a:r>
              <a:rPr lang="zh-CN" altLang="en-US" sz="2000" dirty="0"/>
              <a:t>中的每一个值和</a:t>
            </a:r>
            <a:r>
              <a:rPr lang="en-US" altLang="zh-CN" sz="2000" dirty="0"/>
              <a:t>{C}</a:t>
            </a:r>
            <a:r>
              <a:rPr lang="en-US" altLang="zh-CN" sz="2000" baseline="-25000" dirty="0" err="1"/>
              <a:t>Wi</a:t>
            </a:r>
            <a:r>
              <a:rPr lang="zh-CN" altLang="en-US" sz="2000" dirty="0"/>
              <a:t>中的每一个</a:t>
            </a:r>
            <a:r>
              <a:rPr lang="en-US" altLang="zh-CN" sz="2000" dirty="0"/>
              <a:t>C</a:t>
            </a:r>
            <a:r>
              <a:rPr lang="zh-CN" altLang="en-US" sz="2000" dirty="0"/>
              <a:t>值对应，于是</a:t>
            </a:r>
            <a:r>
              <a:rPr lang="en-US" altLang="zh-CN" sz="2000" dirty="0"/>
              <a:t>{S}</a:t>
            </a:r>
            <a:r>
              <a:rPr lang="en-US" altLang="zh-CN" sz="2000" baseline="-25000" dirty="0" err="1"/>
              <a:t>Wi</a:t>
            </a:r>
            <a:r>
              <a:rPr lang="zh-CN" altLang="en-US" sz="2000" dirty="0"/>
              <a:t>与</a:t>
            </a:r>
            <a:r>
              <a:rPr lang="en-US" altLang="zh-CN" sz="2000" dirty="0"/>
              <a:t>{C}</a:t>
            </a:r>
            <a:r>
              <a:rPr lang="en-US" altLang="zh-CN" sz="2000" baseline="-25000" dirty="0" err="1"/>
              <a:t>Wi</a:t>
            </a:r>
            <a:r>
              <a:rPr lang="zh-CN" altLang="en-US" sz="2000" dirty="0"/>
              <a:t>之间正好形成一个完全二分图，因而</a:t>
            </a:r>
            <a:r>
              <a:rPr lang="en-US" altLang="zh-CN" sz="2000" dirty="0"/>
              <a:t>W</a:t>
            </a:r>
            <a:r>
              <a:rPr lang="zh-CN" altLang="en-US" sz="2000" dirty="0"/>
              <a:t>→→</a:t>
            </a:r>
            <a:r>
              <a:rPr lang="en-US" altLang="zh-CN" sz="2000" dirty="0"/>
              <a:t>S</a:t>
            </a:r>
            <a:r>
              <a:rPr lang="zh-CN" altLang="en-US" sz="2000" dirty="0"/>
              <a:t>。</a:t>
            </a:r>
          </a:p>
        </p:txBody>
      </p:sp>
      <p:sp>
        <p:nvSpPr>
          <p:cNvPr id="2" name="日期占位符 1"/>
          <p:cNvSpPr>
            <a:spLocks noGrp="1"/>
          </p:cNvSpPr>
          <p:nvPr>
            <p:ph type="dt" sz="half" idx="10"/>
          </p:nvPr>
        </p:nvSpPr>
        <p:spPr/>
        <p:txBody>
          <a:bodyPr/>
          <a:lstStyle/>
          <a:p>
            <a:pPr>
              <a:defRPr/>
            </a:pPr>
            <a:fld id="{362CE307-95E5-4506-8778-746ED95DDE01}" type="datetime1">
              <a:rPr lang="zh-CN" altLang="en-US" smtClean="0"/>
              <a:t>2021/12/02</a:t>
            </a:fld>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pic>
        <p:nvPicPr>
          <p:cNvPr id="74755" name="内容占位符 3" descr="67"/>
          <p:cNvPicPr>
            <a:picLocks noGrp="1" noChangeArrowheads="1"/>
          </p:cNvPicPr>
          <p:nvPr>
            <p:ph idx="1"/>
          </p:nvPr>
        </p:nvPicPr>
        <p:blipFill>
          <a:blip r:embed="rId2" cstate="print"/>
          <a:stretch>
            <a:fillRect/>
          </a:stretch>
        </p:blipFill>
        <p:spPr>
          <a:xfrm>
            <a:off x="2555776" y="2228537"/>
            <a:ext cx="4699027" cy="2117216"/>
          </a:xfrm>
        </p:spPr>
      </p:pic>
      <p:sp>
        <p:nvSpPr>
          <p:cNvPr id="74756" name="内容占位符 6"/>
          <p:cNvSpPr>
            <a:spLocks noGrp="1" noChangeArrowheads="1"/>
          </p:cNvSpPr>
          <p:nvPr>
            <p:ph sz="half" idx="4294967295"/>
          </p:nvPr>
        </p:nvSpPr>
        <p:spPr>
          <a:xfrm>
            <a:off x="949114" y="1083185"/>
            <a:ext cx="8435975" cy="1081087"/>
          </a:xfrm>
        </p:spPr>
        <p:txBody>
          <a:bodyPr/>
          <a:lstStyle/>
          <a:p>
            <a:r>
              <a:rPr lang="zh-CN" altLang="en-US" dirty="0"/>
              <a:t>由于</a:t>
            </a:r>
            <a:r>
              <a:rPr lang="en-US" altLang="zh-CN" dirty="0"/>
              <a:t>C</a:t>
            </a:r>
            <a:r>
              <a:rPr lang="zh-CN" altLang="en-US" dirty="0"/>
              <a:t>与</a:t>
            </a:r>
            <a:r>
              <a:rPr lang="en-US" altLang="zh-CN" dirty="0"/>
              <a:t>S</a:t>
            </a:r>
            <a:r>
              <a:rPr lang="zh-CN" altLang="en-US" dirty="0"/>
              <a:t>的完全对称性，必然有</a:t>
            </a:r>
            <a:r>
              <a:rPr lang="en-US" altLang="zh-CN" dirty="0"/>
              <a:t>W</a:t>
            </a:r>
            <a:r>
              <a:rPr lang="zh-CN" altLang="en-US" dirty="0"/>
              <a:t>→→</a:t>
            </a:r>
            <a:r>
              <a:rPr lang="en-US" altLang="zh-CN" dirty="0"/>
              <a:t>C</a:t>
            </a:r>
            <a:r>
              <a:rPr lang="zh-CN" altLang="en-US" dirty="0"/>
              <a:t>成立。</a:t>
            </a:r>
          </a:p>
          <a:p>
            <a:endParaRPr lang="zh-CN" altLang="en-US" dirty="0"/>
          </a:p>
        </p:txBody>
      </p:sp>
      <p:sp>
        <p:nvSpPr>
          <p:cNvPr id="74757" name="矩形 4"/>
          <p:cNvSpPr>
            <a:spLocks noChangeArrowheads="1"/>
          </p:cNvSpPr>
          <p:nvPr/>
        </p:nvSpPr>
        <p:spPr bwMode="auto">
          <a:xfrm>
            <a:off x="3777938" y="4725144"/>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
        <p:nvSpPr>
          <p:cNvPr id="2" name="日期占位符 1"/>
          <p:cNvSpPr>
            <a:spLocks noGrp="1"/>
          </p:cNvSpPr>
          <p:nvPr>
            <p:ph type="dt" sz="half" idx="10"/>
          </p:nvPr>
        </p:nvSpPr>
        <p:spPr/>
        <p:txBody>
          <a:bodyPr/>
          <a:lstStyle/>
          <a:p>
            <a:pPr>
              <a:defRPr/>
            </a:pPr>
            <a:fld id="{52FBB6F2-DE98-443F-96B3-5EC141CDE9D1}" type="datetime1">
              <a:rPr lang="zh-CN" altLang="en-US" smtClean="0"/>
              <a:t>2021/12/02</a:t>
            </a:fld>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a:sym typeface="微软雅黑" pitchFamily="34" charset="-122"/>
              </a:rPr>
              <a:t>多值依赖（续）</a:t>
            </a:r>
          </a:p>
        </p:txBody>
      </p:sp>
      <p:sp>
        <p:nvSpPr>
          <p:cNvPr id="75779" name="Rectangle 3"/>
          <p:cNvSpPr>
            <a:spLocks noGrp="1" noChangeArrowheads="1"/>
          </p:cNvSpPr>
          <p:nvPr>
            <p:ph idx="1"/>
          </p:nvPr>
        </p:nvSpPr>
        <p:spPr>
          <a:xfrm>
            <a:off x="827584" y="836712"/>
            <a:ext cx="8149538" cy="4854575"/>
          </a:xfrm>
        </p:spPr>
        <p:txBody>
          <a:bodyPr/>
          <a:lstStyle/>
          <a:p>
            <a:pPr>
              <a:lnSpc>
                <a:spcPct val="150000"/>
              </a:lnSpc>
            </a:pPr>
            <a:r>
              <a:rPr lang="zh-CN" altLang="en-US" dirty="0">
                <a:sym typeface="Calibri" pitchFamily="34" charset="0"/>
              </a:rPr>
              <a:t>多值依赖的性质</a:t>
            </a:r>
          </a:p>
          <a:p>
            <a:pPr lvl="1">
              <a:lnSpc>
                <a:spcPct val="150000"/>
              </a:lnSpc>
              <a:buNone/>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）多值依赖具有对称性。</a:t>
            </a:r>
            <a:endParaRPr lang="en-US" altLang="zh-CN" dirty="0">
              <a:sym typeface="Calibri" pitchFamily="34" charset="0"/>
            </a:endParaRPr>
          </a:p>
          <a:p>
            <a:pPr lvl="2">
              <a:lnSpc>
                <a:spcPct val="150000"/>
              </a:lnSpc>
              <a:buNone/>
            </a:pPr>
            <a:r>
              <a:rPr lang="zh-CN" altLang="en-US" sz="2400" dirty="0">
                <a:sym typeface="Calibri" pitchFamily="34" charset="0"/>
              </a:rPr>
              <a:t>即若</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Y</a:t>
            </a:r>
            <a:r>
              <a:rPr lang="zh-CN" altLang="en-US" sz="2400" dirty="0">
                <a:sym typeface="Calibri" pitchFamily="34" charset="0"/>
              </a:rPr>
              <a:t>，则</a:t>
            </a:r>
            <a:r>
              <a:rPr lang="en-US" altLang="zh-CN" sz="2400" i="1" dirty="0">
                <a:sym typeface="Calibri" pitchFamily="34" charset="0"/>
              </a:rPr>
              <a:t>X</a:t>
            </a:r>
            <a:r>
              <a:rPr lang="en-US" altLang="zh-CN" sz="2400" dirty="0">
                <a:sym typeface="Calibri" pitchFamily="34" charset="0"/>
              </a:rPr>
              <a:t>→→</a:t>
            </a:r>
            <a:r>
              <a:rPr lang="en-US" altLang="zh-CN" sz="2400" i="1" dirty="0">
                <a:sym typeface="Calibri" pitchFamily="34" charset="0"/>
              </a:rPr>
              <a:t>Z</a:t>
            </a:r>
            <a:r>
              <a:rPr lang="zh-CN" altLang="en-US" sz="2400" dirty="0">
                <a:sym typeface="Calibri" pitchFamily="34" charset="0"/>
              </a:rPr>
              <a:t>，其中</a:t>
            </a:r>
            <a:r>
              <a:rPr lang="en-US" altLang="zh-CN" sz="2400" i="1" dirty="0">
                <a:sym typeface="Calibri" pitchFamily="34" charset="0"/>
              </a:rPr>
              <a:t>Z</a:t>
            </a:r>
            <a:r>
              <a:rPr lang="zh-CN" altLang="en-US" sz="2400" dirty="0">
                <a:sym typeface="Calibri" pitchFamily="34" charset="0"/>
              </a:rPr>
              <a:t>＝</a:t>
            </a:r>
            <a:r>
              <a:rPr lang="en-US" altLang="zh-CN" sz="2400" i="1" dirty="0">
                <a:sym typeface="Calibri" pitchFamily="34" charset="0"/>
              </a:rPr>
              <a:t>U</a:t>
            </a:r>
            <a:r>
              <a:rPr lang="zh-CN" altLang="en-US" sz="2400" dirty="0">
                <a:sym typeface="Calibri" pitchFamily="34" charset="0"/>
              </a:rPr>
              <a:t>－</a:t>
            </a:r>
            <a:r>
              <a:rPr lang="en-US" altLang="zh-CN" sz="2400" i="1" dirty="0">
                <a:sym typeface="Calibri" pitchFamily="34" charset="0"/>
              </a:rPr>
              <a:t>X</a:t>
            </a:r>
            <a:r>
              <a:rPr lang="zh-CN" altLang="en-US" sz="2400" dirty="0">
                <a:sym typeface="Calibri" pitchFamily="34" charset="0"/>
              </a:rPr>
              <a:t>－</a:t>
            </a:r>
            <a:r>
              <a:rPr lang="en-US" altLang="zh-CN" sz="2400" i="1" dirty="0">
                <a:sym typeface="Calibri" pitchFamily="34" charset="0"/>
              </a:rPr>
              <a:t>Y</a:t>
            </a:r>
          </a:p>
          <a:p>
            <a:pPr lvl="2">
              <a:lnSpc>
                <a:spcPct val="150000"/>
              </a:lnSpc>
              <a:buFont typeface="Wingdings" pitchFamily="2" charset="2"/>
              <a:buChar char="l"/>
            </a:pPr>
            <a:r>
              <a:rPr lang="zh-CN" altLang="en-US" dirty="0">
                <a:sym typeface="Calibri" pitchFamily="34" charset="0"/>
              </a:rPr>
              <a:t>多值依赖的对称性可以用完全二分图直观地表示出来。</a:t>
            </a:r>
            <a:endParaRPr lang="en-US" dirty="0">
              <a:sym typeface="Calibri" pitchFamily="34" charset="0"/>
            </a:endParaRPr>
          </a:p>
          <a:p>
            <a:pPr lvl="2">
              <a:lnSpc>
                <a:spcPct val="150000"/>
              </a:lnSpc>
              <a:buFont typeface="Wingdings" pitchFamily="2" charset="2"/>
              <a:buChar char="l"/>
            </a:pPr>
            <a:r>
              <a:rPr lang="zh-CN" altLang="en-US" dirty="0"/>
              <a:t>从[例</a:t>
            </a:r>
            <a:r>
              <a:rPr lang="en-US" altLang="zh-CN" dirty="0"/>
              <a:t>6.10</a:t>
            </a:r>
            <a:r>
              <a:rPr lang="zh-CN" altLang="en-US" dirty="0"/>
              <a:t>] 容易看出，因为每个保管员保管所有商品，同时每种商品被所有保管员保管，显然若</a:t>
            </a:r>
            <a:r>
              <a:rPr lang="en-US" altLang="zh-CN" i="1" dirty="0"/>
              <a:t>W</a:t>
            </a:r>
            <a:r>
              <a:rPr lang="zh-CN" altLang="en-US" dirty="0"/>
              <a:t>→→</a:t>
            </a:r>
            <a:r>
              <a:rPr lang="en-US" altLang="zh-CN" i="1" dirty="0"/>
              <a:t>S</a:t>
            </a:r>
            <a:r>
              <a:rPr lang="zh-CN" altLang="en-US" dirty="0"/>
              <a:t>，必然有</a:t>
            </a:r>
            <a:r>
              <a:rPr lang="en-US" altLang="zh-CN" i="1" dirty="0"/>
              <a:t>W</a:t>
            </a:r>
            <a:r>
              <a:rPr lang="zh-CN" altLang="en-US" dirty="0"/>
              <a:t>→→</a:t>
            </a:r>
            <a:r>
              <a:rPr lang="en-US" altLang="zh-CN" i="1" dirty="0"/>
              <a:t>C</a:t>
            </a:r>
            <a:r>
              <a:rPr lang="zh-CN" altLang="en-US" dirty="0"/>
              <a:t>。</a:t>
            </a:r>
            <a:endParaRPr lang="zh-CN" altLang="en-US" dirty="0">
              <a:sym typeface="Calibri" pitchFamily="34" charset="0"/>
            </a:endParaRPr>
          </a:p>
          <a:p>
            <a:endParaRPr lang="zh-CN" altLang="en-US" sz="2200" dirty="0">
              <a:sym typeface="Calibri" pitchFamily="34" charset="0"/>
            </a:endParaRPr>
          </a:p>
        </p:txBody>
      </p:sp>
      <p:sp>
        <p:nvSpPr>
          <p:cNvPr id="2" name="日期占位符 1"/>
          <p:cNvSpPr>
            <a:spLocks noGrp="1"/>
          </p:cNvSpPr>
          <p:nvPr>
            <p:ph type="dt" sz="half" idx="10"/>
          </p:nvPr>
        </p:nvSpPr>
        <p:spPr/>
        <p:txBody>
          <a:bodyPr/>
          <a:lstStyle/>
          <a:p>
            <a:pPr>
              <a:defRPr/>
            </a:pPr>
            <a:fld id="{2B9CF36F-1155-4B32-B200-A57D2E88FAD9}" type="datetime1">
              <a:rPr lang="zh-CN" altLang="en-US" smtClean="0"/>
              <a:t>2021/12/02</a:t>
            </a:fld>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76805" name="Rectangle 3"/>
          <p:cNvSpPr>
            <a:spLocks noGrp="1" noChangeArrowheads="1"/>
          </p:cNvSpPr>
          <p:nvPr>
            <p:ph idx="1"/>
          </p:nvPr>
        </p:nvSpPr>
        <p:spPr>
          <a:xfrm>
            <a:off x="683568" y="908720"/>
            <a:ext cx="8352928" cy="4854575"/>
          </a:xfrm>
        </p:spPr>
        <p:txBody>
          <a:bodyPr/>
          <a:lstStyle/>
          <a:p>
            <a:pPr marL="742950" lvl="1" indent="-285750" algn="l">
              <a:lnSpc>
                <a:spcPct val="150000"/>
              </a:lnSpc>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）多值依赖具有传递性。即若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 则</a:t>
            </a:r>
            <a:r>
              <a:rPr lang="en-US" dirty="0">
                <a:sym typeface="Calibri" pitchFamily="34" charset="0"/>
              </a:rPr>
              <a:t> 	   </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a:t>
            </a:r>
            <a:endParaRPr lang="en-US" sz="2800" dirty="0">
              <a:sym typeface="Calibri" pitchFamily="34" charset="0"/>
            </a:endParaRPr>
          </a:p>
          <a:p>
            <a:pPr marL="742950" lvl="1" indent="-285750" algn="l">
              <a:lnSpc>
                <a:spcPct val="150000"/>
              </a:lnSpc>
            </a:pPr>
            <a:r>
              <a:rPr lang="zh-CN" altLang="en-US" dirty="0">
                <a:sym typeface="Calibri" pitchFamily="34" charset="0"/>
              </a:rPr>
              <a:t>（</a:t>
            </a:r>
            <a:r>
              <a:rPr lang="en-US" altLang="zh-CN" dirty="0">
                <a:sym typeface="Calibri" pitchFamily="34" charset="0"/>
              </a:rPr>
              <a:t>3</a:t>
            </a:r>
            <a:r>
              <a:rPr lang="zh-CN" altLang="en-US" dirty="0">
                <a:sym typeface="Calibri" pitchFamily="34" charset="0"/>
              </a:rPr>
              <a:t>）函数依赖是多值依赖的特殊情况。即若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，则  </a:t>
            </a:r>
            <a:r>
              <a:rPr lang="en-US" altLang="zh-CN" i="1" dirty="0">
                <a:sym typeface="Calibri" pitchFamily="34" charset="0"/>
              </a:rPr>
              <a:t>        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p>
          <a:p>
            <a:pPr marL="742950" lvl="1" indent="-285750" algn="l">
              <a:lnSpc>
                <a:spcPct val="150000"/>
              </a:lnSpc>
            </a:pPr>
            <a:r>
              <a:rPr lang="zh-CN" altLang="en-US" dirty="0">
                <a:sym typeface="Calibri" pitchFamily="34" charset="0"/>
              </a:rPr>
              <a:t>（</a:t>
            </a:r>
            <a:r>
              <a:rPr lang="en-US" altLang="zh-CN" dirty="0">
                <a:sym typeface="Calibri" pitchFamily="34" charset="0"/>
              </a:rPr>
              <a:t>4</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YZ</a:t>
            </a:r>
            <a:r>
              <a:rPr lang="zh-CN" altLang="en-US" dirty="0">
                <a:sym typeface="Calibri" pitchFamily="34" charset="0"/>
              </a:rPr>
              <a:t>。</a:t>
            </a:r>
          </a:p>
          <a:p>
            <a:pPr marL="742950" lvl="1" indent="-285750" algn="l">
              <a:lnSpc>
                <a:spcPct val="150000"/>
              </a:lnSpc>
            </a:pPr>
            <a:r>
              <a:rPr lang="zh-CN" altLang="en-US" dirty="0">
                <a:sym typeface="Calibri" pitchFamily="34" charset="0"/>
              </a:rPr>
              <a:t>（</a:t>
            </a:r>
            <a:r>
              <a:rPr lang="en-US" altLang="zh-CN" dirty="0">
                <a:sym typeface="Calibri" pitchFamily="34" charset="0"/>
              </a:rPr>
              <a:t>5</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p>
          <a:p>
            <a:pPr marL="742950" lvl="1" indent="-285750" algn="l">
              <a:lnSpc>
                <a:spcPct val="150000"/>
              </a:lnSpc>
            </a:pPr>
            <a:r>
              <a:rPr lang="zh-CN" altLang="en-US" dirty="0">
                <a:sym typeface="Calibri" pitchFamily="34" charset="0"/>
              </a:rPr>
              <a:t>（</a:t>
            </a:r>
            <a:r>
              <a:rPr lang="en-US" altLang="zh-CN" dirty="0">
                <a:sym typeface="Calibri" pitchFamily="34" charset="0"/>
              </a:rPr>
              <a:t>6</a:t>
            </a: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，则</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en-US" altLang="zh-CN" dirty="0">
                <a:sym typeface="Calibri" pitchFamily="34" charset="0"/>
              </a:rPr>
              <a:t>-</a:t>
            </a:r>
            <a:r>
              <a:rPr lang="en-US" altLang="zh-CN" i="1" dirty="0">
                <a:sym typeface="Calibri" pitchFamily="34" charset="0"/>
              </a:rPr>
              <a:t>Z</a:t>
            </a:r>
            <a:r>
              <a:rPr lang="zh-CN" altLang="en-US" dirty="0">
                <a:sym typeface="Calibri" pitchFamily="34" charset="0"/>
              </a:rPr>
              <a:t>，</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Z</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a:t>
            </a:r>
          </a:p>
        </p:txBody>
      </p:sp>
      <p:sp>
        <p:nvSpPr>
          <p:cNvPr id="2" name="日期占位符 1"/>
          <p:cNvSpPr>
            <a:spLocks noGrp="1"/>
          </p:cNvSpPr>
          <p:nvPr>
            <p:ph type="dt" sz="half" idx="10"/>
          </p:nvPr>
        </p:nvSpPr>
        <p:spPr/>
        <p:txBody>
          <a:bodyPr/>
          <a:lstStyle/>
          <a:p>
            <a:pPr>
              <a:defRPr/>
            </a:pPr>
            <a:fld id="{55AFA6C8-9B8A-4A62-BDDA-40354B0142EB}" type="datetime1">
              <a:rPr lang="zh-CN" altLang="en-US" smtClean="0"/>
              <a:t>2021/12/02</a:t>
            </a:fld>
            <a:endParaRPr lang="zh-CN" alt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77829" name="Rectangle 3"/>
          <p:cNvSpPr>
            <a:spLocks noGrp="1" noChangeArrowheads="1"/>
          </p:cNvSpPr>
          <p:nvPr>
            <p:ph idx="1"/>
          </p:nvPr>
        </p:nvSpPr>
        <p:spPr>
          <a:xfrm>
            <a:off x="827584" y="836712"/>
            <a:ext cx="8149538" cy="4854575"/>
          </a:xfrm>
        </p:spPr>
        <p:txBody>
          <a:bodyPr/>
          <a:lstStyle/>
          <a:p>
            <a:pPr marL="342900" indent="-342900" algn="l">
              <a:lnSpc>
                <a:spcPct val="120000"/>
              </a:lnSpc>
              <a:buFont typeface="Wingdings" pitchFamily="2" charset="2"/>
              <a:buChar char="v"/>
            </a:pPr>
            <a:r>
              <a:rPr lang="zh-CN" altLang="en-US" dirty="0">
                <a:sym typeface="Calibri" pitchFamily="34" charset="0"/>
              </a:rPr>
              <a:t>多值依赖与函数依赖的区别</a:t>
            </a:r>
          </a:p>
          <a:p>
            <a:pPr marL="742950" lvl="1" indent="-285750" algn="l">
              <a:lnSpc>
                <a:spcPct val="120000"/>
              </a:lnSpc>
            </a:pPr>
            <a:r>
              <a:rPr lang="zh-CN" altLang="en-US" dirty="0">
                <a:sym typeface="Calibri" pitchFamily="34" charset="0"/>
              </a:rPr>
              <a:t>（</a:t>
            </a:r>
            <a:r>
              <a:rPr lang="en-US" altLang="zh-CN" dirty="0">
                <a:sym typeface="Calibri" pitchFamily="34" charset="0"/>
              </a:rPr>
              <a:t>1</a:t>
            </a:r>
            <a:r>
              <a:rPr lang="zh-CN" altLang="en-US" dirty="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a:sym typeface="Calibri" pitchFamily="34" charset="0"/>
              </a:rPr>
              <a:t>若</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a:t>
            </a:r>
            <a:r>
              <a:rPr lang="en-US" altLang="zh-CN" i="1" dirty="0">
                <a:sym typeface="Calibri" pitchFamily="34" charset="0"/>
              </a:rPr>
              <a:t>U</a:t>
            </a:r>
            <a:r>
              <a:rPr lang="zh-CN" altLang="en-US" dirty="0">
                <a:sym typeface="Calibri" pitchFamily="34" charset="0"/>
              </a:rPr>
              <a:t>上成立，则在</a:t>
            </a:r>
            <a:r>
              <a:rPr lang="en-US" altLang="zh-CN" i="1" dirty="0">
                <a:sym typeface="Calibri" pitchFamily="34" charset="0"/>
              </a:rPr>
              <a:t>W</a:t>
            </a:r>
            <a:r>
              <a:rPr lang="zh-CN" altLang="en-US" dirty="0">
                <a:sym typeface="Calibri" pitchFamily="34" charset="0"/>
              </a:rPr>
              <a:t>（</a:t>
            </a:r>
            <a:r>
              <a:rPr lang="zh-CN" altLang="en-US" i="1" dirty="0">
                <a:sym typeface="Calibri" pitchFamily="34" charset="0"/>
              </a:rPr>
              <a:t>XY</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）上一定成立；反之则不然，即</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a:t>
            </a:r>
            <a:r>
              <a:rPr lang="en-US" altLang="zh-CN" i="1" dirty="0">
                <a:sym typeface="Calibri" pitchFamily="34" charset="0"/>
              </a:rPr>
              <a:t>W</a:t>
            </a:r>
            <a:r>
              <a:rPr lang="zh-CN" altLang="en-US" dirty="0">
                <a:sym typeface="Calibri" pitchFamily="34" charset="0"/>
              </a:rPr>
              <a:t>（</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）上成立，在</a:t>
            </a:r>
            <a:r>
              <a:rPr lang="en-US" altLang="zh-CN" i="1" dirty="0">
                <a:sym typeface="Calibri" pitchFamily="34" charset="0"/>
              </a:rPr>
              <a:t>U</a:t>
            </a:r>
            <a:r>
              <a:rPr lang="zh-CN" altLang="en-US" dirty="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a:sym typeface="Calibri" pitchFamily="34" charset="0"/>
              </a:rPr>
              <a:t>原因：多值依赖的定义中不仅涉及属性组</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，而且涉及</a:t>
            </a:r>
            <a:r>
              <a:rPr lang="en-US" altLang="zh-CN" i="1" dirty="0">
                <a:sym typeface="Calibri" pitchFamily="34" charset="0"/>
              </a:rPr>
              <a:t>U</a:t>
            </a:r>
            <a:r>
              <a:rPr lang="zh-CN" altLang="en-US" dirty="0">
                <a:sym typeface="Calibri" pitchFamily="34" charset="0"/>
              </a:rPr>
              <a:t>中其余属性</a:t>
            </a:r>
            <a:r>
              <a:rPr lang="en-US" altLang="zh-CN" i="1" dirty="0">
                <a:sym typeface="Calibri" pitchFamily="34" charset="0"/>
              </a:rPr>
              <a:t>Z</a:t>
            </a:r>
            <a:r>
              <a:rPr lang="zh-CN" altLang="en-US" dirty="0">
                <a:sym typeface="Calibri" pitchFamily="34" charset="0"/>
              </a:rPr>
              <a:t>。</a:t>
            </a:r>
          </a:p>
        </p:txBody>
      </p:sp>
      <p:sp>
        <p:nvSpPr>
          <p:cNvPr id="2" name="日期占位符 1"/>
          <p:cNvSpPr>
            <a:spLocks noGrp="1"/>
          </p:cNvSpPr>
          <p:nvPr>
            <p:ph type="dt" sz="half" idx="10"/>
          </p:nvPr>
        </p:nvSpPr>
        <p:spPr/>
        <p:txBody>
          <a:bodyPr/>
          <a:lstStyle/>
          <a:p>
            <a:pPr>
              <a:defRPr/>
            </a:pPr>
            <a:fld id="{94886A94-CFD6-41B3-8F80-7264D2686AD6}" type="datetime1">
              <a:rPr lang="zh-CN" altLang="en-US" smtClean="0"/>
              <a:t>2021/12/02</a:t>
            </a:fld>
            <a:endParaRPr lang="zh-CN" altLang="en-US"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77829" name="Rectangle 3"/>
          <p:cNvSpPr>
            <a:spLocks noGrp="1" noChangeArrowheads="1"/>
          </p:cNvSpPr>
          <p:nvPr>
            <p:ph idx="1"/>
          </p:nvPr>
        </p:nvSpPr>
        <p:spPr>
          <a:xfrm>
            <a:off x="539750" y="908720"/>
            <a:ext cx="8568754" cy="4854575"/>
          </a:xfrm>
        </p:spPr>
        <p:txBody>
          <a:bodyPr/>
          <a:lstStyle/>
          <a:p>
            <a:pPr marL="685800" lvl="1" indent="-228600" algn="l">
              <a:lnSpc>
                <a:spcPct val="120000"/>
              </a:lnSpc>
              <a:buSzPct val="87000"/>
              <a:buFont typeface="Wingdings" pitchFamily="2" charset="2"/>
              <a:buChar char="n"/>
            </a:pPr>
            <a:r>
              <a:rPr lang="zh-CN" altLang="en-US" dirty="0">
                <a:sym typeface="Calibri" pitchFamily="34" charset="0"/>
              </a:rPr>
              <a:t> 多值依赖的有效性与属性集的范围有关（续）</a:t>
            </a:r>
            <a:endParaRPr lang="en-US" altLang="zh-CN" dirty="0">
              <a:sym typeface="Calibri" pitchFamily="34" charset="0"/>
            </a:endParaRPr>
          </a:p>
          <a:p>
            <a:pPr marL="1143000" lvl="2" indent="-228600" algn="l">
              <a:lnSpc>
                <a:spcPct val="120000"/>
              </a:lnSpc>
              <a:buSzPct val="87000"/>
              <a:buFont typeface="Wingdings" pitchFamily="2" charset="2"/>
              <a:buChar char="l"/>
            </a:pPr>
            <a:r>
              <a:rPr lang="zh-CN" altLang="en-US" dirty="0">
                <a:sym typeface="Calibri" pitchFamily="34" charset="0"/>
              </a:rPr>
              <a:t>一般地，在</a:t>
            </a:r>
            <a:r>
              <a:rPr lang="en-US" altLang="zh-CN" i="1" dirty="0">
                <a:sym typeface="Calibri" pitchFamily="34" charset="0"/>
              </a:rPr>
              <a:t>R</a:t>
            </a:r>
            <a:r>
              <a:rPr lang="zh-CN" altLang="en-US" dirty="0">
                <a:sym typeface="Calibri" pitchFamily="34" charset="0"/>
              </a:rPr>
              <a:t>(</a:t>
            </a:r>
            <a:r>
              <a:rPr lang="en-US" altLang="zh-CN" i="1" dirty="0">
                <a:sym typeface="Calibri" pitchFamily="34" charset="0"/>
              </a:rPr>
              <a:t>U</a:t>
            </a:r>
            <a:r>
              <a:rPr lang="zh-CN" altLang="en-US" dirty="0">
                <a:sym typeface="Calibri" pitchFamily="34" charset="0"/>
              </a:rPr>
              <a:t>)上若有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a:t>
            </a:r>
            <a:r>
              <a:rPr lang="en-US" altLang="zh-CN" i="1" dirty="0">
                <a:sym typeface="Calibri" pitchFamily="34" charset="0"/>
              </a:rPr>
              <a:t>W</a:t>
            </a:r>
            <a:r>
              <a:rPr lang="zh-CN" altLang="en-US" dirty="0">
                <a:sym typeface="Calibri" pitchFamily="34" charset="0"/>
              </a:rPr>
              <a:t>(</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U</a:t>
            </a:r>
            <a:r>
              <a:rPr lang="zh-CN" altLang="en-US" dirty="0">
                <a:sym typeface="Calibri" pitchFamily="34" charset="0"/>
              </a:rPr>
              <a:t>)上成立，则称</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为</a:t>
            </a:r>
            <a:r>
              <a:rPr lang="en-US" altLang="zh-CN" i="1" dirty="0">
                <a:sym typeface="Calibri" pitchFamily="34" charset="0"/>
              </a:rPr>
              <a:t>R</a:t>
            </a:r>
            <a:r>
              <a:rPr lang="en-US" altLang="zh-CN" dirty="0">
                <a:sym typeface="Calibri" pitchFamily="34" charset="0"/>
              </a:rPr>
              <a:t>(</a:t>
            </a:r>
            <a:r>
              <a:rPr lang="en-US" altLang="zh-CN" i="1" dirty="0">
                <a:sym typeface="Calibri" pitchFamily="34" charset="0"/>
              </a:rPr>
              <a:t>U</a:t>
            </a:r>
            <a:r>
              <a:rPr lang="en-US" altLang="zh-CN" dirty="0">
                <a:sym typeface="Calibri" pitchFamily="34" charset="0"/>
              </a:rPr>
              <a:t>)</a:t>
            </a:r>
            <a:r>
              <a:rPr lang="zh-CN" altLang="en-US" dirty="0">
                <a:sym typeface="Calibri" pitchFamily="34" charset="0"/>
              </a:rPr>
              <a:t>的嵌入型多值依赖。</a:t>
            </a:r>
            <a:endParaRPr lang="en-US" altLang="zh-CN" dirty="0">
              <a:sym typeface="Calibri" pitchFamily="34" charset="0"/>
            </a:endParaRPr>
          </a:p>
          <a:p>
            <a:pPr marL="1143000" lvl="2" indent="-228600" algn="l">
              <a:lnSpc>
                <a:spcPct val="120000"/>
              </a:lnSpc>
              <a:buSzPct val="87000"/>
              <a:buFont typeface="Wingdings" pitchFamily="2" charset="2"/>
              <a:buChar char="l"/>
            </a:pPr>
            <a:r>
              <a:rPr lang="zh-CN" altLang="en-US" dirty="0">
                <a:sym typeface="Calibri" pitchFamily="34" charset="0"/>
              </a:rPr>
              <a:t>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的有效性仅决定于</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Y</a:t>
            </a:r>
            <a:r>
              <a:rPr lang="zh-CN" altLang="en-US" dirty="0">
                <a:sym typeface="Calibri" pitchFamily="34" charset="0"/>
              </a:rPr>
              <a:t>这两个属性集的值</a:t>
            </a:r>
          </a:p>
          <a:p>
            <a:pPr marL="1143000" lvl="2" indent="-228600" algn="l">
              <a:lnSpc>
                <a:spcPct val="120000"/>
              </a:lnSpc>
              <a:buSzPct val="87000"/>
              <a:buFont typeface="Wingdings" pitchFamily="2" charset="2"/>
              <a:buChar char="l"/>
            </a:pPr>
            <a:r>
              <a:rPr lang="zh-CN" altLang="en-US" dirty="0">
                <a:sym typeface="Calibri" pitchFamily="34" charset="0"/>
              </a:rPr>
              <a:t>只要在</a:t>
            </a:r>
            <a:r>
              <a:rPr lang="en-US" altLang="zh-CN" i="1" dirty="0">
                <a:sym typeface="Calibri" pitchFamily="34" charset="0"/>
              </a:rPr>
              <a:t>R</a:t>
            </a:r>
            <a:r>
              <a:rPr lang="zh-CN" altLang="en-US" dirty="0">
                <a:sym typeface="Calibri" pitchFamily="34" charset="0"/>
              </a:rPr>
              <a:t>(</a:t>
            </a:r>
            <a:r>
              <a:rPr lang="en-US" altLang="zh-CN" i="1" dirty="0">
                <a:sym typeface="Calibri" pitchFamily="34" charset="0"/>
              </a:rPr>
              <a:t>U</a:t>
            </a:r>
            <a:r>
              <a:rPr lang="zh-CN" altLang="en-US" dirty="0">
                <a:sym typeface="Calibri" pitchFamily="34" charset="0"/>
              </a:rPr>
              <a:t>)的任何一个关系</a:t>
            </a:r>
            <a:r>
              <a:rPr lang="en-US" altLang="zh-CN" dirty="0">
                <a:sym typeface="Calibri" pitchFamily="34" charset="0"/>
              </a:rPr>
              <a:t>r</a:t>
            </a:r>
            <a:r>
              <a:rPr lang="zh-CN" altLang="en-US" dirty="0">
                <a:sym typeface="Calibri" pitchFamily="34" charset="0"/>
              </a:rPr>
              <a:t>中，元组在</a:t>
            </a:r>
            <a:r>
              <a:rPr lang="en-US" altLang="zh-CN" i="1" dirty="0">
                <a:sym typeface="Calibri" pitchFamily="34" charset="0"/>
              </a:rPr>
              <a:t>X</a:t>
            </a:r>
            <a:r>
              <a:rPr lang="zh-CN" altLang="en-US" dirty="0">
                <a:sym typeface="Calibri" pitchFamily="34" charset="0"/>
              </a:rPr>
              <a:t>和</a:t>
            </a:r>
            <a:r>
              <a:rPr lang="en-US" altLang="zh-CN" i="1" dirty="0">
                <a:sym typeface="Calibri" pitchFamily="34" charset="0"/>
              </a:rPr>
              <a:t>Y</a:t>
            </a:r>
            <a:r>
              <a:rPr lang="zh-CN" altLang="en-US" dirty="0">
                <a:sym typeface="Calibri" pitchFamily="34" charset="0"/>
              </a:rPr>
              <a:t>上的值满足定义</a:t>
            </a:r>
            <a:r>
              <a:rPr lang="en-US" altLang="zh-CN" dirty="0">
                <a:sym typeface="Calibri" pitchFamily="34" charset="0"/>
              </a:rPr>
              <a:t>6.l</a:t>
            </a:r>
            <a:r>
              <a:rPr lang="zh-CN" altLang="en-US" dirty="0">
                <a:sym typeface="Calibri" pitchFamily="34" charset="0"/>
              </a:rPr>
              <a:t>，则函数依赖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在任何属性集</a:t>
            </a:r>
            <a:r>
              <a:rPr lang="en-US" altLang="zh-CN" i="1" dirty="0">
                <a:sym typeface="Calibri" pitchFamily="34" charset="0"/>
              </a:rPr>
              <a:t>W</a:t>
            </a:r>
            <a:r>
              <a:rPr lang="zh-CN" altLang="en-US" dirty="0">
                <a:sym typeface="Calibri" pitchFamily="34" charset="0"/>
              </a:rPr>
              <a:t>(</a:t>
            </a:r>
            <a:r>
              <a:rPr lang="en-US" altLang="zh-CN" i="1" dirty="0">
                <a:sym typeface="Calibri" pitchFamily="34" charset="0"/>
              </a:rPr>
              <a:t>XY</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W</a:t>
            </a:r>
            <a:r>
              <a:rPr lang="en-US" altLang="zh-CN" dirty="0">
                <a:sym typeface="Calibri" pitchFamily="34" charset="0"/>
              </a:rPr>
              <a:t> </a:t>
            </a:r>
            <a:r>
              <a:rPr lang="en-US" altLang="zh-CN" dirty="0">
                <a:sym typeface="Symbol" pitchFamily="18" charset="2"/>
              </a:rPr>
              <a:t></a:t>
            </a:r>
            <a:r>
              <a:rPr lang="en-US" altLang="zh-CN" i="1" dirty="0">
                <a:sym typeface="Calibri" pitchFamily="34" charset="0"/>
              </a:rPr>
              <a:t>U</a:t>
            </a:r>
            <a:r>
              <a:rPr lang="zh-CN" altLang="en-US" dirty="0">
                <a:sym typeface="Calibri" pitchFamily="34" charset="0"/>
              </a:rPr>
              <a:t>)上成立。</a:t>
            </a:r>
            <a:endParaRPr lang="zh-CN" altLang="en-US" dirty="0"/>
          </a:p>
        </p:txBody>
      </p:sp>
      <p:sp>
        <p:nvSpPr>
          <p:cNvPr id="2" name="日期占位符 1"/>
          <p:cNvSpPr>
            <a:spLocks noGrp="1"/>
          </p:cNvSpPr>
          <p:nvPr>
            <p:ph type="dt" sz="half" idx="10"/>
          </p:nvPr>
        </p:nvSpPr>
        <p:spPr/>
        <p:txBody>
          <a:bodyPr/>
          <a:lstStyle/>
          <a:p>
            <a:pPr>
              <a:defRPr/>
            </a:pPr>
            <a:fld id="{228C0062-AB77-4657-B825-9CACC9117471}" type="datetime1">
              <a:rPr lang="zh-CN" altLang="en-US" smtClean="0"/>
              <a:t>2021/12/02</a:t>
            </a:fld>
            <a:endParaRPr lang="zh-CN" alt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78853" name="Rectangle 3"/>
          <p:cNvSpPr>
            <a:spLocks noGrp="1" noChangeArrowheads="1"/>
          </p:cNvSpPr>
          <p:nvPr>
            <p:ph idx="1"/>
          </p:nvPr>
        </p:nvSpPr>
        <p:spPr>
          <a:xfrm>
            <a:off x="578376" y="836712"/>
            <a:ext cx="8530128" cy="4854575"/>
          </a:xfrm>
        </p:spPr>
        <p:txBody>
          <a:bodyPr/>
          <a:lstStyle/>
          <a:p>
            <a:pPr marL="800100" lvl="1" indent="-342900" algn="l">
              <a:lnSpc>
                <a:spcPct val="150000"/>
              </a:lnSpc>
            </a:pPr>
            <a:r>
              <a:rPr lang="zh-CN" altLang="en-US" dirty="0">
                <a:sym typeface="Calibri" pitchFamily="34" charset="0"/>
              </a:rPr>
              <a:t>（</a:t>
            </a:r>
            <a:r>
              <a:rPr lang="en-US" altLang="zh-CN" dirty="0">
                <a:sym typeface="Calibri" pitchFamily="34" charset="0"/>
              </a:rPr>
              <a:t>2</a:t>
            </a:r>
            <a:r>
              <a:rPr lang="zh-CN" altLang="en-US" dirty="0">
                <a:sym typeface="Calibri" pitchFamily="34" charset="0"/>
              </a:rPr>
              <a:t>）若函数依赖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在</a:t>
            </a:r>
            <a:r>
              <a:rPr lang="en-US" altLang="zh-CN" i="1" dirty="0">
                <a:sym typeface="Calibri" pitchFamily="34" charset="0"/>
              </a:rPr>
              <a:t>R</a:t>
            </a:r>
            <a:r>
              <a:rPr lang="en-US" altLang="zh-CN" dirty="0">
                <a:sym typeface="Calibri" pitchFamily="34" charset="0"/>
              </a:rPr>
              <a:t> (</a:t>
            </a:r>
            <a:r>
              <a:rPr lang="en-US" altLang="zh-CN" i="1" dirty="0">
                <a:sym typeface="Calibri" pitchFamily="34" charset="0"/>
              </a:rPr>
              <a:t>U</a:t>
            </a:r>
            <a:r>
              <a:rPr lang="en-US" altLang="zh-CN" dirty="0">
                <a:sym typeface="Calibri" pitchFamily="34" charset="0"/>
              </a:rPr>
              <a:t>)</a:t>
            </a:r>
            <a:r>
              <a:rPr lang="zh-CN" altLang="en-US" dirty="0">
                <a:sym typeface="Calibri" pitchFamily="34" charset="0"/>
              </a:rPr>
              <a:t>上成立，则对于任何</a:t>
            </a:r>
            <a:r>
              <a:rPr lang="en-US" altLang="zh-CN" i="1" dirty="0">
                <a:sym typeface="Calibri" pitchFamily="34" charset="0"/>
              </a:rPr>
              <a:t>Y‘</a:t>
            </a:r>
            <a:r>
              <a:rPr lang="en-US" altLang="zh-CN" dirty="0">
                <a:sym typeface="Calibri" pitchFamily="34" charset="0"/>
              </a:rPr>
              <a:t>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均有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成立。多值依赖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若在</a:t>
            </a:r>
            <a:r>
              <a:rPr lang="en-US" altLang="zh-CN" i="1" dirty="0">
                <a:sym typeface="Calibri" pitchFamily="34" charset="0"/>
              </a:rPr>
              <a:t>R</a:t>
            </a:r>
            <a:r>
              <a:rPr lang="en-US" altLang="zh-CN" dirty="0">
                <a:sym typeface="Calibri" pitchFamily="34" charset="0"/>
              </a:rPr>
              <a:t>(</a:t>
            </a:r>
            <a:r>
              <a:rPr lang="en-US" altLang="zh-CN" i="1" dirty="0">
                <a:sym typeface="Calibri" pitchFamily="34" charset="0"/>
              </a:rPr>
              <a:t>U</a:t>
            </a:r>
            <a:r>
              <a:rPr lang="en-US" altLang="zh-CN" dirty="0">
                <a:sym typeface="Calibri" pitchFamily="34" charset="0"/>
              </a:rPr>
              <a:t>)</a:t>
            </a:r>
            <a:r>
              <a:rPr lang="zh-CN" altLang="en-US" dirty="0">
                <a:sym typeface="Calibri" pitchFamily="34" charset="0"/>
              </a:rPr>
              <a:t>上成立，不能断言对于任何</a:t>
            </a:r>
            <a:r>
              <a:rPr lang="en-US" altLang="zh-CN" i="1" dirty="0">
                <a:sym typeface="Calibri" pitchFamily="34" charset="0"/>
              </a:rPr>
              <a:t>Y’ </a:t>
            </a:r>
            <a:r>
              <a:rPr lang="en-US" altLang="zh-CN" dirty="0">
                <a:sym typeface="Symbol" pitchFamily="18" charset="2"/>
              </a:rPr>
              <a:t></a:t>
            </a:r>
            <a:r>
              <a:rPr lang="en-US" altLang="zh-CN" dirty="0">
                <a:sym typeface="Calibri" pitchFamily="34" charset="0"/>
              </a:rPr>
              <a:t> </a:t>
            </a:r>
            <a:r>
              <a:rPr lang="en-US" altLang="zh-CN" i="1" dirty="0">
                <a:sym typeface="Calibri" pitchFamily="34" charset="0"/>
              </a:rPr>
              <a:t>Y</a:t>
            </a:r>
            <a:r>
              <a:rPr lang="zh-CN" altLang="en-US" dirty="0">
                <a:sym typeface="Calibri" pitchFamily="34" charset="0"/>
              </a:rPr>
              <a:t>有</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 </a:t>
            </a:r>
            <a:r>
              <a:rPr lang="zh-CN" altLang="en-US" dirty="0">
                <a:sym typeface="Calibri" pitchFamily="34" charset="0"/>
              </a:rPr>
              <a:t>成立。</a:t>
            </a:r>
          </a:p>
        </p:txBody>
      </p:sp>
      <p:sp>
        <p:nvSpPr>
          <p:cNvPr id="2" name="日期占位符 1"/>
          <p:cNvSpPr>
            <a:spLocks noGrp="1"/>
          </p:cNvSpPr>
          <p:nvPr>
            <p:ph type="dt" sz="half" idx="10"/>
          </p:nvPr>
        </p:nvSpPr>
        <p:spPr/>
        <p:txBody>
          <a:bodyPr/>
          <a:lstStyle/>
          <a:p>
            <a:pPr>
              <a:defRPr/>
            </a:pPr>
            <a:fld id="{1176E389-9673-4C3F-AC04-8D0784174C57}" type="datetime1">
              <a:rPr lang="zh-CN" altLang="en-US" smtClean="0"/>
              <a:t>2021/12/02</a:t>
            </a:fld>
            <a:endParaRPr lang="zh-CN"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p:nvPr>
        </p:nvSpPr>
        <p:spPr/>
        <p:txBody>
          <a:bodyPr/>
          <a:lstStyle/>
          <a:p>
            <a:r>
              <a:rPr lang="zh-CN" sz="3600" dirty="0">
                <a:sym typeface="微软雅黑" pitchFamily="34" charset="-122"/>
              </a:rPr>
              <a:t>多值依赖（续）</a:t>
            </a:r>
            <a:endParaRPr lang="zh-CN" sz="3600" dirty="0"/>
          </a:p>
        </p:txBody>
      </p:sp>
      <p:sp>
        <p:nvSpPr>
          <p:cNvPr id="78853" name="Rectangle 3"/>
          <p:cNvSpPr>
            <a:spLocks noGrp="1" noChangeArrowheads="1"/>
          </p:cNvSpPr>
          <p:nvPr>
            <p:ph idx="1"/>
          </p:nvPr>
        </p:nvSpPr>
        <p:spPr>
          <a:xfrm>
            <a:off x="565836" y="938996"/>
            <a:ext cx="8398651" cy="4854575"/>
          </a:xfrm>
        </p:spPr>
        <p:txBody>
          <a:bodyPr/>
          <a:lstStyle/>
          <a:p>
            <a:pPr marL="800100" lvl="1" indent="-342900" algn="l">
              <a:lnSpc>
                <a:spcPct val="150000"/>
              </a:lnSpc>
            </a:pPr>
            <a:r>
              <a:rPr lang="zh-CN" altLang="en-US" dirty="0"/>
              <a:t>   例如，关系</a:t>
            </a:r>
            <a:r>
              <a:rPr lang="en-US" altLang="zh-CN" dirty="0"/>
              <a:t>R(A,B,C,D)</a:t>
            </a:r>
            <a:r>
              <a:rPr lang="zh-CN" altLang="en-US" dirty="0"/>
              <a:t>，</a:t>
            </a:r>
            <a:r>
              <a:rPr lang="en-US" altLang="zh-CN" dirty="0"/>
              <a:t>A</a:t>
            </a:r>
            <a:r>
              <a:rPr lang="zh-CN" altLang="en-US" dirty="0"/>
              <a:t>→→</a:t>
            </a:r>
            <a:r>
              <a:rPr lang="en-US" altLang="zh-CN" dirty="0"/>
              <a:t>BC</a:t>
            </a:r>
            <a:r>
              <a:rPr lang="zh-CN" altLang="en-US" dirty="0"/>
              <a:t>成立，当然也有</a:t>
            </a:r>
            <a:r>
              <a:rPr lang="en-US" altLang="zh-CN" dirty="0"/>
              <a:t>A</a:t>
            </a:r>
            <a:r>
              <a:rPr lang="zh-CN" altLang="en-US" dirty="0"/>
              <a:t>→→</a:t>
            </a:r>
            <a:r>
              <a:rPr lang="en-US" altLang="zh-CN" dirty="0"/>
              <a:t>D</a:t>
            </a:r>
            <a:r>
              <a:rPr lang="zh-CN" altLang="en-US" dirty="0"/>
              <a:t>成立。有</a:t>
            </a:r>
            <a:r>
              <a:rPr lang="en-US" altLang="zh-CN" dirty="0"/>
              <a:t>R</a:t>
            </a:r>
            <a:r>
              <a:rPr lang="zh-CN" altLang="en-US" dirty="0"/>
              <a:t>的一个关系实例，在此实例上</a:t>
            </a:r>
            <a:r>
              <a:rPr lang="en-US" altLang="zh-CN" dirty="0"/>
              <a:t>A</a:t>
            </a:r>
            <a:r>
              <a:rPr lang="zh-CN" altLang="en-US" dirty="0"/>
              <a:t>→→</a:t>
            </a:r>
            <a:r>
              <a:rPr lang="en-US" altLang="zh-CN" dirty="0"/>
              <a:t>B</a:t>
            </a:r>
            <a:r>
              <a:rPr lang="zh-CN" altLang="en-US" dirty="0"/>
              <a:t>是不成立的。</a:t>
            </a:r>
            <a:endParaRPr lang="zh-CN" altLang="en-US" dirty="0">
              <a:sym typeface="Calibri" pitchFamily="34" charset="0"/>
            </a:endParaRPr>
          </a:p>
          <a:p>
            <a:pPr marL="1143000" lvl="2" indent="-228600" algn="l">
              <a:lnSpc>
                <a:spcPct val="150000"/>
              </a:lnSpc>
              <a:buFont typeface="Arial" pitchFamily="34" charset="0"/>
              <a:buChar char="•"/>
            </a:pPr>
            <a:endParaRPr lang="zh-CN" altLang="en-US" dirty="0">
              <a:sym typeface="Calibri" pitchFamily="34" charset="0"/>
            </a:endParaRPr>
          </a:p>
        </p:txBody>
      </p:sp>
      <p:graphicFrame>
        <p:nvGraphicFramePr>
          <p:cNvPr id="78854" name="Group 6"/>
          <p:cNvGraphicFramePr>
            <a:graphicFrameLocks noGrp="1"/>
          </p:cNvGraphicFramePr>
          <p:nvPr>
            <p:extLst>
              <p:ext uri="{D42A27DB-BD31-4B8C-83A1-F6EECF244321}">
                <p14:modId xmlns:p14="http://schemas.microsoft.com/office/powerpoint/2010/main" val="2844611230"/>
              </p:ext>
            </p:extLst>
          </p:nvPr>
        </p:nvGraphicFramePr>
        <p:xfrm>
          <a:off x="1998240" y="3523777"/>
          <a:ext cx="5526088" cy="1849439"/>
        </p:xfrm>
        <a:graphic>
          <a:graphicData uri="http://schemas.openxmlformats.org/drawingml/2006/table">
            <a:tbl>
              <a:tblPr/>
              <a:tblGrid>
                <a:gridCol w="14224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843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a:t>表</a:t>
            </a:r>
            <a:r>
              <a:rPr lang="en-US" altLang="zh-CN" b="1" dirty="0"/>
              <a:t>6.6  R</a:t>
            </a:r>
            <a:r>
              <a:rPr lang="zh-CN" altLang="en-US" b="1" dirty="0"/>
              <a:t>的一个实例</a:t>
            </a:r>
          </a:p>
        </p:txBody>
      </p:sp>
      <p:sp>
        <p:nvSpPr>
          <p:cNvPr id="2" name="日期占位符 1"/>
          <p:cNvSpPr>
            <a:spLocks noGrp="1"/>
          </p:cNvSpPr>
          <p:nvPr>
            <p:ph type="dt" sz="half" idx="10"/>
          </p:nvPr>
        </p:nvSpPr>
        <p:spPr/>
        <p:txBody>
          <a:bodyPr/>
          <a:lstStyle/>
          <a:p>
            <a:pPr>
              <a:defRPr/>
            </a:pPr>
            <a:fld id="{7BF882D7-C89A-44B0-887D-B07E69046511}" type="datetime1">
              <a:rPr lang="zh-CN" altLang="en-US" smtClean="0"/>
              <a:t>2021/12/02</a:t>
            </a:fld>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2" name="Rectangle 2"/>
          <p:cNvSpPr>
            <a:spLocks noGrp="1" noChangeArrowheads="1"/>
          </p:cNvSpPr>
          <p:nvPr>
            <p:ph type="title"/>
          </p:nvPr>
        </p:nvSpPr>
        <p:spPr/>
        <p:txBody>
          <a:bodyPr/>
          <a:lstStyle/>
          <a:p>
            <a:r>
              <a:rPr lang="en-US" altLang="zh-CN" sz="3600">
                <a:sym typeface="微软雅黑" pitchFamily="34" charset="-122"/>
              </a:rPr>
              <a:t> </a:t>
            </a:r>
            <a:r>
              <a:rPr lang="zh-CN" altLang="en-US" sz="3600">
                <a:sym typeface="微软雅黑" pitchFamily="34" charset="-122"/>
              </a:rPr>
              <a:t>问题的提出（续）</a:t>
            </a:r>
          </a:p>
        </p:txBody>
      </p:sp>
      <p:sp>
        <p:nvSpPr>
          <p:cNvPr id="12293" name="Rectangle 3"/>
          <p:cNvSpPr>
            <a:spLocks noGrp="1" noChangeArrowheads="1"/>
          </p:cNvSpPr>
          <p:nvPr>
            <p:ph idx="1"/>
          </p:nvPr>
        </p:nvSpPr>
        <p:spPr>
          <a:xfrm>
            <a:off x="827584" y="908720"/>
            <a:ext cx="8149538" cy="4854575"/>
          </a:xfrm>
        </p:spPr>
        <p:txBody>
          <a:bodyPr/>
          <a:lstStyle/>
          <a:p>
            <a:pPr marL="342900" indent="-342900" algn="l">
              <a:lnSpc>
                <a:spcPct val="150000"/>
              </a:lnSpc>
              <a:buFont typeface="Wingdings" pitchFamily="2" charset="2"/>
              <a:buChar char="v"/>
            </a:pPr>
            <a:r>
              <a:rPr lang="en-US" altLang="zh-CN" dirty="0">
                <a:sym typeface="Calibri" pitchFamily="34" charset="0"/>
              </a:rPr>
              <a:t>[</a:t>
            </a:r>
            <a:r>
              <a:rPr lang="zh-CN" altLang="en-US" dirty="0">
                <a:sym typeface="Calibri" pitchFamily="34" charset="0"/>
              </a:rPr>
              <a:t>例</a:t>
            </a:r>
            <a:r>
              <a:rPr lang="en-US" altLang="zh-CN" dirty="0">
                <a:sym typeface="Calibri" pitchFamily="34" charset="0"/>
              </a:rPr>
              <a:t>6.1] </a:t>
            </a:r>
            <a:r>
              <a:rPr lang="zh-CN" altLang="en-US" dirty="0">
                <a:sym typeface="Calibri" pitchFamily="34" charset="0"/>
              </a:rPr>
              <a:t>建立一个描述学校教务的数据库。</a:t>
            </a:r>
            <a:br>
              <a:rPr lang="zh-CN" altLang="en-US" dirty="0">
                <a:sym typeface="Calibri" pitchFamily="34" charset="0"/>
              </a:rPr>
            </a:br>
            <a:r>
              <a:rPr lang="zh-CN" altLang="en-US" dirty="0">
                <a:sym typeface="Calibri" pitchFamily="34" charset="0"/>
              </a:rPr>
              <a:t>涉及的对象包括：	</a:t>
            </a:r>
          </a:p>
          <a:p>
            <a:pPr marL="742950" lvl="1" indent="-285750" algn="l">
              <a:lnSpc>
                <a:spcPct val="150000"/>
              </a:lnSpc>
              <a:buFont typeface="Wingdings" pitchFamily="2" charset="2"/>
              <a:buChar char="n"/>
            </a:pPr>
            <a:r>
              <a:rPr lang="zh-CN" altLang="en-US" dirty="0">
                <a:sym typeface="Calibri" pitchFamily="34" charset="0"/>
              </a:rPr>
              <a:t>学生的学号（</a:t>
            </a:r>
            <a:r>
              <a:rPr lang="en-US" altLang="zh-CN" dirty="0" err="1">
                <a:sym typeface="Calibri" pitchFamily="34" charset="0"/>
              </a:rPr>
              <a:t>Sno</a:t>
            </a:r>
            <a:r>
              <a:rPr lang="zh-CN" altLang="en-US" dirty="0">
                <a:sym typeface="Calibri" pitchFamily="34" charset="0"/>
              </a:rPr>
              <a:t>）</a:t>
            </a:r>
          </a:p>
          <a:p>
            <a:pPr marL="742950" lvl="1" indent="-285750" algn="l">
              <a:lnSpc>
                <a:spcPct val="150000"/>
              </a:lnSpc>
              <a:buFont typeface="Wingdings" pitchFamily="2" charset="2"/>
              <a:buChar char="n"/>
            </a:pPr>
            <a:r>
              <a:rPr lang="zh-CN" altLang="en-US" dirty="0">
                <a:sym typeface="Calibri" pitchFamily="34" charset="0"/>
              </a:rPr>
              <a:t>所在系（</a:t>
            </a:r>
            <a:r>
              <a:rPr lang="en-US" altLang="zh-CN" dirty="0" err="1">
                <a:sym typeface="Calibri" pitchFamily="34" charset="0"/>
              </a:rPr>
              <a:t>Sdept</a:t>
            </a:r>
            <a:r>
              <a:rPr lang="zh-CN" altLang="en-US" dirty="0">
                <a:sym typeface="Calibri" pitchFamily="34" charset="0"/>
              </a:rPr>
              <a:t>）</a:t>
            </a:r>
          </a:p>
          <a:p>
            <a:pPr marL="742950" lvl="1" indent="-285750" algn="l">
              <a:lnSpc>
                <a:spcPct val="150000"/>
              </a:lnSpc>
              <a:buFont typeface="Wingdings" pitchFamily="2" charset="2"/>
              <a:buChar char="n"/>
            </a:pPr>
            <a:r>
              <a:rPr lang="zh-CN" altLang="en-US" dirty="0">
                <a:sym typeface="Calibri" pitchFamily="34" charset="0"/>
              </a:rPr>
              <a:t>系主任姓名（</a:t>
            </a:r>
            <a:r>
              <a:rPr lang="en-US" altLang="zh-CN" dirty="0" err="1">
                <a:sym typeface="Calibri" pitchFamily="34" charset="0"/>
              </a:rPr>
              <a:t>Mname</a:t>
            </a:r>
            <a:r>
              <a:rPr lang="zh-CN" altLang="en-US" dirty="0">
                <a:sym typeface="Calibri" pitchFamily="34" charset="0"/>
              </a:rPr>
              <a:t>）</a:t>
            </a:r>
          </a:p>
          <a:p>
            <a:pPr marL="742950" lvl="1" indent="-285750" algn="l">
              <a:lnSpc>
                <a:spcPct val="150000"/>
              </a:lnSpc>
              <a:buFont typeface="Wingdings" pitchFamily="2" charset="2"/>
              <a:buChar char="n"/>
            </a:pPr>
            <a:r>
              <a:rPr lang="zh-CN" altLang="en-US" dirty="0">
                <a:sym typeface="Calibri" pitchFamily="34" charset="0"/>
              </a:rPr>
              <a:t>课程号（</a:t>
            </a:r>
            <a:r>
              <a:rPr lang="en-US" altLang="zh-CN" dirty="0" err="1">
                <a:sym typeface="Calibri" pitchFamily="34" charset="0"/>
              </a:rPr>
              <a:t>Cno</a:t>
            </a:r>
            <a:r>
              <a:rPr lang="zh-CN" altLang="en-US" dirty="0">
                <a:sym typeface="Calibri" pitchFamily="34" charset="0"/>
              </a:rPr>
              <a:t>）</a:t>
            </a:r>
          </a:p>
          <a:p>
            <a:pPr marL="742950" lvl="1" indent="-285750" algn="l">
              <a:lnSpc>
                <a:spcPct val="150000"/>
              </a:lnSpc>
              <a:buFont typeface="Wingdings" pitchFamily="2" charset="2"/>
              <a:buChar char="n"/>
            </a:pPr>
            <a:r>
              <a:rPr lang="zh-CN" altLang="en-US" dirty="0">
                <a:sym typeface="Calibri" pitchFamily="34" charset="0"/>
              </a:rPr>
              <a:t>成绩（</a:t>
            </a:r>
            <a:r>
              <a:rPr lang="en-US" altLang="zh-CN" dirty="0">
                <a:sym typeface="Calibri" pitchFamily="34" charset="0"/>
              </a:rPr>
              <a:t>Grade</a:t>
            </a:r>
            <a:r>
              <a:rPr lang="zh-CN" altLang="en-US" dirty="0">
                <a:sym typeface="Calibri" pitchFamily="34" charset="0"/>
              </a:rPr>
              <a:t>）</a:t>
            </a:r>
            <a:endParaRPr lang="zh-CN" altLang="en-US" dirty="0"/>
          </a:p>
        </p:txBody>
      </p:sp>
      <p:sp>
        <p:nvSpPr>
          <p:cNvPr id="2" name="日期占位符 1"/>
          <p:cNvSpPr>
            <a:spLocks noGrp="1"/>
          </p:cNvSpPr>
          <p:nvPr>
            <p:ph type="dt" sz="half" idx="10"/>
          </p:nvPr>
        </p:nvSpPr>
        <p:spPr/>
        <p:txBody>
          <a:bodyPr/>
          <a:lstStyle/>
          <a:p>
            <a:pPr>
              <a:defRPr/>
            </a:pPr>
            <a:fld id="{A007F050-1ECF-47E4-9107-9D4508BDB9BB}" type="datetime1">
              <a:rPr lang="zh-CN" altLang="en-US" smtClean="0"/>
              <a:t>2021/12/02</a:t>
            </a:fld>
            <a:endParaRPr lang="zh-CN" alt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p:nvPr>
        </p:nvSpPr>
        <p:spPr/>
        <p:txBody>
          <a:bodyPr/>
          <a:lstStyle/>
          <a:p>
            <a:r>
              <a:rPr lang="en-US" altLang="zh-CN" dirty="0">
                <a:sym typeface="微软雅黑" pitchFamily="34" charset="-122"/>
              </a:rPr>
              <a:t>6.2 </a:t>
            </a:r>
            <a:r>
              <a:rPr lang="zh-CN" altLang="en-US" dirty="0">
                <a:sym typeface="微软雅黑" pitchFamily="34" charset="-122"/>
              </a:rPr>
              <a:t>规范化</a:t>
            </a:r>
            <a:endParaRPr lang="zh-CN" altLang="en-US" dirty="0"/>
          </a:p>
        </p:txBody>
      </p:sp>
      <p:sp>
        <p:nvSpPr>
          <p:cNvPr id="79875" name="文本占位符 4"/>
          <p:cNvSpPr>
            <a:spLocks noGrp="1" noChangeArrowheads="1"/>
          </p:cNvSpPr>
          <p:nvPr>
            <p:ph idx="1"/>
          </p:nvPr>
        </p:nvSpPr>
        <p:spPr>
          <a:xfrm>
            <a:off x="3347864" y="1121328"/>
            <a:ext cx="4621146" cy="532951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olidFill>
                  <a:srgbClr val="00B050"/>
                </a:solidFill>
                <a:sym typeface="Calibri" pitchFamily="34" charset="0"/>
              </a:rPr>
              <a:t>6.2.8  4NF</a:t>
            </a:r>
            <a:endParaRPr lang="zh-CN" altLang="en-US" dirty="0">
              <a:solidFill>
                <a:srgbClr val="00B050"/>
              </a:solidFill>
              <a:sym typeface="Calibri" pitchFamily="34" charset="0"/>
            </a:endParaRPr>
          </a:p>
          <a:p>
            <a:pPr marL="342900" indent="-342900" algn="l">
              <a:lnSpc>
                <a:spcPct val="120000"/>
              </a:lnSpc>
            </a:pPr>
            <a:r>
              <a:rPr lang="en-US" altLang="zh-CN" dirty="0">
                <a:sym typeface="Calibri" pitchFamily="34" charset="0"/>
              </a:rPr>
              <a:t>6.2.9  </a:t>
            </a:r>
            <a:r>
              <a:rPr lang="zh-CN" altLang="en-US" dirty="0">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77143C07-44CA-484A-9753-153B22D6DB46}" type="datetime1">
              <a:rPr lang="zh-CN" altLang="en-US" smtClean="0"/>
              <a:t>2021/12/02</a:t>
            </a:fld>
            <a:endParaRPr lang="zh-CN" alt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0" name="Rectangle 2"/>
          <p:cNvSpPr>
            <a:spLocks noGrp="1" noChangeArrowheads="1"/>
          </p:cNvSpPr>
          <p:nvPr>
            <p:ph type="title"/>
          </p:nvPr>
        </p:nvSpPr>
        <p:spPr/>
        <p:txBody>
          <a:bodyPr/>
          <a:lstStyle/>
          <a:p>
            <a:r>
              <a:rPr lang="zh-CN" altLang="en-US" sz="3600" dirty="0">
                <a:sym typeface="微软雅黑" pitchFamily="34" charset="-122"/>
              </a:rPr>
              <a:t>6.2.8  </a:t>
            </a:r>
            <a:r>
              <a:rPr lang="en-US" altLang="zh-CN" sz="3600" dirty="0">
                <a:sym typeface="微软雅黑" pitchFamily="34" charset="-122"/>
              </a:rPr>
              <a:t>4NF</a:t>
            </a:r>
            <a:endParaRPr lang="zh-CN" altLang="en-US" sz="3600" dirty="0"/>
          </a:p>
        </p:txBody>
      </p:sp>
      <p:sp>
        <p:nvSpPr>
          <p:cNvPr id="80901" name="Rectangle 3"/>
          <p:cNvSpPr>
            <a:spLocks noGrp="1" noChangeArrowheads="1"/>
          </p:cNvSpPr>
          <p:nvPr>
            <p:ph idx="1"/>
          </p:nvPr>
        </p:nvSpPr>
        <p:spPr>
          <a:xfrm>
            <a:off x="899592" y="908720"/>
            <a:ext cx="8149538" cy="4854575"/>
          </a:xfrm>
        </p:spPr>
        <p:txBody>
          <a:bodyPr/>
          <a:lstStyle/>
          <a:p>
            <a:pPr marL="342900" indent="-342900" algn="l">
              <a:lnSpc>
                <a:spcPct val="120000"/>
              </a:lnSpc>
              <a:buFont typeface="Wingdings" pitchFamily="2" charset="2"/>
              <a:buChar char="v"/>
            </a:pPr>
            <a:r>
              <a:rPr lang="zh-CN" altLang="en-US" dirty="0">
                <a:sym typeface="Calibri" pitchFamily="34" charset="0"/>
              </a:rPr>
              <a:t>定义</a:t>
            </a:r>
            <a:r>
              <a:rPr lang="en-US" altLang="zh-CN" dirty="0">
                <a:sym typeface="Calibri" pitchFamily="34" charset="0"/>
              </a:rPr>
              <a:t>6.10  </a:t>
            </a:r>
            <a:r>
              <a:rPr lang="zh-CN" altLang="en-US" dirty="0">
                <a:sym typeface="Calibri" pitchFamily="34" charset="0"/>
              </a:rPr>
              <a:t>关系模式</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&gt;∈1NF</a:t>
            </a:r>
            <a:r>
              <a:rPr lang="zh-CN" altLang="en-US" dirty="0">
                <a:sym typeface="Calibri" pitchFamily="34" charset="0"/>
              </a:rPr>
              <a:t>，如果对于</a:t>
            </a:r>
            <a:r>
              <a:rPr lang="en-US" altLang="zh-CN" i="1" dirty="0">
                <a:sym typeface="Calibri" pitchFamily="34" charset="0"/>
              </a:rPr>
              <a:t>R</a:t>
            </a:r>
            <a:r>
              <a:rPr lang="zh-CN" altLang="en-US" dirty="0">
                <a:sym typeface="Calibri" pitchFamily="34" charset="0"/>
              </a:rPr>
              <a:t>的每个非平凡多值依赖</a:t>
            </a:r>
            <a:r>
              <a:rPr lang="en-US" altLang="zh-CN" i="1" dirty="0">
                <a:sym typeface="Calibri" pitchFamily="34" charset="0"/>
              </a:rPr>
              <a:t>X</a:t>
            </a:r>
            <a:r>
              <a:rPr lang="en-US" altLang="zh-CN" dirty="0">
                <a:sym typeface="Calibri" pitchFamily="34" charset="0"/>
              </a:rPr>
              <a:t>→→</a:t>
            </a:r>
            <a:r>
              <a:rPr lang="en-US" altLang="zh-CN" i="1" dirty="0">
                <a:sym typeface="Calibri" pitchFamily="34" charset="0"/>
              </a:rPr>
              <a:t>Y</a:t>
            </a:r>
            <a:r>
              <a:rPr lang="zh-CN" altLang="en-US" dirty="0">
                <a:sym typeface="Calibri" pitchFamily="34" charset="0"/>
              </a:rPr>
              <a:t>（</a:t>
            </a:r>
            <a:r>
              <a:rPr lang="en-US" altLang="zh-CN" i="1" dirty="0">
                <a:sym typeface="Calibri" pitchFamily="34" charset="0"/>
              </a:rPr>
              <a:t>Y</a:t>
            </a:r>
            <a:r>
              <a:rPr lang="en-US" altLang="zh-CN" dirty="0">
                <a:sym typeface="Calibri" pitchFamily="34" charset="0"/>
              </a:rPr>
              <a:t> </a:t>
            </a:r>
            <a:r>
              <a:rPr lang="en-US" altLang="zh-CN" dirty="0">
                <a:sym typeface="Arial Unicode MS" pitchFamily="34" charset="-122"/>
              </a:rPr>
              <a:t>⊈</a:t>
            </a:r>
            <a:r>
              <a:rPr lang="en-US" altLang="zh-CN" dirty="0">
                <a:sym typeface="Calibri" pitchFamily="34" charset="0"/>
              </a:rPr>
              <a:t> </a:t>
            </a:r>
            <a:r>
              <a:rPr lang="en-US" altLang="zh-CN" i="1" dirty="0">
                <a:sym typeface="Calibri" pitchFamily="34" charset="0"/>
              </a:rPr>
              <a:t>X</a:t>
            </a:r>
            <a:r>
              <a:rPr lang="zh-CN" altLang="en-US" dirty="0">
                <a:sym typeface="Calibri" pitchFamily="34" charset="0"/>
              </a:rPr>
              <a:t>），</a:t>
            </a:r>
            <a:r>
              <a:rPr lang="en-US" altLang="zh-CN" i="1" dirty="0">
                <a:sym typeface="Calibri" pitchFamily="34" charset="0"/>
              </a:rPr>
              <a:t>X</a:t>
            </a:r>
            <a:r>
              <a:rPr lang="zh-CN" altLang="en-US" dirty="0">
                <a:sym typeface="Calibri" pitchFamily="34" charset="0"/>
              </a:rPr>
              <a:t>都含有码，则</a:t>
            </a:r>
            <a:r>
              <a:rPr lang="en-US" altLang="zh-CN" i="1" dirty="0">
                <a:sym typeface="Calibri" pitchFamily="34" charset="0"/>
              </a:rPr>
              <a:t>R</a:t>
            </a:r>
            <a:r>
              <a:rPr lang="en-US" altLang="zh-CN" dirty="0">
                <a:sym typeface="Calibri" pitchFamily="34" charset="0"/>
              </a:rPr>
              <a:t>&lt;</a:t>
            </a:r>
            <a:r>
              <a:rPr lang="en-US" altLang="zh-CN" i="1" dirty="0">
                <a:sym typeface="Calibri" pitchFamily="34" charset="0"/>
              </a:rPr>
              <a:t>U</a:t>
            </a:r>
            <a:r>
              <a:rPr lang="en-US" altLang="zh-CN" dirty="0">
                <a:sym typeface="Calibri" pitchFamily="34" charset="0"/>
              </a:rPr>
              <a:t>,</a:t>
            </a:r>
            <a:r>
              <a:rPr lang="en-US" altLang="zh-CN" i="1" dirty="0">
                <a:sym typeface="Calibri" pitchFamily="34" charset="0"/>
              </a:rPr>
              <a:t>F</a:t>
            </a:r>
            <a:r>
              <a:rPr lang="en-US" altLang="zh-CN" dirty="0">
                <a:sym typeface="Calibri" pitchFamily="34" charset="0"/>
              </a:rPr>
              <a:t>&gt;∈4NF</a:t>
            </a:r>
            <a:r>
              <a:rPr lang="zh-CN" altLang="en-US" dirty="0">
                <a:sym typeface="Calibri" pitchFamily="34" charset="0"/>
              </a:rPr>
              <a:t>。</a:t>
            </a:r>
          </a:p>
          <a:p>
            <a:pPr marL="342900" indent="-342900" algn="l">
              <a:lnSpc>
                <a:spcPct val="120000"/>
              </a:lnSpc>
              <a:buFont typeface="Wingdings" pitchFamily="2" charset="2"/>
              <a:buChar char="v"/>
            </a:pPr>
            <a:r>
              <a:rPr lang="en-US" altLang="zh-CN" dirty="0">
                <a:sym typeface="Calibri" pitchFamily="34" charset="0"/>
              </a:rPr>
              <a:t>4NF</a:t>
            </a:r>
            <a:r>
              <a:rPr lang="zh-CN" altLang="en-US" dirty="0">
                <a:sym typeface="Calibri" pitchFamily="34" charset="0"/>
              </a:rPr>
              <a:t>就是限制关系模式的属性之间不允许有非平凡且非函数依赖的多值依赖。</a:t>
            </a:r>
            <a:r>
              <a:rPr lang="en-US" altLang="zh-CN" dirty="0">
                <a:sym typeface="Calibri" pitchFamily="34" charset="0"/>
              </a:rPr>
              <a:t>4NF</a:t>
            </a:r>
            <a:r>
              <a:rPr lang="zh-CN" altLang="en-US" dirty="0">
                <a:sym typeface="Calibri" pitchFamily="34" charset="0"/>
              </a:rPr>
              <a:t>所允许的非平凡多值依赖实际上是函数依赖。</a:t>
            </a:r>
            <a:endParaRPr lang="zh-CN" altLang="en-US" dirty="0"/>
          </a:p>
        </p:txBody>
      </p:sp>
      <p:sp>
        <p:nvSpPr>
          <p:cNvPr id="2" name="日期占位符 1"/>
          <p:cNvSpPr>
            <a:spLocks noGrp="1"/>
          </p:cNvSpPr>
          <p:nvPr>
            <p:ph type="dt" sz="half" idx="10"/>
          </p:nvPr>
        </p:nvSpPr>
        <p:spPr/>
        <p:txBody>
          <a:bodyPr/>
          <a:lstStyle/>
          <a:p>
            <a:pPr>
              <a:defRPr/>
            </a:pPr>
            <a:fld id="{1752C7BD-1702-4400-8651-BE7DF262757D}" type="datetime1">
              <a:rPr lang="zh-CN" altLang="en-US" smtClean="0"/>
              <a:t>2021/12/02</a:t>
            </a:fld>
            <a:endParaRPr lang="zh-CN" altLang="en-US"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4" name="Rectangle 2"/>
          <p:cNvSpPr>
            <a:spLocks noGrp="1" noChangeArrowheads="1"/>
          </p:cNvSpPr>
          <p:nvPr>
            <p:ph type="title"/>
          </p:nvPr>
        </p:nvSpPr>
        <p:spPr/>
        <p:txBody>
          <a:bodyPr/>
          <a:lstStyle/>
          <a:p>
            <a:r>
              <a:rPr lang="en-US" altLang="zh-CN" sz="3600" dirty="0">
                <a:sym typeface="微软雅黑" pitchFamily="34" charset="-122"/>
              </a:rPr>
              <a:t>4NF</a:t>
            </a:r>
            <a:r>
              <a:rPr lang="zh-CN" altLang="en-US" sz="3600" dirty="0">
                <a:sym typeface="微软雅黑" pitchFamily="34" charset="-122"/>
              </a:rPr>
              <a:t>（续）</a:t>
            </a:r>
          </a:p>
        </p:txBody>
      </p:sp>
      <p:sp>
        <p:nvSpPr>
          <p:cNvPr id="81925" name="Rectangle 3"/>
          <p:cNvSpPr>
            <a:spLocks noGrp="1" noChangeArrowheads="1"/>
          </p:cNvSpPr>
          <p:nvPr>
            <p:ph idx="1"/>
          </p:nvPr>
        </p:nvSpPr>
        <p:spPr>
          <a:xfrm>
            <a:off x="827584" y="836712"/>
            <a:ext cx="8149538" cy="4854575"/>
          </a:xfrm>
        </p:spPr>
        <p:txBody>
          <a:bodyPr/>
          <a:lstStyle/>
          <a:p>
            <a:pPr marL="342900" indent="-342900" algn="l">
              <a:lnSpc>
                <a:spcPct val="120000"/>
              </a:lnSpc>
              <a:buFont typeface="Wingdings" pitchFamily="2" charset="2"/>
              <a:buChar char="v"/>
            </a:pPr>
            <a:r>
              <a:rPr lang="zh-CN" altLang="en-US" dirty="0">
                <a:sym typeface="Calibri" pitchFamily="34" charset="0"/>
              </a:rPr>
              <a:t>如果一个关系模式是</a:t>
            </a:r>
            <a:r>
              <a:rPr lang="en-US" altLang="zh-CN" dirty="0">
                <a:sym typeface="Calibri" pitchFamily="34" charset="0"/>
              </a:rPr>
              <a:t>4NF</a:t>
            </a:r>
            <a:r>
              <a:rPr lang="zh-CN" altLang="en-US" dirty="0">
                <a:sym typeface="Calibri" pitchFamily="34" charset="0"/>
              </a:rPr>
              <a:t>， 则必为</a:t>
            </a:r>
            <a:r>
              <a:rPr lang="en-US" altLang="zh-CN" dirty="0">
                <a:sym typeface="Calibri" pitchFamily="34" charset="0"/>
              </a:rPr>
              <a:t>BCNF</a:t>
            </a:r>
            <a:r>
              <a:rPr lang="zh-CN" altLang="en-US" dirty="0">
                <a:sym typeface="Calibri" pitchFamily="34" charset="0"/>
              </a:rPr>
              <a:t>。</a:t>
            </a:r>
          </a:p>
          <a:p>
            <a:pPr marL="342900" indent="-342900" algn="l">
              <a:lnSpc>
                <a:spcPct val="120000"/>
              </a:lnSpc>
              <a:buFont typeface="Wingdings" pitchFamily="2" charset="2"/>
              <a:buChar char="v"/>
            </a:pPr>
            <a:r>
              <a:rPr lang="zh-CN" altLang="en-US" dirty="0">
                <a:sym typeface="Calibri" pitchFamily="34" charset="0"/>
              </a:rPr>
              <a:t>在</a:t>
            </a:r>
            <a:r>
              <a:rPr lang="en-US" altLang="zh-CN" dirty="0">
                <a:sym typeface="Calibri" pitchFamily="34" charset="0"/>
              </a:rPr>
              <a:t>[</a:t>
            </a:r>
            <a:r>
              <a:rPr lang="zh-CN" altLang="en-US" dirty="0">
                <a:sym typeface="Calibri" pitchFamily="34" charset="0"/>
              </a:rPr>
              <a:t>例6.10</a:t>
            </a:r>
            <a:r>
              <a:rPr lang="en-US" altLang="zh-CN" dirty="0">
                <a:sym typeface="Calibri" pitchFamily="34" charset="0"/>
              </a:rPr>
              <a:t>]</a:t>
            </a:r>
            <a:r>
              <a:rPr lang="zh-CN" altLang="en-US" dirty="0">
                <a:sym typeface="Calibri" pitchFamily="34" charset="0"/>
              </a:rPr>
              <a:t>的</a:t>
            </a:r>
            <a:r>
              <a:rPr lang="en-US" altLang="zh-CN" dirty="0">
                <a:sym typeface="Calibri" pitchFamily="34" charset="0"/>
              </a:rPr>
              <a:t>WSC</a:t>
            </a:r>
            <a:r>
              <a:rPr lang="zh-CN" altLang="en-US" dirty="0">
                <a:sym typeface="Calibri" pitchFamily="34" charset="0"/>
              </a:rPr>
              <a:t>中，</a:t>
            </a:r>
            <a:r>
              <a:rPr lang="en-US" altLang="zh-CN" dirty="0">
                <a:sym typeface="Calibri" pitchFamily="34" charset="0"/>
              </a:rPr>
              <a:t>W →→S, W→→C,</a:t>
            </a:r>
            <a:r>
              <a:rPr lang="zh-CN" altLang="en-US" dirty="0">
                <a:sym typeface="Calibri" pitchFamily="34" charset="0"/>
              </a:rPr>
              <a:t>他们都是非平凡多值依赖。而</a:t>
            </a:r>
            <a:r>
              <a:rPr lang="en-US" altLang="zh-CN" dirty="0">
                <a:sym typeface="Calibri" pitchFamily="34" charset="0"/>
              </a:rPr>
              <a:t>W</a:t>
            </a:r>
            <a:r>
              <a:rPr lang="zh-CN" altLang="en-US" dirty="0">
                <a:sym typeface="Calibri" pitchFamily="34" charset="0"/>
              </a:rPr>
              <a:t>不是码，关系模式</a:t>
            </a:r>
            <a:r>
              <a:rPr lang="en-US" altLang="zh-CN" dirty="0">
                <a:sym typeface="Calibri" pitchFamily="34" charset="0"/>
              </a:rPr>
              <a:t>WSC</a:t>
            </a:r>
            <a:r>
              <a:rPr lang="zh-CN" altLang="en-US" dirty="0">
                <a:sym typeface="Calibri" pitchFamily="34" charset="0"/>
              </a:rPr>
              <a:t>的码是</a:t>
            </a:r>
            <a:r>
              <a:rPr lang="en-US" altLang="zh-CN" dirty="0">
                <a:sym typeface="Calibri" pitchFamily="34" charset="0"/>
              </a:rPr>
              <a:t>(W,S,C)</a:t>
            </a:r>
            <a:r>
              <a:rPr lang="zh-CN" altLang="en-US" dirty="0">
                <a:sym typeface="Calibri" pitchFamily="34" charset="0"/>
              </a:rPr>
              <a:t>，即</a:t>
            </a:r>
            <a:r>
              <a:rPr lang="en-US" altLang="zh-CN" dirty="0">
                <a:sym typeface="Calibri" pitchFamily="34" charset="0"/>
              </a:rPr>
              <a:t>All-key</a:t>
            </a:r>
            <a:r>
              <a:rPr lang="zh-CN" altLang="en-US" dirty="0">
                <a:sym typeface="Calibri" pitchFamily="34" charset="0"/>
              </a:rPr>
              <a:t>，因此</a:t>
            </a:r>
            <a:r>
              <a:rPr lang="en-US" altLang="zh-CN" dirty="0">
                <a:sym typeface="Calibri" pitchFamily="34" charset="0"/>
              </a:rPr>
              <a:t>WSC</a:t>
            </a:r>
            <a:r>
              <a:rPr lang="zh-CN" altLang="en-US" dirty="0"/>
              <a:t> ∈ </a:t>
            </a:r>
            <a:r>
              <a:rPr lang="en-US" altLang="zh-CN" dirty="0">
                <a:sym typeface="Calibri" pitchFamily="34" charset="0"/>
              </a:rPr>
              <a:t>4NF</a:t>
            </a:r>
            <a:r>
              <a:rPr lang="zh-CN" altLang="en-US" dirty="0">
                <a:sym typeface="Calibri" pitchFamily="34" charset="0"/>
              </a:rPr>
              <a:t>。</a:t>
            </a:r>
            <a:endParaRPr lang="en-US" dirty="0">
              <a:sym typeface="Calibri" pitchFamily="34" charset="0"/>
            </a:endParaRPr>
          </a:p>
          <a:p>
            <a:pPr marL="342900" indent="-342900" algn="l">
              <a:lnSpc>
                <a:spcPct val="120000"/>
              </a:lnSpc>
              <a:buFont typeface="Wingdings" pitchFamily="2" charset="2"/>
              <a:buChar char="v"/>
            </a:pPr>
            <a:r>
              <a:rPr lang="zh-CN" altLang="en-US" dirty="0">
                <a:sym typeface="Calibri" pitchFamily="34" charset="0"/>
              </a:rPr>
              <a:t>可以把</a:t>
            </a:r>
            <a:r>
              <a:rPr lang="en-US" altLang="zh-CN" dirty="0">
                <a:sym typeface="Calibri" pitchFamily="34" charset="0"/>
              </a:rPr>
              <a:t>WSC</a:t>
            </a:r>
            <a:r>
              <a:rPr lang="zh-CN" altLang="en-US" dirty="0">
                <a:sym typeface="Calibri" pitchFamily="34" charset="0"/>
              </a:rPr>
              <a:t>分解成</a:t>
            </a:r>
            <a:r>
              <a:rPr lang="en-US" altLang="zh-CN" dirty="0">
                <a:sym typeface="Calibri" pitchFamily="34" charset="0"/>
              </a:rPr>
              <a:t>WS(W,S),WC(W,C)</a:t>
            </a:r>
            <a:r>
              <a:rPr lang="zh-CN" altLang="en-US" dirty="0">
                <a:sym typeface="Calibri" pitchFamily="34" charset="0"/>
              </a:rPr>
              <a:t>，</a:t>
            </a:r>
            <a:r>
              <a:rPr lang="en-US" dirty="0"/>
              <a:t> </a:t>
            </a:r>
            <a:r>
              <a:rPr lang="en-US" altLang="zh-CN" dirty="0"/>
              <a:t>WS</a:t>
            </a:r>
            <a:r>
              <a:rPr lang="zh-CN" altLang="en-US" dirty="0"/>
              <a:t>∈</a:t>
            </a:r>
            <a:r>
              <a:rPr lang="en-US" altLang="zh-CN" dirty="0"/>
              <a:t>4NF</a:t>
            </a:r>
            <a:r>
              <a:rPr lang="zh-CN" altLang="en-US" dirty="0"/>
              <a:t>，</a:t>
            </a:r>
            <a:r>
              <a:rPr lang="en-US" altLang="zh-CN" dirty="0"/>
              <a:t>WC</a:t>
            </a:r>
            <a:r>
              <a:rPr lang="zh-CN" altLang="en-US" dirty="0"/>
              <a:t>∈</a:t>
            </a:r>
            <a:r>
              <a:rPr lang="en-US" altLang="zh-CN" dirty="0"/>
              <a:t>4NF</a:t>
            </a:r>
            <a:r>
              <a:rPr lang="zh-CN" altLang="en-US" dirty="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
        <p:nvSpPr>
          <p:cNvPr id="2" name="日期占位符 1"/>
          <p:cNvSpPr>
            <a:spLocks noGrp="1"/>
          </p:cNvSpPr>
          <p:nvPr>
            <p:ph type="dt" sz="half" idx="10"/>
          </p:nvPr>
        </p:nvSpPr>
        <p:spPr/>
        <p:txBody>
          <a:bodyPr/>
          <a:lstStyle/>
          <a:p>
            <a:pPr>
              <a:defRPr/>
            </a:pPr>
            <a:fld id="{F2CD6C83-6850-4C3A-BE7F-2122D7907BA2}" type="datetime1">
              <a:rPr lang="zh-CN" altLang="en-US" smtClean="0"/>
              <a:t>2021/12/02</a:t>
            </a:fld>
            <a:endParaRPr lang="zh-CN" altLang="en-US"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p:nvPr>
        </p:nvSpPr>
        <p:spPr/>
        <p:txBody>
          <a:bodyPr/>
          <a:lstStyle/>
          <a:p>
            <a:r>
              <a:rPr lang="en-US" altLang="zh-CN">
                <a:sym typeface="微软雅黑" pitchFamily="34" charset="-122"/>
              </a:rPr>
              <a:t>6.2</a:t>
            </a:r>
            <a:r>
              <a:rPr lang="zh-CN" altLang="en-US">
                <a:sym typeface="微软雅黑" pitchFamily="34" charset="-122"/>
              </a:rPr>
              <a:t>  规范化</a:t>
            </a:r>
            <a:endParaRPr lang="zh-CN" altLang="en-US"/>
          </a:p>
        </p:txBody>
      </p:sp>
      <p:sp>
        <p:nvSpPr>
          <p:cNvPr id="82947" name="文本占位符 4"/>
          <p:cNvSpPr>
            <a:spLocks noGrp="1" noChangeArrowheads="1"/>
          </p:cNvSpPr>
          <p:nvPr>
            <p:ph idx="1"/>
          </p:nvPr>
        </p:nvSpPr>
        <p:spPr>
          <a:xfrm>
            <a:off x="3131840" y="1052736"/>
            <a:ext cx="4117090" cy="5329510"/>
          </a:xfrm>
        </p:spPr>
        <p:txBody>
          <a:bodyPr/>
          <a:lstStyle/>
          <a:p>
            <a:pPr marL="342900" indent="-342900" algn="l">
              <a:lnSpc>
                <a:spcPct val="120000"/>
              </a:lnSpc>
            </a:pPr>
            <a:r>
              <a:rPr lang="en-US" altLang="zh-CN" dirty="0">
                <a:sym typeface="Calibri" pitchFamily="34" charset="0"/>
              </a:rPr>
              <a:t>6.2.1  </a:t>
            </a:r>
            <a:r>
              <a:rPr lang="zh-CN" altLang="en-US" dirty="0">
                <a:sym typeface="Calibri" pitchFamily="34" charset="0"/>
              </a:rPr>
              <a:t>函数依赖</a:t>
            </a:r>
          </a:p>
          <a:p>
            <a:pPr marL="342900" indent="-342900" algn="l">
              <a:lnSpc>
                <a:spcPct val="120000"/>
              </a:lnSpc>
            </a:pPr>
            <a:r>
              <a:rPr lang="en-US" altLang="zh-CN" dirty="0">
                <a:sym typeface="Calibri" pitchFamily="34" charset="0"/>
              </a:rPr>
              <a:t>6.2.2  </a:t>
            </a:r>
            <a:r>
              <a:rPr lang="zh-CN" altLang="en-US" dirty="0">
                <a:sym typeface="Calibri" pitchFamily="34" charset="0"/>
              </a:rPr>
              <a:t>码</a:t>
            </a:r>
          </a:p>
          <a:p>
            <a:pPr marL="342900" indent="-342900" algn="l">
              <a:lnSpc>
                <a:spcPct val="120000"/>
              </a:lnSpc>
            </a:pPr>
            <a:r>
              <a:rPr lang="en-US" altLang="zh-CN" dirty="0">
                <a:sym typeface="Calibri" pitchFamily="34" charset="0"/>
              </a:rPr>
              <a:t>6.2.3  </a:t>
            </a:r>
            <a:r>
              <a:rPr lang="zh-CN" altLang="en-US" dirty="0">
                <a:sym typeface="Calibri" pitchFamily="34" charset="0"/>
              </a:rPr>
              <a:t>范式</a:t>
            </a:r>
          </a:p>
          <a:p>
            <a:pPr marL="342900" indent="-342900" algn="l">
              <a:lnSpc>
                <a:spcPct val="120000"/>
              </a:lnSpc>
            </a:pPr>
            <a:r>
              <a:rPr lang="en-US" altLang="zh-CN" dirty="0">
                <a:sym typeface="Calibri" pitchFamily="34" charset="0"/>
              </a:rPr>
              <a:t>6.2.4  2NF</a:t>
            </a:r>
            <a:endParaRPr lang="zh-CN" altLang="en-US" dirty="0">
              <a:sym typeface="Calibri" pitchFamily="34" charset="0"/>
            </a:endParaRPr>
          </a:p>
          <a:p>
            <a:pPr marL="342900" indent="-342900" algn="l">
              <a:lnSpc>
                <a:spcPct val="120000"/>
              </a:lnSpc>
            </a:pPr>
            <a:r>
              <a:rPr lang="en-US" altLang="zh-CN" dirty="0">
                <a:sym typeface="Calibri" pitchFamily="34" charset="0"/>
              </a:rPr>
              <a:t>6.2.5  3NF</a:t>
            </a:r>
            <a:endParaRPr lang="zh-CN" altLang="en-US" dirty="0">
              <a:sym typeface="Calibri" pitchFamily="34" charset="0"/>
            </a:endParaRPr>
          </a:p>
          <a:p>
            <a:pPr marL="342900" indent="-342900" algn="l">
              <a:lnSpc>
                <a:spcPct val="120000"/>
              </a:lnSpc>
            </a:pPr>
            <a:r>
              <a:rPr lang="en-US" altLang="zh-CN" dirty="0">
                <a:sym typeface="Calibri" pitchFamily="34" charset="0"/>
              </a:rPr>
              <a:t>6.2.6  BCNF</a:t>
            </a:r>
            <a:endParaRPr lang="zh-CN" altLang="en-US" dirty="0">
              <a:sym typeface="Calibri" pitchFamily="34" charset="0"/>
            </a:endParaRPr>
          </a:p>
          <a:p>
            <a:pPr marL="342900" indent="-342900" algn="l">
              <a:lnSpc>
                <a:spcPct val="120000"/>
              </a:lnSpc>
            </a:pPr>
            <a:r>
              <a:rPr lang="en-US" altLang="zh-CN" dirty="0">
                <a:sym typeface="Calibri" pitchFamily="34" charset="0"/>
              </a:rPr>
              <a:t>6.2.7  </a:t>
            </a:r>
            <a:r>
              <a:rPr lang="zh-CN" altLang="en-US" dirty="0">
                <a:sym typeface="Calibri" pitchFamily="34" charset="0"/>
              </a:rPr>
              <a:t>多值依赖</a:t>
            </a:r>
          </a:p>
          <a:p>
            <a:pPr marL="342900" indent="-342900" algn="l">
              <a:lnSpc>
                <a:spcPct val="120000"/>
              </a:lnSpc>
            </a:pPr>
            <a:r>
              <a:rPr lang="en-US" altLang="zh-CN" dirty="0">
                <a:sym typeface="Calibri" pitchFamily="34" charset="0"/>
              </a:rPr>
              <a:t>6.2.8  4NF</a:t>
            </a:r>
            <a:endParaRPr lang="zh-CN" altLang="en-US" dirty="0">
              <a:sym typeface="Calibri" pitchFamily="34" charset="0"/>
            </a:endParaRPr>
          </a:p>
          <a:p>
            <a:pPr marL="342900" indent="-342900" algn="l">
              <a:lnSpc>
                <a:spcPct val="120000"/>
              </a:lnSpc>
            </a:pPr>
            <a:r>
              <a:rPr lang="en-US" altLang="zh-CN" dirty="0">
                <a:solidFill>
                  <a:srgbClr val="00B050"/>
                </a:solidFill>
                <a:sym typeface="Calibri" pitchFamily="34" charset="0"/>
              </a:rPr>
              <a:t>6.2.9  </a:t>
            </a:r>
            <a:r>
              <a:rPr lang="zh-CN" altLang="en-US" dirty="0">
                <a:solidFill>
                  <a:srgbClr val="00B050"/>
                </a:solidFill>
                <a:sym typeface="Calibri" pitchFamily="34" charset="0"/>
              </a:rPr>
              <a:t>规范化小结</a:t>
            </a:r>
            <a:endParaRPr lang="zh-CN" altLang="en-US" dirty="0"/>
          </a:p>
        </p:txBody>
      </p:sp>
      <p:sp>
        <p:nvSpPr>
          <p:cNvPr id="2" name="日期占位符 1"/>
          <p:cNvSpPr>
            <a:spLocks noGrp="1"/>
          </p:cNvSpPr>
          <p:nvPr>
            <p:ph type="dt" sz="half" idx="10"/>
          </p:nvPr>
        </p:nvSpPr>
        <p:spPr/>
        <p:txBody>
          <a:bodyPr/>
          <a:lstStyle/>
          <a:p>
            <a:pPr>
              <a:defRPr/>
            </a:pPr>
            <a:fld id="{63874BFB-2477-44C3-896C-5A083087CAEC}" type="datetime1">
              <a:rPr lang="zh-CN" altLang="en-US" smtClean="0"/>
              <a:t>2021/12/02</a:t>
            </a:fld>
            <a:endParaRPr lang="zh-CN" alt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p:nvPr>
        </p:nvSpPr>
        <p:spPr/>
        <p:txBody>
          <a:bodyPr/>
          <a:lstStyle/>
          <a:p>
            <a:r>
              <a:rPr lang="zh-CN" altLang="en-US" sz="3600">
                <a:sym typeface="微软雅黑" pitchFamily="34" charset="-122"/>
              </a:rPr>
              <a:t>6.2.9  规范化小结</a:t>
            </a:r>
          </a:p>
        </p:txBody>
      </p:sp>
      <p:sp>
        <p:nvSpPr>
          <p:cNvPr id="83973" name="Rectangle 3"/>
          <p:cNvSpPr>
            <a:spLocks noGrp="1" noChangeArrowheads="1"/>
          </p:cNvSpPr>
          <p:nvPr>
            <p:ph idx="1"/>
          </p:nvPr>
        </p:nvSpPr>
        <p:spPr>
          <a:xfrm>
            <a:off x="899592" y="908720"/>
            <a:ext cx="8149538" cy="4854575"/>
          </a:xfrm>
        </p:spPr>
        <p:txBody>
          <a:bodyPr/>
          <a:lstStyle/>
          <a:p>
            <a:pPr marL="342900" indent="-342900" algn="l">
              <a:lnSpc>
                <a:spcPct val="110000"/>
              </a:lnSpc>
              <a:spcBef>
                <a:spcPts val="0"/>
              </a:spcBef>
              <a:buFont typeface="Wingdings" pitchFamily="2" charset="2"/>
              <a:buChar char="v"/>
            </a:pPr>
            <a:r>
              <a:rPr lang="zh-CN" altLang="zh-CN" dirty="0"/>
              <a:t>在关系数据库中，对关系模式的基本要求是满足第一范式。</a:t>
            </a:r>
            <a:endParaRPr lang="en-US" altLang="zh-CN" dirty="0"/>
          </a:p>
          <a:p>
            <a:pPr marL="342900" indent="-342900" algn="l">
              <a:lnSpc>
                <a:spcPct val="110000"/>
              </a:lnSpc>
              <a:spcBef>
                <a:spcPts val="0"/>
              </a:spcBef>
              <a:buFont typeface="Wingdings" pitchFamily="2" charset="2"/>
              <a:buChar char="v"/>
            </a:pPr>
            <a:r>
              <a:rPr lang="zh-CN" altLang="en-US" dirty="0"/>
              <a:t>规范化程度过低的关系不一定能够很好地描述现实世界</a:t>
            </a:r>
            <a:endParaRPr lang="en-US" altLang="zh-CN" dirty="0"/>
          </a:p>
          <a:p>
            <a:pPr marL="800100" lvl="1" indent="-342900" algn="l">
              <a:lnSpc>
                <a:spcPct val="110000"/>
              </a:lnSpc>
              <a:spcBef>
                <a:spcPts val="0"/>
              </a:spcBef>
              <a:buFont typeface="Wingdings" pitchFamily="2" charset="2"/>
              <a:buChar char="n"/>
            </a:pPr>
            <a:r>
              <a:rPr lang="zh-CN" altLang="en-US" dirty="0"/>
              <a:t>可能存在插入异常、删除异常、修改复杂、数据冗余等问题</a:t>
            </a:r>
            <a:endParaRPr lang="en-US" altLang="zh-CN" dirty="0"/>
          </a:p>
          <a:p>
            <a:pPr marL="800100" lvl="1" indent="-342900" algn="l">
              <a:lnSpc>
                <a:spcPct val="110000"/>
              </a:lnSpc>
              <a:spcBef>
                <a:spcPts val="0"/>
              </a:spcBef>
              <a:buFont typeface="Wingdings" pitchFamily="2" charset="2"/>
              <a:buChar char="n"/>
            </a:pPr>
            <a:r>
              <a:rPr lang="zh-CN" altLang="en-US" dirty="0"/>
              <a:t>解决方法就是对其进行规范化，转换成高级范式。</a:t>
            </a:r>
          </a:p>
        </p:txBody>
      </p:sp>
      <p:sp>
        <p:nvSpPr>
          <p:cNvPr id="2" name="日期占位符 1"/>
          <p:cNvSpPr>
            <a:spLocks noGrp="1"/>
          </p:cNvSpPr>
          <p:nvPr>
            <p:ph type="dt" sz="half" idx="10"/>
          </p:nvPr>
        </p:nvSpPr>
        <p:spPr/>
        <p:txBody>
          <a:bodyPr/>
          <a:lstStyle/>
          <a:p>
            <a:pPr>
              <a:defRPr/>
            </a:pPr>
            <a:fld id="{1B5E2A92-BB84-4792-BE38-C2B9C8A1BD51}" type="datetime1">
              <a:rPr lang="zh-CN" altLang="en-US" smtClean="0"/>
              <a:t>2021/12/02</a:t>
            </a:fld>
            <a:endParaRPr lang="zh-CN" altLang="en-US"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p:nvPr>
        </p:nvSpPr>
        <p:spPr/>
        <p:txBody>
          <a:bodyPr/>
          <a:lstStyle/>
          <a:p>
            <a:r>
              <a:rPr lang="zh-CN" altLang="en-US" sz="3600" dirty="0">
                <a:sym typeface="微软雅黑" pitchFamily="34" charset="-122"/>
              </a:rPr>
              <a:t>规范化小结（续）</a:t>
            </a:r>
          </a:p>
        </p:txBody>
      </p:sp>
      <p:sp>
        <p:nvSpPr>
          <p:cNvPr id="83973" name="Rectangle 3"/>
          <p:cNvSpPr>
            <a:spLocks noGrp="1" noChangeArrowheads="1"/>
          </p:cNvSpPr>
          <p:nvPr>
            <p:ph idx="1"/>
          </p:nvPr>
        </p:nvSpPr>
        <p:spPr/>
        <p:txBody>
          <a:bodyPr/>
          <a:lstStyle/>
          <a:p>
            <a:pPr marL="342900" indent="-342900" algn="l">
              <a:lnSpc>
                <a:spcPct val="120000"/>
              </a:lnSpc>
              <a:spcBef>
                <a:spcPts val="0"/>
              </a:spcBef>
              <a:buFont typeface="Wingdings" pitchFamily="2" charset="2"/>
              <a:buChar char="v"/>
            </a:pPr>
            <a:r>
              <a:rPr lang="zh-CN" altLang="en-US" dirty="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itchFamily="2" charset="2"/>
              <a:buChar char="v"/>
            </a:pPr>
            <a:r>
              <a:rPr lang="zh-CN" altLang="en-US" dirty="0"/>
              <a:t>关系数据库的规范化理论是数据库逻辑设计的工具。</a:t>
            </a:r>
          </a:p>
        </p:txBody>
      </p:sp>
      <p:sp>
        <p:nvSpPr>
          <p:cNvPr id="2" name="日期占位符 1"/>
          <p:cNvSpPr>
            <a:spLocks noGrp="1"/>
          </p:cNvSpPr>
          <p:nvPr>
            <p:ph type="dt" sz="half" idx="10"/>
          </p:nvPr>
        </p:nvSpPr>
        <p:spPr/>
        <p:txBody>
          <a:bodyPr/>
          <a:lstStyle/>
          <a:p>
            <a:pPr>
              <a:defRPr/>
            </a:pPr>
            <a:fld id="{31DE5C99-BB54-42D1-9676-A0A3E34FEA5B}" type="datetime1">
              <a:rPr lang="zh-CN" altLang="en-US" smtClean="0"/>
              <a:t>2021/12/02</a:t>
            </a:fld>
            <a:endParaRPr lang="zh-CN" alt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p:nvPr>
        </p:nvSpPr>
        <p:spPr/>
        <p:txBody>
          <a:bodyPr/>
          <a:lstStyle/>
          <a:p>
            <a:r>
              <a:rPr lang="zh-CN" altLang="zh-CN" sz="3600" dirty="0">
                <a:sym typeface="微软雅黑" pitchFamily="34" charset="-122"/>
              </a:rPr>
              <a:t>规范化小结（续）</a:t>
            </a:r>
            <a:endParaRPr lang="zh-CN" altLang="en-US" sz="3600" dirty="0">
              <a:sym typeface="微软雅黑" pitchFamily="34" charset="-122"/>
            </a:endParaRPr>
          </a:p>
        </p:txBody>
      </p:sp>
      <p:sp>
        <p:nvSpPr>
          <p:cNvPr id="83973" name="Rectangle 3"/>
          <p:cNvSpPr>
            <a:spLocks noGrp="1" noChangeArrowheads="1"/>
          </p:cNvSpPr>
          <p:nvPr>
            <p:ph idx="1"/>
          </p:nvPr>
        </p:nvSpPr>
        <p:spPr>
          <a:xfrm>
            <a:off x="899592" y="908720"/>
            <a:ext cx="8149538" cy="4854575"/>
          </a:xfrm>
        </p:spPr>
        <p:txBody>
          <a:bodyPr/>
          <a:lstStyle/>
          <a:p>
            <a:pPr marL="342900" indent="-342900" algn="l">
              <a:lnSpc>
                <a:spcPct val="120000"/>
              </a:lnSpc>
              <a:spcBef>
                <a:spcPts val="600"/>
              </a:spcBef>
              <a:buFont typeface="Wingdings" pitchFamily="2" charset="2"/>
              <a:buChar char="v"/>
            </a:pPr>
            <a:r>
              <a:rPr lang="zh-CN" altLang="en-US" dirty="0"/>
              <a:t>规范化的基本思想</a:t>
            </a:r>
            <a:endParaRPr lang="en-US" altLang="zh-CN" dirty="0"/>
          </a:p>
          <a:p>
            <a:pPr marL="800100" lvl="1" indent="-342900" algn="l">
              <a:lnSpc>
                <a:spcPct val="120000"/>
              </a:lnSpc>
              <a:spcBef>
                <a:spcPts val="600"/>
              </a:spcBef>
              <a:buFont typeface="Wingdings" pitchFamily="2" charset="2"/>
              <a:buChar char="n"/>
            </a:pPr>
            <a:r>
              <a:rPr lang="zh-CN" altLang="en-US" dirty="0"/>
              <a:t>是逐步消除数据依赖中不合适的部分，使模式中的各关系模式达到某种程度的“分离”。</a:t>
            </a:r>
            <a:endParaRPr lang="en-US" altLang="zh-CN" dirty="0"/>
          </a:p>
          <a:p>
            <a:pPr marL="800100" lvl="1" indent="-342900" algn="l">
              <a:lnSpc>
                <a:spcPct val="120000"/>
              </a:lnSpc>
              <a:spcBef>
                <a:spcPts val="600"/>
              </a:spcBef>
              <a:buFont typeface="Wingdings" pitchFamily="2" charset="2"/>
              <a:buChar char="n"/>
            </a:pPr>
            <a:r>
              <a:rPr lang="zh-CN" altLang="en-US" dirty="0"/>
              <a:t>即采用“一事一地”的模式设计原则</a:t>
            </a:r>
            <a:endParaRPr lang="en-US" altLang="zh-CN" dirty="0"/>
          </a:p>
          <a:p>
            <a:pPr lvl="2" algn="l" eaLnBrk="1" hangingPunct="1">
              <a:lnSpc>
                <a:spcPct val="120000"/>
              </a:lnSpc>
              <a:spcBef>
                <a:spcPts val="600"/>
              </a:spcBef>
              <a:buSzPct val="87000"/>
              <a:buFont typeface="Wingdings" pitchFamily="2" charset="2"/>
              <a:buChar char="l"/>
            </a:pPr>
            <a:r>
              <a:rPr lang="zh-CN" altLang="en-US" dirty="0"/>
              <a:t>让一个关系描述一个概念、一个实体或者实体间的一种联系。</a:t>
            </a:r>
          </a:p>
          <a:p>
            <a:pPr lvl="2" algn="l" eaLnBrk="1" hangingPunct="1">
              <a:lnSpc>
                <a:spcPct val="120000"/>
              </a:lnSpc>
              <a:spcBef>
                <a:spcPts val="600"/>
              </a:spcBef>
              <a:buSzPct val="87000"/>
              <a:buFont typeface="Wingdings" pitchFamily="2" charset="2"/>
              <a:buChar char="l"/>
            </a:pPr>
            <a:r>
              <a:rPr lang="zh-CN" altLang="en-US" dirty="0"/>
              <a:t>若多于一个概念就把它“分离”出去。</a:t>
            </a:r>
            <a:endParaRPr lang="en-US" altLang="zh-CN" dirty="0"/>
          </a:p>
          <a:p>
            <a:pPr marL="800100" lvl="1" indent="-342900" algn="l">
              <a:lnSpc>
                <a:spcPct val="120000"/>
              </a:lnSpc>
              <a:spcBef>
                <a:spcPts val="600"/>
              </a:spcBef>
              <a:buFont typeface="Wingdings" pitchFamily="2" charset="2"/>
              <a:buChar char="n"/>
            </a:pPr>
            <a:r>
              <a:rPr lang="zh-CN" altLang="en-US" dirty="0"/>
              <a:t>因此 规范化实质上是概念的单一化。</a:t>
            </a:r>
          </a:p>
        </p:txBody>
      </p:sp>
      <p:sp>
        <p:nvSpPr>
          <p:cNvPr id="2" name="日期占位符 1"/>
          <p:cNvSpPr>
            <a:spLocks noGrp="1"/>
          </p:cNvSpPr>
          <p:nvPr>
            <p:ph type="dt" sz="half" idx="10"/>
          </p:nvPr>
        </p:nvSpPr>
        <p:spPr/>
        <p:txBody>
          <a:bodyPr/>
          <a:lstStyle/>
          <a:p>
            <a:pPr>
              <a:defRPr/>
            </a:pPr>
            <a:fld id="{89E370BB-FAD1-4A61-AC22-7237981666A9}" type="datetime1">
              <a:rPr lang="zh-CN" altLang="en-US" smtClean="0"/>
              <a:t>2021/12/02</a:t>
            </a:fld>
            <a:endParaRPr lang="zh-CN" altLang="en-US" dirty="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1187623" y="1123950"/>
            <a:ext cx="7848873" cy="46525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400" b="1">
              <a:solidFill>
                <a:srgbClr val="000000"/>
              </a:solidFill>
              <a:latin typeface="Times New Roman" pitchFamily="18" charset="0"/>
              <a:sym typeface="Times New Roman" pitchFamily="18" charset="0"/>
            </a:endParaRPr>
          </a:p>
        </p:txBody>
      </p:sp>
      <p:sp>
        <p:nvSpPr>
          <p:cNvPr id="86021" name="Rectangle 2"/>
          <p:cNvSpPr>
            <a:spLocks noGrp="1" noChangeArrowheads="1"/>
          </p:cNvSpPr>
          <p:nvPr>
            <p:ph type="title"/>
          </p:nvPr>
        </p:nvSpPr>
        <p:spPr/>
        <p:txBody>
          <a:bodyPr/>
          <a:lstStyle/>
          <a:p>
            <a:r>
              <a:rPr lang="zh-CN" sz="3600" dirty="0">
                <a:sym typeface="微软雅黑" pitchFamily="34" charset="-122"/>
              </a:rPr>
              <a:t>规范化小结（续）</a:t>
            </a:r>
          </a:p>
        </p:txBody>
      </p:sp>
      <p:sp>
        <p:nvSpPr>
          <p:cNvPr id="86022" name="Rectangle 3"/>
          <p:cNvSpPr>
            <a:spLocks noGrp="1" noChangeArrowheads="1"/>
          </p:cNvSpPr>
          <p:nvPr>
            <p:ph idx="1"/>
          </p:nvPr>
        </p:nvSpPr>
        <p:spPr>
          <a:xfrm>
            <a:off x="1331640" y="1337461"/>
            <a:ext cx="7704856" cy="3963747"/>
          </a:xfrm>
        </p:spPr>
        <p:txBody>
          <a:bodyPr/>
          <a:lstStyle/>
          <a:p>
            <a:pPr marL="342900" indent="-342900" algn="l"/>
            <a:r>
              <a:rPr lang="zh-CN" altLang="en-US" sz="2000" dirty="0">
                <a:sym typeface="Calibri" pitchFamily="34" charset="0"/>
              </a:rPr>
              <a:t>关系模式规范化的基本步骤</a:t>
            </a:r>
            <a:endParaRPr lang="en-US" sz="2000" dirty="0">
              <a:sym typeface="Calibri" pitchFamily="34" charset="0"/>
            </a:endParaRPr>
          </a:p>
          <a:p>
            <a:pPr marL="342900" indent="-342900" algn="l"/>
            <a:r>
              <a:rPr lang="en-US" sz="2000" dirty="0">
                <a:sym typeface="Calibri" pitchFamily="34" charset="0"/>
              </a:rPr>
              <a:t>                             </a:t>
            </a:r>
            <a:r>
              <a:rPr lang="zh-CN" altLang="en-US" sz="2000" dirty="0">
                <a:sym typeface="Calibri" pitchFamily="34" charset="0"/>
              </a:rPr>
              <a:t> </a:t>
            </a:r>
            <a:r>
              <a:rPr lang="en-US" altLang="zh-CN" sz="2000" dirty="0">
                <a:sym typeface="Calibri" pitchFamily="34" charset="0"/>
              </a:rPr>
              <a:t>1NF</a:t>
            </a:r>
            <a:endParaRPr lang="zh-CN" altLang="en-US" sz="2000" dirty="0">
              <a:sym typeface="Calibri" pitchFamily="34" charset="0"/>
            </a:endParaRPr>
          </a:p>
          <a:p>
            <a:pPr marL="342900" indent="-342900" algn="l"/>
            <a:r>
              <a:rPr lang="en-US" altLang="zh-CN" sz="2000" dirty="0">
                <a:sym typeface="Calibri" pitchFamily="34" charset="0"/>
              </a:rPr>
              <a:t>                	          ↓      </a:t>
            </a:r>
            <a:r>
              <a:rPr lang="zh-CN" altLang="en-US" sz="2000" dirty="0">
                <a:sym typeface="Calibri" pitchFamily="34" charset="0"/>
              </a:rPr>
              <a:t>消除非主属性对码的部分函数依赖</a:t>
            </a:r>
          </a:p>
          <a:p>
            <a:pPr marL="342900" indent="-342900" algn="l"/>
            <a:r>
              <a:rPr lang="zh-CN" altLang="en-US" sz="2000" dirty="0">
                <a:sym typeface="Calibri" pitchFamily="34" charset="0"/>
              </a:rPr>
              <a:t>消除决定因素        </a:t>
            </a:r>
            <a:r>
              <a:rPr lang="en-US" altLang="zh-CN" sz="2000" dirty="0">
                <a:sym typeface="Calibri" pitchFamily="34" charset="0"/>
              </a:rPr>
              <a:t>2NF</a:t>
            </a:r>
            <a:endParaRPr lang="zh-CN" altLang="en-US" sz="2000" dirty="0">
              <a:sym typeface="Calibri" pitchFamily="34" charset="0"/>
            </a:endParaRPr>
          </a:p>
          <a:p>
            <a:pPr marL="342900" indent="-342900" algn="l"/>
            <a:r>
              <a:rPr lang="zh-CN" altLang="en-US" sz="2000" dirty="0">
                <a:sym typeface="Calibri" pitchFamily="34" charset="0"/>
              </a:rPr>
              <a:t>非码的非平凡         ↓      消除非主属性对码的传递函数依赖</a:t>
            </a:r>
          </a:p>
          <a:p>
            <a:pPr marL="342900" indent="-342900" algn="l"/>
            <a:r>
              <a:rPr lang="zh-CN" altLang="en-US" sz="2000" dirty="0">
                <a:sym typeface="Calibri" pitchFamily="34" charset="0"/>
              </a:rPr>
              <a:t>函数依赖               </a:t>
            </a:r>
            <a:r>
              <a:rPr lang="en-US" altLang="zh-CN" sz="2000" dirty="0">
                <a:sym typeface="Calibri" pitchFamily="34" charset="0"/>
              </a:rPr>
              <a:t>3NF</a:t>
            </a:r>
            <a:endParaRPr lang="zh-CN" altLang="en-US" sz="2000" dirty="0">
              <a:sym typeface="Calibri" pitchFamily="34" charset="0"/>
            </a:endParaRPr>
          </a:p>
          <a:p>
            <a:pPr marL="342900" indent="-342900" algn="l"/>
            <a:r>
              <a:rPr lang="en-US" altLang="zh-CN" sz="2000" dirty="0">
                <a:sym typeface="Calibri" pitchFamily="34" charset="0"/>
              </a:rPr>
              <a:t>                	         ↓      </a:t>
            </a:r>
            <a:r>
              <a:rPr lang="zh-CN" altLang="en-US" sz="2000" dirty="0">
                <a:sym typeface="Calibri" pitchFamily="34" charset="0"/>
              </a:rPr>
              <a:t>消除主属性对码的部分和传递函数依赖</a:t>
            </a:r>
          </a:p>
          <a:p>
            <a:pPr marL="342900" indent="-342900" algn="l"/>
            <a:r>
              <a:rPr lang="zh-CN" altLang="en-US" sz="2000" dirty="0">
                <a:sym typeface="Calibri" pitchFamily="34" charset="0"/>
              </a:rPr>
              <a:t>                             </a:t>
            </a:r>
            <a:r>
              <a:rPr lang="en-US" altLang="zh-CN" sz="2000" dirty="0">
                <a:sym typeface="Calibri" pitchFamily="34" charset="0"/>
              </a:rPr>
              <a:t>BCNF </a:t>
            </a:r>
            <a:endParaRPr lang="zh-CN" altLang="en-US" sz="2000" dirty="0">
              <a:sym typeface="Calibri" pitchFamily="34" charset="0"/>
            </a:endParaRPr>
          </a:p>
          <a:p>
            <a:pPr marL="342900" indent="-342900" algn="l"/>
            <a:r>
              <a:rPr lang="en-US" altLang="zh-CN" sz="2000" dirty="0">
                <a:sym typeface="Calibri" pitchFamily="34" charset="0"/>
              </a:rPr>
              <a:t>                	          ↓      </a:t>
            </a:r>
            <a:r>
              <a:rPr lang="zh-CN" altLang="en-US" sz="2000" dirty="0">
                <a:sym typeface="Calibri" pitchFamily="34" charset="0"/>
              </a:rPr>
              <a:t>消除非平凡且非函数依赖的多值依赖</a:t>
            </a:r>
          </a:p>
          <a:p>
            <a:pPr marL="342900" indent="-342900" algn="l"/>
            <a:r>
              <a:rPr lang="zh-CN" altLang="en-US" sz="2000" dirty="0">
                <a:sym typeface="Calibri" pitchFamily="34" charset="0"/>
              </a:rPr>
              <a:t>                        </a:t>
            </a:r>
            <a:r>
              <a:rPr lang="en-US" altLang="zh-CN" sz="2000" dirty="0">
                <a:sym typeface="Calibri" pitchFamily="34" charset="0"/>
              </a:rPr>
              <a:t>    </a:t>
            </a:r>
            <a:r>
              <a:rPr lang="zh-CN" altLang="en-US" sz="2000" dirty="0">
                <a:sym typeface="Calibri" pitchFamily="34" charset="0"/>
              </a:rPr>
              <a:t> </a:t>
            </a:r>
            <a:r>
              <a:rPr lang="en-US" altLang="zh-CN" sz="2000" dirty="0">
                <a:sym typeface="Calibri" pitchFamily="34" charset="0"/>
              </a:rPr>
              <a:t>4NF</a:t>
            </a:r>
            <a:endParaRPr lang="zh-CN" altLang="en-US" sz="2000" dirty="0">
              <a:sym typeface="Calibri" pitchFamily="34" charset="0"/>
            </a:endParaRPr>
          </a:p>
        </p:txBody>
      </p:sp>
      <p:sp>
        <p:nvSpPr>
          <p:cNvPr id="86023" name="Line 4"/>
          <p:cNvSpPr>
            <a:spLocks noChangeShapeType="1"/>
          </p:cNvSpPr>
          <p:nvPr/>
        </p:nvSpPr>
        <p:spPr bwMode="auto">
          <a:xfrm flipH="1">
            <a:off x="3368653"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936530"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
        <p:nvSpPr>
          <p:cNvPr id="3" name="日期占位符 2"/>
          <p:cNvSpPr>
            <a:spLocks noGrp="1"/>
          </p:cNvSpPr>
          <p:nvPr>
            <p:ph type="dt" sz="half" idx="10"/>
          </p:nvPr>
        </p:nvSpPr>
        <p:spPr/>
        <p:txBody>
          <a:bodyPr/>
          <a:lstStyle/>
          <a:p>
            <a:pPr>
              <a:defRPr/>
            </a:pPr>
            <a:fld id="{E71DEBE5-51C5-4F03-A552-4AC244EC300A}" type="datetime1">
              <a:rPr lang="zh-CN" altLang="en-US" smtClean="0"/>
              <a:t>2021/12/02</a:t>
            </a:fld>
            <a:endParaRPr lang="zh-CN" altLang="en-US"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4" name="Rectangle 2"/>
          <p:cNvSpPr>
            <a:spLocks noGrp="1" noChangeArrowheads="1"/>
          </p:cNvSpPr>
          <p:nvPr>
            <p:ph type="title"/>
          </p:nvPr>
        </p:nvSpPr>
        <p:spPr/>
        <p:txBody>
          <a:bodyPr/>
          <a:lstStyle/>
          <a:p>
            <a:r>
              <a:rPr lang="zh-CN" sz="3600" dirty="0">
                <a:sym typeface="微软雅黑" pitchFamily="34" charset="-122"/>
              </a:rPr>
              <a:t>规范化小结（续）</a:t>
            </a:r>
          </a:p>
        </p:txBody>
      </p:sp>
      <p:sp>
        <p:nvSpPr>
          <p:cNvPr id="87045" name="Rectangle 3"/>
          <p:cNvSpPr>
            <a:spLocks noGrp="1" noChangeArrowheads="1"/>
          </p:cNvSpPr>
          <p:nvPr>
            <p:ph idx="1"/>
          </p:nvPr>
        </p:nvSpPr>
        <p:spPr>
          <a:xfrm>
            <a:off x="899592" y="908720"/>
            <a:ext cx="8149538" cy="4854575"/>
          </a:xfrm>
        </p:spPr>
        <p:txBody>
          <a:bodyPr/>
          <a:lstStyle/>
          <a:p>
            <a:pPr marL="342900" indent="-342900" algn="l">
              <a:lnSpc>
                <a:spcPct val="150000"/>
              </a:lnSpc>
              <a:buFont typeface="Wingdings" pitchFamily="2" charset="2"/>
              <a:buChar char="v"/>
            </a:pPr>
            <a:r>
              <a:rPr lang="zh-CN" dirty="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a:sym typeface="Calibri" pitchFamily="34" charset="0"/>
              </a:rPr>
              <a:t>上面的规范化步骤可以在其中任何一步终止。</a:t>
            </a:r>
            <a:endParaRPr lang="zh-CN" dirty="0"/>
          </a:p>
        </p:txBody>
      </p:sp>
      <p:sp>
        <p:nvSpPr>
          <p:cNvPr id="2" name="日期占位符 1"/>
          <p:cNvSpPr>
            <a:spLocks noGrp="1"/>
          </p:cNvSpPr>
          <p:nvPr>
            <p:ph type="dt" sz="half" idx="10"/>
          </p:nvPr>
        </p:nvSpPr>
        <p:spPr/>
        <p:txBody>
          <a:bodyPr/>
          <a:lstStyle/>
          <a:p>
            <a:pPr>
              <a:defRPr/>
            </a:pPr>
            <a:fld id="{17AE770D-E85B-4DA8-863D-8496DD5D530F}" type="datetime1">
              <a:rPr lang="zh-CN" altLang="en-US" smtClean="0"/>
              <a:t>2021/12/02</a:t>
            </a:fld>
            <a:endParaRPr lang="zh-CN" alt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sym typeface="微软雅黑" pitchFamily="34" charset="-122"/>
              </a:rPr>
              <a:t>第六章 关系数据理论</a:t>
            </a:r>
            <a:endParaRPr lang="zh-CN"/>
          </a:p>
        </p:txBody>
      </p:sp>
      <p:sp>
        <p:nvSpPr>
          <p:cNvPr id="88067" name="Rectangle 3"/>
          <p:cNvSpPr>
            <a:spLocks noGrp="1" noChangeArrowheads="1"/>
          </p:cNvSpPr>
          <p:nvPr>
            <p:ph idx="1"/>
          </p:nvPr>
        </p:nvSpPr>
        <p:spPr>
          <a:xfrm>
            <a:off x="2915816" y="980728"/>
            <a:ext cx="5053194" cy="4854575"/>
          </a:xfrm>
        </p:spPr>
        <p:txBody>
          <a:bodyPr/>
          <a:lstStyle/>
          <a:p>
            <a:pPr marL="742950" lvl="1" indent="-285750" algn="l" eaLnBrk="1" hangingPunct="1">
              <a:lnSpc>
                <a:spcPct val="150000"/>
              </a:lnSpc>
              <a:tabLst>
                <a:tab pos="1431925" algn="l"/>
              </a:tabLst>
            </a:pPr>
            <a:r>
              <a:rPr lang="en-US" altLang="zh-CN" sz="2800" dirty="0">
                <a:sym typeface="Calibri" pitchFamily="34" charset="0"/>
              </a:rPr>
              <a:t>6.1 </a:t>
            </a:r>
            <a:r>
              <a:rPr lang="zh-CN" altLang="en-US" sz="2800" dirty="0">
                <a:sym typeface="Calibri" pitchFamily="34" charset="0"/>
              </a:rPr>
              <a:t>问题的提出</a:t>
            </a:r>
          </a:p>
          <a:p>
            <a:pPr marL="742950" lvl="1" indent="-285750" algn="l" eaLnBrk="1" hangingPunct="1">
              <a:lnSpc>
                <a:spcPct val="150000"/>
              </a:lnSpc>
              <a:tabLst>
                <a:tab pos="1431925" algn="l"/>
              </a:tabLst>
            </a:pPr>
            <a:r>
              <a:rPr lang="en-US" altLang="zh-CN" sz="2800" dirty="0">
                <a:sym typeface="Calibri" pitchFamily="34" charset="0"/>
              </a:rPr>
              <a:t>6.2 </a:t>
            </a:r>
            <a:r>
              <a:rPr lang="zh-CN" altLang="en-US" sz="2800" dirty="0">
                <a:sym typeface="Calibri" pitchFamily="34" charset="0"/>
              </a:rPr>
              <a:t>规范化</a:t>
            </a:r>
          </a:p>
          <a:p>
            <a:pPr marL="742950" lvl="1" indent="-285750" algn="l" eaLnBrk="1" hangingPunct="1">
              <a:lnSpc>
                <a:spcPct val="150000"/>
              </a:lnSpc>
              <a:tabLst>
                <a:tab pos="1431925" algn="l"/>
              </a:tabLst>
            </a:pPr>
            <a:r>
              <a:rPr lang="en-US" altLang="zh-CN" sz="2800" dirty="0">
                <a:solidFill>
                  <a:srgbClr val="0066FF"/>
                </a:solidFill>
                <a:sym typeface="Calibri" pitchFamily="34" charset="0"/>
              </a:rPr>
              <a:t>6.3 </a:t>
            </a:r>
            <a:r>
              <a:rPr lang="zh-CN" altLang="en-US" sz="2800" dirty="0">
                <a:solidFill>
                  <a:srgbClr val="0066FF"/>
                </a:solidFill>
                <a:sym typeface="Calibri" pitchFamily="34" charset="0"/>
              </a:rPr>
              <a:t>数据依赖的公理系统</a:t>
            </a:r>
          </a:p>
          <a:p>
            <a:pPr marL="741363" indent="-284163" algn="l">
              <a:lnSpc>
                <a:spcPct val="150000"/>
              </a:lnSpc>
              <a:tabLst>
                <a:tab pos="1431925" algn="l"/>
              </a:tabLst>
            </a:pPr>
            <a:r>
              <a:rPr lang="en-US" altLang="zh-CN" dirty="0">
                <a:sym typeface="Calibri" pitchFamily="34" charset="0"/>
              </a:rPr>
              <a:t>*6.4 </a:t>
            </a:r>
            <a:r>
              <a:rPr lang="zh-CN" altLang="en-US" dirty="0">
                <a:sym typeface="Calibri" pitchFamily="34" charset="0"/>
              </a:rPr>
              <a:t>模式的分解</a:t>
            </a:r>
          </a:p>
          <a:p>
            <a:pPr marL="741363" indent="-284163" algn="l">
              <a:lnSpc>
                <a:spcPct val="150000"/>
              </a:lnSpc>
              <a:tabLst>
                <a:tab pos="1431925" algn="l"/>
              </a:tabLst>
            </a:pPr>
            <a:r>
              <a:rPr lang="zh-CN" altLang="en-US" dirty="0">
                <a:sym typeface="Calibri" pitchFamily="34" charset="0"/>
              </a:rPr>
              <a:t>6.5 小结</a:t>
            </a:r>
            <a:endParaRPr lang="zh-CN" altLang="en-US" dirty="0"/>
          </a:p>
        </p:txBody>
      </p:sp>
      <p:sp>
        <p:nvSpPr>
          <p:cNvPr id="2" name="日期占位符 1"/>
          <p:cNvSpPr>
            <a:spLocks noGrp="1"/>
          </p:cNvSpPr>
          <p:nvPr>
            <p:ph type="dt" sz="half" idx="10"/>
          </p:nvPr>
        </p:nvSpPr>
        <p:spPr/>
        <p:txBody>
          <a:bodyPr/>
          <a:lstStyle/>
          <a:p>
            <a:pPr>
              <a:defRPr/>
            </a:pPr>
            <a:fld id="{90A9DFD1-649D-4A84-ACF6-5E3063B03B36}" type="datetime1">
              <a:rPr lang="zh-CN" altLang="en-US" smtClean="0"/>
              <a:t>2021/12/02</a:t>
            </a:fld>
            <a:endParaRPr lang="zh-CN" altLang="en-US" dirty="0"/>
          </a:p>
        </p:txBody>
      </p:sp>
    </p:spTree>
  </p:cSld>
  <p:clrMapOvr>
    <a:masterClrMapping/>
  </p:clrMapOvr>
  <p:transition/>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cap="rnd" cmpd="dbl">
          <a:solidFill>
            <a:srgbClr val="92D050">
              <a:alpha val="48000"/>
            </a:srgbClr>
          </a:solidFill>
          <a:round/>
        </a:ln>
        <a:effectLst>
          <a:outerShdw blurRad="50800" dist="50800" dir="5400000" algn="ctr" rotWithShape="0">
            <a:srgbClr val="00B050"/>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2445</TotalTime>
  <Words>18902</Words>
  <Application>Microsoft Office PowerPoint</Application>
  <PresentationFormat>全屏显示(4:3)</PresentationFormat>
  <Paragraphs>2305</Paragraphs>
  <Slides>186</Slides>
  <Notes>3</Notes>
  <HiddenSlides>0</HiddenSlides>
  <MMClips>0</MMClips>
  <ScaleCrop>false</ScaleCrop>
  <HeadingPairs>
    <vt:vector size="8" baseType="variant">
      <vt:variant>
        <vt:lpstr>已用的字体</vt:lpstr>
      </vt:variant>
      <vt:variant>
        <vt:i4>22</vt:i4>
      </vt:variant>
      <vt:variant>
        <vt:lpstr>主题</vt:lpstr>
      </vt:variant>
      <vt:variant>
        <vt:i4>3</vt:i4>
      </vt:variant>
      <vt:variant>
        <vt:lpstr>嵌入 OLE 服务器</vt:lpstr>
      </vt:variant>
      <vt:variant>
        <vt:i4>3</vt:i4>
      </vt:variant>
      <vt:variant>
        <vt:lpstr>幻灯片标题</vt:lpstr>
      </vt:variant>
      <vt:variant>
        <vt:i4>186</vt:i4>
      </vt:variant>
    </vt:vector>
  </HeadingPairs>
  <TitlesOfParts>
    <vt:vector size="214" baseType="lpstr">
      <vt:lpstr>Arial Unicode MS</vt:lpstr>
      <vt:lpstr>Monotype Sorts</vt:lpstr>
      <vt:lpstr>黑体</vt:lpstr>
      <vt:lpstr>华文琥珀</vt:lpstr>
      <vt:lpstr>华文隶书</vt:lpstr>
      <vt:lpstr>华文新魏</vt:lpstr>
      <vt:lpstr>华文行楷</vt:lpstr>
      <vt:lpstr>楷体</vt:lpstr>
      <vt:lpstr>楷体_GB2312</vt:lpstr>
      <vt:lpstr>隶书</vt:lpstr>
      <vt:lpstr>宋体</vt:lpstr>
      <vt:lpstr>微软雅黑</vt:lpstr>
      <vt:lpstr>Arial</vt:lpstr>
      <vt:lpstr>Arial Narrow</vt:lpstr>
      <vt:lpstr>Calibri</vt:lpstr>
      <vt:lpstr>Cambria Math</vt:lpstr>
      <vt:lpstr>Franklin Gothic Book</vt:lpstr>
      <vt:lpstr>Franklin Gothic Medium</vt:lpstr>
      <vt:lpstr>Symbol</vt:lpstr>
      <vt:lpstr>Tahoma</vt:lpstr>
      <vt:lpstr>Times New Roman</vt:lpstr>
      <vt:lpstr>Wingdings</vt:lpstr>
      <vt:lpstr>数据库系统概论</vt:lpstr>
      <vt:lpstr>4_数据库系统概论</vt:lpstr>
      <vt:lpstr>1_Office 主题</vt:lpstr>
      <vt:lpstr>BMP 图象</vt:lpstr>
      <vt:lpstr>BMP 图像</vt:lpstr>
      <vt:lpstr>公式</vt:lpstr>
      <vt:lpstr>PowerPoint 演示文稿</vt:lpstr>
      <vt:lpstr>PowerPoint 演示文稿</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函数依赖举例</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函数依赖小结</vt:lpstr>
      <vt:lpstr>6.2 规范化</vt:lpstr>
      <vt:lpstr>6.2.2  码</vt:lpstr>
      <vt:lpstr>码（续）</vt:lpstr>
      <vt:lpstr>码（续）</vt:lpstr>
      <vt:lpstr>码（续）</vt:lpstr>
      <vt:lpstr>6.2 规范化</vt:lpstr>
      <vt:lpstr>6.2.3  范式</vt:lpstr>
      <vt:lpstr>范式（续）</vt:lpstr>
      <vt:lpstr>6.2  规范化</vt:lpstr>
      <vt:lpstr>第一范式(1NF) </vt:lpstr>
      <vt:lpstr>6.2.4  2NF</vt:lpstr>
      <vt:lpstr>2NF（续）</vt:lpstr>
      <vt:lpstr>第二范式(2NF)  </vt:lpstr>
      <vt:lpstr>2NF（续）</vt:lpstr>
      <vt:lpstr>2NF（续）</vt:lpstr>
      <vt:lpstr>2NF（续）</vt:lpstr>
      <vt:lpstr>6.2 规范化</vt:lpstr>
      <vt:lpstr> 6.2.5 3NF</vt:lpstr>
      <vt:lpstr>第三范式(3NF)</vt:lpstr>
      <vt:lpstr>练习</vt:lpstr>
      <vt:lpstr>练习</vt:lpstr>
      <vt:lpstr>6.2 规范化</vt:lpstr>
      <vt:lpstr> 6.2.6  BCNF</vt:lpstr>
      <vt:lpstr>BCNF（续）</vt:lpstr>
      <vt:lpstr>BCNF（续）</vt:lpstr>
      <vt:lpstr>PowerPoint 演示文稿</vt:lpstr>
      <vt:lpstr>BCNF（续）</vt:lpstr>
      <vt:lpstr>PowerPoint 演示文稿</vt:lpstr>
      <vt:lpstr>BCNF（续）</vt:lpstr>
      <vt:lpstr>BCNF（续）</vt:lpstr>
      <vt:lpstr>BCNF（续）</vt:lpstr>
      <vt:lpstr>BCNF判别练习</vt:lpstr>
      <vt:lpstr>BCNF（续）</vt:lpstr>
      <vt:lpstr>复习与回顾 </vt:lpstr>
      <vt:lpstr>复习与回顾 </vt:lpstr>
      <vt:lpstr>复习与回顾 </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 属性集闭包计算举例</vt:lpstr>
      <vt:lpstr>计算属性集闭包的作用</vt:lpstr>
      <vt:lpstr>判断属性集是否为候选码举例</vt:lpstr>
      <vt:lpstr>判断属性集是否为候选码</vt:lpstr>
      <vt:lpstr>判断属性集是否为候选码举例</vt:lpstr>
      <vt:lpstr>判断属性集是否为候选码举例</vt:lpstr>
      <vt:lpstr>判断属性集是否为候选码举例</vt:lpstr>
      <vt:lpstr>复习与回顾 </vt:lpstr>
      <vt:lpstr>复习与回顾</vt:lpstr>
      <vt:lpstr>数据依赖的公理系统（续）</vt:lpstr>
      <vt:lpstr>PowerPoint 演示文稿</vt:lpstr>
      <vt:lpstr>PowerPoint 演示文稿</vt:lpstr>
      <vt:lpstr>PowerPoint 演示文稿</vt:lpstr>
      <vt:lpstr>PowerPoint 演示文稿</vt:lpstr>
      <vt:lpstr>公理的完备性还可以理解为：</vt:lpstr>
      <vt:lpstr>公理的完备性的进一步证明</vt:lpstr>
      <vt:lpstr>证（1）：在关系r中，F+ 中的所有函数依赖都成立</vt:lpstr>
      <vt:lpstr>证（2）：在关系r中，不能根据F用Amstrong公理推导出的函数依赖X→Y不成立</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复习与回顾 </vt:lpstr>
      <vt:lpstr>第六章 关系数据理论</vt:lpstr>
      <vt:lpstr>6.4  关系模式的分解</vt:lpstr>
      <vt:lpstr>6.4  关系模式的分解</vt:lpstr>
      <vt:lpstr>PowerPoint 演示文稿</vt:lpstr>
      <vt:lpstr>6.4  关系模式的分解</vt:lpstr>
      <vt:lpstr>6.4  关系模式的分解</vt:lpstr>
      <vt:lpstr>6.4  关系模式的分解</vt:lpstr>
      <vt:lpstr>6.4  关系模式的分解</vt:lpstr>
      <vt:lpstr>无损连接分解</vt:lpstr>
      <vt:lpstr>6.4  关系模式的分解</vt:lpstr>
      <vt:lpstr>6.4  关系模式的分解</vt:lpstr>
      <vt:lpstr>6.4  关系模式的分解</vt:lpstr>
      <vt:lpstr>6.4  关系模式的分解</vt:lpstr>
      <vt:lpstr>6.4  关系模式的分解</vt:lpstr>
      <vt:lpstr>6.4  关系模式的分解</vt:lpstr>
      <vt:lpstr>6.4  关系模式的分解</vt:lpstr>
      <vt:lpstr>6.4  关系模式的分解</vt:lpstr>
      <vt:lpstr>6.4  关系模式的分解</vt:lpstr>
      <vt:lpstr>6.4  关系模式的分解</vt:lpstr>
      <vt:lpstr>6.4  关系模式的分解</vt:lpstr>
      <vt:lpstr>6.4  关系模式的分解</vt:lpstr>
      <vt:lpstr>模式分解算法 </vt:lpstr>
      <vt:lpstr>BCNF分解方法 </vt:lpstr>
      <vt:lpstr>BCNF分解举例</vt:lpstr>
      <vt:lpstr>BCNF分解算法</vt:lpstr>
      <vt:lpstr>BCNF分解举例</vt:lpstr>
      <vt:lpstr>BCNF分解举例</vt:lpstr>
      <vt:lpstr>BCNF分解算法</vt:lpstr>
      <vt:lpstr>3NF分解算法 </vt:lpstr>
      <vt:lpstr>3NF分解算法 </vt:lpstr>
      <vt:lpstr>3NF分解举例</vt:lpstr>
      <vt:lpstr>3NF分解举例</vt:lpstr>
      <vt:lpstr>3NF分解举例</vt:lpstr>
      <vt:lpstr>第六章 关系数据理论</vt:lpstr>
      <vt:lpstr>6.5  小结</vt:lpstr>
      <vt:lpstr>小结（续）</vt:lpstr>
      <vt:lpstr>小结（续）</vt:lpstr>
      <vt:lpstr>复习与回顾 </vt:lpstr>
      <vt:lpstr>复习与回顾 </vt:lpstr>
      <vt:lpstr>复习与回顾 </vt:lpstr>
      <vt:lpstr>本章总结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dc:title>
  <dc:creator>宋广华</dc:creator>
  <cp:keywords>数据库原理</cp:keywords>
  <cp:lastModifiedBy>宋 广华</cp:lastModifiedBy>
  <cp:revision>330</cp:revision>
  <dcterms:modified xsi:type="dcterms:W3CDTF">2021-12-02T15:49:39Z</dcterms:modified>
</cp:coreProperties>
</file>