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198"/>
  </p:notesMasterIdLst>
  <p:sldIdLst>
    <p:sldId id="619" r:id="rId3"/>
    <p:sldId id="620" r:id="rId4"/>
    <p:sldId id="391" r:id="rId5"/>
    <p:sldId id="392" r:id="rId6"/>
    <p:sldId id="499" r:id="rId7"/>
    <p:sldId id="395" r:id="rId8"/>
    <p:sldId id="396" r:id="rId9"/>
    <p:sldId id="397" r:id="rId10"/>
    <p:sldId id="502" r:id="rId11"/>
    <p:sldId id="399" r:id="rId12"/>
    <p:sldId id="400" r:id="rId13"/>
    <p:sldId id="401" r:id="rId14"/>
    <p:sldId id="503" r:id="rId15"/>
    <p:sldId id="403" r:id="rId16"/>
    <p:sldId id="404" r:id="rId17"/>
    <p:sldId id="609" r:id="rId18"/>
    <p:sldId id="608" r:id="rId19"/>
    <p:sldId id="610" r:id="rId20"/>
    <p:sldId id="611" r:id="rId21"/>
    <p:sldId id="612" r:id="rId22"/>
    <p:sldId id="504" r:id="rId23"/>
    <p:sldId id="407" r:id="rId24"/>
    <p:sldId id="592" r:id="rId25"/>
    <p:sldId id="593" r:id="rId26"/>
    <p:sldId id="594" r:id="rId27"/>
    <p:sldId id="595" r:id="rId28"/>
    <p:sldId id="412" r:id="rId29"/>
    <p:sldId id="413" r:id="rId30"/>
    <p:sldId id="415" r:id="rId31"/>
    <p:sldId id="416" r:id="rId32"/>
    <p:sldId id="417" r:id="rId33"/>
    <p:sldId id="418" r:id="rId34"/>
    <p:sldId id="419" r:id="rId35"/>
    <p:sldId id="420" r:id="rId36"/>
    <p:sldId id="421" r:id="rId37"/>
    <p:sldId id="422" r:id="rId38"/>
    <p:sldId id="423" r:id="rId39"/>
    <p:sldId id="425" r:id="rId40"/>
    <p:sldId id="433" r:id="rId41"/>
    <p:sldId id="434" r:id="rId42"/>
    <p:sldId id="435" r:id="rId43"/>
    <p:sldId id="436" r:id="rId44"/>
    <p:sldId id="437" r:id="rId45"/>
    <p:sldId id="521" r:id="rId46"/>
    <p:sldId id="439" r:id="rId47"/>
    <p:sldId id="440" r:id="rId48"/>
    <p:sldId id="598" r:id="rId49"/>
    <p:sldId id="500" r:id="rId50"/>
    <p:sldId id="449" r:id="rId51"/>
    <p:sldId id="452" r:id="rId52"/>
    <p:sldId id="453" r:id="rId53"/>
    <p:sldId id="454" r:id="rId54"/>
    <p:sldId id="429" r:id="rId55"/>
    <p:sldId id="430" r:id="rId56"/>
    <p:sldId id="528" r:id="rId57"/>
    <p:sldId id="432" r:id="rId58"/>
    <p:sldId id="617" r:id="rId59"/>
    <p:sldId id="455" r:id="rId60"/>
    <p:sldId id="614" r:id="rId61"/>
    <p:sldId id="456" r:id="rId62"/>
    <p:sldId id="457" r:id="rId63"/>
    <p:sldId id="458" r:id="rId64"/>
    <p:sldId id="459" r:id="rId65"/>
    <p:sldId id="460" r:id="rId66"/>
    <p:sldId id="461" r:id="rId67"/>
    <p:sldId id="462" r:id="rId68"/>
    <p:sldId id="463" r:id="rId69"/>
    <p:sldId id="464" r:id="rId70"/>
    <p:sldId id="616" r:id="rId71"/>
    <p:sldId id="465" r:id="rId72"/>
    <p:sldId id="466" r:id="rId73"/>
    <p:sldId id="467" r:id="rId74"/>
    <p:sldId id="483" r:id="rId75"/>
    <p:sldId id="484" r:id="rId76"/>
    <p:sldId id="485" r:id="rId77"/>
    <p:sldId id="486" r:id="rId78"/>
    <p:sldId id="487" r:id="rId79"/>
    <p:sldId id="603" r:id="rId80"/>
    <p:sldId id="604" r:id="rId81"/>
    <p:sldId id="605" r:id="rId82"/>
    <p:sldId id="606" r:id="rId83"/>
    <p:sldId id="607" r:id="rId84"/>
    <p:sldId id="488" r:id="rId85"/>
    <p:sldId id="489" r:id="rId86"/>
    <p:sldId id="490" r:id="rId87"/>
    <p:sldId id="491" r:id="rId88"/>
    <p:sldId id="492" r:id="rId89"/>
    <p:sldId id="613" r:id="rId90"/>
    <p:sldId id="493" r:id="rId91"/>
    <p:sldId id="495" r:id="rId92"/>
    <p:sldId id="601" r:id="rId93"/>
    <p:sldId id="496" r:id="rId94"/>
    <p:sldId id="602" r:id="rId95"/>
    <p:sldId id="497" r:id="rId96"/>
    <p:sldId id="618" r:id="rId97"/>
    <p:sldId id="615" r:id="rId98"/>
    <p:sldId id="498" r:id="rId99"/>
    <p:sldId id="622" r:id="rId100"/>
    <p:sldId id="623" r:id="rId101"/>
    <p:sldId id="624" r:id="rId102"/>
    <p:sldId id="625" r:id="rId103"/>
    <p:sldId id="626" r:id="rId104"/>
    <p:sldId id="627" r:id="rId105"/>
    <p:sldId id="628" r:id="rId106"/>
    <p:sldId id="630" r:id="rId107"/>
    <p:sldId id="631" r:id="rId108"/>
    <p:sldId id="632" r:id="rId109"/>
    <p:sldId id="634" r:id="rId110"/>
    <p:sldId id="636" r:id="rId111"/>
    <p:sldId id="637" r:id="rId112"/>
    <p:sldId id="638" r:id="rId113"/>
    <p:sldId id="639" r:id="rId114"/>
    <p:sldId id="640" r:id="rId115"/>
    <p:sldId id="641" r:id="rId116"/>
    <p:sldId id="642" r:id="rId117"/>
    <p:sldId id="643" r:id="rId118"/>
    <p:sldId id="644" r:id="rId119"/>
    <p:sldId id="645" r:id="rId120"/>
    <p:sldId id="646" r:id="rId121"/>
    <p:sldId id="647" r:id="rId122"/>
    <p:sldId id="648" r:id="rId123"/>
    <p:sldId id="649" r:id="rId124"/>
    <p:sldId id="650" r:id="rId125"/>
    <p:sldId id="651" r:id="rId126"/>
    <p:sldId id="652" r:id="rId127"/>
    <p:sldId id="653" r:id="rId128"/>
    <p:sldId id="654" r:id="rId129"/>
    <p:sldId id="655" r:id="rId130"/>
    <p:sldId id="656" r:id="rId131"/>
    <p:sldId id="657" r:id="rId132"/>
    <p:sldId id="658" r:id="rId133"/>
    <p:sldId id="659" r:id="rId134"/>
    <p:sldId id="660" r:id="rId135"/>
    <p:sldId id="661" r:id="rId136"/>
    <p:sldId id="662" r:id="rId137"/>
    <p:sldId id="663" r:id="rId138"/>
    <p:sldId id="664" r:id="rId139"/>
    <p:sldId id="665" r:id="rId140"/>
    <p:sldId id="666" r:id="rId141"/>
    <p:sldId id="667" r:id="rId142"/>
    <p:sldId id="668" r:id="rId143"/>
    <p:sldId id="669" r:id="rId144"/>
    <p:sldId id="670" r:id="rId145"/>
    <p:sldId id="671" r:id="rId146"/>
    <p:sldId id="672" r:id="rId147"/>
    <p:sldId id="673" r:id="rId148"/>
    <p:sldId id="674" r:id="rId149"/>
    <p:sldId id="675" r:id="rId150"/>
    <p:sldId id="676" r:id="rId151"/>
    <p:sldId id="677" r:id="rId152"/>
    <p:sldId id="678" r:id="rId153"/>
    <p:sldId id="679" r:id="rId154"/>
    <p:sldId id="680" r:id="rId155"/>
    <p:sldId id="681" r:id="rId156"/>
    <p:sldId id="682" r:id="rId157"/>
    <p:sldId id="683" r:id="rId158"/>
    <p:sldId id="684" r:id="rId159"/>
    <p:sldId id="685" r:id="rId160"/>
    <p:sldId id="686" r:id="rId161"/>
    <p:sldId id="687" r:id="rId162"/>
    <p:sldId id="688" r:id="rId163"/>
    <p:sldId id="689" r:id="rId164"/>
    <p:sldId id="690" r:id="rId165"/>
    <p:sldId id="691" r:id="rId166"/>
    <p:sldId id="692" r:id="rId167"/>
    <p:sldId id="693" r:id="rId168"/>
    <p:sldId id="694" r:id="rId169"/>
    <p:sldId id="695" r:id="rId170"/>
    <p:sldId id="696" r:id="rId171"/>
    <p:sldId id="697" r:id="rId172"/>
    <p:sldId id="698" r:id="rId173"/>
    <p:sldId id="699" r:id="rId174"/>
    <p:sldId id="700" r:id="rId175"/>
    <p:sldId id="701" r:id="rId176"/>
    <p:sldId id="702" r:id="rId177"/>
    <p:sldId id="703" r:id="rId178"/>
    <p:sldId id="704" r:id="rId179"/>
    <p:sldId id="705" r:id="rId180"/>
    <p:sldId id="706" r:id="rId181"/>
    <p:sldId id="707" r:id="rId182"/>
    <p:sldId id="708" r:id="rId183"/>
    <p:sldId id="718" r:id="rId184"/>
    <p:sldId id="719" r:id="rId185"/>
    <p:sldId id="720" r:id="rId186"/>
    <p:sldId id="721" r:id="rId187"/>
    <p:sldId id="709" r:id="rId188"/>
    <p:sldId id="710" r:id="rId189"/>
    <p:sldId id="713" r:id="rId190"/>
    <p:sldId id="714" r:id="rId191"/>
    <p:sldId id="715" r:id="rId192"/>
    <p:sldId id="716" r:id="rId193"/>
    <p:sldId id="722" r:id="rId194"/>
    <p:sldId id="723" r:id="rId195"/>
    <p:sldId id="724" r:id="rId196"/>
    <p:sldId id="717" r:id="rId197"/>
  </p:sldIdLst>
  <p:sldSz cx="9144000" cy="6858000" type="screen4x3"/>
  <p:notesSz cx="6834188" cy="997902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CCFF"/>
    <a:srgbClr val="CC99FF"/>
    <a:srgbClr val="FF00FF"/>
    <a:srgbClr val="0066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78" d="100"/>
          <a:sy n="78" d="100"/>
        </p:scale>
        <p:origin x="1522" y="72"/>
      </p:cViewPr>
      <p:guideLst>
        <p:guide orient="horz" pos="2199"/>
        <p:guide pos="2880"/>
      </p:guideLst>
    </p:cSldViewPr>
  </p:slideViewPr>
  <p:notesTextViewPr>
    <p:cViewPr>
      <p:scale>
        <a:sx n="100" d="100"/>
        <a:sy n="100" d="100"/>
      </p:scale>
      <p:origin x="0" y="0"/>
    </p:cViewPr>
  </p:notesTextViewPr>
  <p:sorterViewPr>
    <p:cViewPr>
      <p:scale>
        <a:sx n="100" d="100"/>
        <a:sy n="100" d="100"/>
      </p:scale>
      <p:origin x="0" y="3303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190" Type="http://schemas.openxmlformats.org/officeDocument/2006/relationships/slide" Target="slides/slide188.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viewProps" Target="viewProps.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theme" Target="theme/theme1.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notesMaster" Target="notesMasters/notesMaster1.xml"/><Relationship Id="rId202" Type="http://schemas.openxmlformats.org/officeDocument/2006/relationships/tableStyles" Target="tableStyles.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E42E8073-C2ED-49AC-BB91-7037168A1C7B}" type="datetimeFigureOut">
              <a:rPr lang="zh-CN" altLang="en-US"/>
              <a:pPr>
                <a:defRPr/>
              </a:pPr>
              <a:t>2021/11/25</a:t>
            </a:fld>
            <a:endParaRPr lang="en-US"/>
          </a:p>
        </p:txBody>
      </p:sp>
      <p:sp>
        <p:nvSpPr>
          <p:cNvPr id="98308" name="Rectangle 4"/>
          <p:cNvSpPr>
            <a:spLocks noGrp="1" noRot="1" noChangeAspect="1" noChangeArrowheads="1"/>
          </p:cNvSpPr>
          <p:nvPr>
            <p:ph type="sldImg" idx="2"/>
          </p:nvPr>
        </p:nvSpPr>
        <p:spPr bwMode="auto">
          <a:xfrm>
            <a:off x="1138238" y="747713"/>
            <a:ext cx="45561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fld id="{E2D90F21-18C3-45CC-AEFE-625E6C5EBF27}"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922338" y="747713"/>
            <a:ext cx="4987925" cy="3741737"/>
          </a:xfrm>
          <a:ln>
            <a:solidFill>
              <a:srgbClr val="000000"/>
            </a:solidFill>
            <a:miter lim="800000"/>
            <a:headEnd/>
            <a:tailEnd/>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148" name="灯片编号占位符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fld id="{8010E5C2-7773-40D2-88E1-42452E591B9B}" type="slidenum">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36609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fld id="{98E98E1A-10A5-4316-8F96-F8DD2B5D2D49}" type="slidenum">
              <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宋体" panose="02010600030101010101" pitchFamily="2" charset="-122"/>
              </a:rPr>
              <a:pPr marL="0" marR="0" lvl="0" indent="0" defTabSz="914400" eaLnBrk="0" fontAlgn="auto" latinLnBrk="0" hangingPunct="0">
                <a:lnSpc>
                  <a:spcPct val="100000"/>
                </a:lnSpc>
                <a:spcBef>
                  <a:spcPts val="0"/>
                </a:spcBef>
                <a:spcAft>
                  <a:spcPts val="0"/>
                </a:spcAft>
                <a:buClrTx/>
                <a:buSzTx/>
                <a:buFontTx/>
                <a:buNone/>
                <a:tabLst/>
                <a:defRPr/>
              </a:pPr>
              <a:t>2</a:t>
            </a:fld>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宋体" panose="02010600030101010101" pitchFamily="2" charset="-122"/>
            </a:endParaRPr>
          </a:p>
        </p:txBody>
      </p:sp>
      <p:sp>
        <p:nvSpPr>
          <p:cNvPr id="14339" name="Rectangle 2"/>
          <p:cNvSpPr>
            <a:spLocks noGrp="1" noRot="1" noChangeAspect="1" noChangeArrowheads="1" noTextEdit="1"/>
          </p:cNvSpPr>
          <p:nvPr>
            <p:ph type="sldImg"/>
          </p:nvPr>
        </p:nvSpPr>
        <p:spPr>
          <a:xfrm>
            <a:off x="922338" y="747713"/>
            <a:ext cx="4987925" cy="3741737"/>
          </a:xfrm>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471560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xfrm>
            <a:off x="922338" y="747713"/>
            <a:ext cx="4987925" cy="3741737"/>
          </a:xfrm>
        </p:spPr>
      </p:sp>
      <p:sp>
        <p:nvSpPr>
          <p:cNvPr id="993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3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4816F3F-4689-47EF-BDCC-3DE84356F9CC}" type="slidenum">
              <a:rPr lang="zh-CN" altLang="en-US"/>
              <a:pPr/>
              <a:t>15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2338" y="747713"/>
            <a:ext cx="4987925" cy="37417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F929020-CC7E-42F0-B34F-B26F8769ADD1}" type="slidenum">
              <a:rPr lang="zh-CN" altLang="en-US" smtClean="0"/>
              <a:pPr>
                <a:defRPr/>
              </a:pPr>
              <a:t>190</a:t>
            </a:fld>
            <a:endParaRPr lang="en-US" altLang="zh-CN"/>
          </a:p>
        </p:txBody>
      </p:sp>
    </p:spTree>
    <p:extLst>
      <p:ext uri="{BB962C8B-B14F-4D97-AF65-F5344CB8AC3E}">
        <p14:creationId xmlns:p14="http://schemas.microsoft.com/office/powerpoint/2010/main" val="1465991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2338" y="747713"/>
            <a:ext cx="4987925" cy="37417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F929020-CC7E-42F0-B34F-B26F8769ADD1}" type="slidenum">
              <a:rPr lang="zh-CN" altLang="en-US" smtClean="0"/>
              <a:pPr>
                <a:defRPr/>
              </a:pPr>
              <a:t>192</a:t>
            </a:fld>
            <a:endParaRPr lang="en-US" altLang="zh-CN"/>
          </a:p>
        </p:txBody>
      </p:sp>
    </p:spTree>
    <p:extLst>
      <p:ext uri="{BB962C8B-B14F-4D97-AF65-F5344CB8AC3E}">
        <p14:creationId xmlns:p14="http://schemas.microsoft.com/office/powerpoint/2010/main" val="2983386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xfrm>
            <a:off x="922338" y="747713"/>
            <a:ext cx="4987925" cy="37417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1300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3195FE93-C791-41A9-8165-4A20E4889B72}" type="slidenum">
              <a:rPr lang="zh-CN" altLang="en-US" sz="1200" smtClean="0"/>
              <a:pPr/>
              <a:t>195</a:t>
            </a:fld>
            <a:endParaRPr lang="en-US" altLang="zh-CN" sz="1200"/>
          </a:p>
        </p:txBody>
      </p:sp>
    </p:spTree>
    <p:extLst>
      <p:ext uri="{BB962C8B-B14F-4D97-AF65-F5344CB8AC3E}">
        <p14:creationId xmlns:p14="http://schemas.microsoft.com/office/powerpoint/2010/main" val="505827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31481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8217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9688"/>
            <a:ext cx="2057400" cy="6234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9688"/>
            <a:ext cx="6019800" cy="6234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79065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SmartArt 占位符 2"/>
          <p:cNvSpPr>
            <a:spLocks noGrp="1"/>
          </p:cNvSpPr>
          <p:nvPr>
            <p:ph type="dgm" idx="1"/>
          </p:nvPr>
        </p:nvSpPr>
        <p:spPr>
          <a:xfrm>
            <a:off x="457200" y="1828800"/>
            <a:ext cx="8229600" cy="4495800"/>
          </a:xfrm>
        </p:spPr>
        <p:txBody>
          <a:bodyPr/>
          <a:lstStyle/>
          <a:p>
            <a:pPr lvl="0"/>
            <a:endParaRPr lang="zh-CN" altLang="en-US" noProof="0"/>
          </a:p>
        </p:txBody>
      </p:sp>
      <p:sp>
        <p:nvSpPr>
          <p:cNvPr id="4" name="Rectangle 15"/>
          <p:cNvSpPr>
            <a:spLocks noGrp="1" noChangeArrowheads="1"/>
          </p:cNvSpPr>
          <p:nvPr>
            <p:ph type="dt" sz="half" idx="10"/>
          </p:nvPr>
        </p:nvSpPr>
        <p:spPr>
          <a:xfrm>
            <a:off x="457200" y="6400800"/>
            <a:ext cx="2133600" cy="320675"/>
          </a:xfrm>
          <a:prstGeom prst="rect">
            <a:avLst/>
          </a:prstGeom>
        </p:spPr>
        <p:txBody>
          <a:bodyPr/>
          <a:lstStyle>
            <a:lvl1pPr eaLnBrk="1" hangingPunct="1">
              <a:buFont typeface="Arial" panose="020B0604020202020204" pitchFamily="34" charset="0"/>
              <a:buNone/>
              <a:defRPr smtClean="0"/>
            </a:lvl1pPr>
          </a:lstStyle>
          <a:p>
            <a:pPr>
              <a:defRPr/>
            </a:pPr>
            <a:fld id="{C833A451-5494-4FB6-AA77-99F429143FAB}" type="datetime1">
              <a:rPr lang="zh-CN" altLang="en-US" smtClean="0"/>
              <a:t>2021/11/25</a:t>
            </a:fld>
            <a:endParaRPr lang="en-US" altLang="zh-CN"/>
          </a:p>
        </p:txBody>
      </p:sp>
      <p:sp>
        <p:nvSpPr>
          <p:cNvPr id="5" name="Rectangle 16"/>
          <p:cNvSpPr>
            <a:spLocks noGrp="1" noChangeArrowheads="1"/>
          </p:cNvSpPr>
          <p:nvPr>
            <p:ph type="ftr" sz="quarter" idx="11"/>
          </p:nvPr>
        </p:nvSpPr>
        <p:spPr>
          <a:xfrm>
            <a:off x="5219700" y="6381750"/>
            <a:ext cx="360045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extLst>
      <p:ext uri="{BB962C8B-B14F-4D97-AF65-F5344CB8AC3E}">
        <p14:creationId xmlns:p14="http://schemas.microsoft.com/office/powerpoint/2010/main" val="2158170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p:cNvSpPr>
            <a:spLocks noGrp="1" noChangeArrowheads="1"/>
          </p:cNvSpPr>
          <p:nvPr>
            <p:ph type="dt" sz="half" idx="10"/>
          </p:nvPr>
        </p:nvSpPr>
        <p:spPr>
          <a:xfrm>
            <a:off x="457200" y="6400800"/>
            <a:ext cx="2133600" cy="320675"/>
          </a:xfrm>
          <a:prstGeom prst="rect">
            <a:avLst/>
          </a:prstGeom>
        </p:spPr>
        <p:txBody>
          <a:bodyPr/>
          <a:lstStyle>
            <a:lvl1pPr eaLnBrk="1" hangingPunct="1">
              <a:buFont typeface="Arial" panose="020B0604020202020204" pitchFamily="34" charset="0"/>
              <a:buNone/>
              <a:defRPr smtClean="0"/>
            </a:lvl1pPr>
          </a:lstStyle>
          <a:p>
            <a:pPr>
              <a:defRPr/>
            </a:pPr>
            <a:fld id="{87952803-7507-438C-A422-7CD8E6C2F051}" type="datetime1">
              <a:rPr lang="zh-CN" altLang="en-US" smtClean="0"/>
              <a:t>2021/11/25</a:t>
            </a:fld>
            <a:endParaRPr lang="en-US" altLang="zh-CN"/>
          </a:p>
        </p:txBody>
      </p:sp>
      <p:sp>
        <p:nvSpPr>
          <p:cNvPr id="6" name="Rectangle 16"/>
          <p:cNvSpPr>
            <a:spLocks noGrp="1" noChangeArrowheads="1"/>
          </p:cNvSpPr>
          <p:nvPr>
            <p:ph type="ftr" sz="quarter" idx="11"/>
          </p:nvPr>
        </p:nvSpPr>
        <p:spPr>
          <a:xfrm>
            <a:off x="5219700" y="6381750"/>
            <a:ext cx="360045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extLst>
      <p:ext uri="{BB962C8B-B14F-4D97-AF65-F5344CB8AC3E}">
        <p14:creationId xmlns:p14="http://schemas.microsoft.com/office/powerpoint/2010/main" val="3974793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内容占位符 2"/>
          <p:cNvSpPr>
            <a:spLocks noGrp="1"/>
          </p:cNvSpPr>
          <p:nvPr>
            <p:ph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8288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529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5"/>
          <p:cNvSpPr>
            <a:spLocks noGrp="1" noChangeArrowheads="1"/>
          </p:cNvSpPr>
          <p:nvPr>
            <p:ph type="dt" sz="half" idx="10"/>
          </p:nvPr>
        </p:nvSpPr>
        <p:spPr>
          <a:xfrm>
            <a:off x="457200" y="6400800"/>
            <a:ext cx="2133600" cy="320675"/>
          </a:xfrm>
          <a:prstGeom prst="rect">
            <a:avLst/>
          </a:prstGeom>
        </p:spPr>
        <p:txBody>
          <a:bodyPr/>
          <a:lstStyle>
            <a:lvl1pPr eaLnBrk="1" hangingPunct="1">
              <a:buFont typeface="Arial" panose="020B0604020202020204" pitchFamily="34" charset="0"/>
              <a:buNone/>
              <a:defRPr smtClean="0"/>
            </a:lvl1pPr>
          </a:lstStyle>
          <a:p>
            <a:pPr>
              <a:defRPr/>
            </a:pPr>
            <a:fld id="{DA0FF0B1-036C-457C-B9AD-5CABF8B6BC6C}" type="datetime1">
              <a:rPr lang="zh-CN" altLang="en-US" smtClean="0"/>
              <a:t>2021/11/25</a:t>
            </a:fld>
            <a:endParaRPr lang="en-US" altLang="zh-CN"/>
          </a:p>
        </p:txBody>
      </p:sp>
      <p:sp>
        <p:nvSpPr>
          <p:cNvPr id="7" name="Rectangle 16"/>
          <p:cNvSpPr>
            <a:spLocks noGrp="1" noChangeArrowheads="1"/>
          </p:cNvSpPr>
          <p:nvPr>
            <p:ph type="ftr" sz="quarter" idx="11"/>
          </p:nvPr>
        </p:nvSpPr>
        <p:spPr>
          <a:xfrm>
            <a:off x="5219700" y="6381750"/>
            <a:ext cx="360045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extLst>
      <p:ext uri="{BB962C8B-B14F-4D97-AF65-F5344CB8AC3E}">
        <p14:creationId xmlns:p14="http://schemas.microsoft.com/office/powerpoint/2010/main" val="625161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828800"/>
            <a:ext cx="8229600" cy="4495800"/>
          </a:xfrm>
        </p:spPr>
        <p:txBody>
          <a:bodyPr/>
          <a:lstStyle/>
          <a:p>
            <a:pPr lvl="0"/>
            <a:endParaRPr lang="zh-CN" altLang="en-US" noProof="0"/>
          </a:p>
        </p:txBody>
      </p:sp>
      <p:sp>
        <p:nvSpPr>
          <p:cNvPr id="4" name="Rectangle 15"/>
          <p:cNvSpPr>
            <a:spLocks noGrp="1" noChangeArrowheads="1"/>
          </p:cNvSpPr>
          <p:nvPr>
            <p:ph type="dt" sz="half" idx="10"/>
          </p:nvPr>
        </p:nvSpPr>
        <p:spPr>
          <a:xfrm>
            <a:off x="457200" y="6400800"/>
            <a:ext cx="2133600" cy="320675"/>
          </a:xfrm>
          <a:prstGeom prst="rect">
            <a:avLst/>
          </a:prstGeom>
        </p:spPr>
        <p:txBody>
          <a:bodyPr/>
          <a:lstStyle>
            <a:lvl1pPr eaLnBrk="1" hangingPunct="1">
              <a:buFont typeface="Arial" panose="020B0604020202020204" pitchFamily="34" charset="0"/>
              <a:buNone/>
              <a:defRPr smtClean="0"/>
            </a:lvl1pPr>
          </a:lstStyle>
          <a:p>
            <a:pPr>
              <a:defRPr/>
            </a:pPr>
            <a:fld id="{611B29E9-E478-4066-805F-2FF08C5A71A8}" type="datetime1">
              <a:rPr lang="zh-CN" altLang="en-US" smtClean="0"/>
              <a:t>2021/11/25</a:t>
            </a:fld>
            <a:endParaRPr lang="en-US" altLang="zh-CN"/>
          </a:p>
        </p:txBody>
      </p:sp>
      <p:sp>
        <p:nvSpPr>
          <p:cNvPr id="5" name="Rectangle 16"/>
          <p:cNvSpPr>
            <a:spLocks noGrp="1" noChangeArrowheads="1"/>
          </p:cNvSpPr>
          <p:nvPr>
            <p:ph type="ftr" sz="quarter" idx="11"/>
          </p:nvPr>
        </p:nvSpPr>
        <p:spPr>
          <a:xfrm>
            <a:off x="5219700" y="6381750"/>
            <a:ext cx="360045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extLst>
      <p:ext uri="{BB962C8B-B14F-4D97-AF65-F5344CB8AC3E}">
        <p14:creationId xmlns:p14="http://schemas.microsoft.com/office/powerpoint/2010/main" val="3772774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00113" y="188913"/>
            <a:ext cx="6249987"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844675"/>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586288" y="1844675"/>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86288" y="4168775"/>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5711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Freeform 21" descr="Dark upward diagonal"/>
          <p:cNvSpPr>
            <a:spLocks/>
          </p:cNvSpPr>
          <p:nvPr userDrawn="1"/>
        </p:nvSpPr>
        <p:spPr bwMode="gray">
          <a:xfrm>
            <a:off x="0" y="2636838"/>
            <a:ext cx="9144000" cy="144462"/>
          </a:xfrm>
          <a:custGeom>
            <a:avLst/>
            <a:gdLst>
              <a:gd name="T0" fmla="*/ 0 w 5639"/>
              <a:gd name="T1" fmla="*/ 0 h 113"/>
              <a:gd name="T2" fmla="*/ 2147483646 w 5639"/>
              <a:gd name="T3" fmla="*/ 0 h 113"/>
              <a:gd name="T4" fmla="*/ 2147483646 w 5639"/>
              <a:gd name="T5" fmla="*/ 2147483646 h 113"/>
              <a:gd name="T6" fmla="*/ 2147483646 w 5639"/>
              <a:gd name="T7" fmla="*/ 2147483646 h 113"/>
              <a:gd name="T8" fmla="*/ 0 w 5639"/>
              <a:gd name="T9" fmla="*/ 2147483646 h 113"/>
              <a:gd name="T10" fmla="*/ 0 w 5639"/>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 name="Picture 2" descr="E:\华华上课\财大校徽.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6731" y="0"/>
            <a:ext cx="2725355" cy="2609528"/>
          </a:xfrm>
          <a:prstGeom prst="rect">
            <a:avLst/>
          </a:prstGeom>
          <a:noFill/>
          <a:effectLst>
            <a:reflection blurRad="6350" stA="50000" endPos="82000" dist="2032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507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Freeform 21" descr="Dark upward diagonal"/>
          <p:cNvSpPr>
            <a:spLocks/>
          </p:cNvSpPr>
          <p:nvPr userDrawn="1"/>
        </p:nvSpPr>
        <p:spPr bwMode="gray">
          <a:xfrm>
            <a:off x="0" y="2636838"/>
            <a:ext cx="9144000" cy="144462"/>
          </a:xfrm>
          <a:custGeom>
            <a:avLst/>
            <a:gdLst>
              <a:gd name="T0" fmla="*/ 0 w 5639"/>
              <a:gd name="T1" fmla="*/ 0 h 113"/>
              <a:gd name="T2" fmla="*/ 2147483646 w 5639"/>
              <a:gd name="T3" fmla="*/ 0 h 113"/>
              <a:gd name="T4" fmla="*/ 2147483646 w 5639"/>
              <a:gd name="T5" fmla="*/ 2147483646 h 113"/>
              <a:gd name="T6" fmla="*/ 2147483646 w 5639"/>
              <a:gd name="T7" fmla="*/ 2147483646 h 113"/>
              <a:gd name="T8" fmla="*/ 0 w 5639"/>
              <a:gd name="T9" fmla="*/ 2147483646 h 113"/>
              <a:gd name="T10" fmla="*/ 0 w 5639"/>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 name="Picture 2" descr="E:\华华上课\财大校徽.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6731" y="0"/>
            <a:ext cx="2725355" cy="2609528"/>
          </a:xfrm>
          <a:prstGeom prst="rect">
            <a:avLst/>
          </a:prstGeom>
          <a:noFill/>
          <a:effectLst>
            <a:reflection blurRad="6350" stA="50000" endPos="82000" dist="2032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969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Freeform 21" descr="Dark upward diagonal"/>
          <p:cNvSpPr>
            <a:spLocks/>
          </p:cNvSpPr>
          <p:nvPr userDrawn="1"/>
        </p:nvSpPr>
        <p:spPr bwMode="gray">
          <a:xfrm>
            <a:off x="0" y="928688"/>
            <a:ext cx="9131300" cy="46037"/>
          </a:xfrm>
          <a:custGeom>
            <a:avLst/>
            <a:gdLst>
              <a:gd name="T0" fmla="*/ 0 w 5639"/>
              <a:gd name="T1" fmla="*/ 0 h 113"/>
              <a:gd name="T2" fmla="*/ 2147483646 w 5639"/>
              <a:gd name="T3" fmla="*/ 0 h 113"/>
              <a:gd name="T4" fmla="*/ 2147483646 w 5639"/>
              <a:gd name="T5" fmla="*/ 2147483646 h 113"/>
              <a:gd name="T6" fmla="*/ 2147483646 w 5639"/>
              <a:gd name="T7" fmla="*/ 2147483646 h 113"/>
              <a:gd name="T8" fmla="*/ 0 w 5639"/>
              <a:gd name="T9" fmla="*/ 2147483646 h 113"/>
              <a:gd name="T10" fmla="*/ 0 w 5639"/>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Freeform 21" descr="Dark upward diagonal"/>
          <p:cNvSpPr>
            <a:spLocks/>
          </p:cNvSpPr>
          <p:nvPr userDrawn="1"/>
        </p:nvSpPr>
        <p:spPr bwMode="gray">
          <a:xfrm rot="5400000">
            <a:off x="-2437606" y="3405981"/>
            <a:ext cx="6858000" cy="46038"/>
          </a:xfrm>
          <a:custGeom>
            <a:avLst/>
            <a:gdLst>
              <a:gd name="T0" fmla="*/ 0 w 5639"/>
              <a:gd name="T1" fmla="*/ 0 h 113"/>
              <a:gd name="T2" fmla="*/ 2147483646 w 5639"/>
              <a:gd name="T3" fmla="*/ 0 h 113"/>
              <a:gd name="T4" fmla="*/ 2147483646 w 5639"/>
              <a:gd name="T5" fmla="*/ 2147483646 h 113"/>
              <a:gd name="T6" fmla="*/ 2147483646 w 5639"/>
              <a:gd name="T7" fmla="*/ 2147483646 h 113"/>
              <a:gd name="T8" fmla="*/ 0 w 5639"/>
              <a:gd name="T9" fmla="*/ 2147483646 h 113"/>
              <a:gd name="T10" fmla="*/ 0 w 5639"/>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灯片编号占位符 5"/>
          <p:cNvSpPr txBox="1">
            <a:spLocks/>
          </p:cNvSpPr>
          <p:nvPr userDrawn="1"/>
        </p:nvSpPr>
        <p:spPr>
          <a:xfrm>
            <a:off x="0" y="2708275"/>
            <a:ext cx="957263" cy="1728788"/>
          </a:xfrm>
          <a:prstGeom prst="rect">
            <a:avLst/>
          </a:prstGeom>
        </p:spPr>
        <p:txBody>
          <a:bodyPr anchor="ctr"/>
          <a:lstStyle>
            <a:defPPr>
              <a:defRPr lang="zh-CN"/>
            </a:defPPr>
            <a:lvl1pPr marL="0" algn="r" defTabSz="914400" rtl="0" eaLnBrk="1" latinLnBrk="0" hangingPunct="1">
              <a:defRPr lang="en-US" altLang="zh-CN" sz="1400" b="1" i="0" kern="1200" baseline="0" smtClean="0">
                <a:solidFill>
                  <a:srgbClr val="C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200000"/>
              </a:lnSpc>
              <a:spcBef>
                <a:spcPts val="0"/>
              </a:spcBef>
              <a:spcAft>
                <a:spcPts val="0"/>
              </a:spcAft>
              <a:defRPr/>
            </a:pPr>
            <a:r>
              <a:rPr lang="zh-CN" altLang="en-US" sz="1200" dirty="0">
                <a:solidFill>
                  <a:srgbClr val="002060"/>
                </a:solidFill>
                <a:latin typeface="微软雅黑" panose="020B0503020204020204" pitchFamily="34" charset="-122"/>
                <a:ea typeface="微软雅黑" panose="020B0503020204020204" pitchFamily="34" charset="-122"/>
              </a:rPr>
              <a:t>第</a:t>
            </a:r>
            <a:endParaRPr sz="1200" dirty="0">
              <a:solidFill>
                <a:srgbClr val="002060"/>
              </a:solidFill>
              <a:latin typeface="微软雅黑" panose="020B0503020204020204" pitchFamily="34" charset="-122"/>
              <a:ea typeface="微软雅黑" panose="020B0503020204020204" pitchFamily="34" charset="-122"/>
            </a:endParaRPr>
          </a:p>
          <a:p>
            <a:pPr algn="ctr" fontAlgn="auto">
              <a:lnSpc>
                <a:spcPct val="200000"/>
              </a:lnSpc>
              <a:spcBef>
                <a:spcPts val="0"/>
              </a:spcBef>
              <a:spcAft>
                <a:spcPts val="0"/>
              </a:spcAft>
              <a:defRPr/>
            </a:pPr>
            <a:fld id="{0308912A-0878-400E-ADC5-D02A8493BF78}" type="slidenum">
              <a:rPr sz="1100" smtClean="0">
                <a:latin typeface="微软雅黑" panose="020B0503020204020204" pitchFamily="34" charset="-122"/>
                <a:ea typeface="微软雅黑" panose="020B0503020204020204" pitchFamily="34" charset="-122"/>
              </a:rPr>
              <a:pPr algn="ctr" fontAlgn="auto">
                <a:lnSpc>
                  <a:spcPct val="200000"/>
                </a:lnSpc>
                <a:spcBef>
                  <a:spcPts val="0"/>
                </a:spcBef>
                <a:spcAft>
                  <a:spcPts val="0"/>
                </a:spcAft>
                <a:defRPr/>
              </a:pPr>
              <a:t>‹#›</a:t>
            </a:fld>
            <a:r>
              <a:rPr sz="1100" dirty="0">
                <a:solidFill>
                  <a:srgbClr val="002060"/>
                </a:solidFill>
                <a:latin typeface="微软雅黑" panose="020B0503020204020204" pitchFamily="34" charset="-122"/>
                <a:ea typeface="微软雅黑" panose="020B0503020204020204" pitchFamily="34" charset="-122"/>
              </a:rPr>
              <a:t>/</a:t>
            </a:r>
            <a:r>
              <a:rPr lang="en-US" altLang="zh-CN" sz="1100" dirty="0">
                <a:solidFill>
                  <a:srgbClr val="002060"/>
                </a:solidFill>
                <a:latin typeface="微软雅黑" panose="020B0503020204020204" pitchFamily="34" charset="-122"/>
                <a:ea typeface="微软雅黑" panose="020B0503020204020204" pitchFamily="34" charset="-122"/>
              </a:rPr>
              <a:t>195</a:t>
            </a:r>
          </a:p>
          <a:p>
            <a:pPr algn="ctr" fontAlgn="auto">
              <a:lnSpc>
                <a:spcPct val="200000"/>
              </a:lnSpc>
              <a:spcBef>
                <a:spcPts val="0"/>
              </a:spcBef>
              <a:spcAft>
                <a:spcPts val="0"/>
              </a:spcAft>
              <a:defRPr/>
            </a:pPr>
            <a:r>
              <a:rPr lang="zh-CN" altLang="en-US" sz="1200" dirty="0">
                <a:solidFill>
                  <a:srgbClr val="002060"/>
                </a:solidFill>
                <a:latin typeface="微软雅黑" panose="020B0503020204020204" pitchFamily="34" charset="-122"/>
                <a:ea typeface="微软雅黑" panose="020B0503020204020204" pitchFamily="34" charset="-122"/>
              </a:rPr>
              <a:t>页</a:t>
            </a:r>
            <a:endParaRPr lang="zh-CN" altLang="en-US" sz="1200" dirty="0"/>
          </a:p>
        </p:txBody>
      </p:sp>
      <p:pic>
        <p:nvPicPr>
          <p:cNvPr id="7" name="Picture 2" descr="E:\华华上课\财大校徽.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690" y="42584"/>
            <a:ext cx="904580" cy="866136"/>
          </a:xfrm>
          <a:prstGeom prst="rect">
            <a:avLst/>
          </a:prstGeom>
          <a:noFill/>
          <a:effectLst>
            <a:reflection blurRad="6350" stA="50000" endA="300" endPos="55500" dist="101600" dir="5400000" sy="-100000" algn="bl" rotWithShape="0"/>
          </a:effectLst>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475656" y="155494"/>
            <a:ext cx="6995120" cy="980728"/>
          </a:xfrm>
        </p:spPr>
        <p:txBody>
          <a:bodyPr/>
          <a:lstStyle/>
          <a:p>
            <a:r>
              <a:rPr lang="zh-CN" altLang="en-US" dirty="0"/>
              <a:t>单击此处编辑母版标题样式</a:t>
            </a:r>
          </a:p>
        </p:txBody>
      </p:sp>
      <p:sp>
        <p:nvSpPr>
          <p:cNvPr id="3" name="内容占位符 2"/>
          <p:cNvSpPr>
            <a:spLocks noGrp="1"/>
          </p:cNvSpPr>
          <p:nvPr>
            <p:ph idx="1"/>
          </p:nvPr>
        </p:nvSpPr>
        <p:spPr>
          <a:xfrm>
            <a:off x="1403648" y="1412776"/>
            <a:ext cx="7139136" cy="452596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0" y="6515100"/>
            <a:ext cx="968375" cy="342900"/>
          </a:xfrm>
          <a:prstGeom prst="rect">
            <a:avLst/>
          </a:prstGeom>
        </p:spPr>
        <p:txBody>
          <a:bodyPr/>
          <a:lstStyle>
            <a:lvl1pPr algn="ctr" eaLnBrk="1" fontAlgn="auto" hangingPunct="1">
              <a:spcBef>
                <a:spcPts val="0"/>
              </a:spcBef>
              <a:spcAft>
                <a:spcPts val="0"/>
              </a:spcAft>
              <a:defRPr sz="1000" b="1" i="0" baseline="0" smtClean="0">
                <a:solidFill>
                  <a:srgbClr val="002060"/>
                </a:solidFill>
                <a:latin typeface="微软雅黑" panose="020B0503020204020204" pitchFamily="34" charset="-122"/>
                <a:ea typeface="微软雅黑" panose="020B0503020204020204" pitchFamily="34" charset="-122"/>
              </a:defRPr>
            </a:lvl1pPr>
          </a:lstStyle>
          <a:p>
            <a:pPr>
              <a:defRPr/>
            </a:pPr>
            <a:fld id="{3BD71C93-51E0-40A5-A268-E5B5FDA31DFE}" type="datetime1">
              <a:rPr lang="zh-CN" altLang="en-US" smtClean="0"/>
              <a:t>2021/11/25</a:t>
            </a:fld>
            <a:endParaRPr lang="zh-CN" altLang="en-US" dirty="0"/>
          </a:p>
        </p:txBody>
      </p:sp>
    </p:spTree>
    <p:extLst>
      <p:ext uri="{BB962C8B-B14F-4D97-AF65-F5344CB8AC3E}">
        <p14:creationId xmlns:p14="http://schemas.microsoft.com/office/powerpoint/2010/main" val="2377415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descr="E:\华华上课\财大校徽.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37" y="2847"/>
            <a:ext cx="817347" cy="782610"/>
          </a:xfrm>
          <a:prstGeom prst="rect">
            <a:avLst/>
          </a:prstGeom>
          <a:noFill/>
          <a:effectLst>
            <a:reflection blurRad="6350" stA="50000" endA="300" endPos="55500" dist="101600" dir="5400000" sy="-100000" algn="bl" rotWithShape="0"/>
          </a:effectLst>
          <a:extLst>
            <a:ext uri="{909E8E84-426E-40DD-AFC4-6F175D3DCCD1}">
              <a14:hiddenFill xmlns:a14="http://schemas.microsoft.com/office/drawing/2010/main">
                <a:solidFill>
                  <a:srgbClr val="FFFFFF"/>
                </a:solidFill>
              </a14:hiddenFill>
            </a:ext>
          </a:extLst>
        </p:spPr>
      </p:pic>
      <p:sp>
        <p:nvSpPr>
          <p:cNvPr id="5" name="Freeform 21" descr="Dark upward diagonal"/>
          <p:cNvSpPr>
            <a:spLocks/>
          </p:cNvSpPr>
          <p:nvPr userDrawn="1"/>
        </p:nvSpPr>
        <p:spPr bwMode="gray">
          <a:xfrm rot="5400000">
            <a:off x="-2570956" y="3417094"/>
            <a:ext cx="6858000" cy="46038"/>
          </a:xfrm>
          <a:custGeom>
            <a:avLst/>
            <a:gdLst>
              <a:gd name="T0" fmla="*/ 0 w 5639"/>
              <a:gd name="T1" fmla="*/ 0 h 113"/>
              <a:gd name="T2" fmla="*/ 2147483646 w 5639"/>
              <a:gd name="T3" fmla="*/ 0 h 113"/>
              <a:gd name="T4" fmla="*/ 2147483646 w 5639"/>
              <a:gd name="T5" fmla="*/ 2147483646 h 113"/>
              <a:gd name="T6" fmla="*/ 2147483646 w 5639"/>
              <a:gd name="T7" fmla="*/ 2147483646 h 113"/>
              <a:gd name="T8" fmla="*/ 0 w 5639"/>
              <a:gd name="T9" fmla="*/ 2147483646 h 113"/>
              <a:gd name="T10" fmla="*/ 0 w 5639"/>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灯片编号占位符 5"/>
          <p:cNvSpPr txBox="1">
            <a:spLocks/>
          </p:cNvSpPr>
          <p:nvPr userDrawn="1"/>
        </p:nvSpPr>
        <p:spPr>
          <a:xfrm>
            <a:off x="0" y="2708275"/>
            <a:ext cx="755650" cy="1728788"/>
          </a:xfrm>
          <a:prstGeom prst="rect">
            <a:avLst/>
          </a:prstGeom>
        </p:spPr>
        <p:txBody>
          <a:bodyPr anchor="ctr"/>
          <a:lstStyle>
            <a:defPPr>
              <a:defRPr lang="zh-CN"/>
            </a:defPPr>
            <a:lvl1pPr marL="0" algn="r" defTabSz="914400" rtl="0" eaLnBrk="1" latinLnBrk="0" hangingPunct="1">
              <a:defRPr lang="en-US" altLang="zh-CN" sz="1400" b="1" i="0" kern="1200" baseline="0" smtClean="0">
                <a:solidFill>
                  <a:srgbClr val="C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200000"/>
              </a:lnSpc>
              <a:spcBef>
                <a:spcPts val="0"/>
              </a:spcBef>
              <a:spcAft>
                <a:spcPts val="0"/>
              </a:spcAft>
              <a:buFont typeface="Arial" panose="020B0604020202020204" pitchFamily="34" charset="0"/>
              <a:buNone/>
              <a:defRPr/>
            </a:pPr>
            <a:r>
              <a:rPr lang="zh-CN" altLang="en-US" sz="1200" dirty="0">
                <a:solidFill>
                  <a:srgbClr val="002060"/>
                </a:solidFill>
                <a:latin typeface="微软雅黑" panose="020B0503020204020204" pitchFamily="34" charset="-122"/>
                <a:ea typeface="微软雅黑" panose="020B0503020204020204" pitchFamily="34" charset="-122"/>
              </a:rPr>
              <a:t>第</a:t>
            </a:r>
            <a:endParaRPr sz="1200" dirty="0">
              <a:solidFill>
                <a:srgbClr val="002060"/>
              </a:solidFill>
              <a:latin typeface="微软雅黑" panose="020B0503020204020204" pitchFamily="34" charset="-122"/>
              <a:ea typeface="微软雅黑" panose="020B0503020204020204" pitchFamily="34" charset="-122"/>
            </a:endParaRPr>
          </a:p>
          <a:p>
            <a:pPr algn="ctr" fontAlgn="auto">
              <a:lnSpc>
                <a:spcPct val="200000"/>
              </a:lnSpc>
              <a:spcBef>
                <a:spcPts val="0"/>
              </a:spcBef>
              <a:spcAft>
                <a:spcPts val="0"/>
              </a:spcAft>
              <a:buFont typeface="Arial" panose="020B0604020202020204" pitchFamily="34" charset="0"/>
              <a:buNone/>
              <a:defRPr/>
            </a:pPr>
            <a:fld id="{8E690B83-F47C-4D8E-8C95-6A5A42B2A5DA}" type="slidenum">
              <a:rPr sz="1050" smtClean="0">
                <a:latin typeface="微软雅黑" panose="020B0503020204020204" pitchFamily="34" charset="-122"/>
                <a:ea typeface="微软雅黑" panose="020B0503020204020204" pitchFamily="34" charset="-122"/>
              </a:rPr>
              <a:pPr algn="ctr" fontAlgn="auto">
                <a:lnSpc>
                  <a:spcPct val="200000"/>
                </a:lnSpc>
                <a:spcBef>
                  <a:spcPts val="0"/>
                </a:spcBef>
                <a:spcAft>
                  <a:spcPts val="0"/>
                </a:spcAft>
                <a:buFont typeface="Arial" panose="020B0604020202020204" pitchFamily="34" charset="0"/>
                <a:buNone/>
                <a:defRPr/>
              </a:pPr>
              <a:t>‹#›</a:t>
            </a:fld>
            <a:r>
              <a:rPr sz="1050" dirty="0">
                <a:solidFill>
                  <a:srgbClr val="002060"/>
                </a:solidFill>
                <a:latin typeface="微软雅黑" panose="020B0503020204020204" pitchFamily="34" charset="-122"/>
                <a:ea typeface="微软雅黑" panose="020B0503020204020204" pitchFamily="34" charset="-122"/>
              </a:rPr>
              <a:t>/19</a:t>
            </a:r>
            <a:r>
              <a:rPr lang="en-US" altLang="zh-CN" sz="1050" dirty="0">
                <a:solidFill>
                  <a:srgbClr val="002060"/>
                </a:solidFill>
                <a:latin typeface="微软雅黑" panose="020B0503020204020204" pitchFamily="34" charset="-122"/>
                <a:ea typeface="微软雅黑" panose="020B0503020204020204" pitchFamily="34" charset="-122"/>
              </a:rPr>
              <a:t>5</a:t>
            </a:r>
            <a:endParaRPr sz="1050" dirty="0">
              <a:solidFill>
                <a:srgbClr val="002060"/>
              </a:solidFill>
              <a:latin typeface="微软雅黑" panose="020B0503020204020204" pitchFamily="34" charset="-122"/>
              <a:ea typeface="微软雅黑" panose="020B0503020204020204" pitchFamily="34" charset="-122"/>
            </a:endParaRPr>
          </a:p>
          <a:p>
            <a:pPr algn="ctr" fontAlgn="auto">
              <a:lnSpc>
                <a:spcPct val="200000"/>
              </a:lnSpc>
              <a:spcBef>
                <a:spcPts val="0"/>
              </a:spcBef>
              <a:spcAft>
                <a:spcPts val="0"/>
              </a:spcAft>
              <a:buFont typeface="Arial" panose="020B0604020202020204" pitchFamily="34" charset="0"/>
              <a:buNone/>
              <a:defRPr/>
            </a:pPr>
            <a:r>
              <a:rPr lang="zh-CN" altLang="en-US" sz="1200" dirty="0">
                <a:solidFill>
                  <a:srgbClr val="002060"/>
                </a:solidFill>
                <a:latin typeface="微软雅黑" panose="020B0503020204020204" pitchFamily="34" charset="-122"/>
                <a:ea typeface="微软雅黑" panose="020B0503020204020204" pitchFamily="34" charset="-122"/>
              </a:rPr>
              <a:t>页</a:t>
            </a:r>
            <a:endParaRPr lang="zh-CN" altLang="en-US" sz="1200" dirty="0"/>
          </a:p>
        </p:txBody>
      </p:sp>
      <p:sp>
        <p:nvSpPr>
          <p:cNvPr id="7" name="Freeform 21" descr="Dark upward diagonal"/>
          <p:cNvSpPr>
            <a:spLocks/>
          </p:cNvSpPr>
          <p:nvPr userDrawn="1"/>
        </p:nvSpPr>
        <p:spPr bwMode="gray">
          <a:xfrm>
            <a:off x="0" y="836613"/>
            <a:ext cx="9131300" cy="46037"/>
          </a:xfrm>
          <a:custGeom>
            <a:avLst/>
            <a:gdLst>
              <a:gd name="T0" fmla="*/ 0 w 5639"/>
              <a:gd name="T1" fmla="*/ 0 h 113"/>
              <a:gd name="T2" fmla="*/ 2147483646 w 5639"/>
              <a:gd name="T3" fmla="*/ 0 h 113"/>
              <a:gd name="T4" fmla="*/ 2147483646 w 5639"/>
              <a:gd name="T5" fmla="*/ 2147483646 h 113"/>
              <a:gd name="T6" fmla="*/ 2147483646 w 5639"/>
              <a:gd name="T7" fmla="*/ 2147483646 h 113"/>
              <a:gd name="T8" fmla="*/ 0 w 5639"/>
              <a:gd name="T9" fmla="*/ 2147483646 h 113"/>
              <a:gd name="T10" fmla="*/ 0 w 5639"/>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标题 1"/>
          <p:cNvSpPr>
            <a:spLocks noGrp="1"/>
          </p:cNvSpPr>
          <p:nvPr>
            <p:ph type="title"/>
          </p:nvPr>
        </p:nvSpPr>
        <p:spPr>
          <a:xfrm>
            <a:off x="958966" y="-39688"/>
            <a:ext cx="8149538" cy="1138238"/>
          </a:xfrm>
        </p:spPr>
        <p:txBody>
          <a:bodyPr/>
          <a:lstStyle>
            <a:lvl1pPr>
              <a:defRPr>
                <a:solidFill>
                  <a:schemeClr val="accent1">
                    <a:lumMod val="25000"/>
                  </a:schemeClr>
                </a:solidFill>
              </a:defRPr>
            </a:lvl1pPr>
          </a:lstStyle>
          <a:p>
            <a:r>
              <a:rPr lang="zh-CN" altLang="en-US" dirty="0"/>
              <a:t>单击此处编辑母版标题样式</a:t>
            </a:r>
          </a:p>
        </p:txBody>
      </p:sp>
      <p:sp>
        <p:nvSpPr>
          <p:cNvPr id="3" name="内容占位符 2"/>
          <p:cNvSpPr>
            <a:spLocks noGrp="1"/>
          </p:cNvSpPr>
          <p:nvPr>
            <p:ph idx="1"/>
          </p:nvPr>
        </p:nvSpPr>
        <p:spPr>
          <a:xfrm>
            <a:off x="958966" y="1339850"/>
            <a:ext cx="8149538" cy="48545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0" y="6496526"/>
            <a:ext cx="827088" cy="358627"/>
          </a:xfrm>
          <a:prstGeom prst="rect">
            <a:avLst/>
          </a:prstGeom>
        </p:spPr>
        <p:txBody>
          <a:bodyPr/>
          <a:lstStyle>
            <a:lvl1pPr algn="l" eaLnBrk="1" fontAlgn="auto" hangingPunct="1">
              <a:spcBef>
                <a:spcPts val="0"/>
              </a:spcBef>
              <a:spcAft>
                <a:spcPts val="0"/>
              </a:spcAft>
              <a:buFont typeface="Arial" panose="020B0604020202020204" pitchFamily="34" charset="0"/>
              <a:buNone/>
              <a:defRPr sz="1000" b="1" i="0" baseline="0" smtClean="0">
                <a:solidFill>
                  <a:srgbClr val="002060"/>
                </a:solidFill>
                <a:latin typeface="Calibri"/>
                <a:ea typeface="宋体"/>
              </a:defRPr>
            </a:lvl1pPr>
          </a:lstStyle>
          <a:p>
            <a:pPr>
              <a:defRPr/>
            </a:pPr>
            <a:fld id="{B3A4D188-5C87-4F7E-94FA-3C4140C6B6E1}" type="datetime1">
              <a:rPr lang="zh-CN" altLang="en-US" smtClean="0"/>
              <a:t>2021/11/25</a:t>
            </a:fld>
            <a:endParaRPr lang="zh-CN" altLang="en-US" dirty="0"/>
          </a:p>
        </p:txBody>
      </p:sp>
    </p:spTree>
    <p:extLst>
      <p:ext uri="{BB962C8B-B14F-4D97-AF65-F5344CB8AC3E}">
        <p14:creationId xmlns:p14="http://schemas.microsoft.com/office/powerpoint/2010/main" val="13789607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00113" y="188913"/>
            <a:ext cx="6249987"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844675"/>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86288" y="1844675"/>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0672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00113" y="188913"/>
            <a:ext cx="6249987"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844675"/>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586288" y="1844675"/>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86288" y="4168775"/>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67698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737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950643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7643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64700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0157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6295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673554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5159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042988" y="-39688"/>
            <a:ext cx="7993062"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51" name="Rectangle 3"/>
          <p:cNvSpPr>
            <a:spLocks noGrp="1" noChangeArrowheads="1"/>
          </p:cNvSpPr>
          <p:nvPr>
            <p:ph type="body" idx="1"/>
          </p:nvPr>
        </p:nvSpPr>
        <p:spPr bwMode="auto">
          <a:xfrm>
            <a:off x="1042988" y="1339850"/>
            <a:ext cx="7993062"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1" name="Text Box 7"/>
          <p:cNvSpPr txBox="1">
            <a:spLocks noChangeArrowheads="1"/>
          </p:cNvSpPr>
          <p:nvPr userDrawn="1"/>
        </p:nvSpPr>
        <p:spPr bwMode="auto">
          <a:xfrm>
            <a:off x="5510213" y="6454775"/>
            <a:ext cx="4103687" cy="334963"/>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r>
              <a:rPr lang="en-US" altLang="zh-CN" sz="1600" b="1" dirty="0">
                <a:solidFill>
                  <a:schemeClr val="bg1"/>
                </a:solidFill>
              </a:rPr>
              <a:t>An Introduction to Database System</a:t>
            </a:r>
          </a:p>
        </p:txBody>
      </p:sp>
      <p:sp>
        <p:nvSpPr>
          <p:cNvPr id="2053" name="WordArt 8"/>
          <p:cNvSpPr>
            <a:spLocks noChangeArrowheads="1" noChangeShapeType="1"/>
          </p:cNvSpPr>
          <p:nvPr userDrawn="1"/>
        </p:nvSpPr>
        <p:spPr bwMode="auto">
          <a:xfrm rot="-1980000">
            <a:off x="1908175" y="2205038"/>
            <a:ext cx="5337175" cy="2976562"/>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rPr>
              <a:t>中国人民大学</a:t>
            </a:r>
          </a:p>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a:p>
            <a:pPr algn="ctr"/>
            <a:r>
              <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rPr>
              <a:t>数据库系统概论</a:t>
            </a:r>
          </a:p>
        </p:txBody>
      </p:sp>
    </p:spTree>
    <p:extLst>
      <p:ext uri="{BB962C8B-B14F-4D97-AF65-F5344CB8AC3E}">
        <p14:creationId xmlns:p14="http://schemas.microsoft.com/office/powerpoint/2010/main" val="3048126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103161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36.tif"/><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3049588" y="1524000"/>
            <a:ext cx="56276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1200"/>
              </a:spcAft>
              <a:buClrTx/>
              <a:buSzTx/>
              <a:buFontTx/>
              <a:buNone/>
              <a:tabLst/>
              <a:defRPr/>
            </a:pPr>
            <a:r>
              <a:rPr kumimoji="0" lang="zh-CN" altLang="en-US" sz="6000" b="1" i="0" u="none" strike="noStrike" kern="0" cap="none" spc="0" normalizeH="0" baseline="0" noProof="0">
                <a:ln>
                  <a:noFill/>
                </a:ln>
                <a:solidFill>
                  <a:srgbClr val="002060"/>
                </a:solidFill>
                <a:effectLst/>
                <a:uLnTx/>
                <a:uFillTx/>
                <a:latin typeface="微软雅黑" panose="020B0503020204020204" pitchFamily="34" charset="-122"/>
                <a:ea typeface="微软雅黑" panose="020B0503020204020204" pitchFamily="34" charset="-122"/>
              </a:rPr>
              <a:t>数据库系统原理</a:t>
            </a:r>
          </a:p>
        </p:txBody>
      </p:sp>
      <p:sp>
        <p:nvSpPr>
          <p:cNvPr id="5123" name="TextBox 3"/>
          <p:cNvSpPr txBox="1">
            <a:spLocks noChangeArrowheads="1"/>
          </p:cNvSpPr>
          <p:nvPr/>
        </p:nvSpPr>
        <p:spPr bwMode="auto">
          <a:xfrm>
            <a:off x="2606675" y="3068638"/>
            <a:ext cx="6513513" cy="3409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200000"/>
              </a:lnSpc>
              <a:spcBef>
                <a:spcPct val="0"/>
              </a:spcBef>
              <a:spcAft>
                <a:spcPts val="0"/>
              </a:spcAft>
              <a:buClrTx/>
              <a:buSzTx/>
              <a:buFontTx/>
              <a:buNone/>
              <a:tabLst/>
              <a:defRPr/>
            </a:pPr>
            <a:r>
              <a:rPr kumimoji="0" lang="zh-CN" altLang="en-US" sz="28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rPr>
              <a:t>宋广华</a:t>
            </a:r>
            <a:endParaRPr kumimoji="0" lang="en-US" altLang="zh-CN" sz="28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endParaRPr>
          </a:p>
          <a:p>
            <a:pPr algn="ctr" eaLnBrk="1" fontAlgn="auto" hangingPunct="1">
              <a:lnSpc>
                <a:spcPct val="200000"/>
              </a:lnSpc>
              <a:spcBef>
                <a:spcPct val="0"/>
              </a:spcBef>
              <a:spcAft>
                <a:spcPts val="0"/>
              </a:spcAft>
              <a:buFontTx/>
              <a:buNone/>
              <a:defRPr/>
            </a:pPr>
            <a:r>
              <a:rPr lang="en-US" altLang="zh-CN" sz="2800" b="1" kern="0" dirty="0">
                <a:solidFill>
                  <a:srgbClr val="002060"/>
                </a:solidFill>
                <a:latin typeface="微软雅黑" panose="020B0503020204020204" pitchFamily="34" charset="-122"/>
                <a:ea typeface="微软雅黑" panose="020B0503020204020204" pitchFamily="34" charset="-122"/>
              </a:rPr>
              <a:t>ghsong520@zuel.edu.cn</a:t>
            </a:r>
          </a:p>
          <a:p>
            <a:pPr marL="0" marR="0" lvl="0" indent="0" algn="ctr" defTabSz="914400" eaLnBrk="1" fontAlgn="auto" latinLnBrk="0" hangingPunct="1">
              <a:lnSpc>
                <a:spcPct val="200000"/>
              </a:lnSpc>
              <a:spcBef>
                <a:spcPct val="0"/>
              </a:spcBef>
              <a:spcAft>
                <a:spcPts val="0"/>
              </a:spcAft>
              <a:buClrTx/>
              <a:buSzTx/>
              <a:buFontTx/>
              <a:buNone/>
              <a:tabLst/>
              <a:defRPr/>
            </a:pPr>
            <a:r>
              <a:rPr kumimoji="0" lang="zh-CN" altLang="en-US" sz="28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rPr>
              <a:t>中南财经政法大学 信息与安全工程学院</a:t>
            </a:r>
            <a:endParaRPr kumimoji="0" lang="en-US" altLang="zh-CN" sz="28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200000"/>
              </a:lnSpc>
              <a:spcBef>
                <a:spcPct val="0"/>
              </a:spcBef>
              <a:spcAft>
                <a:spcPts val="0"/>
              </a:spcAft>
              <a:buClrTx/>
              <a:buSzTx/>
              <a:buFontTx/>
              <a:buNone/>
              <a:tabLst/>
              <a:defRPr/>
            </a:pPr>
            <a:fld id="{020906FF-2EDB-4C98-B193-C2E06BD3A9AF}" type="datetime2">
              <a:rPr lang="zh-CN" altLang="zh-CN" sz="2800" b="1" kern="0">
                <a:solidFill>
                  <a:srgbClr val="002060"/>
                </a:solidFill>
                <a:latin typeface="微软雅黑" panose="020B0503020204020204" pitchFamily="34" charset="-122"/>
                <a:ea typeface="微软雅黑" panose="020B0503020204020204" pitchFamily="34" charset="-122"/>
              </a:rPr>
              <a:t>2021-11-25</a:t>
            </a:fld>
            <a:endParaRPr kumimoji="0" lang="en-US" altLang="zh-CN" sz="28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0496564"/>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z="3600"/>
              <a:t>7.1.2  </a:t>
            </a:r>
            <a:r>
              <a:rPr lang="zh-CN" altLang="en-US" sz="3600"/>
              <a:t>数据库设计方法</a:t>
            </a:r>
          </a:p>
        </p:txBody>
      </p:sp>
      <p:sp>
        <p:nvSpPr>
          <p:cNvPr id="11267" name="内容占位符 2"/>
          <p:cNvSpPr>
            <a:spLocks noGrp="1"/>
          </p:cNvSpPr>
          <p:nvPr>
            <p:ph idx="1"/>
          </p:nvPr>
        </p:nvSpPr>
        <p:spPr>
          <a:xfrm>
            <a:off x="932504" y="908720"/>
            <a:ext cx="8149538" cy="4854575"/>
          </a:xfrm>
        </p:spPr>
        <p:txBody>
          <a:bodyPr/>
          <a:lstStyle/>
          <a:p>
            <a:pPr>
              <a:lnSpc>
                <a:spcPct val="120000"/>
              </a:lnSpc>
            </a:pPr>
            <a:r>
              <a:rPr lang="zh-CN" altLang="en-US" dirty="0"/>
              <a:t>大型数据库设计是涉及多学科的综合性技术，又是一项庞大的工程项目。</a:t>
            </a:r>
            <a:endParaRPr lang="en-US" altLang="zh-CN" dirty="0"/>
          </a:p>
          <a:p>
            <a:pPr>
              <a:lnSpc>
                <a:spcPct val="120000"/>
              </a:lnSpc>
            </a:pPr>
            <a:r>
              <a:rPr lang="zh-CN" altLang="en-US" dirty="0"/>
              <a:t>它要求多方面的知识和技术。主要包括：</a:t>
            </a:r>
          </a:p>
          <a:p>
            <a:pPr lvl="1">
              <a:lnSpc>
                <a:spcPct val="120000"/>
              </a:lnSpc>
            </a:pPr>
            <a:r>
              <a:rPr lang="zh-CN" altLang="en-US" dirty="0"/>
              <a:t>计算机的基础知识</a:t>
            </a:r>
          </a:p>
          <a:p>
            <a:pPr lvl="1">
              <a:lnSpc>
                <a:spcPct val="120000"/>
              </a:lnSpc>
            </a:pPr>
            <a:r>
              <a:rPr lang="zh-CN" altLang="en-US" dirty="0"/>
              <a:t>软件工程的原理和方法</a:t>
            </a:r>
          </a:p>
          <a:p>
            <a:pPr lvl="1">
              <a:lnSpc>
                <a:spcPct val="120000"/>
              </a:lnSpc>
            </a:pPr>
            <a:r>
              <a:rPr lang="zh-CN" altLang="en-US" dirty="0"/>
              <a:t>程序设计的方法和技巧</a:t>
            </a:r>
          </a:p>
          <a:p>
            <a:pPr lvl="1">
              <a:lnSpc>
                <a:spcPct val="120000"/>
              </a:lnSpc>
            </a:pPr>
            <a:r>
              <a:rPr lang="zh-CN" altLang="en-US" dirty="0"/>
              <a:t>数据库的基本知识</a:t>
            </a:r>
          </a:p>
          <a:p>
            <a:pPr lvl="1">
              <a:lnSpc>
                <a:spcPct val="120000"/>
              </a:lnSpc>
            </a:pPr>
            <a:r>
              <a:rPr lang="zh-CN" altLang="en-US" dirty="0"/>
              <a:t>数据库设计技术</a:t>
            </a:r>
          </a:p>
          <a:p>
            <a:pPr lvl="1">
              <a:lnSpc>
                <a:spcPct val="120000"/>
              </a:lnSpc>
            </a:pPr>
            <a:r>
              <a:rPr lang="zh-CN" altLang="en-US" dirty="0"/>
              <a:t>应用领域的知识</a:t>
            </a:r>
          </a:p>
          <a:p>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BEB3EB17-80C6-4C4C-B093-730831313ED5}"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 calcmode="lin" valueType="num">
                                      <p:cBhvr>
                                        <p:cTn id="7" dur="500" fill="hold"/>
                                        <p:tgtEl>
                                          <p:spTgt spid="1126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126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1267">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267">
                                            <p:txEl>
                                              <p:pRg st="2" end="2"/>
                                            </p:txEl>
                                          </p:spTgt>
                                        </p:tgtEl>
                                        <p:attrNameLst>
                                          <p:attrName>style.visibility</p:attrName>
                                        </p:attrNameLst>
                                      </p:cBhvr>
                                      <p:to>
                                        <p:strVal val="visible"/>
                                      </p:to>
                                    </p:set>
                                    <p:anim calcmode="lin" valueType="num">
                                      <p:cBhvr>
                                        <p:cTn id="14" dur="500" fill="hold"/>
                                        <p:tgtEl>
                                          <p:spTgt spid="1126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1126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1126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267">
                                            <p:txEl>
                                              <p:pRg st="3" end="3"/>
                                            </p:txEl>
                                          </p:spTgt>
                                        </p:tgtEl>
                                        <p:attrNameLst>
                                          <p:attrName>style.visibility</p:attrName>
                                        </p:attrNameLst>
                                      </p:cBhvr>
                                      <p:to>
                                        <p:strVal val="visible"/>
                                      </p:to>
                                    </p:set>
                                    <p:anim calcmode="lin" valueType="num">
                                      <p:cBhvr>
                                        <p:cTn id="21" dur="500" fill="hold"/>
                                        <p:tgtEl>
                                          <p:spTgt spid="11267">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11267">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1126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1267">
                                            <p:txEl>
                                              <p:pRg st="4" end="4"/>
                                            </p:txEl>
                                          </p:spTgt>
                                        </p:tgtEl>
                                        <p:attrNameLst>
                                          <p:attrName>style.visibility</p:attrName>
                                        </p:attrNameLst>
                                      </p:cBhvr>
                                      <p:to>
                                        <p:strVal val="visible"/>
                                      </p:to>
                                    </p:set>
                                    <p:anim calcmode="lin" valueType="num">
                                      <p:cBhvr>
                                        <p:cTn id="28" dur="500" fill="hold"/>
                                        <p:tgtEl>
                                          <p:spTgt spid="11267">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11267">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1126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1267">
                                            <p:txEl>
                                              <p:pRg st="5" end="5"/>
                                            </p:txEl>
                                          </p:spTgt>
                                        </p:tgtEl>
                                        <p:attrNameLst>
                                          <p:attrName>style.visibility</p:attrName>
                                        </p:attrNameLst>
                                      </p:cBhvr>
                                      <p:to>
                                        <p:strVal val="visible"/>
                                      </p:to>
                                    </p:set>
                                    <p:anim calcmode="lin" valueType="num">
                                      <p:cBhvr>
                                        <p:cTn id="35" dur="500" fill="hold"/>
                                        <p:tgtEl>
                                          <p:spTgt spid="11267">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11267">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1126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1267">
                                            <p:txEl>
                                              <p:pRg st="6" end="6"/>
                                            </p:txEl>
                                          </p:spTgt>
                                        </p:tgtEl>
                                        <p:attrNameLst>
                                          <p:attrName>style.visibility</p:attrName>
                                        </p:attrNameLst>
                                      </p:cBhvr>
                                      <p:to>
                                        <p:strVal val="visible"/>
                                      </p:to>
                                    </p:set>
                                    <p:anim calcmode="lin" valueType="num">
                                      <p:cBhvr>
                                        <p:cTn id="42" dur="500" fill="hold"/>
                                        <p:tgtEl>
                                          <p:spTgt spid="11267">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11267">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11267">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1267">
                                            <p:txEl>
                                              <p:pRg st="7" end="7"/>
                                            </p:txEl>
                                          </p:spTgt>
                                        </p:tgtEl>
                                        <p:attrNameLst>
                                          <p:attrName>style.visibility</p:attrName>
                                        </p:attrNameLst>
                                      </p:cBhvr>
                                      <p:to>
                                        <p:strVal val="visible"/>
                                      </p:to>
                                    </p:set>
                                    <p:anim calcmode="lin" valueType="num">
                                      <p:cBhvr>
                                        <p:cTn id="49" dur="500" fill="hold"/>
                                        <p:tgtEl>
                                          <p:spTgt spid="11267">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11267">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sz="3600"/>
              <a:t>7.4  </a:t>
            </a:r>
            <a:r>
              <a:rPr lang="zh-CN" altLang="en-US" sz="3600"/>
              <a:t>逻辑结构设计</a:t>
            </a:r>
          </a:p>
        </p:txBody>
      </p:sp>
      <p:sp>
        <p:nvSpPr>
          <p:cNvPr id="5123" name="Rectangle 3"/>
          <p:cNvSpPr>
            <a:spLocks noGrp="1" noChangeArrowheads="1"/>
          </p:cNvSpPr>
          <p:nvPr>
            <p:ph idx="1"/>
          </p:nvPr>
        </p:nvSpPr>
        <p:spPr/>
        <p:txBody>
          <a:bodyPr/>
          <a:lstStyle/>
          <a:p>
            <a:pPr marL="0" indent="0">
              <a:lnSpc>
                <a:spcPct val="150000"/>
              </a:lnSpc>
              <a:buFont typeface="Wingdings" panose="05000000000000000000" pitchFamily="2" charset="2"/>
              <a:buNone/>
            </a:pPr>
            <a:r>
              <a:rPr lang="en-US" altLang="zh-CN" dirty="0">
                <a:solidFill>
                  <a:srgbClr val="FF0000"/>
                </a:solidFill>
              </a:rPr>
              <a:t>7.4.1  E-R</a:t>
            </a:r>
            <a:r>
              <a:rPr lang="zh-CN" altLang="en-US" dirty="0">
                <a:solidFill>
                  <a:srgbClr val="FF0000"/>
                </a:solidFill>
              </a:rPr>
              <a:t>图向关系模型的转换</a:t>
            </a:r>
          </a:p>
          <a:p>
            <a:pPr marL="0" indent="0">
              <a:lnSpc>
                <a:spcPct val="150000"/>
              </a:lnSpc>
              <a:buFont typeface="Wingdings" panose="05000000000000000000" pitchFamily="2" charset="2"/>
              <a:buNone/>
            </a:pPr>
            <a:r>
              <a:rPr lang="en-US" altLang="zh-CN" dirty="0"/>
              <a:t>7.4.2  </a:t>
            </a:r>
            <a:r>
              <a:rPr lang="zh-CN" altLang="en-US" dirty="0"/>
              <a:t>数据模型的优化</a:t>
            </a:r>
            <a:endParaRPr lang="en-US" altLang="zh-CN" dirty="0"/>
          </a:p>
          <a:p>
            <a:pPr marL="0" indent="0">
              <a:lnSpc>
                <a:spcPct val="150000"/>
              </a:lnSpc>
              <a:buFont typeface="Wingdings" panose="05000000000000000000" pitchFamily="2" charset="2"/>
              <a:buNone/>
            </a:pPr>
            <a:r>
              <a:rPr lang="en-US" altLang="zh-CN" dirty="0"/>
              <a:t>7.4.3  </a:t>
            </a:r>
            <a:r>
              <a:rPr lang="zh-CN" altLang="en-US" dirty="0"/>
              <a:t>设计用户子模式</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7D94C926-7203-44AC-BF03-6D9E75FC3B05}" type="datetime1">
              <a:rPr lang="zh-CN" altLang="en-US" smtClean="0"/>
              <a:t>2021/11/25</a:t>
            </a:fld>
            <a:endParaRPr lang="zh-CN" altLang="en-US" dirty="0"/>
          </a:p>
        </p:txBody>
      </p:sp>
    </p:spTree>
    <p:extLst>
      <p:ext uri="{BB962C8B-B14F-4D97-AF65-F5344CB8AC3E}">
        <p14:creationId xmlns:p14="http://schemas.microsoft.com/office/powerpoint/2010/main" val="4265615844"/>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sz="3600"/>
              <a:t>E-R</a:t>
            </a:r>
            <a:r>
              <a:rPr lang="zh-CN" altLang="en-US" sz="3600"/>
              <a:t>图向关系模型的转换（续）</a:t>
            </a:r>
          </a:p>
        </p:txBody>
      </p:sp>
      <p:sp>
        <p:nvSpPr>
          <p:cNvPr id="6147" name="Rectangle 3"/>
          <p:cNvSpPr>
            <a:spLocks noGrp="1" noChangeArrowheads="1"/>
          </p:cNvSpPr>
          <p:nvPr>
            <p:ph idx="1"/>
          </p:nvPr>
        </p:nvSpPr>
        <p:spPr>
          <a:xfrm>
            <a:off x="958966" y="908720"/>
            <a:ext cx="8149538" cy="4854575"/>
          </a:xfrm>
        </p:spPr>
        <p:txBody>
          <a:bodyPr/>
          <a:lstStyle/>
          <a:p>
            <a:pPr>
              <a:lnSpc>
                <a:spcPct val="150000"/>
              </a:lnSpc>
            </a:pPr>
            <a:r>
              <a:rPr lang="zh-CN" altLang="en-US" dirty="0"/>
              <a:t>转换内容</a:t>
            </a:r>
          </a:p>
          <a:p>
            <a:pPr lvl="1">
              <a:lnSpc>
                <a:spcPct val="150000"/>
              </a:lnSpc>
            </a:pPr>
            <a:r>
              <a:rPr lang="en-US" altLang="zh-CN" dirty="0">
                <a:solidFill>
                  <a:srgbClr val="C00000"/>
                </a:solidFill>
              </a:rPr>
              <a:t>E-R</a:t>
            </a:r>
            <a:r>
              <a:rPr lang="zh-CN" altLang="en-US" dirty="0">
                <a:solidFill>
                  <a:srgbClr val="C00000"/>
                </a:solidFill>
              </a:rPr>
              <a:t>图由实体型、实体的属性和实体型之间的联系三个要素组成</a:t>
            </a:r>
          </a:p>
          <a:p>
            <a:pPr lvl="1">
              <a:lnSpc>
                <a:spcPct val="150000"/>
              </a:lnSpc>
            </a:pPr>
            <a:r>
              <a:rPr lang="zh-CN" altLang="en-US" dirty="0">
                <a:solidFill>
                  <a:srgbClr val="C00000"/>
                </a:solidFill>
              </a:rPr>
              <a:t>关系模型的逻辑结构是一组关系模式的集合</a:t>
            </a:r>
          </a:p>
          <a:p>
            <a:pPr lvl="1">
              <a:lnSpc>
                <a:spcPct val="150000"/>
              </a:lnSpc>
            </a:pPr>
            <a:r>
              <a:rPr lang="zh-CN" altLang="en-US" dirty="0">
                <a:solidFill>
                  <a:srgbClr val="C00000"/>
                </a:solidFill>
              </a:rPr>
              <a:t>将</a:t>
            </a:r>
            <a:r>
              <a:rPr lang="en-US" altLang="zh-CN" dirty="0">
                <a:solidFill>
                  <a:srgbClr val="C00000"/>
                </a:solidFill>
              </a:rPr>
              <a:t>E-R</a:t>
            </a:r>
            <a:r>
              <a:rPr lang="zh-CN" altLang="en-US" dirty="0">
                <a:solidFill>
                  <a:srgbClr val="C00000"/>
                </a:solidFill>
              </a:rPr>
              <a:t>图转换为关系模型：将实体型、实体的属性和实体型之间的联系转化为关系模式</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3D4008F1-924E-4AA6-8C92-F4A44DFD9FBA}" type="datetime1">
              <a:rPr lang="zh-CN" altLang="en-US" smtClean="0"/>
              <a:t>2021/11/25</a:t>
            </a:fld>
            <a:endParaRPr lang="zh-CN" altLang="en-US" dirty="0"/>
          </a:p>
        </p:txBody>
      </p:sp>
    </p:spTree>
    <p:extLst>
      <p:ext uri="{BB962C8B-B14F-4D97-AF65-F5344CB8AC3E}">
        <p14:creationId xmlns:p14="http://schemas.microsoft.com/office/powerpoint/2010/main" val="3012220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 calcmode="lin" valueType="num">
                                      <p:cBhvr>
                                        <p:cTn id="7" dur="500" fill="hold"/>
                                        <p:tgtEl>
                                          <p:spTgt spid="614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14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147">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147">
                                            <p:txEl>
                                              <p:pRg st="2" end="2"/>
                                            </p:txEl>
                                          </p:spTgt>
                                        </p:tgtEl>
                                        <p:attrNameLst>
                                          <p:attrName>style.visibility</p:attrName>
                                        </p:attrNameLst>
                                      </p:cBhvr>
                                      <p:to>
                                        <p:strVal val="visible"/>
                                      </p:to>
                                    </p:set>
                                    <p:anim calcmode="lin" valueType="num">
                                      <p:cBhvr>
                                        <p:cTn id="14" dur="500" fill="hold"/>
                                        <p:tgtEl>
                                          <p:spTgt spid="614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614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614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147">
                                            <p:txEl>
                                              <p:pRg st="3" end="3"/>
                                            </p:txEl>
                                          </p:spTgt>
                                        </p:tgtEl>
                                        <p:attrNameLst>
                                          <p:attrName>style.visibility</p:attrName>
                                        </p:attrNameLst>
                                      </p:cBhvr>
                                      <p:to>
                                        <p:strVal val="visible"/>
                                      </p:to>
                                    </p:set>
                                    <p:anim calcmode="lin" valueType="num">
                                      <p:cBhvr>
                                        <p:cTn id="21" dur="500" fill="hold"/>
                                        <p:tgtEl>
                                          <p:spTgt spid="6147">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6147">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sz="3600"/>
              <a:t>E-R</a:t>
            </a:r>
            <a:r>
              <a:rPr lang="zh-CN" altLang="en-US" sz="3600"/>
              <a:t>图向关系模型的转换（续）</a:t>
            </a:r>
          </a:p>
        </p:txBody>
      </p:sp>
      <p:sp>
        <p:nvSpPr>
          <p:cNvPr id="7171" name="Rectangle 3"/>
          <p:cNvSpPr>
            <a:spLocks noGrp="1" noChangeArrowheads="1"/>
          </p:cNvSpPr>
          <p:nvPr>
            <p:ph idx="1"/>
          </p:nvPr>
        </p:nvSpPr>
        <p:spPr>
          <a:xfrm>
            <a:off x="948738" y="836712"/>
            <a:ext cx="8149538" cy="4854575"/>
          </a:xfrm>
        </p:spPr>
        <p:txBody>
          <a:bodyPr/>
          <a:lstStyle/>
          <a:p>
            <a:pPr>
              <a:lnSpc>
                <a:spcPct val="150000"/>
              </a:lnSpc>
              <a:buFont typeface="Wingdings" panose="05000000000000000000" pitchFamily="2" charset="2"/>
              <a:buNone/>
            </a:pPr>
            <a:r>
              <a:rPr lang="zh-CN" altLang="en-US" dirty="0"/>
              <a:t>转换原则</a:t>
            </a:r>
            <a:endParaRPr lang="en-US" altLang="zh-CN" dirty="0"/>
          </a:p>
          <a:p>
            <a:pPr>
              <a:lnSpc>
                <a:spcPct val="150000"/>
              </a:lnSpc>
              <a:buFont typeface="Wingdings" panose="05000000000000000000" pitchFamily="2" charset="2"/>
              <a:buNone/>
            </a:pPr>
            <a:r>
              <a:rPr lang="en-US" altLang="zh-CN" dirty="0">
                <a:solidFill>
                  <a:srgbClr val="FF0000"/>
                </a:solidFill>
              </a:rPr>
              <a:t>  1. </a:t>
            </a:r>
            <a:r>
              <a:rPr lang="zh-CN" altLang="en-US" dirty="0">
                <a:solidFill>
                  <a:srgbClr val="FF0000"/>
                </a:solidFill>
              </a:rPr>
              <a:t>一个实体型转换为一个关系模式。</a:t>
            </a:r>
          </a:p>
          <a:p>
            <a:pPr lvl="1">
              <a:lnSpc>
                <a:spcPct val="150000"/>
              </a:lnSpc>
            </a:pPr>
            <a:r>
              <a:rPr lang="zh-CN" altLang="en-US" dirty="0"/>
              <a:t>关系的属性：实体的属性</a:t>
            </a:r>
          </a:p>
          <a:p>
            <a:pPr lvl="1">
              <a:lnSpc>
                <a:spcPct val="150000"/>
              </a:lnSpc>
            </a:pPr>
            <a:r>
              <a:rPr lang="zh-CN" altLang="en-US" dirty="0"/>
              <a:t>关系的码：实体的码</a:t>
            </a:r>
            <a:endParaRPr lang="en-US" altLang="zh-CN" dirty="0"/>
          </a:p>
          <a:p>
            <a:pPr lvl="1"/>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864A085E-8B18-4F15-A7A0-2F928BFEBA63}" type="datetime1">
              <a:rPr lang="zh-CN" altLang="en-US" smtClean="0"/>
              <a:t>2021/11/25</a:t>
            </a:fld>
            <a:endParaRPr lang="zh-CN" altLang="en-US" dirty="0"/>
          </a:p>
        </p:txBody>
      </p:sp>
    </p:spTree>
    <p:extLst>
      <p:ext uri="{BB962C8B-B14F-4D97-AF65-F5344CB8AC3E}">
        <p14:creationId xmlns:p14="http://schemas.microsoft.com/office/powerpoint/2010/main" val="39179016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 calcmode="lin" valueType="num">
                                      <p:cBhvr>
                                        <p:cTn id="7" dur="500" fill="hold"/>
                                        <p:tgtEl>
                                          <p:spTgt spid="7171">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7171">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7171">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171">
                                            <p:txEl>
                                              <p:pRg st="3" end="3"/>
                                            </p:txEl>
                                          </p:spTgt>
                                        </p:tgtEl>
                                        <p:attrNameLst>
                                          <p:attrName>style.visibility</p:attrName>
                                        </p:attrNameLst>
                                      </p:cBhvr>
                                      <p:to>
                                        <p:strVal val="visible"/>
                                      </p:to>
                                    </p:set>
                                    <p:anim calcmode="lin" valueType="num">
                                      <p:cBhvr>
                                        <p:cTn id="14" dur="500" fill="hold"/>
                                        <p:tgtEl>
                                          <p:spTgt spid="7171">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7171">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3600"/>
              <a:t>E-R</a:t>
            </a:r>
            <a:r>
              <a:rPr lang="zh-CN" altLang="en-US" sz="3600"/>
              <a:t>图向关系模型的转换（续）</a:t>
            </a:r>
          </a:p>
        </p:txBody>
      </p:sp>
      <p:sp>
        <p:nvSpPr>
          <p:cNvPr id="8195" name="内容占位符 3"/>
          <p:cNvSpPr>
            <a:spLocks noGrp="1"/>
          </p:cNvSpPr>
          <p:nvPr>
            <p:ph idx="1"/>
          </p:nvPr>
        </p:nvSpPr>
        <p:spPr>
          <a:xfrm>
            <a:off x="899592" y="908720"/>
            <a:ext cx="8149538" cy="4854575"/>
          </a:xfrm>
        </p:spPr>
        <p:txBody>
          <a:bodyPr/>
          <a:lstStyle/>
          <a:p>
            <a:pPr>
              <a:lnSpc>
                <a:spcPct val="150000"/>
              </a:lnSpc>
              <a:buFont typeface="Wingdings" panose="05000000000000000000" pitchFamily="2" charset="2"/>
              <a:buNone/>
            </a:pPr>
            <a:r>
              <a:rPr lang="en-US" altLang="zh-CN" dirty="0">
                <a:solidFill>
                  <a:srgbClr val="7030A0"/>
                </a:solidFill>
                <a:latin typeface="微软雅黑" panose="020B0503020204020204" pitchFamily="34" charset="-122"/>
                <a:ea typeface="微软雅黑" panose="020B0503020204020204" pitchFamily="34" charset="-122"/>
              </a:rPr>
              <a:t>2. </a:t>
            </a:r>
            <a:r>
              <a:rPr lang="zh-CN" altLang="en-US" dirty="0">
                <a:solidFill>
                  <a:srgbClr val="7030A0"/>
                </a:solidFill>
                <a:latin typeface="微软雅黑" panose="020B0503020204020204" pitchFamily="34" charset="-122"/>
                <a:ea typeface="微软雅黑" panose="020B0503020204020204" pitchFamily="34" charset="-122"/>
              </a:rPr>
              <a:t>实体型间的联系有以下不同情况</a:t>
            </a:r>
            <a:endParaRPr lang="en-US" altLang="zh-CN" dirty="0">
              <a:solidFill>
                <a:srgbClr val="7030A0"/>
              </a:solidFill>
              <a:latin typeface="微软雅黑" panose="020B0503020204020204" pitchFamily="34" charset="-122"/>
              <a:ea typeface="微软雅黑" panose="020B0503020204020204" pitchFamily="34" charset="-122"/>
            </a:endParaRPr>
          </a:p>
          <a:p>
            <a:pPr marL="400050" lvl="1" indent="0">
              <a:lnSpc>
                <a:spcPct val="150000"/>
              </a:lnSpc>
              <a:buFont typeface="Wingdings" panose="05000000000000000000" pitchFamily="2" charset="2"/>
              <a:buNone/>
            </a:pP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1</a:t>
            </a:r>
            <a:r>
              <a:rPr lang="zh-CN" altLang="en-US" dirty="0">
                <a:solidFill>
                  <a:srgbClr val="C00000"/>
                </a:solidFill>
                <a:latin typeface="微软雅黑" panose="020B0503020204020204" pitchFamily="34" charset="-122"/>
                <a:ea typeface="微软雅黑" panose="020B0503020204020204" pitchFamily="34" charset="-122"/>
              </a:rPr>
              <a:t>） 一个</a:t>
            </a:r>
            <a:r>
              <a:rPr lang="en-US" altLang="zh-CN" dirty="0">
                <a:solidFill>
                  <a:srgbClr val="C00000"/>
                </a:solidFill>
                <a:latin typeface="微软雅黑" panose="020B0503020204020204" pitchFamily="34" charset="-122"/>
                <a:ea typeface="微软雅黑" panose="020B0503020204020204" pitchFamily="34" charset="-122"/>
              </a:rPr>
              <a:t>1:1</a:t>
            </a:r>
            <a:r>
              <a:rPr lang="zh-CN" altLang="en-US" dirty="0">
                <a:solidFill>
                  <a:srgbClr val="C00000"/>
                </a:solidFill>
                <a:latin typeface="微软雅黑" panose="020B0503020204020204" pitchFamily="34" charset="-122"/>
                <a:ea typeface="微软雅黑" panose="020B0503020204020204" pitchFamily="34" charset="-122"/>
              </a:rPr>
              <a:t>联系可以转换为一个独立的关系模式，也可以与任意一端对应的关系模式合并。</a:t>
            </a:r>
          </a:p>
          <a:p>
            <a:pPr lvl="2">
              <a:lnSpc>
                <a:spcPct val="150000"/>
              </a:lnSpc>
              <a:buFont typeface="Arial" panose="020B0604020202020204" pitchFamily="34" charset="0"/>
              <a:buNone/>
            </a:pPr>
            <a:r>
              <a:rPr lang="en-US" altLang="zh-CN" dirty="0">
                <a:solidFill>
                  <a:srgbClr val="C00000"/>
                </a:solidFill>
                <a:latin typeface="微软雅黑" panose="020B0503020204020204" pitchFamily="34" charset="-122"/>
                <a:ea typeface="微软雅黑" panose="020B0503020204020204" pitchFamily="34" charset="-122"/>
              </a:rPr>
              <a:t>① </a:t>
            </a:r>
            <a:r>
              <a:rPr lang="zh-CN" altLang="en-US" dirty="0">
                <a:solidFill>
                  <a:srgbClr val="C00000"/>
                </a:solidFill>
                <a:latin typeface="微软雅黑" panose="020B0503020204020204" pitchFamily="34" charset="-122"/>
                <a:ea typeface="微软雅黑" panose="020B0503020204020204" pitchFamily="34" charset="-122"/>
              </a:rPr>
              <a:t>转换为一个独立的关系模式</a:t>
            </a:r>
          </a:p>
          <a:p>
            <a:pPr lvl="3">
              <a:lnSpc>
                <a:spcPct val="150000"/>
              </a:lnSpc>
              <a:buSzPct val="87000"/>
              <a:buFont typeface="Wingdings" panose="05000000000000000000" pitchFamily="2" charset="2"/>
              <a:buChar char="Ø"/>
            </a:pPr>
            <a:r>
              <a:rPr lang="zh-CN" altLang="en-US" sz="2200" dirty="0">
                <a:solidFill>
                  <a:srgbClr val="C00000"/>
                </a:solidFill>
                <a:latin typeface="微软雅黑" panose="020B0503020204020204" pitchFamily="34" charset="-122"/>
                <a:ea typeface="微软雅黑" panose="020B0503020204020204" pitchFamily="34" charset="-122"/>
              </a:rPr>
              <a:t>关系的属性：与该联系相连的各实体的码以及联系本身的属性</a:t>
            </a:r>
          </a:p>
          <a:p>
            <a:pPr lvl="3">
              <a:lnSpc>
                <a:spcPct val="150000"/>
              </a:lnSpc>
              <a:buSzPct val="87000"/>
              <a:buFont typeface="Wingdings" panose="05000000000000000000" pitchFamily="2" charset="2"/>
              <a:buChar char="Ø"/>
            </a:pPr>
            <a:r>
              <a:rPr lang="zh-CN" altLang="en-US" sz="2200" dirty="0">
                <a:solidFill>
                  <a:srgbClr val="C00000"/>
                </a:solidFill>
                <a:latin typeface="微软雅黑" panose="020B0503020204020204" pitchFamily="34" charset="-122"/>
                <a:ea typeface="微软雅黑" panose="020B0503020204020204" pitchFamily="34" charset="-122"/>
              </a:rPr>
              <a:t>关系的候选码：每个实体的码均是该关系的候选码</a:t>
            </a:r>
            <a:endParaRPr lang="zh-CN" altLang="en-US" sz="1800" dirty="0">
              <a:solidFill>
                <a:srgbClr val="C00000"/>
              </a:solidFill>
              <a:latin typeface="微软雅黑" panose="020B0503020204020204" pitchFamily="34" charset="-122"/>
              <a:ea typeface="微软雅黑" panose="020B0503020204020204" pitchFamily="34" charset="-122"/>
            </a:endParaRPr>
          </a:p>
          <a:p>
            <a:pPr>
              <a:lnSpc>
                <a:spcPct val="120000"/>
              </a:lnSpc>
            </a:pPr>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579227E5-B3B8-4024-BBA3-C871DC622079}" type="datetime1">
              <a:rPr lang="zh-CN" altLang="en-US" smtClean="0"/>
              <a:t>2021/11/25</a:t>
            </a:fld>
            <a:endParaRPr lang="zh-CN" altLang="en-US" dirty="0"/>
          </a:p>
        </p:txBody>
      </p:sp>
    </p:spTree>
    <p:extLst>
      <p:ext uri="{BB962C8B-B14F-4D97-AF65-F5344CB8AC3E}">
        <p14:creationId xmlns:p14="http://schemas.microsoft.com/office/powerpoint/2010/main" val="14798156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 calcmode="lin" valueType="num">
                                      <p:cBhvr>
                                        <p:cTn id="7" dur="500" fill="hold"/>
                                        <p:tgtEl>
                                          <p:spTgt spid="819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819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8195">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195">
                                            <p:txEl>
                                              <p:pRg st="2" end="2"/>
                                            </p:txEl>
                                          </p:spTgt>
                                        </p:tgtEl>
                                        <p:attrNameLst>
                                          <p:attrName>style.visibility</p:attrName>
                                        </p:attrNameLst>
                                      </p:cBhvr>
                                      <p:to>
                                        <p:strVal val="visible"/>
                                      </p:to>
                                    </p:set>
                                    <p:anim calcmode="lin" valueType="num">
                                      <p:cBhvr>
                                        <p:cTn id="14" dur="500" fill="hold"/>
                                        <p:tgtEl>
                                          <p:spTgt spid="8195">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8195">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819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195">
                                            <p:txEl>
                                              <p:pRg st="3" end="3"/>
                                            </p:txEl>
                                          </p:spTgt>
                                        </p:tgtEl>
                                        <p:attrNameLst>
                                          <p:attrName>style.visibility</p:attrName>
                                        </p:attrNameLst>
                                      </p:cBhvr>
                                      <p:to>
                                        <p:strVal val="visible"/>
                                      </p:to>
                                    </p:set>
                                    <p:anim calcmode="lin" valueType="num">
                                      <p:cBhvr>
                                        <p:cTn id="21" dur="500" fill="hold"/>
                                        <p:tgtEl>
                                          <p:spTgt spid="8195">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8195">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819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8195">
                                            <p:txEl>
                                              <p:pRg st="4" end="4"/>
                                            </p:txEl>
                                          </p:spTgt>
                                        </p:tgtEl>
                                        <p:attrNameLst>
                                          <p:attrName>style.visibility</p:attrName>
                                        </p:attrNameLst>
                                      </p:cBhvr>
                                      <p:to>
                                        <p:strVal val="visible"/>
                                      </p:to>
                                    </p:set>
                                    <p:anim calcmode="lin" valueType="num">
                                      <p:cBhvr>
                                        <p:cTn id="28" dur="500" fill="hold"/>
                                        <p:tgtEl>
                                          <p:spTgt spid="8195">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8195">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sz="3600"/>
              <a:t>E-R</a:t>
            </a:r>
            <a:r>
              <a:rPr lang="zh-CN" altLang="en-US" sz="3600"/>
              <a:t>图向关系模型的转换（续）</a:t>
            </a:r>
          </a:p>
        </p:txBody>
      </p:sp>
      <p:sp>
        <p:nvSpPr>
          <p:cNvPr id="9219" name="内容占位符 3"/>
          <p:cNvSpPr>
            <a:spLocks noGrp="1"/>
          </p:cNvSpPr>
          <p:nvPr>
            <p:ph idx="1"/>
          </p:nvPr>
        </p:nvSpPr>
        <p:spPr>
          <a:xfrm>
            <a:off x="467544" y="908720"/>
            <a:ext cx="8676456" cy="5949280"/>
          </a:xfrm>
        </p:spPr>
        <p:txBody>
          <a:bodyPr/>
          <a:lstStyle/>
          <a:p>
            <a:pPr lvl="1">
              <a:lnSpc>
                <a:spcPct val="200000"/>
              </a:lnSpc>
              <a:buFont typeface="Wingdings" panose="05000000000000000000" pitchFamily="2" charset="2"/>
              <a:buNone/>
            </a:pPr>
            <a:r>
              <a:rPr lang="zh-CN" altLang="en-US" sz="2000" dirty="0">
                <a:solidFill>
                  <a:srgbClr val="C00000"/>
                </a:solidFill>
                <a:latin typeface="微软雅黑" panose="020B0503020204020204" pitchFamily="34" charset="-122"/>
                <a:ea typeface="微软雅黑" panose="020B0503020204020204" pitchFamily="34" charset="-122"/>
              </a:rPr>
              <a:t>（</a:t>
            </a:r>
            <a:r>
              <a:rPr lang="en-US" altLang="zh-CN" sz="2000" dirty="0">
                <a:solidFill>
                  <a:srgbClr val="C00000"/>
                </a:solidFill>
                <a:latin typeface="微软雅黑" panose="020B0503020204020204" pitchFamily="34" charset="-122"/>
                <a:ea typeface="微软雅黑" panose="020B0503020204020204" pitchFamily="34" charset="-122"/>
              </a:rPr>
              <a:t>1</a:t>
            </a:r>
            <a:r>
              <a:rPr lang="zh-CN" altLang="en-US" sz="2000" dirty="0">
                <a:solidFill>
                  <a:srgbClr val="C00000"/>
                </a:solidFill>
                <a:latin typeface="微软雅黑" panose="020B0503020204020204" pitchFamily="34" charset="-122"/>
                <a:ea typeface="微软雅黑" panose="020B0503020204020204" pitchFamily="34" charset="-122"/>
              </a:rPr>
              <a:t>）一个</a:t>
            </a:r>
            <a:r>
              <a:rPr lang="en-US" altLang="zh-CN" sz="2000" dirty="0">
                <a:solidFill>
                  <a:srgbClr val="C00000"/>
                </a:solidFill>
                <a:latin typeface="微软雅黑" panose="020B0503020204020204" pitchFamily="34" charset="-122"/>
                <a:ea typeface="微软雅黑" panose="020B0503020204020204" pitchFamily="34" charset="-122"/>
              </a:rPr>
              <a:t>1:1</a:t>
            </a:r>
            <a:r>
              <a:rPr lang="zh-CN" altLang="en-US" sz="2000" dirty="0">
                <a:solidFill>
                  <a:srgbClr val="C00000"/>
                </a:solidFill>
                <a:latin typeface="微软雅黑" panose="020B0503020204020204" pitchFamily="34" charset="-122"/>
                <a:ea typeface="微软雅黑" panose="020B0503020204020204" pitchFamily="34" charset="-122"/>
              </a:rPr>
              <a:t>联系的转换（续）</a:t>
            </a:r>
          </a:p>
          <a:p>
            <a:pPr lvl="2">
              <a:lnSpc>
                <a:spcPct val="200000"/>
              </a:lnSpc>
              <a:buFont typeface="Arial" panose="020B0604020202020204" pitchFamily="34" charset="0"/>
              <a:buNone/>
            </a:pPr>
            <a:r>
              <a:rPr lang="en-US" altLang="zh-CN" sz="1600" dirty="0">
                <a:solidFill>
                  <a:srgbClr val="C00000"/>
                </a:solidFill>
                <a:latin typeface="微软雅黑" panose="020B0503020204020204" pitchFamily="34" charset="-122"/>
                <a:ea typeface="微软雅黑" panose="020B0503020204020204" pitchFamily="34" charset="-122"/>
              </a:rPr>
              <a:t>②</a:t>
            </a:r>
            <a:r>
              <a:rPr lang="zh-CN" altLang="en-US" sz="1600" dirty="0">
                <a:solidFill>
                  <a:srgbClr val="C00000"/>
                </a:solidFill>
                <a:latin typeface="微软雅黑" panose="020B0503020204020204" pitchFamily="34" charset="-122"/>
                <a:ea typeface="微软雅黑" panose="020B0503020204020204" pitchFamily="34" charset="-122"/>
              </a:rPr>
              <a:t>与某一端实体对应的关系模式合并</a:t>
            </a:r>
          </a:p>
          <a:p>
            <a:pPr lvl="3">
              <a:lnSpc>
                <a:spcPct val="200000"/>
              </a:lnSpc>
              <a:buSzPct val="87000"/>
              <a:buFont typeface="Wingdings" panose="05000000000000000000" pitchFamily="2" charset="2"/>
              <a:buChar char="Ø"/>
            </a:pPr>
            <a:r>
              <a:rPr lang="zh-CN" altLang="en-US" sz="1800" dirty="0">
                <a:solidFill>
                  <a:srgbClr val="002060"/>
                </a:solidFill>
                <a:latin typeface="微软雅黑" panose="020B0503020204020204" pitchFamily="34" charset="-122"/>
                <a:ea typeface="微软雅黑" panose="020B0503020204020204" pitchFamily="34" charset="-122"/>
              </a:rPr>
              <a:t>合并后关系的属性：加入对应关系的码和联系本身的属性</a:t>
            </a:r>
          </a:p>
          <a:p>
            <a:pPr lvl="3">
              <a:lnSpc>
                <a:spcPct val="200000"/>
              </a:lnSpc>
              <a:buSzPct val="87000"/>
              <a:buFont typeface="Wingdings" panose="05000000000000000000" pitchFamily="2" charset="2"/>
              <a:buChar char="Ø"/>
            </a:pPr>
            <a:r>
              <a:rPr lang="zh-CN" altLang="en-US" sz="1800" dirty="0">
                <a:solidFill>
                  <a:srgbClr val="002060"/>
                </a:solidFill>
                <a:latin typeface="微软雅黑" panose="020B0503020204020204" pitchFamily="34" charset="-122"/>
                <a:ea typeface="微软雅黑" panose="020B0503020204020204" pitchFamily="34" charset="-122"/>
              </a:rPr>
              <a:t>合并后关系的码：不变</a:t>
            </a:r>
            <a:endParaRPr lang="en-US" altLang="zh-CN" sz="1800" dirty="0">
              <a:solidFill>
                <a:srgbClr val="002060"/>
              </a:solidFill>
              <a:latin typeface="微软雅黑" panose="020B0503020204020204" pitchFamily="34" charset="-122"/>
              <a:ea typeface="微软雅黑" panose="020B0503020204020204" pitchFamily="34" charset="-122"/>
            </a:endParaRPr>
          </a:p>
          <a:p>
            <a:pPr marL="400050" lvl="1" indent="0">
              <a:lnSpc>
                <a:spcPct val="200000"/>
              </a:lnSpc>
              <a:buNone/>
            </a:pPr>
            <a:r>
              <a:rPr lang="zh-CN" altLang="en-US" sz="2000" dirty="0">
                <a:solidFill>
                  <a:srgbClr val="C00000"/>
                </a:solidFill>
                <a:latin typeface="微软雅黑" panose="020B0503020204020204" pitchFamily="34" charset="-122"/>
                <a:ea typeface="微软雅黑" panose="020B0503020204020204" pitchFamily="34" charset="-122"/>
              </a:rPr>
              <a:t>（</a:t>
            </a:r>
            <a:r>
              <a:rPr lang="en-US" altLang="zh-CN" sz="2000" dirty="0">
                <a:solidFill>
                  <a:srgbClr val="C00000"/>
                </a:solidFill>
                <a:latin typeface="微软雅黑" panose="020B0503020204020204" pitchFamily="34" charset="-122"/>
                <a:ea typeface="微软雅黑" panose="020B0503020204020204" pitchFamily="34" charset="-122"/>
              </a:rPr>
              <a:t>2</a:t>
            </a:r>
            <a:r>
              <a:rPr lang="zh-CN" altLang="en-US" sz="2000" dirty="0">
                <a:solidFill>
                  <a:srgbClr val="C00000"/>
                </a:solidFill>
                <a:latin typeface="微软雅黑" panose="020B0503020204020204" pitchFamily="34" charset="-122"/>
                <a:ea typeface="微软雅黑" panose="020B0503020204020204" pitchFamily="34" charset="-122"/>
              </a:rPr>
              <a:t>）一个</a:t>
            </a:r>
            <a:r>
              <a:rPr lang="en-US" altLang="zh-CN" sz="2000" dirty="0">
                <a:solidFill>
                  <a:srgbClr val="C00000"/>
                </a:solidFill>
                <a:latin typeface="微软雅黑" panose="020B0503020204020204" pitchFamily="34" charset="-122"/>
                <a:ea typeface="微软雅黑" panose="020B0503020204020204" pitchFamily="34" charset="-122"/>
              </a:rPr>
              <a:t>1:</a:t>
            </a:r>
            <a:r>
              <a:rPr lang="en-US" altLang="zh-CN" sz="2000" i="1" dirty="0">
                <a:solidFill>
                  <a:srgbClr val="C00000"/>
                </a:solidFill>
                <a:latin typeface="微软雅黑" panose="020B0503020204020204" pitchFamily="34" charset="-122"/>
                <a:ea typeface="微软雅黑" panose="020B0503020204020204" pitchFamily="34" charset="-122"/>
              </a:rPr>
              <a:t>n</a:t>
            </a:r>
            <a:r>
              <a:rPr lang="zh-CN" altLang="en-US" sz="2000" dirty="0">
                <a:solidFill>
                  <a:srgbClr val="C00000"/>
                </a:solidFill>
                <a:latin typeface="微软雅黑" panose="020B0503020204020204" pitchFamily="34" charset="-122"/>
                <a:ea typeface="微软雅黑" panose="020B0503020204020204" pitchFamily="34" charset="-122"/>
              </a:rPr>
              <a:t>联系可以转换为一个独立的关系模式，也可以与</a:t>
            </a:r>
            <a:r>
              <a:rPr lang="en-US" altLang="zh-CN" sz="2000" dirty="0">
                <a:solidFill>
                  <a:srgbClr val="C00000"/>
                </a:solidFill>
                <a:latin typeface="微软雅黑" panose="020B0503020204020204" pitchFamily="34" charset="-122"/>
                <a:ea typeface="微软雅黑" panose="020B0503020204020204" pitchFamily="34" charset="-122"/>
              </a:rPr>
              <a:t>n</a:t>
            </a:r>
            <a:r>
              <a:rPr lang="zh-CN" altLang="en-US" sz="2000" dirty="0">
                <a:solidFill>
                  <a:srgbClr val="C00000"/>
                </a:solidFill>
                <a:latin typeface="微软雅黑" panose="020B0503020204020204" pitchFamily="34" charset="-122"/>
                <a:ea typeface="微软雅黑" panose="020B0503020204020204" pitchFamily="34" charset="-122"/>
              </a:rPr>
              <a:t>端对应的关系模式合并。</a:t>
            </a:r>
          </a:p>
          <a:p>
            <a:pPr lvl="2">
              <a:lnSpc>
                <a:spcPct val="200000"/>
              </a:lnSpc>
              <a:buNone/>
            </a:pPr>
            <a:r>
              <a:rPr lang="en-US" altLang="zh-CN" sz="1600" dirty="0">
                <a:solidFill>
                  <a:srgbClr val="C00000"/>
                </a:solidFill>
                <a:latin typeface="微软雅黑" panose="020B0503020204020204" pitchFamily="34" charset="-122"/>
                <a:ea typeface="微软雅黑" panose="020B0503020204020204" pitchFamily="34" charset="-122"/>
              </a:rPr>
              <a:t>①</a:t>
            </a:r>
            <a:r>
              <a:rPr lang="zh-CN" altLang="en-US" sz="1600" dirty="0">
                <a:solidFill>
                  <a:srgbClr val="C00000"/>
                </a:solidFill>
                <a:latin typeface="微软雅黑" panose="020B0503020204020204" pitchFamily="34" charset="-122"/>
                <a:ea typeface="微软雅黑" panose="020B0503020204020204" pitchFamily="34" charset="-122"/>
              </a:rPr>
              <a:t>转换为一个独立的关系模式</a:t>
            </a:r>
          </a:p>
          <a:p>
            <a:pPr lvl="3">
              <a:lnSpc>
                <a:spcPct val="200000"/>
              </a:lnSpc>
              <a:buSzPct val="87000"/>
              <a:buFont typeface="Wingdings" panose="05000000000000000000" pitchFamily="2" charset="2"/>
              <a:buChar char="Ø"/>
            </a:pPr>
            <a:r>
              <a:rPr lang="zh-CN" altLang="en-US" sz="1800" dirty="0">
                <a:solidFill>
                  <a:srgbClr val="002060"/>
                </a:solidFill>
                <a:latin typeface="微软雅黑" panose="020B0503020204020204" pitchFamily="34" charset="-122"/>
                <a:ea typeface="微软雅黑" panose="020B0503020204020204" pitchFamily="34" charset="-122"/>
              </a:rPr>
              <a:t>关系的属性：与该联系相连的各实体的码以及联系本身的属性</a:t>
            </a:r>
          </a:p>
          <a:p>
            <a:pPr lvl="3">
              <a:lnSpc>
                <a:spcPct val="200000"/>
              </a:lnSpc>
              <a:buSzPct val="87000"/>
              <a:buFont typeface="Wingdings" panose="05000000000000000000" pitchFamily="2" charset="2"/>
              <a:buChar char="Ø"/>
            </a:pPr>
            <a:r>
              <a:rPr lang="zh-CN" altLang="en-US" sz="1800" dirty="0">
                <a:solidFill>
                  <a:srgbClr val="002060"/>
                </a:solidFill>
                <a:latin typeface="微软雅黑" panose="020B0503020204020204" pitchFamily="34" charset="-122"/>
                <a:ea typeface="微软雅黑" panose="020B0503020204020204" pitchFamily="34" charset="-122"/>
              </a:rPr>
              <a:t>关系的码：</a:t>
            </a:r>
            <a:r>
              <a:rPr lang="en-US" altLang="zh-CN" sz="1800" dirty="0">
                <a:solidFill>
                  <a:srgbClr val="002060"/>
                </a:solidFill>
                <a:latin typeface="微软雅黑" panose="020B0503020204020204" pitchFamily="34" charset="-122"/>
                <a:ea typeface="微软雅黑" panose="020B0503020204020204" pitchFamily="34" charset="-122"/>
              </a:rPr>
              <a:t>n</a:t>
            </a:r>
            <a:r>
              <a:rPr lang="zh-CN" altLang="en-US" sz="1800" dirty="0">
                <a:solidFill>
                  <a:srgbClr val="002060"/>
                </a:solidFill>
                <a:latin typeface="微软雅黑" panose="020B0503020204020204" pitchFamily="34" charset="-122"/>
                <a:ea typeface="微软雅黑" panose="020B0503020204020204" pitchFamily="34" charset="-122"/>
              </a:rPr>
              <a:t>端实体的码</a:t>
            </a:r>
          </a:p>
          <a:p>
            <a:pPr lvl="3">
              <a:lnSpc>
                <a:spcPct val="150000"/>
              </a:lnSpc>
              <a:buSzPct val="87000"/>
              <a:buFont typeface="Wingdings" panose="05000000000000000000" pitchFamily="2" charset="2"/>
              <a:buChar char="Ø"/>
            </a:pPr>
            <a:endParaRPr lang="zh-CN" altLang="en-US" sz="2200" dirty="0">
              <a:solidFill>
                <a:srgbClr val="C00000"/>
              </a:solidFill>
              <a:latin typeface="微软雅黑" panose="020B0503020204020204" pitchFamily="34" charset="-122"/>
              <a:ea typeface="微软雅黑" panose="020B0503020204020204" pitchFamily="34" charset="-122"/>
            </a:endParaRPr>
          </a:p>
          <a:p>
            <a:pPr lvl="3">
              <a:lnSpc>
                <a:spcPct val="120000"/>
              </a:lnSpc>
              <a:buSzPct val="87000"/>
              <a:buFont typeface="Wingdings" panose="05000000000000000000" pitchFamily="2" charset="2"/>
              <a:buChar char="l"/>
            </a:pPr>
            <a:endParaRPr lang="zh-CN" altLang="en-US" sz="1800" dirty="0"/>
          </a:p>
          <a:p>
            <a:pPr>
              <a:lnSpc>
                <a:spcPct val="120000"/>
              </a:lnSpc>
            </a:pPr>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CE7A879C-E5DB-4C98-A77D-E4F8FC84E2DA}" type="datetime1">
              <a:rPr lang="zh-CN" altLang="en-US" smtClean="0"/>
              <a:t>2021/11/25</a:t>
            </a:fld>
            <a:endParaRPr lang="zh-CN" altLang="en-US" dirty="0"/>
          </a:p>
        </p:txBody>
      </p:sp>
    </p:spTree>
    <p:extLst>
      <p:ext uri="{BB962C8B-B14F-4D97-AF65-F5344CB8AC3E}">
        <p14:creationId xmlns:p14="http://schemas.microsoft.com/office/powerpoint/2010/main" val="1568665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p:cTn id="7" dur="500" fill="hold"/>
                                        <p:tgtEl>
                                          <p:spTgt spid="92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21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21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219">
                                            <p:txEl>
                                              <p:pRg st="1" end="1"/>
                                            </p:txEl>
                                          </p:spTgt>
                                        </p:tgtEl>
                                        <p:attrNameLst>
                                          <p:attrName>style.visibility</p:attrName>
                                        </p:attrNameLst>
                                      </p:cBhvr>
                                      <p:to>
                                        <p:strVal val="visible"/>
                                      </p:to>
                                    </p:set>
                                    <p:anim calcmode="lin" valueType="num">
                                      <p:cBhvr>
                                        <p:cTn id="14" dur="500" fill="hold"/>
                                        <p:tgtEl>
                                          <p:spTgt spid="921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921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921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219">
                                            <p:txEl>
                                              <p:pRg st="2" end="2"/>
                                            </p:txEl>
                                          </p:spTgt>
                                        </p:tgtEl>
                                        <p:attrNameLst>
                                          <p:attrName>style.visibility</p:attrName>
                                        </p:attrNameLst>
                                      </p:cBhvr>
                                      <p:to>
                                        <p:strVal val="visible"/>
                                      </p:to>
                                    </p:set>
                                    <p:anim calcmode="lin" valueType="num">
                                      <p:cBhvr>
                                        <p:cTn id="21" dur="500" fill="hold"/>
                                        <p:tgtEl>
                                          <p:spTgt spid="921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921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921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9219">
                                            <p:txEl>
                                              <p:pRg st="3" end="3"/>
                                            </p:txEl>
                                          </p:spTgt>
                                        </p:tgtEl>
                                        <p:attrNameLst>
                                          <p:attrName>style.visibility</p:attrName>
                                        </p:attrNameLst>
                                      </p:cBhvr>
                                      <p:to>
                                        <p:strVal val="visible"/>
                                      </p:to>
                                    </p:set>
                                    <p:anim calcmode="lin" valueType="num">
                                      <p:cBhvr>
                                        <p:cTn id="28" dur="500" fill="hold"/>
                                        <p:tgtEl>
                                          <p:spTgt spid="9219">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9219">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921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9219">
                                            <p:txEl>
                                              <p:pRg st="4" end="4"/>
                                            </p:txEl>
                                          </p:spTgt>
                                        </p:tgtEl>
                                        <p:attrNameLst>
                                          <p:attrName>style.visibility</p:attrName>
                                        </p:attrNameLst>
                                      </p:cBhvr>
                                      <p:to>
                                        <p:strVal val="visible"/>
                                      </p:to>
                                    </p:set>
                                    <p:anim calcmode="lin" valueType="num">
                                      <p:cBhvr>
                                        <p:cTn id="35" dur="500" fill="hold"/>
                                        <p:tgtEl>
                                          <p:spTgt spid="9219">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9219">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921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9219">
                                            <p:txEl>
                                              <p:pRg st="5" end="5"/>
                                            </p:txEl>
                                          </p:spTgt>
                                        </p:tgtEl>
                                        <p:attrNameLst>
                                          <p:attrName>style.visibility</p:attrName>
                                        </p:attrNameLst>
                                      </p:cBhvr>
                                      <p:to>
                                        <p:strVal val="visible"/>
                                      </p:to>
                                    </p:set>
                                    <p:anim calcmode="lin" valueType="num">
                                      <p:cBhvr>
                                        <p:cTn id="42" dur="500" fill="hold"/>
                                        <p:tgtEl>
                                          <p:spTgt spid="9219">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9219">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9219">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9219">
                                            <p:txEl>
                                              <p:pRg st="6" end="6"/>
                                            </p:txEl>
                                          </p:spTgt>
                                        </p:tgtEl>
                                        <p:attrNameLst>
                                          <p:attrName>style.visibility</p:attrName>
                                        </p:attrNameLst>
                                      </p:cBhvr>
                                      <p:to>
                                        <p:strVal val="visible"/>
                                      </p:to>
                                    </p:set>
                                    <p:anim calcmode="lin" valueType="num">
                                      <p:cBhvr>
                                        <p:cTn id="49" dur="500" fill="hold"/>
                                        <p:tgtEl>
                                          <p:spTgt spid="9219">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9219">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9219">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9219">
                                            <p:txEl>
                                              <p:pRg st="7" end="7"/>
                                            </p:txEl>
                                          </p:spTgt>
                                        </p:tgtEl>
                                        <p:attrNameLst>
                                          <p:attrName>style.visibility</p:attrName>
                                        </p:attrNameLst>
                                      </p:cBhvr>
                                      <p:to>
                                        <p:strVal val="visible"/>
                                      </p:to>
                                    </p:set>
                                    <p:anim calcmode="lin" valueType="num">
                                      <p:cBhvr>
                                        <p:cTn id="56" dur="500" fill="hold"/>
                                        <p:tgtEl>
                                          <p:spTgt spid="9219">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9219">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9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sz="3600"/>
              <a:t>E-R</a:t>
            </a:r>
            <a:r>
              <a:rPr lang="zh-CN" altLang="en-US" sz="3600"/>
              <a:t>图向关系模型的转换（续）</a:t>
            </a:r>
          </a:p>
        </p:txBody>
      </p:sp>
      <p:sp>
        <p:nvSpPr>
          <p:cNvPr id="10243" name="Rectangle 3"/>
          <p:cNvSpPr>
            <a:spLocks noGrp="1" noChangeArrowheads="1"/>
          </p:cNvSpPr>
          <p:nvPr>
            <p:ph idx="1"/>
          </p:nvPr>
        </p:nvSpPr>
        <p:spPr>
          <a:xfrm>
            <a:off x="323528" y="908720"/>
            <a:ext cx="8784976" cy="4854575"/>
          </a:xfrm>
        </p:spPr>
        <p:txBody>
          <a:bodyPr/>
          <a:lstStyle/>
          <a:p>
            <a:pPr marL="400050" lvl="1" indent="0">
              <a:lnSpc>
                <a:spcPct val="150000"/>
              </a:lnSpc>
              <a:buFont typeface="Wingdings" panose="05000000000000000000" pitchFamily="2" charset="2"/>
              <a:buNone/>
              <a:defRPr/>
            </a:pP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2</a:t>
            </a:r>
            <a:r>
              <a:rPr lang="zh-CN" altLang="en-US" dirty="0">
                <a:solidFill>
                  <a:srgbClr val="C00000"/>
                </a:solidFill>
                <a:latin typeface="微软雅黑" panose="020B0503020204020204" pitchFamily="34" charset="-122"/>
                <a:ea typeface="微软雅黑" panose="020B0503020204020204" pitchFamily="34" charset="-122"/>
              </a:rPr>
              <a:t>）一个</a:t>
            </a:r>
            <a:r>
              <a:rPr lang="en-US" altLang="zh-CN" dirty="0">
                <a:solidFill>
                  <a:srgbClr val="C00000"/>
                </a:solidFill>
                <a:latin typeface="微软雅黑" panose="020B0503020204020204" pitchFamily="34" charset="-122"/>
                <a:ea typeface="微软雅黑" panose="020B0503020204020204" pitchFamily="34" charset="-122"/>
              </a:rPr>
              <a:t>1:</a:t>
            </a:r>
            <a:r>
              <a:rPr lang="en-US" altLang="zh-CN" i="1" dirty="0">
                <a:solidFill>
                  <a:srgbClr val="C00000"/>
                </a:solidFill>
                <a:latin typeface="微软雅黑" panose="020B0503020204020204" pitchFamily="34" charset="-122"/>
                <a:ea typeface="微软雅黑" panose="020B0503020204020204" pitchFamily="34" charset="-122"/>
              </a:rPr>
              <a:t>n</a:t>
            </a:r>
            <a:r>
              <a:rPr lang="zh-CN" altLang="en-US" dirty="0">
                <a:solidFill>
                  <a:srgbClr val="C00000"/>
                </a:solidFill>
                <a:latin typeface="微软雅黑" panose="020B0503020204020204" pitchFamily="34" charset="-122"/>
                <a:ea typeface="微软雅黑" panose="020B0503020204020204" pitchFamily="34" charset="-122"/>
              </a:rPr>
              <a:t>联系的转换（续）</a:t>
            </a:r>
          </a:p>
          <a:p>
            <a:pPr lvl="2">
              <a:lnSpc>
                <a:spcPct val="150000"/>
              </a:lnSpc>
              <a:buFont typeface="Arial" panose="020B0604020202020204" pitchFamily="34" charset="0"/>
              <a:buNone/>
              <a:defRPr/>
            </a:pPr>
            <a:r>
              <a:rPr lang="en-US" altLang="zh-CN" dirty="0">
                <a:solidFill>
                  <a:srgbClr val="C00000"/>
                </a:solidFill>
                <a:latin typeface="微软雅黑" panose="020B0503020204020204" pitchFamily="34" charset="-122"/>
                <a:ea typeface="微软雅黑" panose="020B0503020204020204" pitchFamily="34" charset="-122"/>
              </a:rPr>
              <a:t>②</a:t>
            </a:r>
            <a:r>
              <a:rPr lang="zh-CN" altLang="en-US" dirty="0">
                <a:solidFill>
                  <a:srgbClr val="C00000"/>
                </a:solidFill>
                <a:latin typeface="微软雅黑" panose="020B0503020204020204" pitchFamily="34" charset="-122"/>
                <a:ea typeface="微软雅黑" panose="020B0503020204020204" pitchFamily="34" charset="-122"/>
              </a:rPr>
              <a:t>与</a:t>
            </a:r>
            <a:r>
              <a:rPr lang="en-US" altLang="zh-CN" dirty="0">
                <a:solidFill>
                  <a:srgbClr val="C00000"/>
                </a:solidFill>
                <a:latin typeface="微软雅黑" panose="020B0503020204020204" pitchFamily="34" charset="-122"/>
                <a:ea typeface="微软雅黑" panose="020B0503020204020204" pitchFamily="34" charset="-122"/>
              </a:rPr>
              <a:t>n</a:t>
            </a:r>
            <a:r>
              <a:rPr lang="zh-CN" altLang="en-US" dirty="0">
                <a:solidFill>
                  <a:srgbClr val="C00000"/>
                </a:solidFill>
                <a:latin typeface="微软雅黑" panose="020B0503020204020204" pitchFamily="34" charset="-122"/>
                <a:ea typeface="微软雅黑" panose="020B0503020204020204" pitchFamily="34" charset="-122"/>
              </a:rPr>
              <a:t>端对应的关系模式合并</a:t>
            </a:r>
          </a:p>
          <a:p>
            <a:pPr lvl="3">
              <a:lnSpc>
                <a:spcPct val="150000"/>
              </a:lnSpc>
              <a:buSzPct val="87000"/>
              <a:buFont typeface="Wingdings" pitchFamily="2" charset="2"/>
              <a:buChar char="Ø"/>
              <a:defRPr/>
            </a:pPr>
            <a:r>
              <a:rPr lang="zh-CN" altLang="en-US" sz="2200" dirty="0">
                <a:solidFill>
                  <a:srgbClr val="002060"/>
                </a:solidFill>
                <a:latin typeface="微软雅黑" panose="020B0503020204020204" pitchFamily="34" charset="-122"/>
                <a:ea typeface="微软雅黑" panose="020B0503020204020204" pitchFamily="34" charset="-122"/>
              </a:rPr>
              <a:t>合并后关系的属性：在</a:t>
            </a:r>
            <a:r>
              <a:rPr lang="en-US" altLang="zh-CN" sz="2200" dirty="0">
                <a:solidFill>
                  <a:srgbClr val="002060"/>
                </a:solidFill>
                <a:latin typeface="微软雅黑" panose="020B0503020204020204" pitchFamily="34" charset="-122"/>
                <a:ea typeface="微软雅黑" panose="020B0503020204020204" pitchFamily="34" charset="-122"/>
              </a:rPr>
              <a:t>n</a:t>
            </a:r>
            <a:r>
              <a:rPr lang="zh-CN" altLang="en-US" sz="2200" dirty="0">
                <a:solidFill>
                  <a:srgbClr val="002060"/>
                </a:solidFill>
                <a:latin typeface="微软雅黑" panose="020B0503020204020204" pitchFamily="34" charset="-122"/>
                <a:ea typeface="微软雅黑" panose="020B0503020204020204" pitchFamily="34" charset="-122"/>
              </a:rPr>
              <a:t>端关系中加入</a:t>
            </a:r>
            <a:r>
              <a:rPr lang="en-US" altLang="zh-CN" sz="2200" dirty="0">
                <a:solidFill>
                  <a:srgbClr val="002060"/>
                </a:solidFill>
                <a:latin typeface="微软雅黑" panose="020B0503020204020204" pitchFamily="34" charset="-122"/>
                <a:ea typeface="微软雅黑" panose="020B0503020204020204" pitchFamily="34" charset="-122"/>
              </a:rPr>
              <a:t>1</a:t>
            </a:r>
            <a:r>
              <a:rPr lang="zh-CN" altLang="en-US" sz="2200" dirty="0">
                <a:solidFill>
                  <a:srgbClr val="002060"/>
                </a:solidFill>
                <a:latin typeface="微软雅黑" panose="020B0503020204020204" pitchFamily="34" charset="-122"/>
                <a:ea typeface="微软雅黑" panose="020B0503020204020204" pitchFamily="34" charset="-122"/>
              </a:rPr>
              <a:t>端关系的码和联系本身的属性</a:t>
            </a:r>
          </a:p>
          <a:p>
            <a:pPr lvl="3">
              <a:lnSpc>
                <a:spcPct val="150000"/>
              </a:lnSpc>
              <a:buSzPct val="87000"/>
              <a:buFont typeface="Wingdings" pitchFamily="2" charset="2"/>
              <a:buChar char="Ø"/>
              <a:defRPr/>
            </a:pPr>
            <a:r>
              <a:rPr lang="zh-CN" altLang="en-US" sz="2200" dirty="0">
                <a:solidFill>
                  <a:srgbClr val="002060"/>
                </a:solidFill>
                <a:latin typeface="微软雅黑" panose="020B0503020204020204" pitchFamily="34" charset="-122"/>
                <a:ea typeface="微软雅黑" panose="020B0503020204020204" pitchFamily="34" charset="-122"/>
              </a:rPr>
              <a:t>合并后关系的码：不变</a:t>
            </a:r>
          </a:p>
          <a:p>
            <a:pPr lvl="3">
              <a:lnSpc>
                <a:spcPct val="150000"/>
              </a:lnSpc>
              <a:buSzPct val="87000"/>
              <a:buFont typeface="Wingdings" pitchFamily="2" charset="2"/>
              <a:buChar char="Ø"/>
              <a:defRPr/>
            </a:pPr>
            <a:r>
              <a:rPr lang="zh-CN" altLang="en-US" sz="2200" dirty="0">
                <a:solidFill>
                  <a:srgbClr val="002060"/>
                </a:solidFill>
                <a:latin typeface="微软雅黑" panose="020B0503020204020204" pitchFamily="34" charset="-122"/>
                <a:ea typeface="微软雅黑" panose="020B0503020204020204" pitchFamily="34" charset="-122"/>
              </a:rPr>
              <a:t>可以减少系统中的关系个数，一般情况下更倾向于采用这种方法</a:t>
            </a:r>
          </a:p>
          <a:p>
            <a:pPr lvl="1">
              <a:lnSpc>
                <a:spcPct val="150000"/>
              </a:lnSpc>
              <a:buFont typeface="Wingdings" panose="05000000000000000000" pitchFamily="2" charset="2"/>
              <a:buChar char="Ø"/>
              <a:defRPr/>
            </a:pPr>
            <a:endParaRPr lang="en-US" altLang="zh-CN" sz="2200"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44607E69-967C-4482-842D-21C51A549271}" type="datetime1">
              <a:rPr lang="zh-CN" altLang="en-US" smtClean="0"/>
              <a:t>2021/11/25</a:t>
            </a:fld>
            <a:endParaRPr lang="zh-CN" altLang="en-US" dirty="0"/>
          </a:p>
        </p:txBody>
      </p:sp>
    </p:spTree>
    <p:extLst>
      <p:ext uri="{BB962C8B-B14F-4D97-AF65-F5344CB8AC3E}">
        <p14:creationId xmlns:p14="http://schemas.microsoft.com/office/powerpoint/2010/main" val="2321079170"/>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sz="3600"/>
              <a:t>E-R</a:t>
            </a:r>
            <a:r>
              <a:rPr lang="zh-CN" altLang="en-US" sz="3600"/>
              <a:t>图向关系模型的转换（续）</a:t>
            </a:r>
          </a:p>
        </p:txBody>
      </p:sp>
      <p:sp>
        <p:nvSpPr>
          <p:cNvPr id="11267" name="Rectangle 3"/>
          <p:cNvSpPr>
            <a:spLocks noGrp="1" noChangeArrowheads="1"/>
          </p:cNvSpPr>
          <p:nvPr>
            <p:ph idx="1"/>
          </p:nvPr>
        </p:nvSpPr>
        <p:spPr>
          <a:xfrm>
            <a:off x="395536" y="764705"/>
            <a:ext cx="8712968" cy="4752528"/>
          </a:xfrm>
        </p:spPr>
        <p:txBody>
          <a:bodyPr/>
          <a:lstStyle/>
          <a:p>
            <a:pPr marL="400050" lvl="1" indent="0">
              <a:lnSpc>
                <a:spcPct val="150000"/>
              </a:lnSpc>
              <a:buFont typeface="Wingdings" panose="05000000000000000000" pitchFamily="2" charset="2"/>
              <a:buNone/>
              <a:defRPr/>
            </a:pP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3</a:t>
            </a:r>
            <a:r>
              <a:rPr lang="zh-CN" altLang="en-US" dirty="0">
                <a:solidFill>
                  <a:srgbClr val="C00000"/>
                </a:solidFill>
                <a:latin typeface="微软雅黑" panose="020B0503020204020204" pitchFamily="34" charset="-122"/>
                <a:ea typeface="微软雅黑" panose="020B0503020204020204" pitchFamily="34" charset="-122"/>
              </a:rPr>
              <a:t>）一个</a:t>
            </a:r>
            <a:r>
              <a:rPr lang="en-US" altLang="zh-CN" i="1" dirty="0">
                <a:solidFill>
                  <a:srgbClr val="C00000"/>
                </a:solidFill>
                <a:latin typeface="微软雅黑" panose="020B0503020204020204" pitchFamily="34" charset="-122"/>
                <a:ea typeface="微软雅黑" panose="020B0503020204020204" pitchFamily="34" charset="-122"/>
              </a:rPr>
              <a:t>m:n</a:t>
            </a:r>
            <a:r>
              <a:rPr lang="zh-CN" altLang="en-US" dirty="0">
                <a:solidFill>
                  <a:srgbClr val="C00000"/>
                </a:solidFill>
                <a:latin typeface="微软雅黑" panose="020B0503020204020204" pitchFamily="34" charset="-122"/>
                <a:ea typeface="微软雅黑" panose="020B0503020204020204" pitchFamily="34" charset="-122"/>
              </a:rPr>
              <a:t>联系转换为一个关系模式</a:t>
            </a:r>
          </a:p>
          <a:p>
            <a:pPr lvl="2">
              <a:lnSpc>
                <a:spcPct val="150000"/>
              </a:lnSpc>
              <a:buFont typeface="Wingdings" pitchFamily="2" charset="2"/>
              <a:buChar char="l"/>
              <a:defRPr/>
            </a:pPr>
            <a:r>
              <a:rPr lang="zh-CN" altLang="en-US" dirty="0">
                <a:solidFill>
                  <a:srgbClr val="002060"/>
                </a:solidFill>
                <a:latin typeface="微软雅黑" panose="020B0503020204020204" pitchFamily="34" charset="-122"/>
                <a:ea typeface="微软雅黑" panose="020B0503020204020204" pitchFamily="34" charset="-122"/>
              </a:rPr>
              <a:t>关系的属性：与该联系相连的各实体的码以及联系本身的属性</a:t>
            </a:r>
          </a:p>
          <a:p>
            <a:pPr lvl="2">
              <a:lnSpc>
                <a:spcPct val="150000"/>
              </a:lnSpc>
              <a:buFont typeface="Wingdings" pitchFamily="2" charset="2"/>
              <a:buChar char="l"/>
              <a:defRPr/>
            </a:pPr>
            <a:r>
              <a:rPr lang="zh-CN" altLang="en-US" dirty="0">
                <a:solidFill>
                  <a:srgbClr val="002060"/>
                </a:solidFill>
                <a:latin typeface="微软雅黑" panose="020B0503020204020204" pitchFamily="34" charset="-122"/>
                <a:ea typeface="微软雅黑" panose="020B0503020204020204" pitchFamily="34" charset="-122"/>
              </a:rPr>
              <a:t>关系的码：各实体码的组合</a:t>
            </a:r>
            <a:endParaRPr lang="en-US" dirty="0">
              <a:solidFill>
                <a:srgbClr val="002060"/>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None/>
              <a:defRPr/>
            </a:pPr>
            <a:endParaRPr lang="zh-CN" altLang="en-US" dirty="0"/>
          </a:p>
          <a:p>
            <a:pPr lvl="1">
              <a:lnSpc>
                <a:spcPct val="150000"/>
              </a:lnSpc>
              <a:buFont typeface="Wingdings" panose="05000000000000000000" pitchFamily="2" charset="2"/>
              <a:buNone/>
              <a:defRPr/>
            </a:pPr>
            <a:r>
              <a:rPr lang="en-US" altLang="zh-CN" dirty="0"/>
              <a:t>[</a:t>
            </a:r>
            <a:r>
              <a:rPr lang="zh-CN" altLang="en-US" dirty="0"/>
              <a:t>例</a:t>
            </a:r>
            <a:r>
              <a:rPr lang="en-US" altLang="zh-CN" dirty="0"/>
              <a:t>]</a:t>
            </a:r>
            <a:r>
              <a:rPr lang="zh-CN" altLang="en-US" dirty="0"/>
              <a:t>“选修”联系是一个</a:t>
            </a:r>
            <a:r>
              <a:rPr lang="en-US" altLang="zh-CN" dirty="0"/>
              <a:t>m:n</a:t>
            </a:r>
            <a:r>
              <a:rPr lang="zh-CN" altLang="en-US" dirty="0"/>
              <a:t>联系，可以将它转换为如下关系模式，其中学号与课程号为关系的组合码：</a:t>
            </a:r>
          </a:p>
          <a:p>
            <a:pPr marL="0" indent="0">
              <a:lnSpc>
                <a:spcPct val="150000"/>
              </a:lnSpc>
              <a:buFont typeface="Wingdings" panose="05000000000000000000" pitchFamily="2" charset="2"/>
              <a:buNone/>
              <a:defRPr/>
            </a:pPr>
            <a:r>
              <a:rPr lang="zh-CN" altLang="en-US" sz="2400" dirty="0"/>
              <a:t>　　  选修（</a:t>
            </a:r>
            <a:r>
              <a:rPr lang="zh-CN" altLang="en-US" sz="2400" u="sng" dirty="0"/>
              <a:t>学号，课程号</a:t>
            </a:r>
            <a:r>
              <a:rPr lang="zh-CN" altLang="en-US" sz="2400" dirty="0"/>
              <a:t>，成绩）</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0F45DD38-8699-4D10-90AE-5ACB0C45F434}" type="datetime1">
              <a:rPr lang="zh-CN" altLang="en-US" smtClean="0"/>
              <a:t>2021/11/25</a:t>
            </a:fld>
            <a:endParaRPr lang="zh-CN" altLang="en-US" dirty="0"/>
          </a:p>
        </p:txBody>
      </p:sp>
    </p:spTree>
    <p:extLst>
      <p:ext uri="{BB962C8B-B14F-4D97-AF65-F5344CB8AC3E}">
        <p14:creationId xmlns:p14="http://schemas.microsoft.com/office/powerpoint/2010/main" val="18536523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p:cTn id="7" dur="500" fill="hold"/>
                                        <p:tgtEl>
                                          <p:spTgt spid="1126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26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126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267">
                                            <p:txEl>
                                              <p:pRg st="1" end="1"/>
                                            </p:txEl>
                                          </p:spTgt>
                                        </p:tgtEl>
                                        <p:attrNameLst>
                                          <p:attrName>style.visibility</p:attrName>
                                        </p:attrNameLst>
                                      </p:cBhvr>
                                      <p:to>
                                        <p:strVal val="visible"/>
                                      </p:to>
                                    </p:set>
                                    <p:anim calcmode="lin" valueType="num">
                                      <p:cBhvr>
                                        <p:cTn id="14" dur="500" fill="hold"/>
                                        <p:tgtEl>
                                          <p:spTgt spid="1126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126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126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267">
                                            <p:txEl>
                                              <p:pRg st="2" end="2"/>
                                            </p:txEl>
                                          </p:spTgt>
                                        </p:tgtEl>
                                        <p:attrNameLst>
                                          <p:attrName>style.visibility</p:attrName>
                                        </p:attrNameLst>
                                      </p:cBhvr>
                                      <p:to>
                                        <p:strVal val="visible"/>
                                      </p:to>
                                    </p:set>
                                    <p:anim calcmode="lin" valueType="num">
                                      <p:cBhvr>
                                        <p:cTn id="21" dur="500" fill="hold"/>
                                        <p:tgtEl>
                                          <p:spTgt spid="1126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126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126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1267">
                                            <p:txEl>
                                              <p:pRg st="4" end="4"/>
                                            </p:txEl>
                                          </p:spTgt>
                                        </p:tgtEl>
                                        <p:attrNameLst>
                                          <p:attrName>style.visibility</p:attrName>
                                        </p:attrNameLst>
                                      </p:cBhvr>
                                      <p:to>
                                        <p:strVal val="visible"/>
                                      </p:to>
                                    </p:set>
                                    <p:anim calcmode="lin" valueType="num">
                                      <p:cBhvr>
                                        <p:cTn id="28" dur="500" fill="hold"/>
                                        <p:tgtEl>
                                          <p:spTgt spid="11267">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11267">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11267">
                                            <p:txEl>
                                              <p:pRg st="4" end="4"/>
                                            </p:txEl>
                                          </p:spTgt>
                                        </p:tgtEl>
                                      </p:cBhvr>
                                    </p:animEffect>
                                  </p:childTnLst>
                                </p:cTn>
                              </p:par>
                              <p:par>
                                <p:cTn id="31" presetID="53" presetClass="entr" presetSubtype="16" fill="hold" nodeType="withEffect">
                                  <p:stCondLst>
                                    <p:cond delay="0"/>
                                  </p:stCondLst>
                                  <p:childTnLst>
                                    <p:set>
                                      <p:cBhvr>
                                        <p:cTn id="32" dur="1" fill="hold">
                                          <p:stCondLst>
                                            <p:cond delay="0"/>
                                          </p:stCondLst>
                                        </p:cTn>
                                        <p:tgtEl>
                                          <p:spTgt spid="11267">
                                            <p:txEl>
                                              <p:pRg st="5" end="5"/>
                                            </p:txEl>
                                          </p:spTgt>
                                        </p:tgtEl>
                                        <p:attrNameLst>
                                          <p:attrName>style.visibility</p:attrName>
                                        </p:attrNameLst>
                                      </p:cBhvr>
                                      <p:to>
                                        <p:strVal val="visible"/>
                                      </p:to>
                                    </p:set>
                                    <p:anim calcmode="lin" valueType="num">
                                      <p:cBhvr>
                                        <p:cTn id="33" dur="500" fill="hold"/>
                                        <p:tgtEl>
                                          <p:spTgt spid="11267">
                                            <p:txEl>
                                              <p:pRg st="5" end="5"/>
                                            </p:txEl>
                                          </p:spTgt>
                                        </p:tgtEl>
                                        <p:attrNameLst>
                                          <p:attrName>ppt_w</p:attrName>
                                        </p:attrNameLst>
                                      </p:cBhvr>
                                      <p:tavLst>
                                        <p:tav tm="0">
                                          <p:val>
                                            <p:fltVal val="0"/>
                                          </p:val>
                                        </p:tav>
                                        <p:tav tm="100000">
                                          <p:val>
                                            <p:strVal val="#ppt_w"/>
                                          </p:val>
                                        </p:tav>
                                      </p:tavLst>
                                    </p:anim>
                                    <p:anim calcmode="lin" valueType="num">
                                      <p:cBhvr>
                                        <p:cTn id="34" dur="500" fill="hold"/>
                                        <p:tgtEl>
                                          <p:spTgt spid="11267">
                                            <p:txEl>
                                              <p:pRg st="5" end="5"/>
                                            </p:txEl>
                                          </p:spTgt>
                                        </p:tgtEl>
                                        <p:attrNameLst>
                                          <p:attrName>ppt_h</p:attrName>
                                        </p:attrNameLst>
                                      </p:cBhvr>
                                      <p:tavLst>
                                        <p:tav tm="0">
                                          <p:val>
                                            <p:fltVal val="0"/>
                                          </p:val>
                                        </p:tav>
                                        <p:tav tm="100000">
                                          <p:val>
                                            <p:strVal val="#ppt_h"/>
                                          </p:val>
                                        </p:tav>
                                      </p:tavLst>
                                    </p:anim>
                                    <p:animEffect transition="in" filter="fade">
                                      <p:cBhvr>
                                        <p:cTn id="35" dur="500"/>
                                        <p:tgtEl>
                                          <p:spTgt spid="11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sz="3600"/>
              <a:t>E-R</a:t>
            </a:r>
            <a:r>
              <a:rPr lang="zh-CN" altLang="en-US" sz="3600"/>
              <a:t>图向关系模型的转换（续）</a:t>
            </a:r>
          </a:p>
        </p:txBody>
      </p:sp>
      <p:sp>
        <p:nvSpPr>
          <p:cNvPr id="13315" name="Rectangle 3"/>
          <p:cNvSpPr>
            <a:spLocks noGrp="1" noChangeArrowheads="1"/>
          </p:cNvSpPr>
          <p:nvPr>
            <p:ph idx="1"/>
          </p:nvPr>
        </p:nvSpPr>
        <p:spPr>
          <a:xfrm>
            <a:off x="467544" y="764704"/>
            <a:ext cx="8640960" cy="5688632"/>
          </a:xfrm>
        </p:spPr>
        <p:txBody>
          <a:bodyPr/>
          <a:lstStyle/>
          <a:p>
            <a:pPr marL="400050" lvl="1" indent="0">
              <a:lnSpc>
                <a:spcPct val="200000"/>
              </a:lnSpc>
              <a:buFont typeface="Wingdings" panose="05000000000000000000" pitchFamily="2" charset="2"/>
              <a:buNone/>
            </a:pPr>
            <a:r>
              <a:rPr lang="zh-CN" altLang="en-US" sz="2000" dirty="0">
                <a:solidFill>
                  <a:srgbClr val="C00000"/>
                </a:solidFill>
                <a:latin typeface="微软雅黑" panose="020B0503020204020204" pitchFamily="34" charset="-122"/>
                <a:ea typeface="微软雅黑" panose="020B0503020204020204" pitchFamily="34" charset="-122"/>
              </a:rPr>
              <a:t>（</a:t>
            </a:r>
            <a:r>
              <a:rPr lang="en-US" altLang="zh-CN" sz="2000" dirty="0">
                <a:solidFill>
                  <a:srgbClr val="C00000"/>
                </a:solidFill>
                <a:latin typeface="微软雅黑" panose="020B0503020204020204" pitchFamily="34" charset="-122"/>
                <a:ea typeface="微软雅黑" panose="020B0503020204020204" pitchFamily="34" charset="-122"/>
              </a:rPr>
              <a:t>4</a:t>
            </a:r>
            <a:r>
              <a:rPr lang="zh-CN" altLang="en-US" sz="2000" dirty="0">
                <a:solidFill>
                  <a:srgbClr val="C00000"/>
                </a:solidFill>
                <a:latin typeface="微软雅黑" panose="020B0503020204020204" pitchFamily="34" charset="-122"/>
                <a:ea typeface="微软雅黑" panose="020B0503020204020204" pitchFamily="34" charset="-122"/>
              </a:rPr>
              <a:t>）三个或三个以上实体间的一个多元联系转换为一个关系模式</a:t>
            </a:r>
            <a:r>
              <a:rPr lang="zh-CN" altLang="en-US" sz="2000" dirty="0">
                <a:solidFill>
                  <a:srgbClr val="002060"/>
                </a:solidFill>
                <a:latin typeface="微软雅黑" panose="020B0503020204020204" pitchFamily="34" charset="-122"/>
                <a:ea typeface="微软雅黑" panose="020B0503020204020204" pitchFamily="34" charset="-122"/>
              </a:rPr>
              <a:t>。</a:t>
            </a:r>
          </a:p>
          <a:p>
            <a:pPr lvl="2">
              <a:lnSpc>
                <a:spcPct val="200000"/>
              </a:lnSpc>
              <a:buFont typeface="Wingdings" panose="05000000000000000000" pitchFamily="2" charset="2"/>
              <a:buChar char="l"/>
            </a:pPr>
            <a:r>
              <a:rPr lang="zh-CN" altLang="en-US" sz="1800" dirty="0">
                <a:solidFill>
                  <a:srgbClr val="002060"/>
                </a:solidFill>
                <a:latin typeface="微软雅黑" panose="020B0503020204020204" pitchFamily="34" charset="-122"/>
                <a:ea typeface="微软雅黑" panose="020B0503020204020204" pitchFamily="34" charset="-122"/>
              </a:rPr>
              <a:t>关系的属性：与该多元联系相连的各实体的码以及联系本身的属性</a:t>
            </a:r>
          </a:p>
          <a:p>
            <a:pPr lvl="2">
              <a:lnSpc>
                <a:spcPct val="200000"/>
              </a:lnSpc>
              <a:buFont typeface="Wingdings" panose="05000000000000000000" pitchFamily="2" charset="2"/>
              <a:buChar char="l"/>
            </a:pPr>
            <a:r>
              <a:rPr lang="zh-CN" altLang="en-US" sz="1800" dirty="0">
                <a:solidFill>
                  <a:srgbClr val="002060"/>
                </a:solidFill>
                <a:latin typeface="微软雅黑" panose="020B0503020204020204" pitchFamily="34" charset="-122"/>
                <a:ea typeface="微软雅黑" panose="020B0503020204020204" pitchFamily="34" charset="-122"/>
              </a:rPr>
              <a:t>关系的码：各实体码的组合</a:t>
            </a:r>
            <a:endParaRPr lang="en-US" altLang="zh-CN" sz="1800" dirty="0">
              <a:solidFill>
                <a:srgbClr val="002060"/>
              </a:solidFill>
              <a:latin typeface="微软雅黑" panose="020B0503020204020204" pitchFamily="34" charset="-122"/>
              <a:ea typeface="微软雅黑" panose="020B0503020204020204" pitchFamily="34" charset="-122"/>
            </a:endParaRPr>
          </a:p>
          <a:p>
            <a:pPr marL="400050" lvl="1" indent="0">
              <a:lnSpc>
                <a:spcPct val="150000"/>
              </a:lnSpc>
              <a:buNone/>
              <a:defRPr/>
            </a:pPr>
            <a:r>
              <a:rPr lang="zh-CN" altLang="en-US" sz="2000" dirty="0">
                <a:solidFill>
                  <a:srgbClr val="C00000"/>
                </a:solidFill>
                <a:latin typeface="微软雅黑" panose="020B0503020204020204" pitchFamily="34" charset="-122"/>
                <a:ea typeface="微软雅黑" panose="020B0503020204020204" pitchFamily="34" charset="-122"/>
              </a:rPr>
              <a:t>（</a:t>
            </a:r>
            <a:r>
              <a:rPr lang="en-US" altLang="zh-CN" sz="2000" dirty="0">
                <a:solidFill>
                  <a:srgbClr val="C00000"/>
                </a:solidFill>
                <a:latin typeface="微软雅黑" panose="020B0503020204020204" pitchFamily="34" charset="-122"/>
                <a:ea typeface="微软雅黑" panose="020B0503020204020204" pitchFamily="34" charset="-122"/>
              </a:rPr>
              <a:t>5</a:t>
            </a:r>
            <a:r>
              <a:rPr lang="zh-CN" altLang="en-US" sz="2000" dirty="0">
                <a:solidFill>
                  <a:srgbClr val="C00000"/>
                </a:solidFill>
                <a:latin typeface="微软雅黑" panose="020B0503020204020204" pitchFamily="34" charset="-122"/>
                <a:ea typeface="微软雅黑" panose="020B0503020204020204" pitchFamily="34" charset="-122"/>
              </a:rPr>
              <a:t>）具有相同码的关系模式可合并</a:t>
            </a:r>
          </a:p>
          <a:p>
            <a:pPr lvl="2">
              <a:lnSpc>
                <a:spcPct val="150000"/>
              </a:lnSpc>
              <a:buFont typeface="Wingdings" pitchFamily="2" charset="2"/>
              <a:buChar char="l"/>
              <a:defRPr/>
            </a:pPr>
            <a:r>
              <a:rPr lang="zh-CN" altLang="en-US" sz="1800" dirty="0">
                <a:solidFill>
                  <a:srgbClr val="002060"/>
                </a:solidFill>
                <a:latin typeface="微软雅黑" panose="020B0503020204020204" pitchFamily="34" charset="-122"/>
                <a:ea typeface="微软雅黑" panose="020B0503020204020204" pitchFamily="34" charset="-122"/>
              </a:rPr>
              <a:t>目的：减少系统中的关系个数</a:t>
            </a:r>
          </a:p>
          <a:p>
            <a:pPr lvl="2">
              <a:lnSpc>
                <a:spcPct val="150000"/>
              </a:lnSpc>
              <a:buFont typeface="Wingdings" pitchFamily="2" charset="2"/>
              <a:buChar char="l"/>
              <a:defRPr/>
            </a:pPr>
            <a:r>
              <a:rPr lang="zh-CN" altLang="en-US" sz="1800" dirty="0">
                <a:solidFill>
                  <a:srgbClr val="002060"/>
                </a:solidFill>
                <a:latin typeface="微软雅黑" panose="020B0503020204020204" pitchFamily="34" charset="-122"/>
                <a:ea typeface="微软雅黑" panose="020B0503020204020204" pitchFamily="34" charset="-122"/>
              </a:rPr>
              <a:t>合并方法：</a:t>
            </a:r>
            <a:endParaRPr lang="en-US" altLang="zh-CN" sz="1800" dirty="0">
              <a:solidFill>
                <a:srgbClr val="002060"/>
              </a:solidFill>
              <a:latin typeface="微软雅黑" panose="020B0503020204020204" pitchFamily="34" charset="-122"/>
              <a:ea typeface="微软雅黑" panose="020B0503020204020204" pitchFamily="34" charset="-122"/>
            </a:endParaRPr>
          </a:p>
          <a:p>
            <a:pPr lvl="3">
              <a:lnSpc>
                <a:spcPct val="150000"/>
              </a:lnSpc>
              <a:buSzPct val="87000"/>
              <a:buFont typeface="Wingdings" pitchFamily="2" charset="2"/>
              <a:buChar char="Ø"/>
              <a:defRPr/>
            </a:pPr>
            <a:r>
              <a:rPr lang="zh-CN" altLang="en-US" dirty="0">
                <a:solidFill>
                  <a:srgbClr val="002060"/>
                </a:solidFill>
                <a:latin typeface="微软雅黑" panose="020B0503020204020204" pitchFamily="34" charset="-122"/>
                <a:ea typeface="微软雅黑" panose="020B0503020204020204" pitchFamily="34" charset="-122"/>
              </a:rPr>
              <a:t> 将其中一个关系模式的全部属性加入到另一个关系模式中</a:t>
            </a:r>
            <a:endParaRPr lang="en-US" altLang="zh-CN" dirty="0">
              <a:solidFill>
                <a:srgbClr val="002060"/>
              </a:solidFill>
              <a:latin typeface="微软雅黑" panose="020B0503020204020204" pitchFamily="34" charset="-122"/>
              <a:ea typeface="微软雅黑" panose="020B0503020204020204" pitchFamily="34" charset="-122"/>
            </a:endParaRPr>
          </a:p>
          <a:p>
            <a:pPr lvl="3">
              <a:lnSpc>
                <a:spcPct val="150000"/>
              </a:lnSpc>
              <a:buSzPct val="87000"/>
              <a:buFont typeface="Wingdings" pitchFamily="2" charset="2"/>
              <a:buChar char="Ø"/>
              <a:defRPr/>
            </a:pPr>
            <a:r>
              <a:rPr lang="zh-CN" altLang="en-US" dirty="0">
                <a:solidFill>
                  <a:srgbClr val="002060"/>
                </a:solidFill>
                <a:latin typeface="微软雅黑" panose="020B0503020204020204" pitchFamily="34" charset="-122"/>
                <a:ea typeface="微软雅黑" panose="020B0503020204020204" pitchFamily="34" charset="-122"/>
              </a:rPr>
              <a:t> 然后去掉其中的同义属性（可能同名也可能不同名）</a:t>
            </a:r>
            <a:endParaRPr lang="en-US" altLang="zh-CN" dirty="0">
              <a:solidFill>
                <a:srgbClr val="002060"/>
              </a:solidFill>
              <a:latin typeface="微软雅黑" panose="020B0503020204020204" pitchFamily="34" charset="-122"/>
              <a:ea typeface="微软雅黑" panose="020B0503020204020204" pitchFamily="34" charset="-122"/>
            </a:endParaRPr>
          </a:p>
          <a:p>
            <a:pPr lvl="3">
              <a:lnSpc>
                <a:spcPct val="150000"/>
              </a:lnSpc>
              <a:buSzPct val="87000"/>
              <a:buFont typeface="Wingdings" pitchFamily="2" charset="2"/>
              <a:buChar char="Ø"/>
              <a:defRPr/>
            </a:pPr>
            <a:r>
              <a:rPr lang="zh-CN" altLang="en-US" dirty="0">
                <a:solidFill>
                  <a:srgbClr val="002060"/>
                </a:solidFill>
                <a:latin typeface="微软雅黑" panose="020B0503020204020204" pitchFamily="34" charset="-122"/>
                <a:ea typeface="微软雅黑" panose="020B0503020204020204" pitchFamily="34" charset="-122"/>
              </a:rPr>
              <a:t> 适当调整属性的次序</a:t>
            </a:r>
            <a:endParaRPr lang="en-US" altLang="zh-CN" dirty="0">
              <a:solidFill>
                <a:srgbClr val="002060"/>
              </a:solidFill>
              <a:latin typeface="微软雅黑" panose="020B0503020204020204" pitchFamily="34" charset="-122"/>
              <a:ea typeface="微软雅黑" panose="020B0503020204020204" pitchFamily="34" charset="-122"/>
            </a:endParaRPr>
          </a:p>
          <a:p>
            <a:pPr lvl="2">
              <a:lnSpc>
                <a:spcPct val="200000"/>
              </a:lnSpc>
              <a:buFont typeface="Wingdings" panose="05000000000000000000" pitchFamily="2" charset="2"/>
              <a:buChar char="l"/>
            </a:pPr>
            <a:endParaRPr lang="zh-CN" altLang="en-US" sz="1600" dirty="0">
              <a:solidFill>
                <a:srgbClr val="002060"/>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031B302F-81FC-48CF-9693-6131FA2A2A00}" type="datetime1">
              <a:rPr lang="zh-CN" altLang="en-US" smtClean="0"/>
              <a:t>2021/11/25</a:t>
            </a:fld>
            <a:endParaRPr lang="zh-CN" altLang="en-US" dirty="0"/>
          </a:p>
        </p:txBody>
      </p:sp>
    </p:spTree>
    <p:extLst>
      <p:ext uri="{BB962C8B-B14F-4D97-AF65-F5344CB8AC3E}">
        <p14:creationId xmlns:p14="http://schemas.microsoft.com/office/powerpoint/2010/main" val="501553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p:cTn id="7" dur="500" fill="hold"/>
                                        <p:tgtEl>
                                          <p:spTgt spid="133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31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31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 calcmode="lin" valueType="num">
                                      <p:cBhvr>
                                        <p:cTn id="14" dur="500" fill="hold"/>
                                        <p:tgtEl>
                                          <p:spTgt spid="1331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331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331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3315">
                                            <p:txEl>
                                              <p:pRg st="2" end="2"/>
                                            </p:txEl>
                                          </p:spTgt>
                                        </p:tgtEl>
                                        <p:attrNameLst>
                                          <p:attrName>style.visibility</p:attrName>
                                        </p:attrNameLst>
                                      </p:cBhvr>
                                      <p:to>
                                        <p:strVal val="visible"/>
                                      </p:to>
                                    </p:set>
                                    <p:anim calcmode="lin" valueType="num">
                                      <p:cBhvr>
                                        <p:cTn id="21" dur="500" fill="hold"/>
                                        <p:tgtEl>
                                          <p:spTgt spid="1331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331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331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3315">
                                            <p:txEl>
                                              <p:pRg st="3" end="3"/>
                                            </p:txEl>
                                          </p:spTgt>
                                        </p:tgtEl>
                                        <p:attrNameLst>
                                          <p:attrName>style.visibility</p:attrName>
                                        </p:attrNameLst>
                                      </p:cBhvr>
                                      <p:to>
                                        <p:strVal val="visible"/>
                                      </p:to>
                                    </p:set>
                                    <p:anim calcmode="lin" valueType="num">
                                      <p:cBhvr>
                                        <p:cTn id="28" dur="500" fill="hold"/>
                                        <p:tgtEl>
                                          <p:spTgt spid="13315">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3315">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331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3315">
                                            <p:txEl>
                                              <p:pRg st="4" end="4"/>
                                            </p:txEl>
                                          </p:spTgt>
                                        </p:tgtEl>
                                        <p:attrNameLst>
                                          <p:attrName>style.visibility</p:attrName>
                                        </p:attrNameLst>
                                      </p:cBhvr>
                                      <p:to>
                                        <p:strVal val="visible"/>
                                      </p:to>
                                    </p:set>
                                    <p:anim calcmode="lin" valueType="num">
                                      <p:cBhvr>
                                        <p:cTn id="35" dur="500" fill="hold"/>
                                        <p:tgtEl>
                                          <p:spTgt spid="13315">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3315">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331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3315">
                                            <p:txEl>
                                              <p:pRg st="5" end="5"/>
                                            </p:txEl>
                                          </p:spTgt>
                                        </p:tgtEl>
                                        <p:attrNameLst>
                                          <p:attrName>style.visibility</p:attrName>
                                        </p:attrNameLst>
                                      </p:cBhvr>
                                      <p:to>
                                        <p:strVal val="visible"/>
                                      </p:to>
                                    </p:set>
                                    <p:anim calcmode="lin" valueType="num">
                                      <p:cBhvr>
                                        <p:cTn id="42" dur="500" fill="hold"/>
                                        <p:tgtEl>
                                          <p:spTgt spid="13315">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3315">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13315">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3315">
                                            <p:txEl>
                                              <p:pRg st="6" end="6"/>
                                            </p:txEl>
                                          </p:spTgt>
                                        </p:tgtEl>
                                        <p:attrNameLst>
                                          <p:attrName>style.visibility</p:attrName>
                                        </p:attrNameLst>
                                      </p:cBhvr>
                                      <p:to>
                                        <p:strVal val="visible"/>
                                      </p:to>
                                    </p:set>
                                    <p:anim calcmode="lin" valueType="num">
                                      <p:cBhvr>
                                        <p:cTn id="49" dur="500" fill="hold"/>
                                        <p:tgtEl>
                                          <p:spTgt spid="13315">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13315">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13315">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3315">
                                            <p:txEl>
                                              <p:pRg st="7" end="7"/>
                                            </p:txEl>
                                          </p:spTgt>
                                        </p:tgtEl>
                                        <p:attrNameLst>
                                          <p:attrName>style.visibility</p:attrName>
                                        </p:attrNameLst>
                                      </p:cBhvr>
                                      <p:to>
                                        <p:strVal val="visible"/>
                                      </p:to>
                                    </p:set>
                                    <p:anim calcmode="lin" valueType="num">
                                      <p:cBhvr>
                                        <p:cTn id="56" dur="500" fill="hold"/>
                                        <p:tgtEl>
                                          <p:spTgt spid="13315">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13315">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13315">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3315">
                                            <p:txEl>
                                              <p:pRg st="8" end="8"/>
                                            </p:txEl>
                                          </p:spTgt>
                                        </p:tgtEl>
                                        <p:attrNameLst>
                                          <p:attrName>style.visibility</p:attrName>
                                        </p:attrNameLst>
                                      </p:cBhvr>
                                      <p:to>
                                        <p:strVal val="visible"/>
                                      </p:to>
                                    </p:set>
                                    <p:anim calcmode="lin" valueType="num">
                                      <p:cBhvr>
                                        <p:cTn id="63" dur="500" fill="hold"/>
                                        <p:tgtEl>
                                          <p:spTgt spid="13315">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13315">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133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sz="3600"/>
              <a:t>E-R</a:t>
            </a:r>
            <a:r>
              <a:rPr lang="zh-CN" altLang="en-US" sz="3600"/>
              <a:t>图向关系模型的转换（续）</a:t>
            </a:r>
          </a:p>
        </p:txBody>
      </p:sp>
      <p:pic>
        <p:nvPicPr>
          <p:cNvPr id="153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966" y="1078799"/>
            <a:ext cx="7960241" cy="280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Grp="1" noChangeArrowheads="1"/>
          </p:cNvSpPr>
          <p:nvPr>
            <p:ph idx="1"/>
          </p:nvPr>
        </p:nvSpPr>
        <p:spPr>
          <a:xfrm>
            <a:off x="2051720" y="4005064"/>
            <a:ext cx="5616624" cy="2736304"/>
          </a:xfrm>
        </p:spPr>
        <p:style>
          <a:lnRef idx="2">
            <a:schemeClr val="accent2"/>
          </a:lnRef>
          <a:fillRef idx="1">
            <a:schemeClr val="lt1"/>
          </a:fillRef>
          <a:effectRef idx="0">
            <a:schemeClr val="accent2"/>
          </a:effectRef>
          <a:fontRef idx="minor">
            <a:schemeClr val="dk1"/>
          </a:fontRef>
        </p:style>
        <p:txBody>
          <a:bodyPr/>
          <a:lstStyle/>
          <a:p>
            <a:pPr>
              <a:lnSpc>
                <a:spcPct val="120000"/>
              </a:lnSpc>
              <a:buSzPct val="87000"/>
              <a:buFont typeface="Wingdings" panose="05000000000000000000" pitchFamily="2" charset="2"/>
              <a:buChar char="n"/>
              <a:defRPr/>
            </a:pPr>
            <a:r>
              <a:rPr lang="zh-CN" altLang="zh-CN" sz="1800" dirty="0">
                <a:solidFill>
                  <a:srgbClr val="C00000"/>
                </a:solidFill>
                <a:latin typeface="微软雅黑" panose="020B0503020204020204" pitchFamily="34" charset="-122"/>
                <a:ea typeface="微软雅黑" panose="020B0503020204020204" pitchFamily="34" charset="-122"/>
              </a:rPr>
              <a:t>部门（</a:t>
            </a:r>
            <a:r>
              <a:rPr lang="zh-CN" altLang="zh-CN" sz="1800" u="sng" dirty="0">
                <a:solidFill>
                  <a:srgbClr val="C00000"/>
                </a:solidFill>
                <a:latin typeface="微软雅黑" panose="020B0503020204020204" pitchFamily="34" charset="-122"/>
                <a:ea typeface="微软雅黑" panose="020B0503020204020204" pitchFamily="34" charset="-122"/>
              </a:rPr>
              <a:t>部门号</a:t>
            </a:r>
            <a:r>
              <a:rPr lang="zh-CN" altLang="zh-CN" sz="1800" dirty="0">
                <a:solidFill>
                  <a:srgbClr val="C00000"/>
                </a:solidFill>
                <a:latin typeface="微软雅黑" panose="020B0503020204020204" pitchFamily="34" charset="-122"/>
                <a:ea typeface="微软雅黑" panose="020B0503020204020204" pitchFamily="34" charset="-122"/>
              </a:rPr>
              <a:t>，部门名，经理的职工号，…）</a:t>
            </a:r>
          </a:p>
          <a:p>
            <a:pPr>
              <a:lnSpc>
                <a:spcPct val="120000"/>
              </a:lnSpc>
              <a:buSzPct val="87000"/>
              <a:buFont typeface="Wingdings" panose="05000000000000000000" pitchFamily="2" charset="2"/>
              <a:buChar char="n"/>
              <a:defRPr/>
            </a:pPr>
            <a:r>
              <a:rPr lang="zh-CN" altLang="zh-CN" sz="1800" dirty="0">
                <a:solidFill>
                  <a:srgbClr val="C00000"/>
                </a:solidFill>
                <a:latin typeface="微软雅黑" panose="020B0503020204020204" pitchFamily="34" charset="-122"/>
                <a:ea typeface="微软雅黑" panose="020B0503020204020204" pitchFamily="34" charset="-122"/>
              </a:rPr>
              <a:t>职工（</a:t>
            </a:r>
            <a:r>
              <a:rPr lang="zh-CN" altLang="zh-CN" sz="1800" u="sng" dirty="0">
                <a:solidFill>
                  <a:srgbClr val="C00000"/>
                </a:solidFill>
                <a:latin typeface="微软雅黑" panose="020B0503020204020204" pitchFamily="34" charset="-122"/>
                <a:ea typeface="微软雅黑" panose="020B0503020204020204" pitchFamily="34" charset="-122"/>
              </a:rPr>
              <a:t>职工号</a:t>
            </a:r>
            <a:r>
              <a:rPr lang="zh-CN" altLang="zh-CN" sz="1800" dirty="0">
                <a:solidFill>
                  <a:srgbClr val="C00000"/>
                </a:solidFill>
                <a:latin typeface="微软雅黑" panose="020B0503020204020204" pitchFamily="34" charset="-122"/>
                <a:ea typeface="微软雅黑" panose="020B0503020204020204" pitchFamily="34" charset="-122"/>
              </a:rPr>
              <a:t>、部门号，职工名，职务，…）</a:t>
            </a:r>
          </a:p>
          <a:p>
            <a:pPr>
              <a:lnSpc>
                <a:spcPct val="120000"/>
              </a:lnSpc>
              <a:buSzPct val="87000"/>
              <a:buFont typeface="Wingdings" panose="05000000000000000000" pitchFamily="2" charset="2"/>
              <a:buChar char="n"/>
              <a:defRPr/>
            </a:pPr>
            <a:r>
              <a:rPr lang="zh-CN" altLang="zh-CN" sz="1800" dirty="0">
                <a:solidFill>
                  <a:srgbClr val="C00000"/>
                </a:solidFill>
                <a:latin typeface="微软雅黑" panose="020B0503020204020204" pitchFamily="34" charset="-122"/>
                <a:ea typeface="微软雅黑" panose="020B0503020204020204" pitchFamily="34" charset="-122"/>
              </a:rPr>
              <a:t>产品（</a:t>
            </a:r>
            <a:r>
              <a:rPr lang="zh-CN" altLang="zh-CN" sz="1800" u="sng" dirty="0">
                <a:solidFill>
                  <a:srgbClr val="C00000"/>
                </a:solidFill>
                <a:latin typeface="微软雅黑" panose="020B0503020204020204" pitchFamily="34" charset="-122"/>
                <a:ea typeface="微软雅黑" panose="020B0503020204020204" pitchFamily="34" charset="-122"/>
              </a:rPr>
              <a:t>产品号</a:t>
            </a:r>
            <a:r>
              <a:rPr lang="zh-CN" altLang="zh-CN" sz="1800" dirty="0">
                <a:solidFill>
                  <a:srgbClr val="C00000"/>
                </a:solidFill>
                <a:latin typeface="微软雅黑" panose="020B0503020204020204" pitchFamily="34" charset="-122"/>
                <a:ea typeface="微软雅黑" panose="020B0503020204020204" pitchFamily="34" charset="-122"/>
              </a:rPr>
              <a:t>，产品名，产品组长的职工号，…）</a:t>
            </a:r>
          </a:p>
          <a:p>
            <a:pPr>
              <a:lnSpc>
                <a:spcPct val="120000"/>
              </a:lnSpc>
              <a:buSzPct val="87000"/>
              <a:buFont typeface="Wingdings" panose="05000000000000000000" pitchFamily="2" charset="2"/>
              <a:buChar char="n"/>
              <a:defRPr/>
            </a:pPr>
            <a:r>
              <a:rPr lang="zh-CN" altLang="zh-CN" sz="1800" dirty="0">
                <a:solidFill>
                  <a:srgbClr val="C00000"/>
                </a:solidFill>
                <a:latin typeface="微软雅黑" panose="020B0503020204020204" pitchFamily="34" charset="-122"/>
                <a:ea typeface="微软雅黑" panose="020B0503020204020204" pitchFamily="34" charset="-122"/>
              </a:rPr>
              <a:t>供应商（</a:t>
            </a:r>
            <a:r>
              <a:rPr lang="zh-CN" altLang="zh-CN" sz="1800" u="sng" dirty="0">
                <a:solidFill>
                  <a:srgbClr val="C00000"/>
                </a:solidFill>
                <a:latin typeface="微软雅黑" panose="020B0503020204020204" pitchFamily="34" charset="-122"/>
                <a:ea typeface="微软雅黑" panose="020B0503020204020204" pitchFamily="34" charset="-122"/>
              </a:rPr>
              <a:t>供应商号</a:t>
            </a:r>
            <a:r>
              <a:rPr lang="zh-CN" altLang="zh-CN" sz="1800" dirty="0">
                <a:solidFill>
                  <a:srgbClr val="C00000"/>
                </a:solidFill>
                <a:latin typeface="微软雅黑" panose="020B0503020204020204" pitchFamily="34" charset="-122"/>
                <a:ea typeface="微软雅黑" panose="020B0503020204020204" pitchFamily="34" charset="-122"/>
              </a:rPr>
              <a:t>，姓名，…）</a:t>
            </a:r>
          </a:p>
          <a:p>
            <a:pPr>
              <a:lnSpc>
                <a:spcPct val="120000"/>
              </a:lnSpc>
              <a:buSzPct val="87000"/>
              <a:buFont typeface="Wingdings" panose="05000000000000000000" pitchFamily="2" charset="2"/>
              <a:buChar char="n"/>
              <a:defRPr/>
            </a:pPr>
            <a:r>
              <a:rPr lang="zh-CN" altLang="zh-CN" sz="1800" dirty="0">
                <a:solidFill>
                  <a:srgbClr val="C00000"/>
                </a:solidFill>
                <a:latin typeface="微软雅黑" panose="020B0503020204020204" pitchFamily="34" charset="-122"/>
                <a:ea typeface="微软雅黑" panose="020B0503020204020204" pitchFamily="34" charset="-122"/>
              </a:rPr>
              <a:t>零件（</a:t>
            </a:r>
            <a:r>
              <a:rPr lang="zh-CN" altLang="zh-CN" sz="1800" u="sng" dirty="0">
                <a:solidFill>
                  <a:srgbClr val="C00000"/>
                </a:solidFill>
                <a:latin typeface="微软雅黑" panose="020B0503020204020204" pitchFamily="34" charset="-122"/>
                <a:ea typeface="微软雅黑" panose="020B0503020204020204" pitchFamily="34" charset="-122"/>
              </a:rPr>
              <a:t>零件号</a:t>
            </a:r>
            <a:r>
              <a:rPr lang="zh-CN" altLang="zh-CN" sz="1800" dirty="0">
                <a:solidFill>
                  <a:srgbClr val="C00000"/>
                </a:solidFill>
                <a:latin typeface="微软雅黑" panose="020B0503020204020204" pitchFamily="34" charset="-122"/>
                <a:ea typeface="微软雅黑" panose="020B0503020204020204" pitchFamily="34" charset="-122"/>
              </a:rPr>
              <a:t>，零件名，…）</a:t>
            </a:r>
          </a:p>
          <a:p>
            <a:pPr>
              <a:lnSpc>
                <a:spcPct val="120000"/>
              </a:lnSpc>
              <a:buSzPct val="87000"/>
              <a:buFont typeface="Wingdings" panose="05000000000000000000" pitchFamily="2" charset="2"/>
              <a:buChar char="n"/>
              <a:defRPr/>
            </a:pPr>
            <a:r>
              <a:rPr lang="zh-CN" altLang="zh-CN" sz="1800" dirty="0">
                <a:solidFill>
                  <a:srgbClr val="C00000"/>
                </a:solidFill>
                <a:latin typeface="微软雅黑" panose="020B0503020204020204" pitchFamily="34" charset="-122"/>
                <a:ea typeface="微软雅黑" panose="020B0503020204020204" pitchFamily="34" charset="-122"/>
              </a:rPr>
              <a:t>职工工作（</a:t>
            </a:r>
            <a:r>
              <a:rPr lang="zh-CN" altLang="zh-CN" sz="1800" u="sng" dirty="0">
                <a:solidFill>
                  <a:srgbClr val="C00000"/>
                </a:solidFill>
                <a:latin typeface="微软雅黑" panose="020B0503020204020204" pitchFamily="34" charset="-122"/>
                <a:ea typeface="微软雅黑" panose="020B0503020204020204" pitchFamily="34" charset="-122"/>
              </a:rPr>
              <a:t>职工号，产品号</a:t>
            </a:r>
            <a:r>
              <a:rPr lang="zh-CN" altLang="zh-CN" sz="1800" dirty="0">
                <a:solidFill>
                  <a:srgbClr val="C00000"/>
                </a:solidFill>
                <a:latin typeface="微软雅黑" panose="020B0503020204020204" pitchFamily="34" charset="-122"/>
                <a:ea typeface="微软雅黑" panose="020B0503020204020204" pitchFamily="34" charset="-122"/>
              </a:rPr>
              <a:t>，工作天数，…）</a:t>
            </a:r>
          </a:p>
          <a:p>
            <a:pPr>
              <a:lnSpc>
                <a:spcPct val="120000"/>
              </a:lnSpc>
              <a:buSzPct val="87000"/>
              <a:buFont typeface="Wingdings" panose="05000000000000000000" pitchFamily="2" charset="2"/>
              <a:buChar char="n"/>
              <a:defRPr/>
            </a:pPr>
            <a:r>
              <a:rPr lang="zh-CN" altLang="zh-CN" sz="1800" dirty="0">
                <a:solidFill>
                  <a:srgbClr val="C00000"/>
                </a:solidFill>
                <a:latin typeface="微软雅黑" panose="020B0503020204020204" pitchFamily="34" charset="-122"/>
                <a:ea typeface="微软雅黑" panose="020B0503020204020204" pitchFamily="34" charset="-122"/>
              </a:rPr>
              <a:t>供应（</a:t>
            </a:r>
            <a:r>
              <a:rPr lang="zh-CN" altLang="zh-CN" sz="1800" u="sng" dirty="0">
                <a:solidFill>
                  <a:srgbClr val="C00000"/>
                </a:solidFill>
                <a:latin typeface="微软雅黑" panose="020B0503020204020204" pitchFamily="34" charset="-122"/>
                <a:ea typeface="微软雅黑" panose="020B0503020204020204" pitchFamily="34" charset="-122"/>
              </a:rPr>
              <a:t>产品号，供应商号，零件号</a:t>
            </a:r>
            <a:r>
              <a:rPr lang="zh-CN" altLang="zh-CN" sz="1800" dirty="0">
                <a:solidFill>
                  <a:srgbClr val="C00000"/>
                </a:solidFill>
                <a:latin typeface="微软雅黑" panose="020B0503020204020204" pitchFamily="34" charset="-122"/>
                <a:ea typeface="微软雅黑" panose="020B0503020204020204" pitchFamily="34" charset="-122"/>
              </a:rPr>
              <a:t>，供应量）</a:t>
            </a:r>
            <a:endParaRPr lang="en-US" sz="1800" dirty="0">
              <a:solidFill>
                <a:srgbClr val="C00000"/>
              </a:solidFill>
              <a:latin typeface="微软雅黑" panose="020B0503020204020204" pitchFamily="34" charset="-122"/>
              <a:ea typeface="微软雅黑" panose="020B0503020204020204" pitchFamily="34" charset="-122"/>
            </a:endParaRPr>
          </a:p>
          <a:p>
            <a:pPr marL="0" indent="0">
              <a:defRPr/>
            </a:pPr>
            <a:endParaRPr lang="zh-CN" altLang="en-US" sz="1800" dirty="0">
              <a:solidFill>
                <a:srgbClr val="C00000"/>
              </a:solidFill>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half" idx="10"/>
          </p:nvPr>
        </p:nvSpPr>
        <p:spPr>
          <a:xfrm>
            <a:off x="-48894" y="6589430"/>
            <a:ext cx="935608" cy="260350"/>
          </a:xfrm>
          <a:prstGeom prst="rect">
            <a:avLst/>
          </a:prstGeom>
        </p:spPr>
        <p:txBody>
          <a:bodyPr/>
          <a:lstStyle/>
          <a:p>
            <a:pPr>
              <a:defRPr/>
            </a:pPr>
            <a:fld id="{5778F85E-820C-4FCE-97B9-36D3CC57FDDC}" type="datetime1">
              <a:rPr lang="zh-CN" altLang="en-US" smtClean="0"/>
              <a:t>2021/11/25</a:t>
            </a:fld>
            <a:endParaRPr lang="zh-CN" altLang="en-US" dirty="0"/>
          </a:p>
        </p:txBody>
      </p:sp>
    </p:spTree>
    <p:extLst>
      <p:ext uri="{BB962C8B-B14F-4D97-AF65-F5344CB8AC3E}">
        <p14:creationId xmlns:p14="http://schemas.microsoft.com/office/powerpoint/2010/main" val="2768764098"/>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sz="3600"/>
              <a:t>7.4  </a:t>
            </a:r>
            <a:r>
              <a:rPr lang="zh-CN" altLang="en-US" sz="3600"/>
              <a:t>逻辑结构设计</a:t>
            </a:r>
          </a:p>
        </p:txBody>
      </p:sp>
      <p:sp>
        <p:nvSpPr>
          <p:cNvPr id="17411" name="Rectangle 3"/>
          <p:cNvSpPr>
            <a:spLocks noGrp="1" noChangeArrowheads="1"/>
          </p:cNvSpPr>
          <p:nvPr>
            <p:ph idx="1"/>
          </p:nvPr>
        </p:nvSpPr>
        <p:spPr/>
        <p:txBody>
          <a:bodyPr/>
          <a:lstStyle/>
          <a:p>
            <a:pPr marL="0" indent="0">
              <a:lnSpc>
                <a:spcPct val="150000"/>
              </a:lnSpc>
              <a:buFont typeface="Wingdings" panose="05000000000000000000" pitchFamily="2" charset="2"/>
              <a:buNone/>
            </a:pPr>
            <a:r>
              <a:rPr lang="en-US" altLang="zh-CN"/>
              <a:t>7.4.1  E-R</a:t>
            </a:r>
            <a:r>
              <a:rPr lang="zh-CN" altLang="en-US"/>
              <a:t>图向关系模型的转换</a:t>
            </a:r>
          </a:p>
          <a:p>
            <a:pPr marL="0" indent="0">
              <a:lnSpc>
                <a:spcPct val="150000"/>
              </a:lnSpc>
              <a:buFont typeface="Wingdings" panose="05000000000000000000" pitchFamily="2" charset="2"/>
              <a:buNone/>
            </a:pPr>
            <a:r>
              <a:rPr lang="en-US" altLang="zh-CN">
                <a:solidFill>
                  <a:srgbClr val="00B050"/>
                </a:solidFill>
              </a:rPr>
              <a:t>7.4.2  </a:t>
            </a:r>
            <a:r>
              <a:rPr lang="zh-CN" altLang="en-US">
                <a:solidFill>
                  <a:srgbClr val="00B050"/>
                </a:solidFill>
              </a:rPr>
              <a:t>数据模型的优化</a:t>
            </a:r>
            <a:endParaRPr lang="en-US" altLang="zh-CN">
              <a:solidFill>
                <a:srgbClr val="00B050"/>
              </a:solidFill>
            </a:endParaRPr>
          </a:p>
          <a:p>
            <a:pPr marL="0" indent="0">
              <a:lnSpc>
                <a:spcPct val="150000"/>
              </a:lnSpc>
              <a:buFont typeface="Wingdings" panose="05000000000000000000" pitchFamily="2" charset="2"/>
              <a:buNone/>
            </a:pPr>
            <a:r>
              <a:rPr lang="en-US" altLang="zh-CN"/>
              <a:t>7.4.3  </a:t>
            </a:r>
            <a:r>
              <a:rPr lang="zh-CN" altLang="en-US"/>
              <a:t>设计用户子模式</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98988FAE-79D4-4EA9-AD78-2174BCA026B7}" type="datetime1">
              <a:rPr lang="zh-CN" altLang="en-US" smtClean="0"/>
              <a:t>2021/11/25</a:t>
            </a:fld>
            <a:endParaRPr lang="zh-CN" altLang="en-US" dirty="0"/>
          </a:p>
        </p:txBody>
      </p:sp>
    </p:spTree>
    <p:extLst>
      <p:ext uri="{BB962C8B-B14F-4D97-AF65-F5344CB8AC3E}">
        <p14:creationId xmlns:p14="http://schemas.microsoft.com/office/powerpoint/2010/main" val="109327341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z="3600"/>
              <a:t>数据库设计方法（续）</a:t>
            </a:r>
          </a:p>
        </p:txBody>
      </p:sp>
      <p:sp>
        <p:nvSpPr>
          <p:cNvPr id="12291" name="Rectangle 3"/>
          <p:cNvSpPr>
            <a:spLocks noGrp="1" noChangeArrowheads="1"/>
          </p:cNvSpPr>
          <p:nvPr>
            <p:ph idx="1"/>
          </p:nvPr>
        </p:nvSpPr>
        <p:spPr>
          <a:xfrm>
            <a:off x="952503" y="836712"/>
            <a:ext cx="8149538" cy="4854575"/>
          </a:xfrm>
        </p:spPr>
        <p:txBody>
          <a:bodyPr/>
          <a:lstStyle/>
          <a:p>
            <a:pPr>
              <a:lnSpc>
                <a:spcPct val="120000"/>
              </a:lnSpc>
            </a:pPr>
            <a:r>
              <a:rPr lang="zh-CN" altLang="en-US" dirty="0"/>
              <a:t>手工试凑法</a:t>
            </a:r>
          </a:p>
          <a:p>
            <a:pPr lvl="1">
              <a:lnSpc>
                <a:spcPct val="120000"/>
              </a:lnSpc>
            </a:pPr>
            <a:r>
              <a:rPr lang="zh-CN" altLang="en-US" dirty="0"/>
              <a:t>设计质量与设计人员的经验和水平有直接关系</a:t>
            </a:r>
          </a:p>
          <a:p>
            <a:pPr lvl="1">
              <a:lnSpc>
                <a:spcPct val="120000"/>
              </a:lnSpc>
            </a:pPr>
            <a:r>
              <a:rPr lang="zh-CN" altLang="en-US" dirty="0"/>
              <a:t>缺乏科学理论和工程方法的支持，工程的质量难以保证</a:t>
            </a:r>
          </a:p>
          <a:p>
            <a:pPr lvl="1">
              <a:lnSpc>
                <a:spcPct val="120000"/>
              </a:lnSpc>
            </a:pPr>
            <a:r>
              <a:rPr lang="zh-CN" altLang="en-US" dirty="0"/>
              <a:t>数据库运行一段时间后常常又不同程度地发现各种问题，增加了维护代价</a:t>
            </a:r>
          </a:p>
          <a:p>
            <a:endParaRPr lang="en-US" altLang="zh-CN"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A9E7CB8B-943C-46B0-9864-ABE5B794D8B7}"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 calcmode="lin" valueType="num">
                                      <p:cBhvr>
                                        <p:cTn id="7" dur="500" fill="hold"/>
                                        <p:tgtEl>
                                          <p:spTgt spid="1229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229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2291">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2291">
                                            <p:txEl>
                                              <p:pRg st="2" end="2"/>
                                            </p:txEl>
                                          </p:spTgt>
                                        </p:tgtEl>
                                        <p:attrNameLst>
                                          <p:attrName>style.visibility</p:attrName>
                                        </p:attrNameLst>
                                      </p:cBhvr>
                                      <p:to>
                                        <p:strVal val="visible"/>
                                      </p:to>
                                    </p:set>
                                    <p:anim calcmode="lin" valueType="num">
                                      <p:cBhvr>
                                        <p:cTn id="14" dur="500" fill="hold"/>
                                        <p:tgtEl>
                                          <p:spTgt spid="12291">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12291">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1229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2291">
                                            <p:txEl>
                                              <p:pRg st="3" end="3"/>
                                            </p:txEl>
                                          </p:spTgt>
                                        </p:tgtEl>
                                        <p:attrNameLst>
                                          <p:attrName>style.visibility</p:attrName>
                                        </p:attrNameLst>
                                      </p:cBhvr>
                                      <p:to>
                                        <p:strVal val="visible"/>
                                      </p:to>
                                    </p:set>
                                    <p:anim calcmode="lin" valueType="num">
                                      <p:cBhvr>
                                        <p:cTn id="21" dur="500" fill="hold"/>
                                        <p:tgtEl>
                                          <p:spTgt spid="12291">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12291">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sz="3600"/>
              <a:t>7.4.2  </a:t>
            </a:r>
            <a:r>
              <a:rPr lang="zh-CN" altLang="en-US" sz="3600"/>
              <a:t>数据模型的优化</a:t>
            </a:r>
          </a:p>
        </p:txBody>
      </p:sp>
      <p:sp>
        <p:nvSpPr>
          <p:cNvPr id="18435" name="Rectangle 3"/>
          <p:cNvSpPr>
            <a:spLocks noGrp="1" noChangeArrowheads="1"/>
          </p:cNvSpPr>
          <p:nvPr>
            <p:ph idx="1"/>
          </p:nvPr>
        </p:nvSpPr>
        <p:spPr/>
        <p:txBody>
          <a:bodyPr/>
          <a:lstStyle/>
          <a:p>
            <a:pPr>
              <a:lnSpc>
                <a:spcPct val="120000"/>
              </a:lnSpc>
            </a:pPr>
            <a:r>
              <a:rPr lang="zh-CN" altLang="en-US"/>
              <a:t>一般的数据模型还需要向特定数据库管理系统规定的模型进行转换。</a:t>
            </a:r>
          </a:p>
          <a:p>
            <a:pPr lvl="3">
              <a:lnSpc>
                <a:spcPct val="120000"/>
              </a:lnSpc>
            </a:pPr>
            <a:endParaRPr lang="zh-CN" altLang="en-US" sz="1800"/>
          </a:p>
          <a:p>
            <a:pPr>
              <a:lnSpc>
                <a:spcPct val="120000"/>
              </a:lnSpc>
            </a:pPr>
            <a:r>
              <a:rPr lang="zh-CN" altLang="en-US"/>
              <a:t>转换的主要依据是所选用的数据库管理系统的功能及限制。没有通用规则。</a:t>
            </a:r>
          </a:p>
          <a:p>
            <a:pPr lvl="4">
              <a:lnSpc>
                <a:spcPct val="120000"/>
              </a:lnSpc>
            </a:pPr>
            <a:endParaRPr lang="zh-CN" altLang="en-US" sz="1800"/>
          </a:p>
          <a:p>
            <a:pPr>
              <a:lnSpc>
                <a:spcPct val="120000"/>
              </a:lnSpc>
            </a:pPr>
            <a:r>
              <a:rPr lang="zh-CN" altLang="en-US"/>
              <a:t>对于关系模型来说，这种转换通常都比较简单。</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82062EDA-A05C-4DE6-9384-ADD779B3B10A}" type="datetime1">
              <a:rPr lang="zh-CN" altLang="en-US" smtClean="0"/>
              <a:t>2021/11/25</a:t>
            </a:fld>
            <a:endParaRPr lang="zh-CN" altLang="en-US" dirty="0"/>
          </a:p>
        </p:txBody>
      </p:sp>
    </p:spTree>
    <p:extLst>
      <p:ext uri="{BB962C8B-B14F-4D97-AF65-F5344CB8AC3E}">
        <p14:creationId xmlns:p14="http://schemas.microsoft.com/office/powerpoint/2010/main" val="2351012265"/>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sz="3600"/>
              <a:t>数据模型的优化（续）</a:t>
            </a:r>
          </a:p>
        </p:txBody>
      </p:sp>
      <p:sp>
        <p:nvSpPr>
          <p:cNvPr id="19459" name="Rectangle 3"/>
          <p:cNvSpPr>
            <a:spLocks noGrp="1" noChangeArrowheads="1"/>
          </p:cNvSpPr>
          <p:nvPr>
            <p:ph idx="1"/>
          </p:nvPr>
        </p:nvSpPr>
        <p:spPr>
          <a:xfrm>
            <a:off x="958966" y="908720"/>
            <a:ext cx="8149538" cy="4854575"/>
          </a:xfrm>
        </p:spPr>
        <p:txBody>
          <a:bodyPr/>
          <a:lstStyle/>
          <a:p>
            <a:pPr>
              <a:lnSpc>
                <a:spcPct val="150000"/>
              </a:lnSpc>
            </a:pPr>
            <a:r>
              <a:rPr lang="zh-CN" altLang="zh-CN" dirty="0"/>
              <a:t>数据库逻辑设计的结果不是唯一的。</a:t>
            </a:r>
          </a:p>
          <a:p>
            <a:pPr>
              <a:lnSpc>
                <a:spcPct val="150000"/>
              </a:lnSpc>
            </a:pPr>
            <a:r>
              <a:rPr lang="zh-CN" altLang="zh-CN" dirty="0"/>
              <a:t>得到初步数据模型后，还应该适当地修改、调整数据模型的结构，以进一步提高数据库应用系统的性能，这就是数据模型的优化。</a:t>
            </a:r>
          </a:p>
          <a:p>
            <a:pPr>
              <a:lnSpc>
                <a:spcPct val="150000"/>
              </a:lnSpc>
            </a:pPr>
            <a:r>
              <a:rPr lang="zh-CN" altLang="zh-CN" dirty="0"/>
              <a:t>关系数据模型的优化通常以规范化理论为指导。</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ED3FBA93-E9C4-48DA-97D1-69AB555AD5DA}" type="datetime1">
              <a:rPr lang="zh-CN" altLang="en-US" smtClean="0"/>
              <a:t>2021/11/25</a:t>
            </a:fld>
            <a:endParaRPr lang="zh-CN" altLang="en-US" dirty="0"/>
          </a:p>
        </p:txBody>
      </p:sp>
    </p:spTree>
    <p:extLst>
      <p:ext uri="{BB962C8B-B14F-4D97-AF65-F5344CB8AC3E}">
        <p14:creationId xmlns:p14="http://schemas.microsoft.com/office/powerpoint/2010/main" val="2666521988"/>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z="3600"/>
              <a:t>数据模型的优化（续）</a:t>
            </a:r>
          </a:p>
        </p:txBody>
      </p:sp>
      <p:sp>
        <p:nvSpPr>
          <p:cNvPr id="20483" name="Rectangle 3"/>
          <p:cNvSpPr>
            <a:spLocks noGrp="1" noChangeArrowheads="1"/>
          </p:cNvSpPr>
          <p:nvPr>
            <p:ph idx="1"/>
          </p:nvPr>
        </p:nvSpPr>
        <p:spPr>
          <a:xfrm>
            <a:off x="827584" y="836712"/>
            <a:ext cx="8149538" cy="4854575"/>
          </a:xfrm>
        </p:spPr>
        <p:txBody>
          <a:bodyPr/>
          <a:lstStyle/>
          <a:p>
            <a:pPr>
              <a:lnSpc>
                <a:spcPct val="150000"/>
              </a:lnSpc>
              <a:buFont typeface="Wingdings" panose="05000000000000000000" pitchFamily="2" charset="2"/>
              <a:buNone/>
            </a:pPr>
            <a:r>
              <a:rPr lang="zh-CN" altLang="en-US" dirty="0"/>
              <a:t>优化数据模型的方法</a:t>
            </a:r>
            <a:r>
              <a:rPr lang="en-US" altLang="zh-CN" dirty="0"/>
              <a:t>:</a:t>
            </a:r>
          </a:p>
          <a:p>
            <a:pPr>
              <a:lnSpc>
                <a:spcPct val="150000"/>
              </a:lnSpc>
              <a:buFont typeface="Wingdings" panose="05000000000000000000" pitchFamily="2" charset="2"/>
              <a:buNone/>
            </a:pPr>
            <a:r>
              <a:rPr lang="zh-CN" altLang="en-US" dirty="0"/>
              <a:t>（</a:t>
            </a:r>
            <a:r>
              <a:rPr lang="en-US" altLang="zh-CN" dirty="0"/>
              <a:t>1</a:t>
            </a:r>
            <a:r>
              <a:rPr lang="zh-CN" altLang="en-US" dirty="0"/>
              <a:t>）确定数据依赖</a:t>
            </a:r>
          </a:p>
          <a:p>
            <a:pPr lvl="1">
              <a:lnSpc>
                <a:spcPct val="150000"/>
              </a:lnSpc>
            </a:pPr>
            <a:r>
              <a:rPr lang="zh-CN" altLang="en-US" dirty="0"/>
              <a:t>按需求分析阶段所得到的语义，分别写出每个关系模式内部各属性之间的数据依赖以及不同关系模式属性之间数据依赖。</a:t>
            </a:r>
            <a:endParaRPr lang="en-US" altLang="zh-CN" dirty="0"/>
          </a:p>
          <a:p>
            <a:pPr>
              <a:lnSpc>
                <a:spcPct val="150000"/>
              </a:lnSpc>
              <a:buFont typeface="Wingdings" panose="05000000000000000000" pitchFamily="2" charset="2"/>
              <a:buNone/>
            </a:pPr>
            <a:r>
              <a:rPr lang="zh-CN" altLang="en-US" dirty="0"/>
              <a:t>（</a:t>
            </a:r>
            <a:r>
              <a:rPr lang="en-US" altLang="zh-CN" dirty="0"/>
              <a:t>2</a:t>
            </a:r>
            <a:r>
              <a:rPr lang="zh-CN" altLang="en-US" dirty="0"/>
              <a:t>）对于各个关系模式之间的数据依赖进行极小化处理，消除冗余的联系。</a:t>
            </a:r>
          </a:p>
          <a:p>
            <a:pPr>
              <a:lnSpc>
                <a:spcPct val="150000"/>
              </a:lnSpc>
              <a:buFont typeface="Wingdings" panose="05000000000000000000" pitchFamily="2" charset="2"/>
              <a:buNone/>
            </a:pPr>
            <a:r>
              <a:rPr lang="zh-CN" altLang="en-US" dirty="0"/>
              <a:t>	</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DFFD39BE-3A64-4D15-B06D-E5457AAF4072}" type="datetime1">
              <a:rPr lang="zh-CN" altLang="en-US" smtClean="0"/>
              <a:t>2021/11/25</a:t>
            </a:fld>
            <a:endParaRPr lang="zh-CN" altLang="en-US" dirty="0"/>
          </a:p>
        </p:txBody>
      </p:sp>
    </p:spTree>
    <p:extLst>
      <p:ext uri="{BB962C8B-B14F-4D97-AF65-F5344CB8AC3E}">
        <p14:creationId xmlns:p14="http://schemas.microsoft.com/office/powerpoint/2010/main" val="1049745363"/>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3600"/>
              <a:t>数据模型的优化（续）</a:t>
            </a:r>
          </a:p>
        </p:txBody>
      </p:sp>
      <p:sp>
        <p:nvSpPr>
          <p:cNvPr id="21507" name="Rectangle 3"/>
          <p:cNvSpPr>
            <a:spLocks noGrp="1" noChangeArrowheads="1"/>
          </p:cNvSpPr>
          <p:nvPr>
            <p:ph idx="1"/>
          </p:nvPr>
        </p:nvSpPr>
        <p:spPr>
          <a:xfrm>
            <a:off x="755576" y="836712"/>
            <a:ext cx="8352928" cy="4854575"/>
          </a:xfrm>
        </p:spPr>
        <p:txBody>
          <a:bodyPr/>
          <a:lstStyle/>
          <a:p>
            <a:pPr marL="514350" indent="-514350">
              <a:lnSpc>
                <a:spcPct val="150000"/>
              </a:lnSpc>
              <a:buFont typeface="Wingdings" panose="05000000000000000000" pitchFamily="2" charset="2"/>
              <a:buNone/>
            </a:pPr>
            <a:r>
              <a:rPr lang="zh-CN" altLang="en-US" dirty="0"/>
              <a:t>（</a:t>
            </a:r>
            <a:r>
              <a:rPr lang="en-US" altLang="zh-CN" dirty="0"/>
              <a:t>3</a:t>
            </a:r>
            <a:r>
              <a:rPr lang="zh-CN" altLang="en-US" dirty="0"/>
              <a:t>）按照数据依赖的理论对关系模式进行分析，考察是否存在部分函数依赖、传递函数依赖、多值依赖等，确定各关系模式分别属于第几范式。</a:t>
            </a:r>
            <a:endParaRPr lang="en-US" altLang="zh-CN" dirty="0"/>
          </a:p>
          <a:p>
            <a:pPr marL="514350" indent="-514350">
              <a:lnSpc>
                <a:spcPct val="150000"/>
              </a:lnSpc>
              <a:buFont typeface="Wingdings" panose="05000000000000000000" pitchFamily="2" charset="2"/>
              <a:buNone/>
            </a:pPr>
            <a:r>
              <a:rPr lang="zh-CN" altLang="en-US" dirty="0"/>
              <a:t>（</a:t>
            </a:r>
            <a:r>
              <a:rPr lang="en-US" altLang="zh-CN" dirty="0"/>
              <a:t>4</a:t>
            </a:r>
            <a:r>
              <a:rPr lang="zh-CN" altLang="en-US" dirty="0"/>
              <a:t>）按照需求分析阶段得到的各种应用对数据处理的要求，分析对于这样的应用环境这些模式是否合适，确定是否要对它们进行合并或分解。</a:t>
            </a:r>
          </a:p>
          <a:p>
            <a:pPr marL="514350" indent="-514350">
              <a:buFont typeface="Wingdings" panose="05000000000000000000" pitchFamily="2" charset="2"/>
              <a:buAutoNum type="arabicParenBoth" startAt="3"/>
            </a:pPr>
            <a:endParaRPr lang="zh-CN" altLang="en-US" dirty="0"/>
          </a:p>
          <a:p>
            <a:pPr marL="514350" indent="-514350"/>
            <a:endParaRPr lang="zh-CN" altLang="en-US" dirty="0"/>
          </a:p>
          <a:p>
            <a:pPr marL="514350" indent="-514350"/>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2784D3A3-0617-4CF8-91D7-1D77A5A3E50D}" type="datetime1">
              <a:rPr lang="zh-CN" altLang="en-US" smtClean="0"/>
              <a:t>2021/11/25</a:t>
            </a:fld>
            <a:endParaRPr lang="zh-CN" altLang="en-US" dirty="0"/>
          </a:p>
        </p:txBody>
      </p:sp>
    </p:spTree>
    <p:extLst>
      <p:ext uri="{BB962C8B-B14F-4D97-AF65-F5344CB8AC3E}">
        <p14:creationId xmlns:p14="http://schemas.microsoft.com/office/powerpoint/2010/main" val="102918138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z="3600"/>
              <a:t>数据模型的优化（续）</a:t>
            </a:r>
          </a:p>
        </p:txBody>
      </p:sp>
      <p:sp>
        <p:nvSpPr>
          <p:cNvPr id="22531" name="Rectangle 3"/>
          <p:cNvSpPr>
            <a:spLocks noGrp="1" noChangeArrowheads="1"/>
          </p:cNvSpPr>
          <p:nvPr>
            <p:ph idx="1"/>
          </p:nvPr>
        </p:nvSpPr>
        <p:spPr>
          <a:xfrm>
            <a:off x="539552" y="836712"/>
            <a:ext cx="8496944" cy="4854575"/>
          </a:xfrm>
        </p:spPr>
        <p:txBody>
          <a:bodyPr/>
          <a:lstStyle/>
          <a:p>
            <a:pPr lvl="1">
              <a:lnSpc>
                <a:spcPct val="150000"/>
              </a:lnSpc>
            </a:pPr>
            <a:r>
              <a:rPr lang="zh-CN" altLang="en-US" sz="2800" dirty="0"/>
              <a:t>并不是规范化程度越高的关系就越优</a:t>
            </a:r>
          </a:p>
          <a:p>
            <a:pPr lvl="2">
              <a:lnSpc>
                <a:spcPct val="150000"/>
              </a:lnSpc>
              <a:buSzPct val="87000"/>
              <a:buFont typeface="Wingdings" panose="05000000000000000000" pitchFamily="2" charset="2"/>
              <a:buChar char="l"/>
            </a:pPr>
            <a:r>
              <a:rPr lang="zh-CN" altLang="en-US" sz="2400" dirty="0"/>
              <a:t>当查询经常涉及两个或多个关系模式的属性时，系统必须经常地进行连接运算</a:t>
            </a:r>
            <a:endParaRPr lang="en-US" altLang="zh-CN" sz="2400" dirty="0"/>
          </a:p>
          <a:p>
            <a:pPr lvl="2">
              <a:lnSpc>
                <a:spcPct val="150000"/>
              </a:lnSpc>
              <a:buSzPct val="87000"/>
              <a:buFont typeface="Wingdings" panose="05000000000000000000" pitchFamily="2" charset="2"/>
              <a:buChar char="l"/>
            </a:pPr>
            <a:r>
              <a:rPr lang="zh-CN" altLang="en-US" sz="2400" dirty="0"/>
              <a:t>连接运算的代价是相当高的</a:t>
            </a:r>
            <a:endParaRPr lang="en-US" altLang="zh-CN" sz="2400" dirty="0"/>
          </a:p>
          <a:p>
            <a:pPr lvl="2">
              <a:lnSpc>
                <a:spcPct val="150000"/>
              </a:lnSpc>
              <a:buSzPct val="87000"/>
              <a:buFont typeface="Wingdings" panose="05000000000000000000" pitchFamily="2" charset="2"/>
              <a:buChar char="l"/>
            </a:pPr>
            <a:r>
              <a:rPr lang="zh-CN" altLang="en-US" sz="2400" dirty="0"/>
              <a:t>因此在这种情况下，第二范式甚至第一范式也许是适合的。</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A2EBCBD4-E0F9-46D8-B91C-C2E51E14CCCF}" type="datetime1">
              <a:rPr lang="zh-CN" altLang="en-US" smtClean="0"/>
              <a:t>2021/11/25</a:t>
            </a:fld>
            <a:endParaRPr lang="zh-CN" altLang="en-US" dirty="0"/>
          </a:p>
        </p:txBody>
      </p:sp>
    </p:spTree>
    <p:extLst>
      <p:ext uri="{BB962C8B-B14F-4D97-AF65-F5344CB8AC3E}">
        <p14:creationId xmlns:p14="http://schemas.microsoft.com/office/powerpoint/2010/main" val="1961514757"/>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z="3600"/>
              <a:t>数据模型的优化（续）</a:t>
            </a:r>
          </a:p>
        </p:txBody>
      </p:sp>
      <p:sp>
        <p:nvSpPr>
          <p:cNvPr id="23555" name="Rectangle 3"/>
          <p:cNvSpPr>
            <a:spLocks noGrp="1" noChangeArrowheads="1"/>
          </p:cNvSpPr>
          <p:nvPr>
            <p:ph idx="1"/>
          </p:nvPr>
        </p:nvSpPr>
        <p:spPr>
          <a:xfrm>
            <a:off x="539552" y="836712"/>
            <a:ext cx="8496944" cy="4854575"/>
          </a:xfrm>
        </p:spPr>
        <p:txBody>
          <a:bodyPr/>
          <a:lstStyle/>
          <a:p>
            <a:pPr lvl="1">
              <a:lnSpc>
                <a:spcPct val="150000"/>
              </a:lnSpc>
            </a:pPr>
            <a:r>
              <a:rPr lang="zh-CN" altLang="en-US" dirty="0"/>
              <a:t>非</a:t>
            </a:r>
            <a:r>
              <a:rPr lang="en-US" altLang="zh-CN" dirty="0"/>
              <a:t>BCNF</a:t>
            </a:r>
            <a:r>
              <a:rPr lang="zh-CN" altLang="en-US" dirty="0"/>
              <a:t>的关系模式虽然会存在不同程度的更新异常，但如果在实际应用中对此关系模式只是查询，并不执行更新操作，就不会产生实际影响。</a:t>
            </a:r>
          </a:p>
          <a:p>
            <a:pPr lvl="1">
              <a:lnSpc>
                <a:spcPct val="150000"/>
              </a:lnSpc>
            </a:pPr>
            <a:r>
              <a:rPr lang="zh-CN" altLang="en-US" dirty="0"/>
              <a:t>对于一个具体应用来说，到底规范化进行到什么程度，需要权衡响应时间和潜在问题两者的利弊才能决定</a:t>
            </a:r>
            <a:endParaRPr lang="en-US" altLang="zh-CN"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B82CA594-C289-478D-9FD2-A316D62AC038}" type="datetime1">
              <a:rPr lang="zh-CN" altLang="en-US" smtClean="0"/>
              <a:t>2021/11/25</a:t>
            </a:fld>
            <a:endParaRPr lang="zh-CN" altLang="en-US" dirty="0"/>
          </a:p>
        </p:txBody>
      </p:sp>
    </p:spTree>
    <p:extLst>
      <p:ext uri="{BB962C8B-B14F-4D97-AF65-F5344CB8AC3E}">
        <p14:creationId xmlns:p14="http://schemas.microsoft.com/office/powerpoint/2010/main" val="1777109910"/>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sz="3600"/>
              <a:t>数据模型的优化（续）</a:t>
            </a:r>
          </a:p>
        </p:txBody>
      </p:sp>
      <p:sp>
        <p:nvSpPr>
          <p:cNvPr id="24579" name="内容占位符 3"/>
          <p:cNvSpPr>
            <a:spLocks noGrp="1"/>
          </p:cNvSpPr>
          <p:nvPr>
            <p:ph idx="1"/>
          </p:nvPr>
        </p:nvSpPr>
        <p:spPr>
          <a:xfrm>
            <a:off x="827584" y="908720"/>
            <a:ext cx="8149538" cy="4854575"/>
          </a:xfrm>
        </p:spPr>
        <p:txBody>
          <a:bodyPr/>
          <a:lstStyle/>
          <a:p>
            <a:pPr>
              <a:lnSpc>
                <a:spcPct val="150000"/>
              </a:lnSpc>
              <a:buFont typeface="Wingdings" panose="05000000000000000000" pitchFamily="2" charset="2"/>
              <a:buNone/>
            </a:pPr>
            <a:r>
              <a:rPr lang="zh-CN" altLang="en-US" dirty="0"/>
              <a:t>（</a:t>
            </a:r>
            <a:r>
              <a:rPr lang="en-US" altLang="zh-CN" dirty="0"/>
              <a:t>5</a:t>
            </a:r>
            <a:r>
              <a:rPr lang="zh-CN" altLang="en-US" dirty="0"/>
              <a:t>）对关系模式进行必要分解，提高数据操作效率和存储空间的利用率。</a:t>
            </a:r>
            <a:endParaRPr lang="en-US" altLang="zh-CN" dirty="0"/>
          </a:p>
          <a:p>
            <a:pPr lvl="1">
              <a:lnSpc>
                <a:spcPct val="150000"/>
              </a:lnSpc>
            </a:pPr>
            <a:r>
              <a:rPr lang="zh-CN" altLang="en-US" dirty="0"/>
              <a:t>常用分解方法</a:t>
            </a:r>
          </a:p>
          <a:p>
            <a:pPr lvl="2">
              <a:lnSpc>
                <a:spcPct val="150000"/>
              </a:lnSpc>
              <a:buSzPct val="87000"/>
              <a:buFont typeface="Wingdings" panose="05000000000000000000" pitchFamily="2" charset="2"/>
              <a:buChar char="l"/>
            </a:pPr>
            <a:r>
              <a:rPr lang="zh-CN" altLang="en-US" dirty="0"/>
              <a:t>水平分解</a:t>
            </a:r>
          </a:p>
          <a:p>
            <a:pPr lvl="2">
              <a:lnSpc>
                <a:spcPct val="150000"/>
              </a:lnSpc>
              <a:buSzPct val="87000"/>
              <a:buFont typeface="Wingdings" panose="05000000000000000000" pitchFamily="2" charset="2"/>
              <a:buChar char="l"/>
            </a:pPr>
            <a:r>
              <a:rPr lang="zh-CN" altLang="en-US" dirty="0"/>
              <a:t>垂直分解</a:t>
            </a:r>
          </a:p>
          <a:p>
            <a:pPr>
              <a:lnSpc>
                <a:spcPct val="150000"/>
              </a:lnSpc>
            </a:pPr>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E89B2E83-BAB6-4354-826F-E40F3C09FCD2}" type="datetime1">
              <a:rPr lang="zh-CN" altLang="en-US" smtClean="0"/>
              <a:t>2021/11/25</a:t>
            </a:fld>
            <a:endParaRPr lang="zh-CN" altLang="en-US" dirty="0"/>
          </a:p>
        </p:txBody>
      </p:sp>
    </p:spTree>
    <p:extLst>
      <p:ext uri="{BB962C8B-B14F-4D97-AF65-F5344CB8AC3E}">
        <p14:creationId xmlns:p14="http://schemas.microsoft.com/office/powerpoint/2010/main" val="389311412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sz="3600"/>
              <a:t>数据模型的优化（续）</a:t>
            </a:r>
          </a:p>
        </p:txBody>
      </p:sp>
      <p:sp>
        <p:nvSpPr>
          <p:cNvPr id="25603" name="Rectangle 3"/>
          <p:cNvSpPr>
            <a:spLocks noGrp="1" noChangeArrowheads="1"/>
          </p:cNvSpPr>
          <p:nvPr>
            <p:ph idx="1"/>
          </p:nvPr>
        </p:nvSpPr>
        <p:spPr>
          <a:xfrm>
            <a:off x="467544" y="908720"/>
            <a:ext cx="8568952" cy="4854575"/>
          </a:xfrm>
        </p:spPr>
        <p:txBody>
          <a:bodyPr/>
          <a:lstStyle/>
          <a:p>
            <a:pPr lvl="1">
              <a:lnSpc>
                <a:spcPct val="120000"/>
              </a:lnSpc>
            </a:pPr>
            <a:r>
              <a:rPr lang="zh-CN" altLang="en-US" sz="2800" dirty="0"/>
              <a:t>水平分解</a:t>
            </a:r>
          </a:p>
          <a:p>
            <a:pPr lvl="2">
              <a:lnSpc>
                <a:spcPct val="120000"/>
              </a:lnSpc>
              <a:buSzPct val="87000"/>
              <a:buFont typeface="Wingdings" panose="05000000000000000000" pitchFamily="2" charset="2"/>
              <a:buChar char="l"/>
            </a:pPr>
            <a:r>
              <a:rPr lang="zh-CN" altLang="en-US" sz="2400" dirty="0"/>
              <a:t>什么是水平分解</a:t>
            </a:r>
          </a:p>
          <a:p>
            <a:pPr lvl="3">
              <a:lnSpc>
                <a:spcPct val="120000"/>
              </a:lnSpc>
              <a:buSzPct val="87000"/>
              <a:buFont typeface="Wingdings" panose="05000000000000000000" pitchFamily="2" charset="2"/>
              <a:buChar char="Ø"/>
            </a:pPr>
            <a:r>
              <a:rPr lang="zh-CN" altLang="en-US" sz="2200" dirty="0"/>
              <a:t>把</a:t>
            </a:r>
            <a:r>
              <a:rPr lang="en-US" altLang="zh-CN" sz="2200" dirty="0"/>
              <a:t>(</a:t>
            </a:r>
            <a:r>
              <a:rPr lang="zh-CN" altLang="en-US" sz="2200" dirty="0"/>
              <a:t>基本</a:t>
            </a:r>
            <a:r>
              <a:rPr lang="en-US" altLang="zh-CN" sz="2200" dirty="0"/>
              <a:t>)</a:t>
            </a:r>
            <a:r>
              <a:rPr lang="zh-CN" altLang="en-US" sz="2200" dirty="0"/>
              <a:t>关系的元组分为若干子集合，定义每个子集合为一个子关系，以提高系统的效率。</a:t>
            </a:r>
          </a:p>
          <a:p>
            <a:pPr lvl="2">
              <a:lnSpc>
                <a:spcPct val="120000"/>
              </a:lnSpc>
              <a:buSzPct val="87000"/>
              <a:buFont typeface="Wingdings" panose="05000000000000000000" pitchFamily="2" charset="2"/>
              <a:buChar char="l"/>
            </a:pPr>
            <a:r>
              <a:rPr lang="zh-CN" altLang="en-US" sz="2400" dirty="0"/>
              <a:t>如何分解</a:t>
            </a:r>
            <a:endParaRPr lang="en-US" altLang="zh-CN" sz="2400" dirty="0"/>
          </a:p>
          <a:p>
            <a:pPr lvl="3" eaLnBrk="1" hangingPunct="1">
              <a:lnSpc>
                <a:spcPct val="120000"/>
              </a:lnSpc>
              <a:spcBef>
                <a:spcPct val="10000"/>
              </a:spcBef>
              <a:buFont typeface="Wingdings" panose="05000000000000000000" pitchFamily="2" charset="2"/>
              <a:buChar char="ü"/>
            </a:pPr>
            <a:r>
              <a:rPr lang="zh-CN" altLang="en-US" sz="2400" dirty="0"/>
              <a:t>对符合</a:t>
            </a:r>
            <a:r>
              <a:rPr lang="en-US" altLang="zh-CN" sz="2200" dirty="0"/>
              <a:t>80/20</a:t>
            </a:r>
            <a:r>
              <a:rPr lang="zh-CN" altLang="en-US" sz="2200" dirty="0"/>
              <a:t>的，把经常被使用的数据（约</a:t>
            </a:r>
            <a:r>
              <a:rPr lang="en-US" altLang="zh-CN" sz="2200" dirty="0"/>
              <a:t>20%</a:t>
            </a:r>
            <a:r>
              <a:rPr lang="zh-CN" altLang="en-US" sz="2200" dirty="0"/>
              <a:t>）</a:t>
            </a:r>
            <a:endParaRPr lang="en-US" altLang="zh-CN" sz="2200" dirty="0"/>
          </a:p>
          <a:p>
            <a:pPr lvl="3" algn="just" eaLnBrk="1" hangingPunct="1">
              <a:lnSpc>
                <a:spcPct val="120000"/>
              </a:lnSpc>
              <a:buFont typeface="Arial" panose="020B0604020202020204" pitchFamily="34" charset="0"/>
              <a:buNone/>
            </a:pPr>
            <a:r>
              <a:rPr lang="zh-CN" altLang="en-US" sz="2200" dirty="0"/>
              <a:t>水平分解出来，形成一个子关系。</a:t>
            </a:r>
            <a:endParaRPr lang="en-US" altLang="zh-CN" sz="2200" dirty="0"/>
          </a:p>
          <a:p>
            <a:pPr lvl="3">
              <a:lnSpc>
                <a:spcPct val="120000"/>
              </a:lnSpc>
              <a:buSzPct val="87000"/>
              <a:buFont typeface="Wingdings" panose="05000000000000000000" pitchFamily="2" charset="2"/>
              <a:buChar char="ü"/>
            </a:pPr>
            <a:r>
              <a:rPr lang="zh-CN" altLang="en-US" sz="2400" dirty="0"/>
              <a:t>水平</a:t>
            </a:r>
            <a:r>
              <a:rPr lang="zh-CN" altLang="en-US" sz="2200" dirty="0"/>
              <a:t>分解为若干子关系，使每个事务存取的数据对应一个子关系。</a:t>
            </a:r>
          </a:p>
          <a:p>
            <a:pPr lvl="3">
              <a:lnSpc>
                <a:spcPct val="120000"/>
              </a:lnSpc>
              <a:buSzPct val="87000"/>
              <a:buFont typeface="Wingdings" panose="05000000000000000000" pitchFamily="2" charset="2"/>
              <a:buChar char="Ø"/>
            </a:pPr>
            <a:endParaRPr lang="zh-CN" altLang="en-US" sz="2200"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340CA9B5-4826-4519-9DE9-0E5616065DCE}" type="datetime1">
              <a:rPr lang="zh-CN" altLang="en-US" smtClean="0"/>
              <a:t>2021/11/25</a:t>
            </a:fld>
            <a:endParaRPr lang="zh-CN" altLang="en-US" dirty="0"/>
          </a:p>
        </p:txBody>
      </p:sp>
    </p:spTree>
    <p:extLst>
      <p:ext uri="{BB962C8B-B14F-4D97-AF65-F5344CB8AC3E}">
        <p14:creationId xmlns:p14="http://schemas.microsoft.com/office/powerpoint/2010/main" val="68189661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sz="3600"/>
              <a:t>数据模型的优化（续）</a:t>
            </a:r>
          </a:p>
        </p:txBody>
      </p:sp>
      <p:sp>
        <p:nvSpPr>
          <p:cNvPr id="26627" name="Rectangle 3"/>
          <p:cNvSpPr>
            <a:spLocks noGrp="1" noChangeArrowheads="1"/>
          </p:cNvSpPr>
          <p:nvPr>
            <p:ph idx="1"/>
          </p:nvPr>
        </p:nvSpPr>
        <p:spPr>
          <a:xfrm>
            <a:off x="467544" y="836712"/>
            <a:ext cx="8640960" cy="4854575"/>
          </a:xfrm>
        </p:spPr>
        <p:txBody>
          <a:bodyPr/>
          <a:lstStyle/>
          <a:p>
            <a:pPr lvl="1">
              <a:lnSpc>
                <a:spcPct val="120000"/>
              </a:lnSpc>
            </a:pPr>
            <a:r>
              <a:rPr lang="zh-CN" altLang="en-US" dirty="0"/>
              <a:t>垂直分解</a:t>
            </a:r>
          </a:p>
          <a:p>
            <a:pPr lvl="2">
              <a:lnSpc>
                <a:spcPct val="120000"/>
              </a:lnSpc>
              <a:buSzPct val="87000"/>
              <a:buFont typeface="Wingdings" panose="05000000000000000000" pitchFamily="2" charset="2"/>
              <a:buChar char="l"/>
            </a:pPr>
            <a:r>
              <a:rPr lang="zh-CN" altLang="en-US" dirty="0"/>
              <a:t>什么是垂直分解</a:t>
            </a:r>
          </a:p>
          <a:p>
            <a:pPr lvl="3">
              <a:lnSpc>
                <a:spcPct val="120000"/>
              </a:lnSpc>
              <a:buSzPct val="87000"/>
              <a:buFont typeface="Wingdings" panose="05000000000000000000" pitchFamily="2" charset="2"/>
              <a:buChar char="Ø"/>
            </a:pPr>
            <a:r>
              <a:rPr lang="zh-CN" altLang="en-US" sz="2200" dirty="0"/>
              <a:t>把关系模式</a:t>
            </a:r>
            <a:r>
              <a:rPr lang="en-US" altLang="zh-CN" sz="2200" dirty="0"/>
              <a:t>R</a:t>
            </a:r>
            <a:r>
              <a:rPr lang="zh-CN" altLang="en-US" sz="2200" dirty="0"/>
              <a:t>的属性分解为若干子集合，形成若干子关系模式。</a:t>
            </a:r>
          </a:p>
          <a:p>
            <a:pPr lvl="2">
              <a:lnSpc>
                <a:spcPct val="120000"/>
              </a:lnSpc>
              <a:buSzPct val="87000"/>
              <a:buFont typeface="Wingdings" panose="05000000000000000000" pitchFamily="2" charset="2"/>
              <a:buChar char="l"/>
            </a:pPr>
            <a:r>
              <a:rPr lang="zh-CN" altLang="en-US" dirty="0"/>
              <a:t>垂直分解的原则</a:t>
            </a:r>
          </a:p>
          <a:p>
            <a:pPr lvl="3">
              <a:lnSpc>
                <a:spcPct val="120000"/>
              </a:lnSpc>
              <a:buSzPct val="87000"/>
              <a:buFont typeface="Wingdings" panose="05000000000000000000" pitchFamily="2" charset="2"/>
              <a:buChar char="Ø"/>
            </a:pPr>
            <a:r>
              <a:rPr lang="zh-CN" altLang="en-US" sz="2200" dirty="0"/>
              <a:t>经常在一起使用的属性从</a:t>
            </a:r>
            <a:r>
              <a:rPr lang="en-US" altLang="zh-CN" sz="2200" dirty="0"/>
              <a:t>R</a:t>
            </a:r>
            <a:r>
              <a:rPr lang="zh-CN" altLang="en-US" sz="2200" dirty="0"/>
              <a:t>中分解出来形成一个子关系模式</a:t>
            </a:r>
            <a:endParaRPr lang="en-US" altLang="zh-CN" sz="2200" dirty="0"/>
          </a:p>
          <a:p>
            <a:pPr lvl="2">
              <a:lnSpc>
                <a:spcPct val="120000"/>
              </a:lnSpc>
              <a:buSzPct val="87000"/>
              <a:buFont typeface="Wingdings" panose="05000000000000000000" pitchFamily="2" charset="2"/>
              <a:buChar char="l"/>
            </a:pPr>
            <a:r>
              <a:rPr lang="zh-CN" altLang="en-US" dirty="0"/>
              <a:t>垂直分解的优点</a:t>
            </a:r>
          </a:p>
          <a:p>
            <a:pPr lvl="3">
              <a:lnSpc>
                <a:spcPct val="120000"/>
              </a:lnSpc>
              <a:buSzPct val="87000"/>
              <a:buFont typeface="Wingdings" panose="05000000000000000000" pitchFamily="2" charset="2"/>
              <a:buChar char="Ø"/>
            </a:pPr>
            <a:r>
              <a:rPr lang="zh-CN" altLang="en-US" sz="2200" dirty="0"/>
              <a:t>可以提高某些事务的效率</a:t>
            </a:r>
            <a:endParaRPr lang="en-US" altLang="zh-CN" sz="2200" dirty="0"/>
          </a:p>
          <a:p>
            <a:pPr lvl="2">
              <a:lnSpc>
                <a:spcPct val="120000"/>
              </a:lnSpc>
              <a:buSzPct val="87000"/>
              <a:buFont typeface="Wingdings" panose="05000000000000000000" pitchFamily="2" charset="2"/>
              <a:buChar char="l"/>
            </a:pPr>
            <a:r>
              <a:rPr lang="zh-CN" altLang="en-US" dirty="0"/>
              <a:t>垂直分解的缺点</a:t>
            </a:r>
          </a:p>
          <a:p>
            <a:pPr lvl="3">
              <a:lnSpc>
                <a:spcPct val="120000"/>
              </a:lnSpc>
              <a:buSzPct val="87000"/>
              <a:buFont typeface="Wingdings" panose="05000000000000000000" pitchFamily="2" charset="2"/>
              <a:buChar char="Ø"/>
            </a:pPr>
            <a:r>
              <a:rPr lang="zh-CN" altLang="en-US" sz="2200" dirty="0"/>
              <a:t>可能使另一些事务不得不执行连接操作，降低了效率</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CB40F602-7EA0-42C4-A0F0-101E288ABC61}" type="datetime1">
              <a:rPr lang="zh-CN" altLang="en-US" smtClean="0"/>
              <a:t>2021/11/25</a:t>
            </a:fld>
            <a:endParaRPr lang="zh-CN" altLang="en-US" dirty="0"/>
          </a:p>
        </p:txBody>
      </p:sp>
    </p:spTree>
    <p:extLst>
      <p:ext uri="{BB962C8B-B14F-4D97-AF65-F5344CB8AC3E}">
        <p14:creationId xmlns:p14="http://schemas.microsoft.com/office/powerpoint/2010/main" val="2684495627"/>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sz="3600"/>
              <a:t>数据模型的优化（续）</a:t>
            </a:r>
          </a:p>
        </p:txBody>
      </p:sp>
      <p:sp>
        <p:nvSpPr>
          <p:cNvPr id="27651" name="Rectangle 3"/>
          <p:cNvSpPr>
            <a:spLocks noGrp="1" noChangeArrowheads="1"/>
          </p:cNvSpPr>
          <p:nvPr>
            <p:ph idx="1"/>
          </p:nvPr>
        </p:nvSpPr>
        <p:spPr>
          <a:xfrm>
            <a:off x="611560" y="764704"/>
            <a:ext cx="8352928" cy="4854575"/>
          </a:xfrm>
        </p:spPr>
        <p:txBody>
          <a:bodyPr/>
          <a:lstStyle/>
          <a:p>
            <a:pPr lvl="1">
              <a:lnSpc>
                <a:spcPct val="150000"/>
              </a:lnSpc>
            </a:pPr>
            <a:r>
              <a:rPr lang="zh-CN" altLang="en-US" dirty="0"/>
              <a:t>垂直分解的适用范围</a:t>
            </a:r>
          </a:p>
          <a:p>
            <a:pPr lvl="2">
              <a:lnSpc>
                <a:spcPct val="150000"/>
              </a:lnSpc>
              <a:buSzPct val="87000"/>
              <a:buFont typeface="Wingdings" panose="05000000000000000000" pitchFamily="2" charset="2"/>
              <a:buChar char="l"/>
            </a:pPr>
            <a:r>
              <a:rPr lang="zh-CN" altLang="en-US" dirty="0"/>
              <a:t>取决于分解后</a:t>
            </a:r>
            <a:r>
              <a:rPr lang="en-US" altLang="zh-CN" dirty="0"/>
              <a:t>R</a:t>
            </a:r>
            <a:r>
              <a:rPr lang="zh-CN" altLang="en-US" dirty="0"/>
              <a:t>上的所有事务的总效率是否得到了提高</a:t>
            </a:r>
          </a:p>
          <a:p>
            <a:pPr lvl="1">
              <a:lnSpc>
                <a:spcPct val="150000"/>
              </a:lnSpc>
            </a:pPr>
            <a:r>
              <a:rPr lang="zh-CN" altLang="en-US" dirty="0"/>
              <a:t>进行垂直分解的方法</a:t>
            </a:r>
          </a:p>
          <a:p>
            <a:pPr lvl="2">
              <a:lnSpc>
                <a:spcPct val="150000"/>
              </a:lnSpc>
              <a:buSzPct val="87000"/>
              <a:buFont typeface="Wingdings" panose="05000000000000000000" pitchFamily="2" charset="2"/>
              <a:buChar char="l"/>
            </a:pPr>
            <a:r>
              <a:rPr lang="zh-CN" altLang="en-US" dirty="0"/>
              <a:t>简单情况：直观分解</a:t>
            </a:r>
          </a:p>
          <a:p>
            <a:pPr lvl="2">
              <a:lnSpc>
                <a:spcPct val="150000"/>
              </a:lnSpc>
              <a:buSzPct val="87000"/>
              <a:buFont typeface="Wingdings" panose="05000000000000000000" pitchFamily="2" charset="2"/>
              <a:buChar char="l"/>
            </a:pPr>
            <a:r>
              <a:rPr lang="zh-CN" altLang="en-US" dirty="0"/>
              <a:t>复杂情况：用第</a:t>
            </a:r>
            <a:r>
              <a:rPr lang="en-US" altLang="zh-CN" dirty="0"/>
              <a:t>6</a:t>
            </a:r>
            <a:r>
              <a:rPr lang="zh-CN" altLang="en-US" dirty="0"/>
              <a:t>章中的模式分解算法</a:t>
            </a:r>
          </a:p>
          <a:p>
            <a:pPr lvl="2">
              <a:lnSpc>
                <a:spcPct val="150000"/>
              </a:lnSpc>
              <a:buSzPct val="87000"/>
              <a:buFont typeface="Wingdings" panose="05000000000000000000" pitchFamily="2" charset="2"/>
              <a:buChar char="l"/>
            </a:pPr>
            <a:r>
              <a:rPr lang="zh-CN" altLang="en-US" dirty="0"/>
              <a:t>垂直分解必须不损失关系模式的语义（保持无损连接性和保持函数依赖）</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1C843C33-4956-4583-AFB6-B6C6CB66BE3E}" type="datetime1">
              <a:rPr lang="zh-CN" altLang="en-US" smtClean="0"/>
              <a:t>2021/11/25</a:t>
            </a:fld>
            <a:endParaRPr lang="zh-CN" altLang="en-US" dirty="0"/>
          </a:p>
        </p:txBody>
      </p:sp>
    </p:spTree>
    <p:extLst>
      <p:ext uri="{BB962C8B-B14F-4D97-AF65-F5344CB8AC3E}">
        <p14:creationId xmlns:p14="http://schemas.microsoft.com/office/powerpoint/2010/main" val="307895691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zh-CN" sz="3600"/>
              <a:t>数据库设计方法（续）</a:t>
            </a:r>
          </a:p>
        </p:txBody>
      </p:sp>
      <p:sp>
        <p:nvSpPr>
          <p:cNvPr id="13315" name="Rectangle 3"/>
          <p:cNvSpPr>
            <a:spLocks noGrp="1" noChangeArrowheads="1"/>
          </p:cNvSpPr>
          <p:nvPr>
            <p:ph idx="1"/>
          </p:nvPr>
        </p:nvSpPr>
        <p:spPr>
          <a:xfrm>
            <a:off x="899592" y="908720"/>
            <a:ext cx="8149538" cy="4854575"/>
          </a:xfrm>
        </p:spPr>
        <p:txBody>
          <a:bodyPr/>
          <a:lstStyle/>
          <a:p>
            <a:pPr>
              <a:lnSpc>
                <a:spcPct val="120000"/>
              </a:lnSpc>
            </a:pPr>
            <a:r>
              <a:rPr lang="zh-CN" altLang="en-US" dirty="0"/>
              <a:t>规范设计法</a:t>
            </a:r>
          </a:p>
          <a:p>
            <a:pPr lvl="1">
              <a:lnSpc>
                <a:spcPct val="120000"/>
              </a:lnSpc>
            </a:pPr>
            <a:r>
              <a:rPr lang="zh-CN" altLang="en-US" dirty="0"/>
              <a:t>手工设计方法</a:t>
            </a:r>
          </a:p>
          <a:p>
            <a:pPr lvl="1">
              <a:lnSpc>
                <a:spcPct val="120000"/>
              </a:lnSpc>
            </a:pPr>
            <a:r>
              <a:rPr lang="zh-CN" altLang="en-US" dirty="0"/>
              <a:t>基本思想</a:t>
            </a:r>
          </a:p>
          <a:p>
            <a:pPr lvl="2">
              <a:lnSpc>
                <a:spcPct val="120000"/>
              </a:lnSpc>
              <a:buSzPct val="87000"/>
              <a:buFont typeface="Wingdings" panose="05000000000000000000" pitchFamily="2" charset="2"/>
              <a:buChar char="l"/>
            </a:pPr>
            <a:r>
              <a:rPr lang="zh-CN" altLang="en-US" dirty="0"/>
              <a:t>过程迭代和逐步求精</a:t>
            </a:r>
          </a:p>
          <a:p>
            <a:pPr lvl="1">
              <a:lnSpc>
                <a:spcPct val="120000"/>
              </a:lnSpc>
            </a:pPr>
            <a:r>
              <a:rPr lang="zh-CN" altLang="en-US" dirty="0"/>
              <a:t>典型方法</a:t>
            </a:r>
          </a:p>
          <a:p>
            <a:pPr lvl="2">
              <a:lnSpc>
                <a:spcPct val="120000"/>
              </a:lnSpc>
              <a:buSzPct val="87000"/>
              <a:buFont typeface="Wingdings" panose="05000000000000000000" pitchFamily="2" charset="2"/>
              <a:buChar char="l"/>
            </a:pPr>
            <a:r>
              <a:rPr lang="zh-CN" altLang="en-US" dirty="0"/>
              <a:t>新奥尔良（</a:t>
            </a:r>
            <a:r>
              <a:rPr lang="en-US" altLang="zh-CN" dirty="0"/>
              <a:t>New Orleans</a:t>
            </a:r>
            <a:r>
              <a:rPr lang="zh-CN" altLang="en-US" dirty="0"/>
              <a:t>）方法</a:t>
            </a:r>
          </a:p>
          <a:p>
            <a:pPr lvl="2">
              <a:lnSpc>
                <a:spcPct val="120000"/>
              </a:lnSpc>
              <a:buSzPct val="87000"/>
              <a:buFont typeface="Wingdings" panose="05000000000000000000" pitchFamily="2" charset="2"/>
              <a:buChar char="l"/>
            </a:pPr>
            <a:r>
              <a:rPr lang="zh-CN" altLang="en-US" dirty="0"/>
              <a:t>基于</a:t>
            </a:r>
            <a:r>
              <a:rPr lang="en-US" altLang="zh-CN" dirty="0"/>
              <a:t>E-R</a:t>
            </a:r>
            <a:r>
              <a:rPr lang="zh-CN" altLang="en-US" dirty="0"/>
              <a:t>模型的数据库设计方法</a:t>
            </a:r>
          </a:p>
          <a:p>
            <a:pPr lvl="2">
              <a:lnSpc>
                <a:spcPct val="120000"/>
              </a:lnSpc>
              <a:buSzPct val="87000"/>
              <a:buFont typeface="Wingdings" panose="05000000000000000000" pitchFamily="2" charset="2"/>
              <a:buChar char="l"/>
            </a:pPr>
            <a:r>
              <a:rPr lang="en-US" altLang="zh-CN" dirty="0"/>
              <a:t>3NF</a:t>
            </a:r>
            <a:r>
              <a:rPr lang="zh-CN" altLang="en-US" dirty="0"/>
              <a:t>（第三范式）的设计方法</a:t>
            </a:r>
          </a:p>
          <a:p>
            <a:pPr lvl="2">
              <a:lnSpc>
                <a:spcPct val="120000"/>
              </a:lnSpc>
              <a:buSzPct val="87000"/>
              <a:buFont typeface="Wingdings" panose="05000000000000000000" pitchFamily="2" charset="2"/>
              <a:buChar char="l"/>
            </a:pPr>
            <a:r>
              <a:rPr lang="zh-CN" altLang="en-US" dirty="0"/>
              <a:t>面向对象的数据库设计方法</a:t>
            </a:r>
          </a:p>
          <a:p>
            <a:pPr lvl="2">
              <a:lnSpc>
                <a:spcPct val="120000"/>
              </a:lnSpc>
              <a:buSzPct val="87000"/>
              <a:buFont typeface="Wingdings" panose="05000000000000000000" pitchFamily="2" charset="2"/>
              <a:buChar char="l"/>
            </a:pPr>
            <a:r>
              <a:rPr lang="zh-CN" altLang="en-US" dirty="0"/>
              <a:t>统一建模语言（</a:t>
            </a:r>
            <a:r>
              <a:rPr lang="en-US" altLang="zh-CN" dirty="0"/>
              <a:t>UML</a:t>
            </a:r>
            <a:r>
              <a:rPr lang="zh-CN" altLang="en-US" dirty="0"/>
              <a:t>）方法</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7F64D6F9-96F4-4BB2-8FE3-FD327890A88B}"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 calcmode="lin" valueType="num">
                                      <p:cBhvr>
                                        <p:cTn id="7" dur="500" fill="hold"/>
                                        <p:tgtEl>
                                          <p:spTgt spid="1331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331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3315">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 calcmode="lin" valueType="num">
                                      <p:cBhvr>
                                        <p:cTn id="12" dur="500" fill="hold"/>
                                        <p:tgtEl>
                                          <p:spTgt spid="13315">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13315">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13315">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 calcmode="lin" valueType="num">
                                      <p:cBhvr>
                                        <p:cTn id="17" dur="500" fill="hold"/>
                                        <p:tgtEl>
                                          <p:spTgt spid="13315">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13315">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13315">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13315">
                                            <p:txEl>
                                              <p:pRg st="4" end="4"/>
                                            </p:txEl>
                                          </p:spTgt>
                                        </p:tgtEl>
                                        <p:attrNameLst>
                                          <p:attrName>style.visibility</p:attrName>
                                        </p:attrNameLst>
                                      </p:cBhvr>
                                      <p:to>
                                        <p:strVal val="visible"/>
                                      </p:to>
                                    </p:set>
                                    <p:anim calcmode="lin" valueType="num">
                                      <p:cBhvr>
                                        <p:cTn id="22" dur="500" fill="hold"/>
                                        <p:tgtEl>
                                          <p:spTgt spid="13315">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13315">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13315">
                                            <p:txEl>
                                              <p:pRg st="4" end="4"/>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anim calcmode="lin" valueType="num">
                                      <p:cBhvr>
                                        <p:cTn id="27" dur="500" fill="hold"/>
                                        <p:tgtEl>
                                          <p:spTgt spid="13315">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13315">
                                            <p:txEl>
                                              <p:pRg st="5" end="5"/>
                                            </p:txEl>
                                          </p:spTgt>
                                        </p:tgtEl>
                                        <p:attrNameLst>
                                          <p:attrName>ppt_h</p:attrName>
                                        </p:attrNameLst>
                                      </p:cBhvr>
                                      <p:tavLst>
                                        <p:tav tm="0">
                                          <p:val>
                                            <p:fltVal val="0"/>
                                          </p:val>
                                        </p:tav>
                                        <p:tav tm="100000">
                                          <p:val>
                                            <p:strVal val="#ppt_h"/>
                                          </p:val>
                                        </p:tav>
                                      </p:tavLst>
                                    </p:anim>
                                    <p:animEffect transition="in" filter="fade">
                                      <p:cBhvr>
                                        <p:cTn id="29" dur="500"/>
                                        <p:tgtEl>
                                          <p:spTgt spid="13315">
                                            <p:txEl>
                                              <p:pRg st="5" end="5"/>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13315">
                                            <p:txEl>
                                              <p:pRg st="6" end="6"/>
                                            </p:txEl>
                                          </p:spTgt>
                                        </p:tgtEl>
                                        <p:attrNameLst>
                                          <p:attrName>style.visibility</p:attrName>
                                        </p:attrNameLst>
                                      </p:cBhvr>
                                      <p:to>
                                        <p:strVal val="visible"/>
                                      </p:to>
                                    </p:set>
                                    <p:anim calcmode="lin" valueType="num">
                                      <p:cBhvr>
                                        <p:cTn id="32" dur="500" fill="hold"/>
                                        <p:tgtEl>
                                          <p:spTgt spid="13315">
                                            <p:txEl>
                                              <p:pRg st="6" end="6"/>
                                            </p:txEl>
                                          </p:spTgt>
                                        </p:tgtEl>
                                        <p:attrNameLst>
                                          <p:attrName>ppt_w</p:attrName>
                                        </p:attrNameLst>
                                      </p:cBhvr>
                                      <p:tavLst>
                                        <p:tav tm="0">
                                          <p:val>
                                            <p:fltVal val="0"/>
                                          </p:val>
                                        </p:tav>
                                        <p:tav tm="100000">
                                          <p:val>
                                            <p:strVal val="#ppt_w"/>
                                          </p:val>
                                        </p:tav>
                                      </p:tavLst>
                                    </p:anim>
                                    <p:anim calcmode="lin" valueType="num">
                                      <p:cBhvr>
                                        <p:cTn id="33" dur="500" fill="hold"/>
                                        <p:tgtEl>
                                          <p:spTgt spid="13315">
                                            <p:txEl>
                                              <p:pRg st="6" end="6"/>
                                            </p:txEl>
                                          </p:spTgt>
                                        </p:tgtEl>
                                        <p:attrNameLst>
                                          <p:attrName>ppt_h</p:attrName>
                                        </p:attrNameLst>
                                      </p:cBhvr>
                                      <p:tavLst>
                                        <p:tav tm="0">
                                          <p:val>
                                            <p:fltVal val="0"/>
                                          </p:val>
                                        </p:tav>
                                        <p:tav tm="100000">
                                          <p:val>
                                            <p:strVal val="#ppt_h"/>
                                          </p:val>
                                        </p:tav>
                                      </p:tavLst>
                                    </p:anim>
                                    <p:animEffect transition="in" filter="fade">
                                      <p:cBhvr>
                                        <p:cTn id="34" dur="500"/>
                                        <p:tgtEl>
                                          <p:spTgt spid="13315">
                                            <p:txEl>
                                              <p:pRg st="6" end="6"/>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13315">
                                            <p:txEl>
                                              <p:pRg st="7" end="7"/>
                                            </p:txEl>
                                          </p:spTgt>
                                        </p:tgtEl>
                                        <p:attrNameLst>
                                          <p:attrName>style.visibility</p:attrName>
                                        </p:attrNameLst>
                                      </p:cBhvr>
                                      <p:to>
                                        <p:strVal val="visible"/>
                                      </p:to>
                                    </p:set>
                                    <p:anim calcmode="lin" valueType="num">
                                      <p:cBhvr>
                                        <p:cTn id="37" dur="500" fill="hold"/>
                                        <p:tgtEl>
                                          <p:spTgt spid="13315">
                                            <p:txEl>
                                              <p:pRg st="7" end="7"/>
                                            </p:txEl>
                                          </p:spTgt>
                                        </p:tgtEl>
                                        <p:attrNameLst>
                                          <p:attrName>ppt_w</p:attrName>
                                        </p:attrNameLst>
                                      </p:cBhvr>
                                      <p:tavLst>
                                        <p:tav tm="0">
                                          <p:val>
                                            <p:fltVal val="0"/>
                                          </p:val>
                                        </p:tav>
                                        <p:tav tm="100000">
                                          <p:val>
                                            <p:strVal val="#ppt_w"/>
                                          </p:val>
                                        </p:tav>
                                      </p:tavLst>
                                    </p:anim>
                                    <p:anim calcmode="lin" valueType="num">
                                      <p:cBhvr>
                                        <p:cTn id="38" dur="500" fill="hold"/>
                                        <p:tgtEl>
                                          <p:spTgt spid="13315">
                                            <p:txEl>
                                              <p:pRg st="7" end="7"/>
                                            </p:txEl>
                                          </p:spTgt>
                                        </p:tgtEl>
                                        <p:attrNameLst>
                                          <p:attrName>ppt_h</p:attrName>
                                        </p:attrNameLst>
                                      </p:cBhvr>
                                      <p:tavLst>
                                        <p:tav tm="0">
                                          <p:val>
                                            <p:fltVal val="0"/>
                                          </p:val>
                                        </p:tav>
                                        <p:tav tm="100000">
                                          <p:val>
                                            <p:strVal val="#ppt_h"/>
                                          </p:val>
                                        </p:tav>
                                      </p:tavLst>
                                    </p:anim>
                                    <p:animEffect transition="in" filter="fade">
                                      <p:cBhvr>
                                        <p:cTn id="39" dur="500"/>
                                        <p:tgtEl>
                                          <p:spTgt spid="13315">
                                            <p:txEl>
                                              <p:pRg st="7" end="7"/>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13315">
                                            <p:txEl>
                                              <p:pRg st="8" end="8"/>
                                            </p:txEl>
                                          </p:spTgt>
                                        </p:tgtEl>
                                        <p:attrNameLst>
                                          <p:attrName>style.visibility</p:attrName>
                                        </p:attrNameLst>
                                      </p:cBhvr>
                                      <p:to>
                                        <p:strVal val="visible"/>
                                      </p:to>
                                    </p:set>
                                    <p:anim calcmode="lin" valueType="num">
                                      <p:cBhvr>
                                        <p:cTn id="42" dur="500" fill="hold"/>
                                        <p:tgtEl>
                                          <p:spTgt spid="13315">
                                            <p:txEl>
                                              <p:pRg st="8" end="8"/>
                                            </p:txEl>
                                          </p:spTgt>
                                        </p:tgtEl>
                                        <p:attrNameLst>
                                          <p:attrName>ppt_w</p:attrName>
                                        </p:attrNameLst>
                                      </p:cBhvr>
                                      <p:tavLst>
                                        <p:tav tm="0">
                                          <p:val>
                                            <p:fltVal val="0"/>
                                          </p:val>
                                        </p:tav>
                                        <p:tav tm="100000">
                                          <p:val>
                                            <p:strVal val="#ppt_w"/>
                                          </p:val>
                                        </p:tav>
                                      </p:tavLst>
                                    </p:anim>
                                    <p:anim calcmode="lin" valueType="num">
                                      <p:cBhvr>
                                        <p:cTn id="43" dur="500" fill="hold"/>
                                        <p:tgtEl>
                                          <p:spTgt spid="13315">
                                            <p:txEl>
                                              <p:pRg st="8" end="8"/>
                                            </p:txEl>
                                          </p:spTgt>
                                        </p:tgtEl>
                                        <p:attrNameLst>
                                          <p:attrName>ppt_h</p:attrName>
                                        </p:attrNameLst>
                                      </p:cBhvr>
                                      <p:tavLst>
                                        <p:tav tm="0">
                                          <p:val>
                                            <p:fltVal val="0"/>
                                          </p:val>
                                        </p:tav>
                                        <p:tav tm="100000">
                                          <p:val>
                                            <p:strVal val="#ppt_h"/>
                                          </p:val>
                                        </p:tav>
                                      </p:tavLst>
                                    </p:anim>
                                    <p:animEffect transition="in" filter="fade">
                                      <p:cBhvr>
                                        <p:cTn id="44" dur="500"/>
                                        <p:tgtEl>
                                          <p:spTgt spid="13315">
                                            <p:txEl>
                                              <p:pRg st="8" end="8"/>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13315">
                                            <p:txEl>
                                              <p:pRg st="9" end="9"/>
                                            </p:txEl>
                                          </p:spTgt>
                                        </p:tgtEl>
                                        <p:attrNameLst>
                                          <p:attrName>style.visibility</p:attrName>
                                        </p:attrNameLst>
                                      </p:cBhvr>
                                      <p:to>
                                        <p:strVal val="visible"/>
                                      </p:to>
                                    </p:set>
                                    <p:anim calcmode="lin" valueType="num">
                                      <p:cBhvr>
                                        <p:cTn id="47" dur="500" fill="hold"/>
                                        <p:tgtEl>
                                          <p:spTgt spid="13315">
                                            <p:txEl>
                                              <p:pRg st="9" end="9"/>
                                            </p:txEl>
                                          </p:spTgt>
                                        </p:tgtEl>
                                        <p:attrNameLst>
                                          <p:attrName>ppt_w</p:attrName>
                                        </p:attrNameLst>
                                      </p:cBhvr>
                                      <p:tavLst>
                                        <p:tav tm="0">
                                          <p:val>
                                            <p:fltVal val="0"/>
                                          </p:val>
                                        </p:tav>
                                        <p:tav tm="100000">
                                          <p:val>
                                            <p:strVal val="#ppt_w"/>
                                          </p:val>
                                        </p:tav>
                                      </p:tavLst>
                                    </p:anim>
                                    <p:anim calcmode="lin" valueType="num">
                                      <p:cBhvr>
                                        <p:cTn id="48" dur="500" fill="hold"/>
                                        <p:tgtEl>
                                          <p:spTgt spid="13315">
                                            <p:txEl>
                                              <p:pRg st="9" end="9"/>
                                            </p:txEl>
                                          </p:spTgt>
                                        </p:tgtEl>
                                        <p:attrNameLst>
                                          <p:attrName>ppt_h</p:attrName>
                                        </p:attrNameLst>
                                      </p:cBhvr>
                                      <p:tavLst>
                                        <p:tav tm="0">
                                          <p:val>
                                            <p:fltVal val="0"/>
                                          </p:val>
                                        </p:tav>
                                        <p:tav tm="100000">
                                          <p:val>
                                            <p:strVal val="#ppt_h"/>
                                          </p:val>
                                        </p:tav>
                                      </p:tavLst>
                                    </p:anim>
                                    <p:animEffect transition="in" filter="fade">
                                      <p:cBhvr>
                                        <p:cTn id="49" dur="500"/>
                                        <p:tgtEl>
                                          <p:spTgt spid="133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z="3600"/>
              <a:t>7.4  </a:t>
            </a:r>
            <a:r>
              <a:rPr lang="zh-CN" altLang="en-US" sz="3600"/>
              <a:t>逻辑结构设计</a:t>
            </a:r>
          </a:p>
        </p:txBody>
      </p:sp>
      <p:sp>
        <p:nvSpPr>
          <p:cNvPr id="28675" name="Rectangle 3"/>
          <p:cNvSpPr>
            <a:spLocks noGrp="1" noChangeArrowheads="1"/>
          </p:cNvSpPr>
          <p:nvPr>
            <p:ph idx="1"/>
          </p:nvPr>
        </p:nvSpPr>
        <p:spPr/>
        <p:txBody>
          <a:bodyPr/>
          <a:lstStyle/>
          <a:p>
            <a:pPr marL="0" indent="0">
              <a:lnSpc>
                <a:spcPct val="150000"/>
              </a:lnSpc>
              <a:buFont typeface="Wingdings" panose="05000000000000000000" pitchFamily="2" charset="2"/>
              <a:buNone/>
            </a:pPr>
            <a:r>
              <a:rPr lang="en-US" altLang="zh-CN" dirty="0"/>
              <a:t>7.4.1  E-R</a:t>
            </a:r>
            <a:r>
              <a:rPr lang="zh-CN" altLang="en-US" dirty="0"/>
              <a:t>图向关系模型的转换</a:t>
            </a:r>
          </a:p>
          <a:p>
            <a:pPr marL="0" indent="0">
              <a:lnSpc>
                <a:spcPct val="150000"/>
              </a:lnSpc>
              <a:buFont typeface="Wingdings" panose="05000000000000000000" pitchFamily="2" charset="2"/>
              <a:buNone/>
            </a:pPr>
            <a:r>
              <a:rPr lang="en-US" altLang="zh-CN" dirty="0"/>
              <a:t>7.4.2  </a:t>
            </a:r>
            <a:r>
              <a:rPr lang="zh-CN" altLang="en-US" dirty="0"/>
              <a:t>数据模型的优化</a:t>
            </a:r>
            <a:endParaRPr lang="en-US" altLang="zh-CN" dirty="0"/>
          </a:p>
          <a:p>
            <a:pPr marL="0" indent="0">
              <a:lnSpc>
                <a:spcPct val="150000"/>
              </a:lnSpc>
              <a:buFont typeface="Wingdings" panose="05000000000000000000" pitchFamily="2" charset="2"/>
              <a:buNone/>
            </a:pPr>
            <a:r>
              <a:rPr lang="en-US" altLang="zh-CN" dirty="0">
                <a:solidFill>
                  <a:srgbClr val="00B050"/>
                </a:solidFill>
              </a:rPr>
              <a:t>7.4.3  </a:t>
            </a:r>
            <a:r>
              <a:rPr lang="zh-CN" altLang="en-US" dirty="0">
                <a:solidFill>
                  <a:srgbClr val="00B050"/>
                </a:solidFill>
              </a:rPr>
              <a:t>设计用户子模式</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0C971841-3C74-42E5-8E20-EDB6AD576C20}" type="datetime1">
              <a:rPr lang="zh-CN" altLang="en-US" smtClean="0"/>
              <a:t>2021/11/25</a:t>
            </a:fld>
            <a:endParaRPr lang="zh-CN" altLang="en-US" dirty="0"/>
          </a:p>
        </p:txBody>
      </p:sp>
    </p:spTree>
    <p:extLst>
      <p:ext uri="{BB962C8B-B14F-4D97-AF65-F5344CB8AC3E}">
        <p14:creationId xmlns:p14="http://schemas.microsoft.com/office/powerpoint/2010/main" val="1774322651"/>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sz="3600"/>
              <a:t>7.4.3  </a:t>
            </a:r>
            <a:r>
              <a:rPr lang="zh-CN" altLang="en-US" sz="3600"/>
              <a:t>设计用户子模式</a:t>
            </a:r>
          </a:p>
        </p:txBody>
      </p:sp>
      <p:sp>
        <p:nvSpPr>
          <p:cNvPr id="29699" name="Rectangle 3"/>
          <p:cNvSpPr>
            <a:spLocks noGrp="1" noChangeArrowheads="1"/>
          </p:cNvSpPr>
          <p:nvPr>
            <p:ph idx="1"/>
          </p:nvPr>
        </p:nvSpPr>
        <p:spPr>
          <a:xfrm>
            <a:off x="827584" y="908720"/>
            <a:ext cx="8149538" cy="4854575"/>
          </a:xfrm>
        </p:spPr>
        <p:txBody>
          <a:bodyPr/>
          <a:lstStyle/>
          <a:p>
            <a:pPr>
              <a:lnSpc>
                <a:spcPct val="120000"/>
              </a:lnSpc>
            </a:pPr>
            <a:r>
              <a:rPr lang="zh-CN" altLang="zh-CN" dirty="0"/>
              <a:t>定义数据库模式主要是从系统的时间效率、空间效率、易维护等角度出发。</a:t>
            </a:r>
          </a:p>
          <a:p>
            <a:pPr>
              <a:lnSpc>
                <a:spcPct val="120000"/>
              </a:lnSpc>
            </a:pPr>
            <a:r>
              <a:rPr lang="zh-CN" altLang="zh-CN" dirty="0"/>
              <a:t>定义用户外模式时应该更注重考虑用户的习惯与方便。包括三个方面：</a:t>
            </a:r>
          </a:p>
          <a:p>
            <a:pPr>
              <a:buFont typeface="Wingdings" panose="05000000000000000000" pitchFamily="2" charset="2"/>
              <a:buNone/>
            </a:pPr>
            <a:endParaRPr lang="zh-CN" altLang="zh-CN"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0B139FD8-B329-4685-BB9E-1EBFF4C25518}" type="datetime1">
              <a:rPr lang="zh-CN" altLang="en-US" smtClean="0"/>
              <a:t>2021/11/25</a:t>
            </a:fld>
            <a:endParaRPr lang="zh-CN" altLang="en-US" dirty="0"/>
          </a:p>
        </p:txBody>
      </p:sp>
    </p:spTree>
    <p:extLst>
      <p:ext uri="{BB962C8B-B14F-4D97-AF65-F5344CB8AC3E}">
        <p14:creationId xmlns:p14="http://schemas.microsoft.com/office/powerpoint/2010/main" val="2532525493"/>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z="3600"/>
              <a:t>设计用户子模式（续）</a:t>
            </a:r>
          </a:p>
        </p:txBody>
      </p:sp>
      <p:sp>
        <p:nvSpPr>
          <p:cNvPr id="30723" name="Rectangle 3"/>
          <p:cNvSpPr>
            <a:spLocks noGrp="1" noChangeArrowheads="1"/>
          </p:cNvSpPr>
          <p:nvPr>
            <p:ph idx="1"/>
          </p:nvPr>
        </p:nvSpPr>
        <p:spPr>
          <a:xfrm>
            <a:off x="251520" y="908720"/>
            <a:ext cx="8784976" cy="4854575"/>
          </a:xfrm>
        </p:spPr>
        <p:txBody>
          <a:bodyPr/>
          <a:lstStyle/>
          <a:p>
            <a:pPr marL="400050" lvl="1" indent="0">
              <a:lnSpc>
                <a:spcPct val="120000"/>
              </a:lnSpc>
              <a:buFont typeface="Wingdings" panose="05000000000000000000" pitchFamily="2" charset="2"/>
              <a:buNone/>
            </a:pPr>
            <a:r>
              <a:rPr lang="zh-CN" altLang="en-US" dirty="0"/>
              <a:t>（</a:t>
            </a:r>
            <a:r>
              <a:rPr lang="en-US" altLang="zh-CN" dirty="0"/>
              <a:t>1</a:t>
            </a:r>
            <a:r>
              <a:rPr lang="zh-CN" altLang="en-US" dirty="0"/>
              <a:t>）使用更符合用户习惯的别名</a:t>
            </a:r>
          </a:p>
          <a:p>
            <a:pPr lvl="2">
              <a:lnSpc>
                <a:spcPct val="120000"/>
              </a:lnSpc>
              <a:buSzPct val="87000"/>
              <a:buFont typeface="Wingdings" panose="05000000000000000000" pitchFamily="2" charset="2"/>
              <a:buChar char="l"/>
            </a:pPr>
            <a:r>
              <a:rPr lang="zh-CN" altLang="en-US" dirty="0"/>
              <a:t>合并各分</a:t>
            </a:r>
            <a:r>
              <a:rPr lang="en-US" altLang="zh-CN" dirty="0"/>
              <a:t>E-R</a:t>
            </a:r>
            <a:r>
              <a:rPr lang="zh-CN" altLang="en-US" dirty="0"/>
              <a:t>图曾做了消除命名冲突的工作，以使数据库系统中同一关系和属性具有唯一的名字。这在设计数据库整体结构时是非常必要的。</a:t>
            </a:r>
          </a:p>
          <a:p>
            <a:pPr lvl="2">
              <a:lnSpc>
                <a:spcPct val="120000"/>
              </a:lnSpc>
              <a:buSzPct val="87000"/>
              <a:buFont typeface="Wingdings" panose="05000000000000000000" pitchFamily="2" charset="2"/>
              <a:buChar char="l"/>
            </a:pPr>
            <a:r>
              <a:rPr lang="zh-CN" altLang="zh-CN" dirty="0"/>
              <a:t>用视图机制可以在设计用户视图时</a:t>
            </a:r>
            <a:r>
              <a:rPr lang="zh-CN" altLang="en-US" dirty="0"/>
              <a:t>可以</a:t>
            </a:r>
            <a:r>
              <a:rPr lang="zh-CN" altLang="zh-CN" dirty="0"/>
              <a:t>重新定义某些属性名，使其与用户习惯一致，以方便使用。</a:t>
            </a:r>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7091E194-D568-4ED3-A4DE-6969B50D77A4}" type="datetime1">
              <a:rPr lang="zh-CN" altLang="en-US" smtClean="0"/>
              <a:t>2021/11/25</a:t>
            </a:fld>
            <a:endParaRPr lang="zh-CN" altLang="en-US" dirty="0"/>
          </a:p>
        </p:txBody>
      </p:sp>
    </p:spTree>
    <p:extLst>
      <p:ext uri="{BB962C8B-B14F-4D97-AF65-F5344CB8AC3E}">
        <p14:creationId xmlns:p14="http://schemas.microsoft.com/office/powerpoint/2010/main" val="1556046125"/>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z="3600"/>
              <a:t>设计用户子模式（续）</a:t>
            </a:r>
          </a:p>
        </p:txBody>
      </p:sp>
      <p:sp>
        <p:nvSpPr>
          <p:cNvPr id="31747" name="Rectangle 3"/>
          <p:cNvSpPr>
            <a:spLocks noGrp="1" noChangeArrowheads="1"/>
          </p:cNvSpPr>
          <p:nvPr>
            <p:ph idx="1"/>
          </p:nvPr>
        </p:nvSpPr>
        <p:spPr>
          <a:xfrm>
            <a:off x="467544" y="980728"/>
            <a:ext cx="8496944" cy="4854575"/>
          </a:xfrm>
        </p:spPr>
        <p:txBody>
          <a:bodyPr/>
          <a:lstStyle/>
          <a:p>
            <a:pPr marL="400050" lvl="1" indent="0">
              <a:buFont typeface="Wingdings" panose="05000000000000000000" pitchFamily="2" charset="2"/>
              <a:buNone/>
            </a:pPr>
            <a:r>
              <a:rPr lang="zh-CN" altLang="en-US" dirty="0"/>
              <a:t>（</a:t>
            </a:r>
            <a:r>
              <a:rPr lang="en-US" altLang="zh-CN" dirty="0"/>
              <a:t>2</a:t>
            </a:r>
            <a:r>
              <a:rPr lang="zh-CN" altLang="en-US" dirty="0"/>
              <a:t>）针对不同级别的用户定义不同的视图，以保证系统的安全性。</a:t>
            </a:r>
            <a:endParaRPr lang="en-US" altLang="zh-CN" dirty="0"/>
          </a:p>
          <a:p>
            <a:pPr lvl="2">
              <a:lnSpc>
                <a:spcPct val="120000"/>
              </a:lnSpc>
              <a:buSzPct val="87000"/>
              <a:buFont typeface="Wingdings" panose="05000000000000000000" pitchFamily="2" charset="2"/>
              <a:buChar char="l"/>
            </a:pPr>
            <a:r>
              <a:rPr lang="zh-CN" altLang="en-US" dirty="0"/>
              <a:t>假设有关系模式产品（产品号，产品名，规格，单价，生产车间，生产负责人，产品成本，产品合格率，质量等级），可以在产品关系上建立两个视图：</a:t>
            </a:r>
          </a:p>
          <a:p>
            <a:pPr lvl="3">
              <a:lnSpc>
                <a:spcPct val="120000"/>
              </a:lnSpc>
              <a:buSzPct val="87000"/>
              <a:buFont typeface="Wingdings" panose="05000000000000000000" pitchFamily="2" charset="2"/>
              <a:buChar char="Ø"/>
            </a:pPr>
            <a:r>
              <a:rPr lang="zh-CN" altLang="en-US" sz="2200" dirty="0"/>
              <a:t>为一般顾客建立视图：</a:t>
            </a:r>
            <a:br>
              <a:rPr lang="en-US" altLang="zh-CN" sz="2200" dirty="0"/>
            </a:br>
            <a:r>
              <a:rPr lang="zh-CN" altLang="en-US" sz="2200" dirty="0"/>
              <a:t>    产品</a:t>
            </a:r>
            <a:r>
              <a:rPr lang="en-US" altLang="zh-CN" sz="2200" dirty="0"/>
              <a:t>1</a:t>
            </a:r>
            <a:r>
              <a:rPr lang="zh-CN" altLang="en-US" sz="2200" dirty="0"/>
              <a:t>（产品号，产品名，规格，单价）</a:t>
            </a:r>
          </a:p>
          <a:p>
            <a:pPr lvl="3">
              <a:lnSpc>
                <a:spcPct val="120000"/>
              </a:lnSpc>
              <a:buSzPct val="87000"/>
              <a:buFont typeface="Wingdings" panose="05000000000000000000" pitchFamily="2" charset="2"/>
              <a:buChar char="Ø"/>
            </a:pPr>
            <a:r>
              <a:rPr lang="zh-CN" altLang="en-US" sz="2200" dirty="0"/>
              <a:t>为产品销售部门建立视图：</a:t>
            </a:r>
            <a:br>
              <a:rPr lang="en-US" altLang="zh-CN" sz="2200" dirty="0"/>
            </a:br>
            <a:r>
              <a:rPr lang="zh-CN" altLang="en-US" sz="2200" dirty="0"/>
              <a:t>    产品</a:t>
            </a:r>
            <a:r>
              <a:rPr lang="en-US" altLang="zh-CN" sz="2200" dirty="0"/>
              <a:t>2</a:t>
            </a:r>
            <a:r>
              <a:rPr lang="zh-CN" altLang="en-US" sz="2200" dirty="0"/>
              <a:t>（产品号，产品名，规格，单价，车间，</a:t>
            </a:r>
            <a:endParaRPr lang="en-US" altLang="zh-CN" sz="2200" dirty="0"/>
          </a:p>
          <a:p>
            <a:pPr lvl="3">
              <a:lnSpc>
                <a:spcPct val="120000"/>
              </a:lnSpc>
              <a:buSzPct val="87000"/>
              <a:buFont typeface="Arial" panose="020B0604020202020204" pitchFamily="34" charset="0"/>
              <a:buNone/>
            </a:pPr>
            <a:r>
              <a:rPr lang="en-US" altLang="zh-CN" sz="2200" dirty="0"/>
              <a:t>                    </a:t>
            </a:r>
            <a:r>
              <a:rPr lang="zh-CN" altLang="en-US" sz="2200" dirty="0"/>
              <a:t>生产负责人）</a:t>
            </a:r>
          </a:p>
          <a:p>
            <a:pPr marL="0" indent="0"/>
            <a:endParaRPr lang="zh-CN" altLang="en-US" dirty="0"/>
          </a:p>
          <a:p>
            <a:pPr marL="0" indent="0"/>
            <a:endParaRPr lang="en-US" altLang="zh-CN"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D3E8ADE1-D201-449D-8EBF-CD2DEC8F01FC}" type="datetime1">
              <a:rPr lang="zh-CN" altLang="en-US" smtClean="0"/>
              <a:t>2021/11/25</a:t>
            </a:fld>
            <a:endParaRPr lang="zh-CN" altLang="en-US" dirty="0"/>
          </a:p>
        </p:txBody>
      </p:sp>
    </p:spTree>
    <p:extLst>
      <p:ext uri="{BB962C8B-B14F-4D97-AF65-F5344CB8AC3E}">
        <p14:creationId xmlns:p14="http://schemas.microsoft.com/office/powerpoint/2010/main" val="288840776"/>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z="3600"/>
              <a:t>设计用户子模式（续）</a:t>
            </a:r>
          </a:p>
        </p:txBody>
      </p:sp>
      <p:sp>
        <p:nvSpPr>
          <p:cNvPr id="32771" name="Rectangle 3"/>
          <p:cNvSpPr>
            <a:spLocks noGrp="1" noChangeArrowheads="1"/>
          </p:cNvSpPr>
          <p:nvPr>
            <p:ph idx="1"/>
          </p:nvPr>
        </p:nvSpPr>
        <p:spPr>
          <a:xfrm>
            <a:off x="323528" y="836712"/>
            <a:ext cx="8640960" cy="4854575"/>
          </a:xfrm>
        </p:spPr>
        <p:txBody>
          <a:bodyPr/>
          <a:lstStyle/>
          <a:p>
            <a:pPr marL="400050" lvl="1" indent="0">
              <a:lnSpc>
                <a:spcPct val="150000"/>
              </a:lnSpc>
              <a:buFont typeface="Wingdings" panose="05000000000000000000" pitchFamily="2" charset="2"/>
              <a:buNone/>
            </a:pPr>
            <a:r>
              <a:rPr lang="zh-CN" altLang="en-US" dirty="0"/>
              <a:t>（</a:t>
            </a:r>
            <a:r>
              <a:rPr lang="en-US" altLang="zh-CN" dirty="0"/>
              <a:t>3</a:t>
            </a:r>
            <a:r>
              <a:rPr lang="zh-CN" altLang="en-US" dirty="0"/>
              <a:t>）简化用户对系统的使用</a:t>
            </a:r>
          </a:p>
          <a:p>
            <a:pPr lvl="2">
              <a:lnSpc>
                <a:spcPct val="150000"/>
              </a:lnSpc>
              <a:buSzPct val="87000"/>
              <a:buFont typeface="Wingdings" panose="05000000000000000000" pitchFamily="2" charset="2"/>
              <a:buChar char="l"/>
            </a:pPr>
            <a:r>
              <a:rPr lang="zh-CN" altLang="en-US" dirty="0"/>
              <a:t>如果某些局部应用中经常要使用某些很复杂的查询，为了方便用户，可以将这些复杂查询定义为视图。</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AFB9BB92-CCFB-4BC3-88FC-2AAF494AFA8B}" type="datetime1">
              <a:rPr lang="zh-CN" altLang="en-US" smtClean="0"/>
              <a:t>2021/11/25</a:t>
            </a:fld>
            <a:endParaRPr lang="zh-CN" altLang="en-US" dirty="0"/>
          </a:p>
        </p:txBody>
      </p:sp>
    </p:spTree>
    <p:extLst>
      <p:ext uri="{BB962C8B-B14F-4D97-AF65-F5344CB8AC3E}">
        <p14:creationId xmlns:p14="http://schemas.microsoft.com/office/powerpoint/2010/main" val="649149620"/>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zh-CN"/>
              <a:t>第七章  数据库设计</a:t>
            </a:r>
          </a:p>
        </p:txBody>
      </p:sp>
      <p:sp>
        <p:nvSpPr>
          <p:cNvPr id="33795" name="Rectangle 3"/>
          <p:cNvSpPr>
            <a:spLocks noGrp="1" noChangeArrowheads="1"/>
          </p:cNvSpPr>
          <p:nvPr>
            <p:ph idx="1"/>
          </p:nvPr>
        </p:nvSpPr>
        <p:spPr/>
        <p:txBody>
          <a:bodyPr/>
          <a:lstStyle/>
          <a:p>
            <a:pPr marL="0" indent="0">
              <a:lnSpc>
                <a:spcPct val="150000"/>
              </a:lnSpc>
              <a:buFont typeface="Wingdings" panose="05000000000000000000" pitchFamily="2" charset="2"/>
              <a:buNone/>
            </a:pPr>
            <a:r>
              <a:rPr lang="en-US" altLang="zh-CN"/>
              <a:t>7.1  </a:t>
            </a:r>
            <a:r>
              <a:rPr lang="zh-CN" altLang="en-US"/>
              <a:t>数据库设计概述</a:t>
            </a:r>
          </a:p>
          <a:p>
            <a:pPr marL="0" indent="0">
              <a:lnSpc>
                <a:spcPct val="150000"/>
              </a:lnSpc>
              <a:buFont typeface="Wingdings" panose="05000000000000000000" pitchFamily="2" charset="2"/>
              <a:buNone/>
            </a:pPr>
            <a:r>
              <a:rPr lang="en-US" altLang="zh-CN"/>
              <a:t>7.2  </a:t>
            </a:r>
            <a:r>
              <a:rPr lang="zh-CN" altLang="en-US"/>
              <a:t>需求分析</a:t>
            </a:r>
          </a:p>
          <a:p>
            <a:pPr marL="0" indent="0">
              <a:lnSpc>
                <a:spcPct val="150000"/>
              </a:lnSpc>
              <a:buFont typeface="Wingdings" panose="05000000000000000000" pitchFamily="2" charset="2"/>
              <a:buNone/>
            </a:pPr>
            <a:r>
              <a:rPr lang="en-US" altLang="zh-CN"/>
              <a:t>7.3  </a:t>
            </a:r>
            <a:r>
              <a:rPr lang="zh-CN" altLang="en-US"/>
              <a:t>概念结构设计</a:t>
            </a:r>
          </a:p>
          <a:p>
            <a:pPr marL="0" indent="0">
              <a:lnSpc>
                <a:spcPct val="150000"/>
              </a:lnSpc>
              <a:buFont typeface="Wingdings" panose="05000000000000000000" pitchFamily="2" charset="2"/>
              <a:buNone/>
            </a:pPr>
            <a:r>
              <a:rPr lang="en-US" altLang="zh-CN"/>
              <a:t>7.4  </a:t>
            </a:r>
            <a:r>
              <a:rPr lang="zh-CN" altLang="en-US"/>
              <a:t>逻辑结构设计</a:t>
            </a:r>
          </a:p>
          <a:p>
            <a:pPr marL="0" indent="0">
              <a:lnSpc>
                <a:spcPct val="150000"/>
              </a:lnSpc>
              <a:buFont typeface="Wingdings" panose="05000000000000000000" pitchFamily="2" charset="2"/>
              <a:buNone/>
            </a:pPr>
            <a:r>
              <a:rPr lang="en-US" altLang="zh-CN">
                <a:solidFill>
                  <a:srgbClr val="0066FF"/>
                </a:solidFill>
              </a:rPr>
              <a:t>7.5  </a:t>
            </a:r>
            <a:r>
              <a:rPr lang="zh-CN" altLang="en-US">
                <a:solidFill>
                  <a:srgbClr val="0066FF"/>
                </a:solidFill>
              </a:rPr>
              <a:t>物理结构设计</a:t>
            </a:r>
          </a:p>
          <a:p>
            <a:pPr marL="0" indent="0">
              <a:lnSpc>
                <a:spcPct val="150000"/>
              </a:lnSpc>
              <a:buFont typeface="Wingdings" panose="05000000000000000000" pitchFamily="2" charset="2"/>
              <a:buNone/>
            </a:pPr>
            <a:r>
              <a:rPr lang="en-US" altLang="zh-CN"/>
              <a:t>7.6  </a:t>
            </a:r>
            <a:r>
              <a:rPr lang="zh-CN" altLang="en-US"/>
              <a:t>数据库的实施和维护</a:t>
            </a:r>
          </a:p>
          <a:p>
            <a:pPr marL="0" indent="0">
              <a:lnSpc>
                <a:spcPct val="150000"/>
              </a:lnSpc>
              <a:buFont typeface="Wingdings" panose="05000000000000000000" pitchFamily="2" charset="2"/>
              <a:buNone/>
            </a:pPr>
            <a:r>
              <a:rPr lang="en-US" altLang="zh-CN"/>
              <a:t>7.7  </a:t>
            </a:r>
            <a:r>
              <a:rPr lang="zh-CN" altLang="en-US"/>
              <a:t>小结</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B3EB9116-823F-421E-B7D4-9A154D9E7273}" type="datetime1">
              <a:rPr lang="zh-CN" altLang="en-US" smtClean="0"/>
              <a:t>2021/11/25</a:t>
            </a:fld>
            <a:endParaRPr lang="zh-CN" altLang="en-US" dirty="0"/>
          </a:p>
        </p:txBody>
      </p:sp>
    </p:spTree>
    <p:extLst>
      <p:ext uri="{BB962C8B-B14F-4D97-AF65-F5344CB8AC3E}">
        <p14:creationId xmlns:p14="http://schemas.microsoft.com/office/powerpoint/2010/main" val="2095165903"/>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z="3600"/>
              <a:t>7.5  </a:t>
            </a:r>
            <a:r>
              <a:rPr lang="zh-CN" altLang="en-US" sz="3600"/>
              <a:t>数据库的物理设计</a:t>
            </a:r>
          </a:p>
        </p:txBody>
      </p:sp>
      <p:sp>
        <p:nvSpPr>
          <p:cNvPr id="34819" name="Rectangle 3"/>
          <p:cNvSpPr>
            <a:spLocks noGrp="1" noChangeArrowheads="1"/>
          </p:cNvSpPr>
          <p:nvPr>
            <p:ph idx="1"/>
          </p:nvPr>
        </p:nvSpPr>
        <p:spPr>
          <a:xfrm>
            <a:off x="958966" y="764704"/>
            <a:ext cx="8149538" cy="4854575"/>
          </a:xfrm>
        </p:spPr>
        <p:txBody>
          <a:bodyPr/>
          <a:lstStyle/>
          <a:p>
            <a:pPr>
              <a:lnSpc>
                <a:spcPct val="150000"/>
              </a:lnSpc>
            </a:pPr>
            <a:r>
              <a:rPr lang="zh-CN" altLang="en-US" dirty="0"/>
              <a:t>什么是数据库的物理设计</a:t>
            </a:r>
          </a:p>
          <a:p>
            <a:pPr lvl="1">
              <a:lnSpc>
                <a:spcPct val="150000"/>
              </a:lnSpc>
            </a:pPr>
            <a:r>
              <a:rPr lang="zh-CN" altLang="en-US" dirty="0"/>
              <a:t>数据库在物理设备上的存储结构与存取方法称为数据库的物理结构，它依赖于选定的数据库管理系统。</a:t>
            </a:r>
          </a:p>
          <a:p>
            <a:pPr lvl="1">
              <a:lnSpc>
                <a:spcPct val="150000"/>
              </a:lnSpc>
            </a:pPr>
            <a:r>
              <a:rPr lang="zh-CN" altLang="en-US" dirty="0"/>
              <a:t>为一个给定的逻辑数据模型选取一个最适合应用要求的物理结构的过程，就是数据库的物理设计。</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B795CA61-6E0F-4385-AA0C-9ED7153118C0}" type="datetime1">
              <a:rPr lang="zh-CN" altLang="en-US" smtClean="0"/>
              <a:t>2021/11/25</a:t>
            </a:fld>
            <a:endParaRPr lang="zh-CN" altLang="en-US" dirty="0"/>
          </a:p>
        </p:txBody>
      </p:sp>
    </p:spTree>
    <p:extLst>
      <p:ext uri="{BB962C8B-B14F-4D97-AF65-F5344CB8AC3E}">
        <p14:creationId xmlns:p14="http://schemas.microsoft.com/office/powerpoint/2010/main" val="570179383"/>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z="3600"/>
              <a:t>数据库的物理设计（续）</a:t>
            </a:r>
          </a:p>
        </p:txBody>
      </p:sp>
      <p:sp>
        <p:nvSpPr>
          <p:cNvPr id="35843" name="Rectangle 3"/>
          <p:cNvSpPr>
            <a:spLocks noGrp="1" noChangeArrowheads="1"/>
          </p:cNvSpPr>
          <p:nvPr>
            <p:ph idx="1"/>
          </p:nvPr>
        </p:nvSpPr>
        <p:spPr>
          <a:xfrm>
            <a:off x="827584" y="836712"/>
            <a:ext cx="8149538" cy="4854575"/>
          </a:xfrm>
        </p:spPr>
        <p:txBody>
          <a:bodyPr/>
          <a:lstStyle/>
          <a:p>
            <a:pPr>
              <a:lnSpc>
                <a:spcPct val="120000"/>
              </a:lnSpc>
            </a:pPr>
            <a:r>
              <a:rPr lang="zh-CN" altLang="en-US" dirty="0"/>
              <a:t>数据库物理设计的步骤</a:t>
            </a:r>
          </a:p>
          <a:p>
            <a:pPr marL="457200" lvl="1" indent="0">
              <a:lnSpc>
                <a:spcPct val="120000"/>
              </a:lnSpc>
            </a:pPr>
            <a:r>
              <a:rPr lang="zh-CN" altLang="en-US" dirty="0"/>
              <a:t> 确定数据库的物理结构</a:t>
            </a:r>
            <a:endParaRPr lang="en-US" altLang="zh-CN" dirty="0"/>
          </a:p>
          <a:p>
            <a:pPr lvl="2">
              <a:lnSpc>
                <a:spcPct val="120000"/>
              </a:lnSpc>
              <a:buSzPct val="87000"/>
              <a:buFont typeface="Wingdings" panose="05000000000000000000" pitchFamily="2" charset="2"/>
              <a:buChar char="l"/>
            </a:pPr>
            <a:r>
              <a:rPr lang="zh-CN" altLang="en-US" dirty="0"/>
              <a:t>在关系数据库中主要指存取方法和存储结构</a:t>
            </a:r>
            <a:r>
              <a:rPr lang="en-US" altLang="zh-CN" dirty="0"/>
              <a:t>;</a:t>
            </a:r>
            <a:endParaRPr lang="zh-CN" altLang="en-US" dirty="0"/>
          </a:p>
          <a:p>
            <a:pPr marL="457200" lvl="1" indent="0">
              <a:lnSpc>
                <a:spcPct val="120000"/>
              </a:lnSpc>
            </a:pPr>
            <a:r>
              <a:rPr lang="zh-CN" altLang="en-US" dirty="0"/>
              <a:t> 对物理结构进行评价</a:t>
            </a:r>
            <a:endParaRPr lang="en-US" altLang="zh-CN" dirty="0"/>
          </a:p>
          <a:p>
            <a:pPr lvl="2">
              <a:lnSpc>
                <a:spcPct val="120000"/>
              </a:lnSpc>
              <a:buSzPct val="87000"/>
              <a:buFont typeface="Wingdings" panose="05000000000000000000" pitchFamily="2" charset="2"/>
              <a:buChar char="l"/>
            </a:pPr>
            <a:r>
              <a:rPr lang="zh-CN" altLang="en-US" dirty="0"/>
              <a:t>评价的重点是时间和空间效率</a:t>
            </a:r>
          </a:p>
          <a:p>
            <a:pPr marL="457200" lvl="1" indent="0">
              <a:lnSpc>
                <a:spcPct val="120000"/>
              </a:lnSpc>
            </a:pPr>
            <a:r>
              <a:rPr lang="zh-CN" altLang="en-US" dirty="0"/>
              <a:t> 若 评价结果满足原设计要求，则可进入到物理实施</a:t>
            </a:r>
            <a:endParaRPr lang="en-US" altLang="zh-CN" dirty="0"/>
          </a:p>
          <a:p>
            <a:pPr marL="457200" lvl="1" indent="0">
              <a:lnSpc>
                <a:spcPct val="120000"/>
              </a:lnSpc>
              <a:buFont typeface="Wingdings" panose="05000000000000000000" pitchFamily="2" charset="2"/>
              <a:buNone/>
            </a:pPr>
            <a:r>
              <a:rPr lang="en-US" altLang="zh-CN" dirty="0"/>
              <a:t>    </a:t>
            </a:r>
            <a:r>
              <a:rPr lang="zh-CN" altLang="en-US" dirty="0"/>
              <a:t>阶段。否则，就需要重新设计或修改物理结构，有时</a:t>
            </a:r>
            <a:endParaRPr lang="en-US" altLang="zh-CN" dirty="0"/>
          </a:p>
          <a:p>
            <a:pPr marL="457200" lvl="1" indent="0">
              <a:lnSpc>
                <a:spcPct val="120000"/>
              </a:lnSpc>
              <a:buFont typeface="Wingdings" panose="05000000000000000000" pitchFamily="2" charset="2"/>
              <a:buNone/>
            </a:pPr>
            <a:r>
              <a:rPr lang="en-US" altLang="zh-CN" dirty="0"/>
              <a:t>    </a:t>
            </a:r>
            <a:r>
              <a:rPr lang="zh-CN" altLang="en-US" dirty="0"/>
              <a:t>甚至要返回逻辑设计阶段修改数据模型。</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C6A0F539-270D-49C6-82A3-AFEE74003521}" type="datetime1">
              <a:rPr lang="zh-CN" altLang="en-US" smtClean="0"/>
              <a:t>2021/11/25</a:t>
            </a:fld>
            <a:endParaRPr lang="zh-CN" altLang="en-US" dirty="0"/>
          </a:p>
        </p:txBody>
      </p:sp>
    </p:spTree>
    <p:extLst>
      <p:ext uri="{BB962C8B-B14F-4D97-AF65-F5344CB8AC3E}">
        <p14:creationId xmlns:p14="http://schemas.microsoft.com/office/powerpoint/2010/main" val="1603472631"/>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sz="3600"/>
              <a:t>7.5  </a:t>
            </a:r>
            <a:r>
              <a:rPr lang="zh-CN" altLang="en-US" sz="3600"/>
              <a:t>数据库的物理设计</a:t>
            </a:r>
          </a:p>
        </p:txBody>
      </p:sp>
      <p:sp>
        <p:nvSpPr>
          <p:cNvPr id="36867" name="Rectangle 3"/>
          <p:cNvSpPr>
            <a:spLocks noGrp="1" noChangeArrowheads="1"/>
          </p:cNvSpPr>
          <p:nvPr>
            <p:ph idx="1"/>
          </p:nvPr>
        </p:nvSpPr>
        <p:spPr/>
        <p:txBody>
          <a:bodyPr/>
          <a:lstStyle/>
          <a:p>
            <a:pPr marL="0" indent="0">
              <a:lnSpc>
                <a:spcPct val="150000"/>
              </a:lnSpc>
              <a:buFont typeface="Wingdings" panose="05000000000000000000" pitchFamily="2" charset="2"/>
              <a:buNone/>
            </a:pPr>
            <a:r>
              <a:rPr lang="en-US" altLang="zh-CN">
                <a:solidFill>
                  <a:srgbClr val="00B050"/>
                </a:solidFill>
              </a:rPr>
              <a:t>7.5.1  </a:t>
            </a:r>
            <a:r>
              <a:rPr lang="zh-CN" altLang="en-US">
                <a:solidFill>
                  <a:srgbClr val="00B050"/>
                </a:solidFill>
              </a:rPr>
              <a:t>数据库物理设计的内容和方法</a:t>
            </a:r>
          </a:p>
          <a:p>
            <a:pPr marL="0" indent="0">
              <a:lnSpc>
                <a:spcPct val="150000"/>
              </a:lnSpc>
              <a:buFont typeface="Wingdings" panose="05000000000000000000" pitchFamily="2" charset="2"/>
              <a:buNone/>
            </a:pPr>
            <a:r>
              <a:rPr lang="en-US" altLang="zh-CN"/>
              <a:t>7.5.2  </a:t>
            </a:r>
            <a:r>
              <a:rPr lang="zh-CN" altLang="en-US"/>
              <a:t>关系模式存取方法选择</a:t>
            </a:r>
          </a:p>
          <a:p>
            <a:pPr marL="0" indent="0">
              <a:lnSpc>
                <a:spcPct val="150000"/>
              </a:lnSpc>
              <a:buFont typeface="Wingdings" panose="05000000000000000000" pitchFamily="2" charset="2"/>
              <a:buNone/>
            </a:pPr>
            <a:r>
              <a:rPr lang="en-US" altLang="zh-CN"/>
              <a:t>7.5.3  </a:t>
            </a:r>
            <a:r>
              <a:rPr lang="zh-CN" altLang="en-US"/>
              <a:t>确定数据库的存储结构</a:t>
            </a:r>
          </a:p>
          <a:p>
            <a:pPr marL="0" indent="0">
              <a:lnSpc>
                <a:spcPct val="150000"/>
              </a:lnSpc>
              <a:buFont typeface="Wingdings" panose="05000000000000000000" pitchFamily="2" charset="2"/>
              <a:buNone/>
            </a:pPr>
            <a:r>
              <a:rPr lang="en-US" altLang="zh-CN"/>
              <a:t>7.5.4  </a:t>
            </a:r>
            <a:r>
              <a:rPr lang="zh-CN" altLang="en-US"/>
              <a:t>评价物理结构</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CD38F3DB-9DD5-43F8-BB01-05FB04C60DDD}" type="datetime1">
              <a:rPr lang="zh-CN" altLang="en-US" smtClean="0"/>
              <a:t>2021/11/25</a:t>
            </a:fld>
            <a:endParaRPr lang="zh-CN" altLang="en-US" dirty="0"/>
          </a:p>
        </p:txBody>
      </p:sp>
    </p:spTree>
    <p:extLst>
      <p:ext uri="{BB962C8B-B14F-4D97-AF65-F5344CB8AC3E}">
        <p14:creationId xmlns:p14="http://schemas.microsoft.com/office/powerpoint/2010/main" val="420538193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sz="3600"/>
              <a:t>7.5.1  </a:t>
            </a:r>
            <a:r>
              <a:rPr lang="zh-CN" altLang="en-US" sz="3600"/>
              <a:t>数据库物理设计的内容和方法</a:t>
            </a:r>
          </a:p>
        </p:txBody>
      </p:sp>
      <p:sp>
        <p:nvSpPr>
          <p:cNvPr id="37891" name="Rectangle 3"/>
          <p:cNvSpPr>
            <a:spLocks noGrp="1" noChangeArrowheads="1"/>
          </p:cNvSpPr>
          <p:nvPr>
            <p:ph idx="1"/>
          </p:nvPr>
        </p:nvSpPr>
        <p:spPr>
          <a:xfrm>
            <a:off x="827584" y="836712"/>
            <a:ext cx="8149538" cy="4854575"/>
          </a:xfrm>
        </p:spPr>
        <p:txBody>
          <a:bodyPr/>
          <a:lstStyle/>
          <a:p>
            <a:pPr>
              <a:lnSpc>
                <a:spcPct val="150000"/>
              </a:lnSpc>
              <a:defRPr/>
            </a:pPr>
            <a:r>
              <a:rPr lang="zh-CN" altLang="en-US" dirty="0"/>
              <a:t>设计物理数据库结构的准备工作</a:t>
            </a:r>
          </a:p>
          <a:p>
            <a:pPr marL="817563" lvl="1" indent="-360363">
              <a:lnSpc>
                <a:spcPct val="150000"/>
              </a:lnSpc>
              <a:defRPr/>
            </a:pPr>
            <a:r>
              <a:rPr lang="zh-CN" altLang="en-US" dirty="0"/>
              <a:t>充分了解应用环境，详细分析要运行的事务，以获得选择物理数据库设计所需参数。</a:t>
            </a:r>
          </a:p>
          <a:p>
            <a:pPr marL="817563" lvl="1" indent="-360363">
              <a:lnSpc>
                <a:spcPct val="150000"/>
              </a:lnSpc>
              <a:defRPr/>
            </a:pPr>
            <a:r>
              <a:rPr lang="zh-CN" altLang="en-US" dirty="0"/>
              <a:t>充分了解所用关系型数据库管理系统的内部特征，特别是系统提供的存取方法和存储结构。</a:t>
            </a:r>
          </a:p>
          <a:p>
            <a:pPr marL="457200" lvl="1" indent="0">
              <a:defRPr/>
            </a:pPr>
            <a:endParaRPr lang="en-US" altLang="zh-CN"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24A79733-5AD7-4DA1-900C-90B9BAB60E3C}" type="datetime1">
              <a:rPr lang="zh-CN" altLang="en-US" smtClean="0"/>
              <a:t>2021/11/25</a:t>
            </a:fld>
            <a:endParaRPr lang="zh-CN" altLang="en-US" dirty="0"/>
          </a:p>
        </p:txBody>
      </p:sp>
    </p:spTree>
    <p:extLst>
      <p:ext uri="{BB962C8B-B14F-4D97-AF65-F5344CB8AC3E}">
        <p14:creationId xmlns:p14="http://schemas.microsoft.com/office/powerpoint/2010/main" val="178200794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z="3600"/>
              <a:t>7.1  </a:t>
            </a:r>
            <a:r>
              <a:rPr lang="zh-CN" altLang="en-US" sz="3600"/>
              <a:t>数据库设计概述</a:t>
            </a:r>
          </a:p>
        </p:txBody>
      </p:sp>
      <p:sp>
        <p:nvSpPr>
          <p:cNvPr id="14339" name="Rectangle 3"/>
          <p:cNvSpPr>
            <a:spLocks noGrp="1" noChangeArrowheads="1"/>
          </p:cNvSpPr>
          <p:nvPr>
            <p:ph idx="1"/>
          </p:nvPr>
        </p:nvSpPr>
        <p:spPr/>
        <p:txBody>
          <a:bodyPr/>
          <a:lstStyle/>
          <a:p>
            <a:pPr marL="0" indent="0" eaLnBrk="1" hangingPunct="1">
              <a:lnSpc>
                <a:spcPct val="150000"/>
              </a:lnSpc>
              <a:buFont typeface="Wingdings" panose="05000000000000000000" pitchFamily="2" charset="2"/>
              <a:buNone/>
            </a:pPr>
            <a:r>
              <a:rPr lang="en-US" altLang="zh-CN" dirty="0"/>
              <a:t>7.1.1  </a:t>
            </a:r>
            <a:r>
              <a:rPr lang="zh-CN" altLang="en-US" dirty="0"/>
              <a:t>数据库设计的特点</a:t>
            </a:r>
          </a:p>
          <a:p>
            <a:pPr marL="0" indent="0" eaLnBrk="1" hangingPunct="1">
              <a:lnSpc>
                <a:spcPct val="150000"/>
              </a:lnSpc>
              <a:buFont typeface="Wingdings" panose="05000000000000000000" pitchFamily="2" charset="2"/>
              <a:buNone/>
            </a:pPr>
            <a:r>
              <a:rPr lang="en-US" altLang="zh-CN" dirty="0"/>
              <a:t>7.1.2  </a:t>
            </a:r>
            <a:r>
              <a:rPr lang="zh-CN" altLang="en-US" dirty="0"/>
              <a:t>数据库设计方法</a:t>
            </a:r>
          </a:p>
          <a:p>
            <a:pPr marL="0" indent="0" eaLnBrk="1" hangingPunct="1">
              <a:lnSpc>
                <a:spcPct val="150000"/>
              </a:lnSpc>
              <a:buFont typeface="Wingdings" panose="05000000000000000000" pitchFamily="2" charset="2"/>
              <a:buNone/>
            </a:pPr>
            <a:r>
              <a:rPr lang="en-US" altLang="zh-CN" dirty="0">
                <a:solidFill>
                  <a:srgbClr val="002060"/>
                </a:solidFill>
              </a:rPr>
              <a:t>7.1.3  </a:t>
            </a:r>
            <a:r>
              <a:rPr lang="zh-CN" altLang="en-US" dirty="0">
                <a:solidFill>
                  <a:srgbClr val="002060"/>
                </a:solidFill>
              </a:rPr>
              <a:t>数据库设计的基本步骤</a:t>
            </a:r>
          </a:p>
          <a:p>
            <a:pPr marL="0" indent="0">
              <a:lnSpc>
                <a:spcPct val="150000"/>
              </a:lnSpc>
              <a:buFont typeface="Wingdings" panose="05000000000000000000" pitchFamily="2" charset="2"/>
              <a:buNone/>
            </a:pPr>
            <a:r>
              <a:rPr lang="en-US" altLang="zh-CN" dirty="0"/>
              <a:t>7.1.4  </a:t>
            </a:r>
            <a:r>
              <a:rPr lang="zh-CN" altLang="en-US" dirty="0"/>
              <a:t>数据库设计过程中的各级模式</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2E349656-4233-448E-8E1A-B9605B263943}" type="datetime1">
              <a:rPr lang="zh-CN" altLang="en-US" smtClean="0"/>
              <a:t>2021/11/25</a:t>
            </a:fld>
            <a:endParaRPr lang="zh-CN" altLang="en-US" dirty="0"/>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zh-CN" sz="3600"/>
              <a:t>数据库物理设计的内容和方法（续）</a:t>
            </a:r>
          </a:p>
        </p:txBody>
      </p:sp>
      <p:sp>
        <p:nvSpPr>
          <p:cNvPr id="38915" name="Rectangle 3"/>
          <p:cNvSpPr>
            <a:spLocks noGrp="1" noChangeArrowheads="1"/>
          </p:cNvSpPr>
          <p:nvPr>
            <p:ph idx="1"/>
          </p:nvPr>
        </p:nvSpPr>
        <p:spPr>
          <a:xfrm>
            <a:off x="899592" y="836712"/>
            <a:ext cx="8149538" cy="4854575"/>
          </a:xfrm>
        </p:spPr>
        <p:txBody>
          <a:bodyPr/>
          <a:lstStyle/>
          <a:p>
            <a:pPr>
              <a:lnSpc>
                <a:spcPct val="110000"/>
              </a:lnSpc>
            </a:pPr>
            <a:r>
              <a:rPr lang="zh-CN" altLang="en-US" dirty="0"/>
              <a:t>选择物理数据库设计所需参数</a:t>
            </a:r>
          </a:p>
          <a:p>
            <a:pPr lvl="1">
              <a:lnSpc>
                <a:spcPct val="110000"/>
              </a:lnSpc>
            </a:pPr>
            <a:r>
              <a:rPr lang="zh-CN" altLang="en-US" dirty="0"/>
              <a:t> 数据库查询事务</a:t>
            </a:r>
          </a:p>
          <a:p>
            <a:pPr lvl="2">
              <a:lnSpc>
                <a:spcPct val="110000"/>
              </a:lnSpc>
              <a:buSzPct val="87000"/>
              <a:buFont typeface="Wingdings" panose="05000000000000000000" pitchFamily="2" charset="2"/>
              <a:buChar char="l"/>
            </a:pPr>
            <a:r>
              <a:rPr lang="zh-CN" altLang="en-US" dirty="0"/>
              <a:t>查询的关系</a:t>
            </a:r>
          </a:p>
          <a:p>
            <a:pPr lvl="2">
              <a:lnSpc>
                <a:spcPct val="110000"/>
              </a:lnSpc>
              <a:buSzPct val="87000"/>
              <a:buFont typeface="Wingdings" panose="05000000000000000000" pitchFamily="2" charset="2"/>
              <a:buChar char="l"/>
            </a:pPr>
            <a:r>
              <a:rPr lang="zh-CN" altLang="en-US" dirty="0"/>
              <a:t>查询条件所涉及的属性</a:t>
            </a:r>
          </a:p>
          <a:p>
            <a:pPr lvl="2">
              <a:lnSpc>
                <a:spcPct val="110000"/>
              </a:lnSpc>
              <a:buSzPct val="87000"/>
              <a:buFont typeface="Wingdings" panose="05000000000000000000" pitchFamily="2" charset="2"/>
              <a:buChar char="l"/>
            </a:pPr>
            <a:r>
              <a:rPr lang="zh-CN" altLang="en-US" dirty="0"/>
              <a:t>连接条件所涉及的属性</a:t>
            </a:r>
          </a:p>
          <a:p>
            <a:pPr lvl="2">
              <a:lnSpc>
                <a:spcPct val="110000"/>
              </a:lnSpc>
              <a:buSzPct val="87000"/>
              <a:buFont typeface="Wingdings" panose="05000000000000000000" pitchFamily="2" charset="2"/>
              <a:buChar char="l"/>
            </a:pPr>
            <a:r>
              <a:rPr lang="zh-CN" altLang="en-US" dirty="0"/>
              <a:t>查询的投影属性</a:t>
            </a:r>
          </a:p>
          <a:p>
            <a:pPr lvl="1">
              <a:lnSpc>
                <a:spcPct val="110000"/>
              </a:lnSpc>
            </a:pPr>
            <a:r>
              <a:rPr lang="zh-CN" altLang="en-US" dirty="0"/>
              <a:t>数据更新事务</a:t>
            </a:r>
          </a:p>
          <a:p>
            <a:pPr lvl="2">
              <a:lnSpc>
                <a:spcPct val="110000"/>
              </a:lnSpc>
              <a:buSzPct val="87000"/>
              <a:buFont typeface="Wingdings" panose="05000000000000000000" pitchFamily="2" charset="2"/>
              <a:buChar char="l"/>
            </a:pPr>
            <a:r>
              <a:rPr lang="zh-CN" altLang="en-US" dirty="0"/>
              <a:t>被更新的关系</a:t>
            </a:r>
          </a:p>
          <a:p>
            <a:pPr lvl="2">
              <a:lnSpc>
                <a:spcPct val="110000"/>
              </a:lnSpc>
              <a:buSzPct val="87000"/>
              <a:buFont typeface="Wingdings" panose="05000000000000000000" pitchFamily="2" charset="2"/>
              <a:buChar char="l"/>
            </a:pPr>
            <a:r>
              <a:rPr lang="zh-CN" altLang="en-US" dirty="0"/>
              <a:t>每个关系上的更新操作条件所涉及的属性</a:t>
            </a:r>
          </a:p>
          <a:p>
            <a:pPr lvl="2">
              <a:lnSpc>
                <a:spcPct val="110000"/>
              </a:lnSpc>
              <a:buSzPct val="87000"/>
              <a:buFont typeface="Wingdings" panose="05000000000000000000" pitchFamily="2" charset="2"/>
              <a:buChar char="l"/>
            </a:pPr>
            <a:r>
              <a:rPr lang="zh-CN" altLang="en-US" dirty="0"/>
              <a:t>修改操作要改变的属性值</a:t>
            </a:r>
          </a:p>
          <a:p>
            <a:pPr lvl="1">
              <a:lnSpc>
                <a:spcPct val="110000"/>
              </a:lnSpc>
            </a:pPr>
            <a:r>
              <a:rPr lang="zh-CN" altLang="en-US" dirty="0"/>
              <a:t> 每个事务在各关系上运行的频率和性能要求</a:t>
            </a:r>
          </a:p>
          <a:p>
            <a:pPr lvl="1">
              <a:buFont typeface="Wingdings" panose="05000000000000000000" pitchFamily="2" charset="2"/>
              <a:buNone/>
            </a:pPr>
            <a:endParaRPr lang="zh-CN" altLang="en-US" sz="1800"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A35E9411-0DD5-44D1-A6A1-85F2A96F04C7}" type="datetime1">
              <a:rPr lang="zh-CN" altLang="en-US" smtClean="0"/>
              <a:t>2021/11/25</a:t>
            </a:fld>
            <a:endParaRPr lang="zh-CN" altLang="en-US" dirty="0"/>
          </a:p>
        </p:txBody>
      </p:sp>
    </p:spTree>
    <p:extLst>
      <p:ext uri="{BB962C8B-B14F-4D97-AF65-F5344CB8AC3E}">
        <p14:creationId xmlns:p14="http://schemas.microsoft.com/office/powerpoint/2010/main" val="235959938"/>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zh-CN" sz="3600"/>
              <a:t>数据库物理设计的内容和方法（续）</a:t>
            </a:r>
          </a:p>
        </p:txBody>
      </p:sp>
      <p:sp>
        <p:nvSpPr>
          <p:cNvPr id="39939" name="Rectangle 3"/>
          <p:cNvSpPr>
            <a:spLocks noGrp="1" noChangeArrowheads="1"/>
          </p:cNvSpPr>
          <p:nvPr>
            <p:ph idx="1"/>
          </p:nvPr>
        </p:nvSpPr>
        <p:spPr>
          <a:xfrm>
            <a:off x="927847" y="980728"/>
            <a:ext cx="8149538" cy="4854575"/>
          </a:xfrm>
        </p:spPr>
        <p:txBody>
          <a:bodyPr/>
          <a:lstStyle/>
          <a:p>
            <a:pPr>
              <a:lnSpc>
                <a:spcPct val="120000"/>
              </a:lnSpc>
            </a:pPr>
            <a:r>
              <a:rPr lang="zh-CN" altLang="en-US" dirty="0"/>
              <a:t>关系数据库物理设计的内容</a:t>
            </a:r>
          </a:p>
          <a:p>
            <a:pPr marL="457200" lvl="1" indent="0">
              <a:lnSpc>
                <a:spcPct val="120000"/>
              </a:lnSpc>
            </a:pPr>
            <a:r>
              <a:rPr lang="zh-CN" altLang="en-US" dirty="0"/>
              <a:t>为关系模式选择存取方法（建立存取路径）</a:t>
            </a:r>
            <a:endParaRPr lang="en-US" altLang="zh-CN" dirty="0"/>
          </a:p>
          <a:p>
            <a:pPr marL="457200" lvl="1" indent="0">
              <a:lnSpc>
                <a:spcPct val="120000"/>
              </a:lnSpc>
            </a:pPr>
            <a:r>
              <a:rPr lang="zh-CN" altLang="en-US" dirty="0"/>
              <a:t>设计关系、索引等数据库文件的物理存储结构</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94D42B95-ACCA-4EDF-B83C-7B61B7946161}" type="datetime1">
              <a:rPr lang="zh-CN" altLang="en-US" smtClean="0"/>
              <a:t>2021/11/25</a:t>
            </a:fld>
            <a:endParaRPr lang="zh-CN" altLang="en-US" dirty="0"/>
          </a:p>
        </p:txBody>
      </p:sp>
    </p:spTree>
    <p:extLst>
      <p:ext uri="{BB962C8B-B14F-4D97-AF65-F5344CB8AC3E}">
        <p14:creationId xmlns:p14="http://schemas.microsoft.com/office/powerpoint/2010/main" val="2685866374"/>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sz="3600"/>
              <a:t>7.5  </a:t>
            </a:r>
            <a:r>
              <a:rPr lang="zh-CN" altLang="en-US" sz="3600"/>
              <a:t>数据库的物理设计</a:t>
            </a:r>
          </a:p>
        </p:txBody>
      </p:sp>
      <p:sp>
        <p:nvSpPr>
          <p:cNvPr id="40963" name="Rectangle 3"/>
          <p:cNvSpPr>
            <a:spLocks noGrp="1" noChangeArrowheads="1"/>
          </p:cNvSpPr>
          <p:nvPr>
            <p:ph idx="1"/>
          </p:nvPr>
        </p:nvSpPr>
        <p:spPr/>
        <p:txBody>
          <a:bodyPr/>
          <a:lstStyle/>
          <a:p>
            <a:pPr marL="0" indent="0">
              <a:lnSpc>
                <a:spcPct val="150000"/>
              </a:lnSpc>
              <a:buFont typeface="Wingdings" panose="05000000000000000000" pitchFamily="2" charset="2"/>
              <a:buNone/>
            </a:pPr>
            <a:r>
              <a:rPr lang="en-US" altLang="zh-CN"/>
              <a:t>7.5.1  </a:t>
            </a:r>
            <a:r>
              <a:rPr lang="zh-CN" altLang="en-US"/>
              <a:t>数据库物理设计的内容和方法</a:t>
            </a:r>
          </a:p>
          <a:p>
            <a:pPr marL="0" indent="0">
              <a:lnSpc>
                <a:spcPct val="150000"/>
              </a:lnSpc>
              <a:buFont typeface="Wingdings" panose="05000000000000000000" pitchFamily="2" charset="2"/>
              <a:buNone/>
            </a:pPr>
            <a:r>
              <a:rPr lang="en-US" altLang="zh-CN">
                <a:solidFill>
                  <a:srgbClr val="00B050"/>
                </a:solidFill>
              </a:rPr>
              <a:t>7.5.2  </a:t>
            </a:r>
            <a:r>
              <a:rPr lang="zh-CN" altLang="en-US">
                <a:solidFill>
                  <a:srgbClr val="00B050"/>
                </a:solidFill>
              </a:rPr>
              <a:t>关系模式存取方法选择</a:t>
            </a:r>
          </a:p>
          <a:p>
            <a:pPr marL="0" indent="0">
              <a:lnSpc>
                <a:spcPct val="150000"/>
              </a:lnSpc>
              <a:buFont typeface="Wingdings" panose="05000000000000000000" pitchFamily="2" charset="2"/>
              <a:buNone/>
            </a:pPr>
            <a:r>
              <a:rPr lang="en-US" altLang="zh-CN"/>
              <a:t>7.5.3  </a:t>
            </a:r>
            <a:r>
              <a:rPr lang="zh-CN" altLang="en-US"/>
              <a:t>确定数据库的存储结构</a:t>
            </a:r>
          </a:p>
          <a:p>
            <a:pPr marL="0" indent="0">
              <a:lnSpc>
                <a:spcPct val="150000"/>
              </a:lnSpc>
              <a:buFont typeface="Wingdings" panose="05000000000000000000" pitchFamily="2" charset="2"/>
              <a:buNone/>
            </a:pPr>
            <a:r>
              <a:rPr lang="en-US" altLang="zh-CN"/>
              <a:t>7.5.4  </a:t>
            </a:r>
            <a:r>
              <a:rPr lang="zh-CN" altLang="en-US"/>
              <a:t>评价物理结构</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A6955062-FEBC-4810-9D67-03728C2B61B2}" type="datetime1">
              <a:rPr lang="zh-CN" altLang="en-US" smtClean="0"/>
              <a:t>2021/11/25</a:t>
            </a:fld>
            <a:endParaRPr lang="zh-CN" altLang="en-US" dirty="0"/>
          </a:p>
        </p:txBody>
      </p:sp>
    </p:spTree>
    <p:extLst>
      <p:ext uri="{BB962C8B-B14F-4D97-AF65-F5344CB8AC3E}">
        <p14:creationId xmlns:p14="http://schemas.microsoft.com/office/powerpoint/2010/main" val="1856494986"/>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sz="3600"/>
              <a:t>7.5.2  </a:t>
            </a:r>
            <a:r>
              <a:rPr lang="zh-CN" altLang="en-US" sz="3600"/>
              <a:t>关系模式存取方法选择</a:t>
            </a:r>
          </a:p>
        </p:txBody>
      </p:sp>
      <p:sp>
        <p:nvSpPr>
          <p:cNvPr id="41987" name="Rectangle 3"/>
          <p:cNvSpPr>
            <a:spLocks noGrp="1" noChangeArrowheads="1"/>
          </p:cNvSpPr>
          <p:nvPr>
            <p:ph idx="1"/>
          </p:nvPr>
        </p:nvSpPr>
        <p:spPr/>
        <p:txBody>
          <a:bodyPr/>
          <a:lstStyle/>
          <a:p>
            <a:pPr>
              <a:lnSpc>
                <a:spcPct val="120000"/>
              </a:lnSpc>
            </a:pPr>
            <a:r>
              <a:rPr lang="zh-CN" altLang="zh-CN"/>
              <a:t>数据库系统是多用户共享的系统，对同一个关系要建立多条存取路径才能满足多用户的多种应用要求。</a:t>
            </a:r>
          </a:p>
          <a:p>
            <a:pPr>
              <a:lnSpc>
                <a:spcPct val="120000"/>
              </a:lnSpc>
            </a:pPr>
            <a:r>
              <a:rPr lang="zh-CN" altLang="zh-CN"/>
              <a:t>物理</a:t>
            </a:r>
            <a:r>
              <a:rPr lang="zh-CN" altLang="en-US"/>
              <a:t>结构</a:t>
            </a:r>
            <a:r>
              <a:rPr lang="zh-CN" altLang="zh-CN"/>
              <a:t>设计的任务</a:t>
            </a:r>
            <a:r>
              <a:rPr lang="zh-CN" altLang="en-US"/>
              <a:t>之一</a:t>
            </a:r>
            <a:r>
              <a:rPr lang="zh-CN" altLang="zh-CN"/>
              <a:t>是</a:t>
            </a:r>
            <a:r>
              <a:rPr lang="zh-CN" altLang="en-US"/>
              <a:t>根据关系数据库管理系统</a:t>
            </a:r>
            <a:r>
              <a:rPr lang="zh-CN" altLang="zh-CN"/>
              <a:t>支持的存取方法确定选择哪些存取方法。</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6EF3FFD5-EE46-41C8-8A21-4EF8653A52CE}" type="datetime1">
              <a:rPr lang="zh-CN" altLang="en-US" smtClean="0"/>
              <a:t>2021/11/25</a:t>
            </a:fld>
            <a:endParaRPr lang="zh-CN" altLang="en-US" dirty="0"/>
          </a:p>
        </p:txBody>
      </p:sp>
    </p:spTree>
    <p:extLst>
      <p:ext uri="{BB962C8B-B14F-4D97-AF65-F5344CB8AC3E}">
        <p14:creationId xmlns:p14="http://schemas.microsoft.com/office/powerpoint/2010/main" val="4153046270"/>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zh-CN" sz="3600"/>
              <a:t>关系模式存取方法选择（续）</a:t>
            </a:r>
          </a:p>
        </p:txBody>
      </p:sp>
      <p:sp>
        <p:nvSpPr>
          <p:cNvPr id="43011" name="Rectangle 3"/>
          <p:cNvSpPr>
            <a:spLocks noGrp="1" noChangeArrowheads="1"/>
          </p:cNvSpPr>
          <p:nvPr>
            <p:ph idx="1"/>
          </p:nvPr>
        </p:nvSpPr>
        <p:spPr/>
        <p:txBody>
          <a:bodyPr/>
          <a:lstStyle/>
          <a:p>
            <a:pPr>
              <a:lnSpc>
                <a:spcPct val="120000"/>
              </a:lnSpc>
            </a:pPr>
            <a:r>
              <a:rPr lang="zh-CN" altLang="en-US"/>
              <a:t>数据库管理系统常用存取方法</a:t>
            </a:r>
          </a:p>
          <a:p>
            <a:pPr lvl="1">
              <a:lnSpc>
                <a:spcPct val="120000"/>
              </a:lnSpc>
              <a:buFont typeface="Wingdings" panose="05000000000000000000" pitchFamily="2" charset="2"/>
              <a:buNone/>
            </a:pPr>
            <a:r>
              <a:rPr lang="en-US" altLang="zh-CN"/>
              <a:t>1. B+</a:t>
            </a:r>
            <a:r>
              <a:rPr lang="zh-CN" altLang="en-US"/>
              <a:t>树索引存取方法</a:t>
            </a:r>
          </a:p>
          <a:p>
            <a:pPr lvl="1">
              <a:lnSpc>
                <a:spcPct val="120000"/>
              </a:lnSpc>
              <a:buFont typeface="Wingdings" panose="05000000000000000000" pitchFamily="2" charset="2"/>
              <a:buNone/>
            </a:pPr>
            <a:r>
              <a:rPr lang="en-US" altLang="zh-CN"/>
              <a:t>2. Hash</a:t>
            </a:r>
            <a:r>
              <a:rPr lang="zh-CN" altLang="en-US"/>
              <a:t>索引存取方法</a:t>
            </a:r>
            <a:endParaRPr lang="en-US" altLang="zh-CN"/>
          </a:p>
          <a:p>
            <a:pPr lvl="1">
              <a:lnSpc>
                <a:spcPct val="120000"/>
              </a:lnSpc>
              <a:buFont typeface="Wingdings" panose="05000000000000000000" pitchFamily="2" charset="2"/>
              <a:buNone/>
            </a:pPr>
            <a:r>
              <a:rPr lang="en-US" altLang="zh-CN"/>
              <a:t>3. </a:t>
            </a:r>
            <a:r>
              <a:rPr lang="zh-CN" altLang="en-US"/>
              <a:t>聚簇存取方法</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C7E6DEE7-14CF-4BF1-81BA-28DF9D0D7F3A}" type="datetime1">
              <a:rPr lang="zh-CN" altLang="en-US" smtClean="0"/>
              <a:t>2021/11/25</a:t>
            </a:fld>
            <a:endParaRPr lang="zh-CN" altLang="en-US" dirty="0"/>
          </a:p>
        </p:txBody>
      </p:sp>
    </p:spTree>
    <p:extLst>
      <p:ext uri="{BB962C8B-B14F-4D97-AF65-F5344CB8AC3E}">
        <p14:creationId xmlns:p14="http://schemas.microsoft.com/office/powerpoint/2010/main" val="2479206663"/>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sz="3600"/>
              <a:t>1. B+</a:t>
            </a:r>
            <a:r>
              <a:rPr lang="zh-CN" altLang="en-US" sz="3600"/>
              <a:t>树索引存取方法的选择</a:t>
            </a:r>
          </a:p>
        </p:txBody>
      </p:sp>
      <p:sp>
        <p:nvSpPr>
          <p:cNvPr id="44035" name="Rectangle 3"/>
          <p:cNvSpPr>
            <a:spLocks noGrp="1" noChangeArrowheads="1"/>
          </p:cNvSpPr>
          <p:nvPr>
            <p:ph idx="1"/>
          </p:nvPr>
        </p:nvSpPr>
        <p:spPr/>
        <p:txBody>
          <a:bodyPr/>
          <a:lstStyle/>
          <a:p>
            <a:pPr>
              <a:lnSpc>
                <a:spcPct val="120000"/>
              </a:lnSpc>
            </a:pPr>
            <a:r>
              <a:rPr lang="zh-CN" altLang="en-US"/>
              <a:t>选择索引存取方法的主要内容</a:t>
            </a:r>
          </a:p>
          <a:p>
            <a:pPr lvl="1">
              <a:lnSpc>
                <a:spcPct val="120000"/>
              </a:lnSpc>
            </a:pPr>
            <a:r>
              <a:rPr lang="zh-CN" altLang="en-US"/>
              <a:t>	根据应用要求确定</a:t>
            </a:r>
          </a:p>
          <a:p>
            <a:pPr lvl="2">
              <a:lnSpc>
                <a:spcPct val="120000"/>
              </a:lnSpc>
              <a:buSzPct val="87000"/>
              <a:buFont typeface="Wingdings" panose="05000000000000000000" pitchFamily="2" charset="2"/>
              <a:buChar char="l"/>
            </a:pPr>
            <a:r>
              <a:rPr lang="zh-CN" altLang="en-US"/>
              <a:t> 对哪些属性列建立索引</a:t>
            </a:r>
          </a:p>
          <a:p>
            <a:pPr lvl="2">
              <a:lnSpc>
                <a:spcPct val="120000"/>
              </a:lnSpc>
              <a:buSzPct val="87000"/>
              <a:buFont typeface="Wingdings" panose="05000000000000000000" pitchFamily="2" charset="2"/>
              <a:buChar char="l"/>
            </a:pPr>
            <a:r>
              <a:rPr lang="zh-CN" altLang="en-US"/>
              <a:t> 对哪些属性列建立组合索引</a:t>
            </a:r>
          </a:p>
          <a:p>
            <a:pPr lvl="2">
              <a:lnSpc>
                <a:spcPct val="120000"/>
              </a:lnSpc>
              <a:buSzPct val="87000"/>
              <a:buFont typeface="Wingdings" panose="05000000000000000000" pitchFamily="2" charset="2"/>
              <a:buChar char="l"/>
            </a:pPr>
            <a:r>
              <a:rPr lang="zh-CN" altLang="en-US"/>
              <a:t> 对哪些索引要设计为唯一索引</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F79A1690-CBC6-44BD-B815-D9532F846FA6}" type="datetime1">
              <a:rPr lang="zh-CN" altLang="en-US" smtClean="0"/>
              <a:t>2021/11/25</a:t>
            </a:fld>
            <a:endParaRPr lang="zh-CN" altLang="en-US" dirty="0"/>
          </a:p>
        </p:txBody>
      </p:sp>
    </p:spTree>
    <p:extLst>
      <p:ext uri="{BB962C8B-B14F-4D97-AF65-F5344CB8AC3E}">
        <p14:creationId xmlns:p14="http://schemas.microsoft.com/office/powerpoint/2010/main" val="1774189782"/>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sz="3600"/>
              <a:t>B+</a:t>
            </a:r>
            <a:r>
              <a:rPr lang="zh-CN" altLang="en-US" sz="3600"/>
              <a:t>树索引存取方法的选择（续）</a:t>
            </a:r>
          </a:p>
        </p:txBody>
      </p:sp>
      <p:sp>
        <p:nvSpPr>
          <p:cNvPr id="45059" name="Rectangle 3"/>
          <p:cNvSpPr>
            <a:spLocks noGrp="1" noChangeArrowheads="1"/>
          </p:cNvSpPr>
          <p:nvPr>
            <p:ph idx="1"/>
          </p:nvPr>
        </p:nvSpPr>
        <p:spPr/>
        <p:txBody>
          <a:bodyPr/>
          <a:lstStyle/>
          <a:p>
            <a:pPr>
              <a:lnSpc>
                <a:spcPct val="120000"/>
              </a:lnSpc>
            </a:pPr>
            <a:r>
              <a:rPr lang="zh-CN" altLang="en-US"/>
              <a:t>选择索引存取方法的一般规则</a:t>
            </a:r>
          </a:p>
          <a:p>
            <a:pPr marL="625475" lvl="1" indent="395288">
              <a:lnSpc>
                <a:spcPct val="120000"/>
              </a:lnSpc>
            </a:pPr>
            <a:r>
              <a:rPr lang="zh-CN" altLang="en-US"/>
              <a:t>如果一个（或一组）属性经常在查询条件中出现，</a:t>
            </a:r>
            <a:endParaRPr lang="en-US" altLang="zh-CN"/>
          </a:p>
          <a:p>
            <a:pPr marL="625475" lvl="1" indent="395288">
              <a:lnSpc>
                <a:spcPct val="120000"/>
              </a:lnSpc>
              <a:buFont typeface="Wingdings" panose="05000000000000000000" pitchFamily="2" charset="2"/>
              <a:buNone/>
            </a:pPr>
            <a:r>
              <a:rPr lang="zh-CN" altLang="en-US"/>
              <a:t>则考虑在这个（或这组）属性上建立索引（或组合</a:t>
            </a:r>
            <a:endParaRPr lang="en-US" altLang="zh-CN"/>
          </a:p>
          <a:p>
            <a:pPr marL="625475" lvl="1" indent="395288">
              <a:lnSpc>
                <a:spcPct val="120000"/>
              </a:lnSpc>
              <a:buFont typeface="Wingdings" panose="05000000000000000000" pitchFamily="2" charset="2"/>
              <a:buNone/>
            </a:pPr>
            <a:r>
              <a:rPr lang="zh-CN" altLang="en-US"/>
              <a:t>索引）</a:t>
            </a:r>
            <a:endParaRPr lang="en-US" altLang="zh-CN"/>
          </a:p>
          <a:p>
            <a:pPr marL="625475" lvl="1" indent="395288">
              <a:lnSpc>
                <a:spcPct val="120000"/>
              </a:lnSpc>
            </a:pPr>
            <a:r>
              <a:rPr lang="zh-CN" altLang="en-US"/>
              <a:t>如果一个属性经常作为最大值和最小值等聚集函数</a:t>
            </a:r>
            <a:endParaRPr lang="en-US" altLang="zh-CN"/>
          </a:p>
          <a:p>
            <a:pPr marL="625475" lvl="1" indent="395288">
              <a:lnSpc>
                <a:spcPct val="120000"/>
              </a:lnSpc>
              <a:buFont typeface="Wingdings" panose="05000000000000000000" pitchFamily="2" charset="2"/>
              <a:buNone/>
            </a:pPr>
            <a:r>
              <a:rPr lang="zh-CN" altLang="en-US"/>
              <a:t>的参数，则考虑在这个属性上建立索引</a:t>
            </a:r>
          </a:p>
          <a:p>
            <a:pPr marL="625475" lvl="1" indent="395288">
              <a:lnSpc>
                <a:spcPct val="120000"/>
              </a:lnSpc>
            </a:pPr>
            <a:r>
              <a:rPr lang="zh-CN" altLang="en-US"/>
              <a:t>如果一个（或一组）属性经常在连接操作的连接条</a:t>
            </a:r>
            <a:endParaRPr lang="en-US" altLang="zh-CN"/>
          </a:p>
          <a:p>
            <a:pPr marL="625475" lvl="1" indent="395288">
              <a:lnSpc>
                <a:spcPct val="120000"/>
              </a:lnSpc>
              <a:buFont typeface="Wingdings" panose="05000000000000000000" pitchFamily="2" charset="2"/>
              <a:buNone/>
            </a:pPr>
            <a:r>
              <a:rPr lang="zh-CN" altLang="en-US"/>
              <a:t>件中 出现，则考虑在这个（或这组）属性上建立索</a:t>
            </a:r>
            <a:endParaRPr lang="en-US" altLang="zh-CN"/>
          </a:p>
          <a:p>
            <a:pPr marL="625475" lvl="1" indent="395288">
              <a:lnSpc>
                <a:spcPct val="120000"/>
              </a:lnSpc>
              <a:buFont typeface="Wingdings" panose="05000000000000000000" pitchFamily="2" charset="2"/>
              <a:buNone/>
            </a:pPr>
            <a:r>
              <a:rPr lang="zh-CN" altLang="en-US"/>
              <a:t>引</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DD2FB0C9-331F-4E65-9C56-10AF32A07053}" type="datetime1">
              <a:rPr lang="zh-CN" altLang="en-US" smtClean="0"/>
              <a:t>2021/11/25</a:t>
            </a:fld>
            <a:endParaRPr lang="zh-CN" altLang="en-US" dirty="0"/>
          </a:p>
        </p:txBody>
      </p:sp>
    </p:spTree>
    <p:extLst>
      <p:ext uri="{BB962C8B-B14F-4D97-AF65-F5344CB8AC3E}">
        <p14:creationId xmlns:p14="http://schemas.microsoft.com/office/powerpoint/2010/main" val="3490760081"/>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sz="3600"/>
              <a:t>B+</a:t>
            </a:r>
            <a:r>
              <a:rPr lang="zh-CN" altLang="en-US" sz="3600"/>
              <a:t>树索引存取方法的选择（续）</a:t>
            </a:r>
          </a:p>
        </p:txBody>
      </p:sp>
      <p:sp>
        <p:nvSpPr>
          <p:cNvPr id="46083" name="Rectangle 3"/>
          <p:cNvSpPr>
            <a:spLocks noGrp="1" noChangeArrowheads="1"/>
          </p:cNvSpPr>
          <p:nvPr>
            <p:ph idx="1"/>
          </p:nvPr>
        </p:nvSpPr>
        <p:spPr/>
        <p:txBody>
          <a:bodyPr/>
          <a:lstStyle/>
          <a:p>
            <a:pPr>
              <a:lnSpc>
                <a:spcPct val="150000"/>
              </a:lnSpc>
            </a:pPr>
            <a:r>
              <a:rPr lang="zh-CN" altLang="en-US"/>
              <a:t>关系上定义的索引数过多会带来较多的额外开销</a:t>
            </a:r>
          </a:p>
          <a:p>
            <a:pPr lvl="1">
              <a:lnSpc>
                <a:spcPct val="150000"/>
              </a:lnSpc>
            </a:pPr>
            <a:r>
              <a:rPr lang="zh-CN" altLang="en-US"/>
              <a:t> 维护索引的开销</a:t>
            </a:r>
          </a:p>
          <a:p>
            <a:pPr lvl="1">
              <a:lnSpc>
                <a:spcPct val="150000"/>
              </a:lnSpc>
            </a:pPr>
            <a:r>
              <a:rPr lang="zh-CN" altLang="en-US"/>
              <a:t> 查找索引的开销</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4BCC827C-0D49-4516-9E46-0F9E8D308663}" type="datetime1">
              <a:rPr lang="zh-CN" altLang="en-US" smtClean="0"/>
              <a:t>2021/11/25</a:t>
            </a:fld>
            <a:endParaRPr lang="zh-CN" altLang="en-US" dirty="0"/>
          </a:p>
        </p:txBody>
      </p:sp>
    </p:spTree>
    <p:extLst>
      <p:ext uri="{BB962C8B-B14F-4D97-AF65-F5344CB8AC3E}">
        <p14:creationId xmlns:p14="http://schemas.microsoft.com/office/powerpoint/2010/main" val="3218091248"/>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z="3600"/>
              <a:t>2. HASH</a:t>
            </a:r>
            <a:r>
              <a:rPr lang="zh-CN" altLang="en-US" sz="3600"/>
              <a:t>存取方法的选择</a:t>
            </a:r>
          </a:p>
        </p:txBody>
      </p:sp>
      <p:sp>
        <p:nvSpPr>
          <p:cNvPr id="47107" name="Rectangle 3"/>
          <p:cNvSpPr>
            <a:spLocks noGrp="1" noChangeArrowheads="1"/>
          </p:cNvSpPr>
          <p:nvPr>
            <p:ph idx="1"/>
          </p:nvPr>
        </p:nvSpPr>
        <p:spPr/>
        <p:txBody>
          <a:bodyPr/>
          <a:lstStyle/>
          <a:p>
            <a:pPr>
              <a:lnSpc>
                <a:spcPct val="120000"/>
              </a:lnSpc>
            </a:pPr>
            <a:r>
              <a:rPr lang="zh-CN" altLang="en-US"/>
              <a:t>选择</a:t>
            </a:r>
            <a:r>
              <a:rPr lang="en-US" altLang="zh-CN"/>
              <a:t>Hash</a:t>
            </a:r>
            <a:r>
              <a:rPr lang="zh-CN" altLang="en-US"/>
              <a:t>存取方法的规则</a:t>
            </a:r>
          </a:p>
          <a:p>
            <a:pPr lvl="1">
              <a:lnSpc>
                <a:spcPct val="120000"/>
              </a:lnSpc>
            </a:pPr>
            <a:r>
              <a:rPr lang="zh-CN" altLang="en-US"/>
              <a:t>如果一个关系的属性主要出现在</a:t>
            </a:r>
            <a:r>
              <a:rPr lang="zh-CN" altLang="en-US">
                <a:solidFill>
                  <a:srgbClr val="FF00FF"/>
                </a:solidFill>
              </a:rPr>
              <a:t>等值连接</a:t>
            </a:r>
            <a:r>
              <a:rPr lang="zh-CN" altLang="en-US"/>
              <a:t>条件中或主要出现在</a:t>
            </a:r>
            <a:r>
              <a:rPr lang="zh-CN" altLang="en-US">
                <a:solidFill>
                  <a:srgbClr val="FF00FF"/>
                </a:solidFill>
              </a:rPr>
              <a:t>等值比较</a:t>
            </a:r>
            <a:r>
              <a:rPr lang="zh-CN" altLang="en-US"/>
              <a:t>选择条件中，而且满足下列两个条件之一</a:t>
            </a:r>
          </a:p>
          <a:p>
            <a:pPr lvl="2">
              <a:lnSpc>
                <a:spcPct val="120000"/>
              </a:lnSpc>
              <a:buSzPct val="87000"/>
              <a:buFont typeface="Wingdings" panose="05000000000000000000" pitchFamily="2" charset="2"/>
              <a:buChar char="l"/>
            </a:pPr>
            <a:r>
              <a:rPr lang="zh-CN" altLang="en-US"/>
              <a:t>该关系的大小可预知，而且不变； </a:t>
            </a:r>
            <a:endParaRPr lang="en-US" altLang="zh-CN"/>
          </a:p>
          <a:p>
            <a:pPr lvl="2">
              <a:lnSpc>
                <a:spcPct val="120000"/>
              </a:lnSpc>
              <a:buSzPct val="87000"/>
              <a:buFont typeface="Wingdings" panose="05000000000000000000" pitchFamily="2" charset="2"/>
              <a:buChar char="l"/>
            </a:pPr>
            <a:r>
              <a:rPr lang="zh-CN" altLang="en-US"/>
              <a:t>该关系的大小动态改变，但所选用的数据库管理系统提供了动态</a:t>
            </a:r>
            <a:r>
              <a:rPr lang="en-US" altLang="zh-CN"/>
              <a:t>Hash</a:t>
            </a:r>
            <a:r>
              <a:rPr lang="zh-CN" altLang="en-US"/>
              <a:t>存取方法。</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03DF5D68-B671-4D7B-A401-E865FEC73120}" type="datetime1">
              <a:rPr lang="zh-CN" altLang="en-US" smtClean="0"/>
              <a:t>2021/11/25</a:t>
            </a:fld>
            <a:endParaRPr lang="zh-CN" altLang="en-US" dirty="0"/>
          </a:p>
        </p:txBody>
      </p:sp>
    </p:spTree>
    <p:extLst>
      <p:ext uri="{BB962C8B-B14F-4D97-AF65-F5344CB8AC3E}">
        <p14:creationId xmlns:p14="http://schemas.microsoft.com/office/powerpoint/2010/main" val="1200059612"/>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sz="3600"/>
              <a:t>3. </a:t>
            </a:r>
            <a:r>
              <a:rPr lang="zh-CN" altLang="en-US" sz="3600"/>
              <a:t>聚簇存取方法的选择</a:t>
            </a:r>
          </a:p>
        </p:txBody>
      </p:sp>
      <p:sp>
        <p:nvSpPr>
          <p:cNvPr id="48131" name="Rectangle 3"/>
          <p:cNvSpPr>
            <a:spLocks noGrp="1" noChangeArrowheads="1"/>
          </p:cNvSpPr>
          <p:nvPr>
            <p:ph idx="1"/>
          </p:nvPr>
        </p:nvSpPr>
        <p:spPr/>
        <p:txBody>
          <a:bodyPr/>
          <a:lstStyle/>
          <a:p>
            <a:pPr>
              <a:lnSpc>
                <a:spcPct val="120000"/>
              </a:lnSpc>
            </a:pPr>
            <a:r>
              <a:rPr lang="zh-CN" altLang="en-US"/>
              <a:t>什么是聚簇</a:t>
            </a:r>
          </a:p>
          <a:p>
            <a:pPr lvl="1">
              <a:lnSpc>
                <a:spcPct val="120000"/>
              </a:lnSpc>
            </a:pPr>
            <a:r>
              <a:rPr lang="zh-CN" altLang="en-US"/>
              <a:t>为了提高某个属性（或属性组）的查询速度，把这个或这些属性（称为聚簇码）上具有相同值的元组集中存放在连续的物理块中称为聚簇。</a:t>
            </a:r>
            <a:endParaRPr lang="en-US" altLang="zh-CN"/>
          </a:p>
          <a:p>
            <a:pPr lvl="1">
              <a:lnSpc>
                <a:spcPct val="120000"/>
              </a:lnSpc>
            </a:pPr>
            <a:r>
              <a:rPr lang="zh-CN" altLang="en-US"/>
              <a:t>该属性（或属性组）称为聚簇码（</a:t>
            </a:r>
            <a:r>
              <a:rPr lang="en-US" altLang="zh-CN"/>
              <a:t>cluster key</a:t>
            </a:r>
            <a:r>
              <a:rPr lang="zh-CN" altLang="en-US"/>
              <a:t>）</a:t>
            </a:r>
          </a:p>
          <a:p>
            <a:pPr lvl="1">
              <a:lnSpc>
                <a:spcPct val="120000"/>
              </a:lnSpc>
            </a:pPr>
            <a:r>
              <a:rPr lang="zh-CN" altLang="en-US"/>
              <a:t>许多关系型数据库管理系统都提供了聚簇功能</a:t>
            </a:r>
          </a:p>
          <a:p>
            <a:pPr lvl="1">
              <a:lnSpc>
                <a:spcPct val="120000"/>
              </a:lnSpc>
            </a:pPr>
            <a:r>
              <a:rPr lang="zh-CN" altLang="en-US"/>
              <a:t>聚簇存放与聚簇索引的区别</a:t>
            </a:r>
          </a:p>
          <a:p>
            <a:pPr lvl="1"/>
            <a:endParaRPr lang="en-US" altLang="zh-CN"/>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025C9318-5C46-40AB-A32D-33B2CB549BAD}" type="datetime1">
              <a:rPr lang="zh-CN" altLang="en-US" smtClean="0"/>
              <a:t>2021/11/25</a:t>
            </a:fld>
            <a:endParaRPr lang="zh-CN" altLang="en-US" dirty="0"/>
          </a:p>
        </p:txBody>
      </p:sp>
    </p:spTree>
    <p:extLst>
      <p:ext uri="{BB962C8B-B14F-4D97-AF65-F5344CB8AC3E}">
        <p14:creationId xmlns:p14="http://schemas.microsoft.com/office/powerpoint/2010/main" val="131624499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sz="3600"/>
              <a:t>7.1.3  </a:t>
            </a:r>
            <a:r>
              <a:rPr lang="zh-CN" altLang="en-US" sz="3600"/>
              <a:t>数据库设计的基本步骤</a:t>
            </a:r>
          </a:p>
        </p:txBody>
      </p:sp>
      <p:sp>
        <p:nvSpPr>
          <p:cNvPr id="15363" name="Rectangle 3"/>
          <p:cNvSpPr>
            <a:spLocks noGrp="1" noChangeArrowheads="1"/>
          </p:cNvSpPr>
          <p:nvPr>
            <p:ph idx="1"/>
          </p:nvPr>
        </p:nvSpPr>
        <p:spPr>
          <a:xfrm>
            <a:off x="945150" y="908720"/>
            <a:ext cx="8149538" cy="4854575"/>
          </a:xfrm>
        </p:spPr>
        <p:txBody>
          <a:bodyPr/>
          <a:lstStyle/>
          <a:p>
            <a:r>
              <a:rPr lang="zh-CN" altLang="en-US" dirty="0"/>
              <a:t>数据库设计分</a:t>
            </a:r>
            <a:r>
              <a:rPr lang="en-US" altLang="zh-CN" dirty="0"/>
              <a:t>6</a:t>
            </a:r>
            <a:r>
              <a:rPr lang="zh-CN" altLang="en-US" dirty="0"/>
              <a:t>个阶段</a:t>
            </a:r>
          </a:p>
          <a:p>
            <a:pPr lvl="1"/>
            <a:r>
              <a:rPr lang="zh-CN" altLang="en-US" dirty="0"/>
              <a:t>需求分析</a:t>
            </a:r>
          </a:p>
          <a:p>
            <a:pPr lvl="1"/>
            <a:r>
              <a:rPr lang="zh-CN" altLang="en-US" dirty="0"/>
              <a:t>概念结构设计</a:t>
            </a:r>
          </a:p>
          <a:p>
            <a:pPr lvl="1"/>
            <a:r>
              <a:rPr lang="zh-CN" altLang="en-US" dirty="0"/>
              <a:t>逻辑结构设计</a:t>
            </a:r>
          </a:p>
          <a:p>
            <a:pPr lvl="1"/>
            <a:r>
              <a:rPr lang="zh-CN" altLang="en-US" dirty="0"/>
              <a:t>物理结构设计</a:t>
            </a:r>
          </a:p>
          <a:p>
            <a:pPr lvl="1"/>
            <a:r>
              <a:rPr lang="zh-CN" altLang="en-US" dirty="0"/>
              <a:t>数据库实施</a:t>
            </a:r>
          </a:p>
          <a:p>
            <a:pPr lvl="1"/>
            <a:r>
              <a:rPr lang="zh-CN" altLang="en-US" dirty="0"/>
              <a:t>数据库运行和维护 </a:t>
            </a:r>
          </a:p>
          <a:p>
            <a:r>
              <a:rPr lang="zh-CN" altLang="en-US" dirty="0"/>
              <a:t>需求分析和概念设计独立于任何数据库管理系统 </a:t>
            </a:r>
          </a:p>
          <a:p>
            <a:r>
              <a:rPr lang="zh-CN" altLang="en-US" dirty="0"/>
              <a:t>逻辑设计和物理设计与选用的数据库管理系统密切相关</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FF694DA4-527D-404A-A02C-BD0B9651E7F3}"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 calcmode="lin" valueType="num">
                                      <p:cBhvr>
                                        <p:cTn id="7" dur="500" fill="hold"/>
                                        <p:tgtEl>
                                          <p:spTgt spid="1536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536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536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5363">
                                            <p:txEl>
                                              <p:pRg st="2" end="2"/>
                                            </p:txEl>
                                          </p:spTgt>
                                        </p:tgtEl>
                                        <p:attrNameLst>
                                          <p:attrName>style.visibility</p:attrName>
                                        </p:attrNameLst>
                                      </p:cBhvr>
                                      <p:to>
                                        <p:strVal val="visible"/>
                                      </p:to>
                                    </p:set>
                                    <p:anim calcmode="lin" valueType="num">
                                      <p:cBhvr>
                                        <p:cTn id="14" dur="500" fill="hold"/>
                                        <p:tgtEl>
                                          <p:spTgt spid="1536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1536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1536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5363">
                                            <p:txEl>
                                              <p:pRg st="3" end="3"/>
                                            </p:txEl>
                                          </p:spTgt>
                                        </p:tgtEl>
                                        <p:attrNameLst>
                                          <p:attrName>style.visibility</p:attrName>
                                        </p:attrNameLst>
                                      </p:cBhvr>
                                      <p:to>
                                        <p:strVal val="visible"/>
                                      </p:to>
                                    </p:set>
                                    <p:anim calcmode="lin" valueType="num">
                                      <p:cBhvr>
                                        <p:cTn id="21" dur="500" fill="hold"/>
                                        <p:tgtEl>
                                          <p:spTgt spid="1536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1536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1536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5363">
                                            <p:txEl>
                                              <p:pRg st="4" end="4"/>
                                            </p:txEl>
                                          </p:spTgt>
                                        </p:tgtEl>
                                        <p:attrNameLst>
                                          <p:attrName>style.visibility</p:attrName>
                                        </p:attrNameLst>
                                      </p:cBhvr>
                                      <p:to>
                                        <p:strVal val="visible"/>
                                      </p:to>
                                    </p:set>
                                    <p:anim calcmode="lin" valueType="num">
                                      <p:cBhvr>
                                        <p:cTn id="28" dur="500" fill="hold"/>
                                        <p:tgtEl>
                                          <p:spTgt spid="1536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1536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1536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5363">
                                            <p:txEl>
                                              <p:pRg st="5" end="5"/>
                                            </p:txEl>
                                          </p:spTgt>
                                        </p:tgtEl>
                                        <p:attrNameLst>
                                          <p:attrName>style.visibility</p:attrName>
                                        </p:attrNameLst>
                                      </p:cBhvr>
                                      <p:to>
                                        <p:strVal val="visible"/>
                                      </p:to>
                                    </p:set>
                                    <p:anim calcmode="lin" valueType="num">
                                      <p:cBhvr>
                                        <p:cTn id="35" dur="500" fill="hold"/>
                                        <p:tgtEl>
                                          <p:spTgt spid="15363">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15363">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1536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5363">
                                            <p:txEl>
                                              <p:pRg st="6" end="6"/>
                                            </p:txEl>
                                          </p:spTgt>
                                        </p:tgtEl>
                                        <p:attrNameLst>
                                          <p:attrName>style.visibility</p:attrName>
                                        </p:attrNameLst>
                                      </p:cBhvr>
                                      <p:to>
                                        <p:strVal val="visible"/>
                                      </p:to>
                                    </p:set>
                                    <p:anim calcmode="lin" valueType="num">
                                      <p:cBhvr>
                                        <p:cTn id="42" dur="500" fill="hold"/>
                                        <p:tgtEl>
                                          <p:spTgt spid="15363">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15363">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1536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5363">
                                            <p:txEl>
                                              <p:pRg st="7" end="7"/>
                                            </p:txEl>
                                          </p:spTgt>
                                        </p:tgtEl>
                                        <p:attrNameLst>
                                          <p:attrName>style.visibility</p:attrName>
                                        </p:attrNameLst>
                                      </p:cBhvr>
                                      <p:to>
                                        <p:strVal val="visible"/>
                                      </p:to>
                                    </p:set>
                                    <p:anim calcmode="lin" valueType="num">
                                      <p:cBhvr>
                                        <p:cTn id="49" dur="500" fill="hold"/>
                                        <p:tgtEl>
                                          <p:spTgt spid="15363">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15363">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15363">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5363">
                                            <p:txEl>
                                              <p:pRg st="8" end="8"/>
                                            </p:txEl>
                                          </p:spTgt>
                                        </p:tgtEl>
                                        <p:attrNameLst>
                                          <p:attrName>style.visibility</p:attrName>
                                        </p:attrNameLst>
                                      </p:cBhvr>
                                      <p:to>
                                        <p:strVal val="visible"/>
                                      </p:to>
                                    </p:set>
                                    <p:anim calcmode="lin" valueType="num">
                                      <p:cBhvr>
                                        <p:cTn id="56" dur="500" fill="hold"/>
                                        <p:tgtEl>
                                          <p:spTgt spid="15363">
                                            <p:txEl>
                                              <p:pRg st="8" end="8"/>
                                            </p:txEl>
                                          </p:spTgt>
                                        </p:tgtEl>
                                        <p:attrNameLst>
                                          <p:attrName>ppt_w</p:attrName>
                                        </p:attrNameLst>
                                      </p:cBhvr>
                                      <p:tavLst>
                                        <p:tav tm="0">
                                          <p:val>
                                            <p:fltVal val="0"/>
                                          </p:val>
                                        </p:tav>
                                        <p:tav tm="100000">
                                          <p:val>
                                            <p:strVal val="#ppt_w"/>
                                          </p:val>
                                        </p:tav>
                                      </p:tavLst>
                                    </p:anim>
                                    <p:anim calcmode="lin" valueType="num">
                                      <p:cBhvr>
                                        <p:cTn id="57" dur="500" fill="hold"/>
                                        <p:tgtEl>
                                          <p:spTgt spid="15363">
                                            <p:txEl>
                                              <p:pRg st="8" end="8"/>
                                            </p:txEl>
                                          </p:spTgt>
                                        </p:tgtEl>
                                        <p:attrNameLst>
                                          <p:attrName>ppt_h</p:attrName>
                                        </p:attrNameLst>
                                      </p:cBhvr>
                                      <p:tavLst>
                                        <p:tav tm="0">
                                          <p:val>
                                            <p:fltVal val="0"/>
                                          </p:val>
                                        </p:tav>
                                        <p:tav tm="100000">
                                          <p:val>
                                            <p:strVal val="#ppt_h"/>
                                          </p:val>
                                        </p:tav>
                                      </p:tavLst>
                                    </p:anim>
                                    <p:animEffect transition="in" filter="fade">
                                      <p:cBhvr>
                                        <p:cTn id="58" dur="5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sz="3600"/>
              <a:t>聚簇存取方法的选择（续）</a:t>
            </a:r>
            <a:endParaRPr lang="zh-CN" altLang="zh-CN" sz="3600"/>
          </a:p>
        </p:txBody>
      </p:sp>
      <p:sp>
        <p:nvSpPr>
          <p:cNvPr id="49155" name="Rectangle 3"/>
          <p:cNvSpPr>
            <a:spLocks noGrp="1" noChangeArrowheads="1"/>
          </p:cNvSpPr>
          <p:nvPr>
            <p:ph idx="1"/>
          </p:nvPr>
        </p:nvSpPr>
        <p:spPr/>
        <p:txBody>
          <a:bodyPr/>
          <a:lstStyle/>
          <a:p>
            <a:pPr>
              <a:lnSpc>
                <a:spcPct val="120000"/>
              </a:lnSpc>
            </a:pPr>
            <a:r>
              <a:rPr lang="zh-CN" altLang="en-US"/>
              <a:t>聚簇索引</a:t>
            </a:r>
          </a:p>
          <a:p>
            <a:pPr lvl="1">
              <a:lnSpc>
                <a:spcPct val="120000"/>
              </a:lnSpc>
            </a:pPr>
            <a:r>
              <a:rPr lang="zh-CN" altLang="en-US"/>
              <a:t>建立聚簇索引后，基表中数据也需要按指定的聚簇属性值的升序或降序存放。也即聚簇索引的索引项顺序与表中元组的物理顺序一致。</a:t>
            </a:r>
            <a:endParaRPr lang="en-US" altLang="zh-CN"/>
          </a:p>
          <a:p>
            <a:pPr lvl="1">
              <a:lnSpc>
                <a:spcPct val="120000"/>
              </a:lnSpc>
            </a:pPr>
            <a:r>
              <a:rPr lang="zh-CN" altLang="en-US"/>
              <a:t>在一个基本表上最多只能建立一个聚簇索引</a:t>
            </a:r>
            <a:endParaRPr lang="en-US" altLang="zh-CN"/>
          </a:p>
          <a:p>
            <a:pPr>
              <a:lnSpc>
                <a:spcPct val="120000"/>
              </a:lnSpc>
            </a:pPr>
            <a:r>
              <a:rPr lang="zh-CN" altLang="en-US"/>
              <a:t>聚簇索引的适用条件</a:t>
            </a:r>
          </a:p>
          <a:p>
            <a:pPr lvl="1">
              <a:lnSpc>
                <a:spcPct val="120000"/>
              </a:lnSpc>
            </a:pPr>
            <a:r>
              <a:rPr lang="zh-CN" altLang="en-US"/>
              <a:t> 很少对基表进行增删操作</a:t>
            </a:r>
          </a:p>
          <a:p>
            <a:pPr lvl="1">
              <a:lnSpc>
                <a:spcPct val="120000"/>
              </a:lnSpc>
            </a:pPr>
            <a:r>
              <a:rPr lang="zh-CN" altLang="en-US"/>
              <a:t> 很少对其中的变长列进行修改操作 </a:t>
            </a:r>
          </a:p>
          <a:p>
            <a:pPr lvl="1">
              <a:lnSpc>
                <a:spcPct val="150000"/>
              </a:lnSpc>
            </a:pPr>
            <a:endParaRPr lang="zh-CN" altLang="en-US"/>
          </a:p>
          <a:p>
            <a:pPr lvl="1"/>
            <a:endParaRPr lang="zh-CN" altLang="en-US"/>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321478B6-F99C-4F8E-8006-2AD8B401C34D}" type="datetime1">
              <a:rPr lang="zh-CN" altLang="en-US" smtClean="0"/>
              <a:t>2021/11/25</a:t>
            </a:fld>
            <a:endParaRPr lang="zh-CN" altLang="en-US" dirty="0"/>
          </a:p>
        </p:txBody>
      </p:sp>
    </p:spTree>
    <p:extLst>
      <p:ext uri="{BB962C8B-B14F-4D97-AF65-F5344CB8AC3E}">
        <p14:creationId xmlns:p14="http://schemas.microsoft.com/office/powerpoint/2010/main" val="791595483"/>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sz="3600"/>
              <a:t>聚簇存取方法的选择（续）</a:t>
            </a:r>
          </a:p>
        </p:txBody>
      </p:sp>
      <p:sp>
        <p:nvSpPr>
          <p:cNvPr id="50179" name="Rectangle 3"/>
          <p:cNvSpPr>
            <a:spLocks noGrp="1" noChangeArrowheads="1"/>
          </p:cNvSpPr>
          <p:nvPr>
            <p:ph idx="1"/>
          </p:nvPr>
        </p:nvSpPr>
        <p:spPr/>
        <p:txBody>
          <a:bodyPr/>
          <a:lstStyle/>
          <a:p>
            <a:pPr>
              <a:lnSpc>
                <a:spcPct val="120000"/>
              </a:lnSpc>
            </a:pPr>
            <a:r>
              <a:rPr lang="zh-CN" altLang="en-US"/>
              <a:t>聚簇的用途</a:t>
            </a:r>
            <a:endParaRPr lang="en-US" altLang="zh-CN"/>
          </a:p>
          <a:p>
            <a:pPr lvl="1">
              <a:lnSpc>
                <a:spcPct val="120000"/>
              </a:lnSpc>
            </a:pPr>
            <a:r>
              <a:rPr lang="zh-CN" altLang="en-US"/>
              <a:t>对于某些类型的查询，可以提高查询效率</a:t>
            </a:r>
          </a:p>
          <a:p>
            <a:pPr lvl="2">
              <a:lnSpc>
                <a:spcPct val="120000"/>
              </a:lnSpc>
              <a:buFont typeface="Arial" panose="020B0604020202020204" pitchFamily="34" charset="0"/>
              <a:buNone/>
            </a:pPr>
            <a:r>
              <a:rPr lang="en-US" altLang="zh-CN"/>
              <a:t>1. </a:t>
            </a:r>
            <a:r>
              <a:rPr lang="zh-CN" altLang="en-US"/>
              <a:t>大大提高按聚簇属性进行查询的效率</a:t>
            </a:r>
          </a:p>
          <a:p>
            <a:pPr lvl="1">
              <a:lnSpc>
                <a:spcPct val="120000"/>
              </a:lnSpc>
              <a:buFont typeface="Wingdings" panose="05000000000000000000" pitchFamily="2" charset="2"/>
              <a:buNone/>
            </a:pPr>
            <a:r>
              <a:rPr lang="en-US" altLang="zh-CN"/>
              <a:t>[</a:t>
            </a:r>
            <a:r>
              <a:rPr lang="zh-CN" altLang="en-US"/>
              <a:t>例</a:t>
            </a:r>
            <a:r>
              <a:rPr lang="en-US" altLang="zh-CN"/>
              <a:t>] </a:t>
            </a:r>
            <a:r>
              <a:rPr lang="zh-CN" altLang="en-US"/>
              <a:t>假设学生关系按所在系建有索引，现在要查询信息系的所有学生名单。</a:t>
            </a:r>
          </a:p>
          <a:p>
            <a:pPr lvl="2">
              <a:lnSpc>
                <a:spcPct val="120000"/>
              </a:lnSpc>
              <a:buSzPct val="87000"/>
              <a:buFont typeface="Wingdings" panose="05000000000000000000" pitchFamily="2" charset="2"/>
              <a:buChar char="Ø"/>
            </a:pPr>
            <a:r>
              <a:rPr lang="zh-CN" altLang="en-US"/>
              <a:t>计算机系的</a:t>
            </a:r>
            <a:r>
              <a:rPr lang="en-US" altLang="zh-CN"/>
              <a:t>500</a:t>
            </a:r>
            <a:r>
              <a:rPr lang="zh-CN" altLang="en-US"/>
              <a:t>名学生分布在</a:t>
            </a:r>
            <a:r>
              <a:rPr lang="en-US" altLang="zh-CN"/>
              <a:t>500</a:t>
            </a:r>
            <a:r>
              <a:rPr lang="zh-CN" altLang="en-US"/>
              <a:t>个不同的物理块上时，至少要执行</a:t>
            </a:r>
            <a:r>
              <a:rPr lang="en-US" altLang="zh-CN"/>
              <a:t>500</a:t>
            </a:r>
            <a:r>
              <a:rPr lang="zh-CN" altLang="en-US"/>
              <a:t>次</a:t>
            </a:r>
            <a:r>
              <a:rPr lang="en-US" altLang="zh-CN"/>
              <a:t>I/O</a:t>
            </a:r>
            <a:r>
              <a:rPr lang="zh-CN" altLang="en-US"/>
              <a:t>操作。</a:t>
            </a:r>
          </a:p>
          <a:p>
            <a:pPr lvl="2">
              <a:lnSpc>
                <a:spcPct val="120000"/>
              </a:lnSpc>
              <a:buSzPct val="87000"/>
              <a:buFont typeface="Wingdings" panose="05000000000000000000" pitchFamily="2" charset="2"/>
              <a:buChar char="Ø"/>
            </a:pPr>
            <a:r>
              <a:rPr lang="zh-CN" altLang="en-US"/>
              <a:t>如果将同一系的学生元组集中存放，则每读一个物理块可得到多个满足查询条件的元组，从而显著地减少了访问磁盘的次数。</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89B4760B-B1AB-420A-83CD-B0C91BD930D1}" type="datetime1">
              <a:rPr lang="zh-CN" altLang="en-US" smtClean="0"/>
              <a:t>2021/11/25</a:t>
            </a:fld>
            <a:endParaRPr lang="zh-CN" altLang="en-US" dirty="0"/>
          </a:p>
        </p:txBody>
      </p:sp>
    </p:spTree>
    <p:extLst>
      <p:ext uri="{BB962C8B-B14F-4D97-AF65-F5344CB8AC3E}">
        <p14:creationId xmlns:p14="http://schemas.microsoft.com/office/powerpoint/2010/main" val="6487116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z="3600"/>
              <a:t>聚簇存取方法的选择（续）</a:t>
            </a:r>
          </a:p>
        </p:txBody>
      </p:sp>
      <p:sp>
        <p:nvSpPr>
          <p:cNvPr id="51203" name="Rectangle 3"/>
          <p:cNvSpPr>
            <a:spLocks noGrp="1" noChangeArrowheads="1"/>
          </p:cNvSpPr>
          <p:nvPr>
            <p:ph idx="1"/>
          </p:nvPr>
        </p:nvSpPr>
        <p:spPr>
          <a:xfrm>
            <a:off x="251520" y="836712"/>
            <a:ext cx="8568952" cy="4854575"/>
          </a:xfrm>
        </p:spPr>
        <p:txBody>
          <a:bodyPr/>
          <a:lstStyle/>
          <a:p>
            <a:pPr marL="857250" lvl="2" indent="0">
              <a:lnSpc>
                <a:spcPct val="150000"/>
              </a:lnSpc>
              <a:buFont typeface="Arial" panose="020B0604020202020204" pitchFamily="34" charset="0"/>
              <a:buNone/>
            </a:pPr>
            <a:r>
              <a:rPr lang="en-US" altLang="zh-CN" dirty="0"/>
              <a:t>2. </a:t>
            </a:r>
            <a:r>
              <a:rPr lang="zh-CN" altLang="en-US" dirty="0"/>
              <a:t>节省存储空间</a:t>
            </a:r>
          </a:p>
          <a:p>
            <a:pPr lvl="3">
              <a:lnSpc>
                <a:spcPct val="150000"/>
              </a:lnSpc>
              <a:buSzPct val="87000"/>
              <a:buFont typeface="Wingdings" panose="05000000000000000000" pitchFamily="2" charset="2"/>
              <a:buChar char="Ø"/>
            </a:pPr>
            <a:r>
              <a:rPr lang="zh-CN" altLang="en-US" sz="2200" dirty="0"/>
              <a:t>聚簇以后，聚簇码相同的元组集中在一起了，因而聚簇码值不必在每个元组中重复存储，只要在一组中存一次就行了。</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F55CB228-26A5-40F6-8D02-BF2EBA60BFAA}" type="datetime1">
              <a:rPr lang="zh-CN" altLang="en-US" smtClean="0"/>
              <a:t>2021/11/25</a:t>
            </a:fld>
            <a:endParaRPr lang="zh-CN" altLang="en-US" dirty="0"/>
          </a:p>
        </p:txBody>
      </p:sp>
    </p:spTree>
    <p:extLst>
      <p:ext uri="{BB962C8B-B14F-4D97-AF65-F5344CB8AC3E}">
        <p14:creationId xmlns:p14="http://schemas.microsoft.com/office/powerpoint/2010/main" val="2802432592"/>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z="3600"/>
              <a:t>聚簇存取方法的选择（续）</a:t>
            </a:r>
          </a:p>
        </p:txBody>
      </p:sp>
      <p:sp>
        <p:nvSpPr>
          <p:cNvPr id="52227" name="Rectangle 3"/>
          <p:cNvSpPr>
            <a:spLocks noGrp="1" noChangeArrowheads="1"/>
          </p:cNvSpPr>
          <p:nvPr>
            <p:ph idx="1"/>
          </p:nvPr>
        </p:nvSpPr>
        <p:spPr/>
        <p:txBody>
          <a:bodyPr/>
          <a:lstStyle/>
          <a:p>
            <a:pPr>
              <a:lnSpc>
                <a:spcPct val="120000"/>
              </a:lnSpc>
            </a:pPr>
            <a:r>
              <a:rPr lang="zh-CN" altLang="en-US"/>
              <a:t>聚簇的局限性</a:t>
            </a:r>
          </a:p>
          <a:p>
            <a:pPr marL="457200" lvl="1" indent="0">
              <a:lnSpc>
                <a:spcPct val="120000"/>
              </a:lnSpc>
            </a:pPr>
            <a:r>
              <a:rPr lang="en-US" altLang="zh-CN"/>
              <a:t> </a:t>
            </a:r>
            <a:r>
              <a:rPr lang="zh-CN" altLang="en-US"/>
              <a:t>聚簇只能提高某些特定应用的性能</a:t>
            </a:r>
          </a:p>
          <a:p>
            <a:pPr marL="457200" lvl="1" indent="0">
              <a:lnSpc>
                <a:spcPct val="120000"/>
              </a:lnSpc>
            </a:pPr>
            <a:r>
              <a:rPr lang="en-US" altLang="zh-CN"/>
              <a:t> </a:t>
            </a:r>
            <a:r>
              <a:rPr lang="zh-CN" altLang="en-US"/>
              <a:t>建立与维护聚簇的开销相当大</a:t>
            </a:r>
          </a:p>
          <a:p>
            <a:pPr lvl="2">
              <a:lnSpc>
                <a:spcPct val="120000"/>
              </a:lnSpc>
              <a:buSzPct val="87000"/>
              <a:buFont typeface="Wingdings" panose="05000000000000000000" pitchFamily="2" charset="2"/>
              <a:buChar char="l"/>
            </a:pPr>
            <a:r>
              <a:rPr lang="zh-CN" altLang="en-US"/>
              <a:t>对已有关系建立聚簇，将导致关系中元组的物理存储位置移动，并使此关系上原有的索引无效，必须重建。</a:t>
            </a:r>
          </a:p>
          <a:p>
            <a:pPr lvl="2">
              <a:lnSpc>
                <a:spcPct val="120000"/>
              </a:lnSpc>
              <a:buSzPct val="87000"/>
              <a:buFont typeface="Wingdings" panose="05000000000000000000" pitchFamily="2" charset="2"/>
              <a:buChar char="l"/>
            </a:pPr>
            <a:r>
              <a:rPr lang="zh-CN" altLang="en-US"/>
              <a:t>当一个元组的聚簇码改变时，该元组的存储位置也要做相应改变。</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811993E5-E168-4CA7-8DF7-F53806C3A736}" type="datetime1">
              <a:rPr lang="zh-CN" altLang="en-US" smtClean="0"/>
              <a:t>2021/11/25</a:t>
            </a:fld>
            <a:endParaRPr lang="zh-CN" altLang="en-US" dirty="0"/>
          </a:p>
        </p:txBody>
      </p:sp>
    </p:spTree>
    <p:extLst>
      <p:ext uri="{BB962C8B-B14F-4D97-AF65-F5344CB8AC3E}">
        <p14:creationId xmlns:p14="http://schemas.microsoft.com/office/powerpoint/2010/main" val="1445234152"/>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z="3600"/>
              <a:t>聚簇存取方法的选择（续）</a:t>
            </a:r>
          </a:p>
        </p:txBody>
      </p:sp>
      <p:sp>
        <p:nvSpPr>
          <p:cNvPr id="53251" name="Rectangle 3"/>
          <p:cNvSpPr>
            <a:spLocks noGrp="1" noChangeArrowheads="1"/>
          </p:cNvSpPr>
          <p:nvPr>
            <p:ph idx="1"/>
          </p:nvPr>
        </p:nvSpPr>
        <p:spPr/>
        <p:txBody>
          <a:bodyPr/>
          <a:lstStyle/>
          <a:p>
            <a:pPr>
              <a:lnSpc>
                <a:spcPct val="120000"/>
              </a:lnSpc>
            </a:pPr>
            <a:r>
              <a:rPr lang="zh-CN" altLang="en-US"/>
              <a:t>聚簇的适用范围</a:t>
            </a:r>
          </a:p>
          <a:p>
            <a:pPr marL="457200" lvl="1" indent="0">
              <a:lnSpc>
                <a:spcPct val="120000"/>
              </a:lnSpc>
            </a:pPr>
            <a:r>
              <a:rPr lang="zh-CN" altLang="en-US"/>
              <a:t>既适用于单个关系独立聚簇，也适用于多个关系组合聚簇</a:t>
            </a:r>
          </a:p>
          <a:p>
            <a:pPr marL="457200" lvl="1" indent="0">
              <a:lnSpc>
                <a:spcPct val="120000"/>
              </a:lnSpc>
            </a:pPr>
            <a:r>
              <a:rPr lang="en-US" altLang="zh-CN"/>
              <a:t> </a:t>
            </a:r>
            <a:r>
              <a:rPr lang="zh-CN" altLang="en-US"/>
              <a:t>当通过聚簇码进行访问或连接是该关系的主要应用，与聚</a:t>
            </a:r>
            <a:endParaRPr lang="en-US" altLang="zh-CN"/>
          </a:p>
          <a:p>
            <a:pPr marL="457200" lvl="1" indent="0">
              <a:lnSpc>
                <a:spcPct val="120000"/>
              </a:lnSpc>
              <a:buFont typeface="Wingdings" panose="05000000000000000000" pitchFamily="2" charset="2"/>
              <a:buNone/>
            </a:pPr>
            <a:r>
              <a:rPr lang="en-US" altLang="zh-CN"/>
              <a:t>    </a:t>
            </a:r>
            <a:r>
              <a:rPr lang="zh-CN" altLang="en-US"/>
              <a:t>簇码无关的其他访问很少或者是次要的时，可以使用聚簇</a:t>
            </a:r>
          </a:p>
          <a:p>
            <a:pPr lvl="2">
              <a:lnSpc>
                <a:spcPct val="120000"/>
              </a:lnSpc>
              <a:buSzPct val="87000"/>
              <a:buFont typeface="Wingdings" panose="05000000000000000000" pitchFamily="2" charset="2"/>
              <a:buChar char="l"/>
            </a:pPr>
            <a:r>
              <a:rPr lang="zh-CN" altLang="en-US"/>
              <a:t>尤其当</a:t>
            </a:r>
            <a:r>
              <a:rPr lang="en-US" altLang="zh-CN"/>
              <a:t>SQL</a:t>
            </a:r>
            <a:r>
              <a:rPr lang="zh-CN" altLang="en-US"/>
              <a:t>语句中包含有与聚簇码有关的</a:t>
            </a:r>
            <a:r>
              <a:rPr lang="en-US" altLang="zh-CN"/>
              <a:t>ORDER BY, GROUP BY, UNION, DISTINCT</a:t>
            </a:r>
            <a:r>
              <a:rPr lang="zh-CN" altLang="en-US"/>
              <a:t>等子句或短语时，使用聚簇特别有利，可以省去或减化对结果集的排序操作</a:t>
            </a:r>
          </a:p>
          <a:p>
            <a:pPr marL="457200" lvl="1" indent="0"/>
            <a:endParaRPr lang="zh-CN" altLang="en-US"/>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43D104BD-5ED2-41B9-85F9-1BC5688979AA}" type="datetime1">
              <a:rPr lang="zh-CN" altLang="en-US" smtClean="0"/>
              <a:t>2021/11/25</a:t>
            </a:fld>
            <a:endParaRPr lang="zh-CN" altLang="en-US" dirty="0"/>
          </a:p>
        </p:txBody>
      </p:sp>
    </p:spTree>
    <p:extLst>
      <p:ext uri="{BB962C8B-B14F-4D97-AF65-F5344CB8AC3E}">
        <p14:creationId xmlns:p14="http://schemas.microsoft.com/office/powerpoint/2010/main" val="3707565725"/>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z="3600"/>
              <a:t>聚簇存取方法的选择（续）</a:t>
            </a:r>
          </a:p>
        </p:txBody>
      </p:sp>
      <p:sp>
        <p:nvSpPr>
          <p:cNvPr id="54275" name="Rectangle 3"/>
          <p:cNvSpPr>
            <a:spLocks noGrp="1" noChangeArrowheads="1"/>
          </p:cNvSpPr>
          <p:nvPr>
            <p:ph idx="1"/>
          </p:nvPr>
        </p:nvSpPr>
        <p:spPr/>
        <p:txBody>
          <a:bodyPr/>
          <a:lstStyle/>
          <a:p>
            <a:pPr>
              <a:lnSpc>
                <a:spcPct val="120000"/>
              </a:lnSpc>
            </a:pPr>
            <a:r>
              <a:rPr lang="zh-CN" altLang="en-US"/>
              <a:t>选择聚簇存取方法</a:t>
            </a:r>
          </a:p>
          <a:p>
            <a:pPr marL="457200" lvl="1" indent="0">
              <a:lnSpc>
                <a:spcPct val="120000"/>
              </a:lnSpc>
            </a:pPr>
            <a:r>
              <a:rPr lang="en-US" altLang="zh-CN"/>
              <a:t> </a:t>
            </a:r>
            <a:r>
              <a:rPr lang="zh-CN" altLang="en-US"/>
              <a:t>设计候选聚簇</a:t>
            </a:r>
            <a:endParaRPr lang="en-US" altLang="zh-CN"/>
          </a:p>
          <a:p>
            <a:pPr marL="457200" lvl="1" indent="0">
              <a:lnSpc>
                <a:spcPct val="120000"/>
              </a:lnSpc>
              <a:buFont typeface="Wingdings" panose="05000000000000000000" pitchFamily="2" charset="2"/>
              <a:buNone/>
            </a:pPr>
            <a:r>
              <a:rPr lang="en-US" altLang="zh-CN"/>
              <a:t>  </a:t>
            </a:r>
            <a:r>
              <a:rPr lang="zh-CN" altLang="en-US"/>
              <a:t>（</a:t>
            </a:r>
            <a:r>
              <a:rPr lang="en-US" altLang="zh-CN"/>
              <a:t>1</a:t>
            </a:r>
            <a:r>
              <a:rPr lang="zh-CN" altLang="en-US"/>
              <a:t>）常在一起进行连接操作的关系可以建立组合聚簇</a:t>
            </a:r>
            <a:endParaRPr lang="en-US" altLang="zh-CN"/>
          </a:p>
          <a:p>
            <a:pPr marL="457200" lvl="1" indent="0">
              <a:lnSpc>
                <a:spcPct val="120000"/>
              </a:lnSpc>
              <a:buFont typeface="Wingdings" panose="05000000000000000000" pitchFamily="2" charset="2"/>
              <a:buNone/>
            </a:pPr>
            <a:r>
              <a:rPr lang="en-US" altLang="zh-CN"/>
              <a:t>  </a:t>
            </a:r>
            <a:r>
              <a:rPr lang="zh-CN" altLang="en-US"/>
              <a:t>（</a:t>
            </a:r>
            <a:r>
              <a:rPr lang="en-US" altLang="zh-CN"/>
              <a:t>2</a:t>
            </a:r>
            <a:r>
              <a:rPr lang="zh-CN" altLang="en-US"/>
              <a:t>）如果一个关系的一组属性经常出现在相等比较条</a:t>
            </a:r>
            <a:endParaRPr lang="en-US" altLang="zh-CN"/>
          </a:p>
          <a:p>
            <a:pPr marL="457200" lvl="1" indent="0">
              <a:lnSpc>
                <a:spcPct val="120000"/>
              </a:lnSpc>
              <a:buFont typeface="Wingdings" panose="05000000000000000000" pitchFamily="2" charset="2"/>
              <a:buNone/>
            </a:pPr>
            <a:r>
              <a:rPr lang="en-US" altLang="zh-CN"/>
              <a:t>           </a:t>
            </a:r>
            <a:r>
              <a:rPr lang="zh-CN" altLang="en-US"/>
              <a:t>件中，则该单个关系可建立聚簇；</a:t>
            </a:r>
            <a:endParaRPr lang="en-US" altLang="zh-CN"/>
          </a:p>
          <a:p>
            <a:pPr marL="457200" lvl="1" indent="0">
              <a:lnSpc>
                <a:spcPct val="120000"/>
              </a:lnSpc>
              <a:buFont typeface="Wingdings" panose="05000000000000000000" pitchFamily="2" charset="2"/>
              <a:buNone/>
            </a:pPr>
            <a:r>
              <a:rPr lang="en-US" altLang="zh-CN"/>
              <a:t>  </a:t>
            </a:r>
            <a:r>
              <a:rPr lang="zh-CN" altLang="en-US"/>
              <a:t>（</a:t>
            </a:r>
            <a:r>
              <a:rPr lang="en-US" altLang="zh-CN"/>
              <a:t>3</a:t>
            </a:r>
            <a:r>
              <a:rPr lang="zh-CN" altLang="en-US"/>
              <a:t>）如果一个关系的一个（或一组）属性上的值重复</a:t>
            </a:r>
            <a:endParaRPr lang="en-US" altLang="zh-CN"/>
          </a:p>
          <a:p>
            <a:pPr marL="457200" lvl="1" indent="0">
              <a:lnSpc>
                <a:spcPct val="120000"/>
              </a:lnSpc>
              <a:buFont typeface="Wingdings" panose="05000000000000000000" pitchFamily="2" charset="2"/>
              <a:buNone/>
            </a:pPr>
            <a:r>
              <a:rPr lang="en-US" altLang="zh-CN"/>
              <a:t>           </a:t>
            </a:r>
            <a:r>
              <a:rPr lang="zh-CN" altLang="en-US"/>
              <a:t>率很高，则此单个关系可建立聚簇。</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774C9BBA-36BA-43A1-B57C-D38FA72361C6}" type="datetime1">
              <a:rPr lang="zh-CN" altLang="en-US" smtClean="0"/>
              <a:t>2021/11/25</a:t>
            </a:fld>
            <a:endParaRPr lang="zh-CN" altLang="en-US" dirty="0"/>
          </a:p>
        </p:txBody>
      </p:sp>
    </p:spTree>
    <p:extLst>
      <p:ext uri="{BB962C8B-B14F-4D97-AF65-F5344CB8AC3E}">
        <p14:creationId xmlns:p14="http://schemas.microsoft.com/office/powerpoint/2010/main" val="3182481074"/>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z="3600"/>
              <a:t>聚簇存取方法的选择（续）</a:t>
            </a:r>
          </a:p>
        </p:txBody>
      </p:sp>
      <p:sp>
        <p:nvSpPr>
          <p:cNvPr id="55299" name="Rectangle 3"/>
          <p:cNvSpPr>
            <a:spLocks noGrp="1" noChangeArrowheads="1"/>
          </p:cNvSpPr>
          <p:nvPr>
            <p:ph idx="1"/>
          </p:nvPr>
        </p:nvSpPr>
        <p:spPr/>
        <p:txBody>
          <a:bodyPr/>
          <a:lstStyle/>
          <a:p>
            <a:pPr marL="457200" lvl="1" indent="0">
              <a:lnSpc>
                <a:spcPct val="120000"/>
              </a:lnSpc>
            </a:pPr>
            <a:r>
              <a:rPr lang="zh-CN" altLang="en-US"/>
              <a:t>检查候选聚簇中的关系，取消其中不必要的关系</a:t>
            </a:r>
          </a:p>
          <a:p>
            <a:pPr lvl="2">
              <a:lnSpc>
                <a:spcPct val="120000"/>
              </a:lnSpc>
              <a:buSzPct val="87000"/>
              <a:buFont typeface="Arial" panose="020B0604020202020204" pitchFamily="34" charset="0"/>
              <a:buNone/>
            </a:pPr>
            <a:r>
              <a:rPr lang="zh-CN" altLang="en-US"/>
              <a:t>（</a:t>
            </a:r>
            <a:r>
              <a:rPr lang="en-US" altLang="zh-CN"/>
              <a:t>1</a:t>
            </a:r>
            <a:r>
              <a:rPr lang="zh-CN" altLang="en-US"/>
              <a:t>）从聚簇中删除经常进行全表扫描的关系</a:t>
            </a:r>
          </a:p>
          <a:p>
            <a:pPr lvl="2">
              <a:lnSpc>
                <a:spcPct val="120000"/>
              </a:lnSpc>
              <a:buSzPct val="87000"/>
              <a:buFont typeface="Arial" panose="020B0604020202020204" pitchFamily="34" charset="0"/>
              <a:buNone/>
            </a:pPr>
            <a:r>
              <a:rPr lang="zh-CN" altLang="en-US"/>
              <a:t>（</a:t>
            </a:r>
            <a:r>
              <a:rPr lang="en-US" altLang="zh-CN"/>
              <a:t>2</a:t>
            </a:r>
            <a:r>
              <a:rPr lang="zh-CN" altLang="en-US"/>
              <a:t>）从聚簇中删除更新操作远多于连接操作的关系</a:t>
            </a:r>
          </a:p>
          <a:p>
            <a:pPr lvl="2">
              <a:lnSpc>
                <a:spcPct val="120000"/>
              </a:lnSpc>
              <a:buSzPct val="87000"/>
              <a:buFont typeface="Arial" panose="020B0604020202020204" pitchFamily="34" charset="0"/>
              <a:buNone/>
            </a:pPr>
            <a:r>
              <a:rPr lang="zh-CN" altLang="en-US"/>
              <a:t>（</a:t>
            </a:r>
            <a:r>
              <a:rPr lang="en-US" altLang="zh-CN"/>
              <a:t>3</a:t>
            </a:r>
            <a:r>
              <a:rPr lang="zh-CN" altLang="en-US"/>
              <a:t>）从聚簇中删除重复出现的关系</a:t>
            </a:r>
            <a:endParaRPr lang="en-US" altLang="zh-CN"/>
          </a:p>
          <a:p>
            <a:pPr lvl="2">
              <a:lnSpc>
                <a:spcPct val="120000"/>
              </a:lnSpc>
              <a:buSzPct val="87000"/>
              <a:buFont typeface="Arial" panose="020B0604020202020204" pitchFamily="34" charset="0"/>
              <a:buNone/>
            </a:pPr>
            <a:endParaRPr lang="en-US" altLang="zh-CN"/>
          </a:p>
          <a:p>
            <a:pPr lvl="2">
              <a:lnSpc>
                <a:spcPct val="120000"/>
              </a:lnSpc>
              <a:buSzPct val="87000"/>
              <a:buFont typeface="Arial" panose="020B0604020202020204" pitchFamily="34" charset="0"/>
              <a:buNone/>
            </a:pPr>
            <a:r>
              <a:rPr lang="zh-CN" altLang="en-US"/>
              <a:t>当一个关系同时加入多个聚簇时，必须从这多个聚簇方案</a:t>
            </a:r>
            <a:endParaRPr lang="en-US" altLang="zh-CN"/>
          </a:p>
          <a:p>
            <a:pPr lvl="2">
              <a:lnSpc>
                <a:spcPct val="120000"/>
              </a:lnSpc>
              <a:buSzPct val="87000"/>
              <a:buFont typeface="Arial" panose="020B0604020202020204" pitchFamily="34" charset="0"/>
              <a:buNone/>
            </a:pPr>
            <a:r>
              <a:rPr lang="zh-CN" altLang="en-US"/>
              <a:t>（包括不建立聚簇）中选择一个较优的，即在这个聚簇上</a:t>
            </a:r>
            <a:endParaRPr lang="en-US" altLang="zh-CN"/>
          </a:p>
          <a:p>
            <a:pPr lvl="2">
              <a:lnSpc>
                <a:spcPct val="120000"/>
              </a:lnSpc>
              <a:buSzPct val="87000"/>
              <a:buFont typeface="Arial" panose="020B0604020202020204" pitchFamily="34" charset="0"/>
              <a:buNone/>
            </a:pPr>
            <a:r>
              <a:rPr lang="zh-CN" altLang="en-US"/>
              <a:t>运行各种事务的总代价最小。</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C9EE6694-C91A-47B0-BAAE-4D57118D7A68}" type="datetime1">
              <a:rPr lang="zh-CN" altLang="en-US" smtClean="0"/>
              <a:t>2021/11/25</a:t>
            </a:fld>
            <a:endParaRPr lang="zh-CN" altLang="en-US" dirty="0"/>
          </a:p>
        </p:txBody>
      </p:sp>
    </p:spTree>
    <p:extLst>
      <p:ext uri="{BB962C8B-B14F-4D97-AF65-F5344CB8AC3E}">
        <p14:creationId xmlns:p14="http://schemas.microsoft.com/office/powerpoint/2010/main" val="1414200320"/>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sz="3600"/>
              <a:t>7.5  </a:t>
            </a:r>
            <a:r>
              <a:rPr lang="zh-CN" altLang="en-US" sz="3600"/>
              <a:t>数据库的物理设计</a:t>
            </a:r>
          </a:p>
        </p:txBody>
      </p:sp>
      <p:sp>
        <p:nvSpPr>
          <p:cNvPr id="56323" name="Rectangle 3"/>
          <p:cNvSpPr>
            <a:spLocks noGrp="1" noChangeArrowheads="1"/>
          </p:cNvSpPr>
          <p:nvPr>
            <p:ph idx="1"/>
          </p:nvPr>
        </p:nvSpPr>
        <p:spPr/>
        <p:txBody>
          <a:bodyPr/>
          <a:lstStyle/>
          <a:p>
            <a:pPr marL="0" indent="0">
              <a:lnSpc>
                <a:spcPct val="150000"/>
              </a:lnSpc>
              <a:buFont typeface="Wingdings" panose="05000000000000000000" pitchFamily="2" charset="2"/>
              <a:buNone/>
            </a:pPr>
            <a:r>
              <a:rPr lang="en-US" altLang="zh-CN"/>
              <a:t>7.5.1  </a:t>
            </a:r>
            <a:r>
              <a:rPr lang="zh-CN" altLang="en-US"/>
              <a:t>数据库物理设计的内容和方法</a:t>
            </a:r>
          </a:p>
          <a:p>
            <a:pPr marL="0" indent="0">
              <a:lnSpc>
                <a:spcPct val="150000"/>
              </a:lnSpc>
              <a:buFont typeface="Wingdings" panose="05000000000000000000" pitchFamily="2" charset="2"/>
              <a:buNone/>
            </a:pPr>
            <a:r>
              <a:rPr lang="en-US" altLang="zh-CN"/>
              <a:t>7.5.2  </a:t>
            </a:r>
            <a:r>
              <a:rPr lang="zh-CN" altLang="en-US"/>
              <a:t>关系模式存取方法选择</a:t>
            </a:r>
          </a:p>
          <a:p>
            <a:pPr marL="0" indent="0">
              <a:lnSpc>
                <a:spcPct val="150000"/>
              </a:lnSpc>
              <a:buFont typeface="Wingdings" panose="05000000000000000000" pitchFamily="2" charset="2"/>
              <a:buNone/>
            </a:pPr>
            <a:r>
              <a:rPr lang="en-US" altLang="zh-CN">
                <a:solidFill>
                  <a:srgbClr val="00B050"/>
                </a:solidFill>
              </a:rPr>
              <a:t>7.5.3  </a:t>
            </a:r>
            <a:r>
              <a:rPr lang="zh-CN" altLang="en-US">
                <a:solidFill>
                  <a:srgbClr val="00B050"/>
                </a:solidFill>
              </a:rPr>
              <a:t>确定数据库的存储结构</a:t>
            </a:r>
          </a:p>
          <a:p>
            <a:pPr marL="0" indent="0">
              <a:lnSpc>
                <a:spcPct val="150000"/>
              </a:lnSpc>
              <a:buFont typeface="Wingdings" panose="05000000000000000000" pitchFamily="2" charset="2"/>
              <a:buNone/>
            </a:pPr>
            <a:r>
              <a:rPr lang="en-US" altLang="zh-CN"/>
              <a:t>7.5.4  </a:t>
            </a:r>
            <a:r>
              <a:rPr lang="zh-CN" altLang="en-US"/>
              <a:t>评价物理结构</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96A67494-2986-409F-8B71-2A283B756D2F}" type="datetime1">
              <a:rPr lang="zh-CN" altLang="en-US" smtClean="0"/>
              <a:t>2021/11/25</a:t>
            </a:fld>
            <a:endParaRPr lang="zh-CN" altLang="en-US" dirty="0"/>
          </a:p>
        </p:txBody>
      </p:sp>
    </p:spTree>
    <p:extLst>
      <p:ext uri="{BB962C8B-B14F-4D97-AF65-F5344CB8AC3E}">
        <p14:creationId xmlns:p14="http://schemas.microsoft.com/office/powerpoint/2010/main" val="1364349081"/>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en-US" altLang="zh-CN" sz="3600"/>
              <a:t>7.5.3  </a:t>
            </a:r>
            <a:r>
              <a:rPr lang="zh-CN" altLang="en-US" sz="3600"/>
              <a:t>确定数据库的存储结构</a:t>
            </a:r>
          </a:p>
        </p:txBody>
      </p:sp>
      <p:sp>
        <p:nvSpPr>
          <p:cNvPr id="57347" name="内容占位符 2"/>
          <p:cNvSpPr>
            <a:spLocks noGrp="1"/>
          </p:cNvSpPr>
          <p:nvPr>
            <p:ph idx="1"/>
          </p:nvPr>
        </p:nvSpPr>
        <p:spPr/>
        <p:txBody>
          <a:bodyPr/>
          <a:lstStyle/>
          <a:p>
            <a:pPr>
              <a:lnSpc>
                <a:spcPct val="120000"/>
              </a:lnSpc>
            </a:pPr>
            <a:r>
              <a:rPr lang="zh-CN" altLang="en-US"/>
              <a:t>确定数据库物理结构主要指确定数据的</a:t>
            </a:r>
            <a:r>
              <a:rPr lang="zh-CN" altLang="en-US">
                <a:solidFill>
                  <a:srgbClr val="FF00FF"/>
                </a:solidFill>
              </a:rPr>
              <a:t>存放位置</a:t>
            </a:r>
            <a:r>
              <a:rPr lang="zh-CN" altLang="en-US"/>
              <a:t>和</a:t>
            </a:r>
            <a:r>
              <a:rPr lang="zh-CN" altLang="en-US">
                <a:solidFill>
                  <a:srgbClr val="FF00FF"/>
                </a:solidFill>
              </a:rPr>
              <a:t>存储结构</a:t>
            </a:r>
            <a:r>
              <a:rPr lang="zh-CN" altLang="zh-CN"/>
              <a:t>，包括：确定关系、索引、聚簇、日志、备份等的存储安排和存储结构，确定系统配置等。</a:t>
            </a:r>
            <a:endParaRPr lang="en-US" altLang="zh-CN"/>
          </a:p>
          <a:p>
            <a:pPr lvl="1">
              <a:lnSpc>
                <a:spcPct val="120000"/>
              </a:lnSpc>
            </a:pPr>
            <a:endParaRPr lang="en-US" altLang="zh-CN"/>
          </a:p>
          <a:p>
            <a:pPr>
              <a:lnSpc>
                <a:spcPct val="120000"/>
              </a:lnSpc>
            </a:pPr>
            <a:r>
              <a:rPr lang="zh-CN" altLang="en-US"/>
              <a:t>确定数据的存放位置和存储结构要综合考虑</a:t>
            </a:r>
            <a:r>
              <a:rPr lang="zh-CN" altLang="en-US">
                <a:solidFill>
                  <a:srgbClr val="FF00FF"/>
                </a:solidFill>
              </a:rPr>
              <a:t>存取时间</a:t>
            </a:r>
            <a:r>
              <a:rPr lang="zh-CN" altLang="en-US"/>
              <a:t>、</a:t>
            </a:r>
            <a:r>
              <a:rPr lang="zh-CN" altLang="en-US">
                <a:solidFill>
                  <a:srgbClr val="FF00FF"/>
                </a:solidFill>
              </a:rPr>
              <a:t>存储空间利用率</a:t>
            </a:r>
            <a:r>
              <a:rPr lang="zh-CN" altLang="en-US"/>
              <a:t>和</a:t>
            </a:r>
            <a:r>
              <a:rPr lang="zh-CN" altLang="en-US">
                <a:solidFill>
                  <a:srgbClr val="FF00FF"/>
                </a:solidFill>
              </a:rPr>
              <a:t>维护代价</a:t>
            </a:r>
            <a:r>
              <a:rPr lang="en-US" altLang="zh-CN"/>
              <a:t>3</a:t>
            </a:r>
            <a:r>
              <a:rPr lang="zh-CN" altLang="en-US"/>
              <a:t>个方面的因素。</a:t>
            </a:r>
            <a:endParaRPr lang="en-US" altLang="zh-CN"/>
          </a:p>
          <a:p>
            <a:endParaRPr lang="zh-CN" altLang="en-US"/>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357729C1-2DB5-4156-8FC3-36A5C0D05895}" type="datetime1">
              <a:rPr lang="zh-CN" altLang="en-US" smtClean="0"/>
              <a:t>2021/11/25</a:t>
            </a:fld>
            <a:endParaRPr lang="zh-CN" altLang="en-US" dirty="0"/>
          </a:p>
        </p:txBody>
      </p:sp>
    </p:spTree>
    <p:extLst>
      <p:ext uri="{BB962C8B-B14F-4D97-AF65-F5344CB8AC3E}">
        <p14:creationId xmlns:p14="http://schemas.microsoft.com/office/powerpoint/2010/main" val="1079626752"/>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z="3600"/>
              <a:t>确定数据库的存储结构（续）</a:t>
            </a:r>
          </a:p>
        </p:txBody>
      </p:sp>
      <p:sp>
        <p:nvSpPr>
          <p:cNvPr id="58371" name="Rectangle 3"/>
          <p:cNvSpPr>
            <a:spLocks noGrp="1" noChangeArrowheads="1"/>
          </p:cNvSpPr>
          <p:nvPr>
            <p:ph idx="1"/>
          </p:nvPr>
        </p:nvSpPr>
        <p:spPr/>
        <p:txBody>
          <a:bodyPr/>
          <a:lstStyle/>
          <a:p>
            <a:pPr>
              <a:lnSpc>
                <a:spcPct val="120000"/>
              </a:lnSpc>
            </a:pPr>
            <a:r>
              <a:rPr lang="zh-CN" altLang="en-US"/>
              <a:t>影响数据存放位置和存储结构的因素</a:t>
            </a:r>
          </a:p>
          <a:p>
            <a:pPr lvl="1">
              <a:lnSpc>
                <a:spcPct val="120000"/>
              </a:lnSpc>
            </a:pPr>
            <a:r>
              <a:rPr lang="zh-CN" altLang="en-US"/>
              <a:t>硬件环境</a:t>
            </a:r>
          </a:p>
          <a:p>
            <a:pPr lvl="1">
              <a:lnSpc>
                <a:spcPct val="120000"/>
              </a:lnSpc>
            </a:pPr>
            <a:r>
              <a:rPr lang="zh-CN" altLang="en-US"/>
              <a:t>应用需求</a:t>
            </a:r>
          </a:p>
          <a:p>
            <a:pPr lvl="2">
              <a:lnSpc>
                <a:spcPct val="120000"/>
              </a:lnSpc>
              <a:buSzPct val="87000"/>
              <a:buFont typeface="Wingdings" panose="05000000000000000000" pitchFamily="2" charset="2"/>
              <a:buChar char="l"/>
            </a:pPr>
            <a:r>
              <a:rPr lang="zh-CN" altLang="en-US"/>
              <a:t>存取时间</a:t>
            </a:r>
          </a:p>
          <a:p>
            <a:pPr lvl="2">
              <a:lnSpc>
                <a:spcPct val="120000"/>
              </a:lnSpc>
              <a:buSzPct val="87000"/>
              <a:buFont typeface="Wingdings" panose="05000000000000000000" pitchFamily="2" charset="2"/>
              <a:buChar char="l"/>
            </a:pPr>
            <a:r>
              <a:rPr lang="zh-CN" altLang="en-US"/>
              <a:t>存储空间利用率</a:t>
            </a:r>
          </a:p>
          <a:p>
            <a:pPr lvl="2">
              <a:lnSpc>
                <a:spcPct val="120000"/>
              </a:lnSpc>
              <a:buSzPct val="87000"/>
              <a:buFont typeface="Wingdings" panose="05000000000000000000" pitchFamily="2" charset="2"/>
              <a:buChar char="l"/>
            </a:pPr>
            <a:r>
              <a:rPr lang="zh-CN" altLang="en-US"/>
              <a:t>维护代价</a:t>
            </a:r>
            <a:endParaRPr lang="en-US" altLang="zh-CN"/>
          </a:p>
          <a:p>
            <a:pPr lvl="1">
              <a:lnSpc>
                <a:spcPct val="120000"/>
              </a:lnSpc>
              <a:buSzPct val="87000"/>
              <a:buFont typeface="Wingdings" panose="05000000000000000000" pitchFamily="2" charset="2"/>
              <a:buNone/>
            </a:pPr>
            <a:r>
              <a:rPr lang="zh-CN" altLang="en-US"/>
              <a:t>这三个方面常常是相互矛盾的</a:t>
            </a:r>
          </a:p>
          <a:p>
            <a:pPr lvl="1">
              <a:lnSpc>
                <a:spcPct val="120000"/>
              </a:lnSpc>
              <a:buFont typeface="Wingdings" panose="05000000000000000000" pitchFamily="2" charset="2"/>
              <a:buNone/>
            </a:pPr>
            <a:endParaRPr lang="zh-CN" altLang="en-US"/>
          </a:p>
        </p:txBody>
      </p:sp>
      <p:sp>
        <p:nvSpPr>
          <p:cNvPr id="64516" name="TextBox 1"/>
          <p:cNvSpPr txBox="1">
            <a:spLocks noChangeArrowheads="1"/>
          </p:cNvSpPr>
          <p:nvPr/>
        </p:nvSpPr>
        <p:spPr bwMode="auto">
          <a:xfrm>
            <a:off x="2011363" y="4929188"/>
            <a:ext cx="4864100" cy="482600"/>
          </a:xfrm>
          <a:prstGeom prst="rect">
            <a:avLst/>
          </a:prstGeom>
          <a:gradFill rotWithShape="0">
            <a:gsLst>
              <a:gs pos="0">
                <a:schemeClr val="hlink"/>
              </a:gs>
              <a:gs pos="100000">
                <a:schemeClr val="hlink">
                  <a:gamma/>
                  <a:tint val="21961"/>
                  <a:invGamma/>
                </a:schemeClr>
              </a:gs>
            </a:gsLst>
            <a:lin ang="5400000" scaled="1"/>
          </a:gradFill>
          <a:ln w="25400" cap="flat" cmpd="sng">
            <a:solidFill>
              <a:schemeClr val="accent2"/>
            </a:solidFill>
            <a:bevel/>
            <a:headEnd/>
            <a:tailEnd/>
          </a:ln>
          <a:effectLst/>
        </p:spPr>
        <p:txBody>
          <a:bodyPr wrap="none">
            <a:spAutoFit/>
          </a:bodyPr>
          <a:lstStyle/>
          <a:p>
            <a:pPr marL="0" lvl="1">
              <a:defRPr/>
            </a:pPr>
            <a:r>
              <a:rPr lang="zh-CN" altLang="en-US" sz="2400" b="1" dirty="0">
                <a:solidFill>
                  <a:srgbClr val="000000"/>
                </a:solidFill>
              </a:rPr>
              <a:t> 必须进行权衡，选择一个折中方案</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5BC3FBA6-5781-4039-AD8D-15EB6F0DE0DA}" type="datetime1">
              <a:rPr lang="zh-CN" altLang="en-US" smtClean="0"/>
              <a:t>2021/11/25</a:t>
            </a:fld>
            <a:endParaRPr lang="zh-CN" altLang="en-US" dirty="0"/>
          </a:p>
        </p:txBody>
      </p:sp>
    </p:spTree>
    <p:extLst>
      <p:ext uri="{BB962C8B-B14F-4D97-AF65-F5344CB8AC3E}">
        <p14:creationId xmlns:p14="http://schemas.microsoft.com/office/powerpoint/2010/main" val="20387661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 calcmode="lin" valueType="num">
                                      <p:cBhvr>
                                        <p:cTn id="7" dur="500" fill="hold"/>
                                        <p:tgtEl>
                                          <p:spTgt spid="64516"/>
                                        </p:tgtEl>
                                        <p:attrNameLst>
                                          <p:attrName>ppt_w</p:attrName>
                                        </p:attrNameLst>
                                      </p:cBhvr>
                                      <p:tavLst>
                                        <p:tav tm="0">
                                          <p:val>
                                            <p:fltVal val="0"/>
                                          </p:val>
                                        </p:tav>
                                        <p:tav tm="100000">
                                          <p:val>
                                            <p:strVal val="#ppt_w"/>
                                          </p:val>
                                        </p:tav>
                                      </p:tavLst>
                                    </p:anim>
                                    <p:anim calcmode="lin" valueType="num">
                                      <p:cBhvr>
                                        <p:cTn id="8" dur="500" fill="hold"/>
                                        <p:tgtEl>
                                          <p:spTgt spid="64516"/>
                                        </p:tgtEl>
                                        <p:attrNameLst>
                                          <p:attrName>ppt_h</p:attrName>
                                        </p:attrNameLst>
                                      </p:cBhvr>
                                      <p:tavLst>
                                        <p:tav tm="0">
                                          <p:val>
                                            <p:fltVal val="0"/>
                                          </p:val>
                                        </p:tav>
                                        <p:tav tm="100000">
                                          <p:val>
                                            <p:strVal val="#ppt_h"/>
                                          </p:val>
                                        </p:tav>
                                      </p:tavLst>
                                    </p:anim>
                                    <p:animEffect transition="in" filter="fade">
                                      <p:cBhvr>
                                        <p:cTn id="9"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4" descr="C:\Users\wamdm\Deskto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16631"/>
            <a:ext cx="5904656" cy="661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F476F5BA-D6CE-4F2E-9AA1-0F2CA7946643}" type="datetime1">
              <a:rPr lang="zh-CN" altLang="en-US" smtClean="0"/>
              <a:t>2021/11/25</a:t>
            </a:fld>
            <a:endParaRPr lang="zh-CN" altLang="en-US" dirty="0"/>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z="3600"/>
              <a:t>1. </a:t>
            </a:r>
            <a:r>
              <a:rPr lang="zh-CN" altLang="zh-CN" sz="3600"/>
              <a:t>确定数据的存放位置</a:t>
            </a:r>
          </a:p>
        </p:txBody>
      </p:sp>
      <p:sp>
        <p:nvSpPr>
          <p:cNvPr id="60419" name="Rectangle 3"/>
          <p:cNvSpPr>
            <a:spLocks noGrp="1" noChangeArrowheads="1"/>
          </p:cNvSpPr>
          <p:nvPr>
            <p:ph idx="1"/>
          </p:nvPr>
        </p:nvSpPr>
        <p:spPr/>
        <p:txBody>
          <a:bodyPr/>
          <a:lstStyle/>
          <a:p>
            <a:pPr>
              <a:lnSpc>
                <a:spcPct val="150000"/>
              </a:lnSpc>
              <a:defRPr/>
            </a:pPr>
            <a:r>
              <a:rPr lang="zh-CN" altLang="en-US" dirty="0"/>
              <a:t>基本原则</a:t>
            </a:r>
          </a:p>
          <a:p>
            <a:pPr lvl="1">
              <a:lnSpc>
                <a:spcPct val="150000"/>
              </a:lnSpc>
              <a:defRPr/>
            </a:pPr>
            <a:r>
              <a:rPr lang="zh-CN" altLang="en-US" dirty="0"/>
              <a:t>根据应用情况将</a:t>
            </a:r>
          </a:p>
          <a:p>
            <a:pPr lvl="2">
              <a:lnSpc>
                <a:spcPct val="120000"/>
              </a:lnSpc>
              <a:buSzPct val="87000"/>
              <a:buFont typeface="Wingdings" pitchFamily="2" charset="2"/>
              <a:buChar char="l"/>
              <a:defRPr/>
            </a:pPr>
            <a:r>
              <a:rPr lang="zh-CN" altLang="en-US" dirty="0"/>
              <a:t>易变部分与稳定部分分开存放</a:t>
            </a:r>
          </a:p>
          <a:p>
            <a:pPr lvl="2">
              <a:lnSpc>
                <a:spcPct val="120000"/>
              </a:lnSpc>
              <a:buSzPct val="87000"/>
              <a:buFont typeface="Wingdings" pitchFamily="2" charset="2"/>
              <a:buChar char="l"/>
              <a:defRPr/>
            </a:pPr>
            <a:r>
              <a:rPr lang="zh-CN" altLang="en-US" dirty="0"/>
              <a:t>经常存取部分与存取频率较低部分分开存放</a:t>
            </a:r>
            <a:endParaRPr lang="en-US" altLang="zh-CN" dirty="0"/>
          </a:p>
          <a:p>
            <a:pPr marL="0" indent="0">
              <a:lnSpc>
                <a:spcPct val="150000"/>
              </a:lnSpc>
              <a:defRPr/>
            </a:pPr>
            <a:r>
              <a:rPr lang="en-US" altLang="zh-CN" sz="2400" dirty="0"/>
              <a:t>[</a:t>
            </a:r>
            <a:r>
              <a:rPr lang="zh-CN" altLang="en-US" sz="2400" dirty="0"/>
              <a:t>例</a:t>
            </a:r>
            <a:r>
              <a:rPr lang="en-US" altLang="zh-CN" sz="2400" dirty="0"/>
              <a:t>]</a:t>
            </a:r>
            <a:endParaRPr lang="zh-CN" altLang="en-US" sz="2400" dirty="0"/>
          </a:p>
          <a:p>
            <a:pPr lvl="1">
              <a:lnSpc>
                <a:spcPct val="150000"/>
              </a:lnSpc>
              <a:defRPr/>
            </a:pPr>
            <a:r>
              <a:rPr lang="zh-CN" altLang="en-US" sz="2000" dirty="0"/>
              <a:t>可以将比较大的表分别放在两个磁盘上，以加快存取速度，这在多用户环境下特别有效。</a:t>
            </a:r>
          </a:p>
          <a:p>
            <a:pPr lvl="1">
              <a:lnSpc>
                <a:spcPct val="150000"/>
              </a:lnSpc>
              <a:defRPr/>
            </a:pPr>
            <a:r>
              <a:rPr lang="zh-CN" altLang="en-US" sz="2000" dirty="0"/>
              <a:t>可以将日志文件与数据库对象（表、索引等）放在不同的磁盘以改进系统的性能。</a:t>
            </a:r>
          </a:p>
          <a:p>
            <a:pPr lvl="2">
              <a:lnSpc>
                <a:spcPct val="120000"/>
              </a:lnSpc>
              <a:buSzPct val="87000"/>
              <a:buFont typeface="Arial" panose="020B0604020202020204" pitchFamily="34" charset="0"/>
              <a:buNone/>
              <a:defRPr/>
            </a:pPr>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4BB2E30F-053D-4BEC-8A46-141D11F3BAD1}" type="datetime1">
              <a:rPr lang="zh-CN" altLang="en-US" smtClean="0"/>
              <a:t>2021/11/25</a:t>
            </a:fld>
            <a:endParaRPr lang="zh-CN" altLang="en-US" dirty="0"/>
          </a:p>
        </p:txBody>
      </p:sp>
    </p:spTree>
    <p:extLst>
      <p:ext uri="{BB962C8B-B14F-4D97-AF65-F5344CB8AC3E}">
        <p14:creationId xmlns:p14="http://schemas.microsoft.com/office/powerpoint/2010/main" val="1567616548"/>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sz="3600"/>
              <a:t>2. </a:t>
            </a:r>
            <a:r>
              <a:rPr lang="zh-CN" altLang="en-US" sz="3600"/>
              <a:t>确定系统配置</a:t>
            </a:r>
          </a:p>
        </p:txBody>
      </p:sp>
      <p:sp>
        <p:nvSpPr>
          <p:cNvPr id="60419" name="Rectangle 3"/>
          <p:cNvSpPr>
            <a:spLocks noGrp="1" noChangeArrowheads="1"/>
          </p:cNvSpPr>
          <p:nvPr>
            <p:ph idx="1"/>
          </p:nvPr>
        </p:nvSpPr>
        <p:spPr/>
        <p:txBody>
          <a:bodyPr/>
          <a:lstStyle/>
          <a:p>
            <a:pPr>
              <a:lnSpc>
                <a:spcPct val="120000"/>
              </a:lnSpc>
              <a:spcBef>
                <a:spcPct val="0"/>
              </a:spcBef>
            </a:pPr>
            <a:r>
              <a:rPr lang="zh-CN" altLang="en-US"/>
              <a:t>数据库管理系统一般都提供了一些存储分配参数</a:t>
            </a:r>
          </a:p>
          <a:p>
            <a:pPr lvl="1">
              <a:lnSpc>
                <a:spcPct val="120000"/>
              </a:lnSpc>
              <a:spcBef>
                <a:spcPct val="0"/>
              </a:spcBef>
              <a:buSzPct val="87000"/>
              <a:buFont typeface="Wingdings" panose="05000000000000000000" pitchFamily="2" charset="2"/>
              <a:buChar char="l"/>
            </a:pPr>
            <a:r>
              <a:rPr lang="zh-CN" altLang="en-US"/>
              <a:t>同时使用数据库的用户数</a:t>
            </a:r>
          </a:p>
          <a:p>
            <a:pPr lvl="1">
              <a:lnSpc>
                <a:spcPct val="120000"/>
              </a:lnSpc>
              <a:spcBef>
                <a:spcPct val="0"/>
              </a:spcBef>
              <a:buSzPct val="87000"/>
              <a:buFont typeface="Wingdings" panose="05000000000000000000" pitchFamily="2" charset="2"/>
              <a:buChar char="l"/>
            </a:pPr>
            <a:r>
              <a:rPr lang="zh-CN" altLang="en-US"/>
              <a:t>同时打开的数据库对象数</a:t>
            </a:r>
          </a:p>
          <a:p>
            <a:pPr lvl="1">
              <a:lnSpc>
                <a:spcPct val="120000"/>
              </a:lnSpc>
              <a:spcBef>
                <a:spcPct val="0"/>
              </a:spcBef>
              <a:buSzPct val="87000"/>
              <a:buFont typeface="Wingdings" panose="05000000000000000000" pitchFamily="2" charset="2"/>
              <a:buChar char="l"/>
            </a:pPr>
            <a:r>
              <a:rPr lang="zh-CN" altLang="en-US"/>
              <a:t>内存分配参数</a:t>
            </a:r>
            <a:endParaRPr lang="en-US" altLang="zh-CN"/>
          </a:p>
          <a:p>
            <a:pPr lvl="1">
              <a:lnSpc>
                <a:spcPct val="120000"/>
              </a:lnSpc>
              <a:spcBef>
                <a:spcPct val="0"/>
              </a:spcBef>
              <a:buSzPct val="87000"/>
              <a:buFont typeface="Wingdings" panose="05000000000000000000" pitchFamily="2" charset="2"/>
              <a:buChar char="l"/>
            </a:pPr>
            <a:r>
              <a:rPr lang="zh-CN" altLang="en-US"/>
              <a:t>缓冲区分配参数（使用的缓冲区长度、个数）</a:t>
            </a:r>
          </a:p>
          <a:p>
            <a:pPr lvl="1">
              <a:lnSpc>
                <a:spcPct val="120000"/>
              </a:lnSpc>
              <a:spcBef>
                <a:spcPct val="0"/>
              </a:spcBef>
              <a:buSzPct val="87000"/>
              <a:buFont typeface="Wingdings" panose="05000000000000000000" pitchFamily="2" charset="2"/>
              <a:buChar char="l"/>
            </a:pPr>
            <a:r>
              <a:rPr lang="zh-CN" altLang="en-US"/>
              <a:t>存储分配参数 </a:t>
            </a:r>
            <a:endParaRPr lang="en-US" altLang="zh-CN"/>
          </a:p>
          <a:p>
            <a:pPr lvl="1">
              <a:lnSpc>
                <a:spcPct val="120000"/>
              </a:lnSpc>
              <a:spcBef>
                <a:spcPct val="0"/>
              </a:spcBef>
              <a:buSzPct val="87000"/>
              <a:buFont typeface="Wingdings" panose="05000000000000000000" pitchFamily="2" charset="2"/>
              <a:buChar char="l"/>
            </a:pPr>
            <a:r>
              <a:rPr lang="zh-CN" altLang="en-US"/>
              <a:t>物理块的大小</a:t>
            </a:r>
            <a:endParaRPr lang="en-US" altLang="zh-CN"/>
          </a:p>
          <a:p>
            <a:pPr lvl="1">
              <a:lnSpc>
                <a:spcPct val="120000"/>
              </a:lnSpc>
              <a:spcBef>
                <a:spcPct val="0"/>
              </a:spcBef>
              <a:buSzPct val="87000"/>
              <a:buFont typeface="Wingdings" panose="05000000000000000000" pitchFamily="2" charset="2"/>
              <a:buChar char="l"/>
            </a:pPr>
            <a:r>
              <a:rPr lang="zh-CN" altLang="en-US"/>
              <a:t>物理块装填因子</a:t>
            </a:r>
            <a:endParaRPr lang="en-US" altLang="zh-CN"/>
          </a:p>
          <a:p>
            <a:pPr lvl="1">
              <a:lnSpc>
                <a:spcPct val="120000"/>
              </a:lnSpc>
              <a:spcBef>
                <a:spcPct val="0"/>
              </a:spcBef>
              <a:buSzPct val="87000"/>
              <a:buFont typeface="Wingdings" panose="05000000000000000000" pitchFamily="2" charset="2"/>
              <a:buChar char="l"/>
            </a:pPr>
            <a:r>
              <a:rPr lang="zh-CN" altLang="en-US"/>
              <a:t>时间片大小</a:t>
            </a:r>
          </a:p>
          <a:p>
            <a:pPr lvl="1">
              <a:lnSpc>
                <a:spcPct val="120000"/>
              </a:lnSpc>
              <a:spcBef>
                <a:spcPct val="0"/>
              </a:spcBef>
              <a:buSzPct val="87000"/>
              <a:buFont typeface="Wingdings" panose="05000000000000000000" pitchFamily="2" charset="2"/>
              <a:buChar char="l"/>
            </a:pPr>
            <a:r>
              <a:rPr lang="zh-CN" altLang="en-US"/>
              <a:t>数据库的大小</a:t>
            </a:r>
          </a:p>
          <a:p>
            <a:pPr lvl="1">
              <a:lnSpc>
                <a:spcPct val="120000"/>
              </a:lnSpc>
              <a:spcBef>
                <a:spcPct val="0"/>
              </a:spcBef>
              <a:buSzPct val="87000"/>
              <a:buFont typeface="Wingdings" panose="05000000000000000000" pitchFamily="2" charset="2"/>
              <a:buChar char="l"/>
            </a:pPr>
            <a:r>
              <a:rPr lang="zh-CN" altLang="en-US"/>
              <a:t>锁的数目等</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6718CC0E-3FDF-48FD-BF70-60B9EAFB579B}" type="datetime1">
              <a:rPr lang="zh-CN" altLang="en-US" smtClean="0"/>
              <a:t>2021/11/25</a:t>
            </a:fld>
            <a:endParaRPr lang="zh-CN" altLang="en-US" dirty="0"/>
          </a:p>
        </p:txBody>
      </p:sp>
    </p:spTree>
    <p:extLst>
      <p:ext uri="{BB962C8B-B14F-4D97-AF65-F5344CB8AC3E}">
        <p14:creationId xmlns:p14="http://schemas.microsoft.com/office/powerpoint/2010/main" val="1846120956"/>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z="3600"/>
              <a:t>确定系统配置（续）</a:t>
            </a:r>
          </a:p>
        </p:txBody>
      </p:sp>
      <p:sp>
        <p:nvSpPr>
          <p:cNvPr id="61443" name="Rectangle 3"/>
          <p:cNvSpPr>
            <a:spLocks noGrp="1" noChangeArrowheads="1"/>
          </p:cNvSpPr>
          <p:nvPr>
            <p:ph idx="1"/>
          </p:nvPr>
        </p:nvSpPr>
        <p:spPr/>
        <p:txBody>
          <a:bodyPr/>
          <a:lstStyle/>
          <a:p>
            <a:pPr>
              <a:lnSpc>
                <a:spcPct val="120000"/>
              </a:lnSpc>
            </a:pPr>
            <a:r>
              <a:rPr lang="zh-CN" altLang="en-US"/>
              <a:t>系统都为这些变量赋予了合理的缺省值。</a:t>
            </a:r>
            <a:endParaRPr lang="en-US" altLang="zh-CN"/>
          </a:p>
          <a:p>
            <a:pPr>
              <a:lnSpc>
                <a:spcPct val="120000"/>
              </a:lnSpc>
              <a:buFont typeface="Wingdings" panose="05000000000000000000" pitchFamily="2" charset="2"/>
              <a:buNone/>
            </a:pPr>
            <a:r>
              <a:rPr lang="en-US" altLang="zh-CN"/>
              <a:t>    </a:t>
            </a:r>
            <a:r>
              <a:rPr lang="zh-CN" altLang="en-US"/>
              <a:t>在进行物理设计时需要根据应用环境确定这些参数值，以使系统性能最优。</a:t>
            </a:r>
          </a:p>
          <a:p>
            <a:pPr marL="1371600" lvl="3" indent="0">
              <a:lnSpc>
                <a:spcPct val="120000"/>
              </a:lnSpc>
              <a:buFont typeface="Arial" panose="020B0604020202020204" pitchFamily="34" charset="0"/>
              <a:buNone/>
            </a:pPr>
            <a:endParaRPr lang="zh-CN" altLang="en-US" sz="1800"/>
          </a:p>
          <a:p>
            <a:pPr>
              <a:lnSpc>
                <a:spcPct val="120000"/>
              </a:lnSpc>
            </a:pPr>
            <a:r>
              <a:rPr lang="zh-CN" altLang="en-US"/>
              <a:t>在物理设计时对系统配置变量的调整只是初步的，要根据系统实际运行情况做进一步的调整，以切实改进系统性能。</a:t>
            </a:r>
          </a:p>
          <a:p>
            <a:pPr lvl="1"/>
            <a:endParaRPr lang="en-US" altLang="zh-CN"/>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8D2B0055-4B3D-4FA7-9FD0-17FD3E836A26}" type="datetime1">
              <a:rPr lang="zh-CN" altLang="en-US" smtClean="0"/>
              <a:t>2021/11/25</a:t>
            </a:fld>
            <a:endParaRPr lang="zh-CN" altLang="en-US" dirty="0"/>
          </a:p>
        </p:txBody>
      </p:sp>
    </p:spTree>
    <p:extLst>
      <p:ext uri="{BB962C8B-B14F-4D97-AF65-F5344CB8AC3E}">
        <p14:creationId xmlns:p14="http://schemas.microsoft.com/office/powerpoint/2010/main" val="2407640559"/>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sz="3600"/>
              <a:t>7.5  </a:t>
            </a:r>
            <a:r>
              <a:rPr lang="zh-CN" altLang="en-US" sz="3600"/>
              <a:t>数据库的物理设计</a:t>
            </a:r>
          </a:p>
        </p:txBody>
      </p:sp>
      <p:sp>
        <p:nvSpPr>
          <p:cNvPr id="62467" name="Rectangle 3"/>
          <p:cNvSpPr>
            <a:spLocks noGrp="1" noChangeArrowheads="1"/>
          </p:cNvSpPr>
          <p:nvPr>
            <p:ph idx="1"/>
          </p:nvPr>
        </p:nvSpPr>
        <p:spPr/>
        <p:txBody>
          <a:bodyPr/>
          <a:lstStyle/>
          <a:p>
            <a:pPr marL="0" indent="0">
              <a:lnSpc>
                <a:spcPct val="150000"/>
              </a:lnSpc>
              <a:buFont typeface="Wingdings" panose="05000000000000000000" pitchFamily="2" charset="2"/>
              <a:buNone/>
            </a:pPr>
            <a:r>
              <a:rPr lang="en-US" altLang="zh-CN"/>
              <a:t>7.5.1  </a:t>
            </a:r>
            <a:r>
              <a:rPr lang="zh-CN" altLang="en-US"/>
              <a:t>数据库物理设计的内容和方法</a:t>
            </a:r>
          </a:p>
          <a:p>
            <a:pPr marL="0" indent="0">
              <a:lnSpc>
                <a:spcPct val="150000"/>
              </a:lnSpc>
              <a:buFont typeface="Wingdings" panose="05000000000000000000" pitchFamily="2" charset="2"/>
              <a:buNone/>
            </a:pPr>
            <a:r>
              <a:rPr lang="en-US" altLang="zh-CN"/>
              <a:t>7.5.2  </a:t>
            </a:r>
            <a:r>
              <a:rPr lang="zh-CN" altLang="en-US"/>
              <a:t>关系模式存取方法选择</a:t>
            </a:r>
          </a:p>
          <a:p>
            <a:pPr marL="0" indent="0">
              <a:lnSpc>
                <a:spcPct val="150000"/>
              </a:lnSpc>
              <a:buFont typeface="Wingdings" panose="05000000000000000000" pitchFamily="2" charset="2"/>
              <a:buNone/>
            </a:pPr>
            <a:r>
              <a:rPr lang="en-US" altLang="zh-CN"/>
              <a:t>7.5.3  </a:t>
            </a:r>
            <a:r>
              <a:rPr lang="zh-CN" altLang="en-US"/>
              <a:t>确定数据库的存储结构</a:t>
            </a:r>
          </a:p>
          <a:p>
            <a:pPr marL="0" indent="0">
              <a:lnSpc>
                <a:spcPct val="150000"/>
              </a:lnSpc>
              <a:buFont typeface="Wingdings" panose="05000000000000000000" pitchFamily="2" charset="2"/>
              <a:buNone/>
            </a:pPr>
            <a:r>
              <a:rPr lang="en-US" altLang="zh-CN">
                <a:solidFill>
                  <a:srgbClr val="00B050"/>
                </a:solidFill>
              </a:rPr>
              <a:t>7.5.4  </a:t>
            </a:r>
            <a:r>
              <a:rPr lang="zh-CN" altLang="en-US">
                <a:solidFill>
                  <a:srgbClr val="00B050"/>
                </a:solidFill>
              </a:rPr>
              <a:t>评价物理结构</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DF0B57D8-1691-4607-B806-6D6AFB5D450B}" type="datetime1">
              <a:rPr lang="zh-CN" altLang="en-US" smtClean="0"/>
              <a:t>2021/11/25</a:t>
            </a:fld>
            <a:endParaRPr lang="zh-CN" altLang="en-US" dirty="0"/>
          </a:p>
        </p:txBody>
      </p:sp>
    </p:spTree>
    <p:extLst>
      <p:ext uri="{BB962C8B-B14F-4D97-AF65-F5344CB8AC3E}">
        <p14:creationId xmlns:p14="http://schemas.microsoft.com/office/powerpoint/2010/main" val="3682843122"/>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sz="3600"/>
              <a:t>7.5.4  </a:t>
            </a:r>
            <a:r>
              <a:rPr lang="zh-CN" altLang="en-US" sz="3600"/>
              <a:t>评价物理结构</a:t>
            </a:r>
          </a:p>
        </p:txBody>
      </p:sp>
      <p:sp>
        <p:nvSpPr>
          <p:cNvPr id="63491" name="Rectangle 3"/>
          <p:cNvSpPr>
            <a:spLocks noGrp="1" noChangeArrowheads="1"/>
          </p:cNvSpPr>
          <p:nvPr>
            <p:ph idx="1"/>
          </p:nvPr>
        </p:nvSpPr>
        <p:spPr/>
        <p:txBody>
          <a:bodyPr/>
          <a:lstStyle/>
          <a:p>
            <a:pPr>
              <a:lnSpc>
                <a:spcPct val="120000"/>
              </a:lnSpc>
            </a:pPr>
            <a:r>
              <a:rPr lang="zh-CN" altLang="en-US"/>
              <a:t>对数据库物理设计过程中产生的多种方案进行评价，从中选择一个较优的方案作为数据库的物理结构。</a:t>
            </a:r>
            <a:endParaRPr lang="en-US" altLang="zh-CN"/>
          </a:p>
          <a:p>
            <a:pPr>
              <a:lnSpc>
                <a:spcPct val="120000"/>
              </a:lnSpc>
            </a:pPr>
            <a:r>
              <a:rPr lang="zh-CN" altLang="en-US"/>
              <a:t>评价方法</a:t>
            </a:r>
          </a:p>
          <a:p>
            <a:pPr lvl="1">
              <a:lnSpc>
                <a:spcPct val="120000"/>
              </a:lnSpc>
            </a:pPr>
            <a:r>
              <a:rPr lang="zh-CN" altLang="en-US"/>
              <a:t>定量估算各种方案</a:t>
            </a:r>
          </a:p>
          <a:p>
            <a:pPr lvl="2">
              <a:lnSpc>
                <a:spcPct val="120000"/>
              </a:lnSpc>
              <a:buSzPct val="87000"/>
              <a:buFont typeface="Wingdings" panose="05000000000000000000" pitchFamily="2" charset="2"/>
              <a:buChar char="l"/>
            </a:pPr>
            <a:r>
              <a:rPr lang="zh-CN" altLang="en-US"/>
              <a:t> 存储空间</a:t>
            </a:r>
          </a:p>
          <a:p>
            <a:pPr lvl="2">
              <a:lnSpc>
                <a:spcPct val="120000"/>
              </a:lnSpc>
              <a:buSzPct val="87000"/>
              <a:buFont typeface="Wingdings" panose="05000000000000000000" pitchFamily="2" charset="2"/>
              <a:buChar char="l"/>
            </a:pPr>
            <a:r>
              <a:rPr lang="zh-CN" altLang="en-US"/>
              <a:t> 存取时间</a:t>
            </a:r>
          </a:p>
          <a:p>
            <a:pPr lvl="2">
              <a:lnSpc>
                <a:spcPct val="120000"/>
              </a:lnSpc>
              <a:buSzPct val="87000"/>
              <a:buFont typeface="Wingdings" panose="05000000000000000000" pitchFamily="2" charset="2"/>
              <a:buChar char="l"/>
            </a:pPr>
            <a:r>
              <a:rPr lang="zh-CN" altLang="en-US"/>
              <a:t> 维护代价</a:t>
            </a:r>
          </a:p>
          <a:p>
            <a:pPr lvl="1">
              <a:lnSpc>
                <a:spcPct val="120000"/>
              </a:lnSpc>
            </a:pPr>
            <a:r>
              <a:rPr lang="zh-CN" altLang="en-US"/>
              <a:t>对估算结果进行权衡、比较，选择出一个较优的合理的物理结构。</a:t>
            </a:r>
          </a:p>
          <a:p>
            <a:pPr>
              <a:lnSpc>
                <a:spcPct val="120000"/>
              </a:lnSpc>
            </a:pPr>
            <a:endParaRPr lang="zh-CN" altLang="en-US"/>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A0AB675A-C8DA-4364-9139-1D96D22FE149}" type="datetime1">
              <a:rPr lang="zh-CN" altLang="en-US" smtClean="0"/>
              <a:t>2021/11/25</a:t>
            </a:fld>
            <a:endParaRPr lang="zh-CN" altLang="en-US" dirty="0"/>
          </a:p>
        </p:txBody>
      </p:sp>
    </p:spTree>
    <p:extLst>
      <p:ext uri="{BB962C8B-B14F-4D97-AF65-F5344CB8AC3E}">
        <p14:creationId xmlns:p14="http://schemas.microsoft.com/office/powerpoint/2010/main" val="3534471100"/>
      </p:ext>
    </p:extLst>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zh-CN"/>
              <a:t>第七章  数据库设计</a:t>
            </a:r>
          </a:p>
        </p:txBody>
      </p:sp>
      <p:sp>
        <p:nvSpPr>
          <p:cNvPr id="64515" name="Rectangle 3"/>
          <p:cNvSpPr>
            <a:spLocks noGrp="1" noChangeArrowheads="1"/>
          </p:cNvSpPr>
          <p:nvPr>
            <p:ph idx="1"/>
          </p:nvPr>
        </p:nvSpPr>
        <p:spPr/>
        <p:txBody>
          <a:bodyPr/>
          <a:lstStyle/>
          <a:p>
            <a:pPr marL="0" indent="0">
              <a:lnSpc>
                <a:spcPct val="150000"/>
              </a:lnSpc>
              <a:buFont typeface="Wingdings" panose="05000000000000000000" pitchFamily="2" charset="2"/>
              <a:buNone/>
            </a:pPr>
            <a:r>
              <a:rPr lang="en-US" altLang="zh-CN"/>
              <a:t>7.1  </a:t>
            </a:r>
            <a:r>
              <a:rPr lang="zh-CN" altLang="en-US"/>
              <a:t>数据库设计概述</a:t>
            </a:r>
          </a:p>
          <a:p>
            <a:pPr marL="0" indent="0">
              <a:lnSpc>
                <a:spcPct val="150000"/>
              </a:lnSpc>
              <a:buFont typeface="Wingdings" panose="05000000000000000000" pitchFamily="2" charset="2"/>
              <a:buNone/>
            </a:pPr>
            <a:r>
              <a:rPr lang="en-US" altLang="zh-CN"/>
              <a:t>7.2  </a:t>
            </a:r>
            <a:r>
              <a:rPr lang="zh-CN" altLang="en-US"/>
              <a:t>需求分析</a:t>
            </a:r>
          </a:p>
          <a:p>
            <a:pPr marL="0" indent="0">
              <a:lnSpc>
                <a:spcPct val="150000"/>
              </a:lnSpc>
              <a:buFont typeface="Wingdings" panose="05000000000000000000" pitchFamily="2" charset="2"/>
              <a:buNone/>
            </a:pPr>
            <a:r>
              <a:rPr lang="en-US" altLang="zh-CN"/>
              <a:t>7.3  </a:t>
            </a:r>
            <a:r>
              <a:rPr lang="zh-CN" altLang="en-US"/>
              <a:t>概念结构设计</a:t>
            </a:r>
          </a:p>
          <a:p>
            <a:pPr marL="0" indent="0">
              <a:lnSpc>
                <a:spcPct val="150000"/>
              </a:lnSpc>
              <a:buFont typeface="Wingdings" panose="05000000000000000000" pitchFamily="2" charset="2"/>
              <a:buNone/>
            </a:pPr>
            <a:r>
              <a:rPr lang="en-US" altLang="zh-CN"/>
              <a:t>7.4  </a:t>
            </a:r>
            <a:r>
              <a:rPr lang="zh-CN" altLang="en-US"/>
              <a:t>逻辑结构设计</a:t>
            </a:r>
          </a:p>
          <a:p>
            <a:pPr marL="0" indent="0">
              <a:lnSpc>
                <a:spcPct val="150000"/>
              </a:lnSpc>
              <a:buFont typeface="Wingdings" panose="05000000000000000000" pitchFamily="2" charset="2"/>
              <a:buNone/>
            </a:pPr>
            <a:r>
              <a:rPr lang="en-US" altLang="zh-CN"/>
              <a:t>7.5  </a:t>
            </a:r>
            <a:r>
              <a:rPr lang="zh-CN" altLang="en-US"/>
              <a:t>物理结构设计</a:t>
            </a:r>
          </a:p>
          <a:p>
            <a:pPr marL="0" indent="0">
              <a:lnSpc>
                <a:spcPct val="150000"/>
              </a:lnSpc>
              <a:buFont typeface="Wingdings" panose="05000000000000000000" pitchFamily="2" charset="2"/>
              <a:buNone/>
            </a:pPr>
            <a:r>
              <a:rPr lang="en-US" altLang="zh-CN">
                <a:solidFill>
                  <a:srgbClr val="0066FF"/>
                </a:solidFill>
              </a:rPr>
              <a:t>7.6  </a:t>
            </a:r>
            <a:r>
              <a:rPr lang="zh-CN" altLang="en-US">
                <a:solidFill>
                  <a:srgbClr val="0066FF"/>
                </a:solidFill>
              </a:rPr>
              <a:t>数据库的实施和维护</a:t>
            </a:r>
          </a:p>
          <a:p>
            <a:pPr marL="0" indent="0">
              <a:lnSpc>
                <a:spcPct val="150000"/>
              </a:lnSpc>
              <a:buFont typeface="Wingdings" panose="05000000000000000000" pitchFamily="2" charset="2"/>
              <a:buNone/>
            </a:pPr>
            <a:r>
              <a:rPr lang="en-US" altLang="zh-CN"/>
              <a:t>7.7  </a:t>
            </a:r>
            <a:r>
              <a:rPr lang="zh-CN" altLang="en-US"/>
              <a:t>小结</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5AB9CF9D-8DB2-4B6B-B4B4-B25764DF1192}" type="datetime1">
              <a:rPr lang="zh-CN" altLang="en-US" smtClean="0"/>
              <a:t>2021/11/25</a:t>
            </a:fld>
            <a:endParaRPr lang="zh-CN" altLang="en-US" dirty="0"/>
          </a:p>
        </p:txBody>
      </p:sp>
    </p:spTree>
    <p:extLst>
      <p:ext uri="{BB962C8B-B14F-4D97-AF65-F5344CB8AC3E}">
        <p14:creationId xmlns:p14="http://schemas.microsoft.com/office/powerpoint/2010/main" val="2646527609"/>
      </p:ext>
    </p:extLst>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sz="3600"/>
              <a:t>7.6 </a:t>
            </a:r>
            <a:r>
              <a:rPr lang="zh-CN" altLang="en-US" sz="3600"/>
              <a:t>数据库的实施和维护</a:t>
            </a:r>
          </a:p>
        </p:txBody>
      </p:sp>
      <p:sp>
        <p:nvSpPr>
          <p:cNvPr id="65539" name="Rectangle 3"/>
          <p:cNvSpPr>
            <a:spLocks noGrp="1" noChangeArrowheads="1"/>
          </p:cNvSpPr>
          <p:nvPr>
            <p:ph idx="1"/>
          </p:nvPr>
        </p:nvSpPr>
        <p:spPr/>
        <p:txBody>
          <a:bodyPr/>
          <a:lstStyle/>
          <a:p>
            <a:pPr marL="0" indent="0">
              <a:lnSpc>
                <a:spcPct val="150000"/>
              </a:lnSpc>
              <a:buFont typeface="Wingdings" panose="05000000000000000000" pitchFamily="2" charset="2"/>
              <a:buNone/>
            </a:pPr>
            <a:r>
              <a:rPr lang="en-US" altLang="zh-CN">
                <a:solidFill>
                  <a:srgbClr val="00B050"/>
                </a:solidFill>
              </a:rPr>
              <a:t>7.6.1 </a:t>
            </a:r>
            <a:r>
              <a:rPr lang="zh-CN" altLang="en-US">
                <a:solidFill>
                  <a:srgbClr val="00B050"/>
                </a:solidFill>
              </a:rPr>
              <a:t>数据的载入和应用程序的调试</a:t>
            </a:r>
            <a:endParaRPr lang="en-US" altLang="zh-CN">
              <a:solidFill>
                <a:srgbClr val="00B050"/>
              </a:solidFill>
            </a:endParaRPr>
          </a:p>
          <a:p>
            <a:pPr marL="0" indent="0">
              <a:lnSpc>
                <a:spcPct val="150000"/>
              </a:lnSpc>
              <a:buFont typeface="Wingdings" panose="05000000000000000000" pitchFamily="2" charset="2"/>
              <a:buNone/>
            </a:pPr>
            <a:r>
              <a:rPr lang="en-US" altLang="zh-CN"/>
              <a:t>7.6.2 </a:t>
            </a:r>
            <a:r>
              <a:rPr lang="zh-CN" altLang="en-US"/>
              <a:t>数据库的试运行</a:t>
            </a:r>
            <a:endParaRPr lang="en-US" altLang="zh-CN"/>
          </a:p>
          <a:p>
            <a:pPr marL="0" indent="0">
              <a:lnSpc>
                <a:spcPct val="150000"/>
              </a:lnSpc>
              <a:buFont typeface="Wingdings" panose="05000000000000000000" pitchFamily="2" charset="2"/>
              <a:buNone/>
            </a:pPr>
            <a:r>
              <a:rPr lang="en-US" altLang="zh-CN"/>
              <a:t>7.6.3 </a:t>
            </a:r>
            <a:r>
              <a:rPr lang="zh-CN" altLang="en-US"/>
              <a:t>数据库的运行和维护</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B539FA8D-EF42-4F41-AFDE-DCB0D3962CB7}" type="datetime1">
              <a:rPr lang="zh-CN" altLang="en-US" smtClean="0"/>
              <a:t>2021/11/25</a:t>
            </a:fld>
            <a:endParaRPr lang="zh-CN" altLang="en-US" dirty="0"/>
          </a:p>
        </p:txBody>
      </p:sp>
    </p:spTree>
    <p:extLst>
      <p:ext uri="{BB962C8B-B14F-4D97-AF65-F5344CB8AC3E}">
        <p14:creationId xmlns:p14="http://schemas.microsoft.com/office/powerpoint/2010/main" val="1286465667"/>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en-US" altLang="zh-CN" sz="3200"/>
              <a:t> </a:t>
            </a:r>
            <a:r>
              <a:rPr lang="zh-CN" altLang="en-US" sz="3200"/>
              <a:t>数据的载入 </a:t>
            </a:r>
          </a:p>
        </p:txBody>
      </p:sp>
      <p:sp>
        <p:nvSpPr>
          <p:cNvPr id="66564" name="Rectangle 3"/>
          <p:cNvSpPr>
            <a:spLocks noGrp="1" noChangeArrowheads="1"/>
          </p:cNvSpPr>
          <p:nvPr>
            <p:ph idx="1"/>
          </p:nvPr>
        </p:nvSpPr>
        <p:spPr/>
        <p:txBody>
          <a:bodyPr/>
          <a:lstStyle/>
          <a:p>
            <a:pPr>
              <a:lnSpc>
                <a:spcPct val="140000"/>
              </a:lnSpc>
            </a:pPr>
            <a:r>
              <a:rPr lang="zh-CN" altLang="en-US" sz="2400"/>
              <a:t>数据库结构建立好后，就可以向数据库中装载数据了。组织数据入库是数据库实施阶段最主要的工作。</a:t>
            </a:r>
          </a:p>
          <a:p>
            <a:pPr>
              <a:lnSpc>
                <a:spcPct val="140000"/>
              </a:lnSpc>
            </a:pPr>
            <a:endParaRPr lang="zh-CN" altLang="en-US" sz="2400"/>
          </a:p>
          <a:p>
            <a:pPr>
              <a:lnSpc>
                <a:spcPct val="140000"/>
              </a:lnSpc>
            </a:pPr>
            <a:r>
              <a:rPr lang="zh-CN" altLang="en-US" sz="2400"/>
              <a:t>数据装载方法</a:t>
            </a:r>
          </a:p>
          <a:p>
            <a:pPr lvl="1">
              <a:lnSpc>
                <a:spcPct val="140000"/>
              </a:lnSpc>
            </a:pPr>
            <a:r>
              <a:rPr lang="zh-CN" altLang="en-US"/>
              <a:t>人工方法</a:t>
            </a:r>
          </a:p>
          <a:p>
            <a:pPr lvl="1">
              <a:lnSpc>
                <a:spcPct val="140000"/>
              </a:lnSpc>
            </a:pPr>
            <a:r>
              <a:rPr lang="zh-CN" altLang="en-US"/>
              <a:t>计算机辅助数据入库</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19306562-EE13-4C8D-9EBD-5DF5BE7D48B9}" type="datetime1">
              <a:rPr lang="zh-CN" altLang="en-US" smtClean="0"/>
              <a:t>2021/11/25</a:t>
            </a:fld>
            <a:endParaRPr lang="zh-CN" altLang="en-US" dirty="0"/>
          </a:p>
        </p:txBody>
      </p:sp>
    </p:spTree>
    <p:extLst>
      <p:ext uri="{BB962C8B-B14F-4D97-AF65-F5344CB8AC3E}">
        <p14:creationId xmlns:p14="http://schemas.microsoft.com/office/powerpoint/2010/main" val="38753835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zh-CN" altLang="en-US" sz="3200"/>
              <a:t>应用程序的调试</a:t>
            </a:r>
          </a:p>
        </p:txBody>
      </p:sp>
      <p:sp>
        <p:nvSpPr>
          <p:cNvPr id="67588" name="Rectangle 3"/>
          <p:cNvSpPr>
            <a:spLocks noGrp="1" noChangeArrowheads="1"/>
          </p:cNvSpPr>
          <p:nvPr>
            <p:ph idx="1"/>
          </p:nvPr>
        </p:nvSpPr>
        <p:spPr/>
        <p:txBody>
          <a:bodyPr/>
          <a:lstStyle/>
          <a:p>
            <a:pPr>
              <a:lnSpc>
                <a:spcPct val="170000"/>
              </a:lnSpc>
            </a:pPr>
            <a:r>
              <a:rPr lang="zh-CN" altLang="en-US" sz="2400"/>
              <a:t>数据库应用程序的设计应该与数据设计并行进行</a:t>
            </a:r>
          </a:p>
          <a:p>
            <a:pPr>
              <a:lnSpc>
                <a:spcPct val="170000"/>
              </a:lnSpc>
            </a:pPr>
            <a:r>
              <a:rPr lang="zh-CN" altLang="en-US" sz="2400"/>
              <a:t>在组织数据入库的同时还要调试应用程序 </a:t>
            </a:r>
          </a:p>
          <a:p>
            <a:pPr>
              <a:lnSpc>
                <a:spcPct val="170000"/>
              </a:lnSpc>
            </a:pPr>
            <a:r>
              <a:rPr lang="zh-CN" altLang="en-US" sz="2400"/>
              <a:t>应用程序的设计、编码和调试的方法、步骤在软件工程等课程中有详细讲解，这里就不赘述了 </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A40471C2-1CB1-4B85-9A4E-DBAB20D97916}" type="datetime1">
              <a:rPr lang="zh-CN" altLang="en-US" smtClean="0"/>
              <a:t>2021/11/25</a:t>
            </a:fld>
            <a:endParaRPr lang="zh-CN" altLang="en-US" dirty="0"/>
          </a:p>
        </p:txBody>
      </p:sp>
    </p:spTree>
    <p:extLst>
      <p:ext uri="{BB962C8B-B14F-4D97-AF65-F5344CB8AC3E}">
        <p14:creationId xmlns:p14="http://schemas.microsoft.com/office/powerpoint/2010/main" val="124531508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sz="3600"/>
              <a:t>7.6 </a:t>
            </a:r>
            <a:r>
              <a:rPr lang="zh-CN" altLang="en-US" sz="3600"/>
              <a:t>数据库的实施和维护</a:t>
            </a:r>
          </a:p>
        </p:txBody>
      </p:sp>
      <p:sp>
        <p:nvSpPr>
          <p:cNvPr id="68611" name="Rectangle 3"/>
          <p:cNvSpPr>
            <a:spLocks noGrp="1" noChangeArrowheads="1"/>
          </p:cNvSpPr>
          <p:nvPr>
            <p:ph idx="1"/>
          </p:nvPr>
        </p:nvSpPr>
        <p:spPr/>
        <p:txBody>
          <a:bodyPr/>
          <a:lstStyle/>
          <a:p>
            <a:pPr marL="0" indent="0">
              <a:lnSpc>
                <a:spcPct val="150000"/>
              </a:lnSpc>
              <a:buFont typeface="Wingdings" panose="05000000000000000000" pitchFamily="2" charset="2"/>
              <a:buNone/>
            </a:pPr>
            <a:r>
              <a:rPr lang="en-US" altLang="zh-CN"/>
              <a:t>7.6.1 </a:t>
            </a:r>
            <a:r>
              <a:rPr lang="zh-CN" altLang="en-US"/>
              <a:t>数据的载入和应用程序的调试</a:t>
            </a:r>
            <a:endParaRPr lang="en-US" altLang="zh-CN"/>
          </a:p>
          <a:p>
            <a:pPr marL="0" indent="0">
              <a:lnSpc>
                <a:spcPct val="150000"/>
              </a:lnSpc>
              <a:buFont typeface="Wingdings" panose="05000000000000000000" pitchFamily="2" charset="2"/>
              <a:buNone/>
            </a:pPr>
            <a:r>
              <a:rPr lang="en-US" altLang="zh-CN">
                <a:solidFill>
                  <a:srgbClr val="00B050"/>
                </a:solidFill>
              </a:rPr>
              <a:t>7.6.2 </a:t>
            </a:r>
            <a:r>
              <a:rPr lang="zh-CN" altLang="en-US">
                <a:solidFill>
                  <a:srgbClr val="00B050"/>
                </a:solidFill>
              </a:rPr>
              <a:t>数据库的试运行</a:t>
            </a:r>
            <a:endParaRPr lang="en-US" altLang="zh-CN">
              <a:solidFill>
                <a:srgbClr val="00B050"/>
              </a:solidFill>
            </a:endParaRPr>
          </a:p>
          <a:p>
            <a:pPr marL="0" indent="0">
              <a:lnSpc>
                <a:spcPct val="150000"/>
              </a:lnSpc>
              <a:buFont typeface="Wingdings" panose="05000000000000000000" pitchFamily="2" charset="2"/>
              <a:buNone/>
            </a:pPr>
            <a:r>
              <a:rPr lang="en-US" altLang="zh-CN"/>
              <a:t>7.6.3 </a:t>
            </a:r>
            <a:r>
              <a:rPr lang="zh-CN" altLang="en-US"/>
              <a:t>数据库的运行和维护</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D78BA3F9-97DE-4868-91BD-069AFDBC00C0}" type="datetime1">
              <a:rPr lang="zh-CN" altLang="en-US" smtClean="0"/>
              <a:t>2021/11/25</a:t>
            </a:fld>
            <a:endParaRPr lang="zh-CN" altLang="en-US" dirty="0"/>
          </a:p>
        </p:txBody>
      </p:sp>
    </p:spTree>
    <p:extLst>
      <p:ext uri="{BB962C8B-B14F-4D97-AF65-F5344CB8AC3E}">
        <p14:creationId xmlns:p14="http://schemas.microsoft.com/office/powerpoint/2010/main" val="62014714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z="3600"/>
              <a:t>数据库设计的基本步骤（续）</a:t>
            </a:r>
          </a:p>
        </p:txBody>
      </p:sp>
      <p:sp>
        <p:nvSpPr>
          <p:cNvPr id="17411" name="Rectangle 3"/>
          <p:cNvSpPr>
            <a:spLocks noGrp="1" noChangeArrowheads="1"/>
          </p:cNvSpPr>
          <p:nvPr>
            <p:ph idx="1"/>
          </p:nvPr>
        </p:nvSpPr>
        <p:spPr>
          <a:xfrm>
            <a:off x="899592" y="908720"/>
            <a:ext cx="8149538" cy="4854575"/>
          </a:xfrm>
        </p:spPr>
        <p:txBody>
          <a:bodyPr/>
          <a:lstStyle/>
          <a:p>
            <a:pPr>
              <a:lnSpc>
                <a:spcPct val="120000"/>
              </a:lnSpc>
            </a:pPr>
            <a:r>
              <a:rPr lang="zh-CN" altLang="zh-CN" dirty="0"/>
              <a:t>参加</a:t>
            </a:r>
            <a:r>
              <a:rPr lang="zh-CN" altLang="en-US" dirty="0"/>
              <a:t>数据库</a:t>
            </a:r>
            <a:r>
              <a:rPr lang="zh-CN" altLang="zh-CN" dirty="0"/>
              <a:t>设计的人员</a:t>
            </a:r>
            <a:endParaRPr lang="en-US" altLang="zh-CN" dirty="0"/>
          </a:p>
          <a:p>
            <a:pPr lvl="1">
              <a:lnSpc>
                <a:spcPct val="120000"/>
              </a:lnSpc>
            </a:pPr>
            <a:r>
              <a:rPr lang="zh-CN" altLang="zh-CN" dirty="0"/>
              <a:t>系统分析人员</a:t>
            </a:r>
            <a:r>
              <a:rPr lang="zh-CN" altLang="en-US" dirty="0"/>
              <a:t>和</a:t>
            </a:r>
            <a:r>
              <a:rPr lang="zh-CN" altLang="zh-CN" dirty="0"/>
              <a:t>数据库设计人员</a:t>
            </a:r>
            <a:endParaRPr lang="en-US" altLang="zh-CN" dirty="0"/>
          </a:p>
          <a:p>
            <a:pPr lvl="2">
              <a:lnSpc>
                <a:spcPct val="120000"/>
              </a:lnSpc>
              <a:buSzPct val="87000"/>
              <a:buFont typeface="Wingdings" panose="05000000000000000000" pitchFamily="2" charset="2"/>
              <a:buChar char="l"/>
            </a:pPr>
            <a:r>
              <a:rPr lang="zh-CN" altLang="en-US" dirty="0"/>
              <a:t>自始至终参与数据库设计，其水平决定了数据库系统的质量</a:t>
            </a:r>
            <a:endParaRPr lang="en-US" altLang="zh-CN" dirty="0"/>
          </a:p>
          <a:p>
            <a:pPr lvl="1">
              <a:lnSpc>
                <a:spcPct val="120000"/>
              </a:lnSpc>
            </a:pPr>
            <a:r>
              <a:rPr lang="zh-CN" altLang="zh-CN" dirty="0"/>
              <a:t>数据库管理员和用户代表</a:t>
            </a:r>
            <a:endParaRPr lang="en-US" altLang="zh-CN" dirty="0"/>
          </a:p>
          <a:p>
            <a:pPr lvl="2">
              <a:lnSpc>
                <a:spcPct val="120000"/>
              </a:lnSpc>
              <a:buSzPct val="87000"/>
              <a:buFont typeface="Wingdings" panose="05000000000000000000" pitchFamily="2" charset="2"/>
              <a:buChar char="l"/>
            </a:pPr>
            <a:r>
              <a:rPr lang="zh-CN" altLang="en-US" dirty="0"/>
              <a:t>主要参加需求分析与数据库的运行和维护</a:t>
            </a:r>
          </a:p>
          <a:p>
            <a:pPr lvl="1">
              <a:lnSpc>
                <a:spcPct val="120000"/>
              </a:lnSpc>
            </a:pPr>
            <a:r>
              <a:rPr lang="zh-CN" altLang="zh-CN" dirty="0"/>
              <a:t>应用开发人员</a:t>
            </a:r>
            <a:endParaRPr lang="en-US" altLang="zh-CN" dirty="0"/>
          </a:p>
          <a:p>
            <a:pPr lvl="2">
              <a:lnSpc>
                <a:spcPct val="120000"/>
              </a:lnSpc>
              <a:buSzPct val="87000"/>
              <a:buFont typeface="Wingdings" panose="05000000000000000000" pitchFamily="2" charset="2"/>
              <a:buChar char="l"/>
            </a:pPr>
            <a:r>
              <a:rPr lang="zh-CN" altLang="en-US" dirty="0"/>
              <a:t>包括程序员和操作员</a:t>
            </a:r>
            <a:endParaRPr lang="en-US" altLang="zh-CN" dirty="0"/>
          </a:p>
          <a:p>
            <a:pPr lvl="2">
              <a:lnSpc>
                <a:spcPct val="120000"/>
              </a:lnSpc>
              <a:buSzPct val="87000"/>
              <a:buFont typeface="Wingdings" panose="05000000000000000000" pitchFamily="2" charset="2"/>
              <a:buChar char="l"/>
            </a:pPr>
            <a:r>
              <a:rPr lang="zh-CN" altLang="en-US" dirty="0"/>
              <a:t>在实施阶段参与进来，分别负责编制程序和准备软硬件环境</a:t>
            </a:r>
            <a:endParaRPr lang="en-US" altLang="zh-CN"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F261B1A1-2082-4E0D-9BA8-F093FB4961DA}"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 calcmode="lin" valueType="num">
                                      <p:cBhvr>
                                        <p:cTn id="7" dur="500" fill="hold"/>
                                        <p:tgtEl>
                                          <p:spTgt spid="1741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741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7411">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 calcmode="lin" valueType="num">
                                      <p:cBhvr>
                                        <p:cTn id="12" dur="500" fill="hold"/>
                                        <p:tgtEl>
                                          <p:spTgt spid="17411">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17411">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17411">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anim calcmode="lin" valueType="num">
                                      <p:cBhvr>
                                        <p:cTn id="17" dur="500" fill="hold"/>
                                        <p:tgtEl>
                                          <p:spTgt spid="17411">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17411">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17411">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17411">
                                            <p:txEl>
                                              <p:pRg st="4" end="4"/>
                                            </p:txEl>
                                          </p:spTgt>
                                        </p:tgtEl>
                                        <p:attrNameLst>
                                          <p:attrName>style.visibility</p:attrName>
                                        </p:attrNameLst>
                                      </p:cBhvr>
                                      <p:to>
                                        <p:strVal val="visible"/>
                                      </p:to>
                                    </p:set>
                                    <p:anim calcmode="lin" valueType="num">
                                      <p:cBhvr>
                                        <p:cTn id="22" dur="500" fill="hold"/>
                                        <p:tgtEl>
                                          <p:spTgt spid="17411">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17411">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17411">
                                            <p:txEl>
                                              <p:pRg st="4" end="4"/>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17411">
                                            <p:txEl>
                                              <p:pRg st="5" end="5"/>
                                            </p:txEl>
                                          </p:spTgt>
                                        </p:tgtEl>
                                        <p:attrNameLst>
                                          <p:attrName>style.visibility</p:attrName>
                                        </p:attrNameLst>
                                      </p:cBhvr>
                                      <p:to>
                                        <p:strVal val="visible"/>
                                      </p:to>
                                    </p:set>
                                    <p:anim calcmode="lin" valueType="num">
                                      <p:cBhvr>
                                        <p:cTn id="27" dur="500" fill="hold"/>
                                        <p:tgtEl>
                                          <p:spTgt spid="17411">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17411">
                                            <p:txEl>
                                              <p:pRg st="5" end="5"/>
                                            </p:txEl>
                                          </p:spTgt>
                                        </p:tgtEl>
                                        <p:attrNameLst>
                                          <p:attrName>ppt_h</p:attrName>
                                        </p:attrNameLst>
                                      </p:cBhvr>
                                      <p:tavLst>
                                        <p:tav tm="0">
                                          <p:val>
                                            <p:fltVal val="0"/>
                                          </p:val>
                                        </p:tav>
                                        <p:tav tm="100000">
                                          <p:val>
                                            <p:strVal val="#ppt_h"/>
                                          </p:val>
                                        </p:tav>
                                      </p:tavLst>
                                    </p:anim>
                                    <p:animEffect transition="in" filter="fade">
                                      <p:cBhvr>
                                        <p:cTn id="29" dur="500"/>
                                        <p:tgtEl>
                                          <p:spTgt spid="17411">
                                            <p:txEl>
                                              <p:pRg st="5" end="5"/>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17411">
                                            <p:txEl>
                                              <p:pRg st="6" end="6"/>
                                            </p:txEl>
                                          </p:spTgt>
                                        </p:tgtEl>
                                        <p:attrNameLst>
                                          <p:attrName>style.visibility</p:attrName>
                                        </p:attrNameLst>
                                      </p:cBhvr>
                                      <p:to>
                                        <p:strVal val="visible"/>
                                      </p:to>
                                    </p:set>
                                    <p:anim calcmode="lin" valueType="num">
                                      <p:cBhvr>
                                        <p:cTn id="32" dur="500" fill="hold"/>
                                        <p:tgtEl>
                                          <p:spTgt spid="17411">
                                            <p:txEl>
                                              <p:pRg st="6" end="6"/>
                                            </p:txEl>
                                          </p:spTgt>
                                        </p:tgtEl>
                                        <p:attrNameLst>
                                          <p:attrName>ppt_w</p:attrName>
                                        </p:attrNameLst>
                                      </p:cBhvr>
                                      <p:tavLst>
                                        <p:tav tm="0">
                                          <p:val>
                                            <p:fltVal val="0"/>
                                          </p:val>
                                        </p:tav>
                                        <p:tav tm="100000">
                                          <p:val>
                                            <p:strVal val="#ppt_w"/>
                                          </p:val>
                                        </p:tav>
                                      </p:tavLst>
                                    </p:anim>
                                    <p:anim calcmode="lin" valueType="num">
                                      <p:cBhvr>
                                        <p:cTn id="33" dur="500" fill="hold"/>
                                        <p:tgtEl>
                                          <p:spTgt spid="17411">
                                            <p:txEl>
                                              <p:pRg st="6" end="6"/>
                                            </p:txEl>
                                          </p:spTgt>
                                        </p:tgtEl>
                                        <p:attrNameLst>
                                          <p:attrName>ppt_h</p:attrName>
                                        </p:attrNameLst>
                                      </p:cBhvr>
                                      <p:tavLst>
                                        <p:tav tm="0">
                                          <p:val>
                                            <p:fltVal val="0"/>
                                          </p:val>
                                        </p:tav>
                                        <p:tav tm="100000">
                                          <p:val>
                                            <p:strVal val="#ppt_h"/>
                                          </p:val>
                                        </p:tav>
                                      </p:tavLst>
                                    </p:anim>
                                    <p:animEffect transition="in" filter="fade">
                                      <p:cBhvr>
                                        <p:cTn id="34" dur="500"/>
                                        <p:tgtEl>
                                          <p:spTgt spid="17411">
                                            <p:txEl>
                                              <p:pRg st="6" end="6"/>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17411">
                                            <p:txEl>
                                              <p:pRg st="7" end="7"/>
                                            </p:txEl>
                                          </p:spTgt>
                                        </p:tgtEl>
                                        <p:attrNameLst>
                                          <p:attrName>style.visibility</p:attrName>
                                        </p:attrNameLst>
                                      </p:cBhvr>
                                      <p:to>
                                        <p:strVal val="visible"/>
                                      </p:to>
                                    </p:set>
                                    <p:anim calcmode="lin" valueType="num">
                                      <p:cBhvr>
                                        <p:cTn id="37" dur="500" fill="hold"/>
                                        <p:tgtEl>
                                          <p:spTgt spid="17411">
                                            <p:txEl>
                                              <p:pRg st="7" end="7"/>
                                            </p:txEl>
                                          </p:spTgt>
                                        </p:tgtEl>
                                        <p:attrNameLst>
                                          <p:attrName>ppt_w</p:attrName>
                                        </p:attrNameLst>
                                      </p:cBhvr>
                                      <p:tavLst>
                                        <p:tav tm="0">
                                          <p:val>
                                            <p:fltVal val="0"/>
                                          </p:val>
                                        </p:tav>
                                        <p:tav tm="100000">
                                          <p:val>
                                            <p:strVal val="#ppt_w"/>
                                          </p:val>
                                        </p:tav>
                                      </p:tavLst>
                                    </p:anim>
                                    <p:anim calcmode="lin" valueType="num">
                                      <p:cBhvr>
                                        <p:cTn id="38" dur="500" fill="hold"/>
                                        <p:tgtEl>
                                          <p:spTgt spid="17411">
                                            <p:txEl>
                                              <p:pRg st="7" end="7"/>
                                            </p:txEl>
                                          </p:spTgt>
                                        </p:tgtEl>
                                        <p:attrNameLst>
                                          <p:attrName>ppt_h</p:attrName>
                                        </p:attrNameLst>
                                      </p:cBhvr>
                                      <p:tavLst>
                                        <p:tav tm="0">
                                          <p:val>
                                            <p:fltVal val="0"/>
                                          </p:val>
                                        </p:tav>
                                        <p:tav tm="100000">
                                          <p:val>
                                            <p:strVal val="#ppt_h"/>
                                          </p:val>
                                        </p:tav>
                                      </p:tavLst>
                                    </p:anim>
                                    <p:animEffect transition="in" filter="fade">
                                      <p:cBhvr>
                                        <p:cTn id="39"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zh-CN" sz="3600"/>
              <a:t>7.6.2  </a:t>
            </a:r>
            <a:r>
              <a:rPr lang="zh-CN" altLang="en-US" sz="3600"/>
              <a:t>数据库的试运行</a:t>
            </a:r>
          </a:p>
        </p:txBody>
      </p:sp>
      <p:sp>
        <p:nvSpPr>
          <p:cNvPr id="69635" name="Rectangle 3"/>
          <p:cNvSpPr>
            <a:spLocks noGrp="1" noChangeArrowheads="1"/>
          </p:cNvSpPr>
          <p:nvPr>
            <p:ph idx="1"/>
          </p:nvPr>
        </p:nvSpPr>
        <p:spPr/>
        <p:txBody>
          <a:bodyPr/>
          <a:lstStyle/>
          <a:p>
            <a:pPr>
              <a:lnSpc>
                <a:spcPct val="120000"/>
              </a:lnSpc>
            </a:pPr>
            <a:r>
              <a:rPr lang="zh-CN" altLang="en-US"/>
              <a:t>应用程序调试完成，并且已有一小部分数据入库后，就可以开始对数据库系统进行联合调试，也称数据库的试运行。</a:t>
            </a:r>
          </a:p>
          <a:p>
            <a:pPr>
              <a:lnSpc>
                <a:spcPct val="120000"/>
              </a:lnSpc>
            </a:pPr>
            <a:r>
              <a:rPr lang="zh-CN" altLang="en-US"/>
              <a:t>主要工作包括：</a:t>
            </a:r>
          </a:p>
          <a:p>
            <a:pPr lvl="1">
              <a:lnSpc>
                <a:spcPct val="120000"/>
              </a:lnSpc>
            </a:pPr>
            <a:r>
              <a:rPr lang="zh-CN" altLang="en-US"/>
              <a:t>功能测试：实际运行应用程序，执行对数据库的各种操作，测试应用程序的各种功能。</a:t>
            </a:r>
          </a:p>
          <a:p>
            <a:pPr lvl="1">
              <a:lnSpc>
                <a:spcPct val="120000"/>
              </a:lnSpc>
            </a:pPr>
            <a:r>
              <a:rPr lang="zh-CN" altLang="en-US"/>
              <a:t>性能测试：测量系统的性能指标，分析是否符合设计目标。</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D24B3806-7DBE-4D68-AF70-9999525661C0}" type="datetime1">
              <a:rPr lang="zh-CN" altLang="en-US" smtClean="0"/>
              <a:t>2021/11/25</a:t>
            </a:fld>
            <a:endParaRPr lang="zh-CN" altLang="en-US" dirty="0"/>
          </a:p>
        </p:txBody>
      </p:sp>
    </p:spTree>
    <p:extLst>
      <p:ext uri="{BB962C8B-B14F-4D97-AF65-F5344CB8AC3E}">
        <p14:creationId xmlns:p14="http://schemas.microsoft.com/office/powerpoint/2010/main" val="4018897528"/>
      </p:ext>
    </p:extLst>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zh-CN" sz="3600"/>
              <a:t>数据库</a:t>
            </a:r>
            <a:r>
              <a:rPr lang="zh-CN" altLang="en-US" sz="3600"/>
              <a:t>的</a:t>
            </a:r>
            <a:r>
              <a:rPr lang="zh-CN" altLang="zh-CN" sz="3600"/>
              <a:t>试运行（续）</a:t>
            </a:r>
          </a:p>
        </p:txBody>
      </p:sp>
      <p:sp>
        <p:nvSpPr>
          <p:cNvPr id="70659" name="Rectangle 3"/>
          <p:cNvSpPr>
            <a:spLocks noGrp="1" noChangeArrowheads="1"/>
          </p:cNvSpPr>
          <p:nvPr>
            <p:ph idx="1"/>
          </p:nvPr>
        </p:nvSpPr>
        <p:spPr/>
        <p:txBody>
          <a:bodyPr/>
          <a:lstStyle/>
          <a:p>
            <a:pPr>
              <a:lnSpc>
                <a:spcPct val="120000"/>
              </a:lnSpc>
            </a:pPr>
            <a:r>
              <a:rPr lang="zh-CN" altLang="en-US"/>
              <a:t>数据库性能指标的测量</a:t>
            </a:r>
            <a:endParaRPr lang="zh-CN" altLang="en-US" sz="3200"/>
          </a:p>
          <a:p>
            <a:pPr lvl="1">
              <a:lnSpc>
                <a:spcPct val="120000"/>
              </a:lnSpc>
            </a:pPr>
            <a:r>
              <a:rPr lang="zh-CN" altLang="en-US"/>
              <a:t>数据库物理设计阶段在评价数据库结构估算时间、空间指标时，作了许多简化和假设，忽略了许多次要因素，因此结果必然很粗糙。</a:t>
            </a:r>
          </a:p>
          <a:p>
            <a:pPr lvl="1">
              <a:lnSpc>
                <a:spcPct val="120000"/>
              </a:lnSpc>
            </a:pPr>
            <a:r>
              <a:rPr lang="zh-CN" altLang="en-US"/>
              <a:t>数据库试运行则是要实际测量系统的各种性能指标（不仅是时间、空间指标），如果结果不符合设计目标，则需要返回物理设计阶段，调整物理结构，修改参数；有时甚至需要返回逻辑设计阶段，调整逻辑结构。</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94D45973-C95E-4FF8-8A33-6E5EF4C9C415}" type="datetime1">
              <a:rPr lang="zh-CN" altLang="en-US" smtClean="0"/>
              <a:t>2021/11/25</a:t>
            </a:fld>
            <a:endParaRPr lang="zh-CN" altLang="en-US" dirty="0"/>
          </a:p>
        </p:txBody>
      </p:sp>
    </p:spTree>
    <p:extLst>
      <p:ext uri="{BB962C8B-B14F-4D97-AF65-F5344CB8AC3E}">
        <p14:creationId xmlns:p14="http://schemas.microsoft.com/office/powerpoint/2010/main" val="1468659561"/>
      </p:ext>
    </p:extLst>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zh-CN" sz="3600"/>
              <a:t>数据库</a:t>
            </a:r>
            <a:r>
              <a:rPr lang="zh-CN" altLang="en-US" sz="3600"/>
              <a:t>的</a:t>
            </a:r>
            <a:r>
              <a:rPr lang="zh-CN" altLang="zh-CN" sz="3600"/>
              <a:t>试运行（续）</a:t>
            </a:r>
          </a:p>
        </p:txBody>
      </p:sp>
      <p:sp>
        <p:nvSpPr>
          <p:cNvPr id="71683" name="Rectangle 3"/>
          <p:cNvSpPr>
            <a:spLocks noGrp="1" noChangeArrowheads="1"/>
          </p:cNvSpPr>
          <p:nvPr>
            <p:ph idx="1"/>
          </p:nvPr>
        </p:nvSpPr>
        <p:spPr/>
        <p:txBody>
          <a:bodyPr/>
          <a:lstStyle/>
          <a:p>
            <a:pPr>
              <a:lnSpc>
                <a:spcPct val="120000"/>
              </a:lnSpc>
            </a:pPr>
            <a:r>
              <a:rPr lang="zh-CN" altLang="en-US"/>
              <a:t>数据的分期入库</a:t>
            </a:r>
          </a:p>
          <a:p>
            <a:pPr lvl="1">
              <a:lnSpc>
                <a:spcPct val="120000"/>
              </a:lnSpc>
            </a:pPr>
            <a:r>
              <a:rPr lang="zh-CN" altLang="en-US"/>
              <a:t>重新设计物理结构甚至逻辑结构，会导致数据重新入库</a:t>
            </a:r>
          </a:p>
          <a:p>
            <a:pPr lvl="1">
              <a:lnSpc>
                <a:spcPct val="120000"/>
              </a:lnSpc>
            </a:pPr>
            <a:r>
              <a:rPr lang="zh-CN" altLang="en-US"/>
              <a:t>由于数据入库工作量实在太大，所以可以采用分期输入数据的方法</a:t>
            </a:r>
          </a:p>
          <a:p>
            <a:pPr lvl="2">
              <a:lnSpc>
                <a:spcPct val="120000"/>
              </a:lnSpc>
              <a:buSzPct val="87000"/>
              <a:buFont typeface="Wingdings" panose="05000000000000000000" pitchFamily="2" charset="2"/>
              <a:buChar char="l"/>
            </a:pPr>
            <a:r>
              <a:rPr lang="zh-CN" altLang="en-US"/>
              <a:t>先输入小批量数据供先期联合调试使用</a:t>
            </a:r>
          </a:p>
          <a:p>
            <a:pPr lvl="2">
              <a:lnSpc>
                <a:spcPct val="120000"/>
              </a:lnSpc>
              <a:buSzPct val="87000"/>
              <a:buFont typeface="Wingdings" panose="05000000000000000000" pitchFamily="2" charset="2"/>
              <a:buChar char="l"/>
            </a:pPr>
            <a:r>
              <a:rPr lang="zh-CN" altLang="en-US"/>
              <a:t>待试运行基本合格后再输入大批量数据</a:t>
            </a:r>
          </a:p>
          <a:p>
            <a:pPr lvl="2">
              <a:lnSpc>
                <a:spcPct val="120000"/>
              </a:lnSpc>
              <a:buSzPct val="87000"/>
              <a:buFont typeface="Wingdings" panose="05000000000000000000" pitchFamily="2" charset="2"/>
              <a:buChar char="l"/>
            </a:pPr>
            <a:r>
              <a:rPr lang="zh-CN" altLang="en-US"/>
              <a:t>逐步增加数据量，逐步完成运行评价</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F8BEF6D1-5618-4443-9E64-7E492D250A53}" type="datetime1">
              <a:rPr lang="zh-CN" altLang="en-US" smtClean="0"/>
              <a:t>2021/11/25</a:t>
            </a:fld>
            <a:endParaRPr lang="zh-CN" altLang="en-US" dirty="0"/>
          </a:p>
        </p:txBody>
      </p:sp>
    </p:spTree>
    <p:extLst>
      <p:ext uri="{BB962C8B-B14F-4D97-AF65-F5344CB8AC3E}">
        <p14:creationId xmlns:p14="http://schemas.microsoft.com/office/powerpoint/2010/main" val="3369533688"/>
      </p:ext>
    </p:extLst>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zh-CN" sz="3600"/>
              <a:t>数据库</a:t>
            </a:r>
            <a:r>
              <a:rPr lang="zh-CN" altLang="en-US" sz="3600"/>
              <a:t>的</a:t>
            </a:r>
            <a:r>
              <a:rPr lang="zh-CN" altLang="zh-CN" sz="3600"/>
              <a:t>试运行（续）</a:t>
            </a:r>
          </a:p>
        </p:txBody>
      </p:sp>
      <p:sp>
        <p:nvSpPr>
          <p:cNvPr id="72707" name="Rectangle 3"/>
          <p:cNvSpPr>
            <a:spLocks noGrp="1" noChangeArrowheads="1"/>
          </p:cNvSpPr>
          <p:nvPr>
            <p:ph idx="1"/>
          </p:nvPr>
        </p:nvSpPr>
        <p:spPr/>
        <p:txBody>
          <a:bodyPr/>
          <a:lstStyle/>
          <a:p>
            <a:pPr>
              <a:lnSpc>
                <a:spcPct val="120000"/>
              </a:lnSpc>
            </a:pPr>
            <a:r>
              <a:rPr lang="zh-CN" altLang="en-US"/>
              <a:t>数据库的转储和恢复</a:t>
            </a:r>
          </a:p>
          <a:p>
            <a:pPr lvl="1">
              <a:lnSpc>
                <a:spcPct val="120000"/>
              </a:lnSpc>
            </a:pPr>
            <a:r>
              <a:rPr lang="zh-CN" altLang="en-US"/>
              <a:t>在数据库试运行阶段，系统还不稳定，硬、软件故障随时都可能发生</a:t>
            </a:r>
          </a:p>
          <a:p>
            <a:pPr lvl="1">
              <a:lnSpc>
                <a:spcPct val="120000"/>
              </a:lnSpc>
            </a:pPr>
            <a:r>
              <a:rPr lang="zh-CN" altLang="en-US"/>
              <a:t>系统的操作人员对新系统还不熟悉，误操作也不可避免</a:t>
            </a:r>
          </a:p>
          <a:p>
            <a:pPr lvl="1">
              <a:lnSpc>
                <a:spcPct val="120000"/>
              </a:lnSpc>
            </a:pPr>
            <a:r>
              <a:rPr lang="zh-CN" altLang="en-US"/>
              <a:t>因此必须做好数据库的转储和恢复工作，尽量减少对数据库的破坏</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E9B48F03-143B-441D-8007-51B144E8EADC}" type="datetime1">
              <a:rPr lang="zh-CN" altLang="en-US" smtClean="0"/>
              <a:t>2021/11/25</a:t>
            </a:fld>
            <a:endParaRPr lang="zh-CN" altLang="en-US" dirty="0"/>
          </a:p>
        </p:txBody>
      </p:sp>
    </p:spTree>
    <p:extLst>
      <p:ext uri="{BB962C8B-B14F-4D97-AF65-F5344CB8AC3E}">
        <p14:creationId xmlns:p14="http://schemas.microsoft.com/office/powerpoint/2010/main" val="3934981695"/>
      </p:ext>
    </p:extLst>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sz="3600"/>
              <a:t>7.6 </a:t>
            </a:r>
            <a:r>
              <a:rPr lang="zh-CN" altLang="en-US" sz="3600"/>
              <a:t>数据库的实施和维护</a:t>
            </a:r>
          </a:p>
        </p:txBody>
      </p:sp>
      <p:sp>
        <p:nvSpPr>
          <p:cNvPr id="73731" name="Rectangle 3"/>
          <p:cNvSpPr>
            <a:spLocks noGrp="1" noChangeArrowheads="1"/>
          </p:cNvSpPr>
          <p:nvPr>
            <p:ph idx="1"/>
          </p:nvPr>
        </p:nvSpPr>
        <p:spPr/>
        <p:txBody>
          <a:bodyPr/>
          <a:lstStyle/>
          <a:p>
            <a:pPr marL="0" indent="0">
              <a:lnSpc>
                <a:spcPct val="150000"/>
              </a:lnSpc>
              <a:buFont typeface="Wingdings" panose="05000000000000000000" pitchFamily="2" charset="2"/>
              <a:buNone/>
            </a:pPr>
            <a:r>
              <a:rPr lang="en-US" altLang="zh-CN"/>
              <a:t>7.6.1 </a:t>
            </a:r>
            <a:r>
              <a:rPr lang="zh-CN" altLang="en-US"/>
              <a:t>数据的载入和应用程序的调试</a:t>
            </a:r>
            <a:endParaRPr lang="en-US" altLang="zh-CN"/>
          </a:p>
          <a:p>
            <a:pPr marL="0" indent="0">
              <a:lnSpc>
                <a:spcPct val="150000"/>
              </a:lnSpc>
              <a:buFont typeface="Wingdings" panose="05000000000000000000" pitchFamily="2" charset="2"/>
              <a:buNone/>
            </a:pPr>
            <a:r>
              <a:rPr lang="en-US" altLang="zh-CN"/>
              <a:t>7.6.2 </a:t>
            </a:r>
            <a:r>
              <a:rPr lang="zh-CN" altLang="en-US"/>
              <a:t>数据库的试运行</a:t>
            </a:r>
            <a:endParaRPr lang="en-US" altLang="zh-CN"/>
          </a:p>
          <a:p>
            <a:pPr marL="0" indent="0">
              <a:lnSpc>
                <a:spcPct val="150000"/>
              </a:lnSpc>
              <a:buFont typeface="Wingdings" panose="05000000000000000000" pitchFamily="2" charset="2"/>
              <a:buNone/>
            </a:pPr>
            <a:r>
              <a:rPr lang="en-US" altLang="zh-CN">
                <a:solidFill>
                  <a:srgbClr val="00B050"/>
                </a:solidFill>
              </a:rPr>
              <a:t>7.6.3 </a:t>
            </a:r>
            <a:r>
              <a:rPr lang="zh-CN" altLang="en-US">
                <a:solidFill>
                  <a:srgbClr val="00B050"/>
                </a:solidFill>
              </a:rPr>
              <a:t>数据库的运行和维护</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4807B0D8-BB56-4FD5-B30C-5CE3D637B160}" type="datetime1">
              <a:rPr lang="zh-CN" altLang="en-US" smtClean="0"/>
              <a:t>2021/11/25</a:t>
            </a:fld>
            <a:endParaRPr lang="zh-CN" altLang="en-US" dirty="0"/>
          </a:p>
        </p:txBody>
      </p:sp>
    </p:spTree>
    <p:extLst>
      <p:ext uri="{BB962C8B-B14F-4D97-AF65-F5344CB8AC3E}">
        <p14:creationId xmlns:p14="http://schemas.microsoft.com/office/powerpoint/2010/main" val="1447196476"/>
      </p:ext>
    </p:extLst>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sz="3600"/>
              <a:t>7.6.3  </a:t>
            </a:r>
            <a:r>
              <a:rPr lang="zh-CN" altLang="en-US" sz="3600"/>
              <a:t>数据库的运行和维护</a:t>
            </a:r>
          </a:p>
        </p:txBody>
      </p:sp>
      <p:sp>
        <p:nvSpPr>
          <p:cNvPr id="74755" name="Rectangle 3"/>
          <p:cNvSpPr>
            <a:spLocks noGrp="1" noChangeArrowheads="1"/>
          </p:cNvSpPr>
          <p:nvPr>
            <p:ph idx="1"/>
          </p:nvPr>
        </p:nvSpPr>
        <p:spPr/>
        <p:txBody>
          <a:bodyPr/>
          <a:lstStyle/>
          <a:p>
            <a:pPr>
              <a:lnSpc>
                <a:spcPct val="120000"/>
              </a:lnSpc>
              <a:spcBef>
                <a:spcPts val="575"/>
              </a:spcBef>
            </a:pPr>
            <a:r>
              <a:rPr lang="zh-CN" altLang="en-US"/>
              <a:t>在数据库运行阶段，对数据库经常性的维护工作主要是由数据库管理员完成的，包括：</a:t>
            </a:r>
            <a:endParaRPr lang="zh-CN" altLang="en-US" sz="3200"/>
          </a:p>
          <a:p>
            <a:pPr lvl="1">
              <a:lnSpc>
                <a:spcPct val="120000"/>
              </a:lnSpc>
              <a:spcBef>
                <a:spcPts val="575"/>
              </a:spcBef>
              <a:buFont typeface="Wingdings" panose="05000000000000000000" pitchFamily="2" charset="2"/>
              <a:buNone/>
            </a:pPr>
            <a:r>
              <a:rPr lang="en-US" altLang="zh-CN"/>
              <a:t>1. </a:t>
            </a:r>
            <a:r>
              <a:rPr lang="zh-CN" altLang="en-US"/>
              <a:t>数据库的转储和恢复</a:t>
            </a:r>
          </a:p>
          <a:p>
            <a:pPr lvl="2">
              <a:lnSpc>
                <a:spcPct val="120000"/>
              </a:lnSpc>
              <a:spcBef>
                <a:spcPts val="575"/>
              </a:spcBef>
              <a:buFont typeface="Wingdings" panose="05000000000000000000" pitchFamily="2" charset="2"/>
              <a:buChar char="l"/>
            </a:pPr>
            <a:r>
              <a:rPr lang="zh-CN" altLang="en-US"/>
              <a:t>   数据库管理员要针对不同的应用要求制定不同的转储计划，定期对数据库和日志文件进行备份。</a:t>
            </a:r>
          </a:p>
          <a:p>
            <a:pPr lvl="2">
              <a:lnSpc>
                <a:spcPct val="120000"/>
              </a:lnSpc>
              <a:spcBef>
                <a:spcPts val="575"/>
              </a:spcBef>
              <a:buFont typeface="Wingdings" panose="05000000000000000000" pitchFamily="2" charset="2"/>
              <a:buChar char="l"/>
            </a:pPr>
            <a:r>
              <a:rPr lang="zh-CN" altLang="en-US"/>
              <a:t>   一旦发生介质故障，即利用数据库备份及日志文件备份，尽快将数据库恢复到某种一致性状态。</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DFD9E99A-5AF3-4F2F-B050-5B34F10A5E38}" type="datetime1">
              <a:rPr lang="zh-CN" altLang="en-US" smtClean="0"/>
              <a:t>2021/11/25</a:t>
            </a:fld>
            <a:endParaRPr lang="zh-CN" altLang="en-US" dirty="0"/>
          </a:p>
        </p:txBody>
      </p:sp>
    </p:spTree>
    <p:extLst>
      <p:ext uri="{BB962C8B-B14F-4D97-AF65-F5344CB8AC3E}">
        <p14:creationId xmlns:p14="http://schemas.microsoft.com/office/powerpoint/2010/main" val="3611683881"/>
      </p:ext>
    </p:extLst>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z="3600"/>
              <a:t>数据库的运行和维护（续）</a:t>
            </a:r>
          </a:p>
        </p:txBody>
      </p:sp>
      <p:sp>
        <p:nvSpPr>
          <p:cNvPr id="75779" name="Rectangle 3"/>
          <p:cNvSpPr>
            <a:spLocks noGrp="1" noChangeArrowheads="1"/>
          </p:cNvSpPr>
          <p:nvPr>
            <p:ph idx="1"/>
          </p:nvPr>
        </p:nvSpPr>
        <p:spPr/>
        <p:txBody>
          <a:bodyPr/>
          <a:lstStyle/>
          <a:p>
            <a:pPr marL="400050" lvl="1" indent="0">
              <a:lnSpc>
                <a:spcPct val="120000"/>
              </a:lnSpc>
              <a:buFont typeface="Wingdings" panose="05000000000000000000" pitchFamily="2" charset="2"/>
              <a:buNone/>
            </a:pPr>
            <a:r>
              <a:rPr lang="en-US" altLang="zh-CN"/>
              <a:t>2. </a:t>
            </a:r>
            <a:r>
              <a:rPr lang="zh-CN" altLang="en-US"/>
              <a:t>数据库的安全性、完整性控制</a:t>
            </a:r>
          </a:p>
          <a:p>
            <a:pPr lvl="2">
              <a:lnSpc>
                <a:spcPct val="120000"/>
              </a:lnSpc>
              <a:buFont typeface="Wingdings" panose="05000000000000000000" pitchFamily="2" charset="2"/>
              <a:buChar char="l"/>
            </a:pPr>
            <a:r>
              <a:rPr lang="zh-CN" altLang="en-US"/>
              <a:t>初始定义</a:t>
            </a:r>
          </a:p>
          <a:p>
            <a:pPr lvl="3">
              <a:lnSpc>
                <a:spcPct val="120000"/>
              </a:lnSpc>
              <a:buSzPct val="87000"/>
              <a:buFont typeface="Wingdings" panose="05000000000000000000" pitchFamily="2" charset="2"/>
              <a:buChar char="Ø"/>
            </a:pPr>
            <a:r>
              <a:rPr lang="zh-CN" altLang="en-US" sz="2200"/>
              <a:t>数据库管理员根据用户的实际需要授予不同的操作权限</a:t>
            </a:r>
          </a:p>
          <a:p>
            <a:pPr lvl="3">
              <a:lnSpc>
                <a:spcPct val="120000"/>
              </a:lnSpc>
              <a:buSzPct val="87000"/>
              <a:buFont typeface="Wingdings" panose="05000000000000000000" pitchFamily="2" charset="2"/>
              <a:buChar char="Ø"/>
            </a:pPr>
            <a:r>
              <a:rPr lang="zh-CN" altLang="en-US" sz="2200"/>
              <a:t>根据应用环境定义不同的完整性约束条件</a:t>
            </a:r>
          </a:p>
          <a:p>
            <a:pPr lvl="2">
              <a:lnSpc>
                <a:spcPct val="120000"/>
              </a:lnSpc>
              <a:buFont typeface="Wingdings" panose="05000000000000000000" pitchFamily="2" charset="2"/>
              <a:buChar char="l"/>
            </a:pPr>
            <a:r>
              <a:rPr lang="zh-CN" altLang="en-US"/>
              <a:t>修改定义</a:t>
            </a:r>
          </a:p>
          <a:p>
            <a:pPr lvl="3">
              <a:lnSpc>
                <a:spcPct val="120000"/>
              </a:lnSpc>
              <a:buSzPct val="87000"/>
              <a:buFont typeface="Wingdings" panose="05000000000000000000" pitchFamily="2" charset="2"/>
              <a:buChar char="Ø"/>
            </a:pPr>
            <a:r>
              <a:rPr lang="zh-CN" altLang="en-US" sz="2200"/>
              <a:t>当应用环境发生变化，对安全性的要求也会发生变化，数据库管理员需要根据实际情况修改原有的安全性控制</a:t>
            </a:r>
          </a:p>
          <a:p>
            <a:pPr lvl="3">
              <a:lnSpc>
                <a:spcPct val="120000"/>
              </a:lnSpc>
              <a:buSzPct val="87000"/>
              <a:buFont typeface="Wingdings" panose="05000000000000000000" pitchFamily="2" charset="2"/>
              <a:buChar char="Ø"/>
            </a:pPr>
            <a:r>
              <a:rPr lang="zh-CN" altLang="en-US" sz="2200"/>
              <a:t>由于应用环境发生变化，数据库的完整性约束条件也会变化，也需要数据库管理员不断修正，以满足用户要求</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58B21D24-021F-416F-B8FF-1FF8758DB7E9}" type="datetime1">
              <a:rPr lang="zh-CN" altLang="en-US" smtClean="0"/>
              <a:t>2021/11/25</a:t>
            </a:fld>
            <a:endParaRPr lang="zh-CN" altLang="en-US" dirty="0"/>
          </a:p>
        </p:txBody>
      </p:sp>
    </p:spTree>
    <p:extLst>
      <p:ext uri="{BB962C8B-B14F-4D97-AF65-F5344CB8AC3E}">
        <p14:creationId xmlns:p14="http://schemas.microsoft.com/office/powerpoint/2010/main" val="800773764"/>
      </p:ext>
    </p:extLst>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z="3600"/>
              <a:t>数据库的运行和维护（续）</a:t>
            </a:r>
          </a:p>
        </p:txBody>
      </p:sp>
      <p:sp>
        <p:nvSpPr>
          <p:cNvPr id="76803" name="Rectangle 3"/>
          <p:cNvSpPr>
            <a:spLocks noGrp="1" noChangeArrowheads="1"/>
          </p:cNvSpPr>
          <p:nvPr>
            <p:ph idx="1"/>
          </p:nvPr>
        </p:nvSpPr>
        <p:spPr/>
        <p:txBody>
          <a:bodyPr/>
          <a:lstStyle/>
          <a:p>
            <a:pPr marL="400050" lvl="1" indent="0">
              <a:lnSpc>
                <a:spcPct val="120000"/>
              </a:lnSpc>
              <a:buFont typeface="Wingdings" panose="05000000000000000000" pitchFamily="2" charset="2"/>
              <a:buNone/>
            </a:pPr>
            <a:r>
              <a:rPr lang="en-US" altLang="zh-CN"/>
              <a:t>3. </a:t>
            </a:r>
            <a:r>
              <a:rPr lang="zh-CN" altLang="en-US"/>
              <a:t>数据库性能的监督、分析和改进</a:t>
            </a:r>
          </a:p>
          <a:p>
            <a:pPr lvl="2">
              <a:lnSpc>
                <a:spcPct val="120000"/>
              </a:lnSpc>
              <a:buFont typeface="Wingdings" panose="05000000000000000000" pitchFamily="2" charset="2"/>
              <a:buChar char="l"/>
            </a:pPr>
            <a:r>
              <a:rPr lang="zh-CN" altLang="en-US"/>
              <a:t>在数据库运行过程中，数据库管理员必须监督系统运行，对监测数据进行分析，找出改进系统性能的方法。</a:t>
            </a:r>
          </a:p>
          <a:p>
            <a:pPr lvl="3">
              <a:lnSpc>
                <a:spcPct val="120000"/>
              </a:lnSpc>
              <a:buSzPct val="87000"/>
              <a:buFont typeface="Wingdings" panose="05000000000000000000" pitchFamily="2" charset="2"/>
              <a:buChar char="Ø"/>
            </a:pPr>
            <a:r>
              <a:rPr lang="zh-CN" altLang="en-US" sz="2200"/>
              <a:t>利用监测工具获取系统运行过程中一系列性能参数的值</a:t>
            </a:r>
          </a:p>
          <a:p>
            <a:pPr lvl="3">
              <a:lnSpc>
                <a:spcPct val="120000"/>
              </a:lnSpc>
              <a:buSzPct val="87000"/>
              <a:buFont typeface="Wingdings" panose="05000000000000000000" pitchFamily="2" charset="2"/>
              <a:buChar char="Ø"/>
            </a:pPr>
            <a:r>
              <a:rPr lang="zh-CN" altLang="en-US" sz="2200"/>
              <a:t>通过仔细分析这些数据，判断当前系统是否处于最佳运行状态</a:t>
            </a:r>
          </a:p>
          <a:p>
            <a:pPr lvl="3">
              <a:lnSpc>
                <a:spcPct val="120000"/>
              </a:lnSpc>
              <a:buSzPct val="87000"/>
              <a:buFont typeface="Wingdings" panose="05000000000000000000" pitchFamily="2" charset="2"/>
              <a:buChar char="Ø"/>
            </a:pPr>
            <a:r>
              <a:rPr lang="zh-CN" altLang="en-US" sz="2200"/>
              <a:t>如果不是，则需要通过调整某些参数来进一步改进数据库性能</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7C1FA084-415C-421C-96D1-DCE4B7BB83E4}" type="datetime1">
              <a:rPr lang="zh-CN" altLang="en-US" smtClean="0"/>
              <a:t>2021/11/25</a:t>
            </a:fld>
            <a:endParaRPr lang="zh-CN" altLang="en-US" dirty="0"/>
          </a:p>
        </p:txBody>
      </p:sp>
    </p:spTree>
    <p:extLst>
      <p:ext uri="{BB962C8B-B14F-4D97-AF65-F5344CB8AC3E}">
        <p14:creationId xmlns:p14="http://schemas.microsoft.com/office/powerpoint/2010/main" val="3199369307"/>
      </p:ext>
    </p:extLst>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sz="3600"/>
              <a:t>数据库的运行和维护（续）</a:t>
            </a:r>
          </a:p>
        </p:txBody>
      </p:sp>
      <p:sp>
        <p:nvSpPr>
          <p:cNvPr id="77827" name="内容占位符 3"/>
          <p:cNvSpPr>
            <a:spLocks noGrp="1"/>
          </p:cNvSpPr>
          <p:nvPr>
            <p:ph idx="1"/>
          </p:nvPr>
        </p:nvSpPr>
        <p:spPr/>
        <p:txBody>
          <a:bodyPr/>
          <a:lstStyle/>
          <a:p>
            <a:pPr>
              <a:lnSpc>
                <a:spcPct val="120000"/>
              </a:lnSpc>
              <a:buFont typeface="Wingdings" panose="05000000000000000000" pitchFamily="2" charset="2"/>
              <a:buNone/>
            </a:pPr>
            <a:r>
              <a:rPr lang="en-US" altLang="zh-CN" sz="2400"/>
              <a:t>4. </a:t>
            </a:r>
            <a:r>
              <a:rPr lang="zh-CN" altLang="en-US" sz="2400"/>
              <a:t>数据库的重组织与重构造</a:t>
            </a:r>
          </a:p>
          <a:p>
            <a:pPr marL="400050" lvl="1" indent="0">
              <a:lnSpc>
                <a:spcPct val="120000"/>
              </a:lnSpc>
              <a:buFont typeface="Wingdings" panose="05000000000000000000" pitchFamily="2" charset="2"/>
              <a:buNone/>
            </a:pPr>
            <a:r>
              <a:rPr lang="zh-CN" altLang="en-US"/>
              <a:t>（</a:t>
            </a:r>
            <a:r>
              <a:rPr lang="en-US" altLang="zh-CN"/>
              <a:t>1</a:t>
            </a:r>
            <a:r>
              <a:rPr lang="zh-CN" altLang="en-US"/>
              <a:t>）数据库的重组织</a:t>
            </a:r>
          </a:p>
          <a:p>
            <a:pPr lvl="2">
              <a:lnSpc>
                <a:spcPct val="120000"/>
              </a:lnSpc>
              <a:buFont typeface="Wingdings" panose="05000000000000000000" pitchFamily="2" charset="2"/>
              <a:buChar char="l"/>
            </a:pPr>
            <a:r>
              <a:rPr lang="zh-CN" altLang="en-US"/>
              <a:t>为什么要重组织数据库</a:t>
            </a:r>
          </a:p>
          <a:p>
            <a:pPr lvl="3">
              <a:lnSpc>
                <a:spcPct val="120000"/>
              </a:lnSpc>
              <a:buSzPct val="87000"/>
              <a:buFont typeface="Wingdings" panose="05000000000000000000" pitchFamily="2" charset="2"/>
              <a:buChar char="Ø"/>
            </a:pPr>
            <a:r>
              <a:rPr lang="zh-CN" altLang="en-US" sz="2200"/>
              <a:t>数据库运行一段时间后，由于记录的不断增、删、改，会使数据库的物理存储变坏，从而降低数据库存储空间的利用率和数据的存取效率，使数据库的性能下降。</a:t>
            </a:r>
          </a:p>
          <a:p>
            <a:pPr lvl="2">
              <a:lnSpc>
                <a:spcPct val="120000"/>
              </a:lnSpc>
            </a:pPr>
            <a:endParaRPr lang="en-US" altLang="zh-CN"/>
          </a:p>
          <a:p>
            <a:pPr>
              <a:lnSpc>
                <a:spcPct val="120000"/>
              </a:lnSpc>
            </a:pPr>
            <a:endParaRPr lang="zh-CN" altLang="en-US"/>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20B5B19B-638B-4229-9E36-AFD84B8D882C}" type="datetime1">
              <a:rPr lang="zh-CN" altLang="en-US" smtClean="0"/>
              <a:t>2021/11/25</a:t>
            </a:fld>
            <a:endParaRPr lang="zh-CN" altLang="en-US" dirty="0"/>
          </a:p>
        </p:txBody>
      </p:sp>
    </p:spTree>
    <p:extLst>
      <p:ext uri="{BB962C8B-B14F-4D97-AF65-F5344CB8AC3E}">
        <p14:creationId xmlns:p14="http://schemas.microsoft.com/office/powerpoint/2010/main" val="976635409"/>
      </p:ext>
    </p:extLst>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sz="3600"/>
              <a:t>数据库的运行和维护（续）</a:t>
            </a:r>
          </a:p>
        </p:txBody>
      </p:sp>
      <p:sp>
        <p:nvSpPr>
          <p:cNvPr id="78851" name="Rectangle 3"/>
          <p:cNvSpPr>
            <a:spLocks noGrp="1" noChangeArrowheads="1"/>
          </p:cNvSpPr>
          <p:nvPr>
            <p:ph idx="1"/>
          </p:nvPr>
        </p:nvSpPr>
        <p:spPr/>
        <p:txBody>
          <a:bodyPr/>
          <a:lstStyle/>
          <a:p>
            <a:pPr lvl="1">
              <a:lnSpc>
                <a:spcPct val="150000"/>
              </a:lnSpc>
            </a:pPr>
            <a:r>
              <a:rPr lang="zh-CN" altLang="en-US"/>
              <a:t>重组织的形式</a:t>
            </a:r>
          </a:p>
          <a:p>
            <a:pPr lvl="2">
              <a:lnSpc>
                <a:spcPct val="120000"/>
              </a:lnSpc>
              <a:buSzPct val="87000"/>
              <a:buFont typeface="Wingdings" panose="05000000000000000000" pitchFamily="2" charset="2"/>
              <a:buChar char="l"/>
            </a:pPr>
            <a:r>
              <a:rPr lang="zh-CN" altLang="en-US"/>
              <a:t>全部重组织</a:t>
            </a:r>
          </a:p>
          <a:p>
            <a:pPr lvl="2">
              <a:lnSpc>
                <a:spcPct val="120000"/>
              </a:lnSpc>
              <a:buSzPct val="87000"/>
              <a:buFont typeface="Wingdings" panose="05000000000000000000" pitchFamily="2" charset="2"/>
              <a:buChar char="l"/>
            </a:pPr>
            <a:r>
              <a:rPr lang="zh-CN" altLang="en-US"/>
              <a:t>部分重组织</a:t>
            </a:r>
          </a:p>
          <a:p>
            <a:pPr lvl="3">
              <a:lnSpc>
                <a:spcPct val="150000"/>
              </a:lnSpc>
              <a:buFont typeface="Wingdings" panose="05000000000000000000" pitchFamily="2" charset="2"/>
              <a:buChar char="Ø"/>
            </a:pPr>
            <a:r>
              <a:rPr lang="zh-CN" altLang="en-US" sz="2200"/>
              <a:t>只对频繁增、删的表进行重组织</a:t>
            </a:r>
          </a:p>
          <a:p>
            <a:pPr lvl="1">
              <a:lnSpc>
                <a:spcPct val="150000"/>
              </a:lnSpc>
            </a:pPr>
            <a:r>
              <a:rPr lang="zh-CN" altLang="en-US"/>
              <a:t>重组织的目标</a:t>
            </a:r>
          </a:p>
          <a:p>
            <a:pPr lvl="2">
              <a:lnSpc>
                <a:spcPct val="120000"/>
              </a:lnSpc>
              <a:buSzPct val="87000"/>
              <a:buFont typeface="Wingdings" panose="05000000000000000000" pitchFamily="2" charset="2"/>
              <a:buChar char="l"/>
            </a:pPr>
            <a:r>
              <a:rPr lang="zh-CN" altLang="en-US"/>
              <a:t>提高系统性能</a:t>
            </a:r>
          </a:p>
          <a:p>
            <a:pPr lvl="1"/>
            <a:endParaRPr lang="en-US" altLang="zh-CN"/>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D245B480-5638-4EB4-8E5D-71793BC6B5F8}" type="datetime1">
              <a:rPr lang="zh-CN" altLang="en-US" smtClean="0"/>
              <a:t>2021/11/25</a:t>
            </a:fld>
            <a:endParaRPr lang="zh-CN" altLang="en-US" dirty="0"/>
          </a:p>
        </p:txBody>
      </p:sp>
    </p:spTree>
    <p:extLst>
      <p:ext uri="{BB962C8B-B14F-4D97-AF65-F5344CB8AC3E}">
        <p14:creationId xmlns:p14="http://schemas.microsoft.com/office/powerpoint/2010/main" val="179054924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z="3600"/>
              <a:t>数据库设计的基本步骤（续）</a:t>
            </a:r>
          </a:p>
        </p:txBody>
      </p:sp>
      <p:sp>
        <p:nvSpPr>
          <p:cNvPr id="18435" name="Rectangle 3"/>
          <p:cNvSpPr>
            <a:spLocks noGrp="1" noChangeArrowheads="1"/>
          </p:cNvSpPr>
          <p:nvPr>
            <p:ph idx="1"/>
          </p:nvPr>
        </p:nvSpPr>
        <p:spPr>
          <a:xfrm>
            <a:off x="827584" y="836712"/>
            <a:ext cx="8149538" cy="4854575"/>
          </a:xfrm>
        </p:spPr>
        <p:txBody>
          <a:bodyPr/>
          <a:lstStyle/>
          <a:p>
            <a:pPr>
              <a:lnSpc>
                <a:spcPct val="120000"/>
              </a:lnSpc>
              <a:buFont typeface="Wingdings" panose="05000000000000000000" pitchFamily="2" charset="2"/>
              <a:buNone/>
            </a:pPr>
            <a:r>
              <a:rPr lang="en-US" altLang="zh-CN" dirty="0"/>
              <a:t>1. </a:t>
            </a:r>
            <a:r>
              <a:rPr lang="zh-CN" altLang="en-US" dirty="0"/>
              <a:t>需求分析阶段</a:t>
            </a:r>
            <a:endParaRPr lang="en-US" altLang="zh-CN" dirty="0"/>
          </a:p>
          <a:p>
            <a:pPr lvl="1">
              <a:lnSpc>
                <a:spcPct val="120000"/>
              </a:lnSpc>
            </a:pPr>
            <a:r>
              <a:rPr lang="zh-CN" altLang="en-US" dirty="0"/>
              <a:t>是否做得充分与准确，决定了构建数据库的速度和质量</a:t>
            </a:r>
            <a:endParaRPr lang="en-US" altLang="zh-CN" dirty="0"/>
          </a:p>
          <a:p>
            <a:pPr>
              <a:lnSpc>
                <a:spcPct val="120000"/>
              </a:lnSpc>
              <a:buFont typeface="Wingdings" panose="05000000000000000000" pitchFamily="2" charset="2"/>
              <a:buNone/>
            </a:pPr>
            <a:r>
              <a:rPr lang="en-US" altLang="zh-CN" dirty="0"/>
              <a:t>2. </a:t>
            </a:r>
            <a:r>
              <a:rPr lang="zh-CN" altLang="en-US" dirty="0"/>
              <a:t>概念结构设计阶段</a:t>
            </a:r>
            <a:endParaRPr lang="en-US" altLang="zh-CN" dirty="0"/>
          </a:p>
          <a:p>
            <a:pPr lvl="1">
              <a:lnSpc>
                <a:spcPct val="120000"/>
              </a:lnSpc>
            </a:pPr>
            <a:r>
              <a:rPr lang="zh-CN" altLang="en-US" dirty="0"/>
              <a:t>通过对用户需求进行综合、归纳与抽象，形成一个独立于具体数据库管理系统的概念模型</a:t>
            </a:r>
            <a:endParaRPr lang="en-US" altLang="zh-CN" dirty="0"/>
          </a:p>
          <a:p>
            <a:pPr>
              <a:lnSpc>
                <a:spcPct val="120000"/>
              </a:lnSpc>
              <a:buFont typeface="Wingdings" panose="05000000000000000000" pitchFamily="2" charset="2"/>
              <a:buNone/>
            </a:pPr>
            <a:r>
              <a:rPr lang="en-US" altLang="zh-CN" dirty="0"/>
              <a:t>3. </a:t>
            </a:r>
            <a:r>
              <a:rPr lang="zh-CN" altLang="en-US" dirty="0"/>
              <a:t>逻辑结构设计阶段</a:t>
            </a:r>
            <a:endParaRPr lang="en-US" altLang="zh-CN" dirty="0"/>
          </a:p>
          <a:p>
            <a:pPr lvl="1">
              <a:lnSpc>
                <a:spcPct val="120000"/>
              </a:lnSpc>
            </a:pPr>
            <a:r>
              <a:rPr lang="zh-CN" altLang="en-US" dirty="0"/>
              <a:t>将概念结构转换为某个数据库管理系统所支持的数据模型，并对其进行优化</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FD88C4AA-34DA-4797-8EF1-9D69BDF1F3F2}"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p:cTn id="7" dur="500" fill="hold"/>
                                        <p:tgtEl>
                                          <p:spTgt spid="1843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43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435">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 calcmode="lin" valueType="num">
                                      <p:cBhvr>
                                        <p:cTn id="12" dur="500" fill="hold"/>
                                        <p:tgtEl>
                                          <p:spTgt spid="1843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8435">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8435">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 calcmode="lin" valueType="num">
                                      <p:cBhvr>
                                        <p:cTn id="17" dur="500" fill="hold"/>
                                        <p:tgtEl>
                                          <p:spTgt spid="1843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8435">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8435">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 calcmode="lin" valueType="num">
                                      <p:cBhvr>
                                        <p:cTn id="22" dur="500" fill="hold"/>
                                        <p:tgtEl>
                                          <p:spTgt spid="18435">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8435">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18435">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 calcmode="lin" valueType="num">
                                      <p:cBhvr>
                                        <p:cTn id="27" dur="500" fill="hold"/>
                                        <p:tgtEl>
                                          <p:spTgt spid="18435">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18435">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18435">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18435">
                                            <p:txEl>
                                              <p:pRg st="5" end="5"/>
                                            </p:txEl>
                                          </p:spTgt>
                                        </p:tgtEl>
                                        <p:attrNameLst>
                                          <p:attrName>style.visibility</p:attrName>
                                        </p:attrNameLst>
                                      </p:cBhvr>
                                      <p:to>
                                        <p:strVal val="visible"/>
                                      </p:to>
                                    </p:set>
                                    <p:anim calcmode="lin" valueType="num">
                                      <p:cBhvr>
                                        <p:cTn id="32" dur="500" fill="hold"/>
                                        <p:tgtEl>
                                          <p:spTgt spid="18435">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18435">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sz="3600"/>
              <a:t>数据库的运行和维护（续）</a:t>
            </a:r>
          </a:p>
        </p:txBody>
      </p:sp>
      <p:sp>
        <p:nvSpPr>
          <p:cNvPr id="79875" name="Rectangle 3"/>
          <p:cNvSpPr>
            <a:spLocks noGrp="1" noChangeArrowheads="1"/>
          </p:cNvSpPr>
          <p:nvPr>
            <p:ph idx="1"/>
          </p:nvPr>
        </p:nvSpPr>
        <p:spPr/>
        <p:txBody>
          <a:bodyPr/>
          <a:lstStyle/>
          <a:p>
            <a:pPr lvl="1">
              <a:lnSpc>
                <a:spcPct val="120000"/>
              </a:lnSpc>
            </a:pPr>
            <a:r>
              <a:rPr lang="zh-CN" altLang="zh-CN"/>
              <a:t>重组织的工作</a:t>
            </a:r>
          </a:p>
          <a:p>
            <a:pPr lvl="2">
              <a:lnSpc>
                <a:spcPct val="120000"/>
              </a:lnSpc>
              <a:buSzPct val="87000"/>
              <a:buFont typeface="Wingdings" panose="05000000000000000000" pitchFamily="2" charset="2"/>
              <a:buChar char="l"/>
            </a:pPr>
            <a:r>
              <a:rPr lang="zh-CN" altLang="zh-CN"/>
              <a:t>按原设计要求</a:t>
            </a:r>
          </a:p>
          <a:p>
            <a:pPr lvl="3">
              <a:lnSpc>
                <a:spcPct val="120000"/>
              </a:lnSpc>
              <a:buFont typeface="Wingdings" panose="05000000000000000000" pitchFamily="2" charset="2"/>
              <a:buChar char="Ø"/>
            </a:pPr>
            <a:r>
              <a:rPr lang="zh-CN" altLang="zh-CN" sz="2200"/>
              <a:t>重新安排存储位置</a:t>
            </a:r>
          </a:p>
          <a:p>
            <a:pPr lvl="3">
              <a:lnSpc>
                <a:spcPct val="120000"/>
              </a:lnSpc>
              <a:buFont typeface="Wingdings" panose="05000000000000000000" pitchFamily="2" charset="2"/>
              <a:buChar char="Ø"/>
            </a:pPr>
            <a:r>
              <a:rPr lang="zh-CN" altLang="zh-CN" sz="2200"/>
              <a:t>回收垃圾</a:t>
            </a:r>
          </a:p>
          <a:p>
            <a:pPr lvl="3">
              <a:lnSpc>
                <a:spcPct val="120000"/>
              </a:lnSpc>
              <a:buFont typeface="Wingdings" panose="05000000000000000000" pitchFamily="2" charset="2"/>
              <a:buChar char="Ø"/>
            </a:pPr>
            <a:r>
              <a:rPr lang="zh-CN" altLang="zh-CN" sz="2200"/>
              <a:t>减少指针链</a:t>
            </a:r>
          </a:p>
          <a:p>
            <a:pPr lvl="2">
              <a:lnSpc>
                <a:spcPct val="120000"/>
              </a:lnSpc>
              <a:buSzPct val="87000"/>
              <a:buFont typeface="Wingdings" panose="05000000000000000000" pitchFamily="2" charset="2"/>
              <a:buChar char="l"/>
            </a:pPr>
            <a:r>
              <a:rPr lang="zh-CN" altLang="zh-CN"/>
              <a:t>数据库的重组织不会改变原设计的数据逻辑结构和物理结构</a:t>
            </a:r>
            <a:endParaRPr lang="en-US" altLang="zh-CN"/>
          </a:p>
          <a:p>
            <a:pPr lvl="1">
              <a:lnSpc>
                <a:spcPct val="120000"/>
              </a:lnSpc>
            </a:pPr>
            <a:r>
              <a:rPr lang="zh-CN" altLang="zh-CN"/>
              <a:t>数据库管理系统一般都提供了供重组织数据库使用的实用程序，帮助数据库管理员重新组织数据库。</a:t>
            </a:r>
          </a:p>
          <a:p>
            <a:pPr lvl="2">
              <a:lnSpc>
                <a:spcPct val="120000"/>
              </a:lnSpc>
              <a:buSzPct val="87000"/>
              <a:buFont typeface="Wingdings" panose="05000000000000000000" pitchFamily="2" charset="2"/>
              <a:buChar char="l"/>
            </a:pPr>
            <a:endParaRPr lang="zh-CN" altLang="zh-CN"/>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3A357943-459D-4393-BE5F-1E28E7CD4007}" type="datetime1">
              <a:rPr lang="zh-CN" altLang="en-US" smtClean="0"/>
              <a:t>2021/11/25</a:t>
            </a:fld>
            <a:endParaRPr lang="zh-CN" altLang="en-US" dirty="0"/>
          </a:p>
        </p:txBody>
      </p:sp>
    </p:spTree>
    <p:extLst>
      <p:ext uri="{BB962C8B-B14F-4D97-AF65-F5344CB8AC3E}">
        <p14:creationId xmlns:p14="http://schemas.microsoft.com/office/powerpoint/2010/main" val="1517246314"/>
      </p:ext>
    </p:extLst>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z="3600"/>
              <a:t>数据库的运行和维护（续）</a:t>
            </a:r>
          </a:p>
        </p:txBody>
      </p:sp>
      <p:sp>
        <p:nvSpPr>
          <p:cNvPr id="80899" name="内容占位符 3"/>
          <p:cNvSpPr>
            <a:spLocks noGrp="1"/>
          </p:cNvSpPr>
          <p:nvPr>
            <p:ph idx="1"/>
          </p:nvPr>
        </p:nvSpPr>
        <p:spPr/>
        <p:txBody>
          <a:bodyPr/>
          <a:lstStyle/>
          <a:p>
            <a:pPr>
              <a:lnSpc>
                <a:spcPct val="120000"/>
              </a:lnSpc>
              <a:buFont typeface="Wingdings" panose="05000000000000000000" pitchFamily="2" charset="2"/>
              <a:buNone/>
            </a:pPr>
            <a:r>
              <a:rPr lang="zh-CN" altLang="en-US" sz="2400"/>
              <a:t>（</a:t>
            </a:r>
            <a:r>
              <a:rPr lang="en-US" altLang="zh-CN" sz="2400"/>
              <a:t>2</a:t>
            </a:r>
            <a:r>
              <a:rPr lang="zh-CN" altLang="en-US" sz="2400"/>
              <a:t>）数据库的重构造</a:t>
            </a:r>
          </a:p>
          <a:p>
            <a:pPr lvl="1">
              <a:lnSpc>
                <a:spcPct val="120000"/>
              </a:lnSpc>
            </a:pPr>
            <a:r>
              <a:rPr lang="zh-CN" altLang="en-US" sz="2200"/>
              <a:t>为什么要进行数据库的重构造</a:t>
            </a:r>
          </a:p>
          <a:p>
            <a:pPr lvl="2">
              <a:lnSpc>
                <a:spcPct val="120000"/>
              </a:lnSpc>
              <a:buSzPct val="87000"/>
              <a:buFont typeface="Wingdings" panose="05000000000000000000" pitchFamily="2" charset="2"/>
              <a:buChar char="l"/>
            </a:pPr>
            <a:r>
              <a:rPr lang="zh-CN" altLang="en-US"/>
              <a:t>数据库应用环境发生变化，会导致实体及实体间的联系也发生相应的变化，使原有的数据库设计不能很好地满足新的需求</a:t>
            </a:r>
          </a:p>
          <a:p>
            <a:pPr lvl="3">
              <a:lnSpc>
                <a:spcPct val="120000"/>
              </a:lnSpc>
              <a:buFont typeface="Wingdings" panose="05000000000000000000" pitchFamily="2" charset="2"/>
              <a:buChar char="Ø"/>
            </a:pPr>
            <a:r>
              <a:rPr lang="zh-CN" altLang="en-US" sz="2200"/>
              <a:t>增加新的应用或新的实体</a:t>
            </a:r>
          </a:p>
          <a:p>
            <a:pPr lvl="3">
              <a:lnSpc>
                <a:spcPct val="120000"/>
              </a:lnSpc>
              <a:buFont typeface="Wingdings" panose="05000000000000000000" pitchFamily="2" charset="2"/>
              <a:buChar char="Ø"/>
            </a:pPr>
            <a:r>
              <a:rPr lang="zh-CN" altLang="en-US" sz="2200"/>
              <a:t>取消某些已有应用</a:t>
            </a:r>
          </a:p>
          <a:p>
            <a:pPr lvl="3">
              <a:lnSpc>
                <a:spcPct val="120000"/>
              </a:lnSpc>
              <a:buFont typeface="Wingdings" panose="05000000000000000000" pitchFamily="2" charset="2"/>
              <a:buChar char="Ø"/>
            </a:pPr>
            <a:r>
              <a:rPr lang="zh-CN" altLang="en-US" sz="2200"/>
              <a:t>改变某些已有应用</a:t>
            </a:r>
          </a:p>
          <a:p>
            <a:pPr>
              <a:lnSpc>
                <a:spcPct val="120000"/>
              </a:lnSpc>
            </a:pPr>
            <a:endParaRPr lang="zh-CN" altLang="en-US"/>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CA59F0B7-4D57-488C-B2B6-1CADAABFC058}" type="datetime1">
              <a:rPr lang="zh-CN" altLang="en-US" smtClean="0"/>
              <a:t>2021/11/25</a:t>
            </a:fld>
            <a:endParaRPr lang="zh-CN" altLang="en-US" dirty="0"/>
          </a:p>
        </p:txBody>
      </p:sp>
    </p:spTree>
    <p:extLst>
      <p:ext uri="{BB962C8B-B14F-4D97-AF65-F5344CB8AC3E}">
        <p14:creationId xmlns:p14="http://schemas.microsoft.com/office/powerpoint/2010/main" val="585760370"/>
      </p:ext>
    </p:extLst>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z="3600"/>
              <a:t>数据库的运行和维护（续）</a:t>
            </a:r>
          </a:p>
        </p:txBody>
      </p:sp>
      <p:sp>
        <p:nvSpPr>
          <p:cNvPr id="81923" name="Rectangle 3"/>
          <p:cNvSpPr>
            <a:spLocks noGrp="1" noChangeArrowheads="1"/>
          </p:cNvSpPr>
          <p:nvPr>
            <p:ph idx="1"/>
          </p:nvPr>
        </p:nvSpPr>
        <p:spPr/>
        <p:txBody>
          <a:bodyPr/>
          <a:lstStyle/>
          <a:p>
            <a:pPr lvl="1">
              <a:lnSpc>
                <a:spcPct val="150000"/>
              </a:lnSpc>
            </a:pPr>
            <a:r>
              <a:rPr lang="zh-CN" altLang="zh-CN"/>
              <a:t>数据库重构造的主要工作</a:t>
            </a:r>
          </a:p>
          <a:p>
            <a:pPr lvl="2">
              <a:lnSpc>
                <a:spcPct val="150000"/>
              </a:lnSpc>
              <a:buSzPct val="87000"/>
              <a:buFont typeface="Wingdings" panose="05000000000000000000" pitchFamily="2" charset="2"/>
              <a:buChar char="l"/>
            </a:pPr>
            <a:r>
              <a:rPr lang="zh-CN" altLang="zh-CN"/>
              <a:t>根据新环境调整数据库的模式和内模式</a:t>
            </a:r>
          </a:p>
          <a:p>
            <a:pPr lvl="3">
              <a:lnSpc>
                <a:spcPct val="150000"/>
              </a:lnSpc>
              <a:buFont typeface="Wingdings" panose="05000000000000000000" pitchFamily="2" charset="2"/>
              <a:buChar char="Ø"/>
            </a:pPr>
            <a:r>
              <a:rPr lang="zh-CN" altLang="zh-CN" sz="2200"/>
              <a:t>增加</a:t>
            </a:r>
            <a:r>
              <a:rPr lang="zh-CN" altLang="en-US" sz="2200"/>
              <a:t>或删除某些</a:t>
            </a:r>
            <a:r>
              <a:rPr lang="zh-CN" altLang="zh-CN" sz="2200"/>
              <a:t>数据项</a:t>
            </a:r>
          </a:p>
          <a:p>
            <a:pPr lvl="3">
              <a:lnSpc>
                <a:spcPct val="150000"/>
              </a:lnSpc>
              <a:buFont typeface="Wingdings" panose="05000000000000000000" pitchFamily="2" charset="2"/>
              <a:buChar char="Ø"/>
            </a:pPr>
            <a:r>
              <a:rPr lang="zh-CN" altLang="zh-CN" sz="2200"/>
              <a:t>改变数据项的类型</a:t>
            </a:r>
          </a:p>
          <a:p>
            <a:pPr lvl="3">
              <a:lnSpc>
                <a:spcPct val="150000"/>
              </a:lnSpc>
              <a:buFont typeface="Wingdings" panose="05000000000000000000" pitchFamily="2" charset="2"/>
              <a:buChar char="Ø"/>
            </a:pPr>
            <a:r>
              <a:rPr lang="zh-CN" altLang="en-US" sz="2200"/>
              <a:t>增加或删除某个表</a:t>
            </a:r>
            <a:endParaRPr lang="en-US" altLang="zh-CN" sz="2200"/>
          </a:p>
          <a:p>
            <a:pPr lvl="3">
              <a:lnSpc>
                <a:spcPct val="150000"/>
              </a:lnSpc>
              <a:buFont typeface="Wingdings" panose="05000000000000000000" pitchFamily="2" charset="2"/>
              <a:buChar char="Ø"/>
            </a:pPr>
            <a:r>
              <a:rPr lang="zh-CN" altLang="zh-CN" sz="2200"/>
              <a:t>改变数据库的容量</a:t>
            </a:r>
          </a:p>
          <a:p>
            <a:pPr lvl="3">
              <a:lnSpc>
                <a:spcPct val="150000"/>
              </a:lnSpc>
              <a:buFont typeface="Wingdings" panose="05000000000000000000" pitchFamily="2" charset="2"/>
              <a:buChar char="Ø"/>
            </a:pPr>
            <a:r>
              <a:rPr lang="zh-CN" altLang="zh-CN" sz="2200"/>
              <a:t>增加或删除</a:t>
            </a:r>
            <a:r>
              <a:rPr lang="zh-CN" altLang="en-US" sz="2200"/>
              <a:t>某些</a:t>
            </a:r>
            <a:r>
              <a:rPr lang="zh-CN" altLang="zh-CN" sz="2200"/>
              <a:t>索引</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F016C7F0-4274-4122-8363-A27B409979E8}" type="datetime1">
              <a:rPr lang="zh-CN" altLang="en-US" smtClean="0"/>
              <a:t>2021/11/25</a:t>
            </a:fld>
            <a:endParaRPr lang="zh-CN" altLang="en-US" dirty="0"/>
          </a:p>
        </p:txBody>
      </p:sp>
    </p:spTree>
    <p:extLst>
      <p:ext uri="{BB962C8B-B14F-4D97-AF65-F5344CB8AC3E}">
        <p14:creationId xmlns:p14="http://schemas.microsoft.com/office/powerpoint/2010/main" val="1887166487"/>
      </p:ext>
    </p:extLst>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sz="3600"/>
              <a:t>数据库的运行和维护（续）</a:t>
            </a:r>
          </a:p>
        </p:txBody>
      </p:sp>
      <p:sp>
        <p:nvSpPr>
          <p:cNvPr id="82947" name="Rectangle 3"/>
          <p:cNvSpPr>
            <a:spLocks noGrp="1" noChangeArrowheads="1"/>
          </p:cNvSpPr>
          <p:nvPr>
            <p:ph idx="1"/>
          </p:nvPr>
        </p:nvSpPr>
        <p:spPr/>
        <p:txBody>
          <a:bodyPr/>
          <a:lstStyle/>
          <a:p>
            <a:pPr lvl="1">
              <a:lnSpc>
                <a:spcPct val="150000"/>
              </a:lnSpc>
            </a:pPr>
            <a:r>
              <a:rPr lang="zh-CN" altLang="zh-CN"/>
              <a:t>重构造数据库的程度是有限的</a:t>
            </a:r>
          </a:p>
          <a:p>
            <a:pPr lvl="2">
              <a:lnSpc>
                <a:spcPct val="150000"/>
              </a:lnSpc>
              <a:buSzPct val="87000"/>
              <a:buFont typeface="Wingdings" panose="05000000000000000000" pitchFamily="2" charset="2"/>
              <a:buChar char="l"/>
            </a:pPr>
            <a:r>
              <a:rPr lang="zh-CN" altLang="zh-CN"/>
              <a:t>若应用变化太大，已无法通过重构数据库来满足新的需求，或重构数据库的代价太大，则表明现有数据库应用系统的生命周期已经结束，应该重新设计新的数据库</a:t>
            </a:r>
            <a:r>
              <a:rPr lang="zh-CN" altLang="en-US"/>
              <a:t>应用</a:t>
            </a:r>
            <a:r>
              <a:rPr lang="zh-CN" altLang="zh-CN"/>
              <a:t>系统</a:t>
            </a:r>
            <a:r>
              <a:rPr lang="zh-CN" altLang="en-US"/>
              <a:t>了</a:t>
            </a:r>
            <a:r>
              <a:rPr lang="zh-CN" altLang="zh-CN"/>
              <a:t>。</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41EAB086-26DA-4D4D-91DC-095E19A3AAEF}" type="datetime1">
              <a:rPr lang="zh-CN" altLang="en-US" smtClean="0"/>
              <a:t>2021/11/25</a:t>
            </a:fld>
            <a:endParaRPr lang="zh-CN" altLang="en-US" dirty="0"/>
          </a:p>
        </p:txBody>
      </p:sp>
    </p:spTree>
    <p:extLst>
      <p:ext uri="{BB962C8B-B14F-4D97-AF65-F5344CB8AC3E}">
        <p14:creationId xmlns:p14="http://schemas.microsoft.com/office/powerpoint/2010/main" val="2429095082"/>
      </p:ext>
    </p:extLst>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zh-CN"/>
              <a:t>第七章  数据库设计</a:t>
            </a:r>
          </a:p>
        </p:txBody>
      </p:sp>
      <p:sp>
        <p:nvSpPr>
          <p:cNvPr id="83971" name="Rectangle 3"/>
          <p:cNvSpPr>
            <a:spLocks noGrp="1" noChangeArrowheads="1"/>
          </p:cNvSpPr>
          <p:nvPr>
            <p:ph idx="1"/>
          </p:nvPr>
        </p:nvSpPr>
        <p:spPr/>
        <p:txBody>
          <a:bodyPr/>
          <a:lstStyle/>
          <a:p>
            <a:pPr marL="0" indent="0">
              <a:lnSpc>
                <a:spcPct val="150000"/>
              </a:lnSpc>
              <a:buFont typeface="Wingdings" panose="05000000000000000000" pitchFamily="2" charset="2"/>
              <a:buNone/>
            </a:pPr>
            <a:r>
              <a:rPr lang="en-US" altLang="zh-CN"/>
              <a:t>7.1  </a:t>
            </a:r>
            <a:r>
              <a:rPr lang="zh-CN" altLang="en-US"/>
              <a:t>数据库设计概述</a:t>
            </a:r>
          </a:p>
          <a:p>
            <a:pPr marL="0" indent="0">
              <a:lnSpc>
                <a:spcPct val="150000"/>
              </a:lnSpc>
              <a:buFont typeface="Wingdings" panose="05000000000000000000" pitchFamily="2" charset="2"/>
              <a:buNone/>
            </a:pPr>
            <a:r>
              <a:rPr lang="en-US" altLang="zh-CN"/>
              <a:t>7.2  </a:t>
            </a:r>
            <a:r>
              <a:rPr lang="zh-CN" altLang="en-US"/>
              <a:t>需求分析</a:t>
            </a:r>
          </a:p>
          <a:p>
            <a:pPr marL="0" indent="0">
              <a:lnSpc>
                <a:spcPct val="150000"/>
              </a:lnSpc>
              <a:buFont typeface="Wingdings" panose="05000000000000000000" pitchFamily="2" charset="2"/>
              <a:buNone/>
            </a:pPr>
            <a:r>
              <a:rPr lang="en-US" altLang="zh-CN"/>
              <a:t>7.3  </a:t>
            </a:r>
            <a:r>
              <a:rPr lang="zh-CN" altLang="en-US"/>
              <a:t>概念结构设计</a:t>
            </a:r>
          </a:p>
          <a:p>
            <a:pPr marL="0" indent="0">
              <a:lnSpc>
                <a:spcPct val="150000"/>
              </a:lnSpc>
              <a:buFont typeface="Wingdings" panose="05000000000000000000" pitchFamily="2" charset="2"/>
              <a:buNone/>
            </a:pPr>
            <a:r>
              <a:rPr lang="en-US" altLang="zh-CN"/>
              <a:t>7.4  </a:t>
            </a:r>
            <a:r>
              <a:rPr lang="zh-CN" altLang="en-US"/>
              <a:t>逻辑结构设计</a:t>
            </a:r>
          </a:p>
          <a:p>
            <a:pPr marL="0" indent="0">
              <a:lnSpc>
                <a:spcPct val="150000"/>
              </a:lnSpc>
              <a:buFont typeface="Wingdings" panose="05000000000000000000" pitchFamily="2" charset="2"/>
              <a:buNone/>
            </a:pPr>
            <a:r>
              <a:rPr lang="en-US" altLang="zh-CN"/>
              <a:t>7.5  </a:t>
            </a:r>
            <a:r>
              <a:rPr lang="zh-CN" altLang="en-US"/>
              <a:t>物理结构设计</a:t>
            </a:r>
          </a:p>
          <a:p>
            <a:pPr marL="0" indent="0">
              <a:lnSpc>
                <a:spcPct val="150000"/>
              </a:lnSpc>
              <a:buFont typeface="Wingdings" panose="05000000000000000000" pitchFamily="2" charset="2"/>
              <a:buNone/>
            </a:pPr>
            <a:r>
              <a:rPr lang="en-US" altLang="zh-CN"/>
              <a:t>7.6  </a:t>
            </a:r>
            <a:r>
              <a:rPr lang="zh-CN" altLang="en-US"/>
              <a:t>数据库的实施和维护</a:t>
            </a:r>
          </a:p>
          <a:p>
            <a:pPr marL="0" indent="0">
              <a:lnSpc>
                <a:spcPct val="150000"/>
              </a:lnSpc>
              <a:buFont typeface="Wingdings" panose="05000000000000000000" pitchFamily="2" charset="2"/>
              <a:buNone/>
            </a:pPr>
            <a:r>
              <a:rPr lang="en-US" altLang="zh-CN">
                <a:solidFill>
                  <a:srgbClr val="0066FF"/>
                </a:solidFill>
              </a:rPr>
              <a:t>7.7  </a:t>
            </a:r>
            <a:r>
              <a:rPr lang="zh-CN" altLang="en-US">
                <a:solidFill>
                  <a:srgbClr val="0066FF"/>
                </a:solidFill>
              </a:rPr>
              <a:t>小结</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BB0668BD-6716-4203-B8C0-EA938A15D628}" type="datetime1">
              <a:rPr lang="zh-CN" altLang="en-US" smtClean="0"/>
              <a:t>2021/11/25</a:t>
            </a:fld>
            <a:endParaRPr lang="zh-CN" altLang="en-US" dirty="0"/>
          </a:p>
        </p:txBody>
      </p:sp>
    </p:spTree>
    <p:extLst>
      <p:ext uri="{BB962C8B-B14F-4D97-AF65-F5344CB8AC3E}">
        <p14:creationId xmlns:p14="http://schemas.microsoft.com/office/powerpoint/2010/main" val="3885024487"/>
      </p:ext>
    </p:extLst>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sz="3600"/>
              <a:t>7.7  </a:t>
            </a:r>
            <a:r>
              <a:rPr lang="zh-CN" altLang="en-US" sz="3600"/>
              <a:t>小结</a:t>
            </a:r>
          </a:p>
        </p:txBody>
      </p:sp>
      <p:sp>
        <p:nvSpPr>
          <p:cNvPr id="84995" name="Rectangle 3"/>
          <p:cNvSpPr>
            <a:spLocks noGrp="1" noChangeArrowheads="1"/>
          </p:cNvSpPr>
          <p:nvPr>
            <p:ph idx="1"/>
          </p:nvPr>
        </p:nvSpPr>
        <p:spPr/>
        <p:txBody>
          <a:bodyPr/>
          <a:lstStyle/>
          <a:p>
            <a:pPr>
              <a:lnSpc>
                <a:spcPct val="120000"/>
              </a:lnSpc>
            </a:pPr>
            <a:r>
              <a:rPr lang="zh-CN" altLang="en-US" dirty="0"/>
              <a:t>数据库的设计过程</a:t>
            </a:r>
          </a:p>
          <a:p>
            <a:pPr lvl="1">
              <a:lnSpc>
                <a:spcPct val="120000"/>
              </a:lnSpc>
            </a:pPr>
            <a:r>
              <a:rPr lang="zh-CN" altLang="en-US" dirty="0"/>
              <a:t>需求分析</a:t>
            </a:r>
          </a:p>
          <a:p>
            <a:pPr lvl="1">
              <a:lnSpc>
                <a:spcPct val="120000"/>
              </a:lnSpc>
            </a:pPr>
            <a:r>
              <a:rPr lang="zh-CN" altLang="en-US" dirty="0"/>
              <a:t>概念结构设计</a:t>
            </a:r>
          </a:p>
          <a:p>
            <a:pPr lvl="1">
              <a:lnSpc>
                <a:spcPct val="120000"/>
              </a:lnSpc>
            </a:pPr>
            <a:r>
              <a:rPr lang="zh-CN" altLang="en-US" dirty="0"/>
              <a:t>逻辑结构设计</a:t>
            </a:r>
          </a:p>
          <a:p>
            <a:pPr lvl="1">
              <a:lnSpc>
                <a:spcPct val="120000"/>
              </a:lnSpc>
            </a:pPr>
            <a:r>
              <a:rPr lang="zh-CN" altLang="en-US" dirty="0"/>
              <a:t>物理结构设计</a:t>
            </a:r>
          </a:p>
          <a:p>
            <a:pPr lvl="1">
              <a:lnSpc>
                <a:spcPct val="120000"/>
              </a:lnSpc>
            </a:pPr>
            <a:r>
              <a:rPr lang="zh-CN" altLang="en-US" dirty="0"/>
              <a:t>数据库实施</a:t>
            </a:r>
          </a:p>
          <a:p>
            <a:pPr lvl="1">
              <a:lnSpc>
                <a:spcPct val="120000"/>
              </a:lnSpc>
            </a:pPr>
            <a:r>
              <a:rPr lang="zh-CN" altLang="en-US" dirty="0"/>
              <a:t>数据库运行维护</a:t>
            </a:r>
          </a:p>
          <a:p>
            <a:pPr lvl="1">
              <a:lnSpc>
                <a:spcPct val="120000"/>
              </a:lnSpc>
            </a:pPr>
            <a:r>
              <a:rPr lang="zh-CN" altLang="en-US" dirty="0"/>
              <a:t>设计过程中往往还会有许多反复</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DCC10932-EBEA-4B5F-9C17-DDE44C171C86}" type="datetime1">
              <a:rPr lang="zh-CN" altLang="en-US" smtClean="0"/>
              <a:t>2021/11/25</a:t>
            </a:fld>
            <a:endParaRPr lang="zh-CN" altLang="en-US" dirty="0"/>
          </a:p>
        </p:txBody>
      </p:sp>
    </p:spTree>
    <p:extLst>
      <p:ext uri="{BB962C8B-B14F-4D97-AF65-F5344CB8AC3E}">
        <p14:creationId xmlns:p14="http://schemas.microsoft.com/office/powerpoint/2010/main" val="3382357892"/>
      </p:ext>
    </p:extLst>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a:t>小结（续）</a:t>
            </a:r>
          </a:p>
        </p:txBody>
      </p:sp>
      <p:sp>
        <p:nvSpPr>
          <p:cNvPr id="86019" name="Rectangle 3"/>
          <p:cNvSpPr>
            <a:spLocks noGrp="1" noChangeArrowheads="1"/>
          </p:cNvSpPr>
          <p:nvPr>
            <p:ph idx="1"/>
          </p:nvPr>
        </p:nvSpPr>
        <p:spPr/>
        <p:txBody>
          <a:bodyPr/>
          <a:lstStyle/>
          <a:p>
            <a:pPr eaLnBrk="1" hangingPunct="1">
              <a:lnSpc>
                <a:spcPct val="120000"/>
              </a:lnSpc>
              <a:spcBef>
                <a:spcPct val="0"/>
              </a:spcBef>
            </a:pPr>
            <a:r>
              <a:rPr lang="zh-CN" altLang="en-US" dirty="0"/>
              <a:t>数据库各级模式的形成</a:t>
            </a:r>
          </a:p>
          <a:p>
            <a:pPr lvl="1" eaLnBrk="1" hangingPunct="1">
              <a:lnSpc>
                <a:spcPct val="120000"/>
              </a:lnSpc>
              <a:spcBef>
                <a:spcPct val="0"/>
              </a:spcBef>
            </a:pPr>
            <a:r>
              <a:rPr lang="zh-CN" altLang="en-US" dirty="0"/>
              <a:t>需求分析阶段：综合各个用户的应用需求（现实世界的需求）。</a:t>
            </a:r>
          </a:p>
          <a:p>
            <a:pPr lvl="1" eaLnBrk="1" hangingPunct="1">
              <a:lnSpc>
                <a:spcPct val="120000"/>
              </a:lnSpc>
              <a:spcBef>
                <a:spcPct val="0"/>
              </a:spcBef>
            </a:pPr>
            <a:r>
              <a:rPr lang="zh-CN" altLang="en-US" dirty="0"/>
              <a:t>概念设计阶段：</a:t>
            </a:r>
            <a:r>
              <a:rPr lang="zh-CN" altLang="en-US" dirty="0">
                <a:solidFill>
                  <a:srgbClr val="FF00FF"/>
                </a:solidFill>
              </a:rPr>
              <a:t>概念模式</a:t>
            </a:r>
            <a:r>
              <a:rPr lang="zh-CN" altLang="en-US" dirty="0"/>
              <a:t>（信息世界模型），用</a:t>
            </a:r>
            <a:r>
              <a:rPr lang="en-US" altLang="zh-CN" dirty="0"/>
              <a:t>E-R</a:t>
            </a:r>
            <a:r>
              <a:rPr lang="zh-CN" altLang="en-US" dirty="0"/>
              <a:t>图来描述。</a:t>
            </a:r>
          </a:p>
          <a:p>
            <a:pPr lvl="1" eaLnBrk="1" hangingPunct="1">
              <a:lnSpc>
                <a:spcPct val="120000"/>
              </a:lnSpc>
              <a:spcBef>
                <a:spcPct val="0"/>
              </a:spcBef>
            </a:pPr>
            <a:r>
              <a:rPr lang="zh-CN" altLang="en-US" dirty="0"/>
              <a:t>逻辑设计阶段：</a:t>
            </a:r>
            <a:r>
              <a:rPr lang="zh-CN" altLang="en-US" dirty="0">
                <a:solidFill>
                  <a:srgbClr val="FF00FF"/>
                </a:solidFill>
              </a:rPr>
              <a:t>逻辑模式</a:t>
            </a:r>
            <a:r>
              <a:rPr lang="zh-CN" altLang="en-US" dirty="0"/>
              <a:t>、</a:t>
            </a:r>
            <a:r>
              <a:rPr lang="zh-CN" altLang="en-US" dirty="0">
                <a:solidFill>
                  <a:srgbClr val="FF00FF"/>
                </a:solidFill>
              </a:rPr>
              <a:t>外模式</a:t>
            </a:r>
            <a:r>
              <a:rPr lang="zh-CN" altLang="en-US" dirty="0"/>
              <a:t>。</a:t>
            </a:r>
          </a:p>
          <a:p>
            <a:pPr lvl="1" eaLnBrk="1" hangingPunct="1">
              <a:lnSpc>
                <a:spcPct val="120000"/>
              </a:lnSpc>
              <a:spcBef>
                <a:spcPct val="0"/>
              </a:spcBef>
            </a:pPr>
            <a:r>
              <a:rPr lang="zh-CN" altLang="en-US" dirty="0"/>
              <a:t>物理设计阶段：</a:t>
            </a:r>
            <a:r>
              <a:rPr lang="zh-CN" altLang="en-US" dirty="0">
                <a:solidFill>
                  <a:srgbClr val="FF00FF"/>
                </a:solidFill>
              </a:rPr>
              <a:t>内模式</a:t>
            </a:r>
            <a:r>
              <a:rPr lang="zh-CN" altLang="en-US" dirty="0"/>
              <a:t>。</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9C1CD7BD-0238-45E0-8922-F3DF48D25CE4}" type="datetime1">
              <a:rPr lang="zh-CN" altLang="en-US" smtClean="0"/>
              <a:t>2021/11/25</a:t>
            </a:fld>
            <a:endParaRPr lang="zh-CN" altLang="en-US" dirty="0"/>
          </a:p>
        </p:txBody>
      </p:sp>
    </p:spTree>
    <p:extLst>
      <p:ext uri="{BB962C8B-B14F-4D97-AF65-F5344CB8AC3E}">
        <p14:creationId xmlns:p14="http://schemas.microsoft.com/office/powerpoint/2010/main" val="2984132897"/>
      </p:ext>
    </p:extLst>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zh-CN" sz="3600"/>
              <a:t>小结（续）</a:t>
            </a:r>
          </a:p>
        </p:txBody>
      </p:sp>
      <p:sp>
        <p:nvSpPr>
          <p:cNvPr id="87043" name="Rectangle 3"/>
          <p:cNvSpPr>
            <a:spLocks noGrp="1" noChangeArrowheads="1"/>
          </p:cNvSpPr>
          <p:nvPr>
            <p:ph idx="1"/>
          </p:nvPr>
        </p:nvSpPr>
        <p:spPr/>
        <p:txBody>
          <a:bodyPr/>
          <a:lstStyle/>
          <a:p>
            <a:pPr>
              <a:lnSpc>
                <a:spcPct val="120000"/>
              </a:lnSpc>
            </a:pPr>
            <a:r>
              <a:rPr lang="zh-CN" altLang="en-US"/>
              <a:t>概念结构设计</a:t>
            </a:r>
            <a:endParaRPr lang="en-US" altLang="zh-CN"/>
          </a:p>
          <a:p>
            <a:pPr lvl="1">
              <a:lnSpc>
                <a:spcPct val="120000"/>
              </a:lnSpc>
            </a:pPr>
            <a:r>
              <a:rPr lang="en-US" altLang="zh-CN"/>
              <a:t>E-R</a:t>
            </a:r>
            <a:r>
              <a:rPr lang="zh-CN" altLang="en-US"/>
              <a:t>模型的基本概念和图示方法</a:t>
            </a:r>
            <a:endParaRPr lang="en-US" altLang="zh-CN"/>
          </a:p>
          <a:p>
            <a:pPr lvl="1">
              <a:lnSpc>
                <a:spcPct val="120000"/>
              </a:lnSpc>
            </a:pPr>
            <a:r>
              <a:rPr lang="en-US" altLang="zh-CN"/>
              <a:t>E-R</a:t>
            </a:r>
            <a:r>
              <a:rPr lang="zh-CN" altLang="en-US"/>
              <a:t>模型的设计</a:t>
            </a:r>
            <a:endParaRPr lang="en-US" altLang="zh-CN"/>
          </a:p>
          <a:p>
            <a:pPr lvl="1">
              <a:lnSpc>
                <a:spcPct val="120000"/>
              </a:lnSpc>
            </a:pPr>
            <a:r>
              <a:rPr lang="zh-CN" altLang="en-US"/>
              <a:t>把</a:t>
            </a:r>
            <a:r>
              <a:rPr lang="en-US" altLang="zh-CN"/>
              <a:t>E-R</a:t>
            </a:r>
            <a:r>
              <a:rPr lang="zh-CN" altLang="en-US"/>
              <a:t>模型转换为关系模型的方法</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241B2383-865E-4777-A42B-9A9215F75BAF}" type="datetime1">
              <a:rPr lang="zh-CN" altLang="en-US" smtClean="0"/>
              <a:t>2021/11/25</a:t>
            </a:fld>
            <a:endParaRPr lang="zh-CN" altLang="en-US" dirty="0"/>
          </a:p>
        </p:txBody>
      </p:sp>
    </p:spTree>
    <p:extLst>
      <p:ext uri="{BB962C8B-B14F-4D97-AF65-F5344CB8AC3E}">
        <p14:creationId xmlns:p14="http://schemas.microsoft.com/office/powerpoint/2010/main" val="2717355585"/>
      </p:ext>
    </p:extLst>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r>
              <a:rPr lang="zh-CN" altLang="en-US"/>
              <a:t>小结（续）</a:t>
            </a:r>
          </a:p>
        </p:txBody>
      </p:sp>
      <p:sp>
        <p:nvSpPr>
          <p:cNvPr id="88068" name="Rectangle 3"/>
          <p:cNvSpPr>
            <a:spLocks noGrp="1" noChangeArrowheads="1"/>
          </p:cNvSpPr>
          <p:nvPr>
            <p:ph idx="1"/>
          </p:nvPr>
        </p:nvSpPr>
        <p:spPr>
          <a:xfrm>
            <a:off x="611560" y="908720"/>
            <a:ext cx="8496944" cy="4854575"/>
          </a:xfrm>
        </p:spPr>
        <p:txBody>
          <a:bodyPr/>
          <a:lstStyle/>
          <a:p>
            <a:pPr lvl="1">
              <a:lnSpc>
                <a:spcPct val="150000"/>
              </a:lnSpc>
              <a:spcBef>
                <a:spcPct val="50000"/>
              </a:spcBef>
            </a:pPr>
            <a:r>
              <a:rPr lang="zh-CN" altLang="en-US" dirty="0"/>
              <a:t>在逻辑设计阶段将</a:t>
            </a:r>
            <a:r>
              <a:rPr lang="en-US" altLang="zh-CN" dirty="0"/>
              <a:t>E-R</a:t>
            </a:r>
            <a:r>
              <a:rPr lang="zh-CN" altLang="en-US" dirty="0"/>
              <a:t>图转换成具体的数据库产品支持的数据模型如关系模型，形成数据库</a:t>
            </a:r>
            <a:r>
              <a:rPr lang="zh-CN" altLang="en-US" dirty="0">
                <a:solidFill>
                  <a:srgbClr val="FF00FF"/>
                </a:solidFill>
              </a:rPr>
              <a:t>逻辑模式</a:t>
            </a:r>
            <a:r>
              <a:rPr lang="zh-CN" altLang="en-US" dirty="0"/>
              <a:t>。</a:t>
            </a:r>
            <a:endParaRPr lang="en-US" altLang="zh-CN" dirty="0"/>
          </a:p>
          <a:p>
            <a:pPr lvl="1">
              <a:lnSpc>
                <a:spcPct val="150000"/>
              </a:lnSpc>
              <a:spcBef>
                <a:spcPct val="50000"/>
              </a:spcBef>
            </a:pPr>
            <a:r>
              <a:rPr lang="zh-CN" altLang="en-US" dirty="0"/>
              <a:t>然后根据用户处理的要求，安全性的考虑，在基本表的基础上再建立必要的视图，形成数据的</a:t>
            </a:r>
            <a:r>
              <a:rPr lang="zh-CN" altLang="en-US" dirty="0">
                <a:solidFill>
                  <a:srgbClr val="FF00FF"/>
                </a:solidFill>
              </a:rPr>
              <a:t>外模式</a:t>
            </a:r>
          </a:p>
          <a:p>
            <a:pPr lvl="1">
              <a:lnSpc>
                <a:spcPct val="150000"/>
              </a:lnSpc>
              <a:spcBef>
                <a:spcPct val="50000"/>
              </a:spcBef>
            </a:pPr>
            <a:r>
              <a:rPr lang="zh-CN" altLang="en-US" dirty="0"/>
              <a:t>在物理设计阶段根据</a:t>
            </a:r>
            <a:r>
              <a:rPr lang="en-US" altLang="zh-CN" dirty="0"/>
              <a:t>DBMS</a:t>
            </a:r>
            <a:r>
              <a:rPr lang="zh-CN" altLang="en-US" dirty="0"/>
              <a:t>特点和处理的需要，进行物理存储安排，设计索引，形成数据库</a:t>
            </a:r>
            <a:r>
              <a:rPr lang="zh-CN" altLang="en-US" dirty="0">
                <a:solidFill>
                  <a:srgbClr val="FF00FF"/>
                </a:solidFill>
              </a:rPr>
              <a:t>内模式</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B8FCC1C1-C73F-4312-A5FB-F498A4FF31E1}" type="datetime1">
              <a:rPr lang="zh-CN" altLang="en-US" smtClean="0"/>
              <a:t>2021/11/25</a:t>
            </a:fld>
            <a:endParaRPr lang="zh-CN" altLang="en-US" dirty="0"/>
          </a:p>
        </p:txBody>
      </p:sp>
    </p:spTree>
    <p:extLst>
      <p:ext uri="{BB962C8B-B14F-4D97-AF65-F5344CB8AC3E}">
        <p14:creationId xmlns:p14="http://schemas.microsoft.com/office/powerpoint/2010/main" val="255822713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38401" y="1736467"/>
            <a:ext cx="6705600" cy="923330"/>
          </a:xfrm>
          <a:prstGeom prst="rect">
            <a:avLst/>
          </a:prstGeom>
        </p:spPr>
        <p:txBody>
          <a:bodyPr wrap="square">
            <a:spAutoFit/>
          </a:bodyPr>
          <a:lstStyle/>
          <a:p>
            <a:r>
              <a:rPr lang="zh-CN" altLang="en-US" sz="5400" b="1" dirty="0">
                <a:ea typeface="华文隶书" panose="02010800040101010101" pitchFamily="2" charset="-122"/>
              </a:rPr>
              <a:t>数据库设计案例分析</a:t>
            </a:r>
            <a:endParaRPr lang="zh-CN" altLang="en-US" sz="5400" dirty="0"/>
          </a:p>
        </p:txBody>
      </p:sp>
      <p:sp>
        <p:nvSpPr>
          <p:cNvPr id="12" name="文本框 11"/>
          <p:cNvSpPr txBox="1"/>
          <p:nvPr/>
        </p:nvSpPr>
        <p:spPr>
          <a:xfrm>
            <a:off x="4191000" y="2844463"/>
            <a:ext cx="3352800" cy="3785652"/>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3200" dirty="0">
                <a:solidFill>
                  <a:srgbClr val="C00000"/>
                </a:solidFill>
                <a:latin typeface="微软雅黑" panose="020B0503020204020204" pitchFamily="34" charset="-122"/>
                <a:ea typeface="微软雅黑" panose="020B0503020204020204" pitchFamily="34" charset="-122"/>
              </a:rPr>
              <a:t> 教务管理系统</a:t>
            </a:r>
            <a:endParaRPr lang="en-US" altLang="zh-CN" sz="3200" dirty="0">
              <a:solidFill>
                <a:srgbClr val="C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3200" dirty="0">
                <a:solidFill>
                  <a:srgbClr val="C00000"/>
                </a:solidFill>
                <a:latin typeface="微软雅黑" panose="020B0503020204020204" pitchFamily="34" charset="-122"/>
                <a:ea typeface="微软雅黑" panose="020B0503020204020204" pitchFamily="34" charset="-122"/>
              </a:rPr>
              <a:t> 医院管理系统</a:t>
            </a:r>
            <a:endParaRPr lang="en-US" altLang="zh-CN" sz="3200" dirty="0">
              <a:solidFill>
                <a:srgbClr val="C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3200" dirty="0">
                <a:solidFill>
                  <a:srgbClr val="C00000"/>
                </a:solidFill>
                <a:latin typeface="微软雅黑" panose="020B0503020204020204" pitchFamily="34" charset="-122"/>
                <a:ea typeface="微软雅黑" panose="020B0503020204020204" pitchFamily="34" charset="-122"/>
              </a:rPr>
              <a:t> 比赛管理系统</a:t>
            </a:r>
            <a:endParaRPr lang="en-US" altLang="zh-CN" sz="3200" dirty="0">
              <a:solidFill>
                <a:srgbClr val="C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3200" dirty="0">
                <a:solidFill>
                  <a:srgbClr val="C00000"/>
                </a:solidFill>
                <a:latin typeface="微软雅黑" panose="020B0503020204020204" pitchFamily="34" charset="-122"/>
                <a:ea typeface="微软雅黑" panose="020B0503020204020204" pitchFamily="34" charset="-122"/>
              </a:rPr>
              <a:t> 企业管理系统</a:t>
            </a:r>
            <a:endParaRPr lang="en-US" altLang="zh-CN" sz="3200" dirty="0">
              <a:solidFill>
                <a:srgbClr val="C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3200" dirty="0">
                <a:solidFill>
                  <a:srgbClr val="C00000"/>
                </a:solidFill>
                <a:latin typeface="微软雅黑" panose="020B0503020204020204" pitchFamily="34" charset="-122"/>
                <a:ea typeface="微软雅黑" panose="020B0503020204020204" pitchFamily="34" charset="-122"/>
              </a:rPr>
              <a:t> 销售管理系统</a:t>
            </a:r>
          </a:p>
        </p:txBody>
      </p:sp>
    </p:spTree>
    <p:extLst>
      <p:ext uri="{BB962C8B-B14F-4D97-AF65-F5344CB8AC3E}">
        <p14:creationId xmlns:p14="http://schemas.microsoft.com/office/powerpoint/2010/main" val="1693299503"/>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sz="3600"/>
              <a:t>数据库设计的基本步骤（续）</a:t>
            </a:r>
          </a:p>
        </p:txBody>
      </p:sp>
      <p:sp>
        <p:nvSpPr>
          <p:cNvPr id="19459" name="Rectangle 3"/>
          <p:cNvSpPr>
            <a:spLocks noGrp="1" noChangeArrowheads="1"/>
          </p:cNvSpPr>
          <p:nvPr>
            <p:ph idx="1"/>
          </p:nvPr>
        </p:nvSpPr>
        <p:spPr>
          <a:xfrm>
            <a:off x="899592" y="908720"/>
            <a:ext cx="8149538" cy="4854575"/>
          </a:xfrm>
        </p:spPr>
        <p:txBody>
          <a:bodyPr/>
          <a:lstStyle/>
          <a:p>
            <a:pPr>
              <a:lnSpc>
                <a:spcPct val="110000"/>
              </a:lnSpc>
              <a:buFont typeface="Wingdings" panose="05000000000000000000" pitchFamily="2" charset="2"/>
              <a:buNone/>
            </a:pPr>
            <a:r>
              <a:rPr lang="en-US" altLang="zh-CN" dirty="0"/>
              <a:t>4. </a:t>
            </a:r>
            <a:r>
              <a:rPr lang="zh-CN" altLang="en-US" dirty="0"/>
              <a:t>物理结构设计阶段</a:t>
            </a:r>
            <a:endParaRPr lang="en-US" altLang="zh-CN" dirty="0"/>
          </a:p>
          <a:p>
            <a:pPr lvl="1">
              <a:lnSpc>
                <a:spcPct val="110000"/>
              </a:lnSpc>
            </a:pPr>
            <a:r>
              <a:rPr lang="zh-CN" altLang="en-US" dirty="0"/>
              <a:t>为逻辑数据结构选取一个最适合应用环境的物理结构</a:t>
            </a:r>
            <a:endParaRPr lang="en-US" altLang="zh-CN" dirty="0"/>
          </a:p>
          <a:p>
            <a:pPr lvl="1">
              <a:lnSpc>
                <a:spcPct val="110000"/>
              </a:lnSpc>
            </a:pPr>
            <a:r>
              <a:rPr lang="zh-CN" altLang="en-US" dirty="0"/>
              <a:t>包括存储结构和存取方法</a:t>
            </a:r>
            <a:endParaRPr lang="en-US" altLang="zh-CN" dirty="0"/>
          </a:p>
          <a:p>
            <a:pPr>
              <a:lnSpc>
                <a:spcPct val="110000"/>
              </a:lnSpc>
              <a:buFont typeface="Wingdings" panose="05000000000000000000" pitchFamily="2" charset="2"/>
              <a:buNone/>
            </a:pPr>
            <a:r>
              <a:rPr lang="en-US" altLang="zh-CN" dirty="0"/>
              <a:t>5. </a:t>
            </a:r>
            <a:r>
              <a:rPr lang="zh-CN" altLang="en-US" dirty="0"/>
              <a:t>数据库实施阶段</a:t>
            </a:r>
            <a:endParaRPr lang="en-US" altLang="zh-CN" dirty="0"/>
          </a:p>
          <a:p>
            <a:pPr lvl="1">
              <a:lnSpc>
                <a:spcPct val="110000"/>
              </a:lnSpc>
            </a:pPr>
            <a:r>
              <a:rPr lang="zh-CN" altLang="en-US" dirty="0"/>
              <a:t>根据逻辑设计和物理设计的结果构建数据库</a:t>
            </a:r>
            <a:endParaRPr lang="en-US" altLang="zh-CN" dirty="0"/>
          </a:p>
          <a:p>
            <a:pPr lvl="1">
              <a:lnSpc>
                <a:spcPct val="110000"/>
              </a:lnSpc>
            </a:pPr>
            <a:r>
              <a:rPr lang="zh-CN" altLang="en-US" dirty="0"/>
              <a:t>编写与调试应用程序</a:t>
            </a:r>
            <a:endParaRPr lang="en-US" altLang="zh-CN" dirty="0"/>
          </a:p>
          <a:p>
            <a:pPr lvl="1">
              <a:lnSpc>
                <a:spcPct val="110000"/>
              </a:lnSpc>
            </a:pPr>
            <a:r>
              <a:rPr lang="zh-CN" altLang="en-US" dirty="0"/>
              <a:t>组织数据入库并进行试运行</a:t>
            </a:r>
            <a:endParaRPr lang="en-US" altLang="zh-CN" dirty="0"/>
          </a:p>
          <a:p>
            <a:pPr>
              <a:lnSpc>
                <a:spcPct val="110000"/>
              </a:lnSpc>
              <a:buFont typeface="Wingdings" panose="05000000000000000000" pitchFamily="2" charset="2"/>
              <a:buNone/>
            </a:pPr>
            <a:r>
              <a:rPr lang="en-US" altLang="zh-CN" dirty="0"/>
              <a:t>6. </a:t>
            </a:r>
            <a:r>
              <a:rPr lang="zh-CN" altLang="en-US" dirty="0"/>
              <a:t>数据库运行和维护阶段</a:t>
            </a:r>
            <a:endParaRPr lang="en-US" altLang="zh-CN" dirty="0"/>
          </a:p>
          <a:p>
            <a:pPr lvl="1">
              <a:lnSpc>
                <a:spcPct val="110000"/>
              </a:lnSpc>
            </a:pPr>
            <a:r>
              <a:rPr lang="zh-CN" altLang="en-US" dirty="0"/>
              <a:t>经过试运行后即可投入正式运行</a:t>
            </a:r>
            <a:endParaRPr lang="en-US" altLang="zh-CN" dirty="0"/>
          </a:p>
          <a:p>
            <a:pPr lvl="1">
              <a:lnSpc>
                <a:spcPct val="110000"/>
              </a:lnSpc>
            </a:pPr>
            <a:r>
              <a:rPr lang="zh-CN" altLang="en-US" dirty="0"/>
              <a:t>在运行过程中必须不断对其进行评估、调整与修改</a:t>
            </a:r>
            <a:endParaRPr lang="en-US" altLang="zh-CN" dirty="0"/>
          </a:p>
          <a:p>
            <a:pPr lvl="1">
              <a:lnSpc>
                <a:spcPct val="110000"/>
              </a:lnSpc>
            </a:pPr>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46C41046-15F4-4D04-94F0-C58DA4D8E40E}"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p:cTn id="7" dur="500" fill="hold"/>
                                        <p:tgtEl>
                                          <p:spTgt spid="1945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945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945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9459">
                                            <p:txEl>
                                              <p:pRg st="1" end="1"/>
                                            </p:txEl>
                                          </p:spTgt>
                                        </p:tgtEl>
                                        <p:attrNameLst>
                                          <p:attrName>style.visibility</p:attrName>
                                        </p:attrNameLst>
                                      </p:cBhvr>
                                      <p:to>
                                        <p:strVal val="visible"/>
                                      </p:to>
                                    </p:set>
                                    <p:anim calcmode="lin" valueType="num">
                                      <p:cBhvr>
                                        <p:cTn id="14" dur="500" fill="hold"/>
                                        <p:tgtEl>
                                          <p:spTgt spid="1945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945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945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9459">
                                            <p:txEl>
                                              <p:pRg st="2" end="2"/>
                                            </p:txEl>
                                          </p:spTgt>
                                        </p:tgtEl>
                                        <p:attrNameLst>
                                          <p:attrName>style.visibility</p:attrName>
                                        </p:attrNameLst>
                                      </p:cBhvr>
                                      <p:to>
                                        <p:strVal val="visible"/>
                                      </p:to>
                                    </p:set>
                                    <p:anim calcmode="lin" valueType="num">
                                      <p:cBhvr>
                                        <p:cTn id="21" dur="500" fill="hold"/>
                                        <p:tgtEl>
                                          <p:spTgt spid="1945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945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945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9459">
                                            <p:txEl>
                                              <p:pRg st="3" end="3"/>
                                            </p:txEl>
                                          </p:spTgt>
                                        </p:tgtEl>
                                        <p:attrNameLst>
                                          <p:attrName>style.visibility</p:attrName>
                                        </p:attrNameLst>
                                      </p:cBhvr>
                                      <p:to>
                                        <p:strVal val="visible"/>
                                      </p:to>
                                    </p:set>
                                    <p:anim calcmode="lin" valueType="num">
                                      <p:cBhvr>
                                        <p:cTn id="28" dur="500" fill="hold"/>
                                        <p:tgtEl>
                                          <p:spTgt spid="19459">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9459">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945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9459">
                                            <p:txEl>
                                              <p:pRg st="4" end="4"/>
                                            </p:txEl>
                                          </p:spTgt>
                                        </p:tgtEl>
                                        <p:attrNameLst>
                                          <p:attrName>style.visibility</p:attrName>
                                        </p:attrNameLst>
                                      </p:cBhvr>
                                      <p:to>
                                        <p:strVal val="visible"/>
                                      </p:to>
                                    </p:set>
                                    <p:anim calcmode="lin" valueType="num">
                                      <p:cBhvr>
                                        <p:cTn id="35" dur="500" fill="hold"/>
                                        <p:tgtEl>
                                          <p:spTgt spid="19459">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9459">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945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9459">
                                            <p:txEl>
                                              <p:pRg st="5" end="5"/>
                                            </p:txEl>
                                          </p:spTgt>
                                        </p:tgtEl>
                                        <p:attrNameLst>
                                          <p:attrName>style.visibility</p:attrName>
                                        </p:attrNameLst>
                                      </p:cBhvr>
                                      <p:to>
                                        <p:strVal val="visible"/>
                                      </p:to>
                                    </p:set>
                                    <p:anim calcmode="lin" valueType="num">
                                      <p:cBhvr>
                                        <p:cTn id="42" dur="500" fill="hold"/>
                                        <p:tgtEl>
                                          <p:spTgt spid="19459">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9459">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19459">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9459">
                                            <p:txEl>
                                              <p:pRg st="6" end="6"/>
                                            </p:txEl>
                                          </p:spTgt>
                                        </p:tgtEl>
                                        <p:attrNameLst>
                                          <p:attrName>style.visibility</p:attrName>
                                        </p:attrNameLst>
                                      </p:cBhvr>
                                      <p:to>
                                        <p:strVal val="visible"/>
                                      </p:to>
                                    </p:set>
                                    <p:anim calcmode="lin" valueType="num">
                                      <p:cBhvr>
                                        <p:cTn id="49" dur="500" fill="hold"/>
                                        <p:tgtEl>
                                          <p:spTgt spid="19459">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19459">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19459">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9459">
                                            <p:txEl>
                                              <p:pRg st="7" end="7"/>
                                            </p:txEl>
                                          </p:spTgt>
                                        </p:tgtEl>
                                        <p:attrNameLst>
                                          <p:attrName>style.visibility</p:attrName>
                                        </p:attrNameLst>
                                      </p:cBhvr>
                                      <p:to>
                                        <p:strVal val="visible"/>
                                      </p:to>
                                    </p:set>
                                    <p:anim calcmode="lin" valueType="num">
                                      <p:cBhvr>
                                        <p:cTn id="56" dur="500" fill="hold"/>
                                        <p:tgtEl>
                                          <p:spTgt spid="19459">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19459">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19459">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9459">
                                            <p:txEl>
                                              <p:pRg st="8" end="8"/>
                                            </p:txEl>
                                          </p:spTgt>
                                        </p:tgtEl>
                                        <p:attrNameLst>
                                          <p:attrName>style.visibility</p:attrName>
                                        </p:attrNameLst>
                                      </p:cBhvr>
                                      <p:to>
                                        <p:strVal val="visible"/>
                                      </p:to>
                                    </p:set>
                                    <p:anim calcmode="lin" valueType="num">
                                      <p:cBhvr>
                                        <p:cTn id="63" dur="500" fill="hold"/>
                                        <p:tgtEl>
                                          <p:spTgt spid="19459">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19459">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19459">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19459">
                                            <p:txEl>
                                              <p:pRg st="9" end="9"/>
                                            </p:txEl>
                                          </p:spTgt>
                                        </p:tgtEl>
                                        <p:attrNameLst>
                                          <p:attrName>style.visibility</p:attrName>
                                        </p:attrNameLst>
                                      </p:cBhvr>
                                      <p:to>
                                        <p:strVal val="visible"/>
                                      </p:to>
                                    </p:set>
                                    <p:anim calcmode="lin" valueType="num">
                                      <p:cBhvr>
                                        <p:cTn id="70" dur="500" fill="hold"/>
                                        <p:tgtEl>
                                          <p:spTgt spid="19459">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19459">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Rectangle 1027"/>
          <p:cNvSpPr>
            <a:spLocks noGrp="1" noChangeArrowheads="1"/>
          </p:cNvSpPr>
          <p:nvPr>
            <p:ph type="body" idx="1"/>
          </p:nvPr>
        </p:nvSpPr>
        <p:spPr>
          <a:xfrm>
            <a:off x="990600" y="990600"/>
            <a:ext cx="8153400" cy="4876800"/>
          </a:xfrm>
        </p:spPr>
        <p:txBody>
          <a:bodyPr/>
          <a:lstStyle/>
          <a:p>
            <a:pPr>
              <a:lnSpc>
                <a:spcPct val="150000"/>
              </a:lnSpc>
              <a:buFont typeface="Wingdings" panose="05000000000000000000" pitchFamily="2" charset="2"/>
              <a:buNone/>
            </a:pPr>
            <a:r>
              <a:rPr lang="en-US" altLang="zh-CN" sz="1600" b="1" dirty="0">
                <a:solidFill>
                  <a:srgbClr val="C00000"/>
                </a:solidFill>
                <a:latin typeface="微软雅黑" panose="020B0503020204020204" pitchFamily="34" charset="-122"/>
                <a:ea typeface="微软雅黑" panose="020B0503020204020204" pitchFamily="34" charset="-122"/>
              </a:rPr>
              <a:t>  </a:t>
            </a:r>
            <a:r>
              <a:rPr lang="zh-CN" altLang="en-US" sz="2400" b="1" dirty="0">
                <a:solidFill>
                  <a:srgbClr val="C00000"/>
                </a:solidFill>
                <a:latin typeface="微软雅黑" panose="020B0503020204020204" pitchFamily="34" charset="-122"/>
                <a:ea typeface="微软雅黑" panose="020B0503020204020204" pitchFamily="34" charset="-122"/>
              </a:rPr>
              <a:t>例</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某大学实现学分制，学生可根据自己情况选课。每名学生可同时选修多门课程，每门课程可由多位教师主讲；每位教师可讲授多门课程。</a:t>
            </a:r>
          </a:p>
          <a:p>
            <a:pPr>
              <a:lnSpc>
                <a:spcPct val="150000"/>
              </a:lnSpc>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	指出学生与课程的联系类型。</a:t>
            </a:r>
          </a:p>
          <a:p>
            <a:pPr>
              <a:lnSpc>
                <a:spcPct val="150000"/>
              </a:lnSpc>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	指出课程与教师的联系类型。</a:t>
            </a:r>
          </a:p>
          <a:p>
            <a:pPr>
              <a:lnSpc>
                <a:spcPct val="150000"/>
              </a:lnSpc>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	若每名学生有一位教师指导，每个教师指导多名学生，则学生与教师是如何联系？</a:t>
            </a:r>
          </a:p>
          <a:p>
            <a:pPr>
              <a:lnSpc>
                <a:spcPct val="150000"/>
              </a:lnSpc>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	设计</a:t>
            </a:r>
            <a:r>
              <a:rPr lang="en-US" altLang="zh-CN" sz="2400" b="1" dirty="0">
                <a:latin typeface="微软雅黑" panose="020B0503020204020204" pitchFamily="34" charset="-122"/>
                <a:ea typeface="微软雅黑" panose="020B0503020204020204" pitchFamily="34" charset="-122"/>
              </a:rPr>
              <a:t>E-R</a:t>
            </a:r>
            <a:r>
              <a:rPr lang="zh-CN" altLang="en-US" sz="2400" b="1" dirty="0">
                <a:latin typeface="微软雅黑" panose="020B0503020204020204" pitchFamily="34" charset="-122"/>
                <a:ea typeface="微软雅黑" panose="020B0503020204020204" pitchFamily="34" charset="-122"/>
              </a:rPr>
              <a:t>图。</a:t>
            </a:r>
            <a:r>
              <a:rPr lang="zh-CN" altLang="en-US" sz="1600" b="1" dirty="0">
                <a:latin typeface="微软雅黑" panose="020B0503020204020204" pitchFamily="34" charset="-122"/>
                <a:ea typeface="微软雅黑" panose="020B0503020204020204" pitchFamily="34" charset="-122"/>
              </a:rPr>
              <a:t>   </a:t>
            </a:r>
          </a:p>
        </p:txBody>
      </p:sp>
      <p:sp>
        <p:nvSpPr>
          <p:cNvPr id="447492" name="Rectangle 1028"/>
          <p:cNvSpPr>
            <a:spLocks noGrp="1" noChangeArrowheads="1"/>
          </p:cNvSpPr>
          <p:nvPr>
            <p:ph type="title"/>
          </p:nvPr>
        </p:nvSpPr>
        <p:spPr>
          <a:xfrm>
            <a:off x="990600" y="304800"/>
            <a:ext cx="8077200" cy="598487"/>
          </a:xfrm>
        </p:spPr>
        <p:txBody>
          <a:bodyPr/>
          <a:lstStyle/>
          <a:p>
            <a:r>
              <a:rPr lang="en-US" altLang="zh-CN" sz="4000" b="1" dirty="0">
                <a:ea typeface="华文隶书" panose="02010800040101010101" pitchFamily="2" charset="-122"/>
              </a:rPr>
              <a:t>E-R</a:t>
            </a:r>
            <a:r>
              <a:rPr lang="zh-CN" altLang="en-US" sz="4000" b="1" dirty="0">
                <a:ea typeface="华文隶书" panose="02010800040101010101" pitchFamily="2" charset="-122"/>
              </a:rPr>
              <a:t>图案例分析</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0DF330BE-F9D6-4EE1-8E50-E8817CC22D33}" type="datetime1">
              <a:rPr lang="zh-CN" altLang="en-US" smtClean="0"/>
              <a:t>2021/11/25</a:t>
            </a:fld>
            <a:endParaRPr lang="zh-CN" altLang="en-US" dirty="0"/>
          </a:p>
        </p:txBody>
      </p:sp>
      <p:grpSp>
        <p:nvGrpSpPr>
          <p:cNvPr id="7" name="组合 6"/>
          <p:cNvGrpSpPr/>
          <p:nvPr/>
        </p:nvGrpSpPr>
        <p:grpSpPr>
          <a:xfrm>
            <a:off x="6248400" y="2771403"/>
            <a:ext cx="1676400" cy="1015663"/>
            <a:chOff x="5638800" y="4605680"/>
            <a:chExt cx="1676400" cy="1015663"/>
          </a:xfrm>
        </p:grpSpPr>
        <p:sp>
          <p:nvSpPr>
            <p:cNvPr id="5" name="左大括号 4"/>
            <p:cNvSpPr/>
            <p:nvPr/>
          </p:nvSpPr>
          <p:spPr>
            <a:xfrm>
              <a:off x="6219328" y="4671627"/>
              <a:ext cx="307101" cy="883770"/>
            </a:xfrm>
            <a:prstGeom prst="leftBrace">
              <a:avLst>
                <a:gd name="adj1" fmla="val 8333"/>
                <a:gd name="adj2" fmla="val 49427"/>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6" name="文本框 5"/>
            <p:cNvSpPr txBox="1"/>
            <p:nvPr/>
          </p:nvSpPr>
          <p:spPr>
            <a:xfrm>
              <a:off x="5638800" y="4724400"/>
              <a:ext cx="45720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400" b="1" dirty="0">
                  <a:latin typeface="微软雅黑" panose="020B0503020204020204" pitchFamily="34" charset="-122"/>
                  <a:ea typeface="微软雅黑" panose="020B0503020204020204" pitchFamily="34" charset="-122"/>
                </a:rPr>
                <a:t>实体</a:t>
              </a:r>
            </a:p>
          </p:txBody>
        </p:sp>
        <p:sp>
          <p:nvSpPr>
            <p:cNvPr id="4" name="文本框 3"/>
            <p:cNvSpPr txBox="1"/>
            <p:nvPr/>
          </p:nvSpPr>
          <p:spPr>
            <a:xfrm>
              <a:off x="6526429" y="4605680"/>
              <a:ext cx="788771" cy="1015663"/>
            </a:xfrm>
            <a:prstGeom prst="rect">
              <a:avLst/>
            </a:prstGeom>
            <a:noFill/>
          </p:spPr>
          <p:txBody>
            <a:bodyPr wrap="square" rtlCol="0">
              <a:spAutoFit/>
            </a:bodyPr>
            <a:lstStyle/>
            <a:p>
              <a:pPr>
                <a:buFont typeface="Wingdings" panose="05000000000000000000" pitchFamily="2" charset="2"/>
                <a:buNone/>
              </a:pPr>
              <a:r>
                <a:rPr lang="zh-CN" altLang="en-US" b="1" dirty="0">
                  <a:solidFill>
                    <a:srgbClr val="FF3399"/>
                  </a:solidFill>
                  <a:latin typeface="微软雅黑" panose="020B0503020204020204" pitchFamily="34" charset="-122"/>
                  <a:ea typeface="微软雅黑" panose="020B0503020204020204" pitchFamily="34" charset="-122"/>
                </a:rPr>
                <a:t>学生</a:t>
              </a:r>
              <a:r>
                <a:rPr lang="zh-CN" altLang="en-US" b="1" dirty="0">
                  <a:latin typeface="微软雅黑" panose="020B0503020204020204" pitchFamily="34" charset="-122"/>
                  <a:ea typeface="微软雅黑" panose="020B0503020204020204" pitchFamily="34" charset="-122"/>
                </a:rPr>
                <a:t>               </a:t>
              </a:r>
              <a:r>
                <a:rPr lang="zh-CN" altLang="en-US" b="1" dirty="0">
                  <a:solidFill>
                    <a:srgbClr val="FF3399"/>
                  </a:solidFill>
                  <a:latin typeface="微软雅黑" panose="020B0503020204020204" pitchFamily="34" charset="-122"/>
                  <a:ea typeface="微软雅黑" panose="020B0503020204020204" pitchFamily="34" charset="-122"/>
                </a:rPr>
                <a:t>课程</a:t>
              </a:r>
              <a:r>
                <a:rPr lang="zh-CN" altLang="en-US" b="1" dirty="0">
                  <a:latin typeface="微软雅黑" panose="020B0503020204020204" pitchFamily="34" charset="-122"/>
                  <a:ea typeface="微软雅黑" panose="020B0503020204020204" pitchFamily="34" charset="-122"/>
                </a:rPr>
                <a:t>               </a:t>
              </a:r>
              <a:r>
                <a:rPr lang="zh-CN" altLang="en-US" b="1" dirty="0">
                  <a:solidFill>
                    <a:srgbClr val="FF3399"/>
                  </a:solidFill>
                  <a:latin typeface="微软雅黑" panose="020B0503020204020204" pitchFamily="34" charset="-122"/>
                  <a:ea typeface="微软雅黑" panose="020B0503020204020204" pitchFamily="34" charset="-122"/>
                </a:rPr>
                <a:t>教师</a:t>
              </a:r>
              <a:endParaRPr lang="zh-CN" altLang="en-US" dirty="0"/>
            </a:p>
          </p:txBody>
        </p:sp>
      </p:grpSp>
      <p:grpSp>
        <p:nvGrpSpPr>
          <p:cNvPr id="10" name="组合 9"/>
          <p:cNvGrpSpPr/>
          <p:nvPr/>
        </p:nvGrpSpPr>
        <p:grpSpPr>
          <a:xfrm>
            <a:off x="4191001" y="5105400"/>
            <a:ext cx="4876800" cy="1384995"/>
            <a:chOff x="3314873" y="1080338"/>
            <a:chExt cx="5719079" cy="1384995"/>
          </a:xfrm>
        </p:grpSpPr>
        <p:sp>
          <p:nvSpPr>
            <p:cNvPr id="11" name="文本框 10"/>
            <p:cNvSpPr txBox="1"/>
            <p:nvPr/>
          </p:nvSpPr>
          <p:spPr>
            <a:xfrm>
              <a:off x="3314873" y="1395056"/>
              <a:ext cx="567248"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400" b="1" dirty="0">
                  <a:latin typeface="微软雅黑" panose="020B0503020204020204" pitchFamily="34" charset="-122"/>
                  <a:ea typeface="微软雅黑" panose="020B0503020204020204" pitchFamily="34" charset="-122"/>
                </a:rPr>
                <a:t>联系</a:t>
              </a:r>
            </a:p>
          </p:txBody>
        </p:sp>
        <p:sp>
          <p:nvSpPr>
            <p:cNvPr id="12" name="左大括号 11"/>
            <p:cNvSpPr/>
            <p:nvPr/>
          </p:nvSpPr>
          <p:spPr>
            <a:xfrm>
              <a:off x="3915969" y="1149591"/>
              <a:ext cx="307101" cy="1246491"/>
            </a:xfrm>
            <a:prstGeom prst="leftBrace">
              <a:avLst>
                <a:gd name="adj1" fmla="val 8333"/>
                <a:gd name="adj2" fmla="val 49427"/>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3" name="矩形 12"/>
            <p:cNvSpPr/>
            <p:nvPr/>
          </p:nvSpPr>
          <p:spPr>
            <a:xfrm>
              <a:off x="4256918" y="1080338"/>
              <a:ext cx="4777034" cy="1384995"/>
            </a:xfrm>
            <a:prstGeom prst="rect">
              <a:avLst/>
            </a:prstGeom>
          </p:spPr>
          <p:txBody>
            <a:bodyPr wrap="square">
              <a:spAutoFit/>
            </a:bodyPr>
            <a:lstStyle/>
            <a:p>
              <a:pPr lvl="0" algn="just">
                <a:lnSpc>
                  <a:spcPct val="150000"/>
                </a:lnSpc>
                <a:spcAft>
                  <a:spcPts val="0"/>
                </a:spcAft>
                <a:tabLst>
                  <a:tab pos="429260" algn="l"/>
                  <a:tab pos="1028700" algn="l"/>
                  <a:tab pos="1238250" algn="l"/>
                  <a:tab pos="1962150" algn="l"/>
                </a:tabLst>
              </a:pPr>
              <a:r>
                <a:rPr lang="zh-CN" altLang="zh-CN" sz="1800" b="1" kern="100" dirty="0">
                  <a:solidFill>
                    <a:srgbClr val="C00000"/>
                  </a:solidFill>
                  <a:latin typeface="微软雅黑" panose="020B0503020204020204" pitchFamily="34" charset="-122"/>
                  <a:ea typeface="微软雅黑" panose="020B0503020204020204" pitchFamily="34" charset="-122"/>
                </a:rPr>
                <a:t>学生与课程联系类型是</a:t>
              </a:r>
              <a:r>
                <a:rPr lang="zh-CN" altLang="zh-CN" sz="1800" b="1" kern="100" dirty="0">
                  <a:solidFill>
                    <a:srgbClr val="7030A0"/>
                  </a:solidFill>
                  <a:latin typeface="微软雅黑" panose="020B0503020204020204" pitchFamily="34" charset="-122"/>
                  <a:ea typeface="微软雅黑" panose="020B0503020204020204" pitchFamily="34" charset="-122"/>
                </a:rPr>
                <a:t>多对多</a:t>
              </a:r>
              <a:r>
                <a:rPr lang="zh-CN" altLang="zh-CN" sz="1800" b="1" kern="100" dirty="0">
                  <a:solidFill>
                    <a:srgbClr val="C00000"/>
                  </a:solidFill>
                  <a:latin typeface="微软雅黑" panose="020B0503020204020204" pitchFamily="34" charset="-122"/>
                  <a:ea typeface="微软雅黑" panose="020B0503020204020204" pitchFamily="34" charset="-122"/>
                </a:rPr>
                <a:t>联系。</a:t>
              </a:r>
            </a:p>
            <a:p>
              <a:pPr lvl="0" algn="just">
                <a:lnSpc>
                  <a:spcPct val="150000"/>
                </a:lnSpc>
                <a:spcAft>
                  <a:spcPts val="0"/>
                </a:spcAft>
                <a:tabLst>
                  <a:tab pos="429260" algn="l"/>
                  <a:tab pos="1028700" algn="l"/>
                  <a:tab pos="1238250" algn="l"/>
                  <a:tab pos="1962150" algn="l"/>
                </a:tabLst>
              </a:pPr>
              <a:r>
                <a:rPr lang="zh-CN" altLang="zh-CN" sz="1800" b="1" kern="100" dirty="0">
                  <a:solidFill>
                    <a:srgbClr val="C00000"/>
                  </a:solidFill>
                  <a:latin typeface="微软雅黑" panose="020B0503020204020204" pitchFamily="34" charset="-122"/>
                  <a:ea typeface="微软雅黑" panose="020B0503020204020204" pitchFamily="34" charset="-122"/>
                </a:rPr>
                <a:t>课程与教师的联系类型是</a:t>
              </a:r>
              <a:r>
                <a:rPr lang="zh-CN" altLang="zh-CN" sz="1800" b="1" kern="100" dirty="0">
                  <a:solidFill>
                    <a:srgbClr val="7030A0"/>
                  </a:solidFill>
                  <a:latin typeface="微软雅黑" panose="020B0503020204020204" pitchFamily="34" charset="-122"/>
                  <a:ea typeface="微软雅黑" panose="020B0503020204020204" pitchFamily="34" charset="-122"/>
                </a:rPr>
                <a:t>多对多</a:t>
              </a:r>
              <a:r>
                <a:rPr lang="zh-CN" altLang="zh-CN" sz="1800" b="1" kern="100" dirty="0">
                  <a:solidFill>
                    <a:srgbClr val="C00000"/>
                  </a:solidFill>
                  <a:latin typeface="微软雅黑" panose="020B0503020204020204" pitchFamily="34" charset="-122"/>
                  <a:ea typeface="微软雅黑" panose="020B0503020204020204" pitchFamily="34" charset="-122"/>
                </a:rPr>
                <a:t>联系。</a:t>
              </a:r>
            </a:p>
            <a:p>
              <a:pPr lvl="0" algn="just">
                <a:lnSpc>
                  <a:spcPct val="150000"/>
                </a:lnSpc>
                <a:spcAft>
                  <a:spcPts val="0"/>
                </a:spcAft>
                <a:tabLst>
                  <a:tab pos="429260" algn="l"/>
                  <a:tab pos="1028700" algn="l"/>
                  <a:tab pos="1238250" algn="l"/>
                  <a:tab pos="1962150" algn="l"/>
                </a:tabLst>
              </a:pPr>
              <a:r>
                <a:rPr lang="zh-CN" altLang="zh-CN" sz="1800" b="1" kern="100" dirty="0">
                  <a:solidFill>
                    <a:srgbClr val="C00000"/>
                  </a:solidFill>
                  <a:latin typeface="微软雅黑" panose="020B0503020204020204" pitchFamily="34" charset="-122"/>
                  <a:ea typeface="微软雅黑" panose="020B0503020204020204" pitchFamily="34" charset="-122"/>
                </a:rPr>
                <a:t>学生与教师的联系类型是</a:t>
              </a:r>
              <a:r>
                <a:rPr lang="zh-CN" altLang="zh-CN" sz="1800" b="1" kern="100" dirty="0">
                  <a:solidFill>
                    <a:srgbClr val="7030A0"/>
                  </a:solidFill>
                  <a:latin typeface="微软雅黑" panose="020B0503020204020204" pitchFamily="34" charset="-122"/>
                  <a:ea typeface="微软雅黑" panose="020B0503020204020204" pitchFamily="34" charset="-122"/>
                </a:rPr>
                <a:t>一对多</a:t>
              </a:r>
              <a:r>
                <a:rPr lang="zh-CN" altLang="zh-CN" sz="1800" b="1" kern="100" dirty="0">
                  <a:solidFill>
                    <a:srgbClr val="C00000"/>
                  </a:solidFill>
                  <a:latin typeface="微软雅黑" panose="020B0503020204020204" pitchFamily="34" charset="-122"/>
                  <a:ea typeface="微软雅黑" panose="020B0503020204020204" pitchFamily="34" charset="-122"/>
                </a:rPr>
                <a:t>联系。</a:t>
              </a:r>
            </a:p>
          </p:txBody>
        </p:sp>
      </p:grpSp>
    </p:spTree>
    <p:extLst>
      <p:ext uri="{BB962C8B-B14F-4D97-AF65-F5344CB8AC3E}">
        <p14:creationId xmlns:p14="http://schemas.microsoft.com/office/powerpoint/2010/main" val="7161068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48894" y="6589430"/>
            <a:ext cx="935608" cy="260350"/>
          </a:xfrm>
          <a:prstGeom prst="rect">
            <a:avLst/>
          </a:prstGeom>
        </p:spPr>
        <p:txBody>
          <a:bodyPr/>
          <a:lstStyle/>
          <a:p>
            <a:pPr>
              <a:defRPr/>
            </a:pPr>
            <a:fld id="{A55A09DF-3E3F-41A8-AD6A-0E251DDC387A}" type="datetime1">
              <a:rPr lang="zh-CN" altLang="en-US" smtClean="0"/>
              <a:t>2021/11/25</a:t>
            </a:fld>
            <a:endParaRPr lang="zh-CN" altLang="en-US" dirty="0"/>
          </a:p>
        </p:txBody>
      </p:sp>
      <p:grpSp>
        <p:nvGrpSpPr>
          <p:cNvPr id="9" name="组合 8"/>
          <p:cNvGrpSpPr/>
          <p:nvPr/>
        </p:nvGrpSpPr>
        <p:grpSpPr>
          <a:xfrm>
            <a:off x="3314873" y="1080338"/>
            <a:ext cx="5719079" cy="1384995"/>
            <a:chOff x="3314873" y="1080338"/>
            <a:chExt cx="5719079" cy="1384995"/>
          </a:xfrm>
        </p:grpSpPr>
        <p:sp>
          <p:nvSpPr>
            <p:cNvPr id="40" name="文本框 39"/>
            <p:cNvSpPr txBox="1"/>
            <p:nvPr/>
          </p:nvSpPr>
          <p:spPr>
            <a:xfrm>
              <a:off x="3314873" y="1395056"/>
              <a:ext cx="45720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400" b="1" dirty="0">
                  <a:latin typeface="微软雅黑" panose="020B0503020204020204" pitchFamily="34" charset="-122"/>
                  <a:ea typeface="微软雅黑" panose="020B0503020204020204" pitchFamily="34" charset="-122"/>
                </a:rPr>
                <a:t>联系</a:t>
              </a:r>
            </a:p>
          </p:txBody>
        </p:sp>
        <p:sp>
          <p:nvSpPr>
            <p:cNvPr id="41" name="左大括号 40"/>
            <p:cNvSpPr/>
            <p:nvPr/>
          </p:nvSpPr>
          <p:spPr>
            <a:xfrm>
              <a:off x="3915969" y="1149591"/>
              <a:ext cx="307101" cy="1246491"/>
            </a:xfrm>
            <a:prstGeom prst="leftBrace">
              <a:avLst>
                <a:gd name="adj1" fmla="val 8333"/>
                <a:gd name="adj2" fmla="val 49427"/>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6" name="矩形 5"/>
            <p:cNvSpPr/>
            <p:nvPr/>
          </p:nvSpPr>
          <p:spPr>
            <a:xfrm>
              <a:off x="4256918" y="1080338"/>
              <a:ext cx="4777034" cy="1384995"/>
            </a:xfrm>
            <a:prstGeom prst="rect">
              <a:avLst/>
            </a:prstGeom>
          </p:spPr>
          <p:txBody>
            <a:bodyPr wrap="square">
              <a:spAutoFit/>
            </a:bodyPr>
            <a:lstStyle/>
            <a:p>
              <a:pPr lvl="0" algn="just">
                <a:lnSpc>
                  <a:spcPct val="150000"/>
                </a:lnSpc>
                <a:spcAft>
                  <a:spcPts val="0"/>
                </a:spcAft>
                <a:tabLst>
                  <a:tab pos="429260" algn="l"/>
                  <a:tab pos="1028700" algn="l"/>
                  <a:tab pos="1238250" algn="l"/>
                  <a:tab pos="1962150" algn="l"/>
                </a:tabLst>
              </a:pPr>
              <a:r>
                <a:rPr lang="zh-CN" altLang="zh-CN" sz="1800" b="1" kern="100" dirty="0">
                  <a:solidFill>
                    <a:srgbClr val="C00000"/>
                  </a:solidFill>
                  <a:latin typeface="微软雅黑" panose="020B0503020204020204" pitchFamily="34" charset="-122"/>
                  <a:ea typeface="微软雅黑" panose="020B0503020204020204" pitchFamily="34" charset="-122"/>
                </a:rPr>
                <a:t>学生与课程联系类型是</a:t>
              </a:r>
              <a:r>
                <a:rPr lang="zh-CN" altLang="zh-CN" sz="1800" b="1" kern="100" dirty="0">
                  <a:solidFill>
                    <a:srgbClr val="7030A0"/>
                  </a:solidFill>
                  <a:latin typeface="微软雅黑" panose="020B0503020204020204" pitchFamily="34" charset="-122"/>
                  <a:ea typeface="微软雅黑" panose="020B0503020204020204" pitchFamily="34" charset="-122"/>
                </a:rPr>
                <a:t>多对多</a:t>
              </a:r>
              <a:r>
                <a:rPr lang="zh-CN" altLang="zh-CN" sz="1800" b="1" kern="100" dirty="0">
                  <a:solidFill>
                    <a:srgbClr val="C00000"/>
                  </a:solidFill>
                  <a:latin typeface="微软雅黑" panose="020B0503020204020204" pitchFamily="34" charset="-122"/>
                  <a:ea typeface="微软雅黑" panose="020B0503020204020204" pitchFamily="34" charset="-122"/>
                </a:rPr>
                <a:t>联系。</a:t>
              </a:r>
            </a:p>
            <a:p>
              <a:pPr lvl="0" algn="just">
                <a:lnSpc>
                  <a:spcPct val="150000"/>
                </a:lnSpc>
                <a:spcAft>
                  <a:spcPts val="0"/>
                </a:spcAft>
                <a:tabLst>
                  <a:tab pos="429260" algn="l"/>
                  <a:tab pos="1028700" algn="l"/>
                  <a:tab pos="1238250" algn="l"/>
                  <a:tab pos="1962150" algn="l"/>
                </a:tabLst>
              </a:pPr>
              <a:r>
                <a:rPr lang="zh-CN" altLang="zh-CN" sz="1800" b="1" kern="100" dirty="0">
                  <a:solidFill>
                    <a:srgbClr val="C00000"/>
                  </a:solidFill>
                  <a:latin typeface="微软雅黑" panose="020B0503020204020204" pitchFamily="34" charset="-122"/>
                  <a:ea typeface="微软雅黑" panose="020B0503020204020204" pitchFamily="34" charset="-122"/>
                </a:rPr>
                <a:t>课程与教师的联系类型是</a:t>
              </a:r>
              <a:r>
                <a:rPr lang="zh-CN" altLang="zh-CN" sz="1800" b="1" kern="100" dirty="0">
                  <a:solidFill>
                    <a:srgbClr val="7030A0"/>
                  </a:solidFill>
                  <a:latin typeface="微软雅黑" panose="020B0503020204020204" pitchFamily="34" charset="-122"/>
                  <a:ea typeface="微软雅黑" panose="020B0503020204020204" pitchFamily="34" charset="-122"/>
                </a:rPr>
                <a:t>多对多</a:t>
              </a:r>
              <a:r>
                <a:rPr lang="zh-CN" altLang="zh-CN" sz="1800" b="1" kern="100" dirty="0">
                  <a:solidFill>
                    <a:srgbClr val="C00000"/>
                  </a:solidFill>
                  <a:latin typeface="微软雅黑" panose="020B0503020204020204" pitchFamily="34" charset="-122"/>
                  <a:ea typeface="微软雅黑" panose="020B0503020204020204" pitchFamily="34" charset="-122"/>
                </a:rPr>
                <a:t>联系。</a:t>
              </a:r>
            </a:p>
            <a:p>
              <a:pPr lvl="0" algn="just">
                <a:lnSpc>
                  <a:spcPct val="150000"/>
                </a:lnSpc>
                <a:spcAft>
                  <a:spcPts val="0"/>
                </a:spcAft>
                <a:tabLst>
                  <a:tab pos="429260" algn="l"/>
                  <a:tab pos="1028700" algn="l"/>
                  <a:tab pos="1238250" algn="l"/>
                  <a:tab pos="1962150" algn="l"/>
                </a:tabLst>
              </a:pPr>
              <a:r>
                <a:rPr lang="zh-CN" altLang="zh-CN" sz="1800" b="1" kern="100" dirty="0">
                  <a:solidFill>
                    <a:srgbClr val="C00000"/>
                  </a:solidFill>
                  <a:latin typeface="微软雅黑" panose="020B0503020204020204" pitchFamily="34" charset="-122"/>
                  <a:ea typeface="微软雅黑" panose="020B0503020204020204" pitchFamily="34" charset="-122"/>
                </a:rPr>
                <a:t>学生与教师的联系类型是</a:t>
              </a:r>
              <a:r>
                <a:rPr lang="zh-CN" altLang="zh-CN" sz="1800" b="1" kern="100" dirty="0">
                  <a:solidFill>
                    <a:srgbClr val="7030A0"/>
                  </a:solidFill>
                  <a:latin typeface="微软雅黑" panose="020B0503020204020204" pitchFamily="34" charset="-122"/>
                  <a:ea typeface="微软雅黑" panose="020B0503020204020204" pitchFamily="34" charset="-122"/>
                </a:rPr>
                <a:t>一对多</a:t>
              </a:r>
              <a:r>
                <a:rPr lang="zh-CN" altLang="zh-CN" sz="1800" b="1" kern="100" dirty="0">
                  <a:solidFill>
                    <a:srgbClr val="C00000"/>
                  </a:solidFill>
                  <a:latin typeface="微软雅黑" panose="020B0503020204020204" pitchFamily="34" charset="-122"/>
                  <a:ea typeface="微软雅黑" panose="020B0503020204020204" pitchFamily="34" charset="-122"/>
                </a:rPr>
                <a:t>联系。</a:t>
              </a:r>
            </a:p>
          </p:txBody>
        </p:sp>
      </p:grpSp>
      <p:pic>
        <p:nvPicPr>
          <p:cNvPr id="7" name="图片 6"/>
          <p:cNvPicPr>
            <a:picLocks noChangeAspect="1"/>
          </p:cNvPicPr>
          <p:nvPr/>
        </p:nvPicPr>
        <p:blipFill>
          <a:blip r:embed="rId2"/>
          <a:stretch>
            <a:fillRect/>
          </a:stretch>
        </p:blipFill>
        <p:spPr>
          <a:xfrm>
            <a:off x="1796304" y="3264325"/>
            <a:ext cx="6170541" cy="3479375"/>
          </a:xfrm>
          <a:prstGeom prst="rect">
            <a:avLst/>
          </a:prstGeom>
        </p:spPr>
        <p:style>
          <a:lnRef idx="2">
            <a:schemeClr val="accent1"/>
          </a:lnRef>
          <a:fillRef idx="1">
            <a:schemeClr val="lt1"/>
          </a:fillRef>
          <a:effectRef idx="0">
            <a:schemeClr val="accent1"/>
          </a:effectRef>
          <a:fontRef idx="minor">
            <a:schemeClr val="dk1"/>
          </a:fontRef>
        </p:style>
      </p:pic>
      <p:sp>
        <p:nvSpPr>
          <p:cNvPr id="8" name="下箭头 7"/>
          <p:cNvSpPr/>
          <p:nvPr/>
        </p:nvSpPr>
        <p:spPr>
          <a:xfrm>
            <a:off x="4256918" y="2590800"/>
            <a:ext cx="467482"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1384445" y="1263698"/>
            <a:ext cx="1676400" cy="1015663"/>
            <a:chOff x="5638800" y="4605680"/>
            <a:chExt cx="1676400" cy="1015663"/>
          </a:xfrm>
        </p:grpSpPr>
        <p:sp>
          <p:nvSpPr>
            <p:cNvPr id="50" name="左大括号 49"/>
            <p:cNvSpPr/>
            <p:nvPr/>
          </p:nvSpPr>
          <p:spPr>
            <a:xfrm>
              <a:off x="6219328" y="4671627"/>
              <a:ext cx="307101" cy="883770"/>
            </a:xfrm>
            <a:prstGeom prst="leftBrace">
              <a:avLst>
                <a:gd name="adj1" fmla="val 8333"/>
                <a:gd name="adj2" fmla="val 49427"/>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1" name="文本框 50"/>
            <p:cNvSpPr txBox="1"/>
            <p:nvPr/>
          </p:nvSpPr>
          <p:spPr>
            <a:xfrm>
              <a:off x="5638800" y="4724400"/>
              <a:ext cx="45720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400" b="1" dirty="0">
                  <a:latin typeface="微软雅黑" panose="020B0503020204020204" pitchFamily="34" charset="-122"/>
                  <a:ea typeface="微软雅黑" panose="020B0503020204020204" pitchFamily="34" charset="-122"/>
                </a:rPr>
                <a:t>实体</a:t>
              </a:r>
            </a:p>
          </p:txBody>
        </p:sp>
        <p:sp>
          <p:nvSpPr>
            <p:cNvPr id="52" name="文本框 51"/>
            <p:cNvSpPr txBox="1"/>
            <p:nvPr/>
          </p:nvSpPr>
          <p:spPr>
            <a:xfrm>
              <a:off x="6526429" y="4605680"/>
              <a:ext cx="788771" cy="1015663"/>
            </a:xfrm>
            <a:prstGeom prst="rect">
              <a:avLst/>
            </a:prstGeom>
            <a:noFill/>
          </p:spPr>
          <p:txBody>
            <a:bodyPr wrap="square" rtlCol="0">
              <a:spAutoFit/>
            </a:bodyPr>
            <a:lstStyle/>
            <a:p>
              <a:pPr>
                <a:buFont typeface="Wingdings" panose="05000000000000000000" pitchFamily="2" charset="2"/>
                <a:buNone/>
              </a:pPr>
              <a:r>
                <a:rPr lang="zh-CN" altLang="en-US" b="1" dirty="0">
                  <a:solidFill>
                    <a:srgbClr val="FF3399"/>
                  </a:solidFill>
                  <a:latin typeface="微软雅黑" panose="020B0503020204020204" pitchFamily="34" charset="-122"/>
                  <a:ea typeface="微软雅黑" panose="020B0503020204020204" pitchFamily="34" charset="-122"/>
                </a:rPr>
                <a:t>学生</a:t>
              </a:r>
              <a:r>
                <a:rPr lang="zh-CN" altLang="en-US" b="1" dirty="0">
                  <a:latin typeface="微软雅黑" panose="020B0503020204020204" pitchFamily="34" charset="-122"/>
                  <a:ea typeface="微软雅黑" panose="020B0503020204020204" pitchFamily="34" charset="-122"/>
                </a:rPr>
                <a:t>               </a:t>
              </a:r>
              <a:r>
                <a:rPr lang="zh-CN" altLang="en-US" b="1" dirty="0">
                  <a:solidFill>
                    <a:srgbClr val="FF3399"/>
                  </a:solidFill>
                  <a:latin typeface="微软雅黑" panose="020B0503020204020204" pitchFamily="34" charset="-122"/>
                  <a:ea typeface="微软雅黑" panose="020B0503020204020204" pitchFamily="34" charset="-122"/>
                </a:rPr>
                <a:t>课程</a:t>
              </a:r>
              <a:r>
                <a:rPr lang="zh-CN" altLang="en-US" b="1" dirty="0">
                  <a:latin typeface="微软雅黑" panose="020B0503020204020204" pitchFamily="34" charset="-122"/>
                  <a:ea typeface="微软雅黑" panose="020B0503020204020204" pitchFamily="34" charset="-122"/>
                </a:rPr>
                <a:t>               </a:t>
              </a:r>
              <a:r>
                <a:rPr lang="zh-CN" altLang="en-US" b="1" dirty="0">
                  <a:solidFill>
                    <a:srgbClr val="FF3399"/>
                  </a:solidFill>
                  <a:latin typeface="微软雅黑" panose="020B0503020204020204" pitchFamily="34" charset="-122"/>
                  <a:ea typeface="微软雅黑" panose="020B0503020204020204" pitchFamily="34" charset="-122"/>
                </a:rPr>
                <a:t>教师</a:t>
              </a:r>
              <a:endParaRPr lang="zh-CN" altLang="en-US" dirty="0"/>
            </a:p>
          </p:txBody>
        </p:sp>
      </p:grpSp>
      <p:sp>
        <p:nvSpPr>
          <p:cNvPr id="54" name="Rectangle 1028"/>
          <p:cNvSpPr>
            <a:spLocks noGrp="1" noChangeArrowheads="1"/>
          </p:cNvSpPr>
          <p:nvPr>
            <p:ph type="title"/>
          </p:nvPr>
        </p:nvSpPr>
        <p:spPr>
          <a:xfrm>
            <a:off x="990600" y="304800"/>
            <a:ext cx="8077200" cy="598487"/>
          </a:xfrm>
        </p:spPr>
        <p:txBody>
          <a:bodyPr/>
          <a:lstStyle/>
          <a:p>
            <a:r>
              <a:rPr lang="en-US" altLang="zh-CN" sz="4000" b="1" dirty="0">
                <a:ea typeface="华文隶书" panose="02010800040101010101" pitchFamily="2" charset="-122"/>
              </a:rPr>
              <a:t>E-R</a:t>
            </a:r>
            <a:r>
              <a:rPr lang="zh-CN" altLang="en-US" sz="4000" b="1" dirty="0">
                <a:ea typeface="华文隶书" panose="02010800040101010101" pitchFamily="2" charset="-122"/>
              </a:rPr>
              <a:t>图案例分析</a:t>
            </a:r>
          </a:p>
        </p:txBody>
      </p:sp>
    </p:spTree>
    <p:extLst>
      <p:ext uri="{BB962C8B-B14F-4D97-AF65-F5344CB8AC3E}">
        <p14:creationId xmlns:p14="http://schemas.microsoft.com/office/powerpoint/2010/main" val="39896570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randombar(horizontal)">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 calcmode="lin" valueType="num">
                                      <p:cBhvr>
                                        <p:cTn id="19" dur="1000" fill="hold"/>
                                        <p:tgtEl>
                                          <p:spTgt spid="8"/>
                                        </p:tgtEl>
                                        <p:attrNameLst>
                                          <p:attrName>style.rotation</p:attrName>
                                        </p:attrNameLst>
                                      </p:cBhvr>
                                      <p:tavLst>
                                        <p:tav tm="0">
                                          <p:val>
                                            <p:fltVal val="90"/>
                                          </p:val>
                                        </p:tav>
                                        <p:tav tm="100000">
                                          <p:val>
                                            <p:fltVal val="0"/>
                                          </p:val>
                                        </p:tav>
                                      </p:tavLst>
                                    </p:anim>
                                    <p:animEffect transition="in" filter="fade">
                                      <p:cBhvr>
                                        <p:cTn id="20" dur="10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8894" y="6589430"/>
            <a:ext cx="935608" cy="260350"/>
          </a:xfrm>
          <a:prstGeom prst="rect">
            <a:avLst/>
          </a:prstGeom>
        </p:spPr>
        <p:txBody>
          <a:bodyPr/>
          <a:lstStyle/>
          <a:p>
            <a:pPr>
              <a:defRPr/>
            </a:pPr>
            <a:fld id="{DCDD8E5A-1759-45BD-BF79-6B1109C41E23}" type="datetime1">
              <a:rPr lang="zh-CN" altLang="en-US" smtClean="0"/>
              <a:t>2021/11/25</a:t>
            </a:fld>
            <a:endParaRPr lang="zh-CN" altLang="en-US" dirty="0"/>
          </a:p>
        </p:txBody>
      </p:sp>
      <p:sp>
        <p:nvSpPr>
          <p:cNvPr id="5" name="矩形 4"/>
          <p:cNvSpPr/>
          <p:nvPr/>
        </p:nvSpPr>
        <p:spPr>
          <a:xfrm>
            <a:off x="827088" y="908720"/>
            <a:ext cx="8425432" cy="5444888"/>
          </a:xfrm>
          <a:prstGeom prst="rect">
            <a:avLst/>
          </a:prstGeom>
        </p:spPr>
        <p:txBody>
          <a:bodyPr wrap="square">
            <a:spAutoFit/>
          </a:bodyPr>
          <a:lstStyle/>
          <a:p>
            <a:pPr>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例</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设有如下实体：</a:t>
            </a:r>
          </a:p>
          <a:p>
            <a:pPr>
              <a:lnSpc>
                <a:spcPct val="150000"/>
              </a:lnSpc>
            </a:pPr>
            <a:r>
              <a:rPr lang="zh-CN" altLang="en-US" b="1" dirty="0">
                <a:solidFill>
                  <a:srgbClr val="002060"/>
                </a:solidFill>
                <a:latin typeface="微软雅黑" panose="020B0503020204020204" pitchFamily="34" charset="-122"/>
                <a:ea typeface="微软雅黑" panose="020B0503020204020204" pitchFamily="34" charset="-122"/>
              </a:rPr>
              <a:t>学生：学号、单位、姓名、性别、年龄、选修课程名</a:t>
            </a:r>
          </a:p>
          <a:p>
            <a:pPr>
              <a:lnSpc>
                <a:spcPct val="150000"/>
              </a:lnSpc>
            </a:pPr>
            <a:r>
              <a:rPr lang="zh-CN" altLang="en-US" b="1" dirty="0">
                <a:solidFill>
                  <a:srgbClr val="002060"/>
                </a:solidFill>
                <a:latin typeface="微软雅黑" panose="020B0503020204020204" pitchFamily="34" charset="-122"/>
                <a:ea typeface="微软雅黑" panose="020B0503020204020204" pitchFamily="34" charset="-122"/>
              </a:rPr>
              <a:t>课程：编号、课程名、开课单位、任课教师号</a:t>
            </a:r>
          </a:p>
          <a:p>
            <a:pPr>
              <a:lnSpc>
                <a:spcPct val="150000"/>
              </a:lnSpc>
            </a:pPr>
            <a:r>
              <a:rPr lang="zh-CN" altLang="en-US" b="1" dirty="0">
                <a:solidFill>
                  <a:srgbClr val="002060"/>
                </a:solidFill>
                <a:latin typeface="微软雅黑" panose="020B0503020204020204" pitchFamily="34" charset="-122"/>
                <a:ea typeface="微软雅黑" panose="020B0503020204020204" pitchFamily="34" charset="-122"/>
              </a:rPr>
              <a:t>教师：教师号、姓名、性别、职称、讲授课程编号</a:t>
            </a:r>
          </a:p>
          <a:p>
            <a:pPr>
              <a:lnSpc>
                <a:spcPct val="150000"/>
              </a:lnSpc>
            </a:pPr>
            <a:r>
              <a:rPr lang="zh-CN" altLang="en-US" b="1" dirty="0">
                <a:solidFill>
                  <a:srgbClr val="002060"/>
                </a:solidFill>
                <a:latin typeface="微软雅黑" panose="020B0503020204020204" pitchFamily="34" charset="-122"/>
                <a:ea typeface="微软雅黑" panose="020B0503020204020204" pitchFamily="34" charset="-122"/>
              </a:rPr>
              <a:t>单位：单位名称、电话、教师号、教师名</a:t>
            </a:r>
          </a:p>
          <a:p>
            <a:pPr>
              <a:lnSpc>
                <a:spcPct val="150000"/>
              </a:lnSpc>
            </a:pPr>
            <a:r>
              <a:rPr lang="zh-CN" altLang="en-US" b="1" dirty="0">
                <a:latin typeface="微软雅黑" panose="020B0503020204020204" pitchFamily="34" charset="-122"/>
                <a:ea typeface="微软雅黑" panose="020B0503020204020204" pitchFamily="34" charset="-122"/>
              </a:rPr>
              <a:t>上述实体中存在如下联系：</a:t>
            </a:r>
          </a:p>
          <a:p>
            <a:pPr>
              <a:lnSpc>
                <a:spcPct val="15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）一个学生可选修多门课程，一门课程可为多个学生选修；</a:t>
            </a:r>
          </a:p>
          <a:p>
            <a:pPr>
              <a:lnSpc>
                <a:spcPct val="15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）一个教师可讲授多门课程，一门课程可为多个教师讲授；</a:t>
            </a:r>
          </a:p>
          <a:p>
            <a:pPr>
              <a:lnSpc>
                <a:spcPct val="15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）一个单位可有多个教师，一个教师只能属于一个单位。</a:t>
            </a:r>
          </a:p>
          <a:p>
            <a:pPr>
              <a:lnSpc>
                <a:spcPct val="150000"/>
              </a:lnSpc>
            </a:pPr>
            <a:r>
              <a:rPr lang="zh-CN" altLang="en-US" b="1" dirty="0">
                <a:latin typeface="微软雅黑" panose="020B0503020204020204" pitchFamily="34" charset="-122"/>
                <a:ea typeface="微软雅黑" panose="020B0503020204020204" pitchFamily="34" charset="-122"/>
              </a:rPr>
              <a:t>试完成如下工作：</a:t>
            </a:r>
          </a:p>
          <a:p>
            <a:pPr>
              <a:lnSpc>
                <a:spcPct val="15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）分别设计学生选课和教师任课两个局部信息的结构</a:t>
            </a:r>
            <a:r>
              <a:rPr lang="en-US" altLang="zh-CN" b="1" dirty="0">
                <a:latin typeface="微软雅黑" panose="020B0503020204020204" pitchFamily="34" charset="-122"/>
                <a:ea typeface="微软雅黑" panose="020B0503020204020204" pitchFamily="34" charset="-122"/>
              </a:rPr>
              <a:t>E-R</a:t>
            </a:r>
            <a:r>
              <a:rPr lang="zh-CN" altLang="en-US" b="1" dirty="0">
                <a:latin typeface="微软雅黑" panose="020B0503020204020204" pitchFamily="34" charset="-122"/>
                <a:ea typeface="微软雅黑" panose="020B0503020204020204" pitchFamily="34" charset="-122"/>
              </a:rPr>
              <a:t>图。</a:t>
            </a:r>
          </a:p>
          <a:p>
            <a:pPr>
              <a:lnSpc>
                <a:spcPct val="15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）将上述设计完成的</a:t>
            </a:r>
            <a:r>
              <a:rPr lang="en-US" altLang="zh-CN" b="1" dirty="0">
                <a:latin typeface="微软雅黑" panose="020B0503020204020204" pitchFamily="34" charset="-122"/>
                <a:ea typeface="微软雅黑" panose="020B0503020204020204" pitchFamily="34" charset="-122"/>
              </a:rPr>
              <a:t>E-R</a:t>
            </a:r>
            <a:r>
              <a:rPr lang="zh-CN" altLang="en-US" b="1" dirty="0">
                <a:latin typeface="微软雅黑" panose="020B0503020204020204" pitchFamily="34" charset="-122"/>
                <a:ea typeface="微软雅黑" panose="020B0503020204020204" pitchFamily="34" charset="-122"/>
              </a:rPr>
              <a:t>图合并成一个全局</a:t>
            </a:r>
            <a:r>
              <a:rPr lang="en-US" altLang="zh-CN" b="1" dirty="0">
                <a:latin typeface="微软雅黑" panose="020B0503020204020204" pitchFamily="34" charset="-122"/>
                <a:ea typeface="微软雅黑" panose="020B0503020204020204" pitchFamily="34" charset="-122"/>
              </a:rPr>
              <a:t>E-R</a:t>
            </a:r>
            <a:r>
              <a:rPr lang="zh-CN" altLang="en-US" b="1" dirty="0">
                <a:latin typeface="微软雅黑" panose="020B0503020204020204" pitchFamily="34" charset="-122"/>
                <a:ea typeface="微软雅黑" panose="020B0503020204020204" pitchFamily="34" charset="-122"/>
              </a:rPr>
              <a:t>图。</a:t>
            </a:r>
          </a:p>
          <a:p>
            <a:pPr>
              <a:lnSpc>
                <a:spcPct val="15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）将该全局</a:t>
            </a:r>
            <a:r>
              <a:rPr lang="en-US" altLang="zh-CN" b="1" dirty="0">
                <a:latin typeface="微软雅黑" panose="020B0503020204020204" pitchFamily="34" charset="-122"/>
                <a:ea typeface="微软雅黑" panose="020B0503020204020204" pitchFamily="34" charset="-122"/>
              </a:rPr>
              <a:t>E-R</a:t>
            </a:r>
            <a:r>
              <a:rPr lang="zh-CN" altLang="en-US" b="1" dirty="0">
                <a:latin typeface="微软雅黑" panose="020B0503020204020204" pitchFamily="34" charset="-122"/>
                <a:ea typeface="微软雅黑" panose="020B0503020204020204" pitchFamily="34" charset="-122"/>
              </a:rPr>
              <a:t>图转换为等价的关系模型表示的数据库逻辑模型。</a:t>
            </a:r>
          </a:p>
        </p:txBody>
      </p:sp>
      <p:sp>
        <p:nvSpPr>
          <p:cNvPr id="6" name="Rectangle 1028"/>
          <p:cNvSpPr txBox="1">
            <a:spLocks noChangeArrowheads="1"/>
          </p:cNvSpPr>
          <p:nvPr/>
        </p:nvSpPr>
        <p:spPr bwMode="auto">
          <a:xfrm>
            <a:off x="990600" y="304800"/>
            <a:ext cx="80772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sz="4000" b="1" dirty="0">
                <a:ea typeface="华文隶书" panose="02010800040101010101" pitchFamily="2" charset="-122"/>
              </a:rPr>
              <a:t>E-R</a:t>
            </a:r>
            <a:r>
              <a:rPr lang="zh-CN" altLang="en-US" sz="4000" b="1" dirty="0">
                <a:ea typeface="华文隶书" panose="02010800040101010101" pitchFamily="2" charset="-122"/>
              </a:rPr>
              <a:t>图案例分析</a:t>
            </a:r>
          </a:p>
        </p:txBody>
      </p:sp>
    </p:spTree>
    <p:extLst>
      <p:ext uri="{BB962C8B-B14F-4D97-AF65-F5344CB8AC3E}">
        <p14:creationId xmlns:p14="http://schemas.microsoft.com/office/powerpoint/2010/main" val="344779651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8894" y="6589430"/>
            <a:ext cx="935608" cy="260350"/>
          </a:xfrm>
          <a:prstGeom prst="rect">
            <a:avLst/>
          </a:prstGeom>
        </p:spPr>
        <p:txBody>
          <a:bodyPr/>
          <a:lstStyle/>
          <a:p>
            <a:pPr>
              <a:defRPr/>
            </a:pPr>
            <a:fld id="{47D23196-48FE-45A7-8757-9B0B074E0469}" type="datetime1">
              <a:rPr lang="zh-CN" altLang="en-US" smtClean="0"/>
              <a:t>2021/11/25</a:t>
            </a:fld>
            <a:endParaRPr lang="zh-CN" altLang="en-US" dirty="0"/>
          </a:p>
        </p:txBody>
      </p:sp>
      <p:pic>
        <p:nvPicPr>
          <p:cNvPr id="5" name="图片 4"/>
          <p:cNvPicPr>
            <a:picLocks noChangeAspect="1"/>
          </p:cNvPicPr>
          <p:nvPr/>
        </p:nvPicPr>
        <p:blipFill>
          <a:blip r:embed="rId2"/>
          <a:stretch>
            <a:fillRect/>
          </a:stretch>
        </p:blipFill>
        <p:spPr>
          <a:xfrm>
            <a:off x="946727" y="1383167"/>
            <a:ext cx="8173864" cy="3438161"/>
          </a:xfrm>
          <a:prstGeom prst="rect">
            <a:avLst/>
          </a:prstGeom>
        </p:spPr>
      </p:pic>
      <p:sp>
        <p:nvSpPr>
          <p:cNvPr id="2" name="Text Box 2"/>
          <p:cNvSpPr txBox="1">
            <a:spLocks noChangeArrowheads="1"/>
          </p:cNvSpPr>
          <p:nvPr/>
        </p:nvSpPr>
        <p:spPr bwMode="auto">
          <a:xfrm>
            <a:off x="3563888" y="5301208"/>
            <a:ext cx="3096344"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学生选课局部</a:t>
            </a: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E-R</a:t>
            </a: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图</a:t>
            </a:r>
            <a:endParaRPr kumimoji="0" lang="zh-CN" altLang="zh-CN" sz="4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Rectangle 1028"/>
          <p:cNvSpPr txBox="1">
            <a:spLocks noChangeArrowheads="1"/>
          </p:cNvSpPr>
          <p:nvPr/>
        </p:nvSpPr>
        <p:spPr bwMode="auto">
          <a:xfrm>
            <a:off x="990600" y="304800"/>
            <a:ext cx="80772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sz="4000" b="1" dirty="0">
                <a:ea typeface="华文隶书" panose="02010800040101010101" pitchFamily="2" charset="-122"/>
              </a:rPr>
              <a:t>E-R</a:t>
            </a:r>
            <a:r>
              <a:rPr lang="zh-CN" altLang="en-US" sz="4000" b="1" dirty="0">
                <a:ea typeface="华文隶书" panose="02010800040101010101" pitchFamily="2" charset="-122"/>
              </a:rPr>
              <a:t>图案例分析</a:t>
            </a:r>
          </a:p>
        </p:txBody>
      </p:sp>
    </p:spTree>
    <p:extLst>
      <p:ext uri="{BB962C8B-B14F-4D97-AF65-F5344CB8AC3E}">
        <p14:creationId xmlns:p14="http://schemas.microsoft.com/office/powerpoint/2010/main" val="307511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8894" y="6589430"/>
            <a:ext cx="935608" cy="260350"/>
          </a:xfrm>
          <a:prstGeom prst="rect">
            <a:avLst/>
          </a:prstGeom>
        </p:spPr>
        <p:txBody>
          <a:bodyPr/>
          <a:lstStyle/>
          <a:p>
            <a:pPr>
              <a:defRPr/>
            </a:pPr>
            <a:fld id="{CC41C14D-CCBC-4D16-80AD-6332A6D759CC}" type="datetime1">
              <a:rPr lang="zh-CN" altLang="en-US" smtClean="0"/>
              <a:t>2021/11/25</a:t>
            </a:fld>
            <a:endParaRPr lang="zh-CN" altLang="en-US" dirty="0"/>
          </a:p>
        </p:txBody>
      </p:sp>
      <p:sp>
        <p:nvSpPr>
          <p:cNvPr id="2" name="Text Box 2"/>
          <p:cNvSpPr txBox="1">
            <a:spLocks noChangeArrowheads="1"/>
          </p:cNvSpPr>
          <p:nvPr/>
        </p:nvSpPr>
        <p:spPr bwMode="auto">
          <a:xfrm>
            <a:off x="3563888" y="5517232"/>
            <a:ext cx="3096344"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教师授课局部</a:t>
            </a: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E-R</a:t>
            </a: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图</a:t>
            </a:r>
            <a:endParaRPr kumimoji="0" lang="zh-CN" altLang="zh-CN" sz="4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Rectangle 1028"/>
          <p:cNvSpPr txBox="1">
            <a:spLocks noChangeArrowheads="1"/>
          </p:cNvSpPr>
          <p:nvPr/>
        </p:nvSpPr>
        <p:spPr bwMode="auto">
          <a:xfrm>
            <a:off x="990600" y="304800"/>
            <a:ext cx="80772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sz="4000" b="1" dirty="0">
                <a:ea typeface="华文隶书" panose="02010800040101010101" pitchFamily="2" charset="-122"/>
              </a:rPr>
              <a:t>E-R</a:t>
            </a:r>
            <a:r>
              <a:rPr lang="zh-CN" altLang="en-US" sz="4000" b="1" dirty="0">
                <a:ea typeface="华文隶书" panose="02010800040101010101" pitchFamily="2" charset="-122"/>
              </a:rPr>
              <a:t>图案例分析</a:t>
            </a:r>
          </a:p>
        </p:txBody>
      </p:sp>
      <p:pic>
        <p:nvPicPr>
          <p:cNvPr id="3" name="图片 2"/>
          <p:cNvPicPr>
            <a:picLocks noChangeAspect="1"/>
          </p:cNvPicPr>
          <p:nvPr/>
        </p:nvPicPr>
        <p:blipFill>
          <a:blip r:embed="rId2"/>
          <a:stretch>
            <a:fillRect/>
          </a:stretch>
        </p:blipFill>
        <p:spPr>
          <a:xfrm>
            <a:off x="990600" y="903287"/>
            <a:ext cx="8009471" cy="4494957"/>
          </a:xfrm>
          <a:prstGeom prst="rect">
            <a:avLst/>
          </a:prstGeom>
        </p:spPr>
      </p:pic>
    </p:spTree>
    <p:extLst>
      <p:ext uri="{BB962C8B-B14F-4D97-AF65-F5344CB8AC3E}">
        <p14:creationId xmlns:p14="http://schemas.microsoft.com/office/powerpoint/2010/main" val="343060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8894" y="6589430"/>
            <a:ext cx="935608" cy="260350"/>
          </a:xfrm>
          <a:prstGeom prst="rect">
            <a:avLst/>
          </a:prstGeom>
        </p:spPr>
        <p:txBody>
          <a:bodyPr/>
          <a:lstStyle/>
          <a:p>
            <a:pPr>
              <a:defRPr/>
            </a:pPr>
            <a:fld id="{8213E611-5F3B-4562-8300-8B07008037BF}" type="datetime1">
              <a:rPr lang="zh-CN" altLang="en-US" smtClean="0"/>
              <a:t>2021/11/25</a:t>
            </a:fld>
            <a:endParaRPr lang="zh-CN" altLang="en-US" dirty="0"/>
          </a:p>
        </p:txBody>
      </p:sp>
      <p:sp>
        <p:nvSpPr>
          <p:cNvPr id="2" name="Text Box 2"/>
          <p:cNvSpPr txBox="1">
            <a:spLocks noChangeArrowheads="1"/>
          </p:cNvSpPr>
          <p:nvPr/>
        </p:nvSpPr>
        <p:spPr bwMode="auto">
          <a:xfrm>
            <a:off x="6732240" y="2852936"/>
            <a:ext cx="3096344"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全局</a:t>
            </a: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E-R</a:t>
            </a: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图</a:t>
            </a:r>
            <a:endParaRPr kumimoji="0" lang="zh-CN" altLang="zh-CN" sz="4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Rectangle 1028"/>
          <p:cNvSpPr txBox="1">
            <a:spLocks noChangeArrowheads="1"/>
          </p:cNvSpPr>
          <p:nvPr/>
        </p:nvSpPr>
        <p:spPr bwMode="auto">
          <a:xfrm>
            <a:off x="990600" y="304800"/>
            <a:ext cx="80772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sz="4000" b="1" dirty="0">
                <a:ea typeface="华文隶书" panose="02010800040101010101" pitchFamily="2" charset="-122"/>
              </a:rPr>
              <a:t>E-R</a:t>
            </a:r>
            <a:r>
              <a:rPr lang="zh-CN" altLang="en-US" sz="4000" b="1" dirty="0">
                <a:ea typeface="华文隶书" panose="02010800040101010101" pitchFamily="2" charset="-122"/>
              </a:rPr>
              <a:t>图案例分析</a:t>
            </a:r>
          </a:p>
        </p:txBody>
      </p:sp>
      <p:pic>
        <p:nvPicPr>
          <p:cNvPr id="5" name="图片 4"/>
          <p:cNvPicPr>
            <a:picLocks noChangeAspect="1"/>
          </p:cNvPicPr>
          <p:nvPr/>
        </p:nvPicPr>
        <p:blipFill>
          <a:blip r:embed="rId2"/>
          <a:stretch>
            <a:fillRect/>
          </a:stretch>
        </p:blipFill>
        <p:spPr>
          <a:xfrm>
            <a:off x="1187624" y="925595"/>
            <a:ext cx="6225188" cy="4098248"/>
          </a:xfrm>
          <a:prstGeom prst="rect">
            <a:avLst/>
          </a:prstGeom>
        </p:spPr>
      </p:pic>
      <p:sp>
        <p:nvSpPr>
          <p:cNvPr id="7" name="矩形 6"/>
          <p:cNvSpPr/>
          <p:nvPr/>
        </p:nvSpPr>
        <p:spPr>
          <a:xfrm>
            <a:off x="1939708" y="5103674"/>
            <a:ext cx="5473104" cy="1754326"/>
          </a:xfrm>
          <a:prstGeom prst="rect">
            <a:avLst/>
          </a:prstGeom>
        </p:spPr>
        <p:txBody>
          <a:bodyPr wrap="square">
            <a:spAutoFit/>
          </a:bodyPr>
          <a:lstStyle/>
          <a:p>
            <a:pPr indent="266700" algn="just">
              <a:spcAft>
                <a:spcPts val="0"/>
              </a:spcAft>
            </a:pPr>
            <a:r>
              <a:rPr lang="zh-CN" altLang="zh-CN" b="1" kern="100" dirty="0">
                <a:solidFill>
                  <a:srgbClr val="002060"/>
                </a:solidFill>
                <a:latin typeface="微软雅黑" panose="020B0503020204020204" pitchFamily="34" charset="-122"/>
                <a:ea typeface="微软雅黑" panose="020B0503020204020204" pitchFamily="34" charset="-122"/>
              </a:rPr>
              <a:t>单位（</a:t>
            </a:r>
            <a:r>
              <a:rPr lang="zh-CN" altLang="zh-CN" b="1" u="sng" kern="100" dirty="0">
                <a:solidFill>
                  <a:srgbClr val="002060"/>
                </a:solidFill>
                <a:latin typeface="微软雅黑" panose="020B0503020204020204" pitchFamily="34" charset="-122"/>
                <a:ea typeface="微软雅黑" panose="020B0503020204020204" pitchFamily="34" charset="-122"/>
              </a:rPr>
              <a:t>单位名</a:t>
            </a:r>
            <a:r>
              <a:rPr lang="zh-CN" altLang="zh-CN" b="1" kern="100" dirty="0">
                <a:solidFill>
                  <a:srgbClr val="002060"/>
                </a:solidFill>
                <a:latin typeface="微软雅黑" panose="020B0503020204020204" pitchFamily="34" charset="-122"/>
                <a:ea typeface="微软雅黑" panose="020B0503020204020204" pitchFamily="34" charset="-122"/>
              </a:rPr>
              <a:t>，电话）</a:t>
            </a:r>
          </a:p>
          <a:p>
            <a:pPr indent="266700" algn="just">
              <a:spcAft>
                <a:spcPts val="0"/>
              </a:spcAft>
            </a:pPr>
            <a:r>
              <a:rPr lang="zh-CN" altLang="zh-CN" b="1" kern="100" dirty="0">
                <a:solidFill>
                  <a:srgbClr val="002060"/>
                </a:solidFill>
                <a:latin typeface="微软雅黑" panose="020B0503020204020204" pitchFamily="34" charset="-122"/>
                <a:ea typeface="微软雅黑" panose="020B0503020204020204" pitchFamily="34" charset="-122"/>
              </a:rPr>
              <a:t>教师（</a:t>
            </a:r>
            <a:r>
              <a:rPr lang="zh-CN" altLang="zh-CN" b="1" u="sng" kern="100" dirty="0">
                <a:solidFill>
                  <a:srgbClr val="002060"/>
                </a:solidFill>
                <a:latin typeface="微软雅黑" panose="020B0503020204020204" pitchFamily="34" charset="-122"/>
                <a:ea typeface="微软雅黑" panose="020B0503020204020204" pitchFamily="34" charset="-122"/>
              </a:rPr>
              <a:t>教师号</a:t>
            </a:r>
            <a:r>
              <a:rPr lang="zh-CN" altLang="zh-CN" b="1" kern="100" dirty="0">
                <a:solidFill>
                  <a:srgbClr val="002060"/>
                </a:solidFill>
                <a:latin typeface="微软雅黑" panose="020B0503020204020204" pitchFamily="34" charset="-122"/>
                <a:ea typeface="微软雅黑" panose="020B0503020204020204" pitchFamily="34" charset="-122"/>
              </a:rPr>
              <a:t>，姓名，性别，职称，单位名）</a:t>
            </a:r>
          </a:p>
          <a:p>
            <a:pPr indent="266700" algn="just">
              <a:spcAft>
                <a:spcPts val="0"/>
              </a:spcAft>
            </a:pPr>
            <a:r>
              <a:rPr lang="zh-CN" altLang="zh-CN" b="1" kern="100" dirty="0">
                <a:solidFill>
                  <a:srgbClr val="002060"/>
                </a:solidFill>
                <a:latin typeface="微软雅黑" panose="020B0503020204020204" pitchFamily="34" charset="-122"/>
                <a:ea typeface="微软雅黑" panose="020B0503020204020204" pitchFamily="34" charset="-122"/>
              </a:rPr>
              <a:t>课程（</a:t>
            </a:r>
            <a:r>
              <a:rPr lang="zh-CN" altLang="zh-CN" b="1" u="sng" kern="100" dirty="0">
                <a:solidFill>
                  <a:srgbClr val="002060"/>
                </a:solidFill>
                <a:latin typeface="微软雅黑" panose="020B0503020204020204" pitchFamily="34" charset="-122"/>
                <a:ea typeface="微软雅黑" panose="020B0503020204020204" pitchFamily="34" charset="-122"/>
              </a:rPr>
              <a:t>课程编号</a:t>
            </a:r>
            <a:r>
              <a:rPr lang="zh-CN" altLang="zh-CN" b="1" kern="100" dirty="0">
                <a:solidFill>
                  <a:srgbClr val="002060"/>
                </a:solidFill>
                <a:latin typeface="微软雅黑" panose="020B0503020204020204" pitchFamily="34" charset="-122"/>
                <a:ea typeface="微软雅黑" panose="020B0503020204020204" pitchFamily="34" charset="-122"/>
              </a:rPr>
              <a:t>，课程名，单位名）</a:t>
            </a:r>
          </a:p>
          <a:p>
            <a:pPr indent="266700" algn="just">
              <a:spcAft>
                <a:spcPts val="0"/>
              </a:spcAft>
            </a:pPr>
            <a:r>
              <a:rPr lang="zh-CN" altLang="zh-CN" b="1" kern="100" dirty="0">
                <a:solidFill>
                  <a:srgbClr val="002060"/>
                </a:solidFill>
                <a:latin typeface="微软雅黑" panose="020B0503020204020204" pitchFamily="34" charset="-122"/>
                <a:ea typeface="微软雅黑" panose="020B0503020204020204" pitchFamily="34" charset="-122"/>
              </a:rPr>
              <a:t>学生（</a:t>
            </a:r>
            <a:r>
              <a:rPr lang="zh-CN" altLang="zh-CN" b="1" u="sng" kern="100" dirty="0">
                <a:solidFill>
                  <a:srgbClr val="002060"/>
                </a:solidFill>
                <a:latin typeface="微软雅黑" panose="020B0503020204020204" pitchFamily="34" charset="-122"/>
                <a:ea typeface="微软雅黑" panose="020B0503020204020204" pitchFamily="34" charset="-122"/>
              </a:rPr>
              <a:t>学号</a:t>
            </a:r>
            <a:r>
              <a:rPr lang="zh-CN" altLang="zh-CN" b="1" kern="100" dirty="0">
                <a:solidFill>
                  <a:srgbClr val="002060"/>
                </a:solidFill>
                <a:latin typeface="微软雅黑" panose="020B0503020204020204" pitchFamily="34" charset="-122"/>
                <a:ea typeface="微软雅黑" panose="020B0503020204020204" pitchFamily="34" charset="-122"/>
              </a:rPr>
              <a:t>，姓名，性别，年龄，单位名）</a:t>
            </a:r>
          </a:p>
          <a:p>
            <a:pPr indent="266700" algn="just">
              <a:spcAft>
                <a:spcPts val="0"/>
              </a:spcAft>
            </a:pPr>
            <a:r>
              <a:rPr lang="zh-CN" altLang="zh-CN" b="1" kern="100" dirty="0">
                <a:solidFill>
                  <a:srgbClr val="002060"/>
                </a:solidFill>
                <a:latin typeface="微软雅黑" panose="020B0503020204020204" pitchFamily="34" charset="-122"/>
                <a:ea typeface="微软雅黑" panose="020B0503020204020204" pitchFamily="34" charset="-122"/>
              </a:rPr>
              <a:t>讲授（</a:t>
            </a:r>
            <a:r>
              <a:rPr lang="zh-CN" altLang="zh-CN" b="1" i="1" u="sng" kern="100" dirty="0">
                <a:solidFill>
                  <a:srgbClr val="002060"/>
                </a:solidFill>
                <a:latin typeface="微软雅黑" panose="020B0503020204020204" pitchFamily="34" charset="-122"/>
                <a:ea typeface="微软雅黑" panose="020B0503020204020204" pitchFamily="34" charset="-122"/>
              </a:rPr>
              <a:t>教师号，课程编号</a:t>
            </a:r>
            <a:r>
              <a:rPr lang="zh-CN" altLang="zh-CN" b="1" kern="100" dirty="0">
                <a:solidFill>
                  <a:srgbClr val="002060"/>
                </a:solidFill>
                <a:latin typeface="微软雅黑" panose="020B0503020204020204" pitchFamily="34" charset="-122"/>
                <a:ea typeface="微软雅黑" panose="020B0503020204020204" pitchFamily="34" charset="-122"/>
              </a:rPr>
              <a:t>）</a:t>
            </a:r>
          </a:p>
          <a:p>
            <a:pPr indent="266700" algn="just">
              <a:spcAft>
                <a:spcPts val="0"/>
              </a:spcAft>
            </a:pPr>
            <a:r>
              <a:rPr lang="zh-CN" altLang="zh-CN" b="1" kern="100" dirty="0">
                <a:solidFill>
                  <a:srgbClr val="002060"/>
                </a:solidFill>
                <a:latin typeface="微软雅黑" panose="020B0503020204020204" pitchFamily="34" charset="-122"/>
                <a:ea typeface="微软雅黑" panose="020B0503020204020204" pitchFamily="34" charset="-122"/>
              </a:rPr>
              <a:t>选修（</a:t>
            </a:r>
            <a:r>
              <a:rPr lang="zh-CN" altLang="zh-CN" b="1" i="1" u="sng" kern="100" dirty="0">
                <a:solidFill>
                  <a:srgbClr val="002060"/>
                </a:solidFill>
                <a:latin typeface="微软雅黑" panose="020B0503020204020204" pitchFamily="34" charset="-122"/>
                <a:ea typeface="微软雅黑" panose="020B0503020204020204" pitchFamily="34" charset="-122"/>
              </a:rPr>
              <a:t>学号，课程编号</a:t>
            </a:r>
            <a:r>
              <a:rPr lang="zh-CN" altLang="zh-CN" b="1" kern="100" dirty="0">
                <a:solidFill>
                  <a:srgbClr val="00206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4550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Rectangle 1027"/>
          <p:cNvSpPr>
            <a:spLocks noGrp="1" noChangeArrowheads="1"/>
          </p:cNvSpPr>
          <p:nvPr>
            <p:ph type="body" idx="1"/>
          </p:nvPr>
        </p:nvSpPr>
        <p:spPr>
          <a:xfrm>
            <a:off x="990600" y="990600"/>
            <a:ext cx="8153400" cy="5638800"/>
          </a:xfrm>
        </p:spPr>
        <p:txBody>
          <a:bodyPr/>
          <a:lstStyle/>
          <a:p>
            <a:pPr marL="0" indent="0">
              <a:buNone/>
            </a:pPr>
            <a:r>
              <a:rPr lang="zh-CN" altLang="en-US" sz="2400" b="1" dirty="0">
                <a:solidFill>
                  <a:srgbClr val="C00000"/>
                </a:solidFill>
                <a:latin typeface="微软雅黑" panose="020B0503020204020204" pitchFamily="34" charset="-122"/>
                <a:ea typeface="微软雅黑" panose="020B0503020204020204" pitchFamily="34" charset="-122"/>
              </a:rPr>
              <a:t>例</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某医院病房计算机管理中心需要如下信息：</a:t>
            </a:r>
          </a:p>
          <a:p>
            <a:pPr marL="0" indent="0">
              <a:lnSpc>
                <a:spcPct val="150000"/>
              </a:lnSpc>
              <a:buNone/>
            </a:pPr>
            <a:r>
              <a:rPr lang="zh-CN" altLang="zh-CN" sz="1800" b="1" dirty="0">
                <a:solidFill>
                  <a:srgbClr val="7030A0"/>
                </a:solidFill>
                <a:latin typeface="微软雅黑" panose="020B0503020204020204" pitchFamily="34" charset="-122"/>
                <a:ea typeface="微软雅黑" panose="020B0503020204020204" pitchFamily="34" charset="-122"/>
              </a:rPr>
              <a:t>科室：</a:t>
            </a:r>
            <a:r>
              <a:rPr lang="zh-CN" altLang="zh-CN" sz="1800" b="1" dirty="0">
                <a:latin typeface="微软雅黑" panose="020B0503020204020204" pitchFamily="34" charset="-122"/>
                <a:ea typeface="微软雅黑" panose="020B0503020204020204" pitchFamily="34" charset="-122"/>
              </a:rPr>
              <a:t>科名、科地址、科电话、医生姓名</a:t>
            </a:r>
          </a:p>
          <a:p>
            <a:pPr marL="0" indent="0">
              <a:lnSpc>
                <a:spcPct val="150000"/>
              </a:lnSpc>
              <a:buNone/>
            </a:pPr>
            <a:r>
              <a:rPr lang="zh-CN" altLang="zh-CN" sz="1800" b="1" dirty="0">
                <a:solidFill>
                  <a:srgbClr val="7030A0"/>
                </a:solidFill>
                <a:latin typeface="微软雅黑" panose="020B0503020204020204" pitchFamily="34" charset="-122"/>
                <a:ea typeface="微软雅黑" panose="020B0503020204020204" pitchFamily="34" charset="-122"/>
              </a:rPr>
              <a:t>病房：</a:t>
            </a:r>
            <a:r>
              <a:rPr lang="zh-CN" altLang="zh-CN" sz="1800" b="1" dirty="0">
                <a:latin typeface="微软雅黑" panose="020B0503020204020204" pitchFamily="34" charset="-122"/>
                <a:ea typeface="微软雅黑" panose="020B0503020204020204" pitchFamily="34" charset="-122"/>
              </a:rPr>
              <a:t>病房号、床位号、所属科室名</a:t>
            </a:r>
          </a:p>
          <a:p>
            <a:pPr marL="0" indent="0">
              <a:lnSpc>
                <a:spcPct val="150000"/>
              </a:lnSpc>
              <a:buNone/>
            </a:pPr>
            <a:r>
              <a:rPr lang="zh-CN" altLang="zh-CN" sz="1800" b="1" dirty="0">
                <a:solidFill>
                  <a:srgbClr val="7030A0"/>
                </a:solidFill>
                <a:latin typeface="微软雅黑" panose="020B0503020204020204" pitchFamily="34" charset="-122"/>
                <a:ea typeface="微软雅黑" panose="020B0503020204020204" pitchFamily="34" charset="-122"/>
              </a:rPr>
              <a:t>医生：</a:t>
            </a:r>
            <a:r>
              <a:rPr lang="zh-CN" altLang="zh-CN" sz="1800" b="1" dirty="0">
                <a:latin typeface="微软雅黑" panose="020B0503020204020204" pitchFamily="34" charset="-122"/>
                <a:ea typeface="微软雅黑" panose="020B0503020204020204" pitchFamily="34" charset="-122"/>
              </a:rPr>
              <a:t>姓名、职称、所属科室名、年龄、工作证号</a:t>
            </a:r>
            <a:endParaRPr lang="en-US" altLang="zh-CN" sz="1800" b="1" dirty="0">
              <a:latin typeface="微软雅黑" panose="020B0503020204020204" pitchFamily="34" charset="-122"/>
              <a:ea typeface="微软雅黑" panose="020B0503020204020204" pitchFamily="34" charset="-122"/>
            </a:endParaRPr>
          </a:p>
          <a:p>
            <a:pPr marL="0" indent="0">
              <a:lnSpc>
                <a:spcPct val="150000"/>
              </a:lnSpc>
              <a:buNone/>
            </a:pPr>
            <a:r>
              <a:rPr lang="zh-CN" altLang="en-US" sz="1800" b="1" dirty="0">
                <a:solidFill>
                  <a:srgbClr val="7030A0"/>
                </a:solidFill>
                <a:latin typeface="微软雅黑" panose="020B0503020204020204" pitchFamily="34" charset="-122"/>
                <a:ea typeface="微软雅黑" panose="020B0503020204020204" pitchFamily="34" charset="-122"/>
              </a:rPr>
              <a:t>病人：</a:t>
            </a:r>
            <a:r>
              <a:rPr lang="zh-CN" altLang="en-US" sz="1800" b="1" dirty="0">
                <a:latin typeface="微软雅黑" panose="020B0503020204020204" pitchFamily="34" charset="-122"/>
                <a:ea typeface="微软雅黑" panose="020B0503020204020204" pitchFamily="34" charset="-122"/>
              </a:rPr>
              <a:t>病历号、姓名、性别、诊断、主管医生、病房号</a:t>
            </a:r>
          </a:p>
          <a:p>
            <a:pPr marL="0" indent="0">
              <a:lnSpc>
                <a:spcPct val="150000"/>
              </a:lnSpc>
              <a:buNone/>
            </a:pPr>
            <a:r>
              <a:rPr lang="zh-CN" altLang="en-US" sz="1800" b="1" dirty="0">
                <a:latin typeface="微软雅黑" panose="020B0503020204020204" pitchFamily="34" charset="-122"/>
                <a:ea typeface="微软雅黑" panose="020B0503020204020204" pitchFamily="34" charset="-122"/>
              </a:rPr>
              <a:t>其中，一个科室有多个病房、多个医生，一个病房只能属于一个科室，一个医生只属于一个科室，但可负责多个病人的诊治，一个病人的主管医生只有一个。完成如下设计：</a:t>
            </a:r>
          </a:p>
          <a:p>
            <a:pPr marL="0" indent="0">
              <a:lnSpc>
                <a:spcPct val="150000"/>
              </a:lnSpc>
              <a:buNone/>
            </a:pP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1</a:t>
            </a:r>
            <a:r>
              <a:rPr lang="zh-CN" altLang="en-US" sz="1800" b="1" dirty="0">
                <a:latin typeface="微软雅黑" panose="020B0503020204020204" pitchFamily="34" charset="-122"/>
                <a:ea typeface="微软雅黑" panose="020B0503020204020204" pitchFamily="34" charset="-122"/>
              </a:rPr>
              <a:t>）设计该计算机管理系统的</a:t>
            </a:r>
            <a:r>
              <a:rPr lang="en-US" altLang="zh-CN" sz="1800" b="1" dirty="0">
                <a:latin typeface="微软雅黑" panose="020B0503020204020204" pitchFamily="34" charset="-122"/>
                <a:ea typeface="微软雅黑" panose="020B0503020204020204" pitchFamily="34" charset="-122"/>
              </a:rPr>
              <a:t>E-R</a:t>
            </a:r>
            <a:r>
              <a:rPr lang="zh-CN" altLang="en-US" sz="1800" b="1" dirty="0">
                <a:latin typeface="微软雅黑" panose="020B0503020204020204" pitchFamily="34" charset="-122"/>
                <a:ea typeface="微软雅黑" panose="020B0503020204020204" pitchFamily="34" charset="-122"/>
              </a:rPr>
              <a:t>图</a:t>
            </a:r>
          </a:p>
          <a:p>
            <a:pPr marL="0" indent="0">
              <a:lnSpc>
                <a:spcPct val="150000"/>
              </a:lnSpc>
              <a:buNone/>
            </a:pP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2</a:t>
            </a:r>
            <a:r>
              <a:rPr lang="zh-CN" altLang="en-US" sz="1800" b="1" dirty="0">
                <a:latin typeface="微软雅黑" panose="020B0503020204020204" pitchFamily="34" charset="-122"/>
                <a:ea typeface="微软雅黑" panose="020B0503020204020204" pitchFamily="34" charset="-122"/>
              </a:rPr>
              <a:t>）将该</a:t>
            </a:r>
            <a:r>
              <a:rPr lang="en-US" altLang="zh-CN" sz="1800" b="1" dirty="0">
                <a:latin typeface="微软雅黑" panose="020B0503020204020204" pitchFamily="34" charset="-122"/>
                <a:ea typeface="微软雅黑" panose="020B0503020204020204" pitchFamily="34" charset="-122"/>
              </a:rPr>
              <a:t>E-R</a:t>
            </a:r>
            <a:r>
              <a:rPr lang="zh-CN" altLang="en-US" sz="1800" b="1" dirty="0">
                <a:latin typeface="微软雅黑" panose="020B0503020204020204" pitchFamily="34" charset="-122"/>
                <a:ea typeface="微软雅黑" panose="020B0503020204020204" pitchFamily="34" charset="-122"/>
              </a:rPr>
              <a:t>图转换为关系模式结构。</a:t>
            </a:r>
          </a:p>
          <a:p>
            <a:pPr marL="0" indent="0">
              <a:lnSpc>
                <a:spcPct val="150000"/>
              </a:lnSpc>
              <a:buNone/>
            </a:pP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3</a:t>
            </a:r>
            <a:r>
              <a:rPr lang="zh-CN" altLang="en-US" sz="1800" b="1" dirty="0">
                <a:latin typeface="微软雅黑" panose="020B0503020204020204" pitchFamily="34" charset="-122"/>
                <a:ea typeface="微软雅黑" panose="020B0503020204020204" pitchFamily="34" charset="-122"/>
              </a:rPr>
              <a:t>）指出转换结果中每个关系模式的候选码。</a:t>
            </a:r>
            <a:endParaRPr lang="zh-CN" altLang="en-US" sz="2800" b="1" dirty="0">
              <a:latin typeface="微软雅黑" panose="020B0503020204020204" pitchFamily="34" charset="-122"/>
              <a:ea typeface="微软雅黑" panose="020B0503020204020204" pitchFamily="34" charset="-122"/>
            </a:endParaRPr>
          </a:p>
          <a:p>
            <a:endParaRPr lang="zh-CN" altLang="zh-CN" sz="2800" dirty="0"/>
          </a:p>
          <a:p>
            <a:pPr>
              <a:lnSpc>
                <a:spcPct val="150000"/>
              </a:lnSpc>
              <a:buFont typeface="Wingdings" panose="05000000000000000000" pitchFamily="2" charset="2"/>
              <a:buNone/>
            </a:pPr>
            <a:r>
              <a:rPr lang="zh-CN" altLang="en-US" sz="1600" b="1" dirty="0">
                <a:latin typeface="微软雅黑" panose="020B0503020204020204" pitchFamily="34" charset="-122"/>
                <a:ea typeface="微软雅黑" panose="020B0503020204020204" pitchFamily="34" charset="-122"/>
              </a:rPr>
              <a:t>   </a:t>
            </a:r>
          </a:p>
        </p:txBody>
      </p:sp>
      <p:sp>
        <p:nvSpPr>
          <p:cNvPr id="447492" name="Rectangle 1028"/>
          <p:cNvSpPr>
            <a:spLocks noGrp="1" noChangeArrowheads="1"/>
          </p:cNvSpPr>
          <p:nvPr>
            <p:ph type="title"/>
          </p:nvPr>
        </p:nvSpPr>
        <p:spPr>
          <a:xfrm>
            <a:off x="990600" y="304800"/>
            <a:ext cx="8077200" cy="598487"/>
          </a:xfrm>
        </p:spPr>
        <p:txBody>
          <a:bodyPr/>
          <a:lstStyle/>
          <a:p>
            <a:r>
              <a:rPr lang="en-US" altLang="zh-CN" sz="4000" b="1" dirty="0">
                <a:ea typeface="华文隶书" panose="02010800040101010101" pitchFamily="2" charset="-122"/>
              </a:rPr>
              <a:t>E-R</a:t>
            </a:r>
            <a:r>
              <a:rPr lang="zh-CN" altLang="en-US" sz="4000" b="1" dirty="0">
                <a:ea typeface="华文隶书" panose="02010800040101010101" pitchFamily="2" charset="-122"/>
              </a:rPr>
              <a:t>图案例分析</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4527D8B7-D37B-47D9-B5E0-13B93F8378F4}" type="datetime1">
              <a:rPr lang="zh-CN" altLang="en-US" smtClean="0"/>
              <a:t>2021/11/25</a:t>
            </a:fld>
            <a:endParaRPr lang="zh-CN" altLang="en-US" dirty="0"/>
          </a:p>
        </p:txBody>
      </p:sp>
      <p:grpSp>
        <p:nvGrpSpPr>
          <p:cNvPr id="5" name="组合 4"/>
          <p:cNvGrpSpPr/>
          <p:nvPr/>
        </p:nvGrpSpPr>
        <p:grpSpPr>
          <a:xfrm>
            <a:off x="6477000" y="1447800"/>
            <a:ext cx="2118460" cy="1754326"/>
            <a:chOff x="1204795" y="1004057"/>
            <a:chExt cx="2118460" cy="1754326"/>
          </a:xfrm>
        </p:grpSpPr>
        <p:sp>
          <p:nvSpPr>
            <p:cNvPr id="6" name="左大括号 5"/>
            <p:cNvSpPr/>
            <p:nvPr/>
          </p:nvSpPr>
          <p:spPr>
            <a:xfrm>
              <a:off x="1815782" y="1186363"/>
              <a:ext cx="307101" cy="1389713"/>
            </a:xfrm>
            <a:prstGeom prst="leftBrace">
              <a:avLst>
                <a:gd name="adj1" fmla="val 8333"/>
                <a:gd name="adj2" fmla="val 49427"/>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7" name="文本框 6"/>
            <p:cNvSpPr txBox="1"/>
            <p:nvPr/>
          </p:nvSpPr>
          <p:spPr>
            <a:xfrm>
              <a:off x="1204795" y="1465720"/>
              <a:ext cx="45720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400" b="1" dirty="0">
                  <a:latin typeface="微软雅黑" panose="020B0503020204020204" pitchFamily="34" charset="-122"/>
                  <a:ea typeface="微软雅黑" panose="020B0503020204020204" pitchFamily="34" charset="-122"/>
                </a:rPr>
                <a:t>实体</a:t>
              </a:r>
            </a:p>
          </p:txBody>
        </p:sp>
        <p:sp>
          <p:nvSpPr>
            <p:cNvPr id="8" name="矩形 7"/>
            <p:cNvSpPr/>
            <p:nvPr/>
          </p:nvSpPr>
          <p:spPr>
            <a:xfrm>
              <a:off x="2102132" y="1004057"/>
              <a:ext cx="1221123" cy="1754326"/>
            </a:xfrm>
            <a:prstGeom prst="rect">
              <a:avLst/>
            </a:prstGeom>
          </p:spPr>
          <p:txBody>
            <a:bodyPr wrap="square">
              <a:spAutoFit/>
            </a:bodyPr>
            <a:lstStyle/>
            <a:p>
              <a:pPr lvl="0" algn="just">
                <a:lnSpc>
                  <a:spcPct val="150000"/>
                </a:lnSpc>
                <a:spcAft>
                  <a:spcPts val="0"/>
                </a:spcAft>
                <a:tabLst>
                  <a:tab pos="429260" algn="l"/>
                  <a:tab pos="1028700" algn="l"/>
                  <a:tab pos="1238250" algn="l"/>
                  <a:tab pos="1962150" algn="l"/>
                </a:tabLst>
              </a:pPr>
              <a:r>
                <a:rPr lang="zh-CN" altLang="en-US" sz="1800" b="1" kern="100" dirty="0">
                  <a:solidFill>
                    <a:srgbClr val="C00000"/>
                  </a:solidFill>
                  <a:latin typeface="微软雅黑" panose="020B0503020204020204" pitchFamily="34" charset="-122"/>
                  <a:ea typeface="微软雅黑" panose="020B0503020204020204" pitchFamily="34" charset="-122"/>
                </a:rPr>
                <a:t>科室</a:t>
              </a:r>
              <a:endParaRPr lang="en-US" altLang="zh-CN" sz="1800" b="1" kern="100" dirty="0">
                <a:solidFill>
                  <a:srgbClr val="C00000"/>
                </a:solidFill>
                <a:latin typeface="微软雅黑" panose="020B0503020204020204" pitchFamily="34" charset="-122"/>
                <a:ea typeface="微软雅黑" panose="020B0503020204020204" pitchFamily="34" charset="-122"/>
              </a:endParaRPr>
            </a:p>
            <a:p>
              <a:pPr lvl="0" algn="just">
                <a:lnSpc>
                  <a:spcPct val="150000"/>
                </a:lnSpc>
                <a:spcAft>
                  <a:spcPts val="0"/>
                </a:spcAft>
                <a:tabLst>
                  <a:tab pos="429260" algn="l"/>
                  <a:tab pos="1028700" algn="l"/>
                  <a:tab pos="1238250" algn="l"/>
                  <a:tab pos="1962150" algn="l"/>
                </a:tabLst>
              </a:pPr>
              <a:r>
                <a:rPr lang="zh-CN" altLang="en-US" sz="1800" b="1" kern="100" dirty="0">
                  <a:solidFill>
                    <a:srgbClr val="C00000"/>
                  </a:solidFill>
                  <a:latin typeface="微软雅黑" panose="020B0503020204020204" pitchFamily="34" charset="-122"/>
                  <a:ea typeface="微软雅黑" panose="020B0503020204020204" pitchFamily="34" charset="-122"/>
                </a:rPr>
                <a:t>病房</a:t>
              </a:r>
              <a:endParaRPr lang="en-US" altLang="zh-CN" sz="1800" b="1" kern="100" dirty="0">
                <a:solidFill>
                  <a:srgbClr val="C00000"/>
                </a:solidFill>
                <a:latin typeface="微软雅黑" panose="020B0503020204020204" pitchFamily="34" charset="-122"/>
                <a:ea typeface="微软雅黑" panose="020B0503020204020204" pitchFamily="34" charset="-122"/>
              </a:endParaRPr>
            </a:p>
            <a:p>
              <a:pPr lvl="0" algn="just">
                <a:lnSpc>
                  <a:spcPct val="150000"/>
                </a:lnSpc>
                <a:spcAft>
                  <a:spcPts val="0"/>
                </a:spcAft>
                <a:tabLst>
                  <a:tab pos="429260" algn="l"/>
                  <a:tab pos="1028700" algn="l"/>
                  <a:tab pos="1238250" algn="l"/>
                  <a:tab pos="1962150" algn="l"/>
                </a:tabLst>
              </a:pPr>
              <a:r>
                <a:rPr lang="zh-CN" altLang="en-US" sz="1800" b="1" kern="100" dirty="0">
                  <a:solidFill>
                    <a:srgbClr val="C00000"/>
                  </a:solidFill>
                  <a:latin typeface="微软雅黑" panose="020B0503020204020204" pitchFamily="34" charset="-122"/>
                  <a:ea typeface="微软雅黑" panose="020B0503020204020204" pitchFamily="34" charset="-122"/>
                </a:rPr>
                <a:t>医生</a:t>
              </a:r>
              <a:endParaRPr lang="en-US" altLang="zh-CN" sz="1800" b="1" kern="100" dirty="0">
                <a:solidFill>
                  <a:srgbClr val="C00000"/>
                </a:solidFill>
                <a:latin typeface="微软雅黑" panose="020B0503020204020204" pitchFamily="34" charset="-122"/>
                <a:ea typeface="微软雅黑" panose="020B0503020204020204" pitchFamily="34" charset="-122"/>
              </a:endParaRPr>
            </a:p>
            <a:p>
              <a:pPr lvl="0" algn="just">
                <a:lnSpc>
                  <a:spcPct val="150000"/>
                </a:lnSpc>
                <a:spcAft>
                  <a:spcPts val="0"/>
                </a:spcAft>
                <a:tabLst>
                  <a:tab pos="429260" algn="l"/>
                  <a:tab pos="1028700" algn="l"/>
                  <a:tab pos="1238250" algn="l"/>
                  <a:tab pos="1962150" algn="l"/>
                </a:tabLst>
              </a:pPr>
              <a:r>
                <a:rPr lang="zh-CN" altLang="en-US" sz="1800" b="1" kern="100" dirty="0">
                  <a:solidFill>
                    <a:srgbClr val="C00000"/>
                  </a:solidFill>
                  <a:latin typeface="微软雅黑" panose="020B0503020204020204" pitchFamily="34" charset="-122"/>
                  <a:ea typeface="微软雅黑" panose="020B0503020204020204" pitchFamily="34" charset="-122"/>
                </a:rPr>
                <a:t>病人</a:t>
              </a:r>
              <a:endParaRPr lang="zh-CN" altLang="zh-CN" sz="1800" b="1" kern="100" dirty="0">
                <a:solidFill>
                  <a:srgbClr val="C00000"/>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4953000" y="4129753"/>
            <a:ext cx="4114801" cy="1569660"/>
            <a:chOff x="3314872" y="894367"/>
            <a:chExt cx="5685232" cy="1562033"/>
          </a:xfrm>
        </p:grpSpPr>
        <p:sp>
          <p:nvSpPr>
            <p:cNvPr id="10" name="文本框 9"/>
            <p:cNvSpPr txBox="1"/>
            <p:nvPr/>
          </p:nvSpPr>
          <p:spPr>
            <a:xfrm>
              <a:off x="3314872" y="1395056"/>
              <a:ext cx="601096"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1800" b="1" dirty="0">
                  <a:latin typeface="微软雅黑" panose="020B0503020204020204" pitchFamily="34" charset="-122"/>
                  <a:ea typeface="微软雅黑" panose="020B0503020204020204" pitchFamily="34" charset="-122"/>
                </a:rPr>
                <a:t>联系</a:t>
              </a:r>
            </a:p>
          </p:txBody>
        </p:sp>
        <p:sp>
          <p:nvSpPr>
            <p:cNvPr id="11" name="左大括号 10"/>
            <p:cNvSpPr/>
            <p:nvPr/>
          </p:nvSpPr>
          <p:spPr>
            <a:xfrm>
              <a:off x="3915969" y="1149591"/>
              <a:ext cx="307101" cy="1246491"/>
            </a:xfrm>
            <a:prstGeom prst="leftBrace">
              <a:avLst>
                <a:gd name="adj1" fmla="val 8333"/>
                <a:gd name="adj2" fmla="val 49427"/>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n w="0"/>
                <a:solidFill>
                  <a:schemeClr val="accent1"/>
                </a:solidFill>
                <a:effectLst>
                  <a:outerShdw blurRad="38100" dist="25400" dir="5400000" algn="ctr" rotWithShape="0">
                    <a:srgbClr val="6E747A">
                      <a:alpha val="43000"/>
                    </a:srgbClr>
                  </a:outerShdw>
                </a:effectLst>
              </a:endParaRPr>
            </a:p>
          </p:txBody>
        </p:sp>
        <p:sp>
          <p:nvSpPr>
            <p:cNvPr id="12" name="矩形 11"/>
            <p:cNvSpPr/>
            <p:nvPr/>
          </p:nvSpPr>
          <p:spPr>
            <a:xfrm>
              <a:off x="4223071" y="894367"/>
              <a:ext cx="4777033" cy="1562033"/>
            </a:xfrm>
            <a:prstGeom prst="rect">
              <a:avLst/>
            </a:prstGeom>
          </p:spPr>
          <p:txBody>
            <a:bodyPr wrap="square">
              <a:spAutoFit/>
            </a:bodyPr>
            <a:lstStyle/>
            <a:p>
              <a:pPr lvl="0" algn="just">
                <a:lnSpc>
                  <a:spcPct val="150000"/>
                </a:lnSpc>
                <a:spcAft>
                  <a:spcPts val="0"/>
                </a:spcAft>
                <a:tabLst>
                  <a:tab pos="429260" algn="l"/>
                  <a:tab pos="1028700" algn="l"/>
                  <a:tab pos="1238250" algn="l"/>
                  <a:tab pos="1962150" algn="l"/>
                </a:tabLst>
              </a:pPr>
              <a:r>
                <a:rPr lang="zh-CN" altLang="en-US" sz="1600" b="1" kern="100" dirty="0">
                  <a:solidFill>
                    <a:srgbClr val="C00000"/>
                  </a:solidFill>
                  <a:latin typeface="微软雅黑" panose="020B0503020204020204" pitchFamily="34" charset="-122"/>
                  <a:ea typeface="微软雅黑" panose="020B0503020204020204" pitchFamily="34" charset="-122"/>
                </a:rPr>
                <a:t>科室</a:t>
              </a:r>
              <a:r>
                <a:rPr lang="zh-CN" altLang="zh-CN" sz="1600" b="1" kern="100" dirty="0">
                  <a:solidFill>
                    <a:srgbClr val="C00000"/>
                  </a:solidFill>
                  <a:latin typeface="微软雅黑" panose="020B0503020204020204" pitchFamily="34" charset="-122"/>
                  <a:ea typeface="微软雅黑" panose="020B0503020204020204" pitchFamily="34" charset="-122"/>
                </a:rPr>
                <a:t>与</a:t>
              </a:r>
              <a:r>
                <a:rPr lang="zh-CN" altLang="en-US" sz="1600" b="1" kern="100" dirty="0">
                  <a:solidFill>
                    <a:srgbClr val="C00000"/>
                  </a:solidFill>
                  <a:latin typeface="微软雅黑" panose="020B0503020204020204" pitchFamily="34" charset="-122"/>
                  <a:ea typeface="微软雅黑" panose="020B0503020204020204" pitchFamily="34" charset="-122"/>
                </a:rPr>
                <a:t>病房的</a:t>
              </a:r>
              <a:r>
                <a:rPr lang="zh-CN" altLang="zh-CN" sz="1600" b="1" kern="100" dirty="0">
                  <a:solidFill>
                    <a:srgbClr val="C00000"/>
                  </a:solidFill>
                  <a:latin typeface="微软雅黑" panose="020B0503020204020204" pitchFamily="34" charset="-122"/>
                  <a:ea typeface="微软雅黑" panose="020B0503020204020204" pitchFamily="34" charset="-122"/>
                </a:rPr>
                <a:t>联系类型是</a:t>
              </a:r>
              <a:r>
                <a:rPr lang="zh-CN" altLang="zh-CN" sz="1600" b="1" kern="100" dirty="0">
                  <a:solidFill>
                    <a:srgbClr val="7030A0"/>
                  </a:solidFill>
                  <a:latin typeface="微软雅黑" panose="020B0503020204020204" pitchFamily="34" charset="-122"/>
                  <a:ea typeface="微软雅黑" panose="020B0503020204020204" pitchFamily="34" charset="-122"/>
                </a:rPr>
                <a:t>一对多</a:t>
              </a:r>
              <a:r>
                <a:rPr lang="zh-CN" altLang="zh-CN" sz="1600" b="1" kern="100" dirty="0">
                  <a:solidFill>
                    <a:srgbClr val="C00000"/>
                  </a:solidFill>
                  <a:latin typeface="微软雅黑" panose="020B0503020204020204" pitchFamily="34" charset="-122"/>
                  <a:ea typeface="微软雅黑" panose="020B0503020204020204" pitchFamily="34" charset="-122"/>
                </a:rPr>
                <a:t>联系</a:t>
              </a:r>
            </a:p>
            <a:p>
              <a:pPr lvl="0" algn="just">
                <a:lnSpc>
                  <a:spcPct val="150000"/>
                </a:lnSpc>
                <a:spcAft>
                  <a:spcPts val="0"/>
                </a:spcAft>
                <a:tabLst>
                  <a:tab pos="429260" algn="l"/>
                  <a:tab pos="1028700" algn="l"/>
                  <a:tab pos="1238250" algn="l"/>
                  <a:tab pos="1962150" algn="l"/>
                </a:tabLst>
              </a:pPr>
              <a:r>
                <a:rPr lang="zh-CN" altLang="en-US" sz="1600" b="1" kern="100" dirty="0">
                  <a:solidFill>
                    <a:srgbClr val="C00000"/>
                  </a:solidFill>
                  <a:latin typeface="微软雅黑" panose="020B0503020204020204" pitchFamily="34" charset="-122"/>
                  <a:ea typeface="微软雅黑" panose="020B0503020204020204" pitchFamily="34" charset="-122"/>
                </a:rPr>
                <a:t>科室</a:t>
              </a:r>
              <a:r>
                <a:rPr lang="zh-CN" altLang="zh-CN" sz="1600" b="1" kern="100" dirty="0">
                  <a:solidFill>
                    <a:srgbClr val="C00000"/>
                  </a:solidFill>
                  <a:latin typeface="微软雅黑" panose="020B0503020204020204" pitchFamily="34" charset="-122"/>
                  <a:ea typeface="微软雅黑" panose="020B0503020204020204" pitchFamily="34" charset="-122"/>
                </a:rPr>
                <a:t>与</a:t>
              </a:r>
              <a:r>
                <a:rPr lang="zh-CN" altLang="en-US" sz="1600" b="1" kern="100" dirty="0">
                  <a:solidFill>
                    <a:srgbClr val="C00000"/>
                  </a:solidFill>
                  <a:latin typeface="微软雅黑" panose="020B0503020204020204" pitchFamily="34" charset="-122"/>
                  <a:ea typeface="微软雅黑" panose="020B0503020204020204" pitchFamily="34" charset="-122"/>
                </a:rPr>
                <a:t>医生的</a:t>
              </a:r>
              <a:r>
                <a:rPr lang="zh-CN" altLang="zh-CN" sz="1600" b="1" kern="100" dirty="0">
                  <a:solidFill>
                    <a:srgbClr val="C00000"/>
                  </a:solidFill>
                  <a:latin typeface="微软雅黑" panose="020B0503020204020204" pitchFamily="34" charset="-122"/>
                  <a:ea typeface="微软雅黑" panose="020B0503020204020204" pitchFamily="34" charset="-122"/>
                </a:rPr>
                <a:t>联系类型是</a:t>
              </a:r>
              <a:r>
                <a:rPr lang="zh-CN" altLang="zh-CN" sz="1600" b="1" kern="100" dirty="0">
                  <a:solidFill>
                    <a:srgbClr val="7030A0"/>
                  </a:solidFill>
                  <a:latin typeface="微软雅黑" panose="020B0503020204020204" pitchFamily="34" charset="-122"/>
                  <a:ea typeface="微软雅黑" panose="020B0503020204020204" pitchFamily="34" charset="-122"/>
                </a:rPr>
                <a:t>一对多</a:t>
              </a:r>
              <a:r>
                <a:rPr lang="zh-CN" altLang="zh-CN" sz="1600" b="1" kern="100" dirty="0">
                  <a:solidFill>
                    <a:srgbClr val="C00000"/>
                  </a:solidFill>
                  <a:latin typeface="微软雅黑" panose="020B0503020204020204" pitchFamily="34" charset="-122"/>
                  <a:ea typeface="微软雅黑" panose="020B0503020204020204" pitchFamily="34" charset="-122"/>
                </a:rPr>
                <a:t>联系</a:t>
              </a:r>
            </a:p>
            <a:p>
              <a:pPr lvl="0" algn="just">
                <a:lnSpc>
                  <a:spcPct val="150000"/>
                </a:lnSpc>
                <a:spcAft>
                  <a:spcPts val="0"/>
                </a:spcAft>
                <a:tabLst>
                  <a:tab pos="429260" algn="l"/>
                  <a:tab pos="1028700" algn="l"/>
                  <a:tab pos="1238250" algn="l"/>
                  <a:tab pos="1962150" algn="l"/>
                </a:tabLst>
              </a:pPr>
              <a:r>
                <a:rPr lang="zh-CN" altLang="en-US" sz="1600" b="1" kern="100" dirty="0">
                  <a:solidFill>
                    <a:srgbClr val="C00000"/>
                  </a:solidFill>
                  <a:latin typeface="微软雅黑" panose="020B0503020204020204" pitchFamily="34" charset="-122"/>
                  <a:ea typeface="微软雅黑" panose="020B0503020204020204" pitchFamily="34" charset="-122"/>
                </a:rPr>
                <a:t>病房</a:t>
              </a:r>
              <a:r>
                <a:rPr lang="zh-CN" altLang="zh-CN" sz="1600" b="1" kern="100" dirty="0">
                  <a:solidFill>
                    <a:srgbClr val="C00000"/>
                  </a:solidFill>
                  <a:latin typeface="微软雅黑" panose="020B0503020204020204" pitchFamily="34" charset="-122"/>
                  <a:ea typeface="微软雅黑" panose="020B0503020204020204" pitchFamily="34" charset="-122"/>
                </a:rPr>
                <a:t>与</a:t>
              </a:r>
              <a:r>
                <a:rPr lang="zh-CN" altLang="en-US" sz="1600" b="1" kern="100" dirty="0">
                  <a:solidFill>
                    <a:srgbClr val="C00000"/>
                  </a:solidFill>
                  <a:latin typeface="微软雅黑" panose="020B0503020204020204" pitchFamily="34" charset="-122"/>
                  <a:ea typeface="微软雅黑" panose="020B0503020204020204" pitchFamily="34" charset="-122"/>
                </a:rPr>
                <a:t>病人的</a:t>
              </a:r>
              <a:r>
                <a:rPr lang="zh-CN" altLang="zh-CN" sz="1600" b="1" kern="100" dirty="0">
                  <a:solidFill>
                    <a:srgbClr val="C00000"/>
                  </a:solidFill>
                  <a:latin typeface="微软雅黑" panose="020B0503020204020204" pitchFamily="34" charset="-122"/>
                  <a:ea typeface="微软雅黑" panose="020B0503020204020204" pitchFamily="34" charset="-122"/>
                </a:rPr>
                <a:t>联系类型是</a:t>
              </a:r>
              <a:r>
                <a:rPr lang="zh-CN" altLang="zh-CN" sz="1600" b="1" kern="100" dirty="0">
                  <a:solidFill>
                    <a:srgbClr val="7030A0"/>
                  </a:solidFill>
                  <a:latin typeface="微软雅黑" panose="020B0503020204020204" pitchFamily="34" charset="-122"/>
                  <a:ea typeface="微软雅黑" panose="020B0503020204020204" pitchFamily="34" charset="-122"/>
                </a:rPr>
                <a:t>一对多</a:t>
              </a:r>
              <a:r>
                <a:rPr lang="zh-CN" altLang="zh-CN" sz="1600" b="1" kern="100" dirty="0">
                  <a:solidFill>
                    <a:srgbClr val="C00000"/>
                  </a:solidFill>
                  <a:latin typeface="微软雅黑" panose="020B0503020204020204" pitchFamily="34" charset="-122"/>
                  <a:ea typeface="微软雅黑" panose="020B0503020204020204" pitchFamily="34" charset="-122"/>
                </a:rPr>
                <a:t>联系</a:t>
              </a:r>
              <a:endParaRPr lang="en-US" altLang="zh-CN" sz="1600" b="1" kern="100" dirty="0">
                <a:solidFill>
                  <a:srgbClr val="C00000"/>
                </a:solidFill>
                <a:latin typeface="微软雅黑" panose="020B0503020204020204" pitchFamily="34" charset="-122"/>
                <a:ea typeface="微软雅黑" panose="020B0503020204020204" pitchFamily="34" charset="-122"/>
              </a:endParaRPr>
            </a:p>
            <a:p>
              <a:pPr algn="just">
                <a:lnSpc>
                  <a:spcPct val="150000"/>
                </a:lnSpc>
                <a:spcAft>
                  <a:spcPts val="0"/>
                </a:spcAft>
                <a:tabLst>
                  <a:tab pos="429260" algn="l"/>
                  <a:tab pos="1028700" algn="l"/>
                  <a:tab pos="1238250" algn="l"/>
                  <a:tab pos="1962150" algn="l"/>
                </a:tabLst>
              </a:pPr>
              <a:r>
                <a:rPr lang="zh-CN" altLang="en-US" sz="1600" b="1" kern="100" dirty="0">
                  <a:solidFill>
                    <a:srgbClr val="C00000"/>
                  </a:solidFill>
                  <a:latin typeface="微软雅黑" panose="020B0503020204020204" pitchFamily="34" charset="-122"/>
                  <a:ea typeface="微软雅黑" panose="020B0503020204020204" pitchFamily="34" charset="-122"/>
                </a:rPr>
                <a:t>医生</a:t>
              </a:r>
              <a:r>
                <a:rPr lang="zh-CN" altLang="zh-CN" sz="1600" b="1" kern="100" dirty="0">
                  <a:solidFill>
                    <a:srgbClr val="C00000"/>
                  </a:solidFill>
                  <a:latin typeface="微软雅黑" panose="020B0503020204020204" pitchFamily="34" charset="-122"/>
                  <a:ea typeface="微软雅黑" panose="020B0503020204020204" pitchFamily="34" charset="-122"/>
                </a:rPr>
                <a:t>与</a:t>
              </a:r>
              <a:r>
                <a:rPr lang="zh-CN" altLang="en-US" sz="1600" b="1" kern="100" dirty="0">
                  <a:solidFill>
                    <a:srgbClr val="C00000"/>
                  </a:solidFill>
                  <a:latin typeface="微软雅黑" panose="020B0503020204020204" pitchFamily="34" charset="-122"/>
                  <a:ea typeface="微软雅黑" panose="020B0503020204020204" pitchFamily="34" charset="-122"/>
                </a:rPr>
                <a:t>病人的</a:t>
              </a:r>
              <a:r>
                <a:rPr lang="zh-CN" altLang="zh-CN" sz="1600" b="1" kern="100" dirty="0">
                  <a:solidFill>
                    <a:srgbClr val="C00000"/>
                  </a:solidFill>
                  <a:latin typeface="微软雅黑" panose="020B0503020204020204" pitchFamily="34" charset="-122"/>
                  <a:ea typeface="微软雅黑" panose="020B0503020204020204" pitchFamily="34" charset="-122"/>
                </a:rPr>
                <a:t>联系类型是</a:t>
              </a:r>
              <a:r>
                <a:rPr lang="zh-CN" altLang="zh-CN" sz="1600" b="1" kern="100" dirty="0">
                  <a:solidFill>
                    <a:srgbClr val="7030A0"/>
                  </a:solidFill>
                  <a:latin typeface="微软雅黑" panose="020B0503020204020204" pitchFamily="34" charset="-122"/>
                  <a:ea typeface="微软雅黑" panose="020B0503020204020204" pitchFamily="34" charset="-122"/>
                </a:rPr>
                <a:t>一对多</a:t>
              </a:r>
              <a:r>
                <a:rPr lang="zh-CN" altLang="zh-CN" sz="1600" b="1" kern="100" dirty="0">
                  <a:solidFill>
                    <a:srgbClr val="C00000"/>
                  </a:solidFill>
                  <a:latin typeface="微软雅黑" panose="020B0503020204020204" pitchFamily="34" charset="-122"/>
                  <a:ea typeface="微软雅黑" panose="020B0503020204020204" pitchFamily="34" charset="-122"/>
                </a:rPr>
                <a:t>联系</a:t>
              </a:r>
            </a:p>
          </p:txBody>
        </p:sp>
      </p:grpSp>
    </p:spTree>
    <p:extLst>
      <p:ext uri="{BB962C8B-B14F-4D97-AF65-F5344CB8AC3E}">
        <p14:creationId xmlns:p14="http://schemas.microsoft.com/office/powerpoint/2010/main" val="178809713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48894" y="6589430"/>
            <a:ext cx="935608" cy="260350"/>
          </a:xfrm>
          <a:prstGeom prst="rect">
            <a:avLst/>
          </a:prstGeom>
        </p:spPr>
        <p:txBody>
          <a:bodyPr/>
          <a:lstStyle/>
          <a:p>
            <a:pPr>
              <a:defRPr/>
            </a:pPr>
            <a:fld id="{7B8A9DDE-2ECB-4EFE-98EB-2A246EE229DC}" type="datetime1">
              <a:rPr lang="zh-CN" altLang="en-US" smtClean="0"/>
              <a:t>2021/11/25</a:t>
            </a:fld>
            <a:endParaRPr lang="zh-CN" altLang="en-US" dirty="0"/>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010416"/>
            <a:ext cx="6629400" cy="3462319"/>
          </a:xfrm>
          <a:prstGeom prst="rect">
            <a:avLst/>
          </a:prstGeom>
        </p:spPr>
        <p:style>
          <a:lnRef idx="2">
            <a:schemeClr val="accent1"/>
          </a:lnRef>
          <a:fillRef idx="1">
            <a:schemeClr val="lt1"/>
          </a:fillRef>
          <a:effectRef idx="0">
            <a:schemeClr val="accent1"/>
          </a:effectRef>
          <a:fontRef idx="minor">
            <a:schemeClr val="dk1"/>
          </a:fontRef>
        </p:style>
      </p:pic>
      <p:sp>
        <p:nvSpPr>
          <p:cNvPr id="20" name="矩形 19"/>
          <p:cNvSpPr/>
          <p:nvPr/>
        </p:nvSpPr>
        <p:spPr>
          <a:xfrm>
            <a:off x="2438400" y="4642009"/>
            <a:ext cx="6019800" cy="216982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indent="-200025" algn="just">
              <a:lnSpc>
                <a:spcPct val="150000"/>
              </a:lnSpc>
              <a:spcAft>
                <a:spcPts val="0"/>
              </a:spcAft>
              <a:tabLst>
                <a:tab pos="1028700" algn="l"/>
                <a:tab pos="1238250" algn="l"/>
                <a:tab pos="1962150" algn="l"/>
              </a:tabLst>
            </a:pPr>
            <a:r>
              <a:rPr lang="zh-CN" altLang="zh-CN" sz="1800" b="1" kern="100" dirty="0">
                <a:latin typeface="微软雅黑" panose="020B0503020204020204" pitchFamily="34" charset="-122"/>
                <a:ea typeface="微软雅黑" panose="020B0503020204020204" pitchFamily="34" charset="-122"/>
              </a:rPr>
              <a:t>对应的关系模式结构如下：</a:t>
            </a:r>
          </a:p>
          <a:p>
            <a:pPr marL="76200" algn="just">
              <a:lnSpc>
                <a:spcPct val="150000"/>
              </a:lnSpc>
              <a:spcAft>
                <a:spcPts val="0"/>
              </a:spcAft>
              <a:tabLst>
                <a:tab pos="1028700" algn="l"/>
                <a:tab pos="1238250" algn="l"/>
                <a:tab pos="1962150" algn="l"/>
              </a:tabLst>
            </a:pPr>
            <a:r>
              <a:rPr lang="zh-CN" altLang="zh-CN" sz="1800" b="1" kern="100" dirty="0">
                <a:latin typeface="微软雅黑" panose="020B0503020204020204" pitchFamily="34" charset="-122"/>
                <a:ea typeface="微软雅黑" panose="020B0503020204020204" pitchFamily="34" charset="-122"/>
              </a:rPr>
              <a:t>科室（</a:t>
            </a:r>
            <a:r>
              <a:rPr lang="zh-CN" altLang="zh-CN" sz="1800" b="1" u="sng" kern="100" dirty="0">
                <a:solidFill>
                  <a:srgbClr val="7030A0"/>
                </a:solidFill>
                <a:latin typeface="微软雅黑" panose="020B0503020204020204" pitchFamily="34" charset="-122"/>
                <a:ea typeface="微软雅黑" panose="020B0503020204020204" pitchFamily="34" charset="-122"/>
              </a:rPr>
              <a:t>科名</a:t>
            </a:r>
            <a:r>
              <a:rPr lang="zh-CN" altLang="zh-CN" sz="1800" b="1" kern="100" dirty="0">
                <a:latin typeface="微软雅黑" panose="020B0503020204020204" pitchFamily="34" charset="-122"/>
                <a:ea typeface="微软雅黑" panose="020B0503020204020204" pitchFamily="34" charset="-122"/>
              </a:rPr>
              <a:t>，科地址，科电话）</a:t>
            </a:r>
          </a:p>
          <a:p>
            <a:pPr marL="76200" algn="just">
              <a:lnSpc>
                <a:spcPct val="150000"/>
              </a:lnSpc>
              <a:spcAft>
                <a:spcPts val="0"/>
              </a:spcAft>
              <a:tabLst>
                <a:tab pos="1028700" algn="l"/>
                <a:tab pos="1238250" algn="l"/>
                <a:tab pos="1962150" algn="l"/>
              </a:tabLst>
            </a:pPr>
            <a:r>
              <a:rPr lang="zh-CN" altLang="zh-CN" sz="1800" b="1" kern="100" dirty="0">
                <a:latin typeface="微软雅黑" panose="020B0503020204020204" pitchFamily="34" charset="-122"/>
                <a:ea typeface="微软雅黑" panose="020B0503020204020204" pitchFamily="34" charset="-122"/>
              </a:rPr>
              <a:t>病房（</a:t>
            </a:r>
            <a:r>
              <a:rPr lang="zh-CN" altLang="zh-CN" sz="1800" b="1" u="sng" kern="100" dirty="0">
                <a:solidFill>
                  <a:srgbClr val="7030A0"/>
                </a:solidFill>
                <a:latin typeface="微软雅黑" panose="020B0503020204020204" pitchFamily="34" charset="-122"/>
                <a:ea typeface="微软雅黑" panose="020B0503020204020204" pitchFamily="34" charset="-122"/>
              </a:rPr>
              <a:t>病房号</a:t>
            </a:r>
            <a:r>
              <a:rPr lang="zh-CN" altLang="zh-CN" sz="1800" b="1" kern="100" dirty="0">
                <a:latin typeface="微软雅黑" panose="020B0503020204020204" pitchFamily="34" charset="-122"/>
                <a:ea typeface="微软雅黑" panose="020B0503020204020204" pitchFamily="34" charset="-122"/>
              </a:rPr>
              <a:t>，床位号，</a:t>
            </a:r>
            <a:r>
              <a:rPr lang="zh-CN" altLang="zh-CN" sz="1800" b="1" i="1" u="sng" kern="100" dirty="0">
                <a:solidFill>
                  <a:srgbClr val="7030A0"/>
                </a:solidFill>
                <a:latin typeface="微软雅黑" panose="020B0503020204020204" pitchFamily="34" charset="-122"/>
                <a:ea typeface="微软雅黑" panose="020B0503020204020204" pitchFamily="34" charset="-122"/>
              </a:rPr>
              <a:t>科室名</a:t>
            </a:r>
            <a:r>
              <a:rPr lang="zh-CN" altLang="zh-CN" sz="1800" b="1" kern="100" dirty="0">
                <a:latin typeface="微软雅黑" panose="020B0503020204020204" pitchFamily="34" charset="-122"/>
                <a:ea typeface="微软雅黑" panose="020B0503020204020204" pitchFamily="34" charset="-122"/>
              </a:rPr>
              <a:t>）</a:t>
            </a:r>
          </a:p>
          <a:p>
            <a:pPr marL="76200" algn="just">
              <a:lnSpc>
                <a:spcPct val="150000"/>
              </a:lnSpc>
              <a:spcAft>
                <a:spcPts val="0"/>
              </a:spcAft>
              <a:tabLst>
                <a:tab pos="1028700" algn="l"/>
                <a:tab pos="1238250" algn="l"/>
                <a:tab pos="1962150" algn="l"/>
              </a:tabLst>
            </a:pPr>
            <a:r>
              <a:rPr lang="zh-CN" altLang="zh-CN" sz="1800" b="1" kern="100" dirty="0">
                <a:latin typeface="微软雅黑" panose="020B0503020204020204" pitchFamily="34" charset="-122"/>
                <a:ea typeface="微软雅黑" panose="020B0503020204020204" pitchFamily="34" charset="-122"/>
              </a:rPr>
              <a:t>医生（</a:t>
            </a:r>
            <a:r>
              <a:rPr lang="zh-CN" altLang="zh-CN" sz="1800" b="1" u="sng" kern="100" dirty="0">
                <a:solidFill>
                  <a:srgbClr val="7030A0"/>
                </a:solidFill>
                <a:latin typeface="微软雅黑" panose="020B0503020204020204" pitchFamily="34" charset="-122"/>
                <a:ea typeface="微软雅黑" panose="020B0503020204020204" pitchFamily="34" charset="-122"/>
              </a:rPr>
              <a:t>工作证号</a:t>
            </a:r>
            <a:r>
              <a:rPr lang="zh-CN" altLang="zh-CN" sz="1800" b="1" kern="100" dirty="0">
                <a:latin typeface="微软雅黑" panose="020B0503020204020204" pitchFamily="34" charset="-122"/>
                <a:ea typeface="微软雅黑" panose="020B0503020204020204" pitchFamily="34" charset="-122"/>
              </a:rPr>
              <a:t>，姓名，职称，</a:t>
            </a:r>
            <a:r>
              <a:rPr lang="zh-CN" altLang="zh-CN" sz="1800" b="1" i="1" u="sng" kern="100" dirty="0">
                <a:solidFill>
                  <a:srgbClr val="9900CC"/>
                </a:solidFill>
                <a:latin typeface="微软雅黑" panose="020B0503020204020204" pitchFamily="34" charset="-122"/>
                <a:ea typeface="微软雅黑" panose="020B0503020204020204" pitchFamily="34" charset="-122"/>
              </a:rPr>
              <a:t>科室名</a:t>
            </a:r>
            <a:r>
              <a:rPr lang="zh-CN" altLang="zh-CN" sz="1800" b="1" kern="100" dirty="0">
                <a:latin typeface="微软雅黑" panose="020B0503020204020204" pitchFamily="34" charset="-122"/>
                <a:ea typeface="微软雅黑" panose="020B0503020204020204" pitchFamily="34" charset="-122"/>
              </a:rPr>
              <a:t>，年龄）</a:t>
            </a:r>
          </a:p>
          <a:p>
            <a:pPr marL="76200" algn="just">
              <a:lnSpc>
                <a:spcPct val="150000"/>
              </a:lnSpc>
              <a:spcAft>
                <a:spcPts val="0"/>
              </a:spcAft>
              <a:tabLst>
                <a:tab pos="1028700" algn="l"/>
                <a:tab pos="1238250" algn="l"/>
                <a:tab pos="1962150" algn="l"/>
              </a:tabLst>
            </a:pPr>
            <a:r>
              <a:rPr lang="zh-CN" altLang="zh-CN" sz="1800" b="1" kern="100" dirty="0">
                <a:latin typeface="微软雅黑" panose="020B0503020204020204" pitchFamily="34" charset="-122"/>
                <a:ea typeface="微软雅黑" panose="020B0503020204020204" pitchFamily="34" charset="-122"/>
              </a:rPr>
              <a:t>病人（</a:t>
            </a:r>
            <a:r>
              <a:rPr lang="zh-CN" altLang="zh-CN" sz="1800" b="1" u="sng" kern="100" dirty="0">
                <a:solidFill>
                  <a:srgbClr val="7030A0"/>
                </a:solidFill>
                <a:latin typeface="微软雅黑" panose="020B0503020204020204" pitchFamily="34" charset="-122"/>
                <a:ea typeface="微软雅黑" panose="020B0503020204020204" pitchFamily="34" charset="-122"/>
              </a:rPr>
              <a:t>病历号</a:t>
            </a:r>
            <a:r>
              <a:rPr lang="zh-CN" altLang="zh-CN" sz="1800" b="1" kern="100" dirty="0">
                <a:latin typeface="微软雅黑" panose="020B0503020204020204" pitchFamily="34" charset="-122"/>
                <a:ea typeface="微软雅黑" panose="020B0503020204020204" pitchFamily="34" charset="-122"/>
              </a:rPr>
              <a:t>，姓名，性别，</a:t>
            </a:r>
            <a:r>
              <a:rPr lang="zh-CN" altLang="zh-CN" sz="1800" b="1" i="1" u="sng" kern="100" dirty="0">
                <a:solidFill>
                  <a:srgbClr val="9900CC"/>
                </a:solidFill>
                <a:latin typeface="微软雅黑" panose="020B0503020204020204" pitchFamily="34" charset="-122"/>
                <a:ea typeface="微软雅黑" panose="020B0503020204020204" pitchFamily="34" charset="-122"/>
              </a:rPr>
              <a:t>主管医生</a:t>
            </a:r>
            <a:r>
              <a:rPr lang="zh-CN" altLang="zh-CN" sz="1800" b="1" kern="100" dirty="0">
                <a:latin typeface="微软雅黑" panose="020B0503020204020204" pitchFamily="34" charset="-122"/>
                <a:ea typeface="微软雅黑" panose="020B0503020204020204" pitchFamily="34" charset="-122"/>
              </a:rPr>
              <a:t>，</a:t>
            </a:r>
            <a:r>
              <a:rPr lang="zh-CN" altLang="zh-CN" sz="1800" b="1" i="1" u="sng" kern="100" dirty="0">
                <a:solidFill>
                  <a:srgbClr val="9900CC"/>
                </a:solidFill>
                <a:latin typeface="微软雅黑" panose="020B0503020204020204" pitchFamily="34" charset="-122"/>
                <a:ea typeface="微软雅黑" panose="020B0503020204020204" pitchFamily="34" charset="-122"/>
              </a:rPr>
              <a:t>病房号</a:t>
            </a:r>
            <a:r>
              <a:rPr lang="zh-CN" altLang="zh-CN" sz="1800" b="1" kern="100" dirty="0">
                <a:latin typeface="微软雅黑" panose="020B0503020204020204" pitchFamily="34" charset="-122"/>
                <a:ea typeface="微软雅黑" panose="020B0503020204020204" pitchFamily="34" charset="-122"/>
              </a:rPr>
              <a:t>）</a:t>
            </a:r>
          </a:p>
        </p:txBody>
      </p:sp>
      <p:sp>
        <p:nvSpPr>
          <p:cNvPr id="24" name="Rectangle 1028"/>
          <p:cNvSpPr txBox="1">
            <a:spLocks noChangeArrowheads="1"/>
          </p:cNvSpPr>
          <p:nvPr/>
        </p:nvSpPr>
        <p:spPr bwMode="auto">
          <a:xfrm>
            <a:off x="990600" y="304800"/>
            <a:ext cx="80772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sz="4000" b="1" dirty="0">
                <a:ea typeface="华文隶书" panose="02010800040101010101" pitchFamily="2" charset="-122"/>
              </a:rPr>
              <a:t>E-R</a:t>
            </a:r>
            <a:r>
              <a:rPr lang="zh-CN" altLang="en-US" sz="4000" b="1" dirty="0">
                <a:ea typeface="华文隶书" panose="02010800040101010101" pitchFamily="2" charset="-122"/>
              </a:rPr>
              <a:t>图案例分析</a:t>
            </a:r>
          </a:p>
        </p:txBody>
      </p:sp>
    </p:spTree>
    <p:extLst>
      <p:ext uri="{BB962C8B-B14F-4D97-AF65-F5344CB8AC3E}">
        <p14:creationId xmlns:p14="http://schemas.microsoft.com/office/powerpoint/2010/main" val="38143072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randombar(horizontal)">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Rectangle 1027"/>
          <p:cNvSpPr>
            <a:spLocks noGrp="1" noChangeArrowheads="1"/>
          </p:cNvSpPr>
          <p:nvPr>
            <p:ph type="body" idx="1"/>
          </p:nvPr>
        </p:nvSpPr>
        <p:spPr>
          <a:xfrm>
            <a:off x="1042006" y="975804"/>
            <a:ext cx="8153400" cy="5638800"/>
          </a:xfrm>
        </p:spPr>
        <p:txBody>
          <a:bodyPr/>
          <a:lstStyle/>
          <a:p>
            <a:pPr marL="0" indent="0">
              <a:lnSpc>
                <a:spcPct val="150000"/>
              </a:lnSpc>
              <a:buNone/>
            </a:pPr>
            <a:r>
              <a:rPr lang="zh-CN" altLang="en-US" sz="2400" b="1" dirty="0">
                <a:solidFill>
                  <a:srgbClr val="C00000"/>
                </a:solidFill>
                <a:latin typeface="微软雅黑" panose="020B0503020204020204" pitchFamily="34" charset="-122"/>
                <a:ea typeface="微软雅黑" panose="020B0503020204020204" pitchFamily="34" charset="-122"/>
              </a:rPr>
              <a:t>例</a:t>
            </a:r>
            <a:r>
              <a:rPr lang="en-US" altLang="zh-CN" sz="2400" b="1" dirty="0">
                <a:solidFill>
                  <a:srgbClr val="C00000"/>
                </a:solidFill>
                <a:latin typeface="微软雅黑" panose="020B0503020204020204" pitchFamily="34" charset="-122"/>
                <a:ea typeface="微软雅黑" panose="020B0503020204020204" pitchFamily="34" charset="-122"/>
              </a:rPr>
              <a:t>4</a:t>
            </a:r>
            <a:r>
              <a:rPr lang="zh-CN" altLang="en-US" sz="2400" b="1" dirty="0">
                <a:solidFill>
                  <a:srgbClr val="C00000"/>
                </a:solidFill>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假设要建立一个企业数据库，该企业有多个下属单位，每一个单位有多个职工，一个职工仅隶属于一个单位，且一个职工仅在一个工程中工作，但一个工程中有很多职工参加工作，有多个供应商为各个工程供应不同设备。单位的属性有：单位名、电话。职工的属性有：职工号、姓名、性别。设备的属性有：设备号、设备名、产地。供应商的属性有：姓名、电话。工程的属性有：工程名、地点。</a:t>
            </a:r>
          </a:p>
          <a:p>
            <a:pPr marL="0" indent="0">
              <a:lnSpc>
                <a:spcPct val="150000"/>
              </a:lnSpc>
              <a:buNone/>
            </a:pPr>
            <a:r>
              <a:rPr lang="zh-CN" altLang="en-US" sz="1800" b="1" dirty="0">
                <a:latin typeface="微软雅黑" panose="020B0503020204020204" pitchFamily="34" charset="-122"/>
                <a:ea typeface="微软雅黑" panose="020B0503020204020204" pitchFamily="34" charset="-122"/>
              </a:rPr>
              <a:t>请完成如下处理：</a:t>
            </a:r>
          </a:p>
          <a:p>
            <a:pPr marL="0" indent="0">
              <a:lnSpc>
                <a:spcPct val="150000"/>
              </a:lnSpc>
              <a:buNone/>
            </a:pPr>
            <a:r>
              <a:rPr lang="zh-CN" altLang="en-US" sz="1800" b="1" dirty="0">
                <a:latin typeface="微软雅黑" panose="020B0503020204020204" pitchFamily="34" charset="-122"/>
                <a:ea typeface="微软雅黑" panose="020B0503020204020204" pitchFamily="34" charset="-122"/>
              </a:rPr>
              <a:t>（１）	设计满足上述要求的Ｅ</a:t>
            </a:r>
            <a:r>
              <a:rPr lang="en-US" altLang="zh-CN"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Ｒ图。</a:t>
            </a:r>
          </a:p>
          <a:p>
            <a:pPr marL="0" indent="0">
              <a:lnSpc>
                <a:spcPct val="150000"/>
              </a:lnSpc>
              <a:buNone/>
            </a:pPr>
            <a:r>
              <a:rPr lang="zh-CN" altLang="en-US" sz="1800" b="1" dirty="0">
                <a:latin typeface="微软雅黑" panose="020B0503020204020204" pitchFamily="34" charset="-122"/>
                <a:ea typeface="微软雅黑" panose="020B0503020204020204" pitchFamily="34" charset="-122"/>
              </a:rPr>
              <a:t>（２）	将该Ｅ</a:t>
            </a:r>
            <a:r>
              <a:rPr lang="en-US" altLang="zh-CN"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Ｒ图转换为等价的关系模式。</a:t>
            </a:r>
          </a:p>
          <a:p>
            <a:pPr marL="0" indent="0">
              <a:lnSpc>
                <a:spcPct val="150000"/>
              </a:lnSpc>
              <a:buNone/>
            </a:pPr>
            <a:r>
              <a:rPr lang="zh-CN" altLang="en-US" sz="1800" b="1" dirty="0">
                <a:latin typeface="微软雅黑" panose="020B0503020204020204" pitchFamily="34" charset="-122"/>
                <a:ea typeface="微软雅黑" panose="020B0503020204020204" pitchFamily="34" charset="-122"/>
              </a:rPr>
              <a:t>（３）	根据你的理解，用下划线标明每个关系中的码。</a:t>
            </a:r>
            <a:endParaRPr lang="zh-CN" altLang="zh-CN" sz="2800" dirty="0"/>
          </a:p>
          <a:p>
            <a:pPr>
              <a:lnSpc>
                <a:spcPct val="150000"/>
              </a:lnSpc>
              <a:buFont typeface="Wingdings" panose="05000000000000000000" pitchFamily="2" charset="2"/>
              <a:buNone/>
            </a:pPr>
            <a:r>
              <a:rPr lang="zh-CN" altLang="en-US" sz="1600" b="1" dirty="0">
                <a:latin typeface="微软雅黑" panose="020B0503020204020204" pitchFamily="34" charset="-122"/>
                <a:ea typeface="微软雅黑" panose="020B0503020204020204" pitchFamily="34" charset="-122"/>
              </a:rPr>
              <a:t>   </a:t>
            </a:r>
          </a:p>
        </p:txBody>
      </p:sp>
      <p:sp>
        <p:nvSpPr>
          <p:cNvPr id="447492" name="Rectangle 1028"/>
          <p:cNvSpPr>
            <a:spLocks noGrp="1" noChangeArrowheads="1"/>
          </p:cNvSpPr>
          <p:nvPr>
            <p:ph type="title"/>
          </p:nvPr>
        </p:nvSpPr>
        <p:spPr>
          <a:xfrm>
            <a:off x="990600" y="304800"/>
            <a:ext cx="8077200" cy="598487"/>
          </a:xfrm>
        </p:spPr>
        <p:txBody>
          <a:bodyPr/>
          <a:lstStyle/>
          <a:p>
            <a:r>
              <a:rPr lang="en-US" altLang="zh-CN" sz="4000" b="1" dirty="0">
                <a:ea typeface="华文隶书" panose="02010800040101010101" pitchFamily="2" charset="-122"/>
              </a:rPr>
              <a:t>E-R</a:t>
            </a:r>
            <a:r>
              <a:rPr lang="zh-CN" altLang="en-US" sz="4000" b="1" dirty="0">
                <a:ea typeface="华文隶书" panose="02010800040101010101" pitchFamily="2" charset="-122"/>
              </a:rPr>
              <a:t>图案例分析</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F281E9A4-6AEB-4AF0-9F33-1639B710F01C}" type="datetime1">
              <a:rPr lang="zh-CN" altLang="en-US" smtClean="0"/>
              <a:t>2021/11/25</a:t>
            </a:fld>
            <a:endParaRPr lang="zh-CN" altLang="en-US" dirty="0"/>
          </a:p>
        </p:txBody>
      </p:sp>
      <p:grpSp>
        <p:nvGrpSpPr>
          <p:cNvPr id="3" name="组合 2"/>
          <p:cNvGrpSpPr/>
          <p:nvPr/>
        </p:nvGrpSpPr>
        <p:grpSpPr>
          <a:xfrm>
            <a:off x="6781800" y="3339900"/>
            <a:ext cx="2060473" cy="2169825"/>
            <a:chOff x="1268737" y="1211804"/>
            <a:chExt cx="2060473" cy="2169825"/>
          </a:xfrm>
        </p:grpSpPr>
        <p:sp>
          <p:nvSpPr>
            <p:cNvPr id="5" name="左大括号 4"/>
            <p:cNvSpPr/>
            <p:nvPr/>
          </p:nvSpPr>
          <p:spPr>
            <a:xfrm>
              <a:off x="1800986" y="1365662"/>
              <a:ext cx="307101" cy="1862108"/>
            </a:xfrm>
            <a:prstGeom prst="leftBrace">
              <a:avLst>
                <a:gd name="adj1" fmla="val 8333"/>
                <a:gd name="adj2" fmla="val 49427"/>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6" name="文本框 5"/>
            <p:cNvSpPr txBox="1"/>
            <p:nvPr/>
          </p:nvSpPr>
          <p:spPr>
            <a:xfrm>
              <a:off x="1268737" y="1881217"/>
              <a:ext cx="45720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400" b="1" dirty="0">
                  <a:latin typeface="微软雅黑" panose="020B0503020204020204" pitchFamily="34" charset="-122"/>
                  <a:ea typeface="微软雅黑" panose="020B0503020204020204" pitchFamily="34" charset="-122"/>
                </a:rPr>
                <a:t>实体</a:t>
              </a:r>
            </a:p>
          </p:txBody>
        </p:sp>
        <p:sp>
          <p:nvSpPr>
            <p:cNvPr id="7" name="矩形 6"/>
            <p:cNvSpPr/>
            <p:nvPr/>
          </p:nvSpPr>
          <p:spPr>
            <a:xfrm>
              <a:off x="2108087" y="1211804"/>
              <a:ext cx="1221123" cy="2169825"/>
            </a:xfrm>
            <a:prstGeom prst="rect">
              <a:avLst/>
            </a:prstGeom>
          </p:spPr>
          <p:txBody>
            <a:bodyPr wrap="square">
              <a:spAutoFit/>
            </a:bodyPr>
            <a:lstStyle/>
            <a:p>
              <a:pPr lvl="0" algn="just">
                <a:lnSpc>
                  <a:spcPct val="150000"/>
                </a:lnSpc>
                <a:spcAft>
                  <a:spcPts val="0"/>
                </a:spcAft>
                <a:tabLst>
                  <a:tab pos="429260" algn="l"/>
                  <a:tab pos="1028700" algn="l"/>
                  <a:tab pos="1238250" algn="l"/>
                  <a:tab pos="1962150" algn="l"/>
                </a:tabLst>
              </a:pPr>
              <a:r>
                <a:rPr lang="zh-CN" altLang="en-US" sz="1800" b="1" kern="100" dirty="0">
                  <a:solidFill>
                    <a:srgbClr val="C00000"/>
                  </a:solidFill>
                  <a:latin typeface="微软雅黑" panose="020B0503020204020204" pitchFamily="34" charset="-122"/>
                  <a:ea typeface="微软雅黑" panose="020B0503020204020204" pitchFamily="34" charset="-122"/>
                </a:rPr>
                <a:t>单位</a:t>
              </a:r>
              <a:endParaRPr lang="en-US" altLang="zh-CN" sz="1800" b="1" kern="100" dirty="0">
                <a:solidFill>
                  <a:srgbClr val="C00000"/>
                </a:solidFill>
                <a:latin typeface="微软雅黑" panose="020B0503020204020204" pitchFamily="34" charset="-122"/>
                <a:ea typeface="微软雅黑" panose="020B0503020204020204" pitchFamily="34" charset="-122"/>
              </a:endParaRPr>
            </a:p>
            <a:p>
              <a:pPr lvl="0" algn="just">
                <a:lnSpc>
                  <a:spcPct val="150000"/>
                </a:lnSpc>
                <a:spcAft>
                  <a:spcPts val="0"/>
                </a:spcAft>
                <a:tabLst>
                  <a:tab pos="429260" algn="l"/>
                  <a:tab pos="1028700" algn="l"/>
                  <a:tab pos="1238250" algn="l"/>
                  <a:tab pos="1962150" algn="l"/>
                </a:tabLst>
              </a:pPr>
              <a:r>
                <a:rPr lang="zh-CN" altLang="en-US" sz="1800" b="1" kern="100" dirty="0">
                  <a:solidFill>
                    <a:srgbClr val="C00000"/>
                  </a:solidFill>
                  <a:latin typeface="微软雅黑" panose="020B0503020204020204" pitchFamily="34" charset="-122"/>
                  <a:ea typeface="微软雅黑" panose="020B0503020204020204" pitchFamily="34" charset="-122"/>
                </a:rPr>
                <a:t>职工</a:t>
              </a:r>
              <a:endParaRPr lang="en-US" altLang="zh-CN" sz="1800" b="1" kern="100" dirty="0">
                <a:solidFill>
                  <a:srgbClr val="C00000"/>
                </a:solidFill>
                <a:latin typeface="微软雅黑" panose="020B0503020204020204" pitchFamily="34" charset="-122"/>
                <a:ea typeface="微软雅黑" panose="020B0503020204020204" pitchFamily="34" charset="-122"/>
              </a:endParaRPr>
            </a:p>
            <a:p>
              <a:pPr lvl="0" algn="just">
                <a:lnSpc>
                  <a:spcPct val="150000"/>
                </a:lnSpc>
                <a:spcAft>
                  <a:spcPts val="0"/>
                </a:spcAft>
                <a:tabLst>
                  <a:tab pos="429260" algn="l"/>
                  <a:tab pos="1028700" algn="l"/>
                  <a:tab pos="1238250" algn="l"/>
                  <a:tab pos="1962150" algn="l"/>
                </a:tabLst>
              </a:pPr>
              <a:r>
                <a:rPr lang="zh-CN" altLang="en-US" sz="1800" b="1" kern="100" dirty="0">
                  <a:solidFill>
                    <a:srgbClr val="C00000"/>
                  </a:solidFill>
                  <a:latin typeface="微软雅黑" panose="020B0503020204020204" pitchFamily="34" charset="-122"/>
                  <a:ea typeface="微软雅黑" panose="020B0503020204020204" pitchFamily="34" charset="-122"/>
                </a:rPr>
                <a:t>工程</a:t>
              </a:r>
              <a:endParaRPr lang="en-US" altLang="zh-CN" sz="1800" b="1" kern="100" dirty="0">
                <a:solidFill>
                  <a:srgbClr val="C00000"/>
                </a:solidFill>
                <a:latin typeface="微软雅黑" panose="020B0503020204020204" pitchFamily="34" charset="-122"/>
                <a:ea typeface="微软雅黑" panose="020B0503020204020204" pitchFamily="34" charset="-122"/>
              </a:endParaRPr>
            </a:p>
            <a:p>
              <a:pPr lvl="0" algn="just">
                <a:lnSpc>
                  <a:spcPct val="150000"/>
                </a:lnSpc>
                <a:spcAft>
                  <a:spcPts val="0"/>
                </a:spcAft>
                <a:tabLst>
                  <a:tab pos="429260" algn="l"/>
                  <a:tab pos="1028700" algn="l"/>
                  <a:tab pos="1238250" algn="l"/>
                  <a:tab pos="1962150" algn="l"/>
                </a:tabLst>
              </a:pPr>
              <a:r>
                <a:rPr lang="zh-CN" altLang="en-US" sz="1800" b="1" kern="100" dirty="0">
                  <a:solidFill>
                    <a:srgbClr val="C00000"/>
                  </a:solidFill>
                  <a:latin typeface="微软雅黑" panose="020B0503020204020204" pitchFamily="34" charset="-122"/>
                  <a:ea typeface="微软雅黑" panose="020B0503020204020204" pitchFamily="34" charset="-122"/>
                </a:rPr>
                <a:t>设备</a:t>
              </a:r>
              <a:endParaRPr lang="en-US" altLang="zh-CN" sz="1800" b="1" kern="100" dirty="0">
                <a:solidFill>
                  <a:srgbClr val="C00000"/>
                </a:solidFill>
                <a:latin typeface="微软雅黑" panose="020B0503020204020204" pitchFamily="34" charset="-122"/>
                <a:ea typeface="微软雅黑" panose="020B0503020204020204" pitchFamily="34" charset="-122"/>
              </a:endParaRPr>
            </a:p>
            <a:p>
              <a:pPr lvl="0" algn="just">
                <a:lnSpc>
                  <a:spcPct val="150000"/>
                </a:lnSpc>
                <a:spcAft>
                  <a:spcPts val="0"/>
                </a:spcAft>
                <a:tabLst>
                  <a:tab pos="429260" algn="l"/>
                  <a:tab pos="1028700" algn="l"/>
                  <a:tab pos="1238250" algn="l"/>
                  <a:tab pos="1962150" algn="l"/>
                </a:tabLst>
              </a:pPr>
              <a:r>
                <a:rPr lang="zh-CN" altLang="en-US" sz="1800" b="1" kern="100" dirty="0">
                  <a:solidFill>
                    <a:srgbClr val="C00000"/>
                  </a:solidFill>
                  <a:latin typeface="微软雅黑" panose="020B0503020204020204" pitchFamily="34" charset="-122"/>
                  <a:ea typeface="微软雅黑" panose="020B0503020204020204" pitchFamily="34" charset="-122"/>
                </a:rPr>
                <a:t>供应商</a:t>
              </a:r>
              <a:endParaRPr lang="zh-CN" altLang="zh-CN" sz="1800" b="1" kern="100" dirty="0">
                <a:solidFill>
                  <a:srgbClr val="C00000"/>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4847213" y="5490550"/>
            <a:ext cx="4220587" cy="1338828"/>
            <a:chOff x="3439722" y="1062691"/>
            <a:chExt cx="4220587" cy="1338828"/>
          </a:xfrm>
        </p:grpSpPr>
        <p:sp>
          <p:nvSpPr>
            <p:cNvPr id="10" name="文本框 9"/>
            <p:cNvSpPr txBox="1"/>
            <p:nvPr/>
          </p:nvSpPr>
          <p:spPr>
            <a:xfrm>
              <a:off x="3439722" y="1314616"/>
              <a:ext cx="45720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400" b="1" dirty="0">
                  <a:latin typeface="微软雅黑" panose="020B0503020204020204" pitchFamily="34" charset="-122"/>
                  <a:ea typeface="微软雅黑" panose="020B0503020204020204" pitchFamily="34" charset="-122"/>
                </a:rPr>
                <a:t>联系</a:t>
              </a:r>
            </a:p>
          </p:txBody>
        </p:sp>
        <p:sp>
          <p:nvSpPr>
            <p:cNvPr id="11" name="左大括号 10"/>
            <p:cNvSpPr/>
            <p:nvPr/>
          </p:nvSpPr>
          <p:spPr>
            <a:xfrm>
              <a:off x="3955384" y="1165955"/>
              <a:ext cx="307101" cy="1132300"/>
            </a:xfrm>
            <a:prstGeom prst="leftBrace">
              <a:avLst>
                <a:gd name="adj1" fmla="val 8333"/>
                <a:gd name="adj2" fmla="val 49427"/>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2" name="矩形 11"/>
            <p:cNvSpPr/>
            <p:nvPr/>
          </p:nvSpPr>
          <p:spPr>
            <a:xfrm>
              <a:off x="4191258" y="1062691"/>
              <a:ext cx="3469051" cy="1338828"/>
            </a:xfrm>
            <a:prstGeom prst="rect">
              <a:avLst/>
            </a:prstGeom>
          </p:spPr>
          <p:txBody>
            <a:bodyPr wrap="square">
              <a:spAutoFit/>
            </a:bodyPr>
            <a:lstStyle/>
            <a:p>
              <a:pPr lvl="0" algn="just">
                <a:lnSpc>
                  <a:spcPct val="150000"/>
                </a:lnSpc>
                <a:spcAft>
                  <a:spcPts val="0"/>
                </a:spcAft>
                <a:tabLst>
                  <a:tab pos="429260" algn="l"/>
                  <a:tab pos="1028700" algn="l"/>
                  <a:tab pos="1238250" algn="l"/>
                  <a:tab pos="1962150" algn="l"/>
                </a:tabLst>
              </a:pPr>
              <a:r>
                <a:rPr lang="zh-CN" altLang="en-US" sz="1800" b="1" kern="100" dirty="0">
                  <a:solidFill>
                    <a:srgbClr val="C00000"/>
                  </a:solidFill>
                  <a:latin typeface="微软雅黑" panose="020B0503020204020204" pitchFamily="34" charset="-122"/>
                  <a:ea typeface="微软雅黑" panose="020B0503020204020204" pitchFamily="34" charset="-122"/>
                </a:rPr>
                <a:t>单位</a:t>
              </a:r>
              <a:r>
                <a:rPr lang="zh-CN" altLang="zh-CN" sz="1800" b="1" kern="100" dirty="0">
                  <a:solidFill>
                    <a:srgbClr val="C00000"/>
                  </a:solidFill>
                  <a:latin typeface="微软雅黑" panose="020B0503020204020204" pitchFamily="34" charset="-122"/>
                  <a:ea typeface="微软雅黑" panose="020B0503020204020204" pitchFamily="34" charset="-122"/>
                </a:rPr>
                <a:t>与</a:t>
              </a:r>
              <a:r>
                <a:rPr lang="zh-CN" altLang="en-US" sz="1800" b="1" kern="100" dirty="0">
                  <a:solidFill>
                    <a:srgbClr val="C00000"/>
                  </a:solidFill>
                  <a:latin typeface="微软雅黑" panose="020B0503020204020204" pitchFamily="34" charset="-122"/>
                  <a:ea typeface="微软雅黑" panose="020B0503020204020204" pitchFamily="34" charset="-122"/>
                </a:rPr>
                <a:t>职工之间</a:t>
              </a:r>
              <a:r>
                <a:rPr lang="zh-CN" altLang="zh-CN" sz="1800" b="1" kern="100" dirty="0">
                  <a:solidFill>
                    <a:srgbClr val="C00000"/>
                  </a:solidFill>
                  <a:latin typeface="微软雅黑" panose="020B0503020204020204" pitchFamily="34" charset="-122"/>
                  <a:ea typeface="微软雅黑" panose="020B0503020204020204" pitchFamily="34" charset="-122"/>
                </a:rPr>
                <a:t>是</a:t>
              </a:r>
              <a:r>
                <a:rPr lang="zh-CN" altLang="en-US" sz="1800" b="1" kern="100" dirty="0">
                  <a:solidFill>
                    <a:srgbClr val="7030A0"/>
                  </a:solidFill>
                  <a:latin typeface="微软雅黑" panose="020B0503020204020204" pitchFamily="34" charset="-122"/>
                  <a:ea typeface="微软雅黑" panose="020B0503020204020204" pitchFamily="34" charset="-122"/>
                </a:rPr>
                <a:t>一</a:t>
              </a:r>
              <a:r>
                <a:rPr lang="zh-CN" altLang="zh-CN" sz="1800" b="1" kern="100" dirty="0">
                  <a:solidFill>
                    <a:srgbClr val="7030A0"/>
                  </a:solidFill>
                  <a:latin typeface="微软雅黑" panose="020B0503020204020204" pitchFamily="34" charset="-122"/>
                  <a:ea typeface="微软雅黑" panose="020B0503020204020204" pitchFamily="34" charset="-122"/>
                </a:rPr>
                <a:t>对多</a:t>
              </a:r>
              <a:r>
                <a:rPr lang="zh-CN" altLang="zh-CN" sz="1800" b="1" kern="100" dirty="0">
                  <a:solidFill>
                    <a:srgbClr val="C00000"/>
                  </a:solidFill>
                  <a:latin typeface="微软雅黑" panose="020B0503020204020204" pitchFamily="34" charset="-122"/>
                  <a:ea typeface="微软雅黑" panose="020B0503020204020204" pitchFamily="34" charset="-122"/>
                </a:rPr>
                <a:t>联系</a:t>
              </a:r>
            </a:p>
            <a:p>
              <a:pPr lvl="0" algn="just">
                <a:lnSpc>
                  <a:spcPct val="150000"/>
                </a:lnSpc>
                <a:spcAft>
                  <a:spcPts val="0"/>
                </a:spcAft>
                <a:tabLst>
                  <a:tab pos="429260" algn="l"/>
                  <a:tab pos="1028700" algn="l"/>
                  <a:tab pos="1238250" algn="l"/>
                  <a:tab pos="1962150" algn="l"/>
                </a:tabLst>
              </a:pPr>
              <a:r>
                <a:rPr lang="zh-CN" altLang="en-US" sz="1800" b="1" kern="100" dirty="0">
                  <a:solidFill>
                    <a:srgbClr val="C00000"/>
                  </a:solidFill>
                  <a:latin typeface="微软雅黑" panose="020B0503020204020204" pitchFamily="34" charset="-122"/>
                  <a:ea typeface="微软雅黑" panose="020B0503020204020204" pitchFamily="34" charset="-122"/>
                </a:rPr>
                <a:t>工程与职工之间是</a:t>
              </a:r>
              <a:r>
                <a:rPr lang="zh-CN" altLang="zh-CN" sz="1800" b="1" kern="100" dirty="0">
                  <a:solidFill>
                    <a:srgbClr val="7030A0"/>
                  </a:solidFill>
                  <a:latin typeface="微软雅黑" panose="020B0503020204020204" pitchFamily="34" charset="-122"/>
                  <a:ea typeface="微软雅黑" panose="020B0503020204020204" pitchFamily="34" charset="-122"/>
                </a:rPr>
                <a:t>一对多</a:t>
              </a:r>
              <a:r>
                <a:rPr lang="zh-CN" altLang="zh-CN" sz="1800" b="1" kern="100" dirty="0">
                  <a:solidFill>
                    <a:srgbClr val="C00000"/>
                  </a:solidFill>
                  <a:latin typeface="微软雅黑" panose="020B0503020204020204" pitchFamily="34" charset="-122"/>
                  <a:ea typeface="微软雅黑" panose="020B0503020204020204" pitchFamily="34" charset="-122"/>
                </a:rPr>
                <a:t>联系</a:t>
              </a:r>
              <a:endParaRPr lang="en-US" altLang="zh-CN" sz="1800" b="1" kern="100" dirty="0">
                <a:solidFill>
                  <a:srgbClr val="C00000"/>
                </a:solidFill>
                <a:latin typeface="微软雅黑" panose="020B0503020204020204" pitchFamily="34" charset="-122"/>
                <a:ea typeface="微软雅黑" panose="020B0503020204020204" pitchFamily="34" charset="-122"/>
              </a:endParaRPr>
            </a:p>
            <a:p>
              <a:pPr algn="just">
                <a:lnSpc>
                  <a:spcPct val="150000"/>
                </a:lnSpc>
                <a:spcAft>
                  <a:spcPts val="0"/>
                </a:spcAft>
                <a:tabLst>
                  <a:tab pos="429260" algn="l"/>
                  <a:tab pos="1028700" algn="l"/>
                  <a:tab pos="1238250" algn="l"/>
                  <a:tab pos="1962150" algn="l"/>
                </a:tabLst>
              </a:pPr>
              <a:r>
                <a:rPr lang="zh-CN" altLang="en-US" sz="1800" b="1" kern="100" dirty="0">
                  <a:solidFill>
                    <a:srgbClr val="C00000"/>
                  </a:solidFill>
                  <a:latin typeface="微软雅黑" panose="020B0503020204020204" pitchFamily="34" charset="-122"/>
                  <a:ea typeface="微软雅黑" panose="020B0503020204020204" pitchFamily="34" charset="-122"/>
                </a:rPr>
                <a:t>工程与设备之间是</a:t>
              </a:r>
              <a:r>
                <a:rPr lang="zh-CN" altLang="en-US" sz="1800" b="1" kern="100" dirty="0">
                  <a:solidFill>
                    <a:srgbClr val="7030A0"/>
                  </a:solidFill>
                  <a:latin typeface="微软雅黑" panose="020B0503020204020204" pitchFamily="34" charset="-122"/>
                  <a:ea typeface="微软雅黑" panose="020B0503020204020204" pitchFamily="34" charset="-122"/>
                </a:rPr>
                <a:t>多</a:t>
              </a:r>
              <a:r>
                <a:rPr lang="zh-CN" altLang="zh-CN" sz="1800" b="1" kern="100" dirty="0">
                  <a:solidFill>
                    <a:srgbClr val="7030A0"/>
                  </a:solidFill>
                  <a:latin typeface="微软雅黑" panose="020B0503020204020204" pitchFamily="34" charset="-122"/>
                  <a:ea typeface="微软雅黑" panose="020B0503020204020204" pitchFamily="34" charset="-122"/>
                </a:rPr>
                <a:t>对多</a:t>
              </a:r>
              <a:r>
                <a:rPr lang="zh-CN" altLang="zh-CN" sz="1800" b="1" kern="100" dirty="0">
                  <a:solidFill>
                    <a:srgbClr val="C00000"/>
                  </a:solidFill>
                  <a:latin typeface="微软雅黑" panose="020B0503020204020204" pitchFamily="34" charset="-122"/>
                  <a:ea typeface="微软雅黑" panose="020B0503020204020204" pitchFamily="34" charset="-122"/>
                </a:rPr>
                <a:t>联系</a:t>
              </a:r>
            </a:p>
          </p:txBody>
        </p:sp>
      </p:grpSp>
    </p:spTree>
    <p:extLst>
      <p:ext uri="{BB962C8B-B14F-4D97-AF65-F5344CB8AC3E}">
        <p14:creationId xmlns:p14="http://schemas.microsoft.com/office/powerpoint/2010/main" val="192050459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8894" y="6589430"/>
            <a:ext cx="935608" cy="260350"/>
          </a:xfrm>
          <a:prstGeom prst="rect">
            <a:avLst/>
          </a:prstGeom>
        </p:spPr>
        <p:txBody>
          <a:bodyPr/>
          <a:lstStyle/>
          <a:p>
            <a:pPr>
              <a:defRPr/>
            </a:pPr>
            <a:fld id="{4FC36639-CDE1-4E57-9B83-9D304D0DB79D}" type="datetime1">
              <a:rPr lang="zh-CN" altLang="en-US" smtClean="0"/>
              <a:t>2021/11/25</a:t>
            </a:fld>
            <a:endParaRPr lang="zh-CN" altLang="en-US" dirty="0"/>
          </a:p>
        </p:txBody>
      </p:sp>
      <p:pic>
        <p:nvPicPr>
          <p:cNvPr id="5" name="图片 4"/>
          <p:cNvPicPr>
            <a:picLocks noChangeAspect="1"/>
          </p:cNvPicPr>
          <p:nvPr/>
        </p:nvPicPr>
        <p:blipFill>
          <a:blip r:embed="rId2"/>
          <a:stretch>
            <a:fillRect/>
          </a:stretch>
        </p:blipFill>
        <p:spPr>
          <a:xfrm>
            <a:off x="1252148" y="1050524"/>
            <a:ext cx="7642140" cy="3200400"/>
          </a:xfrm>
          <a:prstGeom prst="rect">
            <a:avLst/>
          </a:prstGeom>
        </p:spPr>
        <p:style>
          <a:lnRef idx="2">
            <a:schemeClr val="accent1"/>
          </a:lnRef>
          <a:fillRef idx="1">
            <a:schemeClr val="lt1"/>
          </a:fillRef>
          <a:effectRef idx="0">
            <a:schemeClr val="accent1"/>
          </a:effectRef>
          <a:fontRef idx="minor">
            <a:schemeClr val="dk1"/>
          </a:fontRef>
        </p:style>
      </p:pic>
      <p:sp>
        <p:nvSpPr>
          <p:cNvPr id="7" name="文本框 6"/>
          <p:cNvSpPr txBox="1"/>
          <p:nvPr/>
        </p:nvSpPr>
        <p:spPr>
          <a:xfrm>
            <a:off x="2667000" y="4389209"/>
            <a:ext cx="5029200" cy="235449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27965" indent="400050" algn="just">
              <a:lnSpc>
                <a:spcPct val="150000"/>
              </a:lnSpc>
              <a:spcAft>
                <a:spcPts val="0"/>
              </a:spcAft>
              <a:tabLst>
                <a:tab pos="1028700" algn="l"/>
                <a:tab pos="1238250" algn="l"/>
                <a:tab pos="1962150" algn="l"/>
              </a:tabLst>
            </a:pPr>
            <a:r>
              <a:rPr lang="zh-CN" altLang="zh-CN" sz="1400" b="1" kern="100" dirty="0">
                <a:latin typeface="微软雅黑" panose="020B0503020204020204" pitchFamily="34" charset="-122"/>
                <a:ea typeface="微软雅黑" panose="020B0503020204020204" pitchFamily="34" charset="-122"/>
              </a:rPr>
              <a:t>转换后的关系模式如下：</a:t>
            </a:r>
            <a:endParaRPr lang="en-US" altLang="zh-CN" sz="1400" b="1" kern="100" dirty="0">
              <a:latin typeface="微软雅黑" panose="020B0503020204020204" pitchFamily="34" charset="-122"/>
              <a:ea typeface="微软雅黑" panose="020B0503020204020204" pitchFamily="34" charset="-122"/>
            </a:endParaRPr>
          </a:p>
          <a:p>
            <a:pPr marL="227965" indent="400050" algn="just">
              <a:lnSpc>
                <a:spcPct val="150000"/>
              </a:lnSpc>
              <a:spcAft>
                <a:spcPts val="0"/>
              </a:spcAft>
              <a:tabLst>
                <a:tab pos="1028700" algn="l"/>
                <a:tab pos="1238250" algn="l"/>
                <a:tab pos="1962150" algn="l"/>
              </a:tabLst>
            </a:pPr>
            <a:r>
              <a:rPr lang="zh-CN" altLang="zh-CN" sz="1400" b="1" kern="100" dirty="0">
                <a:latin typeface="微软雅黑" panose="020B0503020204020204" pitchFamily="34" charset="-122"/>
                <a:ea typeface="微软雅黑" panose="020B0503020204020204" pitchFamily="34" charset="-122"/>
              </a:rPr>
              <a:t>单位（</a:t>
            </a:r>
            <a:r>
              <a:rPr lang="zh-CN" altLang="zh-CN" sz="1400" b="1" u="sng" kern="100" dirty="0">
                <a:solidFill>
                  <a:srgbClr val="7030A0"/>
                </a:solidFill>
                <a:latin typeface="微软雅黑" panose="020B0503020204020204" pitchFamily="34" charset="-122"/>
                <a:ea typeface="微软雅黑" panose="020B0503020204020204" pitchFamily="34" charset="-122"/>
              </a:rPr>
              <a:t>单位名</a:t>
            </a:r>
            <a:r>
              <a:rPr lang="zh-CN" altLang="zh-CN" sz="1400" b="1" kern="100" dirty="0">
                <a:latin typeface="微软雅黑" panose="020B0503020204020204" pitchFamily="34" charset="-122"/>
                <a:ea typeface="微软雅黑" panose="020B0503020204020204" pitchFamily="34" charset="-122"/>
              </a:rPr>
              <a:t>、电话）</a:t>
            </a:r>
          </a:p>
          <a:p>
            <a:pPr marL="227965" indent="400050" algn="just">
              <a:lnSpc>
                <a:spcPct val="150000"/>
              </a:lnSpc>
              <a:spcAft>
                <a:spcPts val="0"/>
              </a:spcAft>
              <a:tabLst>
                <a:tab pos="1028700" algn="l"/>
                <a:tab pos="1238250" algn="l"/>
                <a:tab pos="1962150" algn="l"/>
              </a:tabLst>
            </a:pPr>
            <a:r>
              <a:rPr lang="zh-CN" altLang="zh-CN" sz="1400" b="1" kern="100" dirty="0">
                <a:latin typeface="微软雅黑" panose="020B0503020204020204" pitchFamily="34" charset="-122"/>
                <a:ea typeface="微软雅黑" panose="020B0503020204020204" pitchFamily="34" charset="-122"/>
              </a:rPr>
              <a:t>职工（</a:t>
            </a:r>
            <a:r>
              <a:rPr lang="zh-CN" altLang="zh-CN" sz="1400" b="1" u="sng" kern="100" dirty="0">
                <a:solidFill>
                  <a:srgbClr val="7030A0"/>
                </a:solidFill>
                <a:latin typeface="微软雅黑" panose="020B0503020204020204" pitchFamily="34" charset="-122"/>
                <a:ea typeface="微软雅黑" panose="020B0503020204020204" pitchFamily="34" charset="-122"/>
              </a:rPr>
              <a:t>职工号、</a:t>
            </a:r>
            <a:r>
              <a:rPr lang="zh-CN" altLang="zh-CN" sz="1400" b="1" i="1" u="sng" kern="100" dirty="0">
                <a:solidFill>
                  <a:srgbClr val="7030A0"/>
                </a:solidFill>
                <a:latin typeface="微软雅黑" panose="020B0503020204020204" pitchFamily="34" charset="-122"/>
                <a:ea typeface="微软雅黑" panose="020B0503020204020204" pitchFamily="34" charset="-122"/>
              </a:rPr>
              <a:t>单位名</a:t>
            </a:r>
            <a:r>
              <a:rPr lang="zh-CN" altLang="zh-CN" sz="1400" b="1" u="sng" kern="100" dirty="0">
                <a:solidFill>
                  <a:srgbClr val="7030A0"/>
                </a:solidFill>
                <a:latin typeface="微软雅黑" panose="020B0503020204020204" pitchFamily="34" charset="-122"/>
                <a:ea typeface="微软雅黑" panose="020B0503020204020204" pitchFamily="34" charset="-122"/>
              </a:rPr>
              <a:t>、</a:t>
            </a:r>
            <a:r>
              <a:rPr lang="zh-CN" altLang="zh-CN" sz="1400" b="1" i="1" u="sng" kern="100" dirty="0">
                <a:solidFill>
                  <a:srgbClr val="7030A0"/>
                </a:solidFill>
                <a:latin typeface="微软雅黑" panose="020B0503020204020204" pitchFamily="34" charset="-122"/>
                <a:ea typeface="微软雅黑" panose="020B0503020204020204" pitchFamily="34" charset="-122"/>
              </a:rPr>
              <a:t>工程名</a:t>
            </a:r>
            <a:r>
              <a:rPr lang="zh-CN" altLang="zh-CN" sz="1400" b="1" kern="100" dirty="0">
                <a:latin typeface="微软雅黑" panose="020B0503020204020204" pitchFamily="34" charset="-122"/>
                <a:ea typeface="微软雅黑" panose="020B0503020204020204" pitchFamily="34" charset="-122"/>
              </a:rPr>
              <a:t>、姓名、性别）</a:t>
            </a:r>
          </a:p>
          <a:p>
            <a:pPr marL="227965" indent="400050" algn="just">
              <a:lnSpc>
                <a:spcPct val="150000"/>
              </a:lnSpc>
              <a:spcAft>
                <a:spcPts val="0"/>
              </a:spcAft>
              <a:tabLst>
                <a:tab pos="1028700" algn="l"/>
                <a:tab pos="1238250" algn="l"/>
                <a:tab pos="1962150" algn="l"/>
              </a:tabLst>
            </a:pPr>
            <a:r>
              <a:rPr lang="zh-CN" altLang="zh-CN" sz="1400" b="1" kern="100" dirty="0">
                <a:latin typeface="微软雅黑" panose="020B0503020204020204" pitchFamily="34" charset="-122"/>
                <a:ea typeface="微软雅黑" panose="020B0503020204020204" pitchFamily="34" charset="-122"/>
              </a:rPr>
              <a:t>设备（</a:t>
            </a:r>
            <a:r>
              <a:rPr lang="zh-CN" altLang="zh-CN" sz="1400" b="1" u="sng" kern="100" dirty="0">
                <a:solidFill>
                  <a:srgbClr val="7030A0"/>
                </a:solidFill>
                <a:latin typeface="微软雅黑" panose="020B0503020204020204" pitchFamily="34" charset="-122"/>
                <a:ea typeface="微软雅黑" panose="020B0503020204020204" pitchFamily="34" charset="-122"/>
              </a:rPr>
              <a:t>设备名</a:t>
            </a:r>
            <a:r>
              <a:rPr lang="zh-CN" altLang="zh-CN" sz="1400" b="1" kern="100" dirty="0">
                <a:latin typeface="微软雅黑" panose="020B0503020204020204" pitchFamily="34" charset="-122"/>
                <a:ea typeface="微软雅黑" panose="020B0503020204020204" pitchFamily="34" charset="-122"/>
              </a:rPr>
              <a:t>、设备号、产地）</a:t>
            </a:r>
          </a:p>
          <a:p>
            <a:pPr marL="227965" indent="400050" algn="just">
              <a:lnSpc>
                <a:spcPct val="150000"/>
              </a:lnSpc>
              <a:spcAft>
                <a:spcPts val="0"/>
              </a:spcAft>
              <a:tabLst>
                <a:tab pos="1028700" algn="l"/>
                <a:tab pos="1238250" algn="l"/>
                <a:tab pos="1962150" algn="l"/>
              </a:tabLst>
            </a:pPr>
            <a:r>
              <a:rPr lang="zh-CN" altLang="zh-CN" sz="1400" b="1" kern="100" dirty="0">
                <a:latin typeface="微软雅黑" panose="020B0503020204020204" pitchFamily="34" charset="-122"/>
                <a:ea typeface="微软雅黑" panose="020B0503020204020204" pitchFamily="34" charset="-122"/>
              </a:rPr>
              <a:t>供应商（</a:t>
            </a:r>
            <a:r>
              <a:rPr lang="zh-CN" altLang="zh-CN" sz="1400" b="1" u="sng" kern="100" dirty="0">
                <a:solidFill>
                  <a:srgbClr val="7030A0"/>
                </a:solidFill>
                <a:latin typeface="微软雅黑" panose="020B0503020204020204" pitchFamily="34" charset="-122"/>
                <a:ea typeface="微软雅黑" panose="020B0503020204020204" pitchFamily="34" charset="-122"/>
              </a:rPr>
              <a:t>姓名</a:t>
            </a:r>
            <a:r>
              <a:rPr lang="zh-CN" altLang="zh-CN" sz="1400" b="1" kern="100" dirty="0">
                <a:latin typeface="微软雅黑" panose="020B0503020204020204" pitchFamily="34" charset="-122"/>
                <a:ea typeface="微软雅黑" panose="020B0503020204020204" pitchFamily="34" charset="-122"/>
              </a:rPr>
              <a:t>、电话）</a:t>
            </a:r>
          </a:p>
          <a:p>
            <a:pPr marL="227965" indent="400050" algn="just">
              <a:lnSpc>
                <a:spcPct val="150000"/>
              </a:lnSpc>
              <a:spcAft>
                <a:spcPts val="0"/>
              </a:spcAft>
              <a:tabLst>
                <a:tab pos="1028700" algn="l"/>
                <a:tab pos="1238250" algn="l"/>
                <a:tab pos="1962150" algn="l"/>
              </a:tabLst>
            </a:pPr>
            <a:r>
              <a:rPr lang="zh-CN" altLang="zh-CN" sz="1400" b="1" kern="100" dirty="0">
                <a:latin typeface="微软雅黑" panose="020B0503020204020204" pitchFamily="34" charset="-122"/>
                <a:ea typeface="微软雅黑" panose="020B0503020204020204" pitchFamily="34" charset="-122"/>
              </a:rPr>
              <a:t>工程（</a:t>
            </a:r>
            <a:r>
              <a:rPr lang="zh-CN" altLang="zh-CN" sz="1400" b="1" u="sng" kern="100" dirty="0">
                <a:solidFill>
                  <a:srgbClr val="7030A0"/>
                </a:solidFill>
                <a:latin typeface="微软雅黑" panose="020B0503020204020204" pitchFamily="34" charset="-122"/>
                <a:ea typeface="微软雅黑" panose="020B0503020204020204" pitchFamily="34" charset="-122"/>
              </a:rPr>
              <a:t>工程名</a:t>
            </a:r>
            <a:r>
              <a:rPr lang="zh-CN" altLang="zh-CN" sz="1400" b="1" kern="100" dirty="0">
                <a:latin typeface="微软雅黑" panose="020B0503020204020204" pitchFamily="34" charset="-122"/>
                <a:ea typeface="微软雅黑" panose="020B0503020204020204" pitchFamily="34" charset="-122"/>
              </a:rPr>
              <a:t>、地点）</a:t>
            </a:r>
            <a:endParaRPr lang="en-US" altLang="zh-CN" sz="1400" b="1" kern="100" dirty="0">
              <a:latin typeface="微软雅黑" panose="020B0503020204020204" pitchFamily="34" charset="-122"/>
              <a:ea typeface="微软雅黑" panose="020B0503020204020204" pitchFamily="34" charset="-122"/>
            </a:endParaRPr>
          </a:p>
          <a:p>
            <a:pPr marL="227965" indent="400050" algn="just">
              <a:lnSpc>
                <a:spcPct val="150000"/>
              </a:lnSpc>
              <a:spcAft>
                <a:spcPts val="0"/>
              </a:spcAft>
              <a:tabLst>
                <a:tab pos="1028700" algn="l"/>
                <a:tab pos="1238250" algn="l"/>
                <a:tab pos="1962150" algn="l"/>
              </a:tabLst>
            </a:pPr>
            <a:r>
              <a:rPr lang="zh-CN"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供应（</a:t>
            </a:r>
            <a:r>
              <a:rPr lang="zh-CN" altLang="zh-CN" sz="1400" b="1" i="1" u="sng" kern="100"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供应商姓名、工程名、设备号</a:t>
            </a:r>
            <a:r>
              <a:rPr lang="zh-CN"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、数量）</a:t>
            </a:r>
            <a:endParaRPr lang="zh-CN" altLang="en-US" sz="1400" b="1" dirty="0"/>
          </a:p>
        </p:txBody>
      </p:sp>
      <p:sp>
        <p:nvSpPr>
          <p:cNvPr id="8" name="Rectangle 1028"/>
          <p:cNvSpPr>
            <a:spLocks noGrp="1" noChangeArrowheads="1"/>
          </p:cNvSpPr>
          <p:nvPr>
            <p:ph type="title"/>
          </p:nvPr>
        </p:nvSpPr>
        <p:spPr>
          <a:xfrm>
            <a:off x="990600" y="304800"/>
            <a:ext cx="8077200" cy="598487"/>
          </a:xfrm>
        </p:spPr>
        <p:txBody>
          <a:bodyPr/>
          <a:lstStyle/>
          <a:p>
            <a:r>
              <a:rPr lang="en-US" altLang="zh-CN" sz="4000" b="1" dirty="0">
                <a:ea typeface="华文隶书" panose="02010800040101010101" pitchFamily="2" charset="-122"/>
              </a:rPr>
              <a:t>E-R</a:t>
            </a:r>
            <a:r>
              <a:rPr lang="zh-CN" altLang="en-US" sz="4000" b="1" dirty="0">
                <a:ea typeface="华文隶书" panose="02010800040101010101" pitchFamily="2" charset="-122"/>
              </a:rPr>
              <a:t>图案例分析</a:t>
            </a:r>
          </a:p>
        </p:txBody>
      </p:sp>
    </p:spTree>
    <p:extLst>
      <p:ext uri="{BB962C8B-B14F-4D97-AF65-F5344CB8AC3E}">
        <p14:creationId xmlns:p14="http://schemas.microsoft.com/office/powerpoint/2010/main" val="208311340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z="3600" dirty="0"/>
              <a:t>数据库设计的基本步骤（续）</a:t>
            </a:r>
          </a:p>
        </p:txBody>
      </p:sp>
      <p:sp>
        <p:nvSpPr>
          <p:cNvPr id="20483" name="Rectangle 3"/>
          <p:cNvSpPr>
            <a:spLocks noGrp="1" noChangeArrowheads="1"/>
          </p:cNvSpPr>
          <p:nvPr>
            <p:ph idx="1"/>
          </p:nvPr>
        </p:nvSpPr>
        <p:spPr>
          <a:xfrm>
            <a:off x="958966" y="980728"/>
            <a:ext cx="8149538" cy="4854575"/>
          </a:xfrm>
        </p:spPr>
        <p:txBody>
          <a:bodyPr/>
          <a:lstStyle/>
          <a:p>
            <a:pPr>
              <a:lnSpc>
                <a:spcPct val="120000"/>
              </a:lnSpc>
            </a:pPr>
            <a:r>
              <a:rPr lang="zh-CN" altLang="en-US" dirty="0"/>
              <a:t>设计</a:t>
            </a:r>
            <a:r>
              <a:rPr lang="zh-CN" altLang="zh-CN" dirty="0"/>
              <a:t>一个完善的数据库应用系统</a:t>
            </a:r>
            <a:r>
              <a:rPr lang="en-US" altLang="zh-CN" dirty="0"/>
              <a:t> </a:t>
            </a:r>
            <a:r>
              <a:rPr lang="zh-CN" altLang="zh-CN" dirty="0"/>
              <a:t>往往是上述</a:t>
            </a:r>
            <a:r>
              <a:rPr lang="en-US" altLang="zh-CN" dirty="0"/>
              <a:t>6</a:t>
            </a:r>
            <a:r>
              <a:rPr lang="zh-CN" altLang="zh-CN" dirty="0"/>
              <a:t>个阶段的不断反复</a:t>
            </a:r>
            <a:endParaRPr lang="en-US" altLang="zh-CN" dirty="0"/>
          </a:p>
          <a:p>
            <a:pPr>
              <a:lnSpc>
                <a:spcPct val="120000"/>
              </a:lnSpc>
            </a:pPr>
            <a:r>
              <a:rPr lang="zh-CN" altLang="zh-CN" dirty="0"/>
              <a:t>这个设计步骤既是数据库设计的过程，也包括了数据库应用系统的设计过程</a:t>
            </a:r>
            <a:endParaRPr lang="en-US" altLang="zh-CN" dirty="0"/>
          </a:p>
          <a:p>
            <a:pPr>
              <a:lnSpc>
                <a:spcPct val="120000"/>
              </a:lnSpc>
            </a:pPr>
            <a:r>
              <a:rPr lang="zh-CN" altLang="zh-CN" dirty="0"/>
              <a:t>把数据库的设计和对数据库中数据处理的设计紧密结合起来，将这两个方面的需求分析、抽象、设计、实现在各个阶段同时进行，相互参照，相互补充，以完善两方面的设计</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81F7C33C-F721-41EF-97F2-284A2D031764}"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p:cTn id="7" dur="500" fill="hold"/>
                                        <p:tgtEl>
                                          <p:spTgt spid="2048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48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048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 calcmode="lin" valueType="num">
                                      <p:cBhvr>
                                        <p:cTn id="12" dur="500" fill="hold"/>
                                        <p:tgtEl>
                                          <p:spTgt spid="2048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048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048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 calcmode="lin" valueType="num">
                                      <p:cBhvr>
                                        <p:cTn id="17" dur="500" fill="hold"/>
                                        <p:tgtEl>
                                          <p:spTgt spid="2048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048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20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Rectangle 1027"/>
          <p:cNvSpPr>
            <a:spLocks noGrp="1" noChangeArrowheads="1"/>
          </p:cNvSpPr>
          <p:nvPr>
            <p:ph type="body" idx="1"/>
          </p:nvPr>
        </p:nvSpPr>
        <p:spPr>
          <a:xfrm>
            <a:off x="1042006" y="975804"/>
            <a:ext cx="8153400" cy="4180344"/>
          </a:xfrm>
        </p:spPr>
        <p:txBody>
          <a:bodyPr/>
          <a:lstStyle/>
          <a:p>
            <a:pPr marL="0" indent="0">
              <a:lnSpc>
                <a:spcPct val="150000"/>
              </a:lnSpc>
              <a:buNone/>
            </a:pPr>
            <a:r>
              <a:rPr lang="zh-CN" altLang="en-US" sz="2400" b="1" dirty="0">
                <a:solidFill>
                  <a:srgbClr val="C00000"/>
                </a:solidFill>
                <a:latin typeface="微软雅黑" panose="020B0503020204020204" pitchFamily="34" charset="-122"/>
                <a:ea typeface="微软雅黑" panose="020B0503020204020204" pitchFamily="34" charset="-122"/>
              </a:rPr>
              <a:t>例</a:t>
            </a:r>
            <a:r>
              <a:rPr lang="en-US" altLang="zh-CN" sz="2400" b="1" dirty="0">
                <a:solidFill>
                  <a:srgbClr val="C00000"/>
                </a:solidFill>
                <a:latin typeface="微软雅黑" panose="020B0503020204020204" pitchFamily="34" charset="-122"/>
                <a:ea typeface="微软雅黑" panose="020B0503020204020204" pitchFamily="34" charset="-122"/>
              </a:rPr>
              <a:t>5</a:t>
            </a:r>
            <a:r>
              <a:rPr lang="zh-CN" altLang="en-US" sz="2400" b="1" dirty="0">
                <a:solidFill>
                  <a:srgbClr val="C00000"/>
                </a:solidFill>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某商业集团数据库中有３个实体集，一是“商店”实体集，属性有商店编号、商店名、地址等；二是“商品”实体集，属性有商品号、商品名、规格、单价等；三是“职工”实体集，属性有职工编号、姓名、性别、业绩等。商店与商品间存在“销售”联系，每个商店可销售多种商品，每种商品也可以放在多个商店销售，每个商店销售的一种商品有月销售量；商店与职工之间存在“聘用”联系，每个商店有许多职工，每个职工只能在一个商店工作，商店聘用职工有聘期和工资。</a:t>
            </a:r>
          </a:p>
          <a:p>
            <a:pPr marL="0" indent="0">
              <a:lnSpc>
                <a:spcPct val="150000"/>
              </a:lnSpc>
              <a:buNone/>
            </a:pPr>
            <a:r>
              <a:rPr lang="zh-CN" altLang="en-US" sz="1800" b="1" dirty="0">
                <a:latin typeface="微软雅黑" panose="020B0503020204020204" pitchFamily="34" charset="-122"/>
                <a:ea typeface="微软雅黑" panose="020B0503020204020204" pitchFamily="34" charset="-122"/>
              </a:rPr>
              <a:t>（１）试画出Ｅ</a:t>
            </a:r>
            <a:r>
              <a:rPr lang="en-US" altLang="zh-CN"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Ｒ图。</a:t>
            </a:r>
          </a:p>
          <a:p>
            <a:pPr marL="0" indent="0">
              <a:lnSpc>
                <a:spcPct val="150000"/>
              </a:lnSpc>
              <a:buNone/>
            </a:pPr>
            <a:r>
              <a:rPr lang="zh-CN" altLang="en-US" sz="1800" b="1" dirty="0">
                <a:latin typeface="微软雅黑" panose="020B0503020204020204" pitchFamily="34" charset="-122"/>
                <a:ea typeface="微软雅黑" panose="020B0503020204020204" pitchFamily="34" charset="-122"/>
              </a:rPr>
              <a:t>（２）将该Ｅ</a:t>
            </a:r>
            <a:r>
              <a:rPr lang="en-US" altLang="zh-CN"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Ｒ图转换成关系模式，并指出主码和外码。</a:t>
            </a:r>
          </a:p>
          <a:p>
            <a:pPr>
              <a:lnSpc>
                <a:spcPct val="150000"/>
              </a:lnSpc>
              <a:buFont typeface="Wingdings" panose="05000000000000000000" pitchFamily="2" charset="2"/>
              <a:buNone/>
            </a:pPr>
            <a:r>
              <a:rPr lang="zh-CN" altLang="en-US" sz="1600" b="1" dirty="0">
                <a:latin typeface="微软雅黑" panose="020B0503020204020204" pitchFamily="34" charset="-122"/>
                <a:ea typeface="微软雅黑" panose="020B0503020204020204" pitchFamily="34" charset="-122"/>
              </a:rPr>
              <a:t>   </a:t>
            </a:r>
          </a:p>
        </p:txBody>
      </p:sp>
      <p:sp>
        <p:nvSpPr>
          <p:cNvPr id="447492" name="Rectangle 1028"/>
          <p:cNvSpPr>
            <a:spLocks noGrp="1" noChangeArrowheads="1"/>
          </p:cNvSpPr>
          <p:nvPr>
            <p:ph type="title"/>
          </p:nvPr>
        </p:nvSpPr>
        <p:spPr>
          <a:xfrm>
            <a:off x="990600" y="304800"/>
            <a:ext cx="8077200" cy="598487"/>
          </a:xfrm>
        </p:spPr>
        <p:txBody>
          <a:bodyPr/>
          <a:lstStyle/>
          <a:p>
            <a:r>
              <a:rPr lang="en-US" altLang="zh-CN" sz="4000" b="1" dirty="0">
                <a:ea typeface="华文隶书" panose="02010800040101010101" pitchFamily="2" charset="-122"/>
              </a:rPr>
              <a:t>E-R</a:t>
            </a:r>
            <a:r>
              <a:rPr lang="zh-CN" altLang="en-US" sz="4000" b="1" dirty="0">
                <a:ea typeface="华文隶书" panose="02010800040101010101" pitchFamily="2" charset="-122"/>
              </a:rPr>
              <a:t>图案例分析</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CD34B5B8-E317-4EBE-A688-22E9508E5E44}" type="datetime1">
              <a:rPr lang="zh-CN" altLang="en-US" smtClean="0"/>
              <a:t>2021/11/25</a:t>
            </a:fld>
            <a:endParaRPr lang="zh-CN" altLang="en-US" dirty="0"/>
          </a:p>
        </p:txBody>
      </p:sp>
      <p:grpSp>
        <p:nvGrpSpPr>
          <p:cNvPr id="3" name="组合 2"/>
          <p:cNvGrpSpPr/>
          <p:nvPr/>
        </p:nvGrpSpPr>
        <p:grpSpPr>
          <a:xfrm>
            <a:off x="1813592" y="5275776"/>
            <a:ext cx="2043886" cy="1338828"/>
            <a:chOff x="1285324" y="1211804"/>
            <a:chExt cx="2043886" cy="1338828"/>
          </a:xfrm>
        </p:grpSpPr>
        <p:sp>
          <p:nvSpPr>
            <p:cNvPr id="5" name="左大括号 4"/>
            <p:cNvSpPr/>
            <p:nvPr/>
          </p:nvSpPr>
          <p:spPr>
            <a:xfrm>
              <a:off x="1800986" y="1365662"/>
              <a:ext cx="307101" cy="1065342"/>
            </a:xfrm>
            <a:prstGeom prst="leftBrace">
              <a:avLst>
                <a:gd name="adj1" fmla="val 8333"/>
                <a:gd name="adj2" fmla="val 49427"/>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6" name="文本框 5"/>
            <p:cNvSpPr txBox="1"/>
            <p:nvPr/>
          </p:nvSpPr>
          <p:spPr>
            <a:xfrm>
              <a:off x="1285324" y="1482834"/>
              <a:ext cx="45720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400" b="1" dirty="0">
                  <a:latin typeface="微软雅黑" panose="020B0503020204020204" pitchFamily="34" charset="-122"/>
                  <a:ea typeface="微软雅黑" panose="020B0503020204020204" pitchFamily="34" charset="-122"/>
                </a:rPr>
                <a:t>实体</a:t>
              </a:r>
            </a:p>
          </p:txBody>
        </p:sp>
        <p:sp>
          <p:nvSpPr>
            <p:cNvPr id="7" name="矩形 6"/>
            <p:cNvSpPr/>
            <p:nvPr/>
          </p:nvSpPr>
          <p:spPr>
            <a:xfrm>
              <a:off x="2108087" y="1211804"/>
              <a:ext cx="1221123" cy="1338828"/>
            </a:xfrm>
            <a:prstGeom prst="rect">
              <a:avLst/>
            </a:prstGeom>
          </p:spPr>
          <p:txBody>
            <a:bodyPr wrap="square">
              <a:spAutoFit/>
            </a:bodyPr>
            <a:lstStyle/>
            <a:p>
              <a:pPr lvl="0" algn="just">
                <a:lnSpc>
                  <a:spcPct val="150000"/>
                </a:lnSpc>
                <a:spcAft>
                  <a:spcPts val="0"/>
                </a:spcAft>
                <a:tabLst>
                  <a:tab pos="429260" algn="l"/>
                  <a:tab pos="1028700" algn="l"/>
                  <a:tab pos="1238250" algn="l"/>
                  <a:tab pos="1962150" algn="l"/>
                </a:tabLst>
              </a:pPr>
              <a:r>
                <a:rPr lang="zh-CN" altLang="en-US" sz="1800" b="1" kern="100" dirty="0">
                  <a:solidFill>
                    <a:srgbClr val="C00000"/>
                  </a:solidFill>
                  <a:latin typeface="微软雅黑" panose="020B0503020204020204" pitchFamily="34" charset="-122"/>
                  <a:ea typeface="微软雅黑" panose="020B0503020204020204" pitchFamily="34" charset="-122"/>
                </a:rPr>
                <a:t>商店</a:t>
              </a:r>
              <a:endParaRPr lang="en-US" altLang="zh-CN" sz="1800" b="1" kern="100" dirty="0">
                <a:solidFill>
                  <a:srgbClr val="C00000"/>
                </a:solidFill>
                <a:latin typeface="微软雅黑" panose="020B0503020204020204" pitchFamily="34" charset="-122"/>
                <a:ea typeface="微软雅黑" panose="020B0503020204020204" pitchFamily="34" charset="-122"/>
              </a:endParaRPr>
            </a:p>
            <a:p>
              <a:pPr lvl="0" algn="just">
                <a:lnSpc>
                  <a:spcPct val="150000"/>
                </a:lnSpc>
                <a:spcAft>
                  <a:spcPts val="0"/>
                </a:spcAft>
                <a:tabLst>
                  <a:tab pos="429260" algn="l"/>
                  <a:tab pos="1028700" algn="l"/>
                  <a:tab pos="1238250" algn="l"/>
                  <a:tab pos="1962150" algn="l"/>
                </a:tabLst>
              </a:pPr>
              <a:r>
                <a:rPr lang="zh-CN" altLang="en-US" sz="1800" b="1" kern="100" dirty="0">
                  <a:solidFill>
                    <a:srgbClr val="C00000"/>
                  </a:solidFill>
                  <a:latin typeface="微软雅黑" panose="020B0503020204020204" pitchFamily="34" charset="-122"/>
                  <a:ea typeface="微软雅黑" panose="020B0503020204020204" pitchFamily="34" charset="-122"/>
                </a:rPr>
                <a:t>商品</a:t>
              </a:r>
              <a:endParaRPr lang="en-US" altLang="zh-CN" sz="1800" b="1" kern="100" dirty="0">
                <a:solidFill>
                  <a:srgbClr val="C00000"/>
                </a:solidFill>
                <a:latin typeface="微软雅黑" panose="020B0503020204020204" pitchFamily="34" charset="-122"/>
                <a:ea typeface="微软雅黑" panose="020B0503020204020204" pitchFamily="34" charset="-122"/>
              </a:endParaRPr>
            </a:p>
            <a:p>
              <a:pPr lvl="0" algn="just">
                <a:lnSpc>
                  <a:spcPct val="150000"/>
                </a:lnSpc>
                <a:spcAft>
                  <a:spcPts val="0"/>
                </a:spcAft>
                <a:tabLst>
                  <a:tab pos="429260" algn="l"/>
                  <a:tab pos="1028700" algn="l"/>
                  <a:tab pos="1238250" algn="l"/>
                  <a:tab pos="1962150" algn="l"/>
                </a:tabLst>
              </a:pPr>
              <a:r>
                <a:rPr lang="zh-CN" altLang="en-US" sz="1800" b="1" kern="100" dirty="0">
                  <a:solidFill>
                    <a:srgbClr val="C00000"/>
                  </a:solidFill>
                  <a:latin typeface="微软雅黑" panose="020B0503020204020204" pitchFamily="34" charset="-122"/>
                  <a:ea typeface="微软雅黑" panose="020B0503020204020204" pitchFamily="34" charset="-122"/>
                </a:rPr>
                <a:t>职工</a:t>
              </a:r>
              <a:endParaRPr lang="zh-CN" altLang="zh-CN" sz="1800" b="1" kern="100" dirty="0">
                <a:solidFill>
                  <a:srgbClr val="C00000"/>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4495800" y="5483525"/>
            <a:ext cx="4077703" cy="923330"/>
            <a:chOff x="3406906" y="1062691"/>
            <a:chExt cx="4253403" cy="923330"/>
          </a:xfrm>
        </p:grpSpPr>
        <p:sp>
          <p:nvSpPr>
            <p:cNvPr id="10" name="文本框 9"/>
            <p:cNvSpPr txBox="1"/>
            <p:nvPr/>
          </p:nvSpPr>
          <p:spPr>
            <a:xfrm>
              <a:off x="3406906" y="1155024"/>
              <a:ext cx="45720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400" b="1" dirty="0">
                  <a:latin typeface="微软雅黑" panose="020B0503020204020204" pitchFamily="34" charset="-122"/>
                  <a:ea typeface="微软雅黑" panose="020B0503020204020204" pitchFamily="34" charset="-122"/>
                </a:rPr>
                <a:t>联系</a:t>
              </a:r>
            </a:p>
          </p:txBody>
        </p:sp>
        <p:sp>
          <p:nvSpPr>
            <p:cNvPr id="11" name="左大括号 10"/>
            <p:cNvSpPr/>
            <p:nvPr/>
          </p:nvSpPr>
          <p:spPr>
            <a:xfrm>
              <a:off x="3955384" y="1165955"/>
              <a:ext cx="307101" cy="820066"/>
            </a:xfrm>
            <a:prstGeom prst="leftBrace">
              <a:avLst>
                <a:gd name="adj1" fmla="val 8333"/>
                <a:gd name="adj2" fmla="val 49427"/>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2" name="矩形 11"/>
            <p:cNvSpPr/>
            <p:nvPr/>
          </p:nvSpPr>
          <p:spPr>
            <a:xfrm>
              <a:off x="4191258" y="1062691"/>
              <a:ext cx="3469051" cy="923330"/>
            </a:xfrm>
            <a:prstGeom prst="rect">
              <a:avLst/>
            </a:prstGeom>
          </p:spPr>
          <p:txBody>
            <a:bodyPr wrap="square">
              <a:spAutoFit/>
            </a:bodyPr>
            <a:lstStyle/>
            <a:p>
              <a:pPr lvl="0" algn="just">
                <a:lnSpc>
                  <a:spcPct val="150000"/>
                </a:lnSpc>
                <a:spcAft>
                  <a:spcPts val="0"/>
                </a:spcAft>
                <a:tabLst>
                  <a:tab pos="429260" algn="l"/>
                  <a:tab pos="1028700" algn="l"/>
                  <a:tab pos="1238250" algn="l"/>
                  <a:tab pos="1962150" algn="l"/>
                </a:tabLst>
              </a:pPr>
              <a:r>
                <a:rPr lang="zh-CN" altLang="en-US" sz="1800" b="1" kern="100" dirty="0">
                  <a:solidFill>
                    <a:srgbClr val="C00000"/>
                  </a:solidFill>
                  <a:latin typeface="微软雅黑" panose="020B0503020204020204" pitchFamily="34" charset="-122"/>
                  <a:ea typeface="微软雅黑" panose="020B0503020204020204" pitchFamily="34" charset="-122"/>
                </a:rPr>
                <a:t>商店</a:t>
              </a:r>
              <a:r>
                <a:rPr lang="zh-CN" altLang="zh-CN" sz="1800" b="1" kern="100" dirty="0">
                  <a:solidFill>
                    <a:srgbClr val="C00000"/>
                  </a:solidFill>
                  <a:latin typeface="微软雅黑" panose="020B0503020204020204" pitchFamily="34" charset="-122"/>
                  <a:ea typeface="微软雅黑" panose="020B0503020204020204" pitchFamily="34" charset="-122"/>
                </a:rPr>
                <a:t>与</a:t>
              </a:r>
              <a:r>
                <a:rPr lang="zh-CN" altLang="en-US" sz="1800" b="1" kern="100" dirty="0">
                  <a:solidFill>
                    <a:srgbClr val="C00000"/>
                  </a:solidFill>
                  <a:latin typeface="微软雅黑" panose="020B0503020204020204" pitchFamily="34" charset="-122"/>
                  <a:ea typeface="微软雅黑" panose="020B0503020204020204" pitchFamily="34" charset="-122"/>
                </a:rPr>
                <a:t>商品之间</a:t>
              </a:r>
              <a:r>
                <a:rPr lang="zh-CN" altLang="zh-CN" sz="1800" b="1" kern="100" dirty="0">
                  <a:solidFill>
                    <a:srgbClr val="C00000"/>
                  </a:solidFill>
                  <a:latin typeface="微软雅黑" panose="020B0503020204020204" pitchFamily="34" charset="-122"/>
                  <a:ea typeface="微软雅黑" panose="020B0503020204020204" pitchFamily="34" charset="-122"/>
                </a:rPr>
                <a:t>是</a:t>
              </a:r>
              <a:r>
                <a:rPr lang="zh-CN" altLang="en-US" sz="1800" b="1" kern="100" dirty="0">
                  <a:solidFill>
                    <a:srgbClr val="7030A0"/>
                  </a:solidFill>
                  <a:latin typeface="微软雅黑" panose="020B0503020204020204" pitchFamily="34" charset="-122"/>
                  <a:ea typeface="微软雅黑" panose="020B0503020204020204" pitchFamily="34" charset="-122"/>
                </a:rPr>
                <a:t>多</a:t>
              </a:r>
              <a:r>
                <a:rPr lang="zh-CN" altLang="zh-CN" sz="1800" b="1" kern="100" dirty="0">
                  <a:solidFill>
                    <a:srgbClr val="7030A0"/>
                  </a:solidFill>
                  <a:latin typeface="微软雅黑" panose="020B0503020204020204" pitchFamily="34" charset="-122"/>
                  <a:ea typeface="微软雅黑" panose="020B0503020204020204" pitchFamily="34" charset="-122"/>
                </a:rPr>
                <a:t>对多</a:t>
              </a:r>
              <a:r>
                <a:rPr lang="zh-CN" altLang="zh-CN" sz="1800" b="1" kern="100" dirty="0">
                  <a:solidFill>
                    <a:srgbClr val="C00000"/>
                  </a:solidFill>
                  <a:latin typeface="微软雅黑" panose="020B0503020204020204" pitchFamily="34" charset="-122"/>
                  <a:ea typeface="微软雅黑" panose="020B0503020204020204" pitchFamily="34" charset="-122"/>
                </a:rPr>
                <a:t>联系</a:t>
              </a:r>
            </a:p>
            <a:p>
              <a:pPr lvl="0" algn="just">
                <a:lnSpc>
                  <a:spcPct val="150000"/>
                </a:lnSpc>
                <a:spcAft>
                  <a:spcPts val="0"/>
                </a:spcAft>
                <a:tabLst>
                  <a:tab pos="429260" algn="l"/>
                  <a:tab pos="1028700" algn="l"/>
                  <a:tab pos="1238250" algn="l"/>
                  <a:tab pos="1962150" algn="l"/>
                </a:tabLst>
              </a:pPr>
              <a:r>
                <a:rPr lang="zh-CN" altLang="en-US" sz="1800" b="1" kern="100" dirty="0">
                  <a:solidFill>
                    <a:srgbClr val="C00000"/>
                  </a:solidFill>
                  <a:latin typeface="微软雅黑" panose="020B0503020204020204" pitchFamily="34" charset="-122"/>
                  <a:ea typeface="微软雅黑" panose="020B0503020204020204" pitchFamily="34" charset="-122"/>
                </a:rPr>
                <a:t>商店与职工之间是</a:t>
              </a:r>
              <a:r>
                <a:rPr lang="zh-CN" altLang="zh-CN" sz="1800" b="1" kern="100" dirty="0">
                  <a:solidFill>
                    <a:srgbClr val="7030A0"/>
                  </a:solidFill>
                  <a:latin typeface="微软雅黑" panose="020B0503020204020204" pitchFamily="34" charset="-122"/>
                  <a:ea typeface="微软雅黑" panose="020B0503020204020204" pitchFamily="34" charset="-122"/>
                </a:rPr>
                <a:t>一对多</a:t>
              </a:r>
              <a:r>
                <a:rPr lang="zh-CN" altLang="zh-CN" sz="1800" b="1" kern="100" dirty="0">
                  <a:solidFill>
                    <a:srgbClr val="C00000"/>
                  </a:solidFill>
                  <a:latin typeface="微软雅黑" panose="020B0503020204020204" pitchFamily="34" charset="-122"/>
                  <a:ea typeface="微软雅黑" panose="020B0503020204020204" pitchFamily="34" charset="-122"/>
                </a:rPr>
                <a:t>联系</a:t>
              </a:r>
            </a:p>
          </p:txBody>
        </p:sp>
      </p:grpSp>
    </p:spTree>
    <p:extLst>
      <p:ext uri="{BB962C8B-B14F-4D97-AF65-F5344CB8AC3E}">
        <p14:creationId xmlns:p14="http://schemas.microsoft.com/office/powerpoint/2010/main" val="151818777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8894" y="6589430"/>
            <a:ext cx="935608" cy="260350"/>
          </a:xfrm>
          <a:prstGeom prst="rect">
            <a:avLst/>
          </a:prstGeom>
        </p:spPr>
        <p:txBody>
          <a:bodyPr/>
          <a:lstStyle/>
          <a:p>
            <a:pPr>
              <a:defRPr/>
            </a:pPr>
            <a:fld id="{4FDB2B82-DD13-4CED-8115-C58ADD8639AF}" type="datetime1">
              <a:rPr lang="zh-CN" altLang="en-US" smtClean="0"/>
              <a:t>2021/11/25</a:t>
            </a:fld>
            <a:endParaRPr lang="zh-CN" altLang="en-US" dirty="0"/>
          </a:p>
        </p:txBody>
      </p:sp>
      <p:pic>
        <p:nvPicPr>
          <p:cNvPr id="5" name="图片 4"/>
          <p:cNvPicPr>
            <a:picLocks noChangeAspect="1"/>
          </p:cNvPicPr>
          <p:nvPr/>
        </p:nvPicPr>
        <p:blipFill>
          <a:blip r:embed="rId2"/>
          <a:stretch>
            <a:fillRect/>
          </a:stretch>
        </p:blipFill>
        <p:spPr>
          <a:xfrm>
            <a:off x="1600200" y="1143000"/>
            <a:ext cx="6858000" cy="4214158"/>
          </a:xfrm>
          <a:prstGeom prst="rect">
            <a:avLst/>
          </a:prstGeom>
        </p:spPr>
        <p:style>
          <a:lnRef idx="2">
            <a:schemeClr val="accent1"/>
          </a:lnRef>
          <a:fillRef idx="1">
            <a:schemeClr val="lt1"/>
          </a:fillRef>
          <a:effectRef idx="0">
            <a:schemeClr val="accent1"/>
          </a:effectRef>
          <a:fontRef idx="minor">
            <a:schemeClr val="dk1"/>
          </a:fontRef>
        </p:style>
      </p:pic>
      <p:sp>
        <p:nvSpPr>
          <p:cNvPr id="6" name="矩形 5"/>
          <p:cNvSpPr/>
          <p:nvPr/>
        </p:nvSpPr>
        <p:spPr>
          <a:xfrm>
            <a:off x="1295400" y="5454292"/>
            <a:ext cx="7696200"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27965" indent="114935" algn="just">
              <a:spcAft>
                <a:spcPts val="0"/>
              </a:spcAft>
              <a:tabLst>
                <a:tab pos="342900" algn="l"/>
                <a:tab pos="1028700" algn="l"/>
                <a:tab pos="1238250" algn="l"/>
                <a:tab pos="1962150" algn="l"/>
              </a:tabLst>
            </a:pPr>
            <a:r>
              <a:rPr lang="zh-CN" altLang="zh-CN" b="1" kern="100" dirty="0">
                <a:latin typeface="微软雅黑" panose="020B0503020204020204" pitchFamily="34" charset="-122"/>
                <a:ea typeface="微软雅黑" panose="020B0503020204020204" pitchFamily="34" charset="-122"/>
              </a:rPr>
              <a:t>商店（</a:t>
            </a:r>
            <a:r>
              <a:rPr lang="zh-CN" altLang="zh-CN" b="1" u="sng" kern="100" dirty="0">
                <a:solidFill>
                  <a:srgbClr val="7030A0"/>
                </a:solidFill>
                <a:latin typeface="微软雅黑" panose="020B0503020204020204" pitchFamily="34" charset="-122"/>
                <a:ea typeface="微软雅黑" panose="020B0503020204020204" pitchFamily="34" charset="-122"/>
              </a:rPr>
              <a:t>商店编号</a:t>
            </a:r>
            <a:r>
              <a:rPr lang="zh-CN" altLang="zh-CN" b="1" kern="100" dirty="0">
                <a:latin typeface="微软雅黑" panose="020B0503020204020204" pitchFamily="34" charset="-122"/>
                <a:ea typeface="微软雅黑" panose="020B0503020204020204" pitchFamily="34" charset="-122"/>
              </a:rPr>
              <a:t>，商店名，地址）</a:t>
            </a:r>
          </a:p>
          <a:p>
            <a:pPr indent="342900" algn="just">
              <a:spcAft>
                <a:spcPts val="0"/>
              </a:spcAft>
              <a:tabLst>
                <a:tab pos="1028700" algn="l"/>
                <a:tab pos="1238250" algn="l"/>
                <a:tab pos="1962150" algn="l"/>
              </a:tabLst>
            </a:pPr>
            <a:r>
              <a:rPr lang="zh-CN" altLang="zh-CN" b="1" kern="100" dirty="0">
                <a:latin typeface="微软雅黑" panose="020B0503020204020204" pitchFamily="34" charset="-122"/>
                <a:ea typeface="微软雅黑" panose="020B0503020204020204" pitchFamily="34" charset="-122"/>
              </a:rPr>
              <a:t>职工（</a:t>
            </a:r>
            <a:r>
              <a:rPr lang="zh-CN" altLang="zh-CN" b="1" u="sng" kern="100" dirty="0">
                <a:solidFill>
                  <a:srgbClr val="7030A0"/>
                </a:solidFill>
                <a:latin typeface="微软雅黑" panose="020B0503020204020204" pitchFamily="34" charset="-122"/>
                <a:ea typeface="微软雅黑" panose="020B0503020204020204" pitchFamily="34" charset="-122"/>
              </a:rPr>
              <a:t>职工编号</a:t>
            </a:r>
            <a:r>
              <a:rPr lang="zh-CN" altLang="zh-CN" b="1" kern="100" dirty="0">
                <a:latin typeface="微软雅黑" panose="020B0503020204020204" pitchFamily="34" charset="-122"/>
                <a:ea typeface="微软雅黑" panose="020B0503020204020204" pitchFamily="34" charset="-122"/>
              </a:rPr>
              <a:t>，姓名，性别，业绩，</a:t>
            </a:r>
            <a:r>
              <a:rPr lang="zh-CN" altLang="zh-CN" b="1" i="1" u="sng" kern="100" dirty="0">
                <a:solidFill>
                  <a:srgbClr val="7030A0"/>
                </a:solidFill>
                <a:latin typeface="微软雅黑" panose="020B0503020204020204" pitchFamily="34" charset="-122"/>
                <a:ea typeface="微软雅黑" panose="020B0503020204020204" pitchFamily="34" charset="-122"/>
              </a:rPr>
              <a:t>商店编号</a:t>
            </a:r>
            <a:r>
              <a:rPr lang="zh-CN" altLang="zh-CN" b="1" kern="100" dirty="0">
                <a:latin typeface="微软雅黑" panose="020B0503020204020204" pitchFamily="34" charset="-122"/>
                <a:ea typeface="微软雅黑" panose="020B0503020204020204" pitchFamily="34" charset="-122"/>
              </a:rPr>
              <a:t>，聘期，工资）</a:t>
            </a:r>
            <a:endParaRPr lang="en-US" altLang="zh-CN" b="1" kern="100" dirty="0">
              <a:latin typeface="微软雅黑" panose="020B0503020204020204" pitchFamily="34" charset="-122"/>
              <a:ea typeface="微软雅黑" panose="020B0503020204020204" pitchFamily="34" charset="-122"/>
            </a:endParaRPr>
          </a:p>
          <a:p>
            <a:pPr indent="342900" algn="just">
              <a:spcAft>
                <a:spcPts val="0"/>
              </a:spcAft>
              <a:tabLst>
                <a:tab pos="1028700" algn="l"/>
                <a:tab pos="1238250" algn="l"/>
                <a:tab pos="1962150" algn="l"/>
              </a:tabLst>
            </a:pPr>
            <a:r>
              <a:rPr lang="zh-CN" altLang="zh-CN" b="1" kern="100" dirty="0">
                <a:latin typeface="微软雅黑" panose="020B0503020204020204" pitchFamily="34" charset="-122"/>
                <a:ea typeface="微软雅黑" panose="020B0503020204020204" pitchFamily="34" charset="-122"/>
              </a:rPr>
              <a:t>商品（</a:t>
            </a:r>
            <a:r>
              <a:rPr lang="zh-CN" altLang="zh-CN" b="1" u="sng" kern="100" dirty="0">
                <a:solidFill>
                  <a:srgbClr val="7030A0"/>
                </a:solidFill>
                <a:latin typeface="微软雅黑" panose="020B0503020204020204" pitchFamily="34" charset="-122"/>
                <a:ea typeface="微软雅黑" panose="020B0503020204020204" pitchFamily="34" charset="-122"/>
              </a:rPr>
              <a:t>商品号</a:t>
            </a:r>
            <a:r>
              <a:rPr lang="zh-CN" altLang="zh-CN" b="1" kern="100" dirty="0">
                <a:latin typeface="微软雅黑" panose="020B0503020204020204" pitchFamily="34" charset="-122"/>
                <a:ea typeface="微软雅黑" panose="020B0503020204020204" pitchFamily="34" charset="-122"/>
              </a:rPr>
              <a:t>，商品名，规格，单价）　</a:t>
            </a:r>
            <a:endParaRPr lang="en-US" altLang="zh-CN" b="1" kern="100" dirty="0">
              <a:latin typeface="微软雅黑" panose="020B0503020204020204" pitchFamily="34" charset="-122"/>
              <a:ea typeface="微软雅黑" panose="020B0503020204020204" pitchFamily="34" charset="-122"/>
            </a:endParaRPr>
          </a:p>
          <a:p>
            <a:pPr indent="342900" algn="just">
              <a:spcAft>
                <a:spcPts val="0"/>
              </a:spcAft>
              <a:tabLst>
                <a:tab pos="1028700" algn="l"/>
                <a:tab pos="1238250" algn="l"/>
                <a:tab pos="1962150" algn="l"/>
              </a:tabLst>
            </a:pPr>
            <a:r>
              <a:rPr lang="zh-CN" altLang="zh-CN" b="1" kern="100" dirty="0">
                <a:latin typeface="微软雅黑" panose="020B0503020204020204" pitchFamily="34" charset="-122"/>
                <a:ea typeface="微软雅黑" panose="020B0503020204020204" pitchFamily="34" charset="-122"/>
              </a:rPr>
              <a:t>销售（</a:t>
            </a:r>
            <a:r>
              <a:rPr lang="zh-CN" altLang="zh-CN" b="1" i="1" u="sng" kern="100" dirty="0">
                <a:solidFill>
                  <a:srgbClr val="7030A0"/>
                </a:solidFill>
                <a:latin typeface="微软雅黑" panose="020B0503020204020204" pitchFamily="34" charset="-122"/>
                <a:ea typeface="微软雅黑" panose="020B0503020204020204" pitchFamily="34" charset="-122"/>
              </a:rPr>
              <a:t>商店编号</a:t>
            </a:r>
            <a:r>
              <a:rPr lang="zh-CN" altLang="zh-CN" b="1" kern="100" dirty="0">
                <a:latin typeface="微软雅黑" panose="020B0503020204020204" pitchFamily="34" charset="-122"/>
                <a:ea typeface="微软雅黑" panose="020B0503020204020204" pitchFamily="34" charset="-122"/>
              </a:rPr>
              <a:t>，</a:t>
            </a:r>
            <a:r>
              <a:rPr lang="zh-CN" altLang="zh-CN" b="1" i="1" u="sng" kern="100" dirty="0">
                <a:solidFill>
                  <a:srgbClr val="7030A0"/>
                </a:solidFill>
                <a:latin typeface="微软雅黑" panose="020B0503020204020204" pitchFamily="34" charset="-122"/>
                <a:ea typeface="微软雅黑" panose="020B0503020204020204" pitchFamily="34" charset="-122"/>
              </a:rPr>
              <a:t>商品号</a:t>
            </a:r>
            <a:r>
              <a:rPr lang="zh-CN" altLang="zh-CN" b="1" kern="100" dirty="0">
                <a:latin typeface="微软雅黑" panose="020B0503020204020204" pitchFamily="34" charset="-122"/>
                <a:ea typeface="微软雅黑" panose="020B0503020204020204" pitchFamily="34" charset="-122"/>
              </a:rPr>
              <a:t>，月销售量）　</a:t>
            </a:r>
          </a:p>
        </p:txBody>
      </p:sp>
      <p:sp>
        <p:nvSpPr>
          <p:cNvPr id="7" name="Rectangle 1028"/>
          <p:cNvSpPr>
            <a:spLocks noGrp="1" noChangeArrowheads="1"/>
          </p:cNvSpPr>
          <p:nvPr>
            <p:ph type="title"/>
          </p:nvPr>
        </p:nvSpPr>
        <p:spPr>
          <a:xfrm>
            <a:off x="990600" y="304800"/>
            <a:ext cx="8077200" cy="598487"/>
          </a:xfrm>
        </p:spPr>
        <p:txBody>
          <a:bodyPr/>
          <a:lstStyle/>
          <a:p>
            <a:r>
              <a:rPr lang="en-US" altLang="zh-CN" sz="4000" b="1" dirty="0">
                <a:ea typeface="华文隶书" panose="02010800040101010101" pitchFamily="2" charset="-122"/>
              </a:rPr>
              <a:t>E-R</a:t>
            </a:r>
            <a:r>
              <a:rPr lang="zh-CN" altLang="en-US" sz="4000" b="1" dirty="0">
                <a:ea typeface="华文隶书" panose="02010800040101010101" pitchFamily="2" charset="-122"/>
              </a:rPr>
              <a:t>图案例分析</a:t>
            </a:r>
          </a:p>
        </p:txBody>
      </p:sp>
    </p:spTree>
    <p:extLst>
      <p:ext uri="{BB962C8B-B14F-4D97-AF65-F5344CB8AC3E}">
        <p14:creationId xmlns:p14="http://schemas.microsoft.com/office/powerpoint/2010/main" val="2658169666"/>
      </p:ext>
    </p:extLst>
  </p:cSld>
  <p:clrMapOvr>
    <a:masterClrMapping/>
  </p:clrMapOvr>
  <p:transition spd="med">
    <p:pull/>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Rectangle 1027"/>
          <p:cNvSpPr>
            <a:spLocks noGrp="1" noChangeArrowheads="1"/>
          </p:cNvSpPr>
          <p:nvPr>
            <p:ph type="body" idx="1"/>
          </p:nvPr>
        </p:nvSpPr>
        <p:spPr>
          <a:xfrm>
            <a:off x="914400" y="764704"/>
            <a:ext cx="8153400" cy="6093296"/>
          </a:xfrm>
        </p:spPr>
        <p:txBody>
          <a:bodyPr/>
          <a:lstStyle/>
          <a:p>
            <a:pPr marL="0" indent="0">
              <a:lnSpc>
                <a:spcPct val="150000"/>
              </a:lnSpc>
              <a:buNone/>
            </a:pPr>
            <a:r>
              <a:rPr lang="zh-CN" altLang="en-US" sz="2000" b="1" dirty="0">
                <a:solidFill>
                  <a:srgbClr val="C00000"/>
                </a:solidFill>
                <a:latin typeface="微软雅黑" panose="020B0503020204020204" pitchFamily="34" charset="-122"/>
                <a:ea typeface="微软雅黑" panose="020B0503020204020204" pitchFamily="34" charset="-122"/>
              </a:rPr>
              <a:t>例</a:t>
            </a:r>
            <a:r>
              <a:rPr lang="en-US" altLang="zh-CN" sz="2000" b="1" dirty="0">
                <a:solidFill>
                  <a:srgbClr val="C00000"/>
                </a:solidFill>
                <a:latin typeface="微软雅黑" panose="020B0503020204020204" pitchFamily="34" charset="-122"/>
                <a:ea typeface="微软雅黑" panose="020B0503020204020204" pitchFamily="34" charset="-122"/>
              </a:rPr>
              <a:t>6</a:t>
            </a:r>
            <a:r>
              <a:rPr lang="zh-CN" altLang="en-US" sz="2000" b="1" dirty="0">
                <a:solidFill>
                  <a:srgbClr val="C00000"/>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有如下运动队和运动会两个方面的实体：</a:t>
            </a:r>
          </a:p>
          <a:p>
            <a:pPr marL="0" indent="0">
              <a:lnSpc>
                <a:spcPct val="150000"/>
              </a:lnSpc>
              <a:buNone/>
            </a:pPr>
            <a:r>
              <a:rPr lang="zh-CN" altLang="en-US" sz="1600" dirty="0">
                <a:latin typeface="微软雅黑" panose="020B0503020204020204" pitchFamily="34" charset="-122"/>
                <a:ea typeface="微软雅黑" panose="020B0503020204020204" pitchFamily="34" charset="-122"/>
              </a:rPr>
              <a:t>１．运动队方面</a:t>
            </a:r>
          </a:p>
          <a:p>
            <a:pPr marL="0" indent="0">
              <a:lnSpc>
                <a:spcPct val="150000"/>
              </a:lnSpc>
              <a:buNone/>
            </a:pPr>
            <a:r>
              <a:rPr lang="zh-CN" altLang="en-US" sz="1600" dirty="0">
                <a:solidFill>
                  <a:srgbClr val="002060"/>
                </a:solidFill>
                <a:latin typeface="微软雅黑" panose="020B0503020204020204" pitchFamily="34" charset="-122"/>
                <a:ea typeface="微软雅黑" panose="020B0503020204020204" pitchFamily="34" charset="-122"/>
              </a:rPr>
              <a:t>运动队：队名、教练姓名、队员姓名</a:t>
            </a:r>
          </a:p>
          <a:p>
            <a:pPr marL="0" indent="0">
              <a:lnSpc>
                <a:spcPct val="150000"/>
              </a:lnSpc>
              <a:buNone/>
            </a:pPr>
            <a:r>
              <a:rPr lang="zh-CN" altLang="en-US" sz="1600" dirty="0">
                <a:solidFill>
                  <a:srgbClr val="002060"/>
                </a:solidFill>
                <a:latin typeface="微软雅黑" panose="020B0503020204020204" pitchFamily="34" charset="-122"/>
                <a:ea typeface="微软雅黑" panose="020B0503020204020204" pitchFamily="34" charset="-122"/>
              </a:rPr>
              <a:t>队员：队名、队员姓名、性别、项名</a:t>
            </a:r>
          </a:p>
          <a:p>
            <a:pPr marL="0" indent="0">
              <a:lnSpc>
                <a:spcPct val="150000"/>
              </a:lnSpc>
              <a:buNone/>
            </a:pPr>
            <a:r>
              <a:rPr lang="zh-CN" altLang="en-US" sz="1600" dirty="0">
                <a:latin typeface="微软雅黑" panose="020B0503020204020204" pitchFamily="34" charset="-122"/>
                <a:ea typeface="微软雅黑" panose="020B0503020204020204" pitchFamily="34" charset="-122"/>
              </a:rPr>
              <a:t>其中，</a:t>
            </a:r>
            <a:r>
              <a:rPr lang="zh-CN" altLang="en-US" sz="1600" dirty="0">
                <a:solidFill>
                  <a:srgbClr val="C00000"/>
                </a:solidFill>
                <a:latin typeface="微软雅黑" panose="020B0503020204020204" pitchFamily="34" charset="-122"/>
                <a:ea typeface="微软雅黑" panose="020B0503020204020204" pitchFamily="34" charset="-122"/>
              </a:rPr>
              <a:t>一个运动队有多个队员，一个队员仅属于一个运动队，一个队一般有一个教练。</a:t>
            </a:r>
          </a:p>
          <a:p>
            <a:pPr marL="0" indent="0">
              <a:lnSpc>
                <a:spcPct val="150000"/>
              </a:lnSpc>
              <a:buNone/>
            </a:pPr>
            <a:r>
              <a:rPr lang="zh-CN" altLang="en-US" sz="1600" dirty="0">
                <a:latin typeface="微软雅黑" panose="020B0503020204020204" pitchFamily="34" charset="-122"/>
                <a:ea typeface="微软雅黑" panose="020B0503020204020204" pitchFamily="34" charset="-122"/>
              </a:rPr>
              <a:t>２．运动会方面</a:t>
            </a:r>
          </a:p>
          <a:p>
            <a:pPr marL="0" indent="0">
              <a:lnSpc>
                <a:spcPct val="150000"/>
              </a:lnSpc>
              <a:buNone/>
            </a:pPr>
            <a:r>
              <a:rPr lang="zh-CN" altLang="en-US" sz="1600" dirty="0">
                <a:solidFill>
                  <a:srgbClr val="002060"/>
                </a:solidFill>
                <a:latin typeface="微软雅黑" panose="020B0503020204020204" pitchFamily="34" charset="-122"/>
                <a:ea typeface="微软雅黑" panose="020B0503020204020204" pitchFamily="34" charset="-122"/>
              </a:rPr>
              <a:t>运动队：队编号、队名、教练姓名</a:t>
            </a:r>
          </a:p>
          <a:p>
            <a:pPr marL="0" indent="0">
              <a:lnSpc>
                <a:spcPct val="150000"/>
              </a:lnSpc>
              <a:buNone/>
            </a:pPr>
            <a:r>
              <a:rPr lang="zh-CN" altLang="en-US" sz="1600" dirty="0">
                <a:solidFill>
                  <a:srgbClr val="002060"/>
                </a:solidFill>
                <a:latin typeface="微软雅黑" panose="020B0503020204020204" pitchFamily="34" charset="-122"/>
                <a:ea typeface="微软雅黑" panose="020B0503020204020204" pitchFamily="34" charset="-122"/>
              </a:rPr>
              <a:t>项目：项目名、参加运动队编号、队员姓名、性别、比赛场地</a:t>
            </a:r>
          </a:p>
          <a:p>
            <a:pPr marL="0" indent="0">
              <a:lnSpc>
                <a:spcPct val="150000"/>
              </a:lnSpc>
              <a:buNone/>
            </a:pPr>
            <a:r>
              <a:rPr lang="zh-CN" altLang="en-US" sz="1600" dirty="0">
                <a:latin typeface="微软雅黑" panose="020B0503020204020204" pitchFamily="34" charset="-122"/>
                <a:ea typeface="微软雅黑" panose="020B0503020204020204" pitchFamily="34" charset="-122"/>
              </a:rPr>
              <a:t>其中，</a:t>
            </a:r>
            <a:r>
              <a:rPr lang="zh-CN" altLang="en-US" sz="1600" dirty="0">
                <a:solidFill>
                  <a:srgbClr val="C00000"/>
                </a:solidFill>
                <a:latin typeface="微软雅黑" panose="020B0503020204020204" pitchFamily="34" charset="-122"/>
                <a:ea typeface="微软雅黑" panose="020B0503020204020204" pitchFamily="34" charset="-122"/>
              </a:rPr>
              <a:t>一个项目可由多个队参加，一个运动员可参加多个项目，一个项目一个比赛场地。</a:t>
            </a:r>
            <a:endParaRPr lang="en-US" altLang="zh-CN" sz="16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zh-CN" sz="2000" dirty="0">
                <a:latin typeface="微软雅黑" panose="020B0503020204020204" pitchFamily="34" charset="-122"/>
                <a:ea typeface="微软雅黑" panose="020B0503020204020204" pitchFamily="34" charset="-122"/>
              </a:rPr>
              <a:t>请完成如下设计：</a:t>
            </a:r>
          </a:p>
          <a:p>
            <a:pPr marL="800100" lvl="1" indent="-342900">
              <a:lnSpc>
                <a:spcPct val="150000"/>
              </a:lnSpc>
              <a:buFont typeface="+mj-ea"/>
              <a:buAutoNum type="circleNumDbPlain"/>
            </a:pPr>
            <a:r>
              <a:rPr lang="zh-CN" altLang="zh-CN" sz="1800" dirty="0">
                <a:latin typeface="微软雅黑" panose="020B0503020204020204" pitchFamily="34" charset="-122"/>
                <a:ea typeface="微软雅黑" panose="020B0503020204020204" pitchFamily="34" charset="-122"/>
              </a:rPr>
              <a:t>分别设计运动队和运动会两个局部Ｅ</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Ｒ图。</a:t>
            </a:r>
          </a:p>
          <a:p>
            <a:pPr marL="800100" lvl="1" indent="-342900">
              <a:lnSpc>
                <a:spcPct val="150000"/>
              </a:lnSpc>
              <a:buFont typeface="+mj-ea"/>
              <a:buAutoNum type="circleNumDbPlain"/>
            </a:pPr>
            <a:r>
              <a:rPr lang="zh-CN" altLang="zh-CN" sz="1800" dirty="0">
                <a:latin typeface="微软雅黑" panose="020B0503020204020204" pitchFamily="34" charset="-122"/>
                <a:ea typeface="微软雅黑" panose="020B0503020204020204" pitchFamily="34" charset="-122"/>
              </a:rPr>
              <a:t>将他们合并为一个全局Ｅ</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Ｒ图。</a:t>
            </a:r>
          </a:p>
          <a:p>
            <a:pPr marL="800100" lvl="1" indent="-342900">
              <a:lnSpc>
                <a:spcPct val="150000"/>
              </a:lnSpc>
              <a:buFont typeface="+mj-ea"/>
              <a:buAutoNum type="circleNumDbPlain"/>
            </a:pPr>
            <a:r>
              <a:rPr lang="zh-CN" altLang="zh-CN" sz="1800" dirty="0">
                <a:latin typeface="微软雅黑" panose="020B0503020204020204" pitchFamily="34" charset="-122"/>
                <a:ea typeface="微软雅黑" panose="020B0503020204020204" pitchFamily="34" charset="-122"/>
              </a:rPr>
              <a:t>合并时存在什么冲突，你是如何解决这些冲突的？</a:t>
            </a:r>
          </a:p>
          <a:p>
            <a:pPr marL="0" indent="0">
              <a:lnSpc>
                <a:spcPct val="150000"/>
              </a:lnSpc>
              <a:buNone/>
            </a:pPr>
            <a:r>
              <a:rPr lang="zh-CN" altLang="en-US" sz="1400" b="1" dirty="0">
                <a:solidFill>
                  <a:srgbClr val="C00000"/>
                </a:solidFill>
                <a:latin typeface="微软雅黑" panose="020B0503020204020204" pitchFamily="34" charset="-122"/>
                <a:ea typeface="微软雅黑" panose="020B0503020204020204" pitchFamily="34" charset="-122"/>
              </a:rPr>
              <a:t>   </a:t>
            </a:r>
          </a:p>
        </p:txBody>
      </p:sp>
      <p:sp>
        <p:nvSpPr>
          <p:cNvPr id="447492" name="Rectangle 1028"/>
          <p:cNvSpPr>
            <a:spLocks noGrp="1" noChangeArrowheads="1"/>
          </p:cNvSpPr>
          <p:nvPr>
            <p:ph type="title"/>
          </p:nvPr>
        </p:nvSpPr>
        <p:spPr>
          <a:xfrm>
            <a:off x="990600" y="304800"/>
            <a:ext cx="8077200" cy="598487"/>
          </a:xfrm>
        </p:spPr>
        <p:txBody>
          <a:bodyPr/>
          <a:lstStyle/>
          <a:p>
            <a:r>
              <a:rPr lang="en-US" altLang="zh-CN" sz="4000" b="1" dirty="0">
                <a:ea typeface="华文隶书" panose="02010800040101010101" pitchFamily="2" charset="-122"/>
              </a:rPr>
              <a:t>E-R</a:t>
            </a:r>
            <a:r>
              <a:rPr lang="zh-CN" altLang="en-US" sz="4000" b="1" dirty="0">
                <a:ea typeface="华文隶书" panose="02010800040101010101" pitchFamily="2" charset="-122"/>
              </a:rPr>
              <a:t>图案例分析</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2A41DD03-44E6-40FC-9BC9-1565C921D1CF}" type="datetime1">
              <a:rPr lang="zh-CN" altLang="en-US" smtClean="0"/>
              <a:t>2021/11/25</a:t>
            </a:fld>
            <a:endParaRPr lang="zh-CN" altLang="en-US" dirty="0"/>
          </a:p>
        </p:txBody>
      </p:sp>
    </p:spTree>
    <p:extLst>
      <p:ext uri="{BB962C8B-B14F-4D97-AF65-F5344CB8AC3E}">
        <p14:creationId xmlns:p14="http://schemas.microsoft.com/office/powerpoint/2010/main" val="2692026993"/>
      </p:ext>
    </p:extLst>
  </p:cSld>
  <p:clrMapOvr>
    <a:masterClrMapping/>
  </p:clrMapOvr>
  <p:transition spd="med">
    <p:pull/>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8894" y="6589430"/>
            <a:ext cx="935608" cy="260350"/>
          </a:xfrm>
          <a:prstGeom prst="rect">
            <a:avLst/>
          </a:prstGeom>
        </p:spPr>
        <p:txBody>
          <a:bodyPr/>
          <a:lstStyle/>
          <a:p>
            <a:pPr>
              <a:defRPr/>
            </a:pPr>
            <a:fld id="{B94C5B78-78BA-45AC-97F2-C1E6706389F5}" type="datetime1">
              <a:rPr lang="zh-CN" altLang="en-US" smtClean="0"/>
              <a:t>2021/11/25</a:t>
            </a:fld>
            <a:endParaRPr lang="zh-CN" altLang="en-US" dirty="0"/>
          </a:p>
        </p:txBody>
      </p:sp>
      <p:sp>
        <p:nvSpPr>
          <p:cNvPr id="7" name="Rectangle 1028"/>
          <p:cNvSpPr>
            <a:spLocks noGrp="1" noChangeArrowheads="1"/>
          </p:cNvSpPr>
          <p:nvPr>
            <p:ph type="title"/>
          </p:nvPr>
        </p:nvSpPr>
        <p:spPr>
          <a:xfrm>
            <a:off x="990600" y="304800"/>
            <a:ext cx="8077200" cy="598487"/>
          </a:xfrm>
        </p:spPr>
        <p:txBody>
          <a:bodyPr/>
          <a:lstStyle/>
          <a:p>
            <a:r>
              <a:rPr lang="en-US" altLang="zh-CN" sz="4000" b="1" dirty="0">
                <a:ea typeface="华文隶书" panose="02010800040101010101" pitchFamily="2" charset="-122"/>
              </a:rPr>
              <a:t>E-R</a:t>
            </a:r>
            <a:r>
              <a:rPr lang="zh-CN" altLang="en-US" sz="4000" b="1" dirty="0">
                <a:ea typeface="华文隶书" panose="02010800040101010101" pitchFamily="2" charset="-122"/>
              </a:rPr>
              <a:t>图案例分析</a:t>
            </a:r>
          </a:p>
        </p:txBody>
      </p:sp>
      <p:pic>
        <p:nvPicPr>
          <p:cNvPr id="2" name="图片 1"/>
          <p:cNvPicPr>
            <a:picLocks noChangeAspect="1"/>
          </p:cNvPicPr>
          <p:nvPr/>
        </p:nvPicPr>
        <p:blipFill>
          <a:blip r:embed="rId2"/>
          <a:stretch>
            <a:fillRect/>
          </a:stretch>
        </p:blipFill>
        <p:spPr>
          <a:xfrm>
            <a:off x="899593" y="903288"/>
            <a:ext cx="8168208" cy="2294974"/>
          </a:xfrm>
          <a:prstGeom prst="rect">
            <a:avLst/>
          </a:prstGeom>
        </p:spPr>
      </p:pic>
      <p:pic>
        <p:nvPicPr>
          <p:cNvPr id="3" name="图片 2"/>
          <p:cNvPicPr>
            <a:picLocks noChangeAspect="1"/>
          </p:cNvPicPr>
          <p:nvPr/>
        </p:nvPicPr>
        <p:blipFill>
          <a:blip r:embed="rId3"/>
          <a:stretch>
            <a:fillRect/>
          </a:stretch>
        </p:blipFill>
        <p:spPr>
          <a:xfrm>
            <a:off x="901654" y="4149080"/>
            <a:ext cx="8064895" cy="2139124"/>
          </a:xfrm>
          <a:prstGeom prst="rect">
            <a:avLst/>
          </a:prstGeom>
        </p:spPr>
      </p:pic>
      <p:sp>
        <p:nvSpPr>
          <p:cNvPr id="8" name="文本框 7"/>
          <p:cNvSpPr txBox="1"/>
          <p:nvPr/>
        </p:nvSpPr>
        <p:spPr>
          <a:xfrm>
            <a:off x="3949080" y="3304339"/>
            <a:ext cx="2160240" cy="369332"/>
          </a:xfrm>
          <a:prstGeom prst="rect">
            <a:avLst/>
          </a:prstGeom>
          <a:noFill/>
        </p:spPr>
        <p:txBody>
          <a:bodyPr wrap="square" rtlCol="0">
            <a:spAutoFit/>
          </a:bodyPr>
          <a:lstStyle/>
          <a:p>
            <a:r>
              <a:rPr lang="zh-CN" altLang="en-US" b="1" dirty="0">
                <a:solidFill>
                  <a:schemeClr val="accent6"/>
                </a:solidFill>
                <a:latin typeface="微软雅黑" panose="020B0503020204020204" pitchFamily="34" charset="-122"/>
                <a:ea typeface="微软雅黑" panose="020B0503020204020204" pitchFamily="34" charset="-122"/>
              </a:rPr>
              <a:t>运动队局部</a:t>
            </a:r>
            <a:r>
              <a:rPr lang="en-US" altLang="zh-CN" b="1" dirty="0">
                <a:solidFill>
                  <a:schemeClr val="accent6"/>
                </a:solidFill>
                <a:latin typeface="微软雅黑" panose="020B0503020204020204" pitchFamily="34" charset="-122"/>
                <a:ea typeface="微软雅黑" panose="020B0503020204020204" pitchFamily="34" charset="-122"/>
              </a:rPr>
              <a:t>E-R</a:t>
            </a:r>
            <a:r>
              <a:rPr lang="zh-CN" altLang="en-US" b="1" dirty="0">
                <a:solidFill>
                  <a:schemeClr val="accent6"/>
                </a:solidFill>
                <a:latin typeface="微软雅黑" panose="020B0503020204020204" pitchFamily="34" charset="-122"/>
                <a:ea typeface="微软雅黑" panose="020B0503020204020204" pitchFamily="34" charset="-122"/>
              </a:rPr>
              <a:t>图</a:t>
            </a:r>
          </a:p>
        </p:txBody>
      </p:sp>
      <p:sp>
        <p:nvSpPr>
          <p:cNvPr id="9" name="文本框 8"/>
          <p:cNvSpPr txBox="1"/>
          <p:nvPr/>
        </p:nvSpPr>
        <p:spPr>
          <a:xfrm>
            <a:off x="3853981" y="6228318"/>
            <a:ext cx="2160240" cy="369332"/>
          </a:xfrm>
          <a:prstGeom prst="rect">
            <a:avLst/>
          </a:prstGeom>
          <a:noFill/>
        </p:spPr>
        <p:txBody>
          <a:bodyPr wrap="square" rtlCol="0">
            <a:spAutoFit/>
          </a:bodyPr>
          <a:lstStyle/>
          <a:p>
            <a:r>
              <a:rPr lang="zh-CN" altLang="en-US" b="1" dirty="0">
                <a:solidFill>
                  <a:schemeClr val="accent6"/>
                </a:solidFill>
                <a:latin typeface="微软雅黑" panose="020B0503020204020204" pitchFamily="34" charset="-122"/>
                <a:ea typeface="微软雅黑" panose="020B0503020204020204" pitchFamily="34" charset="-122"/>
              </a:rPr>
              <a:t>运动会局部</a:t>
            </a:r>
            <a:r>
              <a:rPr lang="en-US" altLang="zh-CN" b="1" dirty="0">
                <a:solidFill>
                  <a:schemeClr val="accent6"/>
                </a:solidFill>
                <a:latin typeface="微软雅黑" panose="020B0503020204020204" pitchFamily="34" charset="-122"/>
                <a:ea typeface="微软雅黑" panose="020B0503020204020204" pitchFamily="34" charset="-122"/>
              </a:rPr>
              <a:t>E-R</a:t>
            </a:r>
            <a:r>
              <a:rPr lang="zh-CN" altLang="en-US" b="1" dirty="0">
                <a:solidFill>
                  <a:schemeClr val="accent6"/>
                </a:solidFill>
                <a:latin typeface="微软雅黑" panose="020B0503020204020204" pitchFamily="34" charset="-122"/>
                <a:ea typeface="微软雅黑" panose="020B0503020204020204" pitchFamily="34" charset="-122"/>
              </a:rPr>
              <a:t>图</a:t>
            </a:r>
          </a:p>
        </p:txBody>
      </p:sp>
    </p:spTree>
    <p:extLst>
      <p:ext uri="{BB962C8B-B14F-4D97-AF65-F5344CB8AC3E}">
        <p14:creationId xmlns:p14="http://schemas.microsoft.com/office/powerpoint/2010/main" val="28019952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8894" y="6589430"/>
            <a:ext cx="935608" cy="260350"/>
          </a:xfrm>
          <a:prstGeom prst="rect">
            <a:avLst/>
          </a:prstGeom>
        </p:spPr>
        <p:txBody>
          <a:bodyPr/>
          <a:lstStyle/>
          <a:p>
            <a:pPr>
              <a:defRPr/>
            </a:pPr>
            <a:fld id="{4D2900C9-26F0-400A-8C5F-877981EDEEEB}" type="datetime1">
              <a:rPr lang="zh-CN" altLang="en-US" smtClean="0"/>
              <a:t>2021/11/25</a:t>
            </a:fld>
            <a:endParaRPr lang="zh-CN" altLang="en-US" dirty="0"/>
          </a:p>
        </p:txBody>
      </p:sp>
      <p:sp>
        <p:nvSpPr>
          <p:cNvPr id="7" name="Rectangle 1028"/>
          <p:cNvSpPr>
            <a:spLocks noGrp="1" noChangeArrowheads="1"/>
          </p:cNvSpPr>
          <p:nvPr>
            <p:ph type="title"/>
          </p:nvPr>
        </p:nvSpPr>
        <p:spPr>
          <a:xfrm>
            <a:off x="990600" y="304800"/>
            <a:ext cx="8077200" cy="598487"/>
          </a:xfrm>
        </p:spPr>
        <p:txBody>
          <a:bodyPr/>
          <a:lstStyle/>
          <a:p>
            <a:r>
              <a:rPr lang="en-US" altLang="zh-CN" sz="4000" b="1" dirty="0">
                <a:ea typeface="华文隶书" panose="02010800040101010101" pitchFamily="2" charset="-122"/>
              </a:rPr>
              <a:t>E-R</a:t>
            </a:r>
            <a:r>
              <a:rPr lang="zh-CN" altLang="en-US" sz="4000" b="1" dirty="0">
                <a:ea typeface="华文隶书" panose="02010800040101010101" pitchFamily="2" charset="-122"/>
              </a:rPr>
              <a:t>图案例分析</a:t>
            </a:r>
          </a:p>
        </p:txBody>
      </p:sp>
      <p:pic>
        <p:nvPicPr>
          <p:cNvPr id="2" name="图片 1"/>
          <p:cNvPicPr>
            <a:picLocks noChangeAspect="1"/>
          </p:cNvPicPr>
          <p:nvPr/>
        </p:nvPicPr>
        <p:blipFill>
          <a:blip r:embed="rId2"/>
          <a:stretch>
            <a:fillRect/>
          </a:stretch>
        </p:blipFill>
        <p:spPr>
          <a:xfrm>
            <a:off x="1243776" y="903287"/>
            <a:ext cx="7570848" cy="3949231"/>
          </a:xfrm>
          <a:prstGeom prst="rect">
            <a:avLst/>
          </a:prstGeom>
        </p:spPr>
      </p:pic>
      <p:sp>
        <p:nvSpPr>
          <p:cNvPr id="3" name="矩形 2"/>
          <p:cNvSpPr/>
          <p:nvPr/>
        </p:nvSpPr>
        <p:spPr>
          <a:xfrm>
            <a:off x="1078260" y="5120322"/>
            <a:ext cx="790188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113030">
              <a:lnSpc>
                <a:spcPct val="150000"/>
              </a:lnSpc>
              <a:spcAft>
                <a:spcPts val="0"/>
              </a:spcAft>
              <a:tabLst>
                <a:tab pos="1028700" algn="l"/>
                <a:tab pos="1238250" algn="l"/>
                <a:tab pos="1962150" algn="l"/>
              </a:tabLst>
            </a:pPr>
            <a:r>
              <a:rPr lang="zh-CN" altLang="zh-CN" sz="2000" b="1" kern="100" dirty="0">
                <a:solidFill>
                  <a:srgbClr val="C00000"/>
                </a:solidFill>
                <a:latin typeface="微软雅黑" panose="020B0503020204020204" pitchFamily="34" charset="-122"/>
                <a:ea typeface="微软雅黑" panose="020B0503020204020204" pitchFamily="34" charset="-122"/>
              </a:rPr>
              <a:t>命名冲突：</a:t>
            </a:r>
            <a:r>
              <a:rPr lang="zh-CN" altLang="zh-CN" sz="2000" b="1" kern="100" dirty="0">
                <a:solidFill>
                  <a:srgbClr val="002060"/>
                </a:solidFill>
                <a:latin typeface="微软雅黑" panose="020B0503020204020204" pitchFamily="34" charset="-122"/>
                <a:ea typeface="微软雅黑" panose="020B0503020204020204" pitchFamily="34" charset="-122"/>
              </a:rPr>
              <a:t>项名、项目名异名同义，统一命名为项目名。</a:t>
            </a:r>
            <a:endParaRPr lang="en-US" altLang="zh-CN" sz="2000" b="1" kern="100" dirty="0">
              <a:solidFill>
                <a:srgbClr val="002060"/>
              </a:solidFill>
              <a:latin typeface="微软雅黑" panose="020B0503020204020204" pitchFamily="34" charset="-122"/>
              <a:ea typeface="微软雅黑" panose="020B0503020204020204" pitchFamily="34" charset="-122"/>
            </a:endParaRPr>
          </a:p>
          <a:p>
            <a:pPr indent="113030">
              <a:lnSpc>
                <a:spcPct val="150000"/>
              </a:lnSpc>
              <a:spcAft>
                <a:spcPts val="0"/>
              </a:spcAft>
              <a:tabLst>
                <a:tab pos="1028700" algn="l"/>
                <a:tab pos="1238250" algn="l"/>
                <a:tab pos="1962150" algn="l"/>
              </a:tabLst>
            </a:pPr>
            <a:r>
              <a:rPr lang="zh-CN" altLang="zh-CN" sz="2000" b="1" kern="100" dirty="0">
                <a:solidFill>
                  <a:srgbClr val="C00000"/>
                </a:solidFill>
                <a:latin typeface="微软雅黑" panose="020B0503020204020204" pitchFamily="34" charset="-122"/>
                <a:ea typeface="微软雅黑" panose="020B0503020204020204" pitchFamily="34" charset="-122"/>
              </a:rPr>
              <a:t>结构冲突：</a:t>
            </a:r>
            <a:r>
              <a:rPr lang="zh-CN" altLang="zh-CN" sz="2000" b="1" kern="100" dirty="0">
                <a:solidFill>
                  <a:srgbClr val="002060"/>
                </a:solidFill>
                <a:latin typeface="微软雅黑" panose="020B0503020204020204" pitchFamily="34" charset="-122"/>
                <a:ea typeface="微软雅黑" panose="020B0503020204020204" pitchFamily="34" charset="-122"/>
              </a:rPr>
              <a:t>项目在两个局部Ｅ</a:t>
            </a:r>
            <a:r>
              <a:rPr lang="en-US" altLang="zh-CN" sz="2000" b="1" kern="100" dirty="0">
                <a:solidFill>
                  <a:srgbClr val="002060"/>
                </a:solidFill>
                <a:latin typeface="微软雅黑" panose="020B0503020204020204" pitchFamily="34" charset="-122"/>
                <a:ea typeface="微软雅黑" panose="020B0503020204020204" pitchFamily="34" charset="-122"/>
              </a:rPr>
              <a:t>-</a:t>
            </a:r>
            <a:r>
              <a:rPr lang="zh-CN" altLang="zh-CN" sz="2000" b="1" kern="100" dirty="0">
                <a:solidFill>
                  <a:srgbClr val="002060"/>
                </a:solidFill>
                <a:latin typeface="微软雅黑" panose="020B0503020204020204" pitchFamily="34" charset="-122"/>
                <a:ea typeface="微软雅黑" panose="020B0503020204020204" pitchFamily="34" charset="-122"/>
              </a:rPr>
              <a:t>Ｒ图中，一个作属性，一个作实体，合并统一为实体。</a:t>
            </a:r>
          </a:p>
        </p:txBody>
      </p:sp>
    </p:spTree>
    <p:extLst>
      <p:ext uri="{BB962C8B-B14F-4D97-AF65-F5344CB8AC3E}">
        <p14:creationId xmlns:p14="http://schemas.microsoft.com/office/powerpoint/2010/main" val="7683138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80">
                                          <p:stCondLst>
                                            <p:cond delay="0"/>
                                          </p:stCondLst>
                                        </p:cTn>
                                        <p:tgtEl>
                                          <p:spTgt spid="3"/>
                                        </p:tgtEl>
                                      </p:cBhvr>
                                    </p:animEffect>
                                    <p:anim calcmode="lin" valueType="num">
                                      <p:cBhvr>
                                        <p:cTn id="1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gtEl>
                                      </p:cBhvr>
                                      <p:to x="100000" y="60000"/>
                                    </p:animScale>
                                    <p:animScale>
                                      <p:cBhvr>
                                        <p:cTn id="22" dur="166" decel="50000">
                                          <p:stCondLst>
                                            <p:cond delay="676"/>
                                          </p:stCondLst>
                                        </p:cTn>
                                        <p:tgtEl>
                                          <p:spTgt spid="3"/>
                                        </p:tgtEl>
                                      </p:cBhvr>
                                      <p:to x="100000" y="100000"/>
                                    </p:animScale>
                                    <p:animScale>
                                      <p:cBhvr>
                                        <p:cTn id="23" dur="26">
                                          <p:stCondLst>
                                            <p:cond delay="1312"/>
                                          </p:stCondLst>
                                        </p:cTn>
                                        <p:tgtEl>
                                          <p:spTgt spid="3"/>
                                        </p:tgtEl>
                                      </p:cBhvr>
                                      <p:to x="100000" y="80000"/>
                                    </p:animScale>
                                    <p:animScale>
                                      <p:cBhvr>
                                        <p:cTn id="24" dur="166" decel="50000">
                                          <p:stCondLst>
                                            <p:cond delay="1338"/>
                                          </p:stCondLst>
                                        </p:cTn>
                                        <p:tgtEl>
                                          <p:spTgt spid="3"/>
                                        </p:tgtEl>
                                      </p:cBhvr>
                                      <p:to x="100000" y="100000"/>
                                    </p:animScale>
                                    <p:animScale>
                                      <p:cBhvr>
                                        <p:cTn id="25" dur="26">
                                          <p:stCondLst>
                                            <p:cond delay="1642"/>
                                          </p:stCondLst>
                                        </p:cTn>
                                        <p:tgtEl>
                                          <p:spTgt spid="3"/>
                                        </p:tgtEl>
                                      </p:cBhvr>
                                      <p:to x="100000" y="90000"/>
                                    </p:animScale>
                                    <p:animScale>
                                      <p:cBhvr>
                                        <p:cTn id="26" dur="166" decel="50000">
                                          <p:stCondLst>
                                            <p:cond delay="1668"/>
                                          </p:stCondLst>
                                        </p:cTn>
                                        <p:tgtEl>
                                          <p:spTgt spid="3"/>
                                        </p:tgtEl>
                                      </p:cBhvr>
                                      <p:to x="100000" y="100000"/>
                                    </p:animScale>
                                    <p:animScale>
                                      <p:cBhvr>
                                        <p:cTn id="27" dur="26">
                                          <p:stCondLst>
                                            <p:cond delay="1808"/>
                                          </p:stCondLst>
                                        </p:cTn>
                                        <p:tgtEl>
                                          <p:spTgt spid="3"/>
                                        </p:tgtEl>
                                      </p:cBhvr>
                                      <p:to x="100000" y="95000"/>
                                    </p:animScale>
                                    <p:animScale>
                                      <p:cBhvr>
                                        <p:cTn id="28"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200150" y="127000"/>
            <a:ext cx="6994525" cy="981075"/>
          </a:xfrm>
        </p:spPr>
        <p:txBody>
          <a:bodyPr/>
          <a:lstStyle/>
          <a:p>
            <a:pPr algn="l" eaLnBrk="1" hangingPunct="1"/>
            <a:r>
              <a:rPr lang="zh-CN" altLang="en-US" sz="4000" b="1">
                <a:solidFill>
                  <a:srgbClr val="800000"/>
                </a:solidFill>
                <a:latin typeface="微软雅黑" panose="020B0503020204020204" pitchFamily="34" charset="-122"/>
                <a:ea typeface="微软雅黑" panose="020B0503020204020204" pitchFamily="34" charset="-122"/>
              </a:rPr>
              <a:t>本章总结</a:t>
            </a:r>
          </a:p>
        </p:txBody>
      </p:sp>
      <p:sp>
        <p:nvSpPr>
          <p:cNvPr id="129027" name="Rectangle 3"/>
          <p:cNvSpPr>
            <a:spLocks noGrp="1" noChangeArrowheads="1"/>
          </p:cNvSpPr>
          <p:nvPr>
            <p:ph idx="1"/>
          </p:nvPr>
        </p:nvSpPr>
        <p:spPr>
          <a:xfrm>
            <a:off x="1011238" y="993775"/>
            <a:ext cx="8153400" cy="5749925"/>
          </a:xfrm>
        </p:spPr>
        <p:txBody>
          <a:bodyPr/>
          <a:lstStyle/>
          <a:p>
            <a:pPr eaLnBrk="1" hangingPunct="1">
              <a:lnSpc>
                <a:spcPct val="200000"/>
              </a:lnSpc>
              <a:buFont typeface="Wingdings" panose="05000000000000000000" pitchFamily="2" charset="2"/>
              <a:buChar char="u"/>
            </a:pPr>
            <a:r>
              <a:rPr lang="zh-CN" altLang="en-US" sz="2800" b="1">
                <a:solidFill>
                  <a:srgbClr val="FF0000"/>
                </a:solidFill>
                <a:latin typeface="微软雅黑" panose="020B0503020204020204" pitchFamily="34" charset="-122"/>
                <a:ea typeface="微软雅黑" panose="020B0503020204020204" pitchFamily="34" charset="-122"/>
                <a:sym typeface="Symbol" panose="05050102010706020507" pitchFamily="18" charset="2"/>
              </a:rPr>
              <a:t>熟练掌握</a:t>
            </a:r>
            <a:r>
              <a:rPr lang="en-US" altLang="zh-CN" sz="2800" b="1">
                <a:solidFill>
                  <a:srgbClr val="FF0000"/>
                </a:solidFill>
                <a:latin typeface="微软雅黑" panose="020B0503020204020204" pitchFamily="34" charset="-122"/>
                <a:ea typeface="微软雅黑" panose="020B0503020204020204" pitchFamily="34" charset="-122"/>
                <a:sym typeface="Symbol" panose="05050102010706020507" pitchFamily="18" charset="2"/>
              </a:rPr>
              <a:t>E-R</a:t>
            </a:r>
            <a:r>
              <a:rPr lang="zh-CN" altLang="en-US" sz="2800" b="1">
                <a:solidFill>
                  <a:srgbClr val="FF0000"/>
                </a:solidFill>
                <a:latin typeface="微软雅黑" panose="020B0503020204020204" pitchFamily="34" charset="-122"/>
                <a:ea typeface="微软雅黑" panose="020B0503020204020204" pitchFamily="34" charset="-122"/>
                <a:sym typeface="Symbol" panose="05050102010706020507" pitchFamily="18" charset="2"/>
              </a:rPr>
              <a:t>模型概念和表示</a:t>
            </a:r>
            <a:endParaRPr lang="en-US" altLang="zh-CN" sz="2800" b="1">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a:p>
            <a:pPr eaLnBrk="1" hangingPunct="1">
              <a:lnSpc>
                <a:spcPct val="200000"/>
              </a:lnSpc>
              <a:buFont typeface="Wingdings" panose="05000000000000000000" pitchFamily="2" charset="2"/>
              <a:buChar char="u"/>
            </a:pPr>
            <a:r>
              <a:rPr lang="zh-CN" altLang="en-US" sz="2800" b="1">
                <a:solidFill>
                  <a:srgbClr val="FF0000"/>
                </a:solidFill>
                <a:latin typeface="微软雅黑" panose="020B0503020204020204" pitchFamily="34" charset="-122"/>
                <a:ea typeface="微软雅黑" panose="020B0503020204020204" pitchFamily="34" charset="-122"/>
                <a:sym typeface="Symbol" panose="05050102010706020507" pitchFamily="18" charset="2"/>
              </a:rPr>
              <a:t>掌握</a:t>
            </a:r>
            <a:r>
              <a:rPr lang="en-US" altLang="zh-CN" sz="2800" b="1">
                <a:solidFill>
                  <a:srgbClr val="FF0000"/>
                </a:solidFill>
                <a:latin typeface="微软雅黑" panose="020B0503020204020204" pitchFamily="34" charset="-122"/>
                <a:ea typeface="微软雅黑" panose="020B0503020204020204" pitchFamily="34" charset="-122"/>
                <a:sym typeface="Symbol" panose="05050102010706020507" pitchFamily="18" charset="2"/>
              </a:rPr>
              <a:t>E-R</a:t>
            </a:r>
            <a:r>
              <a:rPr lang="zh-CN" altLang="en-US" sz="2800" b="1">
                <a:solidFill>
                  <a:srgbClr val="FF0000"/>
                </a:solidFill>
                <a:latin typeface="微软雅黑" panose="020B0503020204020204" pitchFamily="34" charset="-122"/>
                <a:ea typeface="微软雅黑" panose="020B0503020204020204" pitchFamily="34" charset="-122"/>
                <a:sym typeface="Symbol" panose="05050102010706020507" pitchFamily="18" charset="2"/>
              </a:rPr>
              <a:t>模型到关系模型的转换</a:t>
            </a:r>
            <a:endParaRPr lang="en-US" altLang="zh-CN" sz="2800" b="1">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a:p>
            <a:pPr eaLnBrk="1" hangingPunct="1">
              <a:lnSpc>
                <a:spcPct val="200000"/>
              </a:lnSpc>
              <a:buFont typeface="Wingdings" panose="05000000000000000000" pitchFamily="2" charset="2"/>
              <a:buChar char="u"/>
            </a:pPr>
            <a:r>
              <a:rPr lang="zh-CN" altLang="en-US" sz="2800" b="1">
                <a:solidFill>
                  <a:srgbClr val="FF0000"/>
                </a:solidFill>
                <a:latin typeface="微软雅黑" panose="020B0503020204020204" pitchFamily="34" charset="-122"/>
                <a:ea typeface="微软雅黑" panose="020B0503020204020204" pitchFamily="34" charset="-122"/>
                <a:sym typeface="Symbol" panose="05050102010706020507" pitchFamily="18" charset="2"/>
              </a:rPr>
              <a:t>掌握简单场景下的数据库建模</a:t>
            </a:r>
            <a:endParaRPr lang="en-US" altLang="zh-CN" sz="2800" b="1">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DD8FDFB0-873B-41F3-872A-2C48B023583E}" type="datetime1">
              <a:rPr lang="zh-CN" altLang="en-US" smtClean="0"/>
              <a:t>2021/11/25</a:t>
            </a:fld>
            <a:endParaRPr lang="zh-CN" altLang="en-US" dirty="0"/>
          </a:p>
        </p:txBody>
      </p:sp>
    </p:spTree>
    <p:extLst>
      <p:ext uri="{BB962C8B-B14F-4D97-AF65-F5344CB8AC3E}">
        <p14:creationId xmlns:p14="http://schemas.microsoft.com/office/powerpoint/2010/main" val="134507397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249488" y="1628775"/>
            <a:ext cx="687705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5400" b="1" i="0" u="none" strike="noStrike" kern="0" cap="none" spc="0" normalizeH="0" baseline="0" noProof="0" dirty="0">
                <a:ln>
                  <a:noFill/>
                </a:ln>
                <a:solidFill>
                  <a:srgbClr val="002060"/>
                </a:solidFill>
                <a:effectLst/>
                <a:uLnTx/>
                <a:uFillTx/>
                <a:latin typeface="Franklin Gothic Medium" panose="020B0603020102020204"/>
                <a:ea typeface="隶书" panose="02010509060101010101" pitchFamily="49" charset="-122"/>
                <a:cs typeface="+mj-cs"/>
              </a:rPr>
              <a:t>第七章 数据库设计</a:t>
            </a:r>
          </a:p>
        </p:txBody>
      </p:sp>
      <p:sp>
        <p:nvSpPr>
          <p:cNvPr id="5" name="Rectangle 3"/>
          <p:cNvSpPr txBox="1">
            <a:spLocks noChangeArrowheads="1"/>
          </p:cNvSpPr>
          <p:nvPr/>
        </p:nvSpPr>
        <p:spPr>
          <a:xfrm>
            <a:off x="4283968" y="2805113"/>
            <a:ext cx="4252060" cy="422108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4000"/>
              </a:lnSpc>
              <a:buFont typeface="Wingdings" panose="05000000000000000000" pitchFamily="2" charset="2"/>
              <a:buNone/>
            </a:pPr>
            <a:r>
              <a:rPr lang="en-US" altLang="zh-CN" sz="2400" b="1" dirty="0">
                <a:solidFill>
                  <a:srgbClr val="002060"/>
                </a:solidFill>
                <a:latin typeface="微软雅黑" panose="020B0503020204020204" pitchFamily="34" charset="-122"/>
                <a:ea typeface="微软雅黑" panose="020B0503020204020204" pitchFamily="34" charset="-122"/>
              </a:rPr>
              <a:t>7.1  </a:t>
            </a:r>
            <a:r>
              <a:rPr lang="zh-CN" altLang="en-US" sz="2400" b="1" dirty="0">
                <a:solidFill>
                  <a:srgbClr val="002060"/>
                </a:solidFill>
                <a:latin typeface="微软雅黑" panose="020B0503020204020204" pitchFamily="34" charset="-122"/>
                <a:ea typeface="微软雅黑" panose="020B0503020204020204" pitchFamily="34" charset="-122"/>
              </a:rPr>
              <a:t>数据库设计概述</a:t>
            </a:r>
          </a:p>
          <a:p>
            <a:pPr marL="0" indent="0">
              <a:lnSpc>
                <a:spcPts val="4000"/>
              </a:lnSpc>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7.2  </a:t>
            </a:r>
            <a:r>
              <a:rPr lang="zh-CN" altLang="en-US" sz="2400" b="1" dirty="0">
                <a:latin typeface="微软雅黑" panose="020B0503020204020204" pitchFamily="34" charset="-122"/>
                <a:ea typeface="微软雅黑" panose="020B0503020204020204" pitchFamily="34" charset="-122"/>
              </a:rPr>
              <a:t>需求分析</a:t>
            </a:r>
          </a:p>
          <a:p>
            <a:pPr marL="0" indent="0">
              <a:lnSpc>
                <a:spcPts val="4000"/>
              </a:lnSpc>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7.3  </a:t>
            </a:r>
            <a:r>
              <a:rPr lang="zh-CN" altLang="en-US" sz="2400" b="1" dirty="0">
                <a:latin typeface="微软雅黑" panose="020B0503020204020204" pitchFamily="34" charset="-122"/>
                <a:ea typeface="微软雅黑" panose="020B0503020204020204" pitchFamily="34" charset="-122"/>
              </a:rPr>
              <a:t>概念结构设计</a:t>
            </a:r>
          </a:p>
          <a:p>
            <a:pPr marL="0" indent="0">
              <a:lnSpc>
                <a:spcPts val="4000"/>
              </a:lnSpc>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7.4  </a:t>
            </a:r>
            <a:r>
              <a:rPr lang="zh-CN" altLang="en-US" sz="2400" b="1" dirty="0">
                <a:latin typeface="微软雅黑" panose="020B0503020204020204" pitchFamily="34" charset="-122"/>
                <a:ea typeface="微软雅黑" panose="020B0503020204020204" pitchFamily="34" charset="-122"/>
              </a:rPr>
              <a:t>逻辑结构设计</a:t>
            </a:r>
          </a:p>
          <a:p>
            <a:pPr marL="0" indent="0">
              <a:lnSpc>
                <a:spcPts val="4000"/>
              </a:lnSpc>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7.5  </a:t>
            </a:r>
            <a:r>
              <a:rPr lang="zh-CN" altLang="en-US" sz="2400" b="1" dirty="0">
                <a:latin typeface="微软雅黑" panose="020B0503020204020204" pitchFamily="34" charset="-122"/>
                <a:ea typeface="微软雅黑" panose="020B0503020204020204" pitchFamily="34" charset="-122"/>
              </a:rPr>
              <a:t>物理结构设计</a:t>
            </a:r>
          </a:p>
          <a:p>
            <a:pPr marL="0" indent="0">
              <a:lnSpc>
                <a:spcPts val="4000"/>
              </a:lnSpc>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7.6  </a:t>
            </a:r>
            <a:r>
              <a:rPr lang="zh-CN" altLang="en-US" sz="2400" b="1" dirty="0">
                <a:latin typeface="微软雅黑" panose="020B0503020204020204" pitchFamily="34" charset="-122"/>
                <a:ea typeface="微软雅黑" panose="020B0503020204020204" pitchFamily="34" charset="-122"/>
              </a:rPr>
              <a:t>数据库的实施和维护</a:t>
            </a:r>
          </a:p>
          <a:p>
            <a:pPr marL="0" indent="0">
              <a:lnSpc>
                <a:spcPts val="4000"/>
              </a:lnSpc>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7.7  </a:t>
            </a:r>
            <a:r>
              <a:rPr lang="zh-CN" altLang="en-US" sz="2400" b="1" dirty="0">
                <a:latin typeface="微软雅黑" panose="020B0503020204020204" pitchFamily="34" charset="-122"/>
                <a:ea typeface="微软雅黑" panose="020B0503020204020204" pitchFamily="34" charset="-122"/>
              </a:rPr>
              <a:t>小结</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5195653"/>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36" descr="图7.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5178" y="1098550"/>
            <a:ext cx="5184775"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2"/>
          <p:cNvSpPr txBox="1">
            <a:spLocks noChangeArrowheads="1"/>
          </p:cNvSpPr>
          <p:nvPr/>
        </p:nvSpPr>
        <p:spPr bwMode="auto">
          <a:xfrm>
            <a:off x="457200" y="-36513"/>
            <a:ext cx="8229600" cy="1135063"/>
          </a:xfrm>
          <a:prstGeom prst="rect">
            <a:avLst/>
          </a:prstGeom>
          <a:noFill/>
          <a:ln w="9525">
            <a:noFill/>
            <a:miter lim="800000"/>
            <a:headEnd/>
            <a:tailEnd/>
          </a:ln>
        </p:spPr>
        <p:txBody>
          <a:bodyPr anchor="ctr"/>
          <a:lstStyle/>
          <a:p>
            <a:pPr algn="ctr" eaLnBrk="0" hangingPunct="0">
              <a:buFontTx/>
              <a:buNone/>
              <a:defRPr/>
            </a:pPr>
            <a:r>
              <a:rPr lang="zh-CN" altLang="en-US" sz="3600" b="1" kern="0">
                <a:solidFill>
                  <a:srgbClr val="002060"/>
                </a:solidFill>
                <a:latin typeface="+mj-lt"/>
                <a:ea typeface="+mj-ea"/>
                <a:cs typeface="+mj-cs"/>
              </a:rPr>
              <a:t>数据库设计的基本步骤（续）</a:t>
            </a:r>
            <a:endParaRPr lang="zh-CN" altLang="en-US" sz="3600" b="1" kern="0" dirty="0">
              <a:solidFill>
                <a:srgbClr val="002060"/>
              </a:solidFill>
              <a:latin typeface="+mj-lt"/>
              <a:ea typeface="+mj-ea"/>
              <a:cs typeface="+mj-cs"/>
            </a:endParaRPr>
          </a:p>
        </p:txBody>
      </p:sp>
      <p:sp>
        <p:nvSpPr>
          <p:cNvPr id="21508" name="TextBox 38"/>
          <p:cNvSpPr txBox="1">
            <a:spLocks noChangeArrowheads="1"/>
          </p:cNvSpPr>
          <p:nvPr/>
        </p:nvSpPr>
        <p:spPr bwMode="auto">
          <a:xfrm>
            <a:off x="2375216" y="6309519"/>
            <a:ext cx="458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图</a:t>
            </a:r>
            <a:r>
              <a:rPr lang="en-US" altLang="zh-CN" b="1" dirty="0"/>
              <a:t>7.3  </a:t>
            </a:r>
            <a:r>
              <a:rPr lang="zh-CN" altLang="en-US" b="1" dirty="0"/>
              <a:t>数据库设计各个阶段的数据设计描述</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E546C3AC-8CF8-41A0-ADFE-2D50C73D019A}" type="datetime1">
              <a:rPr lang="zh-CN" altLang="en-US" smtClean="0"/>
              <a:t>2021/11/25</a:t>
            </a:fld>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sz="3600"/>
              <a:t>7.1  </a:t>
            </a:r>
            <a:r>
              <a:rPr lang="zh-CN" altLang="en-US" sz="3600"/>
              <a:t>数据库设计概述</a:t>
            </a:r>
          </a:p>
        </p:txBody>
      </p:sp>
      <p:sp>
        <p:nvSpPr>
          <p:cNvPr id="22531" name="Rectangle 3"/>
          <p:cNvSpPr>
            <a:spLocks noGrp="1" noChangeArrowheads="1"/>
          </p:cNvSpPr>
          <p:nvPr>
            <p:ph idx="1"/>
          </p:nvPr>
        </p:nvSpPr>
        <p:spPr>
          <a:xfrm>
            <a:off x="899592" y="908720"/>
            <a:ext cx="8149538" cy="4854575"/>
          </a:xfrm>
        </p:spPr>
        <p:txBody>
          <a:bodyPr/>
          <a:lstStyle/>
          <a:p>
            <a:pPr marL="0" indent="0" eaLnBrk="1" hangingPunct="1">
              <a:lnSpc>
                <a:spcPct val="150000"/>
              </a:lnSpc>
              <a:buFont typeface="Wingdings" panose="05000000000000000000" pitchFamily="2" charset="2"/>
              <a:buNone/>
            </a:pPr>
            <a:r>
              <a:rPr lang="en-US" altLang="zh-CN" dirty="0"/>
              <a:t>7.1.1  </a:t>
            </a:r>
            <a:r>
              <a:rPr lang="zh-CN" altLang="en-US" dirty="0"/>
              <a:t>数据库设计的特点</a:t>
            </a:r>
          </a:p>
          <a:p>
            <a:pPr marL="0" indent="0">
              <a:lnSpc>
                <a:spcPct val="150000"/>
              </a:lnSpc>
              <a:buFont typeface="Wingdings" panose="05000000000000000000" pitchFamily="2" charset="2"/>
              <a:buNone/>
            </a:pPr>
            <a:r>
              <a:rPr lang="en-US" altLang="zh-CN" dirty="0"/>
              <a:t>7.1.2  </a:t>
            </a:r>
            <a:r>
              <a:rPr lang="zh-CN" altLang="en-US" dirty="0"/>
              <a:t>数据库设计方法</a:t>
            </a:r>
          </a:p>
          <a:p>
            <a:pPr marL="0" indent="0">
              <a:lnSpc>
                <a:spcPct val="150000"/>
              </a:lnSpc>
              <a:buFont typeface="Wingdings" panose="05000000000000000000" pitchFamily="2" charset="2"/>
              <a:buNone/>
            </a:pPr>
            <a:r>
              <a:rPr lang="en-US" altLang="zh-CN" dirty="0"/>
              <a:t>7.1.3  </a:t>
            </a:r>
            <a:r>
              <a:rPr lang="zh-CN" altLang="en-US" dirty="0"/>
              <a:t>数据库设计的基本步骤</a:t>
            </a:r>
          </a:p>
          <a:p>
            <a:pPr marL="0" indent="0">
              <a:lnSpc>
                <a:spcPct val="150000"/>
              </a:lnSpc>
              <a:buFont typeface="Wingdings" panose="05000000000000000000" pitchFamily="2" charset="2"/>
              <a:buNone/>
            </a:pPr>
            <a:r>
              <a:rPr lang="en-US" altLang="zh-CN" dirty="0">
                <a:solidFill>
                  <a:srgbClr val="002060"/>
                </a:solidFill>
              </a:rPr>
              <a:t>7.1.4  </a:t>
            </a:r>
            <a:r>
              <a:rPr lang="zh-CN" altLang="en-US" dirty="0">
                <a:solidFill>
                  <a:srgbClr val="002060"/>
                </a:solidFill>
              </a:rPr>
              <a:t>数据库设计过程中的各级模式</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21E6A8C5-7889-4AB2-ADD1-E8E13922F103}" type="datetime1">
              <a:rPr lang="zh-CN" altLang="en-US" smtClean="0"/>
              <a:t>2021/11/25</a:t>
            </a:fld>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z="3600"/>
              <a:t>7.1.4 </a:t>
            </a:r>
            <a:r>
              <a:rPr lang="zh-CN" altLang="en-US" sz="3600"/>
              <a:t>数据库设计过程中的各级模式</a:t>
            </a:r>
          </a:p>
        </p:txBody>
      </p:sp>
      <p:sp>
        <p:nvSpPr>
          <p:cNvPr id="23555" name="Rectangle 3"/>
          <p:cNvSpPr>
            <a:spLocks noGrp="1" noChangeArrowheads="1"/>
          </p:cNvSpPr>
          <p:nvPr>
            <p:ph idx="1"/>
          </p:nvPr>
        </p:nvSpPr>
        <p:spPr>
          <a:xfrm>
            <a:off x="958966" y="980728"/>
            <a:ext cx="8149538" cy="5213697"/>
          </a:xfrm>
        </p:spPr>
        <p:txBody>
          <a:bodyPr/>
          <a:lstStyle/>
          <a:p>
            <a:r>
              <a:rPr lang="zh-CN" altLang="zh-CN" dirty="0"/>
              <a:t>数据库设计不同阶段形成的数据库各级模式</a:t>
            </a:r>
          </a:p>
        </p:txBody>
      </p:sp>
      <p:sp>
        <p:nvSpPr>
          <p:cNvPr id="23556" name="Text Box 5"/>
          <p:cNvSpPr txBox="1">
            <a:spLocks noChangeArrowheads="1"/>
          </p:cNvSpPr>
          <p:nvPr/>
        </p:nvSpPr>
        <p:spPr bwMode="auto">
          <a:xfrm>
            <a:off x="3108325" y="5805488"/>
            <a:ext cx="2314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a:latin typeface="Times New Roman" panose="02020603050405020304" pitchFamily="18" charset="0"/>
              </a:rPr>
              <a:t>数据库的各级模式</a:t>
            </a:r>
            <a:r>
              <a:rPr lang="zh-CN" altLang="zh-CN" sz="2400" b="1">
                <a:latin typeface="Times New Roman" panose="02020603050405020304" pitchFamily="18" charset="0"/>
              </a:rPr>
              <a:t> </a:t>
            </a:r>
          </a:p>
        </p:txBody>
      </p:sp>
      <p:pic>
        <p:nvPicPr>
          <p:cNvPr id="23557" name="Picture 6"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961" y="1947791"/>
            <a:ext cx="6829071" cy="361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6E792000-9BD4-46F0-9EA4-310EE547F7DD}" type="datetime1">
              <a:rPr lang="zh-CN" altLang="en-US" smtClean="0"/>
              <a:t>2021/11/25</a:t>
            </a:fld>
            <a:endParaRPr lang="zh-CN" alt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6"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356759"/>
            <a:ext cx="7178317" cy="3801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2"/>
          <p:cNvSpPr>
            <a:spLocks noGrp="1" noChangeArrowheads="1"/>
          </p:cNvSpPr>
          <p:nvPr>
            <p:ph type="title"/>
          </p:nvPr>
        </p:nvSpPr>
        <p:spPr/>
        <p:txBody>
          <a:bodyPr/>
          <a:lstStyle/>
          <a:p>
            <a:r>
              <a:rPr lang="zh-CN" altLang="en-US" sz="3600"/>
              <a:t>数据库设计过程中的各级模式（续）</a:t>
            </a:r>
          </a:p>
        </p:txBody>
      </p:sp>
      <p:sp>
        <p:nvSpPr>
          <p:cNvPr id="24580" name="Rectangle 3"/>
          <p:cNvSpPr>
            <a:spLocks noGrp="1" noChangeArrowheads="1"/>
          </p:cNvSpPr>
          <p:nvPr>
            <p:ph idx="1"/>
          </p:nvPr>
        </p:nvSpPr>
        <p:spPr>
          <a:xfrm>
            <a:off x="951969" y="967280"/>
            <a:ext cx="8149538" cy="4854575"/>
          </a:xfrm>
        </p:spPr>
        <p:txBody>
          <a:bodyPr/>
          <a:lstStyle/>
          <a:p>
            <a:r>
              <a:rPr lang="zh-CN" altLang="zh-CN" dirty="0"/>
              <a:t>数据库设计不同阶段形成的数据库各级模式</a:t>
            </a:r>
          </a:p>
        </p:txBody>
      </p:sp>
      <p:sp>
        <p:nvSpPr>
          <p:cNvPr id="20485" name="圆角矩形标注 7"/>
          <p:cNvSpPr>
            <a:spLocks noChangeArrowheads="1"/>
          </p:cNvSpPr>
          <p:nvPr/>
        </p:nvSpPr>
        <p:spPr bwMode="auto">
          <a:xfrm>
            <a:off x="930275" y="1552575"/>
            <a:ext cx="3660775" cy="774700"/>
          </a:xfrm>
          <a:prstGeom prst="wedgeRoundRectCallout">
            <a:avLst>
              <a:gd name="adj1" fmla="val -33139"/>
              <a:gd name="adj2" fmla="val 96616"/>
              <a:gd name="adj3" fmla="val 16667"/>
            </a:avLst>
          </a:prstGeom>
          <a:gradFill rotWithShape="1">
            <a:gsLst>
              <a:gs pos="0">
                <a:srgbClr val="A8A8EA"/>
              </a:gs>
              <a:gs pos="35001">
                <a:srgbClr val="C3C3EF"/>
              </a:gs>
              <a:gs pos="100000">
                <a:srgbClr val="E8E8FA"/>
              </a:gs>
            </a:gsLst>
            <a:lin ang="5400000" scaled="1"/>
          </a:gradFill>
          <a:ln w="9525" cmpd="sng">
            <a:solidFill>
              <a:srgbClr val="2F2F98"/>
            </a:solidFill>
            <a:miter lim="800000"/>
            <a:headEnd/>
            <a:tailEnd/>
          </a:ln>
          <a:effectLst>
            <a:outerShdw dist="20000" dir="5400000" algn="ctr" rotWithShape="0">
              <a:srgbClr val="000000">
                <a:alpha val="34999"/>
              </a:srgbClr>
            </a:outerShdw>
          </a:effectLst>
        </p:spPr>
        <p:txBody>
          <a:bodyPr wrap="none" anchor="ctr"/>
          <a:lstStyle/>
          <a:p>
            <a:pPr lvl="1">
              <a:defRPr/>
            </a:pPr>
            <a:r>
              <a:rPr lang="zh-CN" altLang="en-US" sz="2400" b="1" dirty="0">
                <a:solidFill>
                  <a:srgbClr val="000000"/>
                </a:solidFill>
              </a:rPr>
              <a:t>需求分析阶段：</a:t>
            </a:r>
            <a:endParaRPr lang="en-US" sz="2400" b="1" dirty="0">
              <a:solidFill>
                <a:srgbClr val="000000"/>
              </a:solidFill>
            </a:endParaRPr>
          </a:p>
          <a:p>
            <a:pPr marL="247650">
              <a:defRPr/>
            </a:pPr>
            <a:r>
              <a:rPr lang="zh-CN" altLang="en-US" sz="2000" b="1" dirty="0">
                <a:solidFill>
                  <a:srgbClr val="000000"/>
                </a:solidFill>
              </a:rPr>
              <a:t>综合各个用户的应用需求</a:t>
            </a:r>
            <a:endParaRPr lang="zh-CN" altLang="en-US" sz="2400" b="1" dirty="0">
              <a:solidFill>
                <a:srgbClr val="000000"/>
              </a:solidFill>
            </a:endParaRPr>
          </a:p>
        </p:txBody>
      </p:sp>
      <p:sp>
        <p:nvSpPr>
          <p:cNvPr id="24582" name="Text Box 5"/>
          <p:cNvSpPr txBox="1">
            <a:spLocks noChangeArrowheads="1"/>
          </p:cNvSpPr>
          <p:nvPr/>
        </p:nvSpPr>
        <p:spPr bwMode="auto">
          <a:xfrm>
            <a:off x="3433762" y="6044899"/>
            <a:ext cx="2314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dirty="0">
                <a:latin typeface="Times New Roman" panose="02020603050405020304" pitchFamily="18" charset="0"/>
              </a:rPr>
              <a:t>数据库的各级模式</a:t>
            </a:r>
            <a:r>
              <a:rPr lang="zh-CN" altLang="zh-CN" sz="2400" b="1" dirty="0">
                <a:latin typeface="Times New Roman" panose="02020603050405020304" pitchFamily="18" charset="0"/>
              </a:rPr>
              <a:t> </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085B5D45-C529-4C79-A77E-AB8123215352}"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 calcmode="lin" valueType="num">
                                      <p:cBhvr>
                                        <p:cTn id="7" dur="500" fill="hold"/>
                                        <p:tgtEl>
                                          <p:spTgt spid="20485"/>
                                        </p:tgtEl>
                                        <p:attrNameLst>
                                          <p:attrName>ppt_w</p:attrName>
                                        </p:attrNameLst>
                                      </p:cBhvr>
                                      <p:tavLst>
                                        <p:tav tm="0">
                                          <p:val>
                                            <p:fltVal val="0"/>
                                          </p:val>
                                        </p:tav>
                                        <p:tav tm="100000">
                                          <p:val>
                                            <p:strVal val="#ppt_w"/>
                                          </p:val>
                                        </p:tav>
                                      </p:tavLst>
                                    </p:anim>
                                    <p:anim calcmode="lin" valueType="num">
                                      <p:cBhvr>
                                        <p:cTn id="8" dur="500" fill="hold"/>
                                        <p:tgtEl>
                                          <p:spTgt spid="20485"/>
                                        </p:tgtEl>
                                        <p:attrNameLst>
                                          <p:attrName>ppt_h</p:attrName>
                                        </p:attrNameLst>
                                      </p:cBhvr>
                                      <p:tavLst>
                                        <p:tav tm="0">
                                          <p:val>
                                            <p:fltVal val="0"/>
                                          </p:val>
                                        </p:tav>
                                        <p:tav tm="100000">
                                          <p:val>
                                            <p:strVal val="#ppt_h"/>
                                          </p:val>
                                        </p:tav>
                                      </p:tavLst>
                                    </p:anim>
                                    <p:animEffect transition="in" filter="fade">
                                      <p:cBhvr>
                                        <p:cTn id="9"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6"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916832"/>
            <a:ext cx="7191692" cy="380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2"/>
          <p:cNvSpPr>
            <a:spLocks noGrp="1" noChangeArrowheads="1"/>
          </p:cNvSpPr>
          <p:nvPr>
            <p:ph type="title"/>
          </p:nvPr>
        </p:nvSpPr>
        <p:spPr/>
        <p:txBody>
          <a:bodyPr/>
          <a:lstStyle/>
          <a:p>
            <a:r>
              <a:rPr lang="zh-CN" altLang="en-US" sz="3600"/>
              <a:t>数据库设计过程中的各级模式（续）</a:t>
            </a:r>
          </a:p>
        </p:txBody>
      </p:sp>
      <p:sp>
        <p:nvSpPr>
          <p:cNvPr id="25604" name="Rectangle 3"/>
          <p:cNvSpPr>
            <a:spLocks noGrp="1" noChangeArrowheads="1"/>
          </p:cNvSpPr>
          <p:nvPr>
            <p:ph idx="1"/>
          </p:nvPr>
        </p:nvSpPr>
        <p:spPr>
          <a:xfrm>
            <a:off x="827584" y="964479"/>
            <a:ext cx="8149538" cy="4854575"/>
          </a:xfrm>
        </p:spPr>
        <p:txBody>
          <a:bodyPr/>
          <a:lstStyle/>
          <a:p>
            <a:r>
              <a:rPr lang="zh-CN" altLang="zh-CN" dirty="0"/>
              <a:t>数据库设计不同阶段形成的数据库各级模式</a:t>
            </a:r>
          </a:p>
        </p:txBody>
      </p:sp>
      <p:sp>
        <p:nvSpPr>
          <p:cNvPr id="21509" name="圆角矩形标注 9"/>
          <p:cNvSpPr>
            <a:spLocks noChangeArrowheads="1"/>
          </p:cNvSpPr>
          <p:nvPr/>
        </p:nvSpPr>
        <p:spPr bwMode="auto">
          <a:xfrm>
            <a:off x="1285875" y="549275"/>
            <a:ext cx="4137025" cy="1522413"/>
          </a:xfrm>
          <a:prstGeom prst="wedgeRoundRectCallout">
            <a:avLst>
              <a:gd name="adj1" fmla="val -6542"/>
              <a:gd name="adj2" fmla="val 137944"/>
              <a:gd name="adj3" fmla="val 16667"/>
            </a:avLst>
          </a:prstGeom>
          <a:gradFill rotWithShape="0">
            <a:gsLst>
              <a:gs pos="0">
                <a:schemeClr val="hlink"/>
              </a:gs>
              <a:gs pos="100000">
                <a:schemeClr val="hlink">
                  <a:gamma/>
                  <a:tint val="15686"/>
                  <a:invGamma/>
                </a:schemeClr>
              </a:gs>
            </a:gsLst>
            <a:lin ang="5400000" scaled="1"/>
          </a:gradFill>
          <a:ln w="9525" cmpd="sng">
            <a:solidFill>
              <a:srgbClr val="000000"/>
            </a:solidFill>
            <a:miter lim="800000"/>
            <a:headEnd/>
            <a:tailEnd/>
          </a:ln>
          <a:effectLst>
            <a:outerShdw dist="20000" dir="5400000" algn="ctr" rotWithShape="0">
              <a:srgbClr val="000000">
                <a:alpha val="34999"/>
              </a:srgbClr>
            </a:outerShdw>
          </a:effectLst>
        </p:spPr>
        <p:txBody>
          <a:bodyPr wrap="none" anchor="ctr"/>
          <a:lstStyle/>
          <a:p>
            <a:pPr>
              <a:lnSpc>
                <a:spcPct val="90000"/>
              </a:lnSpc>
              <a:defRPr/>
            </a:pPr>
            <a:r>
              <a:rPr lang="zh-CN" altLang="en-US" sz="2400" b="1" dirty="0">
                <a:solidFill>
                  <a:srgbClr val="000000"/>
                </a:solidFill>
                <a:latin typeface="微软雅黑" panose="020B0503020204020204" pitchFamily="34" charset="-122"/>
                <a:ea typeface="微软雅黑" panose="020B0503020204020204" pitchFamily="34" charset="-122"/>
              </a:rPr>
              <a:t>概念设计阶段：</a:t>
            </a:r>
          </a:p>
          <a:p>
            <a:pPr>
              <a:lnSpc>
                <a:spcPct val="90000"/>
              </a:lnSpc>
              <a:defRPr/>
            </a:pPr>
            <a:r>
              <a:rPr lang="zh-CN" altLang="en-US" sz="2400" b="1" dirty="0">
                <a:solidFill>
                  <a:srgbClr val="000000"/>
                </a:solidFill>
                <a:latin typeface="微软雅黑" panose="020B0503020204020204" pitchFamily="34" charset="-122"/>
                <a:ea typeface="微软雅黑" panose="020B0503020204020204" pitchFamily="34" charset="-122"/>
              </a:rPr>
              <a:t> 形成独立于机器特点，独</a:t>
            </a:r>
            <a:endParaRPr lang="en-US" sz="2400" b="1" dirty="0">
              <a:solidFill>
                <a:srgbClr val="000000"/>
              </a:solidFill>
              <a:latin typeface="微软雅黑" panose="020B0503020204020204" pitchFamily="34" charset="-122"/>
              <a:ea typeface="微软雅黑" panose="020B0503020204020204" pitchFamily="34" charset="-122"/>
            </a:endParaRPr>
          </a:p>
          <a:p>
            <a:pPr>
              <a:lnSpc>
                <a:spcPct val="90000"/>
              </a:lnSpc>
              <a:defRPr/>
            </a:pPr>
            <a:r>
              <a:rPr lang="zh-CN" altLang="en-US" sz="2400" b="1" dirty="0">
                <a:solidFill>
                  <a:srgbClr val="000000"/>
                </a:solidFill>
                <a:latin typeface="微软雅黑" panose="020B0503020204020204" pitchFamily="34" charset="-122"/>
                <a:ea typeface="微软雅黑" panose="020B0503020204020204" pitchFamily="34" charset="-122"/>
              </a:rPr>
              <a:t>立于各个数据库管理系统产</a:t>
            </a:r>
            <a:endParaRPr lang="en-US" sz="2400" b="1" dirty="0">
              <a:solidFill>
                <a:srgbClr val="000000"/>
              </a:solidFill>
              <a:latin typeface="微软雅黑" panose="020B0503020204020204" pitchFamily="34" charset="-122"/>
              <a:ea typeface="微软雅黑" panose="020B0503020204020204" pitchFamily="34" charset="-122"/>
            </a:endParaRPr>
          </a:p>
          <a:p>
            <a:pPr>
              <a:lnSpc>
                <a:spcPct val="90000"/>
              </a:lnSpc>
              <a:defRPr/>
            </a:pPr>
            <a:r>
              <a:rPr lang="zh-CN" altLang="en-US" sz="2400" b="1" dirty="0">
                <a:solidFill>
                  <a:srgbClr val="000000"/>
                </a:solidFill>
                <a:latin typeface="微软雅黑" panose="020B0503020204020204" pitchFamily="34" charset="-122"/>
                <a:ea typeface="微软雅黑" panose="020B0503020204020204" pitchFamily="34" charset="-122"/>
              </a:rPr>
              <a:t>品的</a:t>
            </a:r>
            <a:r>
              <a:rPr lang="zh-CN" altLang="en-US" sz="2400" b="1" dirty="0">
                <a:solidFill>
                  <a:srgbClr val="0066FF"/>
                </a:solidFill>
                <a:latin typeface="微软雅黑" panose="020B0503020204020204" pitchFamily="34" charset="-122"/>
                <a:ea typeface="微软雅黑" panose="020B0503020204020204" pitchFamily="34" charset="-122"/>
              </a:rPr>
              <a:t>概念模式</a:t>
            </a:r>
            <a:r>
              <a:rPr lang="zh-CN" altLang="en-US" sz="2400" b="1" dirty="0">
                <a:solidFill>
                  <a:srgbClr val="000000"/>
                </a:solidFill>
                <a:latin typeface="微软雅黑" panose="020B0503020204020204" pitchFamily="34" charset="-122"/>
                <a:ea typeface="微软雅黑" panose="020B0503020204020204" pitchFamily="34" charset="-122"/>
              </a:rPr>
              <a:t>（</a:t>
            </a:r>
            <a:r>
              <a:rPr lang="en-US" sz="2400" b="1" dirty="0">
                <a:solidFill>
                  <a:srgbClr val="000000"/>
                </a:solidFill>
                <a:latin typeface="微软雅黑" panose="020B0503020204020204" pitchFamily="34" charset="-122"/>
                <a:ea typeface="微软雅黑" panose="020B0503020204020204" pitchFamily="34" charset="-122"/>
              </a:rPr>
              <a:t>E-R</a:t>
            </a:r>
            <a:r>
              <a:rPr lang="zh-CN" altLang="en-US" sz="2400" b="1" dirty="0">
                <a:solidFill>
                  <a:srgbClr val="000000"/>
                </a:solidFill>
                <a:latin typeface="微软雅黑" panose="020B0503020204020204" pitchFamily="34" charset="-122"/>
                <a:ea typeface="微软雅黑" panose="020B0503020204020204" pitchFamily="34" charset="-122"/>
              </a:rPr>
              <a:t>图）</a:t>
            </a:r>
          </a:p>
        </p:txBody>
      </p:sp>
      <p:sp>
        <p:nvSpPr>
          <p:cNvPr id="25606" name="Text Box 5"/>
          <p:cNvSpPr txBox="1">
            <a:spLocks noChangeArrowheads="1"/>
          </p:cNvSpPr>
          <p:nvPr/>
        </p:nvSpPr>
        <p:spPr bwMode="auto">
          <a:xfrm>
            <a:off x="3108325" y="5827713"/>
            <a:ext cx="2314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a:latin typeface="Times New Roman" panose="02020603050405020304" pitchFamily="18" charset="0"/>
              </a:rPr>
              <a:t>数据库的各级模式</a:t>
            </a:r>
            <a:r>
              <a:rPr lang="zh-CN" altLang="zh-CN" sz="2400" b="1">
                <a:latin typeface="Times New Roman" panose="02020603050405020304" pitchFamily="18" charset="0"/>
              </a:rPr>
              <a:t> </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C137A224-E1B1-49D1-BF4F-B582482514AB}"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 calcmode="lin" valueType="num">
                                      <p:cBhvr>
                                        <p:cTn id="7" dur="500" fill="hold"/>
                                        <p:tgtEl>
                                          <p:spTgt spid="21509"/>
                                        </p:tgtEl>
                                        <p:attrNameLst>
                                          <p:attrName>ppt_w</p:attrName>
                                        </p:attrNameLst>
                                      </p:cBhvr>
                                      <p:tavLst>
                                        <p:tav tm="0">
                                          <p:val>
                                            <p:fltVal val="0"/>
                                          </p:val>
                                        </p:tav>
                                        <p:tav tm="100000">
                                          <p:val>
                                            <p:strVal val="#ppt_w"/>
                                          </p:val>
                                        </p:tav>
                                      </p:tavLst>
                                    </p:anim>
                                    <p:anim calcmode="lin" valueType="num">
                                      <p:cBhvr>
                                        <p:cTn id="8" dur="500" fill="hold"/>
                                        <p:tgtEl>
                                          <p:spTgt spid="21509"/>
                                        </p:tgtEl>
                                        <p:attrNameLst>
                                          <p:attrName>ppt_h</p:attrName>
                                        </p:attrNameLst>
                                      </p:cBhvr>
                                      <p:tavLst>
                                        <p:tav tm="0">
                                          <p:val>
                                            <p:fltVal val="0"/>
                                          </p:val>
                                        </p:tav>
                                        <p:tav tm="100000">
                                          <p:val>
                                            <p:strVal val="#ppt_h"/>
                                          </p:val>
                                        </p:tav>
                                      </p:tavLst>
                                    </p:anim>
                                    <p:animEffect transition="in" filter="fade">
                                      <p:cBhvr>
                                        <p:cTn id="9"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6"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244" y="1554113"/>
            <a:ext cx="7861857" cy="4163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2"/>
          <p:cNvSpPr>
            <a:spLocks noGrp="1" noChangeArrowheads="1"/>
          </p:cNvSpPr>
          <p:nvPr>
            <p:ph type="title"/>
          </p:nvPr>
        </p:nvSpPr>
        <p:spPr/>
        <p:txBody>
          <a:bodyPr/>
          <a:lstStyle/>
          <a:p>
            <a:r>
              <a:rPr lang="zh-CN" altLang="en-US" sz="3600"/>
              <a:t>数据库设计过程中的各级模式（续）</a:t>
            </a:r>
          </a:p>
        </p:txBody>
      </p:sp>
      <p:sp>
        <p:nvSpPr>
          <p:cNvPr id="26628" name="Rectangle 3"/>
          <p:cNvSpPr>
            <a:spLocks noGrp="1" noChangeArrowheads="1"/>
          </p:cNvSpPr>
          <p:nvPr>
            <p:ph idx="1"/>
          </p:nvPr>
        </p:nvSpPr>
        <p:spPr>
          <a:xfrm>
            <a:off x="827584" y="863600"/>
            <a:ext cx="8149538" cy="4854575"/>
          </a:xfrm>
        </p:spPr>
        <p:txBody>
          <a:bodyPr/>
          <a:lstStyle/>
          <a:p>
            <a:r>
              <a:rPr lang="zh-CN" altLang="zh-CN" dirty="0"/>
              <a:t>数据库设计不同阶段形成的数据库各级模式</a:t>
            </a:r>
          </a:p>
        </p:txBody>
      </p:sp>
      <p:sp>
        <p:nvSpPr>
          <p:cNvPr id="22533" name="圆角矩形标注 7"/>
          <p:cNvSpPr>
            <a:spLocks noChangeArrowheads="1"/>
          </p:cNvSpPr>
          <p:nvPr/>
        </p:nvSpPr>
        <p:spPr bwMode="auto">
          <a:xfrm>
            <a:off x="833767" y="5072063"/>
            <a:ext cx="8215313" cy="1785937"/>
          </a:xfrm>
          <a:prstGeom prst="wedgeRoundRectCallout">
            <a:avLst>
              <a:gd name="adj1" fmla="val -1134"/>
              <a:gd name="adj2" fmla="val -94528"/>
              <a:gd name="adj3" fmla="val 16667"/>
            </a:avLst>
          </a:prstGeom>
          <a:gradFill rotWithShape="1">
            <a:gsLst>
              <a:gs pos="0">
                <a:schemeClr val="folHlink"/>
              </a:gs>
              <a:gs pos="100000">
                <a:schemeClr val="folHlink">
                  <a:gamma/>
                  <a:tint val="47843"/>
                  <a:invGamma/>
                </a:schemeClr>
              </a:gs>
            </a:gsLst>
            <a:lin ang="5400000" scaled="1"/>
          </a:gradFill>
          <a:ln w="9525" cmpd="sng">
            <a:solidFill>
              <a:schemeClr val="tx1"/>
            </a:solidFill>
            <a:miter lim="800000"/>
            <a:headEnd/>
            <a:tailEnd/>
          </a:ln>
          <a:effectLst>
            <a:outerShdw dist="20000" dir="5400000" algn="ctr" rotWithShape="0">
              <a:srgbClr val="000000">
                <a:alpha val="34999"/>
              </a:srgbClr>
            </a:outerShdw>
          </a:effectLst>
        </p:spPr>
        <p:txBody>
          <a:bodyPr wrap="none" anchor="ctr"/>
          <a:lstStyle/>
          <a:p>
            <a:pPr marL="0" lvl="1">
              <a:lnSpc>
                <a:spcPct val="90000"/>
              </a:lnSpc>
              <a:defRPr/>
            </a:pPr>
            <a:endParaRPr lang="en-US" sz="2000" b="1" dirty="0">
              <a:solidFill>
                <a:srgbClr val="000000"/>
              </a:solidFill>
              <a:latin typeface="微软雅黑" panose="020B0503020204020204" pitchFamily="34" charset="-122"/>
              <a:ea typeface="微软雅黑" panose="020B0503020204020204" pitchFamily="34" charset="-122"/>
            </a:endParaRPr>
          </a:p>
          <a:p>
            <a:pPr marL="0" lvl="1">
              <a:lnSpc>
                <a:spcPct val="90000"/>
              </a:lnSpc>
              <a:defRPr/>
            </a:pPr>
            <a:r>
              <a:rPr lang="zh-CN" altLang="en-US" sz="2000" b="1" dirty="0">
                <a:solidFill>
                  <a:srgbClr val="000000"/>
                </a:solidFill>
                <a:latin typeface="微软雅黑" panose="020B0503020204020204" pitchFamily="34" charset="-122"/>
                <a:ea typeface="微软雅黑" panose="020B0503020204020204" pitchFamily="34" charset="-122"/>
              </a:rPr>
              <a:t>逻辑设计阶段：</a:t>
            </a:r>
            <a:endParaRPr lang="en-US" sz="2000" b="1" dirty="0">
              <a:solidFill>
                <a:srgbClr val="000000"/>
              </a:solidFill>
              <a:latin typeface="微软雅黑" panose="020B0503020204020204" pitchFamily="34" charset="-122"/>
              <a:ea typeface="微软雅黑" panose="020B0503020204020204" pitchFamily="34" charset="-122"/>
            </a:endParaRPr>
          </a:p>
          <a:p>
            <a:pPr>
              <a:lnSpc>
                <a:spcPct val="90000"/>
              </a:lnSpc>
              <a:defRPr/>
            </a:pPr>
            <a:r>
              <a:rPr lang="en-US" sz="2000" b="1" dirty="0">
                <a:solidFill>
                  <a:srgbClr val="000000"/>
                </a:solidFill>
                <a:latin typeface="微软雅黑" panose="020B0503020204020204" pitchFamily="34" charset="-122"/>
                <a:ea typeface="微软雅黑" panose="020B0503020204020204" pitchFamily="34" charset="-122"/>
              </a:rPr>
              <a:t>1. </a:t>
            </a:r>
            <a:r>
              <a:rPr lang="zh-CN" altLang="en-US" sz="2000" b="1" dirty="0">
                <a:solidFill>
                  <a:srgbClr val="000000"/>
                </a:solidFill>
                <a:latin typeface="微软雅黑" panose="020B0503020204020204" pitchFamily="34" charset="-122"/>
                <a:ea typeface="微软雅黑" panose="020B0503020204020204" pitchFamily="34" charset="-122"/>
              </a:rPr>
              <a:t>首先将</a:t>
            </a:r>
            <a:r>
              <a:rPr lang="en-US" sz="2000" b="1" dirty="0">
                <a:solidFill>
                  <a:srgbClr val="000000"/>
                </a:solidFill>
                <a:latin typeface="微软雅黑" panose="020B0503020204020204" pitchFamily="34" charset="-122"/>
                <a:ea typeface="微软雅黑" panose="020B0503020204020204" pitchFamily="34" charset="-122"/>
              </a:rPr>
              <a:t>E-R</a:t>
            </a:r>
            <a:r>
              <a:rPr lang="zh-CN" altLang="en-US" sz="2000" b="1" dirty="0">
                <a:solidFill>
                  <a:srgbClr val="000000"/>
                </a:solidFill>
                <a:latin typeface="微软雅黑" panose="020B0503020204020204" pitchFamily="34" charset="-122"/>
                <a:ea typeface="微软雅黑" panose="020B0503020204020204" pitchFamily="34" charset="-122"/>
              </a:rPr>
              <a:t>图转换成具体的数据库产品支持的数据模型，如关系模型，</a:t>
            </a:r>
            <a:endParaRPr lang="en-US" sz="2000" b="1" dirty="0">
              <a:solidFill>
                <a:srgbClr val="000000"/>
              </a:solidFill>
              <a:latin typeface="微软雅黑" panose="020B0503020204020204" pitchFamily="34" charset="-122"/>
              <a:ea typeface="微软雅黑" panose="020B0503020204020204" pitchFamily="34" charset="-122"/>
            </a:endParaRPr>
          </a:p>
          <a:p>
            <a:pPr>
              <a:lnSpc>
                <a:spcPct val="90000"/>
              </a:lnSpc>
              <a:defRPr/>
            </a:pPr>
            <a:r>
              <a:rPr lang="zh-CN" altLang="en-US" sz="2000" b="1" dirty="0">
                <a:solidFill>
                  <a:srgbClr val="000000"/>
                </a:solidFill>
                <a:latin typeface="微软雅黑" panose="020B0503020204020204" pitchFamily="34" charset="-122"/>
                <a:ea typeface="微软雅黑" panose="020B0503020204020204" pitchFamily="34" charset="-122"/>
              </a:rPr>
              <a:t>形成数据库</a:t>
            </a:r>
            <a:r>
              <a:rPr lang="zh-CN" altLang="en-US" sz="2000" b="1" dirty="0">
                <a:solidFill>
                  <a:srgbClr val="0066FF"/>
                </a:solidFill>
                <a:latin typeface="微软雅黑" panose="020B0503020204020204" pitchFamily="34" charset="-122"/>
                <a:ea typeface="微软雅黑" panose="020B0503020204020204" pitchFamily="34" charset="-122"/>
              </a:rPr>
              <a:t>逻辑模式</a:t>
            </a:r>
          </a:p>
          <a:p>
            <a:pPr>
              <a:lnSpc>
                <a:spcPct val="120000"/>
              </a:lnSpc>
              <a:defRPr/>
            </a:pPr>
            <a:r>
              <a:rPr lang="en-US" sz="2000" b="1" dirty="0">
                <a:solidFill>
                  <a:srgbClr val="000000"/>
                </a:solidFill>
                <a:latin typeface="微软雅黑" panose="020B0503020204020204" pitchFamily="34" charset="-122"/>
                <a:ea typeface="微软雅黑" panose="020B0503020204020204" pitchFamily="34" charset="-122"/>
              </a:rPr>
              <a:t>2. </a:t>
            </a:r>
            <a:r>
              <a:rPr lang="zh-CN" altLang="en-US" sz="2000" b="1" dirty="0">
                <a:solidFill>
                  <a:srgbClr val="000000"/>
                </a:solidFill>
                <a:latin typeface="微软雅黑" panose="020B0503020204020204" pitchFamily="34" charset="-122"/>
                <a:ea typeface="微软雅黑" panose="020B0503020204020204" pitchFamily="34" charset="-122"/>
              </a:rPr>
              <a:t>然后根据用户处理的要求、安全性的考虑，在基本表的基础上再建立</a:t>
            </a:r>
            <a:endParaRPr lang="en-US" sz="2000" b="1" dirty="0">
              <a:solidFill>
                <a:srgbClr val="000000"/>
              </a:solidFill>
              <a:latin typeface="微软雅黑" panose="020B0503020204020204" pitchFamily="34" charset="-122"/>
              <a:ea typeface="微软雅黑" panose="020B0503020204020204" pitchFamily="34" charset="-122"/>
            </a:endParaRPr>
          </a:p>
          <a:p>
            <a:pPr>
              <a:lnSpc>
                <a:spcPct val="120000"/>
              </a:lnSpc>
              <a:defRPr/>
            </a:pPr>
            <a:r>
              <a:rPr lang="zh-CN" altLang="en-US" sz="2000" b="1" dirty="0">
                <a:solidFill>
                  <a:srgbClr val="000000"/>
                </a:solidFill>
                <a:latin typeface="微软雅黑" panose="020B0503020204020204" pitchFamily="34" charset="-122"/>
                <a:ea typeface="微软雅黑" panose="020B0503020204020204" pitchFamily="34" charset="-122"/>
              </a:rPr>
              <a:t>必要的视图（</a:t>
            </a:r>
            <a:r>
              <a:rPr lang="en-US" sz="2000" b="1" dirty="0">
                <a:solidFill>
                  <a:srgbClr val="000000"/>
                </a:solidFill>
                <a:latin typeface="微软雅黑" panose="020B0503020204020204" pitchFamily="34" charset="-122"/>
                <a:ea typeface="微软雅黑" panose="020B0503020204020204" pitchFamily="34" charset="-122"/>
              </a:rPr>
              <a:t>View</a:t>
            </a:r>
            <a:r>
              <a:rPr lang="zh-CN" altLang="en-US" sz="2000" b="1" dirty="0">
                <a:solidFill>
                  <a:srgbClr val="000000"/>
                </a:solidFill>
                <a:latin typeface="微软雅黑" panose="020B0503020204020204" pitchFamily="34" charset="-122"/>
                <a:ea typeface="微软雅黑" panose="020B0503020204020204" pitchFamily="34" charset="-122"/>
              </a:rPr>
              <a:t>），形成数据的</a:t>
            </a:r>
            <a:r>
              <a:rPr lang="zh-CN" altLang="en-US" sz="2000" b="1" dirty="0">
                <a:solidFill>
                  <a:srgbClr val="0066FF"/>
                </a:solidFill>
                <a:latin typeface="微软雅黑" panose="020B0503020204020204" pitchFamily="34" charset="-122"/>
                <a:ea typeface="微软雅黑" panose="020B0503020204020204" pitchFamily="34" charset="-122"/>
              </a:rPr>
              <a:t>外模式</a:t>
            </a:r>
          </a:p>
          <a:p>
            <a:pPr>
              <a:defRPr/>
            </a:pPr>
            <a:endParaRPr lang="zh-CN" altLang="en-US" b="1" dirty="0">
              <a:solidFill>
                <a:srgbClr val="000000"/>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59A12CCC-4842-4F3E-BC57-D7B0DFF4902A}"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p:cTn id="7" dur="500" fill="hold"/>
                                        <p:tgtEl>
                                          <p:spTgt spid="22533"/>
                                        </p:tgtEl>
                                        <p:attrNameLst>
                                          <p:attrName>ppt_w</p:attrName>
                                        </p:attrNameLst>
                                      </p:cBhvr>
                                      <p:tavLst>
                                        <p:tav tm="0">
                                          <p:val>
                                            <p:fltVal val="0"/>
                                          </p:val>
                                        </p:tav>
                                        <p:tav tm="100000">
                                          <p:val>
                                            <p:strVal val="#ppt_w"/>
                                          </p:val>
                                        </p:tav>
                                      </p:tavLst>
                                    </p:anim>
                                    <p:anim calcmode="lin" valueType="num">
                                      <p:cBhvr>
                                        <p:cTn id="8" dur="500" fill="hold"/>
                                        <p:tgtEl>
                                          <p:spTgt spid="22533"/>
                                        </p:tgtEl>
                                        <p:attrNameLst>
                                          <p:attrName>ppt_h</p:attrName>
                                        </p:attrNameLst>
                                      </p:cBhvr>
                                      <p:tavLst>
                                        <p:tav tm="0">
                                          <p:val>
                                            <p:fltVal val="0"/>
                                          </p:val>
                                        </p:tav>
                                        <p:tav tm="100000">
                                          <p:val>
                                            <p:strVal val="#ppt_h"/>
                                          </p:val>
                                        </p:tav>
                                      </p:tavLst>
                                    </p:anim>
                                    <p:animEffect transition="in" filter="fade">
                                      <p:cBhvr>
                                        <p:cTn id="9"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6"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781" y="2118715"/>
            <a:ext cx="7563577" cy="400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p:cNvSpPr>
            <a:spLocks noGrp="1" noChangeArrowheads="1"/>
          </p:cNvSpPr>
          <p:nvPr>
            <p:ph type="title"/>
          </p:nvPr>
        </p:nvSpPr>
        <p:spPr/>
        <p:txBody>
          <a:bodyPr/>
          <a:lstStyle/>
          <a:p>
            <a:r>
              <a:rPr lang="zh-CN" altLang="en-US" sz="3600"/>
              <a:t>数据库设计过程中的各级模式（续）</a:t>
            </a:r>
          </a:p>
        </p:txBody>
      </p:sp>
      <p:sp>
        <p:nvSpPr>
          <p:cNvPr id="27652" name="Rectangle 3"/>
          <p:cNvSpPr>
            <a:spLocks noGrp="1" noChangeArrowheads="1"/>
          </p:cNvSpPr>
          <p:nvPr>
            <p:ph idx="1"/>
          </p:nvPr>
        </p:nvSpPr>
        <p:spPr>
          <a:xfrm>
            <a:off x="958966" y="863600"/>
            <a:ext cx="8149538" cy="4854575"/>
          </a:xfrm>
        </p:spPr>
        <p:txBody>
          <a:bodyPr/>
          <a:lstStyle/>
          <a:p>
            <a:r>
              <a:rPr lang="zh-CN" altLang="zh-CN" dirty="0"/>
              <a:t>数据库设计不同阶段形成的数据库各级模式</a:t>
            </a:r>
          </a:p>
        </p:txBody>
      </p:sp>
      <p:sp>
        <p:nvSpPr>
          <p:cNvPr id="23557" name="圆角矩形标注 7"/>
          <p:cNvSpPr>
            <a:spLocks noChangeArrowheads="1"/>
          </p:cNvSpPr>
          <p:nvPr/>
        </p:nvSpPr>
        <p:spPr bwMode="auto">
          <a:xfrm>
            <a:off x="3286125" y="620713"/>
            <a:ext cx="5857875" cy="1593850"/>
          </a:xfrm>
          <a:prstGeom prst="wedgeRoundRectCallout">
            <a:avLst>
              <a:gd name="adj1" fmla="val 27192"/>
              <a:gd name="adj2" fmla="val 158407"/>
              <a:gd name="adj3" fmla="val 16667"/>
            </a:avLst>
          </a:prstGeom>
          <a:gradFill rotWithShape="1">
            <a:gsLst>
              <a:gs pos="0">
                <a:srgbClr val="ACACE1"/>
              </a:gs>
              <a:gs pos="35001">
                <a:srgbClr val="C5C5E9"/>
              </a:gs>
              <a:gs pos="100000">
                <a:srgbClr val="E9E9F7"/>
              </a:gs>
            </a:gsLst>
            <a:lin ang="5400000" scaled="1"/>
          </a:gradFill>
          <a:ln w="9525" cmpd="sng">
            <a:solidFill>
              <a:srgbClr val="292989"/>
            </a:solidFill>
            <a:miter lim="800000"/>
            <a:headEnd/>
            <a:tailEnd/>
          </a:ln>
          <a:effectLst>
            <a:outerShdw dist="20000" dir="5400000" algn="ctr" rotWithShape="0">
              <a:srgbClr val="000000">
                <a:alpha val="34999"/>
              </a:srgbClr>
            </a:outerShdw>
          </a:effectLst>
        </p:spPr>
        <p:txBody>
          <a:bodyPr wrap="none" anchor="ctr"/>
          <a:lstStyle/>
          <a:p>
            <a:pPr>
              <a:lnSpc>
                <a:spcPct val="90000"/>
              </a:lnSpc>
              <a:defRPr/>
            </a:pPr>
            <a:r>
              <a:rPr lang="zh-CN" altLang="en-US" sz="2400" b="1" dirty="0">
                <a:solidFill>
                  <a:srgbClr val="000000"/>
                </a:solidFill>
                <a:latin typeface="微软雅黑" panose="020B0503020204020204" pitchFamily="34" charset="-122"/>
                <a:ea typeface="微软雅黑" panose="020B0503020204020204" pitchFamily="34" charset="-122"/>
              </a:rPr>
              <a:t>物理设计阶段：</a:t>
            </a:r>
          </a:p>
          <a:p>
            <a:pPr marL="247650" lvl="2">
              <a:lnSpc>
                <a:spcPct val="90000"/>
              </a:lnSpc>
              <a:defRPr/>
            </a:pPr>
            <a:r>
              <a:rPr lang="zh-CN" altLang="en-US" sz="2400" b="1" dirty="0">
                <a:solidFill>
                  <a:srgbClr val="000000"/>
                </a:solidFill>
                <a:latin typeface="微软雅黑" panose="020B0503020204020204" pitchFamily="34" charset="-122"/>
                <a:ea typeface="微软雅黑" panose="020B0503020204020204" pitchFamily="34" charset="-122"/>
              </a:rPr>
              <a:t>根据数据库管理系统特点和处理的需要，</a:t>
            </a:r>
            <a:endParaRPr lang="en-US" sz="2400" b="1" dirty="0">
              <a:solidFill>
                <a:srgbClr val="000000"/>
              </a:solidFill>
              <a:latin typeface="微软雅黑" panose="020B0503020204020204" pitchFamily="34" charset="-122"/>
              <a:ea typeface="微软雅黑" panose="020B0503020204020204" pitchFamily="34" charset="-122"/>
            </a:endParaRPr>
          </a:p>
          <a:p>
            <a:pPr marL="247650" lvl="2">
              <a:lnSpc>
                <a:spcPct val="90000"/>
              </a:lnSpc>
              <a:defRPr/>
            </a:pPr>
            <a:r>
              <a:rPr lang="zh-CN" altLang="en-US" sz="2400" b="1" dirty="0">
                <a:solidFill>
                  <a:srgbClr val="000000"/>
                </a:solidFill>
                <a:latin typeface="微软雅黑" panose="020B0503020204020204" pitchFamily="34" charset="-122"/>
                <a:ea typeface="微软雅黑" panose="020B0503020204020204" pitchFamily="34" charset="-122"/>
              </a:rPr>
              <a:t>进行物理存储安排，建立索引，形成数</a:t>
            </a:r>
            <a:endParaRPr lang="en-US" sz="2400" b="1" dirty="0">
              <a:solidFill>
                <a:srgbClr val="000000"/>
              </a:solidFill>
              <a:latin typeface="微软雅黑" panose="020B0503020204020204" pitchFamily="34" charset="-122"/>
              <a:ea typeface="微软雅黑" panose="020B0503020204020204" pitchFamily="34" charset="-122"/>
            </a:endParaRPr>
          </a:p>
          <a:p>
            <a:pPr marL="247650" lvl="2">
              <a:lnSpc>
                <a:spcPct val="90000"/>
              </a:lnSpc>
              <a:defRPr/>
            </a:pPr>
            <a:r>
              <a:rPr lang="zh-CN" altLang="en-US" sz="2400" b="1" dirty="0">
                <a:solidFill>
                  <a:srgbClr val="000000"/>
                </a:solidFill>
                <a:latin typeface="微软雅黑" panose="020B0503020204020204" pitchFamily="34" charset="-122"/>
                <a:ea typeface="微软雅黑" panose="020B0503020204020204" pitchFamily="34" charset="-122"/>
              </a:rPr>
              <a:t>据库</a:t>
            </a:r>
            <a:r>
              <a:rPr lang="zh-CN" altLang="en-US" sz="2400" b="1" dirty="0">
                <a:solidFill>
                  <a:srgbClr val="0066FF"/>
                </a:solidFill>
                <a:latin typeface="微软雅黑" panose="020B0503020204020204" pitchFamily="34" charset="-122"/>
                <a:ea typeface="微软雅黑" panose="020B0503020204020204" pitchFamily="34" charset="-122"/>
              </a:rPr>
              <a:t>内模式</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7654" name="Text Box 5"/>
          <p:cNvSpPr txBox="1">
            <a:spLocks noChangeArrowheads="1"/>
          </p:cNvSpPr>
          <p:nvPr/>
        </p:nvSpPr>
        <p:spPr bwMode="auto">
          <a:xfrm>
            <a:off x="3271418" y="6149832"/>
            <a:ext cx="2314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dirty="0">
                <a:latin typeface="Times New Roman" panose="02020603050405020304" pitchFamily="18" charset="0"/>
              </a:rPr>
              <a:t>数据库的各级模式</a:t>
            </a:r>
            <a:r>
              <a:rPr lang="zh-CN" altLang="zh-CN" sz="2400" b="1" dirty="0">
                <a:latin typeface="Times New Roman" panose="02020603050405020304" pitchFamily="18" charset="0"/>
              </a:rPr>
              <a:t> </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F6BCB638-F5CF-4275-AE4E-364C532C5348}" type="datetime1">
              <a:rPr lang="zh-CN" altLang="en-US" smtClean="0"/>
              <a:t>2021/11/25</a:t>
            </a:fld>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zh-CN"/>
              <a:t>第七章  数据库设计</a:t>
            </a:r>
          </a:p>
        </p:txBody>
      </p:sp>
      <p:sp>
        <p:nvSpPr>
          <p:cNvPr id="28675" name="Rectangle 3"/>
          <p:cNvSpPr>
            <a:spLocks noGrp="1" noChangeArrowheads="1"/>
          </p:cNvSpPr>
          <p:nvPr>
            <p:ph idx="1"/>
          </p:nvPr>
        </p:nvSpPr>
        <p:spPr>
          <a:xfrm>
            <a:off x="934209" y="908720"/>
            <a:ext cx="8149538" cy="4854575"/>
          </a:xfrm>
        </p:spPr>
        <p:txBody>
          <a:bodyPr/>
          <a:lstStyle/>
          <a:p>
            <a:pPr marL="0" indent="0">
              <a:lnSpc>
                <a:spcPct val="150000"/>
              </a:lnSpc>
              <a:buFont typeface="Wingdings" panose="05000000000000000000" pitchFamily="2" charset="2"/>
              <a:buNone/>
            </a:pPr>
            <a:r>
              <a:rPr lang="en-US" altLang="zh-CN" dirty="0"/>
              <a:t>7.1  </a:t>
            </a:r>
            <a:r>
              <a:rPr lang="zh-CN" altLang="en-US" dirty="0"/>
              <a:t>数据库设计概述</a:t>
            </a:r>
          </a:p>
          <a:p>
            <a:pPr marL="0" indent="0">
              <a:lnSpc>
                <a:spcPct val="150000"/>
              </a:lnSpc>
              <a:buFont typeface="Wingdings" panose="05000000000000000000" pitchFamily="2" charset="2"/>
              <a:buNone/>
            </a:pPr>
            <a:r>
              <a:rPr lang="en-US" altLang="zh-CN" dirty="0">
                <a:solidFill>
                  <a:srgbClr val="002060"/>
                </a:solidFill>
              </a:rPr>
              <a:t>7.2  </a:t>
            </a:r>
            <a:r>
              <a:rPr lang="zh-CN" altLang="en-US" dirty="0">
                <a:solidFill>
                  <a:srgbClr val="002060"/>
                </a:solidFill>
              </a:rPr>
              <a:t>需求分析</a:t>
            </a:r>
          </a:p>
          <a:p>
            <a:pPr marL="0" indent="0">
              <a:lnSpc>
                <a:spcPct val="150000"/>
              </a:lnSpc>
              <a:buFont typeface="Wingdings" panose="05000000000000000000" pitchFamily="2" charset="2"/>
              <a:buNone/>
            </a:pPr>
            <a:r>
              <a:rPr lang="en-US" altLang="zh-CN" dirty="0"/>
              <a:t>7.3  </a:t>
            </a:r>
            <a:r>
              <a:rPr lang="zh-CN" altLang="en-US" dirty="0"/>
              <a:t>概念结构设计</a:t>
            </a:r>
          </a:p>
          <a:p>
            <a:pPr marL="0" indent="0">
              <a:lnSpc>
                <a:spcPct val="150000"/>
              </a:lnSpc>
              <a:buFont typeface="Wingdings" panose="05000000000000000000" pitchFamily="2" charset="2"/>
              <a:buNone/>
            </a:pPr>
            <a:r>
              <a:rPr lang="en-US" altLang="zh-CN" dirty="0"/>
              <a:t>7.4  </a:t>
            </a:r>
            <a:r>
              <a:rPr lang="zh-CN" altLang="en-US" dirty="0"/>
              <a:t>逻辑结构设计</a:t>
            </a:r>
          </a:p>
          <a:p>
            <a:pPr marL="0" indent="0">
              <a:lnSpc>
                <a:spcPct val="150000"/>
              </a:lnSpc>
              <a:buFont typeface="Wingdings" panose="05000000000000000000" pitchFamily="2" charset="2"/>
              <a:buNone/>
            </a:pPr>
            <a:r>
              <a:rPr lang="en-US" altLang="zh-CN" dirty="0"/>
              <a:t>7.5  </a:t>
            </a:r>
            <a:r>
              <a:rPr lang="zh-CN" altLang="en-US" dirty="0"/>
              <a:t>物理结构设计</a:t>
            </a:r>
          </a:p>
          <a:p>
            <a:pPr marL="0" indent="0">
              <a:lnSpc>
                <a:spcPct val="150000"/>
              </a:lnSpc>
              <a:buFont typeface="Wingdings" panose="05000000000000000000" pitchFamily="2" charset="2"/>
              <a:buNone/>
            </a:pPr>
            <a:r>
              <a:rPr lang="en-US" altLang="zh-CN" dirty="0"/>
              <a:t>7.6  </a:t>
            </a:r>
            <a:r>
              <a:rPr lang="zh-CN" altLang="en-US" dirty="0"/>
              <a:t>数据库的实施和维护</a:t>
            </a:r>
          </a:p>
          <a:p>
            <a:pPr marL="0" indent="0">
              <a:lnSpc>
                <a:spcPct val="150000"/>
              </a:lnSpc>
              <a:buFont typeface="Wingdings" panose="05000000000000000000" pitchFamily="2" charset="2"/>
              <a:buNone/>
            </a:pPr>
            <a:r>
              <a:rPr lang="en-US" altLang="zh-CN" dirty="0"/>
              <a:t>7.7  </a:t>
            </a:r>
            <a:r>
              <a:rPr lang="zh-CN" altLang="en-US" dirty="0"/>
              <a:t>小结</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3FE5BCF4-B3E7-425C-979F-66EEB3182395}" type="datetime1">
              <a:rPr lang="zh-CN" altLang="en-US" smtClean="0"/>
              <a:t>2021/11/25</a:t>
            </a:fld>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sz="3600"/>
              <a:t>7.2  </a:t>
            </a:r>
            <a:r>
              <a:rPr lang="zh-CN" altLang="en-US" sz="3600"/>
              <a:t>需求分析</a:t>
            </a:r>
          </a:p>
        </p:txBody>
      </p:sp>
      <p:sp>
        <p:nvSpPr>
          <p:cNvPr id="29699" name="Rectangle 3"/>
          <p:cNvSpPr>
            <a:spLocks noGrp="1" noChangeArrowheads="1"/>
          </p:cNvSpPr>
          <p:nvPr>
            <p:ph idx="1"/>
          </p:nvPr>
        </p:nvSpPr>
        <p:spPr/>
        <p:txBody>
          <a:bodyPr/>
          <a:lstStyle/>
          <a:p>
            <a:pPr marL="0" indent="0">
              <a:lnSpc>
                <a:spcPct val="150000"/>
              </a:lnSpc>
              <a:buFont typeface="Wingdings" panose="05000000000000000000" pitchFamily="2" charset="2"/>
              <a:buNone/>
            </a:pPr>
            <a:r>
              <a:rPr lang="en-US" altLang="zh-CN" dirty="0">
                <a:solidFill>
                  <a:srgbClr val="002060"/>
                </a:solidFill>
              </a:rPr>
              <a:t>7.2.1  </a:t>
            </a:r>
            <a:r>
              <a:rPr lang="zh-CN" altLang="en-US" dirty="0">
                <a:solidFill>
                  <a:srgbClr val="002060"/>
                </a:solidFill>
              </a:rPr>
              <a:t>需求分析的任务</a:t>
            </a:r>
          </a:p>
          <a:p>
            <a:pPr marL="0" indent="0">
              <a:lnSpc>
                <a:spcPct val="150000"/>
              </a:lnSpc>
              <a:buFont typeface="Wingdings" panose="05000000000000000000" pitchFamily="2" charset="2"/>
              <a:buNone/>
            </a:pPr>
            <a:r>
              <a:rPr lang="en-US" altLang="zh-CN" dirty="0"/>
              <a:t>7.2.2  </a:t>
            </a:r>
            <a:r>
              <a:rPr lang="zh-CN" altLang="en-US" dirty="0"/>
              <a:t>需求分析的方法</a:t>
            </a:r>
          </a:p>
          <a:p>
            <a:pPr marL="0" indent="0">
              <a:lnSpc>
                <a:spcPct val="150000"/>
              </a:lnSpc>
              <a:buFont typeface="Wingdings" panose="05000000000000000000" pitchFamily="2" charset="2"/>
              <a:buNone/>
            </a:pPr>
            <a:r>
              <a:rPr lang="en-US" altLang="zh-CN" dirty="0"/>
              <a:t>7.2.3  </a:t>
            </a:r>
            <a:r>
              <a:rPr lang="zh-CN" altLang="en-US" dirty="0"/>
              <a:t>数据字典</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7B0F9FC3-02A8-4498-8478-D0936963DE94}" type="datetime1">
              <a:rPr lang="zh-CN" altLang="en-US" smtClean="0"/>
              <a:t>2021/11/25</a:t>
            </a:fld>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zh-CN" sz="3600"/>
              <a:t>需求分析</a:t>
            </a:r>
            <a:r>
              <a:rPr lang="zh-CN" altLang="en-US" sz="3600"/>
              <a:t>（续）</a:t>
            </a:r>
            <a:endParaRPr lang="zh-CN" altLang="zh-CN" sz="3600"/>
          </a:p>
        </p:txBody>
      </p:sp>
      <p:sp>
        <p:nvSpPr>
          <p:cNvPr id="30723" name="Rectangle 3"/>
          <p:cNvSpPr>
            <a:spLocks noGrp="1" noChangeArrowheads="1"/>
          </p:cNvSpPr>
          <p:nvPr>
            <p:ph idx="1"/>
          </p:nvPr>
        </p:nvSpPr>
        <p:spPr>
          <a:xfrm>
            <a:off x="958966" y="908720"/>
            <a:ext cx="8149538" cy="4854575"/>
          </a:xfrm>
        </p:spPr>
        <p:txBody>
          <a:bodyPr/>
          <a:lstStyle/>
          <a:p>
            <a:pPr>
              <a:lnSpc>
                <a:spcPct val="150000"/>
              </a:lnSpc>
            </a:pPr>
            <a:r>
              <a:rPr lang="zh-CN" altLang="en-US" dirty="0"/>
              <a:t>需求分析就是分析用户的要求</a:t>
            </a:r>
          </a:p>
          <a:p>
            <a:pPr lvl="1">
              <a:lnSpc>
                <a:spcPct val="120000"/>
              </a:lnSpc>
            </a:pPr>
            <a:r>
              <a:rPr lang="zh-CN" altLang="en-US" dirty="0"/>
              <a:t>是设计数据库的起点</a:t>
            </a:r>
          </a:p>
          <a:p>
            <a:pPr lvl="1">
              <a:lnSpc>
                <a:spcPct val="120000"/>
              </a:lnSpc>
            </a:pPr>
            <a:r>
              <a:rPr lang="zh-CN" altLang="en-US" dirty="0"/>
              <a:t>结果是否准确地反映了用户的实际要求，将直接影响到后面各个阶段的设计，并影响到设计结果是否合理和实用</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29585703-D5C2-4666-9D47-8EA0FD561D89}" type="datetime1">
              <a:rPr lang="zh-CN" altLang="en-US" smtClean="0"/>
              <a:t>2021/11/25</a:t>
            </a:fld>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3600" dirty="0"/>
              <a:t>7.1  </a:t>
            </a:r>
            <a:r>
              <a:rPr lang="zh-CN" altLang="zh-CN" sz="3600" dirty="0"/>
              <a:t>数据库设计概述</a:t>
            </a:r>
          </a:p>
        </p:txBody>
      </p:sp>
      <p:sp>
        <p:nvSpPr>
          <p:cNvPr id="4099" name="Rectangle 3"/>
          <p:cNvSpPr>
            <a:spLocks noGrp="1" noChangeArrowheads="1"/>
          </p:cNvSpPr>
          <p:nvPr>
            <p:ph idx="1"/>
          </p:nvPr>
        </p:nvSpPr>
        <p:spPr>
          <a:xfrm>
            <a:off x="939858" y="908720"/>
            <a:ext cx="8149538" cy="5472608"/>
          </a:xfrm>
        </p:spPr>
        <p:txBody>
          <a:bodyPr/>
          <a:lstStyle/>
          <a:p>
            <a:pPr>
              <a:lnSpc>
                <a:spcPct val="120000"/>
              </a:lnSpc>
            </a:pPr>
            <a:r>
              <a:rPr lang="en-US" altLang="zh-CN" dirty="0"/>
              <a:t> </a:t>
            </a:r>
            <a:r>
              <a:rPr lang="zh-CN" altLang="en-US" dirty="0"/>
              <a:t>数据库设计</a:t>
            </a:r>
          </a:p>
          <a:p>
            <a:pPr lvl="1">
              <a:lnSpc>
                <a:spcPct val="120000"/>
              </a:lnSpc>
            </a:pPr>
            <a:r>
              <a:rPr lang="zh-CN" altLang="en-US" dirty="0"/>
              <a:t>数据库设计是指对于一个给定的应用环境，构造（设计）优化的数据库</a:t>
            </a:r>
            <a:r>
              <a:rPr lang="zh-CN" altLang="en-US" dirty="0">
                <a:solidFill>
                  <a:srgbClr val="FF00FF"/>
                </a:solidFill>
              </a:rPr>
              <a:t>逻辑模式</a:t>
            </a:r>
            <a:r>
              <a:rPr lang="zh-CN" altLang="en-US" dirty="0"/>
              <a:t>和</a:t>
            </a:r>
            <a:r>
              <a:rPr lang="zh-CN" altLang="en-US" dirty="0">
                <a:solidFill>
                  <a:srgbClr val="FF00FF"/>
                </a:solidFill>
              </a:rPr>
              <a:t>物理结构</a:t>
            </a:r>
            <a:r>
              <a:rPr lang="zh-CN" altLang="en-US" dirty="0"/>
              <a:t>，</a:t>
            </a:r>
            <a:r>
              <a:rPr lang="zh-CN" altLang="en-US" dirty="0">
                <a:solidFill>
                  <a:srgbClr val="FF00FF"/>
                </a:solidFill>
              </a:rPr>
              <a:t>并据此建立数据库及其应用系统</a:t>
            </a:r>
            <a:r>
              <a:rPr lang="zh-CN" altLang="en-US" dirty="0"/>
              <a:t>，使之能够有效地存储和管理数据，满足各种用户的应用需求，包括信息管理要求和数据操作要求。</a:t>
            </a:r>
          </a:p>
          <a:p>
            <a:pPr lvl="1">
              <a:lnSpc>
                <a:spcPct val="120000"/>
              </a:lnSpc>
            </a:pPr>
            <a:r>
              <a:rPr lang="zh-CN" altLang="en-US" dirty="0"/>
              <a:t>信息管理要求：在数据库中应该存储和管理哪些数据对象 。</a:t>
            </a:r>
          </a:p>
          <a:p>
            <a:pPr lvl="1">
              <a:lnSpc>
                <a:spcPct val="120000"/>
              </a:lnSpc>
            </a:pPr>
            <a:r>
              <a:rPr lang="zh-CN" altLang="en-US" dirty="0"/>
              <a:t>数据操作要求：对数据对象需要进行哪些操作，如查询、增、删、改、统计等操作。 </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84DCE0CC-A79D-425A-84EA-F99FF07D6CCF}"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p:cTn id="7" dur="500" fill="hold"/>
                                        <p:tgtEl>
                                          <p:spTgt spid="4099">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099">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099">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099">
                                            <p:txEl>
                                              <p:pRg st="2" end="2"/>
                                            </p:txEl>
                                          </p:spTgt>
                                        </p:tgtEl>
                                        <p:attrNameLst>
                                          <p:attrName>style.visibility</p:attrName>
                                        </p:attrNameLst>
                                      </p:cBhvr>
                                      <p:to>
                                        <p:strVal val="visible"/>
                                      </p:to>
                                    </p:set>
                                    <p:anim calcmode="lin" valueType="num">
                                      <p:cBhvr>
                                        <p:cTn id="14" dur="500" fill="hold"/>
                                        <p:tgtEl>
                                          <p:spTgt spid="4099">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4099">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409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099">
                                            <p:txEl>
                                              <p:pRg st="3" end="3"/>
                                            </p:txEl>
                                          </p:spTgt>
                                        </p:tgtEl>
                                        <p:attrNameLst>
                                          <p:attrName>style.visibility</p:attrName>
                                        </p:attrNameLst>
                                      </p:cBhvr>
                                      <p:to>
                                        <p:strVal val="visible"/>
                                      </p:to>
                                    </p:set>
                                    <p:anim calcmode="lin" valueType="num">
                                      <p:cBhvr>
                                        <p:cTn id="21" dur="500" fill="hold"/>
                                        <p:tgtEl>
                                          <p:spTgt spid="4099">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4099">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z="3600"/>
              <a:t>7.2.1 </a:t>
            </a:r>
            <a:r>
              <a:rPr lang="zh-CN" altLang="zh-CN" sz="3600"/>
              <a:t>需求分析的任务</a:t>
            </a:r>
          </a:p>
        </p:txBody>
      </p:sp>
      <p:sp>
        <p:nvSpPr>
          <p:cNvPr id="31747" name="Rectangle 3"/>
          <p:cNvSpPr>
            <a:spLocks noGrp="1" noChangeArrowheads="1"/>
          </p:cNvSpPr>
          <p:nvPr>
            <p:ph idx="1"/>
          </p:nvPr>
        </p:nvSpPr>
        <p:spPr>
          <a:xfrm>
            <a:off x="827584" y="908720"/>
            <a:ext cx="8149538" cy="4854575"/>
          </a:xfrm>
        </p:spPr>
        <p:txBody>
          <a:bodyPr/>
          <a:lstStyle/>
          <a:p>
            <a:pPr>
              <a:lnSpc>
                <a:spcPct val="120000"/>
              </a:lnSpc>
            </a:pPr>
            <a:r>
              <a:rPr lang="zh-CN" altLang="zh-CN" dirty="0"/>
              <a:t>详细调查现实世界要处理的对象（组织、部门、企业等）</a:t>
            </a:r>
          </a:p>
          <a:p>
            <a:pPr>
              <a:lnSpc>
                <a:spcPct val="120000"/>
              </a:lnSpc>
            </a:pPr>
            <a:r>
              <a:rPr lang="zh-CN" altLang="zh-CN" dirty="0"/>
              <a:t>充分了解原系统（手工系统或计算机系统）工作概况</a:t>
            </a:r>
          </a:p>
          <a:p>
            <a:pPr>
              <a:lnSpc>
                <a:spcPct val="120000"/>
              </a:lnSpc>
            </a:pPr>
            <a:r>
              <a:rPr lang="zh-CN" altLang="zh-CN" dirty="0"/>
              <a:t>明确用户的各种需求</a:t>
            </a:r>
          </a:p>
          <a:p>
            <a:pPr>
              <a:lnSpc>
                <a:spcPct val="120000"/>
              </a:lnSpc>
            </a:pPr>
            <a:r>
              <a:rPr lang="zh-CN" altLang="zh-CN" dirty="0"/>
              <a:t>在此基础上确定新系统的功能</a:t>
            </a:r>
          </a:p>
          <a:p>
            <a:pPr>
              <a:lnSpc>
                <a:spcPct val="120000"/>
              </a:lnSpc>
            </a:pPr>
            <a:r>
              <a:rPr lang="zh-CN" altLang="zh-CN" dirty="0"/>
              <a:t>新系统必须充分考虑今后可能的扩充和改变</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E8078158-9978-40CE-B1AA-883399C307A8}" type="datetime1">
              <a:rPr lang="zh-CN" altLang="en-US" smtClean="0"/>
              <a:t>2021/11/25</a:t>
            </a:fld>
            <a:endParaRPr lang="zh-CN" alt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zh-CN" sz="3600"/>
              <a:t>需求分析的任务</a:t>
            </a:r>
            <a:r>
              <a:rPr lang="zh-CN" altLang="en-US" sz="3600"/>
              <a:t>（续）</a:t>
            </a:r>
            <a:endParaRPr lang="zh-CN" altLang="zh-CN" sz="3600"/>
          </a:p>
        </p:txBody>
      </p:sp>
      <p:sp>
        <p:nvSpPr>
          <p:cNvPr id="32771" name="Rectangle 3"/>
          <p:cNvSpPr>
            <a:spLocks noGrp="1" noChangeArrowheads="1"/>
          </p:cNvSpPr>
          <p:nvPr>
            <p:ph idx="1"/>
          </p:nvPr>
        </p:nvSpPr>
        <p:spPr>
          <a:xfrm>
            <a:off x="899592" y="908720"/>
            <a:ext cx="8149538" cy="4854575"/>
          </a:xfrm>
        </p:spPr>
        <p:txBody>
          <a:bodyPr/>
          <a:lstStyle/>
          <a:p>
            <a:pPr>
              <a:lnSpc>
                <a:spcPct val="120000"/>
              </a:lnSpc>
            </a:pPr>
            <a:r>
              <a:rPr lang="zh-CN" altLang="en-US" dirty="0"/>
              <a:t>调查的重点是“数据”和“处理”，获得用户对数据库的要求</a:t>
            </a:r>
          </a:p>
          <a:p>
            <a:pPr lvl="1">
              <a:lnSpc>
                <a:spcPct val="120000"/>
              </a:lnSpc>
              <a:buFont typeface="Wingdings" panose="05000000000000000000" pitchFamily="2" charset="2"/>
              <a:buNone/>
            </a:pPr>
            <a:r>
              <a:rPr lang="zh-CN" altLang="en-US" dirty="0"/>
              <a:t>（</a:t>
            </a:r>
            <a:r>
              <a:rPr lang="en-US" altLang="zh-CN" dirty="0"/>
              <a:t>1</a:t>
            </a:r>
            <a:r>
              <a:rPr lang="zh-CN" altLang="en-US" dirty="0"/>
              <a:t>）信息要求</a:t>
            </a:r>
          </a:p>
          <a:p>
            <a:pPr lvl="2">
              <a:lnSpc>
                <a:spcPct val="120000"/>
              </a:lnSpc>
              <a:buSzPct val="87000"/>
              <a:buFont typeface="Wingdings" panose="05000000000000000000" pitchFamily="2" charset="2"/>
              <a:buChar char="l"/>
            </a:pPr>
            <a:r>
              <a:rPr lang="zh-CN" altLang="en-US" dirty="0"/>
              <a:t>用户需要从数据库中获得信息的内容与性质</a:t>
            </a:r>
          </a:p>
          <a:p>
            <a:pPr lvl="2">
              <a:lnSpc>
                <a:spcPct val="120000"/>
              </a:lnSpc>
              <a:buSzPct val="87000"/>
              <a:buFont typeface="Wingdings" panose="05000000000000000000" pitchFamily="2" charset="2"/>
              <a:buChar char="l"/>
            </a:pPr>
            <a:r>
              <a:rPr lang="zh-CN" altLang="en-US" dirty="0"/>
              <a:t>由信息要求可以导出数据要求，即在数据库中需要存储哪些数据</a:t>
            </a:r>
          </a:p>
          <a:p>
            <a:pPr lvl="1">
              <a:lnSpc>
                <a:spcPct val="120000"/>
              </a:lnSpc>
              <a:buFont typeface="Wingdings" panose="05000000000000000000" pitchFamily="2" charset="2"/>
              <a:buNone/>
            </a:pPr>
            <a:r>
              <a:rPr lang="zh-CN" altLang="en-US" dirty="0"/>
              <a:t>（</a:t>
            </a:r>
            <a:r>
              <a:rPr lang="en-US" altLang="zh-CN" dirty="0"/>
              <a:t>2</a:t>
            </a:r>
            <a:r>
              <a:rPr lang="zh-CN" altLang="en-US" dirty="0"/>
              <a:t>）处理要求</a:t>
            </a:r>
          </a:p>
          <a:p>
            <a:pPr lvl="2">
              <a:lnSpc>
                <a:spcPct val="120000"/>
              </a:lnSpc>
              <a:buSzPct val="87000"/>
              <a:buFont typeface="Wingdings" panose="05000000000000000000" pitchFamily="2" charset="2"/>
              <a:buChar char="l"/>
            </a:pPr>
            <a:r>
              <a:rPr lang="zh-CN" altLang="en-US" dirty="0"/>
              <a:t>用户要完成的处理功能</a:t>
            </a:r>
          </a:p>
          <a:p>
            <a:pPr lvl="2">
              <a:lnSpc>
                <a:spcPct val="120000"/>
              </a:lnSpc>
              <a:buSzPct val="87000"/>
              <a:buFont typeface="Wingdings" panose="05000000000000000000" pitchFamily="2" charset="2"/>
              <a:buChar char="l"/>
            </a:pPr>
            <a:r>
              <a:rPr lang="zh-CN" altLang="en-US" dirty="0"/>
              <a:t>对处理性能的要求</a:t>
            </a:r>
          </a:p>
          <a:p>
            <a:pPr lvl="1">
              <a:lnSpc>
                <a:spcPct val="120000"/>
              </a:lnSpc>
              <a:buFont typeface="Wingdings" panose="05000000000000000000" pitchFamily="2" charset="2"/>
              <a:buNone/>
            </a:pPr>
            <a:r>
              <a:rPr lang="zh-CN" altLang="en-US" dirty="0"/>
              <a:t>（</a:t>
            </a:r>
            <a:r>
              <a:rPr lang="en-US" altLang="zh-CN" dirty="0"/>
              <a:t>3</a:t>
            </a:r>
            <a:r>
              <a:rPr lang="zh-CN" altLang="en-US" dirty="0"/>
              <a:t>）安全性与完整性要求</a:t>
            </a:r>
          </a:p>
          <a:p>
            <a:pPr lvl="1">
              <a:lnSpc>
                <a:spcPct val="90000"/>
              </a:lnSpc>
            </a:pPr>
            <a:endParaRPr lang="en-US" altLang="zh-CN"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1605079F-94FA-4A90-B27F-7E217E3F5484}" type="datetime1">
              <a:rPr lang="zh-CN" altLang="en-US" smtClean="0"/>
              <a:t>2021/11/25</a:t>
            </a:fld>
            <a:endParaRPr lang="zh-CN" alt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zh-CN" sz="3600"/>
              <a:t>需求分析的任务</a:t>
            </a:r>
            <a:r>
              <a:rPr lang="zh-CN" altLang="en-US" sz="3600"/>
              <a:t>（续）</a:t>
            </a:r>
            <a:endParaRPr lang="zh-CN" altLang="zh-CN" sz="3600"/>
          </a:p>
        </p:txBody>
      </p:sp>
      <p:sp>
        <p:nvSpPr>
          <p:cNvPr id="33795" name="Rectangle 3"/>
          <p:cNvSpPr>
            <a:spLocks noGrp="1" noChangeArrowheads="1"/>
          </p:cNvSpPr>
          <p:nvPr>
            <p:ph idx="1"/>
          </p:nvPr>
        </p:nvSpPr>
        <p:spPr>
          <a:xfrm>
            <a:off x="928738" y="908720"/>
            <a:ext cx="8149538" cy="4854575"/>
          </a:xfrm>
        </p:spPr>
        <p:txBody>
          <a:bodyPr/>
          <a:lstStyle/>
          <a:p>
            <a:pPr>
              <a:lnSpc>
                <a:spcPct val="150000"/>
              </a:lnSpc>
            </a:pPr>
            <a:r>
              <a:rPr lang="zh-CN" altLang="en-US" dirty="0"/>
              <a:t>确定用户最终需求的难点</a:t>
            </a:r>
          </a:p>
          <a:p>
            <a:pPr lvl="1">
              <a:lnSpc>
                <a:spcPct val="120000"/>
              </a:lnSpc>
            </a:pPr>
            <a:r>
              <a:rPr lang="zh-CN" altLang="en-US" dirty="0"/>
              <a:t>用户缺少计算机知识，不能准确地表达自己的需求，他们所提出的需求往往不断地变化。</a:t>
            </a:r>
          </a:p>
          <a:p>
            <a:pPr lvl="1">
              <a:lnSpc>
                <a:spcPct val="120000"/>
              </a:lnSpc>
            </a:pPr>
            <a:r>
              <a:rPr lang="zh-CN" altLang="en-US" dirty="0"/>
              <a:t>设计人员缺少用户的专业知识，不易理解用户的真正需求，甚至误解用户的需求</a:t>
            </a:r>
          </a:p>
          <a:p>
            <a:pPr>
              <a:lnSpc>
                <a:spcPct val="150000"/>
              </a:lnSpc>
            </a:pPr>
            <a:r>
              <a:rPr lang="zh-CN" altLang="en-US" dirty="0"/>
              <a:t>解决方法</a:t>
            </a:r>
          </a:p>
          <a:p>
            <a:pPr lvl="1">
              <a:lnSpc>
                <a:spcPct val="120000"/>
              </a:lnSpc>
            </a:pPr>
            <a:r>
              <a:rPr lang="zh-CN" altLang="en-US" dirty="0"/>
              <a:t>设计人员必须不断深入地与用户进行交流，才能逐步确定用户的实际需求</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DA33C426-6D55-4BC4-9C81-3EE730E71D1E}" type="datetime1">
              <a:rPr lang="zh-CN" altLang="en-US" smtClean="0"/>
              <a:t>2021/11/25</a:t>
            </a:fld>
            <a:endParaRPr lang="zh-CN" alt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z="3600"/>
              <a:t>7.2  </a:t>
            </a:r>
            <a:r>
              <a:rPr lang="zh-CN" altLang="en-US" sz="3600"/>
              <a:t>需求分析</a:t>
            </a:r>
          </a:p>
        </p:txBody>
      </p:sp>
      <p:sp>
        <p:nvSpPr>
          <p:cNvPr id="34819" name="Rectangle 3"/>
          <p:cNvSpPr>
            <a:spLocks noGrp="1" noChangeArrowheads="1"/>
          </p:cNvSpPr>
          <p:nvPr>
            <p:ph idx="1"/>
          </p:nvPr>
        </p:nvSpPr>
        <p:spPr/>
        <p:txBody>
          <a:bodyPr/>
          <a:lstStyle/>
          <a:p>
            <a:pPr marL="0" indent="0">
              <a:lnSpc>
                <a:spcPct val="150000"/>
              </a:lnSpc>
              <a:buFont typeface="Wingdings" panose="05000000000000000000" pitchFamily="2" charset="2"/>
              <a:buNone/>
            </a:pPr>
            <a:r>
              <a:rPr lang="en-US" altLang="zh-CN" dirty="0"/>
              <a:t>7.2.1  </a:t>
            </a:r>
            <a:r>
              <a:rPr lang="zh-CN" altLang="en-US" dirty="0"/>
              <a:t>需求分析的任务</a:t>
            </a:r>
          </a:p>
          <a:p>
            <a:pPr marL="0" indent="0">
              <a:lnSpc>
                <a:spcPct val="150000"/>
              </a:lnSpc>
              <a:buFont typeface="Wingdings" panose="05000000000000000000" pitchFamily="2" charset="2"/>
              <a:buNone/>
            </a:pPr>
            <a:r>
              <a:rPr lang="en-US" altLang="zh-CN" dirty="0">
                <a:solidFill>
                  <a:srgbClr val="002060"/>
                </a:solidFill>
              </a:rPr>
              <a:t>7.2.2  </a:t>
            </a:r>
            <a:r>
              <a:rPr lang="zh-CN" altLang="en-US" dirty="0">
                <a:solidFill>
                  <a:srgbClr val="002060"/>
                </a:solidFill>
              </a:rPr>
              <a:t>需求分析的方法</a:t>
            </a:r>
          </a:p>
          <a:p>
            <a:pPr marL="0" indent="0">
              <a:lnSpc>
                <a:spcPct val="150000"/>
              </a:lnSpc>
              <a:buFont typeface="Wingdings" panose="05000000000000000000" pitchFamily="2" charset="2"/>
              <a:buNone/>
            </a:pPr>
            <a:r>
              <a:rPr lang="en-US" altLang="zh-CN" dirty="0"/>
              <a:t>7.2.3  </a:t>
            </a:r>
            <a:r>
              <a:rPr lang="zh-CN" altLang="en-US" dirty="0"/>
              <a:t>数据字典</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33C1820A-9BB4-4481-AEB8-C5D8A288F34B}" type="datetime1">
              <a:rPr lang="zh-CN" altLang="en-US" smtClean="0"/>
              <a:t>2021/11/25</a:t>
            </a:fld>
            <a:endParaRPr lang="zh-CN" alt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sz="3600"/>
              <a:t>7.2.2  </a:t>
            </a:r>
            <a:r>
              <a:rPr lang="zh-CN" altLang="zh-CN" sz="3600"/>
              <a:t>需求分析的方法</a:t>
            </a:r>
          </a:p>
        </p:txBody>
      </p:sp>
      <p:sp>
        <p:nvSpPr>
          <p:cNvPr id="35843" name="Rectangle 3"/>
          <p:cNvSpPr>
            <a:spLocks noGrp="1" noChangeArrowheads="1"/>
          </p:cNvSpPr>
          <p:nvPr>
            <p:ph idx="1"/>
          </p:nvPr>
        </p:nvSpPr>
        <p:spPr>
          <a:xfrm>
            <a:off x="947389" y="908720"/>
            <a:ext cx="8149538" cy="4854575"/>
          </a:xfrm>
        </p:spPr>
        <p:txBody>
          <a:bodyPr/>
          <a:lstStyle/>
          <a:p>
            <a:pPr>
              <a:lnSpc>
                <a:spcPct val="120000"/>
              </a:lnSpc>
            </a:pPr>
            <a:r>
              <a:rPr lang="zh-CN" altLang="zh-CN" dirty="0"/>
              <a:t>调查清楚用户的实际需求并进行初步分析</a:t>
            </a:r>
          </a:p>
          <a:p>
            <a:pPr>
              <a:lnSpc>
                <a:spcPct val="120000"/>
              </a:lnSpc>
            </a:pPr>
            <a:r>
              <a:rPr lang="zh-CN" altLang="zh-CN" dirty="0"/>
              <a:t>与用户达成共识</a:t>
            </a:r>
          </a:p>
          <a:p>
            <a:pPr>
              <a:lnSpc>
                <a:spcPct val="120000"/>
              </a:lnSpc>
            </a:pPr>
            <a:r>
              <a:rPr lang="zh-CN" altLang="zh-CN" dirty="0"/>
              <a:t>分析与表达这些需求</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9C305376-EC46-44EB-A10D-1332804B1764}" type="datetime1">
              <a:rPr lang="zh-CN" altLang="en-US" smtClean="0"/>
              <a:t>2021/11/25</a:t>
            </a:fld>
            <a:endParaRPr lang="zh-CN" alt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zh-CN" sz="3600"/>
              <a:t>调查用户需求的步骤</a:t>
            </a:r>
          </a:p>
        </p:txBody>
      </p:sp>
      <p:sp>
        <p:nvSpPr>
          <p:cNvPr id="36867" name="Rectangle 3"/>
          <p:cNvSpPr>
            <a:spLocks noGrp="1" noChangeArrowheads="1"/>
          </p:cNvSpPr>
          <p:nvPr>
            <p:ph idx="1"/>
          </p:nvPr>
        </p:nvSpPr>
        <p:spPr>
          <a:xfrm>
            <a:off x="899592" y="836712"/>
            <a:ext cx="8149538" cy="4854575"/>
          </a:xfrm>
        </p:spPr>
        <p:txBody>
          <a:bodyPr/>
          <a:lstStyle/>
          <a:p>
            <a:pPr marL="0" indent="0">
              <a:lnSpc>
                <a:spcPct val="120000"/>
              </a:lnSpc>
              <a:buFont typeface="Wingdings" panose="05000000000000000000" pitchFamily="2" charset="2"/>
              <a:buNone/>
            </a:pPr>
            <a:r>
              <a:rPr lang="zh-CN" altLang="en-US" dirty="0"/>
              <a:t>（</a:t>
            </a:r>
            <a:r>
              <a:rPr lang="en-US" altLang="zh-CN" dirty="0"/>
              <a:t>1</a:t>
            </a:r>
            <a:r>
              <a:rPr lang="zh-CN" altLang="en-US" dirty="0"/>
              <a:t>）调查组织机构情况</a:t>
            </a:r>
          </a:p>
          <a:p>
            <a:pPr marL="0" indent="0">
              <a:lnSpc>
                <a:spcPct val="120000"/>
              </a:lnSpc>
              <a:buFont typeface="Wingdings" panose="05000000000000000000" pitchFamily="2" charset="2"/>
              <a:buNone/>
            </a:pPr>
            <a:r>
              <a:rPr lang="zh-CN" altLang="en-US" dirty="0"/>
              <a:t>（</a:t>
            </a:r>
            <a:r>
              <a:rPr lang="en-US" altLang="zh-CN" dirty="0"/>
              <a:t>2</a:t>
            </a:r>
            <a:r>
              <a:rPr lang="zh-CN" altLang="en-US" dirty="0"/>
              <a:t>）调查各部门的业务活动情况</a:t>
            </a:r>
          </a:p>
          <a:p>
            <a:pPr marL="0" indent="0">
              <a:lnSpc>
                <a:spcPct val="120000"/>
              </a:lnSpc>
              <a:buFont typeface="Wingdings" panose="05000000000000000000" pitchFamily="2" charset="2"/>
              <a:buNone/>
            </a:pPr>
            <a:r>
              <a:rPr lang="zh-CN" altLang="en-US" dirty="0"/>
              <a:t>（</a:t>
            </a:r>
            <a:r>
              <a:rPr lang="en-US" altLang="zh-CN" dirty="0"/>
              <a:t>3</a:t>
            </a:r>
            <a:r>
              <a:rPr lang="zh-CN" altLang="en-US" dirty="0"/>
              <a:t>）协助用户明确对新系统的各种要求，包括信</a:t>
            </a:r>
            <a:endParaRPr lang="en-US" altLang="zh-CN" dirty="0"/>
          </a:p>
          <a:p>
            <a:pPr marL="0" indent="0">
              <a:lnSpc>
                <a:spcPct val="120000"/>
              </a:lnSpc>
              <a:buFont typeface="Wingdings" panose="05000000000000000000" pitchFamily="2" charset="2"/>
              <a:buNone/>
            </a:pPr>
            <a:r>
              <a:rPr lang="en-US" altLang="zh-CN" dirty="0"/>
              <a:t>         </a:t>
            </a:r>
            <a:r>
              <a:rPr lang="zh-CN" altLang="en-US" dirty="0"/>
              <a:t>息要求、处理要求、完全性与完整性要求</a:t>
            </a:r>
          </a:p>
          <a:p>
            <a:pPr marL="0" indent="0">
              <a:lnSpc>
                <a:spcPct val="120000"/>
              </a:lnSpc>
              <a:buFont typeface="Wingdings" panose="05000000000000000000" pitchFamily="2" charset="2"/>
              <a:buNone/>
            </a:pPr>
            <a:r>
              <a:rPr lang="zh-CN" altLang="en-US" dirty="0"/>
              <a:t>（</a:t>
            </a:r>
            <a:r>
              <a:rPr lang="en-US" altLang="zh-CN" dirty="0"/>
              <a:t>4</a:t>
            </a:r>
            <a:r>
              <a:rPr lang="zh-CN" altLang="en-US" dirty="0"/>
              <a:t>）确定新系统的边界</a:t>
            </a:r>
          </a:p>
          <a:p>
            <a:pPr marL="0" indent="0">
              <a:lnSpc>
                <a:spcPct val="150000"/>
              </a:lnSpc>
            </a:pPr>
            <a:endParaRPr lang="en-US" altLang="zh-CN"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A8BB0F0D-1E01-4242-A945-55F6F646E1D9}" type="datetime1">
              <a:rPr lang="zh-CN" altLang="en-US" smtClean="0"/>
              <a:t>2021/11/25</a:t>
            </a:fld>
            <a:endParaRPr lang="zh-CN" alt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zh-CN" sz="3600"/>
              <a:t>常用调查方法</a:t>
            </a:r>
          </a:p>
        </p:txBody>
      </p:sp>
      <p:sp>
        <p:nvSpPr>
          <p:cNvPr id="37891" name="Rectangle 3"/>
          <p:cNvSpPr>
            <a:spLocks noGrp="1" noChangeArrowheads="1"/>
          </p:cNvSpPr>
          <p:nvPr>
            <p:ph idx="1"/>
          </p:nvPr>
        </p:nvSpPr>
        <p:spPr>
          <a:xfrm>
            <a:off x="899592" y="836712"/>
            <a:ext cx="8149538" cy="5400600"/>
          </a:xfrm>
        </p:spPr>
        <p:txBody>
          <a:bodyPr/>
          <a:lstStyle/>
          <a:p>
            <a:pPr marL="0" indent="0">
              <a:buFont typeface="Wingdings" panose="05000000000000000000" pitchFamily="2" charset="2"/>
              <a:buNone/>
            </a:pPr>
            <a:r>
              <a:rPr lang="zh-CN" altLang="en-US" dirty="0"/>
              <a:t>（</a:t>
            </a:r>
            <a:r>
              <a:rPr lang="en-US" altLang="zh-CN" dirty="0"/>
              <a:t>1</a:t>
            </a:r>
            <a:r>
              <a:rPr lang="zh-CN" altLang="en-US" dirty="0"/>
              <a:t>）跟班作业</a:t>
            </a:r>
          </a:p>
          <a:p>
            <a:pPr lvl="1"/>
            <a:r>
              <a:rPr lang="zh-CN" altLang="en-US" dirty="0"/>
              <a:t>通过亲身参加业务工作了解业务活动的情况</a:t>
            </a:r>
          </a:p>
          <a:p>
            <a:pPr marL="0" indent="0">
              <a:buFont typeface="Wingdings" panose="05000000000000000000" pitchFamily="2" charset="2"/>
              <a:buNone/>
            </a:pPr>
            <a:r>
              <a:rPr lang="zh-CN" altLang="en-US" dirty="0"/>
              <a:t>（</a:t>
            </a:r>
            <a:r>
              <a:rPr lang="en-US" altLang="zh-CN" dirty="0"/>
              <a:t>2</a:t>
            </a:r>
            <a:r>
              <a:rPr lang="zh-CN" altLang="en-US" dirty="0"/>
              <a:t>）开调查会</a:t>
            </a:r>
          </a:p>
          <a:p>
            <a:pPr lvl="1"/>
            <a:r>
              <a:rPr lang="zh-CN" altLang="en-US" dirty="0"/>
              <a:t>通过与用户座谈来了解业务活动情况及用户需求</a:t>
            </a:r>
          </a:p>
          <a:p>
            <a:pPr marL="0" indent="0">
              <a:buFont typeface="Wingdings" panose="05000000000000000000" pitchFamily="2" charset="2"/>
              <a:buNone/>
            </a:pPr>
            <a:r>
              <a:rPr lang="zh-CN" altLang="en-US" dirty="0"/>
              <a:t>（</a:t>
            </a:r>
            <a:r>
              <a:rPr lang="en-US" altLang="zh-CN" dirty="0"/>
              <a:t>3</a:t>
            </a:r>
            <a:r>
              <a:rPr lang="zh-CN" altLang="en-US" dirty="0"/>
              <a:t>）请专人介绍</a:t>
            </a:r>
          </a:p>
          <a:p>
            <a:pPr marL="0" indent="0">
              <a:buFont typeface="Wingdings" panose="05000000000000000000" pitchFamily="2" charset="2"/>
              <a:buNone/>
            </a:pPr>
            <a:r>
              <a:rPr lang="zh-CN" altLang="en-US" dirty="0"/>
              <a:t>（</a:t>
            </a:r>
            <a:r>
              <a:rPr lang="en-US" altLang="zh-CN" dirty="0"/>
              <a:t>4</a:t>
            </a:r>
            <a:r>
              <a:rPr lang="zh-CN" altLang="en-US" dirty="0"/>
              <a:t>）询问</a:t>
            </a:r>
          </a:p>
          <a:p>
            <a:pPr lvl="1"/>
            <a:r>
              <a:rPr lang="zh-CN" altLang="en-US" dirty="0"/>
              <a:t>对某些调查中的问题，可以找专人询问</a:t>
            </a:r>
          </a:p>
          <a:p>
            <a:pPr marL="0" indent="0">
              <a:buFont typeface="Wingdings" panose="05000000000000000000" pitchFamily="2" charset="2"/>
              <a:buNone/>
            </a:pPr>
            <a:r>
              <a:rPr lang="zh-CN" altLang="en-US" dirty="0"/>
              <a:t>（</a:t>
            </a:r>
            <a:r>
              <a:rPr lang="en-US" altLang="zh-CN" dirty="0"/>
              <a:t>5</a:t>
            </a:r>
            <a:r>
              <a:rPr lang="zh-CN" altLang="en-US" dirty="0"/>
              <a:t>）设计调查表请用户填写</a:t>
            </a:r>
          </a:p>
          <a:p>
            <a:pPr lvl="1"/>
            <a:r>
              <a:rPr lang="zh-CN" altLang="en-US" dirty="0"/>
              <a:t>调查表设计合理，则很有效</a:t>
            </a:r>
          </a:p>
          <a:p>
            <a:pPr marL="0" indent="0">
              <a:buFont typeface="Wingdings" panose="05000000000000000000" pitchFamily="2" charset="2"/>
              <a:buNone/>
            </a:pPr>
            <a:r>
              <a:rPr lang="zh-CN" altLang="en-US" dirty="0"/>
              <a:t>（</a:t>
            </a:r>
            <a:r>
              <a:rPr lang="en-US" altLang="zh-CN" dirty="0"/>
              <a:t>6</a:t>
            </a:r>
            <a:r>
              <a:rPr lang="zh-CN" altLang="en-US" dirty="0"/>
              <a:t>）查阅记录</a:t>
            </a:r>
          </a:p>
          <a:p>
            <a:pPr lvl="1"/>
            <a:r>
              <a:rPr lang="zh-CN" altLang="en-US" dirty="0"/>
              <a:t>查阅与原系统有关的数据记录</a:t>
            </a:r>
          </a:p>
          <a:p>
            <a:pPr lvl="1"/>
            <a:endParaRPr lang="en-US" altLang="zh-CN"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B64D754C-552B-4BC3-9167-D7180554EF9D}" type="datetime1">
              <a:rPr lang="zh-CN" altLang="en-US" smtClean="0"/>
              <a:t>2021/11/25</a:t>
            </a:fld>
            <a:endParaRPr lang="zh-CN" alt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zh-CN" sz="3600"/>
              <a:t>进一步分析和表达用户需求</a:t>
            </a:r>
          </a:p>
        </p:txBody>
      </p:sp>
      <p:sp>
        <p:nvSpPr>
          <p:cNvPr id="38915" name="Rectangle 3"/>
          <p:cNvSpPr>
            <a:spLocks noGrp="1" noChangeArrowheads="1"/>
          </p:cNvSpPr>
          <p:nvPr>
            <p:ph idx="1"/>
          </p:nvPr>
        </p:nvSpPr>
        <p:spPr>
          <a:xfrm>
            <a:off x="930799" y="836712"/>
            <a:ext cx="8149538" cy="4854575"/>
          </a:xfrm>
        </p:spPr>
        <p:txBody>
          <a:bodyPr/>
          <a:lstStyle/>
          <a:p>
            <a:pPr>
              <a:lnSpc>
                <a:spcPct val="150000"/>
              </a:lnSpc>
            </a:pPr>
            <a:r>
              <a:rPr lang="zh-CN" altLang="en-US" dirty="0"/>
              <a:t>分析方法</a:t>
            </a:r>
          </a:p>
          <a:p>
            <a:pPr lvl="1">
              <a:lnSpc>
                <a:spcPct val="150000"/>
              </a:lnSpc>
            </a:pPr>
            <a:r>
              <a:rPr lang="zh-CN" altLang="en-US" dirty="0"/>
              <a:t>结构化分析方法（</a:t>
            </a:r>
            <a:r>
              <a:rPr lang="en-US" altLang="zh-CN" dirty="0"/>
              <a:t>Structured Analysis</a:t>
            </a:r>
            <a:r>
              <a:rPr lang="zh-CN" altLang="en-US" dirty="0"/>
              <a:t>，简称</a:t>
            </a:r>
            <a:r>
              <a:rPr lang="en-US" altLang="zh-CN" dirty="0"/>
              <a:t>SA</a:t>
            </a:r>
            <a:r>
              <a:rPr lang="zh-CN" altLang="en-US" dirty="0"/>
              <a:t>方法）</a:t>
            </a:r>
          </a:p>
          <a:p>
            <a:pPr lvl="2">
              <a:lnSpc>
                <a:spcPct val="150000"/>
              </a:lnSpc>
              <a:buSzPct val="87000"/>
              <a:buFont typeface="Wingdings" panose="05000000000000000000" pitchFamily="2" charset="2"/>
              <a:buChar char="l"/>
            </a:pPr>
            <a:r>
              <a:rPr lang="en-US" altLang="zh-CN" dirty="0"/>
              <a:t>SA</a:t>
            </a:r>
            <a:r>
              <a:rPr lang="zh-CN" altLang="en-US" dirty="0"/>
              <a:t>方法从最上层的系统组织机构入手</a:t>
            </a:r>
          </a:p>
          <a:p>
            <a:pPr lvl="2">
              <a:lnSpc>
                <a:spcPct val="150000"/>
              </a:lnSpc>
              <a:buSzPct val="87000"/>
              <a:buFont typeface="Wingdings" panose="05000000000000000000" pitchFamily="2" charset="2"/>
              <a:buChar char="l"/>
            </a:pPr>
            <a:r>
              <a:rPr lang="zh-CN" altLang="en-US" dirty="0"/>
              <a:t>采用自顶向下、逐层分解的方式分析系统</a:t>
            </a:r>
            <a:endParaRPr lang="en-US" altLang="zh-CN" dirty="0"/>
          </a:p>
          <a:p>
            <a:pPr>
              <a:lnSpc>
                <a:spcPct val="150000"/>
              </a:lnSpc>
            </a:pPr>
            <a:r>
              <a:rPr lang="zh-CN" altLang="zh-CN" dirty="0"/>
              <a:t>对用户需求进行分析与表达后，需求分析报告必须提交给用户，征得用户的认可</a:t>
            </a:r>
          </a:p>
          <a:p>
            <a:pPr>
              <a:lnSpc>
                <a:spcPct val="150000"/>
              </a:lnSpc>
            </a:pPr>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F1F6B531-F72E-4581-99AE-59E9D16D61C4}" type="datetime1">
              <a:rPr lang="zh-CN" altLang="en-US" smtClean="0"/>
              <a:t>2021/11/25</a:t>
            </a:fld>
            <a:endParaRPr lang="zh-CN" alt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zh-CN" sz="3600"/>
              <a:t>需求分析过程</a:t>
            </a:r>
          </a:p>
        </p:txBody>
      </p:sp>
      <p:sp>
        <p:nvSpPr>
          <p:cNvPr id="39939" name="Text Box 6"/>
          <p:cNvSpPr txBox="1">
            <a:spLocks noChangeArrowheads="1"/>
          </p:cNvSpPr>
          <p:nvPr/>
        </p:nvSpPr>
        <p:spPr bwMode="auto">
          <a:xfrm>
            <a:off x="3851920" y="5949950"/>
            <a:ext cx="1636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b="1" dirty="0">
                <a:latin typeface="Times New Roman" panose="02020603050405020304" pitchFamily="18" charset="0"/>
              </a:rPr>
              <a:t>需求分析过程 </a:t>
            </a:r>
          </a:p>
        </p:txBody>
      </p:sp>
      <p:pic>
        <p:nvPicPr>
          <p:cNvPr id="3994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585" y="1447800"/>
            <a:ext cx="773430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B4862B77-C565-423F-86F5-F6BD5203C1E7}" type="datetime1">
              <a:rPr lang="zh-CN" altLang="en-US" smtClean="0"/>
              <a:t>2021/11/25</a:t>
            </a:fld>
            <a:endParaRPr lang="zh-CN" alt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sz="3600"/>
              <a:t>7.2  </a:t>
            </a:r>
            <a:r>
              <a:rPr lang="zh-CN" altLang="en-US" sz="3600"/>
              <a:t>需求分析</a:t>
            </a:r>
          </a:p>
        </p:txBody>
      </p:sp>
      <p:sp>
        <p:nvSpPr>
          <p:cNvPr id="40963" name="Rectangle 3"/>
          <p:cNvSpPr>
            <a:spLocks noGrp="1" noChangeArrowheads="1"/>
          </p:cNvSpPr>
          <p:nvPr>
            <p:ph idx="1"/>
          </p:nvPr>
        </p:nvSpPr>
        <p:spPr/>
        <p:txBody>
          <a:bodyPr/>
          <a:lstStyle/>
          <a:p>
            <a:pPr marL="0" indent="0">
              <a:lnSpc>
                <a:spcPct val="150000"/>
              </a:lnSpc>
              <a:buFont typeface="Wingdings" panose="05000000000000000000" pitchFamily="2" charset="2"/>
              <a:buNone/>
            </a:pPr>
            <a:r>
              <a:rPr lang="en-US" altLang="zh-CN" dirty="0"/>
              <a:t>7.2.1  </a:t>
            </a:r>
            <a:r>
              <a:rPr lang="zh-CN" altLang="en-US" dirty="0"/>
              <a:t>需求分析的任务</a:t>
            </a:r>
          </a:p>
          <a:p>
            <a:pPr marL="0" indent="0">
              <a:lnSpc>
                <a:spcPct val="150000"/>
              </a:lnSpc>
              <a:buFont typeface="Wingdings" panose="05000000000000000000" pitchFamily="2" charset="2"/>
              <a:buNone/>
            </a:pPr>
            <a:r>
              <a:rPr lang="en-US" altLang="zh-CN" dirty="0"/>
              <a:t>7.2.2  </a:t>
            </a:r>
            <a:r>
              <a:rPr lang="zh-CN" altLang="en-US" dirty="0"/>
              <a:t>需求分析的方法</a:t>
            </a:r>
          </a:p>
          <a:p>
            <a:pPr marL="0" indent="0">
              <a:lnSpc>
                <a:spcPct val="150000"/>
              </a:lnSpc>
              <a:buFont typeface="Wingdings" panose="05000000000000000000" pitchFamily="2" charset="2"/>
              <a:buNone/>
            </a:pPr>
            <a:r>
              <a:rPr lang="en-US" altLang="zh-CN" dirty="0">
                <a:solidFill>
                  <a:srgbClr val="002060"/>
                </a:solidFill>
              </a:rPr>
              <a:t>7.2.3  </a:t>
            </a:r>
            <a:r>
              <a:rPr lang="zh-CN" altLang="en-US" dirty="0">
                <a:solidFill>
                  <a:srgbClr val="002060"/>
                </a:solidFill>
              </a:rPr>
              <a:t>数据字典</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76A03649-E14E-4C5D-AAA8-192D492D7484}" type="datetime1">
              <a:rPr lang="zh-CN" altLang="en-US" smtClean="0"/>
              <a:t>2021/11/25</a:t>
            </a:fld>
            <a:endParaRPr lang="zh-CN"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zh-CN" sz="3600"/>
              <a:t>数据库设计概述（续）</a:t>
            </a:r>
          </a:p>
        </p:txBody>
      </p:sp>
      <p:sp>
        <p:nvSpPr>
          <p:cNvPr id="5123" name="Rectangle 3"/>
          <p:cNvSpPr>
            <a:spLocks noGrp="1" noChangeArrowheads="1"/>
          </p:cNvSpPr>
          <p:nvPr>
            <p:ph idx="1"/>
          </p:nvPr>
        </p:nvSpPr>
        <p:spPr>
          <a:xfrm>
            <a:off x="827584" y="908720"/>
            <a:ext cx="8149538" cy="4854575"/>
          </a:xfrm>
        </p:spPr>
        <p:txBody>
          <a:bodyPr/>
          <a:lstStyle/>
          <a:p>
            <a:pPr>
              <a:lnSpc>
                <a:spcPct val="120000"/>
              </a:lnSpc>
            </a:pPr>
            <a:r>
              <a:rPr lang="en-US" altLang="zh-CN" dirty="0"/>
              <a:t> </a:t>
            </a:r>
            <a:r>
              <a:rPr lang="zh-CN" altLang="en-US" dirty="0"/>
              <a:t>数据库设计</a:t>
            </a:r>
          </a:p>
          <a:p>
            <a:pPr lvl="1">
              <a:lnSpc>
                <a:spcPct val="120000"/>
              </a:lnSpc>
            </a:pPr>
            <a:r>
              <a:rPr lang="zh-CN" altLang="en-US" dirty="0"/>
              <a:t>数据库设计的目标是为用户和各种应用系统提供一个</a:t>
            </a:r>
            <a:r>
              <a:rPr lang="zh-CN" altLang="en-US" dirty="0">
                <a:solidFill>
                  <a:srgbClr val="FF00FF"/>
                </a:solidFill>
              </a:rPr>
              <a:t>信息基础设施</a:t>
            </a:r>
            <a:r>
              <a:rPr lang="zh-CN" altLang="en-US" dirty="0"/>
              <a:t>和高效率的</a:t>
            </a:r>
            <a:r>
              <a:rPr lang="zh-CN" altLang="en-US" dirty="0">
                <a:solidFill>
                  <a:srgbClr val="FF00FF"/>
                </a:solidFill>
              </a:rPr>
              <a:t>运行环境 </a:t>
            </a:r>
            <a:r>
              <a:rPr lang="zh-CN" altLang="en-US" dirty="0"/>
              <a:t>。</a:t>
            </a:r>
          </a:p>
          <a:p>
            <a:pPr lvl="1">
              <a:lnSpc>
                <a:spcPct val="120000"/>
              </a:lnSpc>
            </a:pPr>
            <a:r>
              <a:rPr lang="zh-CN" altLang="en-US" dirty="0"/>
              <a:t>高效率的运行环境</a:t>
            </a:r>
          </a:p>
          <a:p>
            <a:pPr lvl="2">
              <a:lnSpc>
                <a:spcPct val="120000"/>
              </a:lnSpc>
              <a:buSzPct val="87000"/>
              <a:buFont typeface="Wingdings" panose="05000000000000000000" pitchFamily="2" charset="2"/>
              <a:buChar char="l"/>
            </a:pPr>
            <a:r>
              <a:rPr lang="zh-CN" altLang="en-US" dirty="0"/>
              <a:t>数据库数据的存取效率高</a:t>
            </a:r>
          </a:p>
          <a:p>
            <a:pPr lvl="2">
              <a:lnSpc>
                <a:spcPct val="120000"/>
              </a:lnSpc>
              <a:buSzPct val="87000"/>
              <a:buFont typeface="Wingdings" panose="05000000000000000000" pitchFamily="2" charset="2"/>
              <a:buChar char="l"/>
            </a:pPr>
            <a:r>
              <a:rPr lang="zh-CN" altLang="en-US" dirty="0"/>
              <a:t>数据库存储空间的利用率高</a:t>
            </a:r>
          </a:p>
          <a:p>
            <a:pPr lvl="2">
              <a:lnSpc>
                <a:spcPct val="120000"/>
              </a:lnSpc>
              <a:buSzPct val="87000"/>
              <a:buFont typeface="Wingdings" panose="05000000000000000000" pitchFamily="2" charset="2"/>
              <a:buChar char="l"/>
            </a:pPr>
            <a:r>
              <a:rPr lang="zh-CN" altLang="en-US" dirty="0"/>
              <a:t>数据库系统运行管理的效率高</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1BD3A491-29EA-44A7-95D7-3C8711E2362D}"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p:cTn id="7" dur="500" fill="hold"/>
                                        <p:tgtEl>
                                          <p:spTgt spid="512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12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12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123">
                                            <p:txEl>
                                              <p:pRg st="2" end="2"/>
                                            </p:txEl>
                                          </p:spTgt>
                                        </p:tgtEl>
                                        <p:attrNameLst>
                                          <p:attrName>style.visibility</p:attrName>
                                        </p:attrNameLst>
                                      </p:cBhvr>
                                      <p:to>
                                        <p:strVal val="visible"/>
                                      </p:to>
                                    </p:set>
                                    <p:anim calcmode="lin" valueType="num">
                                      <p:cBhvr>
                                        <p:cTn id="14" dur="500" fill="hold"/>
                                        <p:tgtEl>
                                          <p:spTgt spid="512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12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12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123">
                                            <p:txEl>
                                              <p:pRg st="3" end="3"/>
                                            </p:txEl>
                                          </p:spTgt>
                                        </p:tgtEl>
                                        <p:attrNameLst>
                                          <p:attrName>style.visibility</p:attrName>
                                        </p:attrNameLst>
                                      </p:cBhvr>
                                      <p:to>
                                        <p:strVal val="visible"/>
                                      </p:to>
                                    </p:set>
                                    <p:anim calcmode="lin" valueType="num">
                                      <p:cBhvr>
                                        <p:cTn id="21" dur="500" fill="hold"/>
                                        <p:tgtEl>
                                          <p:spTgt spid="512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12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12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123">
                                            <p:txEl>
                                              <p:pRg st="4" end="4"/>
                                            </p:txEl>
                                          </p:spTgt>
                                        </p:tgtEl>
                                        <p:attrNameLst>
                                          <p:attrName>style.visibility</p:attrName>
                                        </p:attrNameLst>
                                      </p:cBhvr>
                                      <p:to>
                                        <p:strVal val="visible"/>
                                      </p:to>
                                    </p:set>
                                    <p:anim calcmode="lin" valueType="num">
                                      <p:cBhvr>
                                        <p:cTn id="28" dur="500" fill="hold"/>
                                        <p:tgtEl>
                                          <p:spTgt spid="512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512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512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123">
                                            <p:txEl>
                                              <p:pRg st="5" end="5"/>
                                            </p:txEl>
                                          </p:spTgt>
                                        </p:tgtEl>
                                        <p:attrNameLst>
                                          <p:attrName>style.visibility</p:attrName>
                                        </p:attrNameLst>
                                      </p:cBhvr>
                                      <p:to>
                                        <p:strVal val="visible"/>
                                      </p:to>
                                    </p:set>
                                    <p:anim calcmode="lin" valueType="num">
                                      <p:cBhvr>
                                        <p:cTn id="35" dur="500" fill="hold"/>
                                        <p:tgtEl>
                                          <p:spTgt spid="5123">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5123">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sz="3600"/>
              <a:t>7.2.3  </a:t>
            </a:r>
            <a:r>
              <a:rPr lang="zh-CN" altLang="zh-CN" sz="3600"/>
              <a:t>数据字典</a:t>
            </a:r>
          </a:p>
        </p:txBody>
      </p:sp>
      <p:sp>
        <p:nvSpPr>
          <p:cNvPr id="41987" name="Rectangle 3"/>
          <p:cNvSpPr>
            <a:spLocks noGrp="1" noChangeArrowheads="1"/>
          </p:cNvSpPr>
          <p:nvPr>
            <p:ph idx="1"/>
          </p:nvPr>
        </p:nvSpPr>
        <p:spPr>
          <a:xfrm>
            <a:off x="939858" y="908720"/>
            <a:ext cx="8149538" cy="4854575"/>
          </a:xfrm>
        </p:spPr>
        <p:txBody>
          <a:bodyPr/>
          <a:lstStyle/>
          <a:p>
            <a:pPr>
              <a:lnSpc>
                <a:spcPct val="120000"/>
              </a:lnSpc>
            </a:pPr>
            <a:r>
              <a:rPr lang="zh-CN" altLang="en-US" dirty="0"/>
              <a:t>数据字典是关于数据库中数据的描述，即元数据，不是数据本身</a:t>
            </a:r>
          </a:p>
          <a:p>
            <a:pPr>
              <a:lnSpc>
                <a:spcPct val="120000"/>
              </a:lnSpc>
            </a:pPr>
            <a:r>
              <a:rPr lang="zh-CN" altLang="en-US" dirty="0"/>
              <a:t>数据字典在需求分析阶段建立，在数据库设计过程中不断修改、充实、完善</a:t>
            </a:r>
          </a:p>
          <a:p>
            <a:pPr>
              <a:lnSpc>
                <a:spcPct val="120000"/>
              </a:lnSpc>
            </a:pPr>
            <a:r>
              <a:rPr lang="zh-CN" altLang="en-US" dirty="0"/>
              <a:t>数据字典是进行详细的数据收集和数据分析所获得的主要结果</a:t>
            </a:r>
          </a:p>
          <a:p>
            <a:pPr>
              <a:lnSpc>
                <a:spcPct val="120000"/>
              </a:lnSpc>
              <a:buFont typeface="Wingdings" panose="05000000000000000000" pitchFamily="2" charset="2"/>
              <a:buNone/>
            </a:pPr>
            <a:endParaRPr lang="en-US" altLang="zh-CN" dirty="0"/>
          </a:p>
          <a:p>
            <a:pPr>
              <a:lnSpc>
                <a:spcPct val="120000"/>
              </a:lnSpc>
              <a:buFont typeface="Wingdings" panose="05000000000000000000" pitchFamily="2" charset="2"/>
              <a:buNone/>
            </a:pPr>
            <a:r>
              <a:rPr lang="zh-CN" altLang="en-US" dirty="0"/>
              <a:t>注意：</a:t>
            </a:r>
            <a:endParaRPr lang="en-US" altLang="zh-CN" dirty="0"/>
          </a:p>
          <a:p>
            <a:pPr>
              <a:lnSpc>
                <a:spcPct val="120000"/>
              </a:lnSpc>
              <a:buFont typeface="Wingdings" panose="05000000000000000000" pitchFamily="2" charset="2"/>
              <a:buNone/>
            </a:pPr>
            <a:r>
              <a:rPr lang="zh-CN" altLang="en-US" dirty="0"/>
              <a:t>和关系数据库管理系统中数据字典的区别和联系</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BD25930F-45DD-4621-B9D3-1962FEDDBB65}" type="datetime1">
              <a:rPr lang="zh-CN" altLang="en-US" smtClean="0"/>
              <a:t>2021/11/25</a:t>
            </a:fld>
            <a:endParaRPr lang="zh-CN" alt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zh-CN" sz="3600"/>
              <a:t>数据字典</a:t>
            </a:r>
            <a:r>
              <a:rPr lang="zh-CN" altLang="en-US" sz="3600"/>
              <a:t>（续）</a:t>
            </a:r>
            <a:endParaRPr lang="zh-CN" altLang="zh-CN" sz="3600"/>
          </a:p>
        </p:txBody>
      </p:sp>
      <p:sp>
        <p:nvSpPr>
          <p:cNvPr id="43011" name="Rectangle 3"/>
          <p:cNvSpPr>
            <a:spLocks noGrp="1" noChangeArrowheads="1"/>
          </p:cNvSpPr>
          <p:nvPr>
            <p:ph idx="1"/>
          </p:nvPr>
        </p:nvSpPr>
        <p:spPr>
          <a:xfrm>
            <a:off x="945328" y="908720"/>
            <a:ext cx="8149538" cy="4854575"/>
          </a:xfrm>
        </p:spPr>
        <p:txBody>
          <a:bodyPr/>
          <a:lstStyle/>
          <a:p>
            <a:r>
              <a:rPr lang="zh-CN" altLang="en-US" dirty="0"/>
              <a:t>数据字典的内容</a:t>
            </a:r>
          </a:p>
          <a:p>
            <a:pPr lvl="1"/>
            <a:r>
              <a:rPr lang="zh-CN" altLang="en-US" dirty="0"/>
              <a:t>数据项</a:t>
            </a:r>
          </a:p>
          <a:p>
            <a:pPr lvl="1"/>
            <a:r>
              <a:rPr lang="zh-CN" altLang="en-US" dirty="0"/>
              <a:t>数据结构</a:t>
            </a:r>
          </a:p>
          <a:p>
            <a:pPr lvl="1"/>
            <a:r>
              <a:rPr lang="zh-CN" altLang="en-US" dirty="0"/>
              <a:t>数据流</a:t>
            </a:r>
          </a:p>
          <a:p>
            <a:pPr lvl="1"/>
            <a:r>
              <a:rPr lang="zh-CN" altLang="en-US" dirty="0"/>
              <a:t>数据存储</a:t>
            </a:r>
          </a:p>
          <a:p>
            <a:pPr lvl="1"/>
            <a:r>
              <a:rPr lang="zh-CN" altLang="en-US" dirty="0"/>
              <a:t>处理过程</a:t>
            </a:r>
          </a:p>
          <a:p>
            <a:r>
              <a:rPr lang="zh-CN" altLang="en-US" dirty="0"/>
              <a:t> 数据项是数据的最小组成单位</a:t>
            </a:r>
          </a:p>
          <a:p>
            <a:r>
              <a:rPr lang="zh-CN" altLang="en-US" dirty="0"/>
              <a:t> 若干个数据项可以组成一个数据结构</a:t>
            </a:r>
          </a:p>
          <a:p>
            <a:r>
              <a:rPr lang="zh-CN" altLang="en-US" dirty="0"/>
              <a:t> 数据字典通过对数据项和数据结构的定义来描述数据流、数据存储的逻辑内容</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330AF62A-0273-4A24-85F0-7C30A03B6FB5}" type="datetime1">
              <a:rPr lang="zh-CN" altLang="en-US" smtClean="0"/>
              <a:t>2021/11/25</a:t>
            </a:fld>
            <a:endParaRPr lang="zh-CN" alt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sz="3600"/>
              <a:t>1. </a:t>
            </a:r>
            <a:r>
              <a:rPr lang="zh-CN" altLang="en-US" sz="3600"/>
              <a:t>数据项</a:t>
            </a:r>
          </a:p>
        </p:txBody>
      </p:sp>
      <p:sp>
        <p:nvSpPr>
          <p:cNvPr id="44035" name="Rectangle 3"/>
          <p:cNvSpPr>
            <a:spLocks noGrp="1" noChangeArrowheads="1"/>
          </p:cNvSpPr>
          <p:nvPr>
            <p:ph idx="1"/>
          </p:nvPr>
        </p:nvSpPr>
        <p:spPr>
          <a:xfrm>
            <a:off x="958966" y="908720"/>
            <a:ext cx="8149538" cy="4854575"/>
          </a:xfrm>
        </p:spPr>
        <p:txBody>
          <a:bodyPr/>
          <a:lstStyle/>
          <a:p>
            <a:pPr>
              <a:lnSpc>
                <a:spcPct val="120000"/>
              </a:lnSpc>
            </a:pPr>
            <a:r>
              <a:rPr lang="en-US" altLang="zh-CN" dirty="0"/>
              <a:t> </a:t>
            </a:r>
            <a:r>
              <a:rPr lang="zh-CN" altLang="en-US" dirty="0"/>
              <a:t>数据项是不可再分的数据单位</a:t>
            </a:r>
          </a:p>
          <a:p>
            <a:pPr>
              <a:lnSpc>
                <a:spcPct val="120000"/>
              </a:lnSpc>
            </a:pPr>
            <a:r>
              <a:rPr lang="zh-CN" altLang="en-US" dirty="0"/>
              <a:t> 对数据项的描述</a:t>
            </a:r>
          </a:p>
          <a:p>
            <a:pPr>
              <a:lnSpc>
                <a:spcPct val="120000"/>
              </a:lnSpc>
              <a:buFont typeface="Wingdings" panose="05000000000000000000" pitchFamily="2" charset="2"/>
              <a:buNone/>
            </a:pPr>
            <a:r>
              <a:rPr lang="zh-CN" altLang="en-US" dirty="0">
                <a:solidFill>
                  <a:srgbClr val="0066FF"/>
                </a:solidFill>
              </a:rPr>
              <a:t>	数据项描述</a:t>
            </a:r>
            <a:r>
              <a:rPr lang="en-US" altLang="zh-CN" dirty="0">
                <a:solidFill>
                  <a:srgbClr val="0066FF"/>
                </a:solidFill>
              </a:rPr>
              <a:t>={</a:t>
            </a:r>
            <a:r>
              <a:rPr lang="zh-CN" altLang="en-US" dirty="0">
                <a:solidFill>
                  <a:srgbClr val="0066FF"/>
                </a:solidFill>
              </a:rPr>
              <a:t>数据项名</a:t>
            </a:r>
            <a:r>
              <a:rPr lang="en-US" altLang="zh-CN" dirty="0">
                <a:solidFill>
                  <a:srgbClr val="0066FF"/>
                </a:solidFill>
              </a:rPr>
              <a:t>,</a:t>
            </a:r>
            <a:r>
              <a:rPr lang="zh-CN" altLang="en-US" dirty="0">
                <a:solidFill>
                  <a:srgbClr val="0066FF"/>
                </a:solidFill>
              </a:rPr>
              <a:t>数据项含义说明</a:t>
            </a:r>
            <a:r>
              <a:rPr lang="en-US" altLang="zh-CN" dirty="0">
                <a:solidFill>
                  <a:srgbClr val="0066FF"/>
                </a:solidFill>
              </a:rPr>
              <a:t>,</a:t>
            </a:r>
            <a:r>
              <a:rPr lang="zh-CN" altLang="en-US" dirty="0">
                <a:solidFill>
                  <a:srgbClr val="0066FF"/>
                </a:solidFill>
              </a:rPr>
              <a:t>别名</a:t>
            </a:r>
            <a:r>
              <a:rPr lang="en-US" altLang="zh-CN" dirty="0">
                <a:solidFill>
                  <a:srgbClr val="0066FF"/>
                </a:solidFill>
              </a:rPr>
              <a:t>,</a:t>
            </a:r>
          </a:p>
          <a:p>
            <a:pPr>
              <a:lnSpc>
                <a:spcPct val="120000"/>
              </a:lnSpc>
              <a:buFont typeface="Wingdings" panose="05000000000000000000" pitchFamily="2" charset="2"/>
              <a:buNone/>
            </a:pPr>
            <a:r>
              <a:rPr lang="en-US" altLang="zh-CN" dirty="0">
                <a:solidFill>
                  <a:srgbClr val="0066FF"/>
                </a:solidFill>
              </a:rPr>
              <a:t>                          </a:t>
            </a:r>
            <a:r>
              <a:rPr lang="zh-CN" altLang="en-US" dirty="0">
                <a:solidFill>
                  <a:srgbClr val="0066FF"/>
                </a:solidFill>
              </a:rPr>
              <a:t>数据类型</a:t>
            </a:r>
            <a:r>
              <a:rPr lang="en-US" altLang="zh-CN" dirty="0">
                <a:solidFill>
                  <a:srgbClr val="0066FF"/>
                </a:solidFill>
              </a:rPr>
              <a:t>,</a:t>
            </a:r>
            <a:r>
              <a:rPr lang="zh-CN" altLang="en-US" dirty="0">
                <a:solidFill>
                  <a:srgbClr val="0066FF"/>
                </a:solidFill>
              </a:rPr>
              <a:t>长度</a:t>
            </a:r>
            <a:r>
              <a:rPr lang="en-US" altLang="zh-CN" dirty="0">
                <a:solidFill>
                  <a:srgbClr val="0066FF"/>
                </a:solidFill>
              </a:rPr>
              <a:t>,</a:t>
            </a:r>
            <a:r>
              <a:rPr lang="zh-CN" altLang="en-US" dirty="0">
                <a:solidFill>
                  <a:srgbClr val="0066FF"/>
                </a:solidFill>
              </a:rPr>
              <a:t>取值范围</a:t>
            </a:r>
            <a:r>
              <a:rPr lang="en-US" altLang="zh-CN" dirty="0">
                <a:solidFill>
                  <a:srgbClr val="0066FF"/>
                </a:solidFill>
              </a:rPr>
              <a:t>,</a:t>
            </a:r>
            <a:r>
              <a:rPr lang="zh-CN" altLang="en-US" dirty="0">
                <a:solidFill>
                  <a:srgbClr val="0066FF"/>
                </a:solidFill>
              </a:rPr>
              <a:t>取值含义</a:t>
            </a:r>
            <a:r>
              <a:rPr lang="en-US" altLang="zh-CN" dirty="0">
                <a:solidFill>
                  <a:srgbClr val="0066FF"/>
                </a:solidFill>
              </a:rPr>
              <a:t>,</a:t>
            </a:r>
          </a:p>
          <a:p>
            <a:pPr>
              <a:lnSpc>
                <a:spcPct val="120000"/>
              </a:lnSpc>
              <a:buFont typeface="Wingdings" panose="05000000000000000000" pitchFamily="2" charset="2"/>
              <a:buNone/>
            </a:pPr>
            <a:r>
              <a:rPr lang="en-US" altLang="zh-CN" dirty="0">
                <a:solidFill>
                  <a:srgbClr val="0066FF"/>
                </a:solidFill>
              </a:rPr>
              <a:t>                          </a:t>
            </a:r>
            <a:r>
              <a:rPr lang="zh-CN" altLang="en-US" dirty="0">
                <a:solidFill>
                  <a:srgbClr val="0066FF"/>
                </a:solidFill>
              </a:rPr>
              <a:t>与其他数据项的逻辑关系</a:t>
            </a:r>
            <a:r>
              <a:rPr lang="en-US" altLang="zh-CN" dirty="0">
                <a:solidFill>
                  <a:srgbClr val="0066FF"/>
                </a:solidFill>
              </a:rPr>
              <a:t>,</a:t>
            </a:r>
          </a:p>
          <a:p>
            <a:pPr>
              <a:lnSpc>
                <a:spcPct val="120000"/>
              </a:lnSpc>
              <a:buFont typeface="Wingdings" panose="05000000000000000000" pitchFamily="2" charset="2"/>
              <a:buNone/>
            </a:pPr>
            <a:r>
              <a:rPr lang="en-US" altLang="zh-CN" dirty="0">
                <a:solidFill>
                  <a:srgbClr val="0066FF"/>
                </a:solidFill>
              </a:rPr>
              <a:t>                          </a:t>
            </a:r>
            <a:r>
              <a:rPr lang="zh-CN" altLang="en-US" dirty="0">
                <a:solidFill>
                  <a:srgbClr val="0066FF"/>
                </a:solidFill>
              </a:rPr>
              <a:t>数据项之间的联系</a:t>
            </a:r>
            <a:r>
              <a:rPr lang="en-US" altLang="zh-CN" dirty="0">
                <a:solidFill>
                  <a:srgbClr val="0066FF"/>
                </a:solidFill>
              </a:rPr>
              <a:t>}</a:t>
            </a:r>
            <a:endParaRPr lang="zh-CN" altLang="en-US" dirty="0">
              <a:solidFill>
                <a:srgbClr val="0066FF"/>
              </a:solidFill>
            </a:endParaRPr>
          </a:p>
          <a:p>
            <a:pPr lvl="1">
              <a:lnSpc>
                <a:spcPct val="120000"/>
              </a:lnSpc>
            </a:pPr>
            <a:r>
              <a:rPr lang="zh-CN" altLang="en-US" dirty="0"/>
              <a:t>“取值范围”、“与其他数据项的逻辑关系”定义了数据的完整性约束条件，是设计 数据检验功能的依据</a:t>
            </a:r>
          </a:p>
          <a:p>
            <a:pPr lvl="1">
              <a:lnSpc>
                <a:spcPct val="120000"/>
              </a:lnSpc>
            </a:pPr>
            <a:r>
              <a:rPr lang="zh-CN" altLang="en-US" dirty="0"/>
              <a:t>可以用关系规范化理论为指导，用数据依赖的概念分析和表示数据项之间的联系 </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55F525E9-9E18-4F46-9488-7F20EAC65B84}" type="datetime1">
              <a:rPr lang="zh-CN" altLang="en-US" smtClean="0"/>
              <a:t>2021/11/25</a:t>
            </a:fld>
            <a:endParaRPr lang="zh-CN" alt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lang="en-US" altLang="zh-CN" sz="3600" dirty="0">
                <a:latin typeface="+mn-lt"/>
              </a:rPr>
              <a:t>2. </a:t>
            </a:r>
            <a:r>
              <a:rPr lang="zh-CN" altLang="en-US" sz="3600" dirty="0">
                <a:latin typeface="+mn-lt"/>
              </a:rPr>
              <a:t>数</a:t>
            </a:r>
            <a:r>
              <a:rPr lang="zh-CN" altLang="en-US" sz="3600" dirty="0"/>
              <a:t>据结构</a:t>
            </a:r>
          </a:p>
        </p:txBody>
      </p:sp>
      <p:sp>
        <p:nvSpPr>
          <p:cNvPr id="45059" name="Rectangle 3"/>
          <p:cNvSpPr>
            <a:spLocks noGrp="1" noChangeArrowheads="1"/>
          </p:cNvSpPr>
          <p:nvPr>
            <p:ph idx="1"/>
          </p:nvPr>
        </p:nvSpPr>
        <p:spPr>
          <a:xfrm>
            <a:off x="947211" y="908720"/>
            <a:ext cx="8149538" cy="4854575"/>
          </a:xfrm>
        </p:spPr>
        <p:txBody>
          <a:bodyPr/>
          <a:lstStyle/>
          <a:p>
            <a:pPr>
              <a:lnSpc>
                <a:spcPct val="125000"/>
              </a:lnSpc>
            </a:pPr>
            <a:r>
              <a:rPr lang="zh-CN" altLang="en-US" dirty="0"/>
              <a:t>数据结构反映了数据之间的组合关系。</a:t>
            </a:r>
          </a:p>
          <a:p>
            <a:pPr>
              <a:lnSpc>
                <a:spcPct val="125000"/>
              </a:lnSpc>
            </a:pPr>
            <a:r>
              <a:rPr lang="zh-CN" altLang="en-US" dirty="0"/>
              <a:t> 一个数据结构可以由若干个数据项组成，也可以由若干个数据结构组成，或由若干个数据项和数据结构混合组成。</a:t>
            </a:r>
          </a:p>
          <a:p>
            <a:pPr>
              <a:lnSpc>
                <a:spcPct val="125000"/>
              </a:lnSpc>
            </a:pPr>
            <a:r>
              <a:rPr lang="zh-CN" altLang="en-US" dirty="0"/>
              <a:t> 对数据结构的描述</a:t>
            </a:r>
          </a:p>
          <a:p>
            <a:pPr>
              <a:lnSpc>
                <a:spcPct val="120000"/>
              </a:lnSpc>
              <a:buFont typeface="Wingdings" panose="05000000000000000000" pitchFamily="2" charset="2"/>
              <a:buNone/>
            </a:pPr>
            <a:r>
              <a:rPr lang="zh-CN" altLang="en-US" dirty="0">
                <a:solidFill>
                  <a:srgbClr val="0066FF"/>
                </a:solidFill>
              </a:rPr>
              <a:t>数据结构描述</a:t>
            </a:r>
            <a:r>
              <a:rPr lang="en-US" altLang="zh-CN" dirty="0">
                <a:solidFill>
                  <a:srgbClr val="0066FF"/>
                </a:solidFill>
              </a:rPr>
              <a:t>=</a:t>
            </a:r>
          </a:p>
          <a:p>
            <a:pPr>
              <a:lnSpc>
                <a:spcPct val="120000"/>
              </a:lnSpc>
              <a:buFont typeface="Wingdings" panose="05000000000000000000" pitchFamily="2" charset="2"/>
              <a:buNone/>
            </a:pPr>
            <a:r>
              <a:rPr lang="en-US" altLang="zh-CN" dirty="0">
                <a:solidFill>
                  <a:srgbClr val="0066FF"/>
                </a:solidFill>
              </a:rPr>
              <a:t>{</a:t>
            </a:r>
            <a:r>
              <a:rPr lang="zh-CN" altLang="en-US" dirty="0">
                <a:solidFill>
                  <a:srgbClr val="0066FF"/>
                </a:solidFill>
              </a:rPr>
              <a:t>数据结构名，含义说明，组成</a:t>
            </a:r>
            <a:r>
              <a:rPr lang="en-US" altLang="zh-CN" dirty="0">
                <a:solidFill>
                  <a:srgbClr val="0066FF"/>
                </a:solidFill>
              </a:rPr>
              <a:t>:{</a:t>
            </a:r>
            <a:r>
              <a:rPr lang="zh-CN" altLang="en-US" dirty="0">
                <a:solidFill>
                  <a:srgbClr val="0066FF"/>
                </a:solidFill>
              </a:rPr>
              <a:t>数据项或数据结构</a:t>
            </a:r>
            <a:r>
              <a:rPr lang="en-US" altLang="zh-CN" dirty="0">
                <a:solidFill>
                  <a:srgbClr val="0066FF"/>
                </a:solidFill>
              </a:rPr>
              <a:t>}}</a:t>
            </a:r>
            <a:endParaRPr lang="zh-CN" altLang="en-US" dirty="0">
              <a:solidFill>
                <a:srgbClr val="0066FF"/>
              </a:solidFill>
            </a:endParaRP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2F372F76-0534-4CD8-A027-74CD7DB96112}" type="datetime1">
              <a:rPr lang="zh-CN" altLang="en-US" smtClean="0"/>
              <a:t>2021/11/25</a:t>
            </a:fld>
            <a:endParaRPr lang="zh-CN" alt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sz="3600"/>
              <a:t>3. </a:t>
            </a:r>
            <a:r>
              <a:rPr lang="zh-CN" altLang="en-US" sz="3600"/>
              <a:t>数据流</a:t>
            </a:r>
          </a:p>
        </p:txBody>
      </p:sp>
      <p:sp>
        <p:nvSpPr>
          <p:cNvPr id="46083" name="Rectangle 3"/>
          <p:cNvSpPr>
            <a:spLocks noGrp="1" noChangeArrowheads="1"/>
          </p:cNvSpPr>
          <p:nvPr>
            <p:ph idx="1"/>
          </p:nvPr>
        </p:nvSpPr>
        <p:spPr>
          <a:xfrm>
            <a:off x="899592" y="836712"/>
            <a:ext cx="8149538" cy="4854575"/>
          </a:xfrm>
        </p:spPr>
        <p:txBody>
          <a:bodyPr/>
          <a:lstStyle/>
          <a:p>
            <a:r>
              <a:rPr lang="en-US" altLang="zh-CN" dirty="0"/>
              <a:t> </a:t>
            </a:r>
            <a:r>
              <a:rPr lang="zh-CN" altLang="en-US" dirty="0"/>
              <a:t>数据流是数据结构在系统内传输的路径。</a:t>
            </a:r>
          </a:p>
          <a:p>
            <a:r>
              <a:rPr lang="zh-CN" altLang="en-US" dirty="0"/>
              <a:t> 对数据流的描述</a:t>
            </a:r>
          </a:p>
          <a:p>
            <a:pPr>
              <a:buFont typeface="Wingdings" panose="05000000000000000000" pitchFamily="2" charset="2"/>
              <a:buNone/>
            </a:pPr>
            <a:r>
              <a:rPr lang="zh-CN" altLang="en-US" dirty="0"/>
              <a:t>　 </a:t>
            </a:r>
            <a:r>
              <a:rPr lang="zh-CN" altLang="en-US" dirty="0">
                <a:solidFill>
                  <a:srgbClr val="0066FF"/>
                </a:solidFill>
              </a:rPr>
              <a:t>数据流描述</a:t>
            </a:r>
            <a:r>
              <a:rPr lang="en-US" altLang="zh-CN" dirty="0">
                <a:solidFill>
                  <a:srgbClr val="0066FF"/>
                </a:solidFill>
              </a:rPr>
              <a:t>={</a:t>
            </a:r>
            <a:r>
              <a:rPr lang="zh-CN" altLang="en-US" dirty="0">
                <a:solidFill>
                  <a:srgbClr val="0066FF"/>
                </a:solidFill>
              </a:rPr>
              <a:t>数据流名</a:t>
            </a:r>
            <a:r>
              <a:rPr lang="en-US" altLang="zh-CN" dirty="0">
                <a:solidFill>
                  <a:srgbClr val="0066FF"/>
                </a:solidFill>
              </a:rPr>
              <a:t>,</a:t>
            </a:r>
            <a:r>
              <a:rPr lang="zh-CN" altLang="en-US" dirty="0">
                <a:solidFill>
                  <a:srgbClr val="0066FF"/>
                </a:solidFill>
              </a:rPr>
              <a:t>说明</a:t>
            </a:r>
            <a:r>
              <a:rPr lang="en-US" altLang="zh-CN" dirty="0">
                <a:solidFill>
                  <a:srgbClr val="0066FF"/>
                </a:solidFill>
              </a:rPr>
              <a:t>,</a:t>
            </a:r>
            <a:r>
              <a:rPr lang="zh-CN" altLang="en-US" dirty="0">
                <a:solidFill>
                  <a:srgbClr val="0066FF"/>
                </a:solidFill>
              </a:rPr>
              <a:t>数据流来源</a:t>
            </a:r>
            <a:r>
              <a:rPr lang="en-US" altLang="zh-CN" dirty="0">
                <a:solidFill>
                  <a:srgbClr val="0066FF"/>
                </a:solidFill>
              </a:rPr>
              <a:t>,</a:t>
            </a:r>
          </a:p>
          <a:p>
            <a:pPr>
              <a:buFont typeface="Wingdings" panose="05000000000000000000" pitchFamily="2" charset="2"/>
              <a:buNone/>
            </a:pPr>
            <a:r>
              <a:rPr lang="en-US" altLang="zh-CN" dirty="0">
                <a:solidFill>
                  <a:srgbClr val="0066FF"/>
                </a:solidFill>
              </a:rPr>
              <a:t>                           </a:t>
            </a:r>
            <a:r>
              <a:rPr lang="zh-CN" altLang="en-US" dirty="0">
                <a:solidFill>
                  <a:srgbClr val="0066FF"/>
                </a:solidFill>
              </a:rPr>
              <a:t>数据流去向</a:t>
            </a:r>
            <a:r>
              <a:rPr lang="en-US" altLang="zh-CN" dirty="0">
                <a:solidFill>
                  <a:srgbClr val="0066FF"/>
                </a:solidFill>
              </a:rPr>
              <a:t>,</a:t>
            </a:r>
            <a:r>
              <a:rPr lang="zh-CN" altLang="en-US" dirty="0">
                <a:solidFill>
                  <a:srgbClr val="0066FF"/>
                </a:solidFill>
              </a:rPr>
              <a:t>组成</a:t>
            </a:r>
            <a:r>
              <a:rPr lang="en-US" altLang="zh-CN" dirty="0">
                <a:solidFill>
                  <a:srgbClr val="0066FF"/>
                </a:solidFill>
              </a:rPr>
              <a:t>:{</a:t>
            </a:r>
            <a:r>
              <a:rPr lang="zh-CN" altLang="en-US" dirty="0">
                <a:solidFill>
                  <a:srgbClr val="0066FF"/>
                </a:solidFill>
              </a:rPr>
              <a:t>数据结构</a:t>
            </a:r>
            <a:r>
              <a:rPr lang="en-US" altLang="zh-CN" dirty="0">
                <a:solidFill>
                  <a:srgbClr val="0066FF"/>
                </a:solidFill>
              </a:rPr>
              <a:t>},</a:t>
            </a:r>
          </a:p>
          <a:p>
            <a:pPr>
              <a:buFont typeface="Wingdings" panose="05000000000000000000" pitchFamily="2" charset="2"/>
              <a:buNone/>
            </a:pPr>
            <a:r>
              <a:rPr lang="en-US" altLang="zh-CN" dirty="0">
                <a:solidFill>
                  <a:srgbClr val="0066FF"/>
                </a:solidFill>
              </a:rPr>
              <a:t>                           </a:t>
            </a:r>
            <a:r>
              <a:rPr lang="zh-CN" altLang="en-US" dirty="0">
                <a:solidFill>
                  <a:srgbClr val="0066FF"/>
                </a:solidFill>
              </a:rPr>
              <a:t>平均流量</a:t>
            </a:r>
            <a:r>
              <a:rPr lang="en-US" altLang="zh-CN" dirty="0">
                <a:solidFill>
                  <a:srgbClr val="0066FF"/>
                </a:solidFill>
              </a:rPr>
              <a:t>,</a:t>
            </a:r>
            <a:r>
              <a:rPr lang="zh-CN" altLang="en-US" dirty="0">
                <a:solidFill>
                  <a:srgbClr val="0066FF"/>
                </a:solidFill>
              </a:rPr>
              <a:t>高峰期流量</a:t>
            </a:r>
            <a:r>
              <a:rPr lang="en-US" altLang="zh-CN" dirty="0">
                <a:solidFill>
                  <a:srgbClr val="0066FF"/>
                </a:solidFill>
              </a:rPr>
              <a:t>}</a:t>
            </a:r>
            <a:endParaRPr lang="zh-CN" altLang="en-US" dirty="0">
              <a:solidFill>
                <a:srgbClr val="0066FF"/>
              </a:solidFill>
            </a:endParaRPr>
          </a:p>
          <a:p>
            <a:pPr lvl="1"/>
            <a:r>
              <a:rPr lang="zh-CN" altLang="en-US" dirty="0"/>
              <a:t>数据流来源：说明该数据流来自哪个过程</a:t>
            </a:r>
          </a:p>
          <a:p>
            <a:pPr lvl="1"/>
            <a:r>
              <a:rPr lang="zh-CN" altLang="en-US" dirty="0"/>
              <a:t>数据流去向：说明该数据流将到哪个过程去</a:t>
            </a:r>
          </a:p>
          <a:p>
            <a:pPr lvl="1"/>
            <a:r>
              <a:rPr lang="zh-CN" altLang="en-US" dirty="0"/>
              <a:t>平均流量：在单位时间（每天、每周、每月等）里的传输次数</a:t>
            </a:r>
          </a:p>
          <a:p>
            <a:pPr lvl="1"/>
            <a:r>
              <a:rPr lang="zh-CN" altLang="en-US" dirty="0"/>
              <a:t>高峰期流量：在高峰时期的数据流量</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3257AC28-CC7F-4FD1-A132-FCE4B3BF344C}" type="datetime1">
              <a:rPr lang="zh-CN" altLang="en-US" smtClean="0"/>
              <a:t>2021/11/25</a:t>
            </a:fld>
            <a:endParaRPr lang="zh-CN" alt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z="3600"/>
              <a:t>4. </a:t>
            </a:r>
            <a:r>
              <a:rPr lang="zh-CN" altLang="en-US" sz="3600"/>
              <a:t>数据存储</a:t>
            </a:r>
          </a:p>
        </p:txBody>
      </p:sp>
      <p:sp>
        <p:nvSpPr>
          <p:cNvPr id="47107" name="Rectangle 3"/>
          <p:cNvSpPr>
            <a:spLocks noGrp="1" noChangeArrowheads="1"/>
          </p:cNvSpPr>
          <p:nvPr>
            <p:ph idx="1"/>
          </p:nvPr>
        </p:nvSpPr>
        <p:spPr>
          <a:xfrm>
            <a:off x="827584" y="908720"/>
            <a:ext cx="8149538" cy="4854575"/>
          </a:xfrm>
        </p:spPr>
        <p:txBody>
          <a:bodyPr/>
          <a:lstStyle/>
          <a:p>
            <a:pPr>
              <a:spcBef>
                <a:spcPct val="0"/>
              </a:spcBef>
            </a:pPr>
            <a:r>
              <a:rPr lang="zh-CN" altLang="en-US" dirty="0"/>
              <a:t>数据存储是数据结构停留或保存的地方，也是数据流的来源和去向之一。</a:t>
            </a:r>
          </a:p>
          <a:p>
            <a:pPr>
              <a:spcBef>
                <a:spcPct val="0"/>
              </a:spcBef>
            </a:pPr>
            <a:r>
              <a:rPr lang="zh-CN" altLang="en-US" dirty="0"/>
              <a:t>对数据存储的描述</a:t>
            </a:r>
          </a:p>
          <a:p>
            <a:pPr>
              <a:spcBef>
                <a:spcPct val="0"/>
              </a:spcBef>
              <a:buFont typeface="Wingdings" panose="05000000000000000000" pitchFamily="2" charset="2"/>
              <a:buNone/>
            </a:pPr>
            <a:r>
              <a:rPr lang="zh-CN" altLang="en-US" dirty="0"/>
              <a:t>　</a:t>
            </a:r>
            <a:r>
              <a:rPr lang="zh-CN" altLang="en-US" dirty="0">
                <a:solidFill>
                  <a:srgbClr val="0066FF"/>
                </a:solidFill>
              </a:rPr>
              <a:t>数据存储描述</a:t>
            </a:r>
            <a:r>
              <a:rPr lang="en-US" altLang="zh-CN" dirty="0">
                <a:solidFill>
                  <a:srgbClr val="0066FF"/>
                </a:solidFill>
              </a:rPr>
              <a:t>={</a:t>
            </a:r>
            <a:r>
              <a:rPr lang="zh-CN" altLang="en-US" dirty="0">
                <a:solidFill>
                  <a:srgbClr val="0066FF"/>
                </a:solidFill>
              </a:rPr>
              <a:t>数据存储名</a:t>
            </a:r>
            <a:r>
              <a:rPr lang="en-US" altLang="zh-CN" dirty="0">
                <a:solidFill>
                  <a:srgbClr val="0066FF"/>
                </a:solidFill>
              </a:rPr>
              <a:t>,</a:t>
            </a:r>
            <a:r>
              <a:rPr lang="zh-CN" altLang="en-US" dirty="0">
                <a:solidFill>
                  <a:srgbClr val="0066FF"/>
                </a:solidFill>
              </a:rPr>
              <a:t>说明</a:t>
            </a:r>
            <a:r>
              <a:rPr lang="en-US" altLang="zh-CN" dirty="0">
                <a:solidFill>
                  <a:srgbClr val="0066FF"/>
                </a:solidFill>
              </a:rPr>
              <a:t>,</a:t>
            </a:r>
            <a:r>
              <a:rPr lang="zh-CN" altLang="en-US" dirty="0">
                <a:solidFill>
                  <a:srgbClr val="0066FF"/>
                </a:solidFill>
              </a:rPr>
              <a:t>编号</a:t>
            </a:r>
            <a:r>
              <a:rPr lang="en-US" altLang="zh-CN" dirty="0">
                <a:solidFill>
                  <a:srgbClr val="0066FF"/>
                </a:solidFill>
              </a:rPr>
              <a:t>,</a:t>
            </a:r>
            <a:r>
              <a:rPr lang="zh-CN" altLang="en-US" dirty="0">
                <a:solidFill>
                  <a:srgbClr val="0066FF"/>
                </a:solidFill>
              </a:rPr>
              <a:t>输       </a:t>
            </a:r>
            <a:endParaRPr lang="en-US" altLang="zh-CN" dirty="0">
              <a:solidFill>
                <a:srgbClr val="0066FF"/>
              </a:solidFill>
            </a:endParaRPr>
          </a:p>
          <a:p>
            <a:pPr>
              <a:spcBef>
                <a:spcPct val="0"/>
              </a:spcBef>
              <a:buFont typeface="Wingdings" panose="05000000000000000000" pitchFamily="2" charset="2"/>
              <a:buNone/>
            </a:pPr>
            <a:r>
              <a:rPr lang="en-US" altLang="zh-CN" dirty="0">
                <a:solidFill>
                  <a:srgbClr val="0066FF"/>
                </a:solidFill>
              </a:rPr>
              <a:t>                             </a:t>
            </a:r>
            <a:r>
              <a:rPr lang="zh-CN" altLang="en-US" dirty="0">
                <a:solidFill>
                  <a:srgbClr val="0066FF"/>
                </a:solidFill>
              </a:rPr>
              <a:t>入的数据流 </a:t>
            </a:r>
            <a:r>
              <a:rPr lang="en-US" altLang="zh-CN" dirty="0">
                <a:solidFill>
                  <a:srgbClr val="0066FF"/>
                </a:solidFill>
              </a:rPr>
              <a:t>,</a:t>
            </a:r>
            <a:r>
              <a:rPr lang="zh-CN" altLang="en-US" dirty="0">
                <a:solidFill>
                  <a:srgbClr val="0066FF"/>
                </a:solidFill>
              </a:rPr>
              <a:t>输出的数据流</a:t>
            </a:r>
            <a:r>
              <a:rPr lang="en-US" altLang="zh-CN" dirty="0">
                <a:solidFill>
                  <a:srgbClr val="0066FF"/>
                </a:solidFill>
              </a:rPr>
              <a:t>,</a:t>
            </a:r>
          </a:p>
          <a:p>
            <a:pPr>
              <a:spcBef>
                <a:spcPct val="0"/>
              </a:spcBef>
              <a:buFont typeface="Wingdings" panose="05000000000000000000" pitchFamily="2" charset="2"/>
              <a:buNone/>
            </a:pPr>
            <a:r>
              <a:rPr lang="en-US" altLang="zh-CN" dirty="0">
                <a:solidFill>
                  <a:srgbClr val="0066FF"/>
                </a:solidFill>
              </a:rPr>
              <a:t>                             </a:t>
            </a:r>
            <a:r>
              <a:rPr lang="zh-CN" altLang="en-US" dirty="0">
                <a:solidFill>
                  <a:srgbClr val="0066FF"/>
                </a:solidFill>
              </a:rPr>
              <a:t>组成</a:t>
            </a:r>
            <a:r>
              <a:rPr lang="en-US" altLang="zh-CN" dirty="0">
                <a:solidFill>
                  <a:srgbClr val="0066FF"/>
                </a:solidFill>
              </a:rPr>
              <a:t>:{</a:t>
            </a:r>
            <a:r>
              <a:rPr lang="zh-CN" altLang="en-US" dirty="0">
                <a:solidFill>
                  <a:srgbClr val="0066FF"/>
                </a:solidFill>
              </a:rPr>
              <a:t>数据结构</a:t>
            </a:r>
            <a:r>
              <a:rPr lang="en-US" altLang="zh-CN" dirty="0">
                <a:solidFill>
                  <a:srgbClr val="0066FF"/>
                </a:solidFill>
              </a:rPr>
              <a:t>},</a:t>
            </a:r>
            <a:r>
              <a:rPr lang="zh-CN" altLang="en-US" dirty="0">
                <a:solidFill>
                  <a:srgbClr val="0066FF"/>
                </a:solidFill>
              </a:rPr>
              <a:t>数据量</a:t>
            </a:r>
            <a:r>
              <a:rPr lang="en-US" altLang="zh-CN" dirty="0">
                <a:solidFill>
                  <a:srgbClr val="0066FF"/>
                </a:solidFill>
              </a:rPr>
              <a:t>,</a:t>
            </a:r>
          </a:p>
          <a:p>
            <a:pPr>
              <a:spcBef>
                <a:spcPct val="0"/>
              </a:spcBef>
              <a:buFont typeface="Wingdings" panose="05000000000000000000" pitchFamily="2" charset="2"/>
              <a:buNone/>
            </a:pPr>
            <a:r>
              <a:rPr lang="en-US" altLang="zh-CN" dirty="0">
                <a:solidFill>
                  <a:srgbClr val="0066FF"/>
                </a:solidFill>
              </a:rPr>
              <a:t>                             </a:t>
            </a:r>
            <a:r>
              <a:rPr lang="zh-CN" altLang="en-US" dirty="0">
                <a:solidFill>
                  <a:srgbClr val="0066FF"/>
                </a:solidFill>
              </a:rPr>
              <a:t>存取频度</a:t>
            </a:r>
            <a:r>
              <a:rPr lang="en-US" altLang="zh-CN" dirty="0">
                <a:solidFill>
                  <a:srgbClr val="0066FF"/>
                </a:solidFill>
              </a:rPr>
              <a:t>,</a:t>
            </a:r>
            <a:r>
              <a:rPr lang="zh-CN" altLang="en-US" dirty="0">
                <a:solidFill>
                  <a:srgbClr val="0066FF"/>
                </a:solidFill>
              </a:rPr>
              <a:t>存取方式</a:t>
            </a:r>
            <a:r>
              <a:rPr lang="en-US" altLang="zh-CN" dirty="0">
                <a:solidFill>
                  <a:srgbClr val="0066FF"/>
                </a:solidFill>
              </a:rPr>
              <a:t>}</a:t>
            </a:r>
            <a:endParaRPr lang="zh-CN" altLang="en-US" dirty="0">
              <a:solidFill>
                <a:srgbClr val="0066FF"/>
              </a:solidFill>
            </a:endParaRPr>
          </a:p>
          <a:p>
            <a:pPr lvl="1">
              <a:spcBef>
                <a:spcPct val="0"/>
              </a:spcBef>
            </a:pPr>
            <a:r>
              <a:rPr lang="zh-CN" altLang="en-US" dirty="0"/>
              <a:t>存取频度：每小时、每天或每周存取次数，每次存取的数据量等信息 </a:t>
            </a:r>
          </a:p>
          <a:p>
            <a:pPr lvl="1">
              <a:spcBef>
                <a:spcPct val="0"/>
              </a:spcBef>
            </a:pPr>
            <a:r>
              <a:rPr lang="zh-CN" altLang="en-US" dirty="0"/>
              <a:t>存取方法：批处理 </a:t>
            </a:r>
            <a:r>
              <a:rPr lang="en-US" altLang="zh-CN" dirty="0"/>
              <a:t>/ </a:t>
            </a:r>
            <a:r>
              <a:rPr lang="zh-CN" altLang="en-US" dirty="0"/>
              <a:t>联机处理；检索 </a:t>
            </a:r>
            <a:r>
              <a:rPr lang="en-US" altLang="zh-CN" dirty="0"/>
              <a:t>/ </a:t>
            </a:r>
            <a:r>
              <a:rPr lang="zh-CN" altLang="en-US" dirty="0"/>
              <a:t>更新；顺序检索 </a:t>
            </a:r>
            <a:r>
              <a:rPr lang="en-US" altLang="zh-CN" dirty="0"/>
              <a:t>/ </a:t>
            </a:r>
            <a:r>
              <a:rPr lang="zh-CN" altLang="en-US" dirty="0"/>
              <a:t>随机检索</a:t>
            </a:r>
          </a:p>
          <a:p>
            <a:pPr lvl="1">
              <a:spcBef>
                <a:spcPct val="0"/>
              </a:spcBef>
            </a:pPr>
            <a:r>
              <a:rPr lang="zh-CN" altLang="en-US" dirty="0"/>
              <a:t>输入的数据流：数据来源</a:t>
            </a:r>
          </a:p>
          <a:p>
            <a:pPr lvl="1">
              <a:spcBef>
                <a:spcPct val="0"/>
              </a:spcBef>
            </a:pPr>
            <a:r>
              <a:rPr lang="zh-CN" altLang="en-US" dirty="0"/>
              <a:t>输出的数据流：数据去向</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54540824-CC39-4110-9DDF-7D99F8449821}" type="datetime1">
              <a:rPr lang="zh-CN" altLang="en-US" smtClean="0"/>
              <a:t>2021/11/25</a:t>
            </a:fld>
            <a:endParaRPr lang="zh-CN" alt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sz="3600"/>
              <a:t>5. </a:t>
            </a:r>
            <a:r>
              <a:rPr lang="zh-CN" altLang="en-US" sz="3600"/>
              <a:t>处理过程</a:t>
            </a:r>
          </a:p>
        </p:txBody>
      </p:sp>
      <p:sp>
        <p:nvSpPr>
          <p:cNvPr id="48131" name="Rectangle 3"/>
          <p:cNvSpPr>
            <a:spLocks noGrp="1" noChangeArrowheads="1"/>
          </p:cNvSpPr>
          <p:nvPr>
            <p:ph idx="1"/>
          </p:nvPr>
        </p:nvSpPr>
        <p:spPr>
          <a:xfrm>
            <a:off x="827584" y="836712"/>
            <a:ext cx="8149538" cy="4854575"/>
          </a:xfrm>
        </p:spPr>
        <p:txBody>
          <a:bodyPr/>
          <a:lstStyle/>
          <a:p>
            <a:r>
              <a:rPr lang="zh-CN" altLang="en-US" dirty="0"/>
              <a:t>处理过程的具体处理逻辑一般用判定表或判定树来描述。数据字典中只需要描述处理过程的说明性信息</a:t>
            </a:r>
          </a:p>
          <a:p>
            <a:r>
              <a:rPr lang="zh-CN" altLang="en-US" dirty="0"/>
              <a:t>处理过程说明性信息的描述</a:t>
            </a:r>
            <a:endParaRPr lang="en-US" altLang="zh-CN" dirty="0"/>
          </a:p>
          <a:p>
            <a:pPr>
              <a:buFont typeface="Wingdings" panose="05000000000000000000" pitchFamily="2" charset="2"/>
              <a:buNone/>
            </a:pPr>
            <a:r>
              <a:rPr lang="en-US" altLang="zh-CN" dirty="0"/>
              <a:t>    </a:t>
            </a:r>
            <a:r>
              <a:rPr lang="zh-CN" altLang="en-US" dirty="0">
                <a:solidFill>
                  <a:srgbClr val="0066FF"/>
                </a:solidFill>
              </a:rPr>
              <a:t>处理过程描述</a:t>
            </a:r>
            <a:r>
              <a:rPr lang="en-US" altLang="zh-CN" dirty="0">
                <a:solidFill>
                  <a:srgbClr val="0066FF"/>
                </a:solidFill>
              </a:rPr>
              <a:t>={</a:t>
            </a:r>
            <a:r>
              <a:rPr lang="zh-CN" altLang="en-US" dirty="0">
                <a:solidFill>
                  <a:srgbClr val="0066FF"/>
                </a:solidFill>
              </a:rPr>
              <a:t>处理过程名</a:t>
            </a:r>
            <a:r>
              <a:rPr lang="en-US" altLang="zh-CN" dirty="0">
                <a:solidFill>
                  <a:srgbClr val="0066FF"/>
                </a:solidFill>
              </a:rPr>
              <a:t>,</a:t>
            </a:r>
            <a:r>
              <a:rPr lang="zh-CN" altLang="en-US" dirty="0">
                <a:solidFill>
                  <a:srgbClr val="0066FF"/>
                </a:solidFill>
              </a:rPr>
              <a:t>说明</a:t>
            </a:r>
            <a:r>
              <a:rPr lang="en-US" altLang="zh-CN" dirty="0">
                <a:solidFill>
                  <a:srgbClr val="0066FF"/>
                </a:solidFill>
              </a:rPr>
              <a:t>,</a:t>
            </a:r>
            <a:r>
              <a:rPr lang="zh-CN" altLang="en-US" dirty="0">
                <a:solidFill>
                  <a:srgbClr val="0066FF"/>
                </a:solidFill>
              </a:rPr>
              <a:t>输入</a:t>
            </a:r>
            <a:r>
              <a:rPr lang="en-US" altLang="zh-CN" dirty="0">
                <a:solidFill>
                  <a:srgbClr val="0066FF"/>
                </a:solidFill>
              </a:rPr>
              <a:t>:{</a:t>
            </a:r>
            <a:r>
              <a:rPr lang="zh-CN" altLang="en-US" dirty="0">
                <a:solidFill>
                  <a:srgbClr val="0066FF"/>
                </a:solidFill>
              </a:rPr>
              <a:t>数据流</a:t>
            </a:r>
            <a:r>
              <a:rPr lang="en-US" altLang="zh-CN" dirty="0">
                <a:solidFill>
                  <a:srgbClr val="0066FF"/>
                </a:solidFill>
              </a:rPr>
              <a:t>},</a:t>
            </a:r>
            <a:r>
              <a:rPr lang="zh-CN" altLang="en-US" dirty="0">
                <a:solidFill>
                  <a:srgbClr val="0066FF"/>
                </a:solidFill>
              </a:rPr>
              <a:t>   </a:t>
            </a:r>
            <a:endParaRPr lang="en-US" altLang="zh-CN" dirty="0">
              <a:solidFill>
                <a:srgbClr val="0066FF"/>
              </a:solidFill>
            </a:endParaRPr>
          </a:p>
          <a:p>
            <a:pPr>
              <a:buFont typeface="Wingdings" panose="05000000000000000000" pitchFamily="2" charset="2"/>
              <a:buNone/>
            </a:pPr>
            <a:r>
              <a:rPr lang="en-US" altLang="zh-CN" dirty="0">
                <a:solidFill>
                  <a:srgbClr val="0066FF"/>
                </a:solidFill>
              </a:rPr>
              <a:t>                              </a:t>
            </a:r>
            <a:r>
              <a:rPr lang="zh-CN" altLang="en-US" dirty="0">
                <a:solidFill>
                  <a:srgbClr val="0066FF"/>
                </a:solidFill>
              </a:rPr>
              <a:t>输出</a:t>
            </a:r>
            <a:r>
              <a:rPr lang="en-US" altLang="zh-CN" dirty="0">
                <a:solidFill>
                  <a:srgbClr val="0066FF"/>
                </a:solidFill>
              </a:rPr>
              <a:t>:{</a:t>
            </a:r>
            <a:r>
              <a:rPr lang="zh-CN" altLang="en-US" dirty="0">
                <a:solidFill>
                  <a:srgbClr val="0066FF"/>
                </a:solidFill>
              </a:rPr>
              <a:t>数据流</a:t>
            </a:r>
            <a:r>
              <a:rPr lang="en-US" altLang="zh-CN" dirty="0">
                <a:solidFill>
                  <a:srgbClr val="0066FF"/>
                </a:solidFill>
              </a:rPr>
              <a:t>},</a:t>
            </a:r>
            <a:r>
              <a:rPr lang="zh-CN" altLang="en-US" dirty="0">
                <a:solidFill>
                  <a:srgbClr val="0066FF"/>
                </a:solidFill>
              </a:rPr>
              <a:t>处理</a:t>
            </a:r>
            <a:r>
              <a:rPr lang="en-US" altLang="zh-CN" dirty="0">
                <a:solidFill>
                  <a:srgbClr val="0066FF"/>
                </a:solidFill>
              </a:rPr>
              <a:t>:{</a:t>
            </a:r>
            <a:r>
              <a:rPr lang="zh-CN" altLang="en-US" dirty="0">
                <a:solidFill>
                  <a:srgbClr val="0066FF"/>
                </a:solidFill>
              </a:rPr>
              <a:t>简要说明</a:t>
            </a:r>
            <a:r>
              <a:rPr lang="en-US" altLang="zh-CN" dirty="0">
                <a:solidFill>
                  <a:srgbClr val="0066FF"/>
                </a:solidFill>
              </a:rPr>
              <a:t>}}</a:t>
            </a:r>
          </a:p>
          <a:p>
            <a:pPr lvl="1"/>
            <a:r>
              <a:rPr lang="zh-CN" altLang="en-US" dirty="0"/>
              <a:t>简要说明：说明该处理过程的功能及处理要求</a:t>
            </a:r>
          </a:p>
          <a:p>
            <a:pPr lvl="2">
              <a:buSzPct val="87000"/>
              <a:buFont typeface="Wingdings" panose="05000000000000000000" pitchFamily="2" charset="2"/>
              <a:buChar char="l"/>
            </a:pPr>
            <a:r>
              <a:rPr lang="zh-CN" altLang="en-US" dirty="0"/>
              <a:t>功能：该处理过程用来做什么</a:t>
            </a:r>
          </a:p>
          <a:p>
            <a:pPr lvl="2">
              <a:buSzPct val="87000"/>
              <a:buFont typeface="Wingdings" panose="05000000000000000000" pitchFamily="2" charset="2"/>
              <a:buChar char="l"/>
            </a:pPr>
            <a:r>
              <a:rPr lang="zh-CN" altLang="en-US" dirty="0"/>
              <a:t>处理要求：处理频度要求，如单位时间里处理多少事务，多少数据量、响应时间要求等</a:t>
            </a:r>
          </a:p>
          <a:p>
            <a:pPr lvl="2">
              <a:buSzPct val="87000"/>
              <a:buFont typeface="Wingdings" panose="05000000000000000000" pitchFamily="2" charset="2"/>
              <a:buChar char="l"/>
            </a:pPr>
            <a:r>
              <a:rPr lang="zh-CN" altLang="en-US" dirty="0"/>
              <a:t>处理要求是后面物理设计的输入及性能评价的标准</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72735CDC-0949-42E7-9439-C03C7CD33611}" type="datetime1">
              <a:rPr lang="zh-CN" altLang="en-US" smtClean="0"/>
              <a:t>2021/11/25</a:t>
            </a:fld>
            <a:endParaRPr lang="zh-CN" alt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sz="3600"/>
              <a:t>需求分析小结</a:t>
            </a:r>
          </a:p>
        </p:txBody>
      </p:sp>
      <p:sp>
        <p:nvSpPr>
          <p:cNvPr id="49155" name="Rectangle 3"/>
          <p:cNvSpPr>
            <a:spLocks noGrp="1" noChangeArrowheads="1"/>
          </p:cNvSpPr>
          <p:nvPr>
            <p:ph idx="1"/>
          </p:nvPr>
        </p:nvSpPr>
        <p:spPr>
          <a:xfrm>
            <a:off x="923268" y="836712"/>
            <a:ext cx="8149538" cy="4854575"/>
          </a:xfrm>
        </p:spPr>
        <p:txBody>
          <a:bodyPr/>
          <a:lstStyle/>
          <a:p>
            <a:pPr eaLnBrk="1" hangingPunct="1">
              <a:lnSpc>
                <a:spcPct val="120000"/>
              </a:lnSpc>
            </a:pPr>
            <a:r>
              <a:rPr lang="zh-CN" altLang="en-US" dirty="0"/>
              <a:t>把需求收集和分析作为数据库设计的第一阶段是十分重要的。</a:t>
            </a:r>
            <a:endParaRPr lang="en-US" altLang="zh-CN" dirty="0"/>
          </a:p>
          <a:p>
            <a:pPr eaLnBrk="1" hangingPunct="1">
              <a:lnSpc>
                <a:spcPct val="120000"/>
              </a:lnSpc>
            </a:pPr>
            <a:r>
              <a:rPr lang="zh-CN" altLang="en-US" dirty="0"/>
              <a:t>第一阶段收集的基础数据（用数据字典来表达）是下一步进行概念设计的基础。</a:t>
            </a:r>
          </a:p>
          <a:p>
            <a:pPr eaLnBrk="1" hangingPunct="1">
              <a:lnSpc>
                <a:spcPct val="120000"/>
              </a:lnSpc>
            </a:pPr>
            <a:r>
              <a:rPr lang="zh-CN" altLang="en-US" dirty="0"/>
              <a:t>强调两点 　</a:t>
            </a:r>
          </a:p>
          <a:p>
            <a:pPr lvl="1" eaLnBrk="1" hangingPunct="1">
              <a:lnSpc>
                <a:spcPct val="120000"/>
              </a:lnSpc>
              <a:buSzPct val="87000"/>
              <a:buFont typeface="Wingdings" panose="05000000000000000000" pitchFamily="2" charset="2"/>
              <a:buNone/>
            </a:pPr>
            <a:r>
              <a:rPr lang="zh-CN" altLang="en-US" dirty="0"/>
              <a:t>（</a:t>
            </a:r>
            <a:r>
              <a:rPr lang="en-US" altLang="zh-CN" dirty="0"/>
              <a:t>1</a:t>
            </a:r>
            <a:r>
              <a:rPr lang="zh-CN" altLang="en-US" dirty="0"/>
              <a:t>）设计人员应充分考虑到可能的扩充和改变，使设计易于更改，系统易于扩充 </a:t>
            </a:r>
          </a:p>
          <a:p>
            <a:pPr lvl="1" eaLnBrk="1" hangingPunct="1">
              <a:lnSpc>
                <a:spcPct val="120000"/>
              </a:lnSpc>
              <a:buSzPct val="87000"/>
              <a:buFont typeface="Wingdings" panose="05000000000000000000" pitchFamily="2" charset="2"/>
              <a:buNone/>
            </a:pPr>
            <a:r>
              <a:rPr lang="zh-CN" altLang="en-US" dirty="0"/>
              <a:t>（</a:t>
            </a:r>
            <a:r>
              <a:rPr lang="en-US" altLang="zh-CN" dirty="0"/>
              <a:t>2</a:t>
            </a:r>
            <a:r>
              <a:rPr lang="zh-CN" altLang="en-US" dirty="0"/>
              <a:t>）必须强调用户的参与</a:t>
            </a:r>
          </a:p>
          <a:p>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D132FF4B-FFA1-4ED9-B978-61300A22A9F3}" type="datetime1">
              <a:rPr lang="zh-CN" altLang="en-US" smtClean="0"/>
              <a:t>2021/11/25</a:t>
            </a:fld>
            <a:endParaRPr lang="zh-CN" alt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zh-CN"/>
              <a:t>第七章  数据库设计</a:t>
            </a:r>
          </a:p>
        </p:txBody>
      </p:sp>
      <p:sp>
        <p:nvSpPr>
          <p:cNvPr id="50179" name="Rectangle 3"/>
          <p:cNvSpPr>
            <a:spLocks noGrp="1" noChangeArrowheads="1"/>
          </p:cNvSpPr>
          <p:nvPr>
            <p:ph idx="1"/>
          </p:nvPr>
        </p:nvSpPr>
        <p:spPr>
          <a:xfrm>
            <a:off x="934387" y="908720"/>
            <a:ext cx="8149538" cy="4854575"/>
          </a:xfrm>
        </p:spPr>
        <p:txBody>
          <a:bodyPr/>
          <a:lstStyle/>
          <a:p>
            <a:pPr>
              <a:lnSpc>
                <a:spcPct val="150000"/>
              </a:lnSpc>
              <a:buFont typeface="Wingdings" panose="05000000000000000000" pitchFamily="2" charset="2"/>
              <a:buNone/>
            </a:pPr>
            <a:r>
              <a:rPr lang="en-US" altLang="zh-CN" dirty="0"/>
              <a:t>7.1  </a:t>
            </a:r>
            <a:r>
              <a:rPr lang="zh-CN" altLang="en-US" dirty="0"/>
              <a:t>数据库设计概述</a:t>
            </a:r>
          </a:p>
          <a:p>
            <a:pPr>
              <a:lnSpc>
                <a:spcPct val="150000"/>
              </a:lnSpc>
              <a:buFont typeface="Wingdings" panose="05000000000000000000" pitchFamily="2" charset="2"/>
              <a:buNone/>
            </a:pPr>
            <a:r>
              <a:rPr lang="en-US" altLang="zh-CN" dirty="0"/>
              <a:t>7.2  </a:t>
            </a:r>
            <a:r>
              <a:rPr lang="zh-CN" altLang="en-US" dirty="0"/>
              <a:t>需求分析</a:t>
            </a:r>
          </a:p>
          <a:p>
            <a:pPr>
              <a:lnSpc>
                <a:spcPct val="150000"/>
              </a:lnSpc>
              <a:buFont typeface="Wingdings" panose="05000000000000000000" pitchFamily="2" charset="2"/>
              <a:buNone/>
            </a:pPr>
            <a:r>
              <a:rPr lang="en-US" altLang="zh-CN" dirty="0">
                <a:solidFill>
                  <a:srgbClr val="002060"/>
                </a:solidFill>
              </a:rPr>
              <a:t>7.3  </a:t>
            </a:r>
            <a:r>
              <a:rPr lang="zh-CN" altLang="en-US" dirty="0">
                <a:solidFill>
                  <a:srgbClr val="002060"/>
                </a:solidFill>
              </a:rPr>
              <a:t>概念结构设计</a:t>
            </a:r>
          </a:p>
          <a:p>
            <a:pPr>
              <a:lnSpc>
                <a:spcPct val="150000"/>
              </a:lnSpc>
              <a:buFont typeface="Wingdings" panose="05000000000000000000" pitchFamily="2" charset="2"/>
              <a:buNone/>
            </a:pPr>
            <a:r>
              <a:rPr lang="en-US" altLang="zh-CN" dirty="0"/>
              <a:t>7.4  </a:t>
            </a:r>
            <a:r>
              <a:rPr lang="zh-CN" altLang="en-US" dirty="0"/>
              <a:t>逻辑结构设计</a:t>
            </a:r>
            <a:endParaRPr lang="en-US" altLang="zh-CN" dirty="0"/>
          </a:p>
          <a:p>
            <a:pPr>
              <a:lnSpc>
                <a:spcPct val="150000"/>
              </a:lnSpc>
              <a:buFont typeface="Wingdings" panose="05000000000000000000" pitchFamily="2" charset="2"/>
              <a:buNone/>
            </a:pPr>
            <a:r>
              <a:rPr lang="en-US" altLang="zh-CN" dirty="0"/>
              <a:t>7.5  </a:t>
            </a:r>
            <a:r>
              <a:rPr lang="zh-CN" altLang="en-US" dirty="0"/>
              <a:t>物理结构设计</a:t>
            </a:r>
            <a:endParaRPr lang="en-US" altLang="zh-CN" dirty="0"/>
          </a:p>
          <a:p>
            <a:pPr>
              <a:lnSpc>
                <a:spcPct val="150000"/>
              </a:lnSpc>
              <a:buFont typeface="Wingdings" panose="05000000000000000000" pitchFamily="2" charset="2"/>
              <a:buNone/>
            </a:pPr>
            <a:r>
              <a:rPr lang="en-US" altLang="zh-CN" dirty="0"/>
              <a:t>7.6  </a:t>
            </a:r>
            <a:r>
              <a:rPr lang="zh-CN" altLang="en-US" dirty="0"/>
              <a:t>数据库的实施和维护</a:t>
            </a:r>
          </a:p>
          <a:p>
            <a:pPr>
              <a:lnSpc>
                <a:spcPct val="150000"/>
              </a:lnSpc>
              <a:buFont typeface="Wingdings" panose="05000000000000000000" pitchFamily="2" charset="2"/>
              <a:buNone/>
            </a:pPr>
            <a:r>
              <a:rPr lang="en-US" altLang="zh-CN" dirty="0"/>
              <a:t>7.7  </a:t>
            </a:r>
            <a:r>
              <a:rPr lang="zh-CN" altLang="en-US" dirty="0"/>
              <a:t>小结</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5502F315-DC09-488C-B4C8-911DB89782BF}" type="datetime1">
              <a:rPr lang="zh-CN" altLang="en-US" smtClean="0"/>
              <a:t>2021/11/25</a:t>
            </a:fld>
            <a:endParaRPr lang="zh-CN" alt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sz="3600"/>
              <a:t>7.3  </a:t>
            </a:r>
            <a:r>
              <a:rPr lang="zh-CN" altLang="en-US" sz="3600"/>
              <a:t>概念结构设计</a:t>
            </a:r>
          </a:p>
        </p:txBody>
      </p:sp>
      <p:sp>
        <p:nvSpPr>
          <p:cNvPr id="51203" name="Rectangle 3"/>
          <p:cNvSpPr>
            <a:spLocks noGrp="1" noChangeArrowheads="1"/>
          </p:cNvSpPr>
          <p:nvPr>
            <p:ph idx="1"/>
          </p:nvPr>
        </p:nvSpPr>
        <p:spPr/>
        <p:txBody>
          <a:bodyPr/>
          <a:lstStyle/>
          <a:p>
            <a:pPr marL="0" indent="0">
              <a:lnSpc>
                <a:spcPct val="150000"/>
              </a:lnSpc>
              <a:buFont typeface="Wingdings" panose="05000000000000000000" pitchFamily="2" charset="2"/>
              <a:buNone/>
            </a:pPr>
            <a:r>
              <a:rPr lang="en-US" altLang="zh-CN" dirty="0">
                <a:solidFill>
                  <a:srgbClr val="002060"/>
                </a:solidFill>
              </a:rPr>
              <a:t>7.3.1  </a:t>
            </a:r>
            <a:r>
              <a:rPr lang="zh-CN" altLang="en-US" dirty="0">
                <a:solidFill>
                  <a:srgbClr val="002060"/>
                </a:solidFill>
              </a:rPr>
              <a:t>概念模型</a:t>
            </a:r>
          </a:p>
          <a:p>
            <a:pPr marL="0" indent="0">
              <a:lnSpc>
                <a:spcPct val="150000"/>
              </a:lnSpc>
              <a:buFont typeface="Wingdings" panose="05000000000000000000" pitchFamily="2" charset="2"/>
              <a:buNone/>
            </a:pPr>
            <a:r>
              <a:rPr lang="en-US" altLang="zh-CN" dirty="0"/>
              <a:t>7.3.2  E-R</a:t>
            </a:r>
            <a:r>
              <a:rPr lang="zh-CN" altLang="en-US" dirty="0"/>
              <a:t>模型</a:t>
            </a:r>
            <a:endParaRPr lang="en-US" altLang="zh-CN" dirty="0"/>
          </a:p>
          <a:p>
            <a:pPr marL="0" indent="0">
              <a:lnSpc>
                <a:spcPct val="150000"/>
              </a:lnSpc>
              <a:buFont typeface="Wingdings" panose="05000000000000000000" pitchFamily="2" charset="2"/>
              <a:buNone/>
            </a:pPr>
            <a:r>
              <a:rPr lang="zh-CN" altLang="en-US" dirty="0"/>
              <a:t>*</a:t>
            </a:r>
            <a:r>
              <a:rPr lang="en-US" altLang="zh-CN" dirty="0"/>
              <a:t>7.3.3  </a:t>
            </a:r>
            <a:r>
              <a:rPr lang="zh-CN" altLang="en-US" dirty="0"/>
              <a:t>扩展的</a:t>
            </a:r>
            <a:r>
              <a:rPr lang="en-US" altLang="zh-CN" dirty="0"/>
              <a:t>E-R</a:t>
            </a:r>
            <a:r>
              <a:rPr lang="zh-CN" altLang="en-US" dirty="0"/>
              <a:t>模型</a:t>
            </a:r>
          </a:p>
          <a:p>
            <a:pPr marL="0" indent="0">
              <a:lnSpc>
                <a:spcPct val="150000"/>
              </a:lnSpc>
              <a:buFont typeface="Wingdings" panose="05000000000000000000" pitchFamily="2" charset="2"/>
              <a:buNone/>
            </a:pPr>
            <a:r>
              <a:rPr lang="zh-CN" altLang="en-US" dirty="0"/>
              <a:t>*</a:t>
            </a:r>
            <a:r>
              <a:rPr lang="en-US" altLang="zh-CN" dirty="0"/>
              <a:t>7.3.4  UML</a:t>
            </a:r>
          </a:p>
          <a:p>
            <a:pPr marL="0" indent="0">
              <a:lnSpc>
                <a:spcPct val="150000"/>
              </a:lnSpc>
              <a:buFont typeface="Wingdings" panose="05000000000000000000" pitchFamily="2" charset="2"/>
              <a:buNone/>
            </a:pPr>
            <a:r>
              <a:rPr lang="en-US" altLang="zh-CN" dirty="0"/>
              <a:t>7.3.5    </a:t>
            </a:r>
            <a:r>
              <a:rPr lang="zh-CN" altLang="en-US" dirty="0"/>
              <a:t>概念结构设计</a:t>
            </a:r>
          </a:p>
          <a:p>
            <a:pPr marL="0" indent="0"/>
            <a:endParaRPr lang="en-US" altLang="zh-CN"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0B6EC48D-703A-4FED-8990-5FA7E6765CA1}" type="datetime1">
              <a:rPr lang="zh-CN" altLang="en-US" smtClean="0"/>
              <a:t>2021/11/25</a:t>
            </a:fld>
            <a:endParaRPr lang="zh-CN"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sz="3600"/>
              <a:t>7.1  </a:t>
            </a:r>
            <a:r>
              <a:rPr lang="zh-CN" altLang="en-US" sz="3600"/>
              <a:t>数据库设计概述</a:t>
            </a:r>
          </a:p>
        </p:txBody>
      </p:sp>
      <p:sp>
        <p:nvSpPr>
          <p:cNvPr id="6147" name="Rectangle 3"/>
          <p:cNvSpPr>
            <a:spLocks noGrp="1" noChangeArrowheads="1"/>
          </p:cNvSpPr>
          <p:nvPr>
            <p:ph idx="1"/>
          </p:nvPr>
        </p:nvSpPr>
        <p:spPr/>
        <p:txBody>
          <a:bodyPr/>
          <a:lstStyle/>
          <a:p>
            <a:pPr marL="0" indent="0" eaLnBrk="1" hangingPunct="1">
              <a:lnSpc>
                <a:spcPct val="150000"/>
              </a:lnSpc>
              <a:buFont typeface="Wingdings" panose="05000000000000000000" pitchFamily="2" charset="2"/>
              <a:buNone/>
            </a:pPr>
            <a:r>
              <a:rPr lang="en-US" altLang="zh-CN" dirty="0">
                <a:solidFill>
                  <a:srgbClr val="002060"/>
                </a:solidFill>
              </a:rPr>
              <a:t>7.1.1  </a:t>
            </a:r>
            <a:r>
              <a:rPr lang="zh-CN" altLang="en-US" dirty="0">
                <a:solidFill>
                  <a:srgbClr val="002060"/>
                </a:solidFill>
              </a:rPr>
              <a:t>数据库设计的特点</a:t>
            </a:r>
          </a:p>
          <a:p>
            <a:pPr marL="0" indent="0">
              <a:lnSpc>
                <a:spcPct val="150000"/>
              </a:lnSpc>
              <a:buFont typeface="Wingdings" panose="05000000000000000000" pitchFamily="2" charset="2"/>
              <a:buNone/>
            </a:pPr>
            <a:r>
              <a:rPr lang="en-US" altLang="zh-CN" dirty="0"/>
              <a:t>7.1.2  </a:t>
            </a:r>
            <a:r>
              <a:rPr lang="zh-CN" altLang="en-US" dirty="0"/>
              <a:t>数据库设计方法</a:t>
            </a:r>
          </a:p>
          <a:p>
            <a:pPr marL="0" indent="0">
              <a:lnSpc>
                <a:spcPct val="150000"/>
              </a:lnSpc>
              <a:buFont typeface="Wingdings" panose="05000000000000000000" pitchFamily="2" charset="2"/>
              <a:buNone/>
            </a:pPr>
            <a:r>
              <a:rPr lang="en-US" altLang="zh-CN" dirty="0"/>
              <a:t>7.1.3  </a:t>
            </a:r>
            <a:r>
              <a:rPr lang="zh-CN" altLang="en-US" dirty="0"/>
              <a:t>数据库设计的基本步骤</a:t>
            </a:r>
          </a:p>
          <a:p>
            <a:pPr marL="0" indent="0">
              <a:lnSpc>
                <a:spcPct val="150000"/>
              </a:lnSpc>
              <a:buFont typeface="Wingdings" panose="05000000000000000000" pitchFamily="2" charset="2"/>
              <a:buNone/>
            </a:pPr>
            <a:r>
              <a:rPr lang="en-US" altLang="zh-CN" dirty="0"/>
              <a:t>7.1.4  </a:t>
            </a:r>
            <a:r>
              <a:rPr lang="zh-CN" altLang="en-US" dirty="0"/>
              <a:t>数据库设计过程中的各级模式</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9606A87A-168E-4299-8305-AA17516DFA71}" type="datetime1">
              <a:rPr lang="zh-CN" altLang="en-US" smtClean="0"/>
              <a:t>2021/11/25</a:t>
            </a:fld>
            <a:endParaRPr lang="zh-CN" alt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sz="3600"/>
              <a:t>7.3.1 </a:t>
            </a:r>
            <a:r>
              <a:rPr lang="zh-CN" altLang="en-US" sz="3600"/>
              <a:t>概念模型</a:t>
            </a:r>
          </a:p>
        </p:txBody>
      </p:sp>
      <p:sp>
        <p:nvSpPr>
          <p:cNvPr id="52227" name="Rectangle 3"/>
          <p:cNvSpPr>
            <a:spLocks noGrp="1" noChangeArrowheads="1"/>
          </p:cNvSpPr>
          <p:nvPr>
            <p:ph idx="1"/>
          </p:nvPr>
        </p:nvSpPr>
        <p:spPr>
          <a:xfrm>
            <a:off x="827584" y="836712"/>
            <a:ext cx="8280920" cy="6021288"/>
          </a:xfrm>
        </p:spPr>
        <p:txBody>
          <a:bodyPr/>
          <a:lstStyle/>
          <a:p>
            <a:pPr>
              <a:lnSpc>
                <a:spcPct val="110000"/>
              </a:lnSpc>
              <a:spcBef>
                <a:spcPct val="0"/>
              </a:spcBef>
            </a:pPr>
            <a:r>
              <a:rPr lang="zh-CN" altLang="en-US" dirty="0"/>
              <a:t>将需求分析得到的用户需求抽象为信息结构（即概念模型）的过程就是概念结构设计</a:t>
            </a:r>
            <a:endParaRPr lang="en-US" altLang="zh-CN" dirty="0"/>
          </a:p>
          <a:p>
            <a:pPr>
              <a:lnSpc>
                <a:spcPct val="110000"/>
              </a:lnSpc>
              <a:spcBef>
                <a:spcPct val="0"/>
              </a:spcBef>
            </a:pPr>
            <a:r>
              <a:rPr lang="zh-CN" altLang="en-US" dirty="0"/>
              <a:t>概念模型的特点</a:t>
            </a:r>
            <a:endParaRPr lang="en-US" altLang="zh-CN" dirty="0"/>
          </a:p>
          <a:p>
            <a:pPr lvl="1">
              <a:lnSpc>
                <a:spcPct val="110000"/>
              </a:lnSpc>
              <a:spcBef>
                <a:spcPct val="0"/>
              </a:spcBef>
              <a:buFont typeface="Wingdings" panose="05000000000000000000" pitchFamily="2" charset="2"/>
              <a:buNone/>
            </a:pPr>
            <a:r>
              <a:rPr lang="zh-CN" altLang="en-US" dirty="0"/>
              <a:t>（</a:t>
            </a:r>
            <a:r>
              <a:rPr lang="en-US" altLang="zh-CN" dirty="0"/>
              <a:t>1</a:t>
            </a:r>
            <a:r>
              <a:rPr lang="zh-CN" altLang="en-US" dirty="0"/>
              <a:t>）能真实、充分地反映现实世界，是现实世界的一个真实模型。</a:t>
            </a:r>
          </a:p>
          <a:p>
            <a:pPr lvl="1">
              <a:lnSpc>
                <a:spcPct val="110000"/>
              </a:lnSpc>
              <a:spcBef>
                <a:spcPct val="0"/>
              </a:spcBef>
              <a:buFont typeface="Wingdings" panose="05000000000000000000" pitchFamily="2" charset="2"/>
              <a:buNone/>
            </a:pPr>
            <a:r>
              <a:rPr lang="zh-CN" altLang="en-US" dirty="0"/>
              <a:t>（</a:t>
            </a:r>
            <a:r>
              <a:rPr lang="en-US" altLang="zh-CN" dirty="0"/>
              <a:t>2</a:t>
            </a:r>
            <a:r>
              <a:rPr lang="zh-CN" altLang="en-US" dirty="0"/>
              <a:t>）易于理解，从而可以用它和不熟悉计算机的用户交换意见。</a:t>
            </a:r>
          </a:p>
          <a:p>
            <a:pPr lvl="1">
              <a:lnSpc>
                <a:spcPct val="110000"/>
              </a:lnSpc>
              <a:spcBef>
                <a:spcPct val="0"/>
              </a:spcBef>
              <a:buFont typeface="Wingdings" panose="05000000000000000000" pitchFamily="2" charset="2"/>
              <a:buNone/>
            </a:pPr>
            <a:r>
              <a:rPr lang="zh-CN" altLang="en-US" dirty="0"/>
              <a:t>（</a:t>
            </a:r>
            <a:r>
              <a:rPr lang="en-US" altLang="zh-CN" dirty="0"/>
              <a:t>3</a:t>
            </a:r>
            <a:r>
              <a:rPr lang="zh-CN" altLang="en-US" dirty="0"/>
              <a:t>）易于更改，当应用环境和应用要求改变时，容易对概念模型修改和扩充。</a:t>
            </a:r>
          </a:p>
          <a:p>
            <a:pPr lvl="1">
              <a:lnSpc>
                <a:spcPct val="110000"/>
              </a:lnSpc>
              <a:spcBef>
                <a:spcPct val="0"/>
              </a:spcBef>
              <a:buFont typeface="Wingdings" panose="05000000000000000000" pitchFamily="2" charset="2"/>
              <a:buNone/>
            </a:pPr>
            <a:r>
              <a:rPr lang="zh-CN" altLang="en-US" dirty="0"/>
              <a:t>（</a:t>
            </a:r>
            <a:r>
              <a:rPr lang="en-US" altLang="zh-CN" dirty="0"/>
              <a:t>4</a:t>
            </a:r>
            <a:r>
              <a:rPr lang="zh-CN" altLang="en-US" dirty="0"/>
              <a:t>）易于向关系、网状、层次等各种数据模型转换</a:t>
            </a:r>
          </a:p>
          <a:p>
            <a:pPr>
              <a:lnSpc>
                <a:spcPct val="110000"/>
              </a:lnSpc>
              <a:spcBef>
                <a:spcPct val="0"/>
              </a:spcBef>
            </a:pPr>
            <a:r>
              <a:rPr lang="zh-CN" altLang="en-US" dirty="0"/>
              <a:t>描述概念模型的工具</a:t>
            </a:r>
          </a:p>
          <a:p>
            <a:pPr lvl="1">
              <a:lnSpc>
                <a:spcPct val="110000"/>
              </a:lnSpc>
              <a:spcBef>
                <a:spcPct val="0"/>
              </a:spcBef>
            </a:pPr>
            <a:r>
              <a:rPr lang="en-US" altLang="zh-CN" dirty="0"/>
              <a:t>E-R</a:t>
            </a:r>
            <a:r>
              <a:rPr lang="zh-CN" altLang="en-US" dirty="0"/>
              <a:t>模型</a:t>
            </a:r>
            <a:endParaRPr lang="en-US" altLang="zh-CN"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0A303BF8-B990-4E29-BACB-ED4C976D9DC5}"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 calcmode="lin" valueType="num">
                                      <p:cBhvr>
                                        <p:cTn id="7" dur="500" fill="hold"/>
                                        <p:tgtEl>
                                          <p:spTgt spid="5222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222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2227">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2227">
                                            <p:txEl>
                                              <p:pRg st="2" end="2"/>
                                            </p:txEl>
                                          </p:spTgt>
                                        </p:tgtEl>
                                        <p:attrNameLst>
                                          <p:attrName>style.visibility</p:attrName>
                                        </p:attrNameLst>
                                      </p:cBhvr>
                                      <p:to>
                                        <p:strVal val="visible"/>
                                      </p:to>
                                    </p:set>
                                    <p:anim calcmode="lin" valueType="num">
                                      <p:cBhvr>
                                        <p:cTn id="14" dur="500" fill="hold"/>
                                        <p:tgtEl>
                                          <p:spTgt spid="5222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222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222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2227">
                                            <p:txEl>
                                              <p:pRg st="3" end="3"/>
                                            </p:txEl>
                                          </p:spTgt>
                                        </p:tgtEl>
                                        <p:attrNameLst>
                                          <p:attrName>style.visibility</p:attrName>
                                        </p:attrNameLst>
                                      </p:cBhvr>
                                      <p:to>
                                        <p:strVal val="visible"/>
                                      </p:to>
                                    </p:set>
                                    <p:anim calcmode="lin" valueType="num">
                                      <p:cBhvr>
                                        <p:cTn id="21" dur="500" fill="hold"/>
                                        <p:tgtEl>
                                          <p:spTgt spid="52227">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2227">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222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2227">
                                            <p:txEl>
                                              <p:pRg st="4" end="4"/>
                                            </p:txEl>
                                          </p:spTgt>
                                        </p:tgtEl>
                                        <p:attrNameLst>
                                          <p:attrName>style.visibility</p:attrName>
                                        </p:attrNameLst>
                                      </p:cBhvr>
                                      <p:to>
                                        <p:strVal val="visible"/>
                                      </p:to>
                                    </p:set>
                                    <p:anim calcmode="lin" valueType="num">
                                      <p:cBhvr>
                                        <p:cTn id="28" dur="500" fill="hold"/>
                                        <p:tgtEl>
                                          <p:spTgt spid="52227">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52227">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5222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2227">
                                            <p:txEl>
                                              <p:pRg st="5" end="5"/>
                                            </p:txEl>
                                          </p:spTgt>
                                        </p:tgtEl>
                                        <p:attrNameLst>
                                          <p:attrName>style.visibility</p:attrName>
                                        </p:attrNameLst>
                                      </p:cBhvr>
                                      <p:to>
                                        <p:strVal val="visible"/>
                                      </p:to>
                                    </p:set>
                                    <p:anim calcmode="lin" valueType="num">
                                      <p:cBhvr>
                                        <p:cTn id="35" dur="500" fill="hold"/>
                                        <p:tgtEl>
                                          <p:spTgt spid="52227">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52227">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5222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52227">
                                            <p:txEl>
                                              <p:pRg st="6" end="6"/>
                                            </p:txEl>
                                          </p:spTgt>
                                        </p:tgtEl>
                                        <p:attrNameLst>
                                          <p:attrName>style.visibility</p:attrName>
                                        </p:attrNameLst>
                                      </p:cBhvr>
                                      <p:to>
                                        <p:strVal val="visible"/>
                                      </p:to>
                                    </p:set>
                                    <p:anim calcmode="lin" valueType="num">
                                      <p:cBhvr>
                                        <p:cTn id="42" dur="500" fill="hold"/>
                                        <p:tgtEl>
                                          <p:spTgt spid="52227">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52227">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52227">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52227">
                                            <p:txEl>
                                              <p:pRg st="7" end="7"/>
                                            </p:txEl>
                                          </p:spTgt>
                                        </p:tgtEl>
                                        <p:attrNameLst>
                                          <p:attrName>style.visibility</p:attrName>
                                        </p:attrNameLst>
                                      </p:cBhvr>
                                      <p:to>
                                        <p:strVal val="visible"/>
                                      </p:to>
                                    </p:set>
                                    <p:anim calcmode="lin" valueType="num">
                                      <p:cBhvr>
                                        <p:cTn id="49" dur="500" fill="hold"/>
                                        <p:tgtEl>
                                          <p:spTgt spid="52227">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52227">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52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sz="3600"/>
              <a:t>7.3  </a:t>
            </a:r>
            <a:r>
              <a:rPr lang="zh-CN" altLang="en-US" sz="3600"/>
              <a:t>概念结构设计</a:t>
            </a:r>
          </a:p>
        </p:txBody>
      </p:sp>
      <p:sp>
        <p:nvSpPr>
          <p:cNvPr id="53251" name="Rectangle 3"/>
          <p:cNvSpPr>
            <a:spLocks noGrp="1" noChangeArrowheads="1"/>
          </p:cNvSpPr>
          <p:nvPr>
            <p:ph idx="1"/>
          </p:nvPr>
        </p:nvSpPr>
        <p:spPr/>
        <p:txBody>
          <a:bodyPr/>
          <a:lstStyle/>
          <a:p>
            <a:pPr marL="0" indent="0">
              <a:lnSpc>
                <a:spcPct val="150000"/>
              </a:lnSpc>
              <a:buFont typeface="Wingdings" panose="05000000000000000000" pitchFamily="2" charset="2"/>
              <a:buNone/>
            </a:pPr>
            <a:r>
              <a:rPr lang="en-US" altLang="zh-CN" dirty="0"/>
              <a:t>7.3.1  </a:t>
            </a:r>
            <a:r>
              <a:rPr lang="zh-CN" altLang="en-US" dirty="0"/>
              <a:t>概念结构</a:t>
            </a:r>
          </a:p>
          <a:p>
            <a:pPr marL="0" indent="0" eaLnBrk="1" hangingPunct="1">
              <a:lnSpc>
                <a:spcPct val="150000"/>
              </a:lnSpc>
              <a:buFont typeface="Wingdings" panose="05000000000000000000" pitchFamily="2" charset="2"/>
              <a:buNone/>
            </a:pPr>
            <a:r>
              <a:rPr lang="en-US" altLang="zh-CN" dirty="0">
                <a:solidFill>
                  <a:srgbClr val="002060"/>
                </a:solidFill>
              </a:rPr>
              <a:t>7.3.2  E-R</a:t>
            </a:r>
            <a:r>
              <a:rPr lang="zh-CN" altLang="en-US" dirty="0">
                <a:solidFill>
                  <a:srgbClr val="002060"/>
                </a:solidFill>
              </a:rPr>
              <a:t>模型</a:t>
            </a:r>
            <a:endParaRPr lang="en-US" altLang="zh-CN" dirty="0">
              <a:solidFill>
                <a:srgbClr val="002060"/>
              </a:solidFill>
            </a:endParaRPr>
          </a:p>
          <a:p>
            <a:pPr marL="0" indent="0">
              <a:lnSpc>
                <a:spcPct val="150000"/>
              </a:lnSpc>
              <a:buFont typeface="Wingdings" panose="05000000000000000000" pitchFamily="2" charset="2"/>
              <a:buNone/>
            </a:pPr>
            <a:r>
              <a:rPr lang="zh-CN" altLang="en-US" dirty="0"/>
              <a:t>*</a:t>
            </a:r>
            <a:r>
              <a:rPr lang="en-US" altLang="zh-CN" dirty="0"/>
              <a:t>7.3.3  </a:t>
            </a:r>
            <a:r>
              <a:rPr lang="zh-CN" altLang="en-US" dirty="0"/>
              <a:t>扩展的</a:t>
            </a:r>
            <a:r>
              <a:rPr lang="en-US" altLang="zh-CN" dirty="0"/>
              <a:t>E-R</a:t>
            </a:r>
            <a:r>
              <a:rPr lang="zh-CN" altLang="en-US" dirty="0"/>
              <a:t>模型</a:t>
            </a:r>
          </a:p>
          <a:p>
            <a:pPr marL="0" indent="0">
              <a:lnSpc>
                <a:spcPct val="150000"/>
              </a:lnSpc>
              <a:buFont typeface="Wingdings" panose="05000000000000000000" pitchFamily="2" charset="2"/>
              <a:buNone/>
            </a:pPr>
            <a:r>
              <a:rPr lang="zh-CN" altLang="en-US" dirty="0"/>
              <a:t>*</a:t>
            </a:r>
            <a:r>
              <a:rPr lang="en-US" altLang="zh-CN" dirty="0"/>
              <a:t>7.3.4  UML</a:t>
            </a:r>
          </a:p>
          <a:p>
            <a:pPr marL="0" indent="0">
              <a:lnSpc>
                <a:spcPct val="150000"/>
              </a:lnSpc>
              <a:buFont typeface="Wingdings" panose="05000000000000000000" pitchFamily="2" charset="2"/>
              <a:buNone/>
            </a:pPr>
            <a:r>
              <a:rPr lang="en-US" altLang="zh-CN" dirty="0"/>
              <a:t>7.3.5    </a:t>
            </a:r>
            <a:r>
              <a:rPr lang="zh-CN" altLang="en-US" dirty="0"/>
              <a:t>概念结构设计</a:t>
            </a:r>
          </a:p>
          <a:p>
            <a:pPr marL="0" indent="0"/>
            <a:endParaRPr lang="en-US" altLang="zh-CN"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3B3DA80A-9E85-4D1C-AE67-94FFB286AE04}" type="datetime1">
              <a:rPr lang="zh-CN" altLang="en-US" smtClean="0"/>
              <a:t>2021/11/25</a:t>
            </a:fld>
            <a:endParaRPr lang="zh-CN" altLang="en-US"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sz="3600"/>
              <a:t>7.3.2  E-R</a:t>
            </a:r>
            <a:r>
              <a:rPr lang="zh-CN" altLang="en-US" sz="3600"/>
              <a:t>模型</a:t>
            </a:r>
          </a:p>
        </p:txBody>
      </p:sp>
      <p:sp>
        <p:nvSpPr>
          <p:cNvPr id="54275" name="内容占位符 2"/>
          <p:cNvSpPr>
            <a:spLocks noGrp="1"/>
          </p:cNvSpPr>
          <p:nvPr>
            <p:ph idx="1"/>
          </p:nvPr>
        </p:nvSpPr>
        <p:spPr/>
        <p:txBody>
          <a:bodyPr/>
          <a:lstStyle/>
          <a:p>
            <a:pPr>
              <a:lnSpc>
                <a:spcPct val="125000"/>
              </a:lnSpc>
              <a:buFont typeface="Wingdings" panose="05000000000000000000" pitchFamily="2" charset="2"/>
              <a:buNone/>
            </a:pPr>
            <a:r>
              <a:rPr lang="en-US" altLang="zh-CN" dirty="0"/>
              <a:t>1. </a:t>
            </a:r>
            <a:r>
              <a:rPr lang="zh-CN" altLang="en-US" dirty="0"/>
              <a:t>实体之间的联系</a:t>
            </a:r>
            <a:endParaRPr lang="en-US" altLang="zh-CN" dirty="0"/>
          </a:p>
          <a:p>
            <a:pPr lvl="1">
              <a:lnSpc>
                <a:spcPct val="125000"/>
              </a:lnSpc>
              <a:buFont typeface="Wingdings" panose="05000000000000000000" pitchFamily="2" charset="2"/>
              <a:buNone/>
            </a:pPr>
            <a:r>
              <a:rPr lang="zh-CN" altLang="en-US" dirty="0"/>
              <a:t>（</a:t>
            </a:r>
            <a:r>
              <a:rPr lang="en-US" altLang="zh-CN" dirty="0"/>
              <a:t>1</a:t>
            </a:r>
            <a:r>
              <a:rPr lang="zh-CN" altLang="en-US" dirty="0"/>
              <a:t>）两个实体型之间的联系：</a:t>
            </a:r>
          </a:p>
          <a:p>
            <a:pPr lvl="2">
              <a:lnSpc>
                <a:spcPct val="125000"/>
              </a:lnSpc>
              <a:buSzPct val="87000"/>
              <a:buFont typeface="Arial" panose="020B0604020202020204" pitchFamily="34" charset="0"/>
              <a:buNone/>
            </a:pPr>
            <a:r>
              <a:rPr lang="zh-CN" altLang="en-US" sz="2400" dirty="0"/>
              <a:t>①一对一联系（</a:t>
            </a:r>
            <a:r>
              <a:rPr lang="en-US" altLang="zh-CN" sz="2400" dirty="0"/>
              <a:t>1∶1</a:t>
            </a:r>
            <a:r>
              <a:rPr lang="zh-CN" altLang="en-US" sz="2400" dirty="0"/>
              <a:t>）</a:t>
            </a:r>
            <a:endParaRPr lang="en-US" altLang="zh-CN" sz="2400" dirty="0"/>
          </a:p>
          <a:p>
            <a:pPr lvl="2">
              <a:lnSpc>
                <a:spcPct val="125000"/>
              </a:lnSpc>
              <a:buSzPct val="87000"/>
              <a:buFont typeface="Arial" panose="020B0604020202020204" pitchFamily="34" charset="0"/>
              <a:buNone/>
            </a:pPr>
            <a:r>
              <a:rPr lang="zh-CN" altLang="en-US" sz="2400" dirty="0"/>
              <a:t>②一对多联系（</a:t>
            </a:r>
            <a:r>
              <a:rPr lang="en-US" altLang="zh-CN" sz="2400" dirty="0"/>
              <a:t>1∶</a:t>
            </a:r>
            <a:r>
              <a:rPr lang="en-US" altLang="zh-CN" sz="2400" i="1" dirty="0"/>
              <a:t>n</a:t>
            </a:r>
            <a:r>
              <a:rPr lang="zh-CN" altLang="en-US" sz="2400" dirty="0"/>
              <a:t>）</a:t>
            </a:r>
            <a:endParaRPr lang="en-US" altLang="zh-CN" sz="2400" dirty="0"/>
          </a:p>
          <a:p>
            <a:pPr lvl="2">
              <a:lnSpc>
                <a:spcPct val="125000"/>
              </a:lnSpc>
              <a:buSzPct val="87000"/>
              <a:buFont typeface="Arial" panose="020B0604020202020204" pitchFamily="34" charset="0"/>
              <a:buNone/>
            </a:pPr>
            <a:r>
              <a:rPr lang="zh-CN" altLang="en-US" sz="2400" dirty="0"/>
              <a:t>③多对多联系（</a:t>
            </a:r>
            <a:r>
              <a:rPr lang="en-US" altLang="zh-CN" sz="2400" i="1" dirty="0" err="1"/>
              <a:t>m</a:t>
            </a:r>
            <a:r>
              <a:rPr lang="en-US" altLang="zh-CN" sz="2400" dirty="0" err="1"/>
              <a:t>∶</a:t>
            </a:r>
            <a:r>
              <a:rPr lang="en-US" altLang="zh-CN" sz="2400" i="1" dirty="0" err="1"/>
              <a:t>n</a:t>
            </a:r>
            <a:r>
              <a:rPr lang="zh-CN" altLang="en-US" sz="2400" dirty="0"/>
              <a:t>）</a:t>
            </a:r>
          </a:p>
          <a:p>
            <a:pPr lvl="2">
              <a:lnSpc>
                <a:spcPct val="125000"/>
              </a:lnSpc>
              <a:buSzPct val="87000"/>
              <a:buFont typeface="Wingdings" panose="05000000000000000000" pitchFamily="2" charset="2"/>
              <a:buChar char="l"/>
            </a:pPr>
            <a:endParaRPr lang="zh-CN" altLang="en-US" dirty="0"/>
          </a:p>
          <a:p>
            <a:pPr lvl="2">
              <a:lnSpc>
                <a:spcPct val="125000"/>
              </a:lnSpc>
              <a:buSzPct val="87000"/>
              <a:buFont typeface="Wingdings" panose="05000000000000000000" pitchFamily="2" charset="2"/>
              <a:buChar char="l"/>
            </a:pPr>
            <a:endParaRPr lang="en-US" altLang="zh-CN" dirty="0"/>
          </a:p>
          <a:p>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A7E48E42-A552-46A3-AD45-4F7B7E314549}" type="datetime1">
              <a:rPr lang="zh-CN" altLang="en-US" smtClean="0"/>
              <a:t>2021/11/25</a:t>
            </a:fld>
            <a:endParaRPr lang="zh-CN" alt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476375" y="155575"/>
            <a:ext cx="6994525" cy="981075"/>
          </a:xfrm>
        </p:spPr>
        <p:txBody>
          <a:bodyPr/>
          <a:lstStyle/>
          <a:p>
            <a:r>
              <a:rPr lang="zh-CN" altLang="en-US" b="1">
                <a:ea typeface="华文隶书" panose="02010800040101010101" pitchFamily="2" charset="-122"/>
              </a:rPr>
              <a:t>映射约束</a:t>
            </a:r>
          </a:p>
        </p:txBody>
      </p:sp>
      <p:sp>
        <p:nvSpPr>
          <p:cNvPr id="194563" name="Rectangle 3"/>
          <p:cNvSpPr>
            <a:spLocks noGrp="1" noChangeArrowheads="1"/>
          </p:cNvSpPr>
          <p:nvPr>
            <p:ph idx="1"/>
          </p:nvPr>
        </p:nvSpPr>
        <p:spPr>
          <a:xfrm>
            <a:off x="996950" y="960438"/>
            <a:ext cx="7994650" cy="3270250"/>
          </a:xfrm>
        </p:spPr>
        <p:txBody>
          <a:bodyPr/>
          <a:lstStyle/>
          <a:p>
            <a:pPr>
              <a:lnSpc>
                <a:spcPct val="110000"/>
              </a:lnSpc>
            </a:pPr>
            <a:r>
              <a:rPr lang="zh-CN" altLang="en-US" sz="2400" b="1">
                <a:solidFill>
                  <a:srgbClr val="FF0000"/>
                </a:solidFill>
                <a:ea typeface="黑体" panose="02010609060101010101" pitchFamily="49" charset="-122"/>
              </a:rPr>
              <a:t>一对一</a:t>
            </a:r>
            <a:r>
              <a:rPr lang="en-US" altLang="zh-CN" sz="2400" b="1"/>
              <a:t>: </a:t>
            </a:r>
            <a:r>
              <a:rPr lang="en-US" altLang="zh-CN" sz="2400" b="1" i="1"/>
              <a:t>A</a:t>
            </a:r>
            <a:r>
              <a:rPr lang="zh-CN" altLang="en-US" sz="2400" b="1"/>
              <a:t>中的一个实体至多</a:t>
            </a:r>
            <a:r>
              <a:rPr lang="en-US" altLang="zh-CN" sz="2400" b="1"/>
              <a:t>(</a:t>
            </a:r>
            <a:r>
              <a:rPr lang="zh-CN" altLang="en-US" sz="2400" b="1"/>
              <a:t>允许不</a:t>
            </a:r>
            <a:r>
              <a:rPr lang="en-US" altLang="zh-CN" sz="2400" b="1"/>
              <a:t>)</a:t>
            </a:r>
            <a:r>
              <a:rPr lang="zh-CN" altLang="en-US" sz="2400" b="1"/>
              <a:t>同</a:t>
            </a:r>
            <a:r>
              <a:rPr lang="en-US" altLang="zh-CN" sz="2400" b="1" i="1"/>
              <a:t>B</a:t>
            </a:r>
            <a:r>
              <a:rPr lang="zh-CN" altLang="en-US" sz="2400" b="1"/>
              <a:t>中的一个实体相联系，</a:t>
            </a:r>
            <a:r>
              <a:rPr lang="en-US" altLang="zh-CN" sz="2400" b="1" i="1"/>
              <a:t>B</a:t>
            </a:r>
            <a:r>
              <a:rPr lang="zh-CN" altLang="en-US" sz="2400" b="1"/>
              <a:t>中的一个实体也至多</a:t>
            </a:r>
            <a:r>
              <a:rPr lang="en-US" altLang="zh-CN" sz="2400" b="1"/>
              <a:t>(</a:t>
            </a:r>
            <a:r>
              <a:rPr lang="zh-CN" altLang="en-US" sz="2400" b="1"/>
              <a:t>允许不</a:t>
            </a:r>
            <a:r>
              <a:rPr lang="en-US" altLang="zh-CN" sz="2400" b="1"/>
              <a:t>)</a:t>
            </a:r>
            <a:r>
              <a:rPr lang="zh-CN" altLang="en-US" sz="2400" b="1"/>
              <a:t>同</a:t>
            </a:r>
            <a:r>
              <a:rPr lang="en-US" altLang="zh-CN" sz="2400" b="1" i="1"/>
              <a:t>A</a:t>
            </a:r>
            <a:r>
              <a:rPr lang="zh-CN" altLang="en-US" sz="2400" b="1"/>
              <a:t>中的一个实体相联系。 </a:t>
            </a:r>
          </a:p>
          <a:p>
            <a:pPr marL="784225" lvl="1" indent="-327025">
              <a:lnSpc>
                <a:spcPct val="110000"/>
              </a:lnSpc>
            </a:pPr>
            <a:r>
              <a:rPr lang="zh-CN" altLang="en-US" sz="2400" b="1"/>
              <a:t>例如，由实体集</a:t>
            </a:r>
            <a:r>
              <a:rPr lang="zh-CN" altLang="en-US" sz="2400" b="1">
                <a:solidFill>
                  <a:srgbClr val="FF00FF"/>
                </a:solidFill>
              </a:rPr>
              <a:t>销货单</a:t>
            </a:r>
            <a:r>
              <a:rPr lang="zh-CN" altLang="en-US" sz="2400" b="1"/>
              <a:t>和</a:t>
            </a:r>
            <a:r>
              <a:rPr lang="zh-CN" altLang="en-US" sz="2400" b="1">
                <a:solidFill>
                  <a:srgbClr val="FF00FF"/>
                </a:solidFill>
              </a:rPr>
              <a:t>发票</a:t>
            </a:r>
            <a:r>
              <a:rPr lang="zh-CN" altLang="en-US" sz="2400" b="1"/>
              <a:t>参与的联系集</a:t>
            </a:r>
            <a:r>
              <a:rPr lang="zh-CN" altLang="en-US" sz="2400" b="1">
                <a:solidFill>
                  <a:srgbClr val="FF9900"/>
                </a:solidFill>
                <a:ea typeface="幼圆" panose="02010509060101010101" pitchFamily="49" charset="-122"/>
              </a:rPr>
              <a:t>开发票</a:t>
            </a:r>
            <a:r>
              <a:rPr lang="zh-CN" altLang="en-US" sz="2400" b="1"/>
              <a:t>，</a:t>
            </a:r>
            <a:r>
              <a:rPr lang="zh-CN" altLang="en-US" sz="2400" b="1">
                <a:ea typeface="华文行楷" panose="02010800040101010101" pitchFamily="2" charset="-122"/>
              </a:rPr>
              <a:t>假设一个销货单对应开一张发票，</a:t>
            </a:r>
            <a:r>
              <a:rPr lang="zh-CN" altLang="en-US" sz="2400" b="1"/>
              <a:t>则</a:t>
            </a:r>
            <a:r>
              <a:rPr lang="zh-CN" altLang="en-US" sz="2400" b="1">
                <a:solidFill>
                  <a:srgbClr val="FF9900"/>
                </a:solidFill>
                <a:ea typeface="幼圆" panose="02010509060101010101" pitchFamily="49" charset="-122"/>
              </a:rPr>
              <a:t>开发票</a:t>
            </a:r>
            <a:r>
              <a:rPr lang="zh-CN" altLang="en-US" sz="2400" b="1"/>
              <a:t>为实体集</a:t>
            </a:r>
            <a:r>
              <a:rPr lang="zh-CN" altLang="en-US" sz="2400" b="1">
                <a:solidFill>
                  <a:srgbClr val="FF00FF"/>
                </a:solidFill>
              </a:rPr>
              <a:t>销货单</a:t>
            </a:r>
            <a:r>
              <a:rPr lang="zh-CN" altLang="en-US" sz="2400" b="1"/>
              <a:t>和</a:t>
            </a:r>
            <a:r>
              <a:rPr lang="zh-CN" altLang="en-US" sz="2400" b="1">
                <a:solidFill>
                  <a:srgbClr val="FF00FF"/>
                </a:solidFill>
              </a:rPr>
              <a:t>发票</a:t>
            </a:r>
            <a:r>
              <a:rPr lang="zh-CN" altLang="en-US" sz="2400" b="1"/>
              <a:t>之间的</a:t>
            </a:r>
            <a:r>
              <a:rPr lang="zh-CN" altLang="en-US" sz="2400" b="1">
                <a:ea typeface="华文新魏" panose="02010800040101010101" pitchFamily="2" charset="-122"/>
              </a:rPr>
              <a:t>一对一</a:t>
            </a:r>
            <a:r>
              <a:rPr lang="zh-CN" altLang="en-US" sz="2400" b="1"/>
              <a:t>联系集。</a:t>
            </a:r>
          </a:p>
        </p:txBody>
      </p:sp>
      <p:grpSp>
        <p:nvGrpSpPr>
          <p:cNvPr id="194592" name="Group 32"/>
          <p:cNvGrpSpPr>
            <a:grpSpLocks noChangeAspect="1"/>
          </p:cNvGrpSpPr>
          <p:nvPr/>
        </p:nvGrpSpPr>
        <p:grpSpPr bwMode="auto">
          <a:xfrm>
            <a:off x="1230313" y="4249738"/>
            <a:ext cx="7761287" cy="2392362"/>
            <a:chOff x="3206" y="7241"/>
            <a:chExt cx="6168" cy="3078"/>
          </a:xfrm>
        </p:grpSpPr>
        <p:sp>
          <p:nvSpPr>
            <p:cNvPr id="33799" name="AutoShape 33"/>
            <p:cNvSpPr>
              <a:spLocks noChangeAspect="1" noChangeArrowheads="1"/>
            </p:cNvSpPr>
            <p:nvPr/>
          </p:nvSpPr>
          <p:spPr bwMode="auto">
            <a:xfrm>
              <a:off x="3206" y="7241"/>
              <a:ext cx="6168" cy="3078"/>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00" name="Line 34"/>
            <p:cNvSpPr>
              <a:spLocks noChangeShapeType="1"/>
            </p:cNvSpPr>
            <p:nvPr/>
          </p:nvSpPr>
          <p:spPr bwMode="auto">
            <a:xfrm>
              <a:off x="5280" y="8177"/>
              <a:ext cx="1718" cy="2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01" name="Line 35"/>
            <p:cNvSpPr>
              <a:spLocks noChangeShapeType="1"/>
            </p:cNvSpPr>
            <p:nvPr/>
          </p:nvSpPr>
          <p:spPr bwMode="auto">
            <a:xfrm flipV="1">
              <a:off x="5280" y="8738"/>
              <a:ext cx="1718" cy="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02" name="Line 36"/>
            <p:cNvSpPr>
              <a:spLocks noChangeShapeType="1"/>
            </p:cNvSpPr>
            <p:nvPr/>
          </p:nvSpPr>
          <p:spPr bwMode="auto">
            <a:xfrm>
              <a:off x="5279" y="8513"/>
              <a:ext cx="1718" cy="4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03" name="Line 37"/>
            <p:cNvSpPr>
              <a:spLocks noChangeShapeType="1"/>
            </p:cNvSpPr>
            <p:nvPr/>
          </p:nvSpPr>
          <p:spPr bwMode="auto">
            <a:xfrm flipV="1">
              <a:off x="5282" y="9314"/>
              <a:ext cx="1718" cy="1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04" name="Text Box 38"/>
            <p:cNvSpPr txBox="1">
              <a:spLocks noChangeArrowheads="1"/>
            </p:cNvSpPr>
            <p:nvPr/>
          </p:nvSpPr>
          <p:spPr bwMode="auto">
            <a:xfrm>
              <a:off x="4290" y="7268"/>
              <a:ext cx="90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销货单</a:t>
              </a: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nvGrpSpPr>
            <p:cNvPr id="33805" name="Group 39"/>
            <p:cNvGrpSpPr>
              <a:grpSpLocks/>
            </p:cNvGrpSpPr>
            <p:nvPr/>
          </p:nvGrpSpPr>
          <p:grpSpPr bwMode="auto">
            <a:xfrm>
              <a:off x="4200" y="7670"/>
              <a:ext cx="1080" cy="2220"/>
              <a:chOff x="4200" y="7670"/>
              <a:chExt cx="1080" cy="2220"/>
            </a:xfrm>
          </p:grpSpPr>
          <p:sp>
            <p:nvSpPr>
              <p:cNvPr id="33814" name="Rectangle 40"/>
              <p:cNvSpPr>
                <a:spLocks noChangeArrowheads="1"/>
              </p:cNvSpPr>
              <p:nvPr/>
            </p:nvSpPr>
            <p:spPr bwMode="auto">
              <a:xfrm>
                <a:off x="4200" y="8018"/>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XS01003</a:t>
                </a:r>
                <a:endParaRPr kumimoji="0" lang="en-US" altLang="zh-CN"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15" name="Rectangle 41"/>
              <p:cNvSpPr>
                <a:spLocks noChangeArrowheads="1"/>
              </p:cNvSpPr>
              <p:nvPr/>
            </p:nvSpPr>
            <p:spPr bwMode="auto">
              <a:xfrm>
                <a:off x="4200" y="8330"/>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XS01015</a:t>
                </a:r>
                <a:endParaRPr kumimoji="0" lang="en-US" altLang="zh-CN"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16" name="Rectangle 42"/>
              <p:cNvSpPr>
                <a:spLocks noChangeArrowheads="1"/>
              </p:cNvSpPr>
              <p:nvPr/>
            </p:nvSpPr>
            <p:spPr bwMode="auto">
              <a:xfrm>
                <a:off x="4200" y="8642"/>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XS06008</a:t>
                </a:r>
                <a:endParaRPr kumimoji="0" lang="en-US" altLang="zh-CN"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17" name="Rectangle 43"/>
              <p:cNvSpPr>
                <a:spLocks noChangeArrowheads="1"/>
              </p:cNvSpPr>
              <p:nvPr/>
            </p:nvSpPr>
            <p:spPr bwMode="auto">
              <a:xfrm>
                <a:off x="4200" y="8954"/>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XS07011</a:t>
                </a:r>
                <a:endParaRPr kumimoji="0" lang="en-US" altLang="zh-CN"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18" name="Rectangle 44"/>
              <p:cNvSpPr>
                <a:spLocks noChangeArrowheads="1"/>
              </p:cNvSpPr>
              <p:nvPr/>
            </p:nvSpPr>
            <p:spPr bwMode="auto">
              <a:xfrm>
                <a:off x="4200" y="9266"/>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XS12033</a:t>
                </a:r>
                <a:endParaRPr kumimoji="0" lang="en-US" altLang="zh-CN"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19" name="Rectangle 45"/>
              <p:cNvSpPr>
                <a:spLocks noChangeArrowheads="1"/>
              </p:cNvSpPr>
              <p:nvPr/>
            </p:nvSpPr>
            <p:spPr bwMode="auto">
              <a:xfrm>
                <a:off x="4200" y="9578"/>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XS12047</a:t>
                </a:r>
                <a:endParaRPr kumimoji="0" lang="en-US" altLang="zh-CN"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20" name="Text Box 46"/>
              <p:cNvSpPr txBox="1">
                <a:spLocks noChangeArrowheads="1"/>
              </p:cNvSpPr>
              <p:nvPr/>
            </p:nvSpPr>
            <p:spPr bwMode="auto">
              <a:xfrm>
                <a:off x="4290" y="7670"/>
                <a:ext cx="90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zh-CN" altLang="en-US" sz="1800" b="1" i="0" u="sng" strike="noStrike" kern="1200" cap="none" spc="0" normalizeH="0" baseline="0" noProof="0">
                    <a:ln>
                      <a:noFill/>
                    </a:ln>
                    <a:solidFill>
                      <a:srgbClr val="008000"/>
                    </a:solidFill>
                    <a:effectLst/>
                    <a:uLnTx/>
                    <a:uFillTx/>
                    <a:latin typeface="华文新魏" panose="02010800040101010101" pitchFamily="2" charset="-122"/>
                    <a:ea typeface="华文新魏" panose="02010800040101010101" pitchFamily="2" charset="-122"/>
                    <a:cs typeface="+mn-cs"/>
                  </a:rPr>
                  <a:t>销货单号</a:t>
                </a: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33806" name="Rectangle 47"/>
            <p:cNvSpPr>
              <a:spLocks noChangeArrowheads="1"/>
            </p:cNvSpPr>
            <p:nvPr/>
          </p:nvSpPr>
          <p:spPr bwMode="auto">
            <a:xfrm>
              <a:off x="7008" y="8243"/>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1800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F20110001</a:t>
              </a:r>
              <a:endParaRPr kumimoji="0" lang="en-US" altLang="zh-CN"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07" name="Rectangle 48"/>
            <p:cNvSpPr>
              <a:spLocks noChangeArrowheads="1"/>
            </p:cNvSpPr>
            <p:nvPr/>
          </p:nvSpPr>
          <p:spPr bwMode="auto">
            <a:xfrm>
              <a:off x="7008" y="8555"/>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1800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F20110033</a:t>
              </a:r>
              <a:endParaRPr kumimoji="0" lang="en-US" altLang="zh-CN"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08" name="Rectangle 49"/>
            <p:cNvSpPr>
              <a:spLocks noChangeArrowheads="1"/>
            </p:cNvSpPr>
            <p:nvPr/>
          </p:nvSpPr>
          <p:spPr bwMode="auto">
            <a:xfrm>
              <a:off x="7008" y="8867"/>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1800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F20120048</a:t>
              </a:r>
              <a:endParaRPr kumimoji="0" lang="en-US" altLang="zh-CN"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09" name="Rectangle 50"/>
            <p:cNvSpPr>
              <a:spLocks noChangeArrowheads="1"/>
            </p:cNvSpPr>
            <p:nvPr/>
          </p:nvSpPr>
          <p:spPr bwMode="auto">
            <a:xfrm>
              <a:off x="7008" y="9179"/>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1800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F20120105</a:t>
              </a:r>
              <a:endParaRPr kumimoji="0" lang="en-US" altLang="zh-CN"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10" name="Oval 51"/>
            <p:cNvSpPr>
              <a:spLocks noChangeArrowheads="1"/>
            </p:cNvSpPr>
            <p:nvPr/>
          </p:nvSpPr>
          <p:spPr bwMode="auto">
            <a:xfrm>
              <a:off x="6652" y="7745"/>
              <a:ext cx="1786" cy="207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11" name="Text Box 52"/>
            <p:cNvSpPr txBox="1">
              <a:spLocks noChangeArrowheads="1"/>
            </p:cNvSpPr>
            <p:nvPr/>
          </p:nvSpPr>
          <p:spPr bwMode="auto">
            <a:xfrm>
              <a:off x="7113" y="7454"/>
              <a:ext cx="90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发票</a:t>
              </a: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12" name="Text Box 53"/>
            <p:cNvSpPr txBox="1">
              <a:spLocks noChangeArrowheads="1"/>
            </p:cNvSpPr>
            <p:nvPr/>
          </p:nvSpPr>
          <p:spPr bwMode="auto">
            <a:xfrm>
              <a:off x="7092" y="7910"/>
              <a:ext cx="90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zh-CN" altLang="en-US" sz="1800" b="1" i="0" u="sng" strike="noStrike" kern="1200" cap="none" spc="0" normalizeH="0" baseline="0" noProof="0">
                  <a:ln>
                    <a:noFill/>
                  </a:ln>
                  <a:solidFill>
                    <a:srgbClr val="008000"/>
                  </a:solidFill>
                  <a:effectLst/>
                  <a:uLnTx/>
                  <a:uFillTx/>
                  <a:latin typeface="华文新魏" panose="02010800040101010101" pitchFamily="2" charset="-122"/>
                  <a:ea typeface="华文新魏" panose="02010800040101010101" pitchFamily="2" charset="-122"/>
                  <a:cs typeface="+mn-cs"/>
                </a:rPr>
                <a:t>发票编号</a:t>
              </a: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13" name="Oval 54"/>
            <p:cNvSpPr>
              <a:spLocks noChangeArrowheads="1"/>
            </p:cNvSpPr>
            <p:nvPr/>
          </p:nvSpPr>
          <p:spPr bwMode="auto">
            <a:xfrm>
              <a:off x="3786" y="7556"/>
              <a:ext cx="1904" cy="266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194615" name="Rectangle 55"/>
          <p:cNvSpPr>
            <a:spLocks noChangeArrowheads="1"/>
          </p:cNvSpPr>
          <p:nvPr/>
        </p:nvSpPr>
        <p:spPr bwMode="auto">
          <a:xfrm>
            <a:off x="996950" y="3459163"/>
            <a:ext cx="8147050" cy="14224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tIns="154800"/>
          <a:lstStyle>
            <a:lvl1pPr marL="342900" indent="-342900" eaLnBrk="0" hangingPunct="0">
              <a:spcBef>
                <a:spcPct val="20000"/>
              </a:spcBef>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84225" indent="-327025" eaLnBrk="0" hangingPunct="0">
              <a:spcBef>
                <a:spcPct val="20000"/>
              </a:spcBef>
              <a:buFont typeface="Wingdings" panose="05000000000000000000" pitchFamily="2" charset="2"/>
              <a:buChar char="l"/>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ü"/>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9pPr>
          </a:lstStyle>
          <a:p>
            <a:pPr marL="784225" marR="0" lvl="1" indent="-327025" algn="l" defTabSz="914400" rtl="0" eaLnBrk="0" fontAlgn="base" latinLnBrk="0" hangingPunct="0">
              <a:lnSpc>
                <a:spcPct val="150000"/>
              </a:lnSpc>
              <a:spcBef>
                <a:spcPct val="20000"/>
              </a:spcBef>
              <a:spcAft>
                <a:spcPct val="0"/>
              </a:spcAft>
              <a:buClrTx/>
              <a:buSzTx/>
              <a:buFont typeface="Wingdings" panose="05000000000000000000" pitchFamily="2" charset="2"/>
              <a:buChar char="u"/>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说明：</a:t>
            </a:r>
            <a:r>
              <a:rPr kumimoji="0" lang="zh-CN" altLang="en-US" sz="2400" b="1" i="0" u="none" strike="noStrike" kern="1200" cap="none" spc="0" normalizeH="0" baseline="0" noProof="0" dirty="0">
                <a:ln>
                  <a:noFill/>
                </a:ln>
                <a:solidFill>
                  <a:srgbClr val="9B2D1F"/>
                </a:solidFill>
                <a:effectLst/>
                <a:uLnTx/>
                <a:uFillTx/>
                <a:latin typeface="微软雅黑" panose="020B0503020204020204" pitchFamily="34" charset="-122"/>
                <a:ea typeface="微软雅黑" panose="020B0503020204020204" pitchFamily="34" charset="-122"/>
                <a:cs typeface="+mn-cs"/>
              </a:rPr>
              <a:t>存在部分销货单还没有开发票</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，但</a:t>
            </a:r>
            <a:r>
              <a:rPr kumimoji="0" lang="zh-CN" altLang="en-US" sz="2400" b="1" i="0" u="none" strike="noStrike" kern="1200" cap="none" spc="0" normalizeH="0" baseline="0" noProof="0" dirty="0">
                <a:ln>
                  <a:noFill/>
                </a:ln>
                <a:solidFill>
                  <a:srgbClr val="0099FF"/>
                </a:solidFill>
                <a:effectLst/>
                <a:uLnTx/>
                <a:uFillTx/>
                <a:latin typeface="微软雅黑" panose="020B0503020204020204" pitchFamily="34" charset="-122"/>
                <a:ea typeface="微软雅黑" panose="020B0503020204020204" pitchFamily="34" charset="-122"/>
                <a:cs typeface="+mn-cs"/>
              </a:rPr>
              <a:t>每一张发票都有唯一对应的销货单</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3" name="日期占位符 2">
            <a:extLst>
              <a:ext uri="{FF2B5EF4-FFF2-40B4-BE49-F238E27FC236}">
                <a16:creationId xmlns:a16="http://schemas.microsoft.com/office/drawing/2014/main" id="{0AD11E0A-D495-4233-98E6-ED94684E5A25}"/>
              </a:ext>
            </a:extLst>
          </p:cNvPr>
          <p:cNvSpPr>
            <a:spLocks noGrp="1"/>
          </p:cNvSpPr>
          <p:nvPr>
            <p:ph type="dt" sz="half" idx="10"/>
          </p:nvPr>
        </p:nvSpPr>
        <p:spPr/>
        <p:txBody>
          <a:bodyPr/>
          <a:lstStyle/>
          <a:p>
            <a:pPr>
              <a:defRPr/>
            </a:pPr>
            <a:fld id="{1353AF8F-8120-40C3-A41F-3BFFA3666A4F}" type="datetime1">
              <a:rPr lang="zh-CN" altLang="en-US" smtClean="0"/>
              <a:t>2021/11/25</a:t>
            </a:fld>
            <a:endParaRPr lang="zh-CN" altLang="en-US"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563">
                                            <p:txEl>
                                              <p:pRg st="1" end="1"/>
                                            </p:txEl>
                                          </p:spTgt>
                                        </p:tgtEl>
                                        <p:attrNameLst>
                                          <p:attrName>style.visibility</p:attrName>
                                        </p:attrNameLst>
                                      </p:cBhvr>
                                      <p:to>
                                        <p:strVal val="visible"/>
                                      </p:to>
                                    </p:set>
                                    <p:animEffect transition="in" filter="wipe(left)">
                                      <p:cBhvr>
                                        <p:cTn id="7" dur="500"/>
                                        <p:tgtEl>
                                          <p:spTgt spid="1945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94592"/>
                                        </p:tgtEl>
                                        <p:attrNameLst>
                                          <p:attrName>style.visibility</p:attrName>
                                        </p:attrNameLst>
                                      </p:cBhvr>
                                      <p:to>
                                        <p:strVal val="visible"/>
                                      </p:to>
                                    </p:set>
                                    <p:animEffect transition="in" filter="box(in)">
                                      <p:cBhvr>
                                        <p:cTn id="12" dur="500"/>
                                        <p:tgtEl>
                                          <p:spTgt spid="1945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94615"/>
                                        </p:tgtEl>
                                        <p:attrNameLst>
                                          <p:attrName>style.visibility</p:attrName>
                                        </p:attrNameLst>
                                      </p:cBhvr>
                                      <p:to>
                                        <p:strVal val="visible"/>
                                      </p:to>
                                    </p:set>
                                    <p:anim calcmode="lin" valueType="num">
                                      <p:cBhvr additive="base">
                                        <p:cTn id="17" dur="500" fill="hold"/>
                                        <p:tgtEl>
                                          <p:spTgt spid="194615"/>
                                        </p:tgtEl>
                                        <p:attrNameLst>
                                          <p:attrName>ppt_x</p:attrName>
                                        </p:attrNameLst>
                                      </p:cBhvr>
                                      <p:tavLst>
                                        <p:tav tm="0">
                                          <p:val>
                                            <p:strVal val="1+#ppt_w/2"/>
                                          </p:val>
                                        </p:tav>
                                        <p:tav tm="100000">
                                          <p:val>
                                            <p:strVal val="#ppt_x"/>
                                          </p:val>
                                        </p:tav>
                                      </p:tavLst>
                                    </p:anim>
                                    <p:anim calcmode="lin" valueType="num">
                                      <p:cBhvr additive="base">
                                        <p:cTn id="18" dur="500" fill="hold"/>
                                        <p:tgtEl>
                                          <p:spTgt spid="1946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476375" y="155575"/>
            <a:ext cx="6994525" cy="981075"/>
          </a:xfrm>
        </p:spPr>
        <p:txBody>
          <a:bodyPr/>
          <a:lstStyle/>
          <a:p>
            <a:r>
              <a:rPr lang="zh-CN" altLang="en-US" b="1">
                <a:ea typeface="华文隶书" panose="02010800040101010101" pitchFamily="2" charset="-122"/>
              </a:rPr>
              <a:t>映射约束</a:t>
            </a:r>
          </a:p>
        </p:txBody>
      </p:sp>
      <p:sp>
        <p:nvSpPr>
          <p:cNvPr id="195587" name="Rectangle 3"/>
          <p:cNvSpPr>
            <a:spLocks noGrp="1" noChangeArrowheads="1"/>
          </p:cNvSpPr>
          <p:nvPr>
            <p:ph idx="1"/>
          </p:nvPr>
        </p:nvSpPr>
        <p:spPr>
          <a:xfrm>
            <a:off x="1052513" y="1001713"/>
            <a:ext cx="8080375" cy="3113087"/>
          </a:xfrm>
        </p:spPr>
        <p:txBody>
          <a:bodyPr/>
          <a:lstStyle/>
          <a:p>
            <a:pPr>
              <a:lnSpc>
                <a:spcPct val="110000"/>
              </a:lnSpc>
            </a:pPr>
            <a:r>
              <a:rPr lang="zh-CN" altLang="en-US" sz="2400">
                <a:solidFill>
                  <a:srgbClr val="FF0000"/>
                </a:solidFill>
                <a:ea typeface="黑体" panose="02010609060101010101" pitchFamily="49" charset="-122"/>
              </a:rPr>
              <a:t>一对多</a:t>
            </a:r>
            <a:r>
              <a:rPr lang="zh-CN" altLang="en-US" sz="2400">
                <a:solidFill>
                  <a:srgbClr val="FF0000"/>
                </a:solidFill>
              </a:rPr>
              <a:t>：</a:t>
            </a:r>
            <a:r>
              <a:rPr lang="en-US" altLang="zh-CN" sz="2000" i="1"/>
              <a:t>A</a:t>
            </a:r>
            <a:r>
              <a:rPr lang="zh-CN" altLang="en-US" sz="2000"/>
              <a:t>中一个实体可以同</a:t>
            </a:r>
            <a:r>
              <a:rPr lang="en-US" altLang="zh-CN" sz="2000" i="1"/>
              <a:t>B</a:t>
            </a:r>
            <a:r>
              <a:rPr lang="zh-CN" altLang="en-US" sz="2000"/>
              <a:t>中任意数目</a:t>
            </a:r>
            <a:r>
              <a:rPr lang="en-US" altLang="zh-CN" sz="2000"/>
              <a:t>(</a:t>
            </a:r>
            <a:r>
              <a:rPr lang="zh-CN" altLang="en-US" sz="2000"/>
              <a:t>可以为</a:t>
            </a:r>
            <a:r>
              <a:rPr lang="en-US" altLang="zh-CN" sz="2000"/>
              <a:t>0)</a:t>
            </a:r>
            <a:r>
              <a:rPr lang="zh-CN" altLang="en-US" sz="2000"/>
              <a:t>的实体相联系，而</a:t>
            </a:r>
            <a:r>
              <a:rPr lang="en-US" altLang="zh-CN" sz="2000" i="1"/>
              <a:t>B</a:t>
            </a:r>
            <a:r>
              <a:rPr lang="zh-CN" altLang="en-US" sz="2000"/>
              <a:t>中一个实体至多</a:t>
            </a:r>
            <a:r>
              <a:rPr lang="en-US" altLang="zh-CN" sz="2000"/>
              <a:t>(</a:t>
            </a:r>
            <a:r>
              <a:rPr lang="zh-CN" altLang="en-US" sz="2000"/>
              <a:t>允许不</a:t>
            </a:r>
            <a:r>
              <a:rPr lang="en-US" altLang="zh-CN" sz="2000"/>
              <a:t>)</a:t>
            </a:r>
            <a:r>
              <a:rPr lang="zh-CN" altLang="en-US" sz="2000"/>
              <a:t>同</a:t>
            </a:r>
            <a:r>
              <a:rPr lang="en-US" altLang="zh-CN" sz="2000" i="1"/>
              <a:t>A</a:t>
            </a:r>
            <a:r>
              <a:rPr lang="zh-CN" altLang="en-US" sz="2000"/>
              <a:t>中一个实体相联系。</a:t>
            </a:r>
          </a:p>
          <a:p>
            <a:pPr>
              <a:lnSpc>
                <a:spcPct val="110000"/>
              </a:lnSpc>
            </a:pPr>
            <a:r>
              <a:rPr lang="zh-CN" altLang="en-US" sz="2400">
                <a:solidFill>
                  <a:srgbClr val="FF0000"/>
                </a:solidFill>
                <a:ea typeface="黑体" panose="02010609060101010101" pitchFamily="49" charset="-122"/>
              </a:rPr>
              <a:t>多对一</a:t>
            </a:r>
            <a:r>
              <a:rPr lang="zh-CN" altLang="en-US" sz="2400">
                <a:solidFill>
                  <a:srgbClr val="FF0000"/>
                </a:solidFill>
              </a:rPr>
              <a:t>：</a:t>
            </a:r>
            <a:r>
              <a:rPr lang="en-US" altLang="zh-CN" sz="2000" i="1"/>
              <a:t>A</a:t>
            </a:r>
            <a:r>
              <a:rPr lang="zh-CN" altLang="en-US" sz="2000"/>
              <a:t>中一个实体至多</a:t>
            </a:r>
            <a:r>
              <a:rPr lang="en-US" altLang="zh-CN" sz="2000"/>
              <a:t>(</a:t>
            </a:r>
            <a:r>
              <a:rPr lang="zh-CN" altLang="en-US" sz="2000"/>
              <a:t>允许不</a:t>
            </a:r>
            <a:r>
              <a:rPr lang="en-US" altLang="zh-CN" sz="2000"/>
              <a:t>)</a:t>
            </a:r>
            <a:r>
              <a:rPr lang="zh-CN" altLang="en-US" sz="2000"/>
              <a:t>同</a:t>
            </a:r>
            <a:r>
              <a:rPr lang="en-US" altLang="zh-CN" sz="2000" i="1"/>
              <a:t>B</a:t>
            </a:r>
            <a:r>
              <a:rPr lang="zh-CN" altLang="en-US" sz="2000"/>
              <a:t>中一个实体相联系，而</a:t>
            </a:r>
            <a:r>
              <a:rPr lang="en-US" altLang="zh-CN" sz="2000" i="1"/>
              <a:t>B</a:t>
            </a:r>
            <a:r>
              <a:rPr lang="zh-CN" altLang="en-US" sz="2000"/>
              <a:t>中一个实体可以同</a:t>
            </a:r>
            <a:r>
              <a:rPr lang="en-US" altLang="zh-CN" sz="2000" i="1"/>
              <a:t>A</a:t>
            </a:r>
            <a:r>
              <a:rPr lang="zh-CN" altLang="en-US" sz="2000"/>
              <a:t>中任意数目</a:t>
            </a:r>
            <a:r>
              <a:rPr lang="en-US" altLang="zh-CN" sz="2000"/>
              <a:t>(</a:t>
            </a:r>
            <a:r>
              <a:rPr lang="zh-CN" altLang="en-US" sz="2000"/>
              <a:t>可以为</a:t>
            </a:r>
            <a:r>
              <a:rPr lang="en-US" altLang="zh-CN" sz="2000"/>
              <a:t>0)</a:t>
            </a:r>
            <a:r>
              <a:rPr lang="zh-CN" altLang="en-US" sz="2000"/>
              <a:t>的实体相联系。</a:t>
            </a:r>
            <a:endParaRPr lang="zh-CN" altLang="en-US"/>
          </a:p>
          <a:p>
            <a:pPr lvl="1">
              <a:lnSpc>
                <a:spcPct val="110000"/>
              </a:lnSpc>
            </a:pPr>
            <a:r>
              <a:rPr lang="zh-CN" altLang="en-US" sz="2000"/>
              <a:t>例如，由实体集</a:t>
            </a:r>
            <a:r>
              <a:rPr lang="zh-CN" altLang="en-US" sz="2000">
                <a:solidFill>
                  <a:srgbClr val="FF00FF"/>
                </a:solidFill>
              </a:rPr>
              <a:t>班级</a:t>
            </a:r>
            <a:r>
              <a:rPr lang="zh-CN" altLang="en-US" sz="2000"/>
              <a:t>和</a:t>
            </a:r>
            <a:r>
              <a:rPr lang="zh-CN" altLang="en-US" sz="2000">
                <a:solidFill>
                  <a:srgbClr val="FF00FF"/>
                </a:solidFill>
              </a:rPr>
              <a:t>学生</a:t>
            </a:r>
            <a:r>
              <a:rPr lang="zh-CN" altLang="en-US" sz="2000"/>
              <a:t>参与的联系集</a:t>
            </a:r>
            <a:r>
              <a:rPr lang="zh-CN" altLang="en-US" sz="2000">
                <a:solidFill>
                  <a:srgbClr val="FF9900"/>
                </a:solidFill>
                <a:ea typeface="幼圆" panose="02010509060101010101" pitchFamily="49" charset="-122"/>
              </a:rPr>
              <a:t>包含</a:t>
            </a:r>
            <a:r>
              <a:rPr lang="zh-CN" altLang="en-US" sz="2000"/>
              <a:t>，</a:t>
            </a:r>
            <a:r>
              <a:rPr lang="zh-CN" altLang="en-US" sz="2000">
                <a:ea typeface="华文行楷" panose="02010800040101010101" pitchFamily="2" charset="-122"/>
              </a:rPr>
              <a:t>假设一个班级可以包含多名学生，但一名学生只能归属于某一个班级，</a:t>
            </a:r>
            <a:r>
              <a:rPr lang="zh-CN" altLang="en-US" sz="2000"/>
              <a:t>则</a:t>
            </a:r>
            <a:r>
              <a:rPr lang="zh-CN" altLang="en-US" sz="2000">
                <a:solidFill>
                  <a:srgbClr val="FF9900"/>
                </a:solidFill>
                <a:ea typeface="幼圆" panose="02010509060101010101" pitchFamily="49" charset="-122"/>
              </a:rPr>
              <a:t>包含</a:t>
            </a:r>
            <a:r>
              <a:rPr lang="zh-CN" altLang="en-US" sz="2000"/>
              <a:t>为从实体集</a:t>
            </a:r>
            <a:r>
              <a:rPr lang="zh-CN" altLang="en-US" sz="2000">
                <a:solidFill>
                  <a:srgbClr val="FF00FF"/>
                </a:solidFill>
              </a:rPr>
              <a:t>班级</a:t>
            </a:r>
            <a:r>
              <a:rPr lang="zh-CN" altLang="en-US" sz="2000"/>
              <a:t>到</a:t>
            </a:r>
            <a:r>
              <a:rPr lang="zh-CN" altLang="en-US" sz="2000">
                <a:solidFill>
                  <a:srgbClr val="FF00FF"/>
                </a:solidFill>
              </a:rPr>
              <a:t>学生</a:t>
            </a:r>
            <a:r>
              <a:rPr lang="zh-CN" altLang="en-US" sz="2000"/>
              <a:t>的</a:t>
            </a:r>
            <a:r>
              <a:rPr lang="zh-CN" altLang="en-US" sz="2000">
                <a:solidFill>
                  <a:srgbClr val="9900FF"/>
                </a:solidFill>
                <a:ea typeface="华文新魏" panose="02010800040101010101" pitchFamily="2" charset="-122"/>
              </a:rPr>
              <a:t>一对多</a:t>
            </a:r>
            <a:r>
              <a:rPr lang="zh-CN" altLang="en-US" sz="2000"/>
              <a:t>联系集，或为从实体集</a:t>
            </a:r>
            <a:r>
              <a:rPr lang="zh-CN" altLang="en-US" sz="2000">
                <a:solidFill>
                  <a:srgbClr val="FF00FF"/>
                </a:solidFill>
              </a:rPr>
              <a:t>学生</a:t>
            </a:r>
            <a:r>
              <a:rPr lang="zh-CN" altLang="en-US" sz="2000"/>
              <a:t>到</a:t>
            </a:r>
            <a:r>
              <a:rPr lang="zh-CN" altLang="en-US" sz="2000">
                <a:solidFill>
                  <a:srgbClr val="FF00FF"/>
                </a:solidFill>
              </a:rPr>
              <a:t>班级</a:t>
            </a:r>
            <a:r>
              <a:rPr lang="zh-CN" altLang="en-US" sz="2000"/>
              <a:t>的</a:t>
            </a:r>
            <a:r>
              <a:rPr lang="zh-CN" altLang="en-US" sz="2000">
                <a:solidFill>
                  <a:srgbClr val="9900FF"/>
                </a:solidFill>
                <a:ea typeface="华文新魏" panose="02010800040101010101" pitchFamily="2" charset="-122"/>
              </a:rPr>
              <a:t>多对一</a:t>
            </a:r>
            <a:r>
              <a:rPr lang="zh-CN" altLang="en-US" sz="2000"/>
              <a:t>联系集。 </a:t>
            </a:r>
          </a:p>
        </p:txBody>
      </p:sp>
      <p:grpSp>
        <p:nvGrpSpPr>
          <p:cNvPr id="195618" name="Group 34"/>
          <p:cNvGrpSpPr>
            <a:grpSpLocks noChangeAspect="1"/>
          </p:cNvGrpSpPr>
          <p:nvPr/>
        </p:nvGrpSpPr>
        <p:grpSpPr bwMode="auto">
          <a:xfrm>
            <a:off x="1087438" y="4141788"/>
            <a:ext cx="8045450" cy="2362200"/>
            <a:chOff x="2220" y="7325"/>
            <a:chExt cx="7812" cy="3249"/>
          </a:xfrm>
        </p:grpSpPr>
        <p:sp>
          <p:nvSpPr>
            <p:cNvPr id="34823" name="AutoShape 35"/>
            <p:cNvSpPr>
              <a:spLocks noChangeAspect="1" noChangeArrowheads="1"/>
            </p:cNvSpPr>
            <p:nvPr/>
          </p:nvSpPr>
          <p:spPr bwMode="auto">
            <a:xfrm>
              <a:off x="2220" y="7325"/>
              <a:ext cx="7812" cy="324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nvGrpSpPr>
            <p:cNvPr id="34824" name="Group 36"/>
            <p:cNvGrpSpPr>
              <a:grpSpLocks/>
            </p:cNvGrpSpPr>
            <p:nvPr/>
          </p:nvGrpSpPr>
          <p:grpSpPr bwMode="auto">
            <a:xfrm>
              <a:off x="7260" y="8018"/>
              <a:ext cx="1080" cy="2184"/>
              <a:chOff x="4200" y="8018"/>
              <a:chExt cx="1080" cy="2184"/>
            </a:xfrm>
          </p:grpSpPr>
          <p:sp>
            <p:nvSpPr>
              <p:cNvPr id="34842" name="Rectangle 37"/>
              <p:cNvSpPr>
                <a:spLocks noChangeArrowheads="1"/>
              </p:cNvSpPr>
              <p:nvPr/>
            </p:nvSpPr>
            <p:spPr bwMode="auto">
              <a:xfrm>
                <a:off x="4200" y="8018"/>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1201000012</a:t>
                </a:r>
                <a:endPar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843" name="Rectangle 38"/>
              <p:cNvSpPr>
                <a:spLocks noChangeArrowheads="1"/>
              </p:cNvSpPr>
              <p:nvPr/>
            </p:nvSpPr>
            <p:spPr bwMode="auto">
              <a:xfrm>
                <a:off x="4200" y="8330"/>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1201000148</a:t>
                </a:r>
                <a:endPar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844" name="Rectangle 39"/>
              <p:cNvSpPr>
                <a:spLocks noChangeArrowheads="1"/>
              </p:cNvSpPr>
              <p:nvPr/>
            </p:nvSpPr>
            <p:spPr bwMode="auto">
              <a:xfrm>
                <a:off x="4200" y="8642"/>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1201100006</a:t>
                </a:r>
                <a:endPar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845" name="Rectangle 40"/>
              <p:cNvSpPr>
                <a:spLocks noChangeArrowheads="1"/>
              </p:cNvSpPr>
              <p:nvPr/>
            </p:nvSpPr>
            <p:spPr bwMode="auto">
              <a:xfrm>
                <a:off x="4200" y="8954"/>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1201100258</a:t>
                </a:r>
                <a:endPar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846" name="Rectangle 41"/>
              <p:cNvSpPr>
                <a:spLocks noChangeArrowheads="1"/>
              </p:cNvSpPr>
              <p:nvPr/>
            </p:nvSpPr>
            <p:spPr bwMode="auto">
              <a:xfrm>
                <a:off x="4200" y="9266"/>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1201107543</a:t>
                </a:r>
                <a:endPar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847" name="Rectangle 42"/>
              <p:cNvSpPr>
                <a:spLocks noChangeArrowheads="1"/>
              </p:cNvSpPr>
              <p:nvPr/>
            </p:nvSpPr>
            <p:spPr bwMode="auto">
              <a:xfrm>
                <a:off x="4200" y="9578"/>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1201200867</a:t>
                </a:r>
                <a:endPar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848" name="Rectangle 43"/>
              <p:cNvSpPr>
                <a:spLocks noChangeArrowheads="1"/>
              </p:cNvSpPr>
              <p:nvPr/>
            </p:nvSpPr>
            <p:spPr bwMode="auto">
              <a:xfrm>
                <a:off x="4200" y="9890"/>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2201200025</a:t>
                </a:r>
                <a:endPar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grpSp>
          <p:nvGrpSpPr>
            <p:cNvPr id="34825" name="Group 44"/>
            <p:cNvGrpSpPr>
              <a:grpSpLocks/>
            </p:cNvGrpSpPr>
            <p:nvPr/>
          </p:nvGrpSpPr>
          <p:grpSpPr bwMode="auto">
            <a:xfrm>
              <a:off x="4200" y="8414"/>
              <a:ext cx="1080" cy="1248"/>
              <a:chOff x="4164" y="8018"/>
              <a:chExt cx="1080" cy="1248"/>
            </a:xfrm>
          </p:grpSpPr>
          <p:sp>
            <p:nvSpPr>
              <p:cNvPr id="34838" name="Rectangle 45"/>
              <p:cNvSpPr>
                <a:spLocks noChangeArrowheads="1"/>
              </p:cNvSpPr>
              <p:nvPr/>
            </p:nvSpPr>
            <p:spPr bwMode="auto">
              <a:xfrm>
                <a:off x="4164" y="8018"/>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20100601</a:t>
                </a:r>
                <a:endPar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839" name="Rectangle 46"/>
              <p:cNvSpPr>
                <a:spLocks noChangeArrowheads="1"/>
              </p:cNvSpPr>
              <p:nvPr/>
            </p:nvSpPr>
            <p:spPr bwMode="auto">
              <a:xfrm>
                <a:off x="4164" y="8330"/>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20110801</a:t>
                </a:r>
                <a:endPar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840" name="Rectangle 47"/>
              <p:cNvSpPr>
                <a:spLocks noChangeArrowheads="1"/>
              </p:cNvSpPr>
              <p:nvPr/>
            </p:nvSpPr>
            <p:spPr bwMode="auto">
              <a:xfrm>
                <a:off x="4164" y="8642"/>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20110803</a:t>
                </a:r>
                <a:endPar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841" name="Rectangle 48"/>
              <p:cNvSpPr>
                <a:spLocks noChangeArrowheads="1"/>
              </p:cNvSpPr>
              <p:nvPr/>
            </p:nvSpPr>
            <p:spPr bwMode="auto">
              <a:xfrm>
                <a:off x="4164" y="8954"/>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20120502</a:t>
                </a:r>
                <a:endPar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34826" name="Line 49"/>
            <p:cNvSpPr>
              <a:spLocks noChangeShapeType="1"/>
            </p:cNvSpPr>
            <p:nvPr/>
          </p:nvSpPr>
          <p:spPr bwMode="auto">
            <a:xfrm>
              <a:off x="5288" y="9191"/>
              <a:ext cx="1972" cy="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827" name="Line 50"/>
            <p:cNvSpPr>
              <a:spLocks noChangeShapeType="1"/>
            </p:cNvSpPr>
            <p:nvPr/>
          </p:nvSpPr>
          <p:spPr bwMode="auto">
            <a:xfrm flipV="1">
              <a:off x="5280" y="8487"/>
              <a:ext cx="1980" cy="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828" name="Line 51"/>
            <p:cNvSpPr>
              <a:spLocks noChangeShapeType="1"/>
            </p:cNvSpPr>
            <p:nvPr/>
          </p:nvSpPr>
          <p:spPr bwMode="auto">
            <a:xfrm flipV="1">
              <a:off x="5272" y="9119"/>
              <a:ext cx="1988" cy="5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829" name="Line 52"/>
            <p:cNvSpPr>
              <a:spLocks noChangeShapeType="1"/>
            </p:cNvSpPr>
            <p:nvPr/>
          </p:nvSpPr>
          <p:spPr bwMode="auto">
            <a:xfrm>
              <a:off x="5272" y="9476"/>
              <a:ext cx="1988" cy="25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830" name="Line 53"/>
            <p:cNvSpPr>
              <a:spLocks noChangeShapeType="1"/>
            </p:cNvSpPr>
            <p:nvPr/>
          </p:nvSpPr>
          <p:spPr bwMode="auto">
            <a:xfrm flipV="1">
              <a:off x="5290" y="8192"/>
              <a:ext cx="1970" cy="36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831" name="Line 54"/>
            <p:cNvSpPr>
              <a:spLocks noChangeShapeType="1"/>
            </p:cNvSpPr>
            <p:nvPr/>
          </p:nvSpPr>
          <p:spPr bwMode="auto">
            <a:xfrm flipV="1">
              <a:off x="5298" y="8798"/>
              <a:ext cx="1962"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832" name="Text Box 55"/>
            <p:cNvSpPr txBox="1">
              <a:spLocks noChangeArrowheads="1"/>
            </p:cNvSpPr>
            <p:nvPr/>
          </p:nvSpPr>
          <p:spPr bwMode="auto">
            <a:xfrm>
              <a:off x="4284" y="8081"/>
              <a:ext cx="90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zh-CN" altLang="en-US" sz="1600" b="1" i="0" u="sng" strike="noStrike" kern="1200" cap="none" spc="0" normalizeH="0" baseline="0" noProof="0">
                  <a:ln>
                    <a:noFill/>
                  </a:ln>
                  <a:solidFill>
                    <a:srgbClr val="008000"/>
                  </a:solidFill>
                  <a:effectLst/>
                  <a:uLnTx/>
                  <a:uFillTx/>
                  <a:latin typeface="华文新魏" panose="02010800040101010101" pitchFamily="2" charset="-122"/>
                  <a:ea typeface="华文新魏" panose="02010800040101010101" pitchFamily="2" charset="-122"/>
                  <a:cs typeface="+mn-cs"/>
                </a:rPr>
                <a:t>班级编号</a:t>
              </a:r>
              <a:endParaRPr kumimoji="0" lang="zh-CN" altLang="en-US"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833" name="Text Box 56"/>
            <p:cNvSpPr txBox="1">
              <a:spLocks noChangeArrowheads="1"/>
            </p:cNvSpPr>
            <p:nvPr/>
          </p:nvSpPr>
          <p:spPr bwMode="auto">
            <a:xfrm>
              <a:off x="7338" y="7718"/>
              <a:ext cx="90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zh-CN" altLang="en-US" sz="1600" b="1" i="0" u="sng" strike="noStrike" kern="1200" cap="none" spc="0" normalizeH="0" baseline="0" noProof="0">
                  <a:ln>
                    <a:noFill/>
                  </a:ln>
                  <a:solidFill>
                    <a:srgbClr val="008000"/>
                  </a:solidFill>
                  <a:effectLst/>
                  <a:uLnTx/>
                  <a:uFillTx/>
                  <a:latin typeface="华文新魏" panose="02010800040101010101" pitchFamily="2" charset="-122"/>
                  <a:ea typeface="华文新魏" panose="02010800040101010101" pitchFamily="2" charset="-122"/>
                  <a:cs typeface="+mn-cs"/>
                </a:rPr>
                <a:t>学号</a:t>
              </a:r>
              <a:endParaRPr kumimoji="0" lang="zh-CN" altLang="en-US"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834" name="Text Box 57"/>
            <p:cNvSpPr txBox="1">
              <a:spLocks noChangeArrowheads="1"/>
            </p:cNvSpPr>
            <p:nvPr/>
          </p:nvSpPr>
          <p:spPr bwMode="auto">
            <a:xfrm>
              <a:off x="7351" y="7325"/>
              <a:ext cx="90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96000"/>
                </a:lnSpc>
                <a:spcBef>
                  <a:spcPct val="0"/>
                </a:spcBef>
                <a:spcAft>
                  <a:spcPct val="0"/>
                </a:spcAft>
                <a:buClrTx/>
                <a:buSzTx/>
                <a:buFontTx/>
                <a:buNone/>
                <a:tabLst/>
                <a:defRPr/>
              </a:pPr>
              <a:r>
                <a:rPr kumimoji="0" lang="zh-CN" altLang="en-US" sz="16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学生</a:t>
              </a:r>
              <a:endParaRPr kumimoji="0" lang="zh-CN" altLang="en-US"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835" name="Text Box 58"/>
            <p:cNvSpPr txBox="1">
              <a:spLocks noChangeArrowheads="1"/>
            </p:cNvSpPr>
            <p:nvPr/>
          </p:nvSpPr>
          <p:spPr bwMode="auto">
            <a:xfrm>
              <a:off x="4292" y="7565"/>
              <a:ext cx="90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96000"/>
                </a:lnSpc>
                <a:spcBef>
                  <a:spcPct val="0"/>
                </a:spcBef>
                <a:spcAft>
                  <a:spcPct val="0"/>
                </a:spcAft>
                <a:buClrTx/>
                <a:buSzTx/>
                <a:buFontTx/>
                <a:buNone/>
                <a:tabLst/>
                <a:defRPr/>
              </a:pPr>
              <a:r>
                <a:rPr kumimoji="0" lang="zh-CN" altLang="en-US" sz="16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班级</a:t>
              </a:r>
              <a:endParaRPr kumimoji="0" lang="zh-CN" altLang="en-US"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836" name="Oval 59"/>
            <p:cNvSpPr>
              <a:spLocks noChangeArrowheads="1"/>
            </p:cNvSpPr>
            <p:nvPr/>
          </p:nvSpPr>
          <p:spPr bwMode="auto">
            <a:xfrm>
              <a:off x="3832" y="7874"/>
              <a:ext cx="1820" cy="220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837" name="Oval 60"/>
            <p:cNvSpPr>
              <a:spLocks noChangeArrowheads="1"/>
            </p:cNvSpPr>
            <p:nvPr/>
          </p:nvSpPr>
          <p:spPr bwMode="auto">
            <a:xfrm>
              <a:off x="6810" y="7640"/>
              <a:ext cx="1992" cy="28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195645" name="Rectangle 61"/>
          <p:cNvSpPr>
            <a:spLocks noChangeArrowheads="1"/>
          </p:cNvSpPr>
          <p:nvPr/>
        </p:nvSpPr>
        <p:spPr bwMode="auto">
          <a:xfrm>
            <a:off x="1054100" y="2720975"/>
            <a:ext cx="8112125" cy="1247775"/>
          </a:xfrm>
          <a:prstGeom prst="rect">
            <a:avLst/>
          </a:prstGeom>
          <a:gradFill rotWithShape="1">
            <a:gsLst>
              <a:gs pos="0">
                <a:srgbClr val="E4E4E4"/>
              </a:gs>
              <a:gs pos="100000">
                <a:srgbClr val="F0F0F0"/>
              </a:gs>
            </a:gsLst>
            <a:lin ang="5400000" scaled="1"/>
          </a:gradFill>
          <a:ln w="57150" cmpd="thinThick">
            <a:solidFill>
              <a:srgbClr val="CCFFFF"/>
            </a:solidFill>
            <a:miter lim="800000"/>
            <a:headEnd/>
            <a:tailEnd/>
          </a:ln>
        </p:spPr>
        <p:txBody>
          <a:bodyPr tIns="15480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84225" indent="-327025">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784225" marR="0" lvl="1" indent="-327025" algn="l" defTabSz="914400" rtl="0" eaLnBrk="0" fontAlgn="base" latinLnBrk="0" hangingPunct="0">
              <a:lnSpc>
                <a:spcPct val="120000"/>
              </a:lnSpc>
              <a:spcBef>
                <a:spcPct val="20000"/>
              </a:spcBef>
              <a:spcAft>
                <a:spcPct val="0"/>
              </a:spcAft>
              <a:buClrTx/>
              <a:buSzTx/>
              <a:buFont typeface="Wingdings" panose="05000000000000000000" pitchFamily="2" charset="2"/>
              <a:buChar char="u"/>
              <a:tabLst/>
              <a:defRPr/>
            </a:pPr>
            <a:r>
              <a:rPr kumimoji="0" lang="zh-CN" altLang="en-US" sz="24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说明：</a:t>
            </a:r>
            <a:r>
              <a:rPr kumimoji="0" lang="zh-CN" altLang="en-US" sz="2400" b="1" i="0" u="none" strike="noStrike" kern="1200" cap="none" spc="0" normalizeH="0" baseline="0" noProof="0">
                <a:ln>
                  <a:noFill/>
                </a:ln>
                <a:solidFill>
                  <a:srgbClr val="9B2D1F"/>
                </a:solidFill>
                <a:effectLst/>
                <a:uLnTx/>
                <a:uFillTx/>
                <a:latin typeface="微软雅黑" panose="020B0503020204020204" pitchFamily="34" charset="-122"/>
                <a:ea typeface="微软雅黑" panose="020B0503020204020204" pitchFamily="34" charset="-122"/>
                <a:cs typeface="+mn-cs"/>
              </a:rPr>
              <a:t>每一个班级都包含学生</a:t>
            </a:r>
            <a:r>
              <a:rPr kumimoji="0" lang="zh-CN" altLang="en-US" sz="24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，但</a:t>
            </a:r>
            <a:r>
              <a:rPr kumimoji="0" lang="zh-CN" altLang="en-US" sz="2400" b="1" i="0" u="none" strike="noStrike" kern="1200" cap="none" spc="0" normalizeH="0" baseline="0" noProof="0">
                <a:ln>
                  <a:noFill/>
                </a:ln>
                <a:solidFill>
                  <a:srgbClr val="0099FF"/>
                </a:solidFill>
                <a:effectLst/>
                <a:uLnTx/>
                <a:uFillTx/>
                <a:latin typeface="微软雅黑" panose="020B0503020204020204" pitchFamily="34" charset="-122"/>
                <a:ea typeface="微软雅黑" panose="020B0503020204020204" pitchFamily="34" charset="-122"/>
                <a:cs typeface="+mn-cs"/>
              </a:rPr>
              <a:t>存在部分学生没有对应的班级</a:t>
            </a:r>
            <a:r>
              <a:rPr kumimoji="0" lang="zh-CN" altLang="en-US" sz="24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3" name="日期占位符 2">
            <a:extLst>
              <a:ext uri="{FF2B5EF4-FFF2-40B4-BE49-F238E27FC236}">
                <a16:creationId xmlns:a16="http://schemas.microsoft.com/office/drawing/2014/main" id="{74FE5011-157C-43C7-81F8-241E54D258C8}"/>
              </a:ext>
            </a:extLst>
          </p:cNvPr>
          <p:cNvSpPr>
            <a:spLocks noGrp="1"/>
          </p:cNvSpPr>
          <p:nvPr>
            <p:ph type="dt" sz="half" idx="10"/>
          </p:nvPr>
        </p:nvSpPr>
        <p:spPr/>
        <p:txBody>
          <a:bodyPr/>
          <a:lstStyle/>
          <a:p>
            <a:pPr>
              <a:defRPr/>
            </a:pPr>
            <a:fld id="{1E1A282F-C9BA-4AE8-8A07-4E483328CAED}" type="datetime1">
              <a:rPr lang="zh-CN" altLang="en-US" smtClean="0"/>
              <a:t>2021/11/25</a:t>
            </a:fld>
            <a:endParaRPr lang="zh-CN" altLang="en-US"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5587">
                                            <p:txEl>
                                              <p:pRg st="1" end="1"/>
                                            </p:txEl>
                                          </p:spTgt>
                                        </p:tgtEl>
                                        <p:attrNameLst>
                                          <p:attrName>style.visibility</p:attrName>
                                        </p:attrNameLst>
                                      </p:cBhvr>
                                      <p:to>
                                        <p:strVal val="visible"/>
                                      </p:to>
                                    </p:set>
                                    <p:animEffect transition="in" filter="wipe(left)">
                                      <p:cBhvr>
                                        <p:cTn id="7" dur="500"/>
                                        <p:tgtEl>
                                          <p:spTgt spid="1955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5587">
                                            <p:txEl>
                                              <p:pRg st="2" end="2"/>
                                            </p:txEl>
                                          </p:spTgt>
                                        </p:tgtEl>
                                        <p:attrNameLst>
                                          <p:attrName>style.visibility</p:attrName>
                                        </p:attrNameLst>
                                      </p:cBhvr>
                                      <p:to>
                                        <p:strVal val="visible"/>
                                      </p:to>
                                    </p:set>
                                    <p:animEffect transition="in" filter="wipe(left)">
                                      <p:cBhvr>
                                        <p:cTn id="12" dur="500"/>
                                        <p:tgtEl>
                                          <p:spTgt spid="1955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5618"/>
                                        </p:tgtEl>
                                        <p:attrNameLst>
                                          <p:attrName>style.visibility</p:attrName>
                                        </p:attrNameLst>
                                      </p:cBhvr>
                                      <p:to>
                                        <p:strVal val="visible"/>
                                      </p:to>
                                    </p:set>
                                    <p:animEffect transition="in" filter="blinds(horizontal)">
                                      <p:cBhvr>
                                        <p:cTn id="17" dur="500"/>
                                        <p:tgtEl>
                                          <p:spTgt spid="1956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95645"/>
                                        </p:tgtEl>
                                        <p:attrNameLst>
                                          <p:attrName>style.visibility</p:attrName>
                                        </p:attrNameLst>
                                      </p:cBhvr>
                                      <p:to>
                                        <p:strVal val="visible"/>
                                      </p:to>
                                    </p:set>
                                    <p:anim calcmode="lin" valueType="num">
                                      <p:cBhvr additive="base">
                                        <p:cTn id="22" dur="500" fill="hold"/>
                                        <p:tgtEl>
                                          <p:spTgt spid="195645"/>
                                        </p:tgtEl>
                                        <p:attrNameLst>
                                          <p:attrName>ppt_x</p:attrName>
                                        </p:attrNameLst>
                                      </p:cBhvr>
                                      <p:tavLst>
                                        <p:tav tm="0">
                                          <p:val>
                                            <p:strVal val="1+#ppt_w/2"/>
                                          </p:val>
                                        </p:tav>
                                        <p:tav tm="100000">
                                          <p:val>
                                            <p:strVal val="#ppt_x"/>
                                          </p:val>
                                        </p:tav>
                                      </p:tavLst>
                                    </p:anim>
                                    <p:anim calcmode="lin" valueType="num">
                                      <p:cBhvr additive="base">
                                        <p:cTn id="23" dur="500" fill="hold"/>
                                        <p:tgtEl>
                                          <p:spTgt spid="1956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4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476375" y="155575"/>
            <a:ext cx="6994525" cy="981075"/>
          </a:xfrm>
        </p:spPr>
        <p:txBody>
          <a:bodyPr/>
          <a:lstStyle/>
          <a:p>
            <a:r>
              <a:rPr lang="zh-CN" altLang="en-US" b="1">
                <a:ea typeface="华文隶书" panose="02010800040101010101" pitchFamily="2" charset="-122"/>
              </a:rPr>
              <a:t>映射约束</a:t>
            </a:r>
          </a:p>
        </p:txBody>
      </p:sp>
      <p:sp>
        <p:nvSpPr>
          <p:cNvPr id="35843" name="Rectangle 3"/>
          <p:cNvSpPr>
            <a:spLocks noGrp="1" noChangeArrowheads="1"/>
          </p:cNvSpPr>
          <p:nvPr>
            <p:ph idx="1"/>
          </p:nvPr>
        </p:nvSpPr>
        <p:spPr>
          <a:xfrm>
            <a:off x="1001713" y="1017588"/>
            <a:ext cx="8142287" cy="3649662"/>
          </a:xfrm>
        </p:spPr>
        <p:txBody>
          <a:bodyPr/>
          <a:lstStyle/>
          <a:p>
            <a:pPr>
              <a:lnSpc>
                <a:spcPct val="150000"/>
              </a:lnSpc>
              <a:spcBef>
                <a:spcPct val="10000"/>
              </a:spcBef>
            </a:pPr>
            <a:r>
              <a:rPr lang="zh-CN" altLang="en-US" sz="2000" b="1">
                <a:solidFill>
                  <a:srgbClr val="FF0000"/>
                </a:solidFill>
                <a:ea typeface="黑体" panose="02010609060101010101" pitchFamily="49" charset="-122"/>
              </a:rPr>
              <a:t>一对多</a:t>
            </a:r>
            <a:r>
              <a:rPr lang="zh-CN" altLang="en-US" sz="2000" b="1">
                <a:solidFill>
                  <a:srgbClr val="FF0000"/>
                </a:solidFill>
              </a:rPr>
              <a:t>：</a:t>
            </a:r>
            <a:r>
              <a:rPr lang="en-US" altLang="zh-CN" sz="1800" b="1" i="1"/>
              <a:t>A</a:t>
            </a:r>
            <a:r>
              <a:rPr lang="zh-CN" altLang="en-US" sz="1800" b="1"/>
              <a:t>中一个实体可以同</a:t>
            </a:r>
            <a:r>
              <a:rPr lang="en-US" altLang="zh-CN" sz="1800" b="1" i="1"/>
              <a:t>B</a:t>
            </a:r>
            <a:r>
              <a:rPr lang="zh-CN" altLang="en-US" sz="1800" b="1"/>
              <a:t>中任意数目</a:t>
            </a:r>
            <a:r>
              <a:rPr lang="en-US" altLang="zh-CN" sz="1800" b="1"/>
              <a:t>(</a:t>
            </a:r>
            <a:r>
              <a:rPr lang="zh-CN" altLang="en-US" sz="1800" b="1"/>
              <a:t>可以为</a:t>
            </a:r>
            <a:r>
              <a:rPr lang="en-US" altLang="zh-CN" sz="1800" b="1"/>
              <a:t>0)</a:t>
            </a:r>
            <a:r>
              <a:rPr lang="zh-CN" altLang="en-US" sz="1800" b="1"/>
              <a:t>的实体相联系，而</a:t>
            </a:r>
            <a:r>
              <a:rPr lang="en-US" altLang="zh-CN" sz="1800" b="1" i="1"/>
              <a:t>B</a:t>
            </a:r>
            <a:r>
              <a:rPr lang="zh-CN" altLang="en-US" sz="1800" b="1"/>
              <a:t>中一个实体至多</a:t>
            </a:r>
            <a:r>
              <a:rPr lang="en-US" altLang="zh-CN" sz="1800" b="1"/>
              <a:t>(</a:t>
            </a:r>
            <a:r>
              <a:rPr lang="zh-CN" altLang="en-US" sz="1800" b="1"/>
              <a:t>允许不</a:t>
            </a:r>
            <a:r>
              <a:rPr lang="en-US" altLang="zh-CN" sz="1800" b="1"/>
              <a:t>)</a:t>
            </a:r>
            <a:r>
              <a:rPr lang="zh-CN" altLang="en-US" sz="1800" b="1"/>
              <a:t>同</a:t>
            </a:r>
            <a:r>
              <a:rPr lang="en-US" altLang="zh-CN" sz="1800" b="1" i="1"/>
              <a:t>A</a:t>
            </a:r>
            <a:r>
              <a:rPr lang="zh-CN" altLang="en-US" sz="1800" b="1"/>
              <a:t>中一个实体相联系。</a:t>
            </a:r>
          </a:p>
          <a:p>
            <a:pPr>
              <a:lnSpc>
                <a:spcPct val="150000"/>
              </a:lnSpc>
              <a:spcBef>
                <a:spcPct val="10000"/>
              </a:spcBef>
            </a:pPr>
            <a:r>
              <a:rPr lang="zh-CN" altLang="en-US" sz="2000" b="1">
                <a:solidFill>
                  <a:srgbClr val="FF0000"/>
                </a:solidFill>
                <a:ea typeface="黑体" panose="02010609060101010101" pitchFamily="49" charset="-122"/>
              </a:rPr>
              <a:t>多对一</a:t>
            </a:r>
            <a:r>
              <a:rPr lang="zh-CN" altLang="en-US" sz="2000" b="1">
                <a:solidFill>
                  <a:srgbClr val="FF0000"/>
                </a:solidFill>
              </a:rPr>
              <a:t>：</a:t>
            </a:r>
            <a:r>
              <a:rPr lang="en-US" altLang="zh-CN" sz="1800" b="1" i="1"/>
              <a:t>A</a:t>
            </a:r>
            <a:r>
              <a:rPr lang="zh-CN" altLang="en-US" sz="1800" b="1"/>
              <a:t>中一个实体至多</a:t>
            </a:r>
            <a:r>
              <a:rPr lang="en-US" altLang="zh-CN" sz="1800" b="1"/>
              <a:t>(</a:t>
            </a:r>
            <a:r>
              <a:rPr lang="zh-CN" altLang="en-US" sz="1800" b="1"/>
              <a:t>允许不</a:t>
            </a:r>
            <a:r>
              <a:rPr lang="en-US" altLang="zh-CN" sz="1800" b="1"/>
              <a:t>)</a:t>
            </a:r>
            <a:r>
              <a:rPr lang="zh-CN" altLang="en-US" sz="1800" b="1"/>
              <a:t>同</a:t>
            </a:r>
            <a:r>
              <a:rPr lang="en-US" altLang="zh-CN" sz="1800" b="1" i="1"/>
              <a:t>B</a:t>
            </a:r>
            <a:r>
              <a:rPr lang="zh-CN" altLang="en-US" sz="1800" b="1"/>
              <a:t>中一个实体相联系，而</a:t>
            </a:r>
            <a:r>
              <a:rPr lang="en-US" altLang="zh-CN" sz="1800" b="1" i="1"/>
              <a:t>B</a:t>
            </a:r>
            <a:r>
              <a:rPr lang="zh-CN" altLang="en-US" sz="1800" b="1"/>
              <a:t>中一个实体可以同</a:t>
            </a:r>
            <a:r>
              <a:rPr lang="en-US" altLang="zh-CN" sz="1800" b="1" i="1"/>
              <a:t>A</a:t>
            </a:r>
            <a:r>
              <a:rPr lang="zh-CN" altLang="en-US" sz="1800" b="1"/>
              <a:t>中任意数目</a:t>
            </a:r>
            <a:r>
              <a:rPr lang="en-US" altLang="zh-CN" sz="1800" b="1"/>
              <a:t>(</a:t>
            </a:r>
            <a:r>
              <a:rPr lang="zh-CN" altLang="en-US" sz="1800" b="1"/>
              <a:t>可以为</a:t>
            </a:r>
            <a:r>
              <a:rPr lang="en-US" altLang="zh-CN" sz="1800" b="1"/>
              <a:t>0)</a:t>
            </a:r>
            <a:r>
              <a:rPr lang="zh-CN" altLang="en-US" sz="1800" b="1"/>
              <a:t>的实体相联系。 </a:t>
            </a:r>
          </a:p>
          <a:p>
            <a:pPr lvl="1">
              <a:lnSpc>
                <a:spcPct val="150000"/>
              </a:lnSpc>
            </a:pPr>
            <a:r>
              <a:rPr lang="zh-CN" altLang="en-US" sz="2000" b="1"/>
              <a:t>再如，由实体集</a:t>
            </a:r>
            <a:r>
              <a:rPr lang="zh-CN" altLang="en-US" sz="2000" b="1">
                <a:solidFill>
                  <a:srgbClr val="FF00FF"/>
                </a:solidFill>
              </a:rPr>
              <a:t>课程</a:t>
            </a:r>
            <a:r>
              <a:rPr lang="zh-CN" altLang="en-US" sz="2000" b="1"/>
              <a:t>和</a:t>
            </a:r>
            <a:r>
              <a:rPr lang="zh-CN" altLang="en-US" sz="2000" b="1">
                <a:solidFill>
                  <a:srgbClr val="FF00FF"/>
                </a:solidFill>
              </a:rPr>
              <a:t>学院</a:t>
            </a:r>
            <a:r>
              <a:rPr lang="zh-CN" altLang="en-US" sz="2000" b="1"/>
              <a:t>参与的联系集</a:t>
            </a:r>
            <a:r>
              <a:rPr lang="zh-CN" altLang="en-US" sz="2000" b="1">
                <a:solidFill>
                  <a:srgbClr val="FF9900"/>
                </a:solidFill>
                <a:ea typeface="幼圆" panose="02010509060101010101" pitchFamily="49" charset="-122"/>
              </a:rPr>
              <a:t>归属</a:t>
            </a:r>
            <a:r>
              <a:rPr lang="zh-CN" altLang="en-US" sz="2000" b="1"/>
              <a:t>，</a:t>
            </a:r>
            <a:r>
              <a:rPr lang="zh-CN" altLang="en-US" sz="2000" b="1">
                <a:ea typeface="华文行楷" panose="02010800040101010101" pitchFamily="2" charset="-122"/>
              </a:rPr>
              <a:t>假设一门课程只能归属于一个学院，但一个学院可以负责多门课程，</a:t>
            </a:r>
            <a:r>
              <a:rPr lang="zh-CN" altLang="en-US" sz="2000" b="1"/>
              <a:t>则</a:t>
            </a:r>
            <a:r>
              <a:rPr lang="zh-CN" altLang="en-US" sz="2000" b="1">
                <a:solidFill>
                  <a:srgbClr val="FF9900"/>
                </a:solidFill>
                <a:ea typeface="幼圆" panose="02010509060101010101" pitchFamily="49" charset="-122"/>
              </a:rPr>
              <a:t>归属</a:t>
            </a:r>
            <a:r>
              <a:rPr lang="zh-CN" altLang="en-US" sz="2000" b="1"/>
              <a:t>为从实体集</a:t>
            </a:r>
            <a:r>
              <a:rPr lang="zh-CN" altLang="en-US" sz="2000" b="1">
                <a:solidFill>
                  <a:srgbClr val="FF00FF"/>
                </a:solidFill>
              </a:rPr>
              <a:t>课程</a:t>
            </a:r>
            <a:r>
              <a:rPr lang="zh-CN" altLang="en-US" sz="2000" b="1"/>
              <a:t>到</a:t>
            </a:r>
            <a:r>
              <a:rPr lang="zh-CN" altLang="en-US" sz="2000" b="1">
                <a:solidFill>
                  <a:srgbClr val="FF00FF"/>
                </a:solidFill>
              </a:rPr>
              <a:t>学院</a:t>
            </a:r>
            <a:r>
              <a:rPr lang="zh-CN" altLang="en-US" sz="2000" b="1"/>
              <a:t>之间的</a:t>
            </a:r>
            <a:r>
              <a:rPr lang="zh-CN" altLang="en-US" sz="2000" b="1">
                <a:solidFill>
                  <a:srgbClr val="9900FF"/>
                </a:solidFill>
                <a:ea typeface="华文新魏" panose="02010800040101010101" pitchFamily="2" charset="-122"/>
              </a:rPr>
              <a:t>多对一</a:t>
            </a:r>
            <a:r>
              <a:rPr lang="zh-CN" altLang="en-US" sz="2000" b="1"/>
              <a:t>联系集，或为从实体集</a:t>
            </a:r>
            <a:r>
              <a:rPr lang="zh-CN" altLang="en-US" sz="2000" b="1">
                <a:solidFill>
                  <a:srgbClr val="FF00FF"/>
                </a:solidFill>
              </a:rPr>
              <a:t>学院</a:t>
            </a:r>
            <a:r>
              <a:rPr lang="zh-CN" altLang="en-US" sz="2000" b="1"/>
              <a:t>到</a:t>
            </a:r>
            <a:r>
              <a:rPr lang="zh-CN" altLang="en-US" sz="2000" b="1">
                <a:solidFill>
                  <a:srgbClr val="FF00FF"/>
                </a:solidFill>
              </a:rPr>
              <a:t>课程</a:t>
            </a:r>
            <a:r>
              <a:rPr lang="zh-CN" altLang="en-US" sz="2000" b="1"/>
              <a:t>的</a:t>
            </a:r>
            <a:r>
              <a:rPr lang="zh-CN" altLang="en-US" sz="2000" b="1">
                <a:solidFill>
                  <a:srgbClr val="9900FF"/>
                </a:solidFill>
                <a:ea typeface="华文新魏" panose="02010800040101010101" pitchFamily="2" charset="-122"/>
              </a:rPr>
              <a:t>一对多</a:t>
            </a:r>
            <a:r>
              <a:rPr lang="zh-CN" altLang="en-US" sz="2000" b="1"/>
              <a:t>联系集。</a:t>
            </a:r>
            <a:r>
              <a:rPr lang="zh-CN" altLang="en-US" sz="1800" b="1"/>
              <a:t> </a:t>
            </a:r>
          </a:p>
        </p:txBody>
      </p:sp>
      <p:sp>
        <p:nvSpPr>
          <p:cNvPr id="300063" name="Rectangle 31"/>
          <p:cNvSpPr>
            <a:spLocks noChangeArrowheads="1"/>
          </p:cNvSpPr>
          <p:nvPr/>
        </p:nvSpPr>
        <p:spPr bwMode="auto">
          <a:xfrm>
            <a:off x="1066800" y="3521075"/>
            <a:ext cx="8077200" cy="1150938"/>
          </a:xfrm>
          <a:prstGeom prst="rect">
            <a:avLst/>
          </a:prstGeom>
          <a:gradFill rotWithShape="1">
            <a:gsLst>
              <a:gs pos="0">
                <a:srgbClr val="E4E4E4"/>
              </a:gs>
              <a:gs pos="100000">
                <a:srgbClr val="F0F0F0"/>
              </a:gs>
            </a:gsLst>
            <a:lin ang="5400000" scaled="1"/>
          </a:gradFill>
          <a:ln w="57150" cmpd="thinThick">
            <a:solidFill>
              <a:srgbClr val="CCFFFF"/>
            </a:solidFill>
            <a:miter lim="800000"/>
            <a:headEnd/>
            <a:tailEnd/>
          </a:ln>
        </p:spPr>
        <p:txBody>
          <a:bodyPr tIns="4680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84225" indent="-327025">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784225" marR="0" lvl="1" indent="-327025" algn="l" defTabSz="914400" rtl="0" eaLnBrk="0" fontAlgn="base" latinLnBrk="0" hangingPunct="0">
              <a:lnSpc>
                <a:spcPct val="125000"/>
              </a:lnSpc>
              <a:spcBef>
                <a:spcPct val="20000"/>
              </a:spcBef>
              <a:spcAft>
                <a:spcPct val="0"/>
              </a:spcAft>
              <a:buClrTx/>
              <a:buSzTx/>
              <a:buFont typeface="Wingdings" panose="05000000000000000000" pitchFamily="2" charset="2"/>
              <a:buChar char="u"/>
              <a:tabLst/>
              <a:defRPr/>
            </a:pPr>
            <a:r>
              <a:rPr kumimoji="0" lang="zh-CN" altLang="en-US" sz="24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说明：</a:t>
            </a:r>
            <a:r>
              <a:rPr kumimoji="0" lang="zh-CN" altLang="en-US" sz="2400" b="1" i="0" u="none" strike="noStrike" kern="1200" cap="none" spc="0" normalizeH="0" baseline="0" noProof="0">
                <a:ln>
                  <a:noFill/>
                </a:ln>
                <a:solidFill>
                  <a:srgbClr val="9B2D1F"/>
                </a:solidFill>
                <a:effectLst/>
                <a:uLnTx/>
                <a:uFillTx/>
                <a:latin typeface="微软雅黑" panose="020B0503020204020204" pitchFamily="34" charset="-122"/>
                <a:ea typeface="微软雅黑" panose="020B0503020204020204" pitchFamily="34" charset="-122"/>
                <a:cs typeface="+mn-cs"/>
              </a:rPr>
              <a:t>每一门课程都有归属的学院</a:t>
            </a:r>
            <a:r>
              <a:rPr kumimoji="0" lang="zh-CN" altLang="en-US" sz="24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，但</a:t>
            </a:r>
            <a:r>
              <a:rPr kumimoji="0" lang="zh-CN" altLang="en-US" sz="2400" b="1" i="0" u="none" strike="noStrike" kern="1200" cap="none" spc="0" normalizeH="0" baseline="0" noProof="0">
                <a:ln>
                  <a:noFill/>
                </a:ln>
                <a:solidFill>
                  <a:srgbClr val="0099FF"/>
                </a:solidFill>
                <a:effectLst/>
                <a:uLnTx/>
                <a:uFillTx/>
                <a:latin typeface="微软雅黑" panose="020B0503020204020204" pitchFamily="34" charset="-122"/>
                <a:ea typeface="微软雅黑" panose="020B0503020204020204" pitchFamily="34" charset="-122"/>
                <a:cs typeface="+mn-cs"/>
              </a:rPr>
              <a:t>存在部分学院没有负责的课程</a:t>
            </a:r>
            <a:r>
              <a:rPr kumimoji="0" lang="zh-CN" altLang="en-US" sz="24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grpSp>
        <p:nvGrpSpPr>
          <p:cNvPr id="300064" name="Group 32"/>
          <p:cNvGrpSpPr>
            <a:grpSpLocks noChangeAspect="1"/>
          </p:cNvGrpSpPr>
          <p:nvPr/>
        </p:nvGrpSpPr>
        <p:grpSpPr bwMode="auto">
          <a:xfrm>
            <a:off x="1189038" y="4722813"/>
            <a:ext cx="7908925" cy="2132012"/>
            <a:chOff x="2220" y="7052"/>
            <a:chExt cx="7812" cy="3270"/>
          </a:xfrm>
        </p:grpSpPr>
        <p:sp>
          <p:nvSpPr>
            <p:cNvPr id="35847" name="AutoShape 33"/>
            <p:cNvSpPr>
              <a:spLocks noChangeAspect="1" noChangeArrowheads="1"/>
            </p:cNvSpPr>
            <p:nvPr/>
          </p:nvSpPr>
          <p:spPr bwMode="auto">
            <a:xfrm>
              <a:off x="2220" y="7052"/>
              <a:ext cx="7812" cy="327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848" name="Text Box 34"/>
            <p:cNvSpPr txBox="1">
              <a:spLocks noChangeArrowheads="1"/>
            </p:cNvSpPr>
            <p:nvPr/>
          </p:nvSpPr>
          <p:spPr bwMode="auto">
            <a:xfrm>
              <a:off x="4284" y="7163"/>
              <a:ext cx="90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96000"/>
                </a:lnSpc>
                <a:spcBef>
                  <a:spcPct val="0"/>
                </a:spcBef>
                <a:spcAft>
                  <a:spcPct val="0"/>
                </a:spcAft>
                <a:buClrTx/>
                <a:buSzTx/>
                <a:buFontTx/>
                <a:buNone/>
                <a:tabLst/>
                <a:defRPr/>
              </a:pPr>
              <a:r>
                <a:rPr kumimoji="0" lang="zh-CN" altLang="en-US" sz="16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课程</a:t>
              </a:r>
              <a:endParaRPr kumimoji="0" lang="zh-CN" altLang="en-US"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849" name="Text Box 35"/>
            <p:cNvSpPr txBox="1">
              <a:spLocks noChangeArrowheads="1"/>
            </p:cNvSpPr>
            <p:nvPr/>
          </p:nvSpPr>
          <p:spPr bwMode="auto">
            <a:xfrm>
              <a:off x="7323" y="7466"/>
              <a:ext cx="90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96000"/>
                </a:lnSpc>
                <a:spcBef>
                  <a:spcPct val="0"/>
                </a:spcBef>
                <a:spcAft>
                  <a:spcPct val="0"/>
                </a:spcAft>
                <a:buClrTx/>
                <a:buSzTx/>
                <a:buFontTx/>
                <a:buNone/>
                <a:tabLst/>
                <a:defRPr/>
              </a:pPr>
              <a:r>
                <a:rPr kumimoji="0" lang="zh-CN" altLang="en-US" sz="16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学院</a:t>
              </a:r>
              <a:endParaRPr kumimoji="0" lang="zh-CN" altLang="en-US"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nvGrpSpPr>
            <p:cNvPr id="35850" name="Group 36"/>
            <p:cNvGrpSpPr>
              <a:grpSpLocks/>
            </p:cNvGrpSpPr>
            <p:nvPr/>
          </p:nvGrpSpPr>
          <p:grpSpPr bwMode="auto">
            <a:xfrm>
              <a:off x="4200" y="7967"/>
              <a:ext cx="1080" cy="1872"/>
              <a:chOff x="4200" y="7706"/>
              <a:chExt cx="1080" cy="1872"/>
            </a:xfrm>
          </p:grpSpPr>
          <p:sp>
            <p:nvSpPr>
              <p:cNvPr id="35866" name="Rectangle 37"/>
              <p:cNvSpPr>
                <a:spLocks noChangeArrowheads="1"/>
              </p:cNvSpPr>
              <p:nvPr/>
            </p:nvSpPr>
            <p:spPr bwMode="auto">
              <a:xfrm>
                <a:off x="4200" y="7706"/>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AC0013</a:t>
                </a:r>
                <a:endPar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867" name="Rectangle 38"/>
              <p:cNvSpPr>
                <a:spLocks noChangeArrowheads="1"/>
              </p:cNvSpPr>
              <p:nvPr/>
            </p:nvSpPr>
            <p:spPr bwMode="auto">
              <a:xfrm>
                <a:off x="4200" y="8018"/>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AC0054</a:t>
                </a:r>
                <a:endPar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868" name="Rectangle 39"/>
              <p:cNvSpPr>
                <a:spLocks noChangeArrowheads="1"/>
              </p:cNvSpPr>
              <p:nvPr/>
            </p:nvSpPr>
            <p:spPr bwMode="auto">
              <a:xfrm>
                <a:off x="4200" y="8330"/>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CN0283</a:t>
                </a:r>
                <a:endPar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869" name="Rectangle 40"/>
              <p:cNvSpPr>
                <a:spLocks noChangeArrowheads="1"/>
              </p:cNvSpPr>
              <p:nvPr/>
            </p:nvSpPr>
            <p:spPr bwMode="auto">
              <a:xfrm>
                <a:off x="4200" y="8642"/>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CS0125</a:t>
                </a:r>
                <a:endPar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870" name="Rectangle 41"/>
              <p:cNvSpPr>
                <a:spLocks noChangeArrowheads="1"/>
              </p:cNvSpPr>
              <p:nvPr/>
            </p:nvSpPr>
            <p:spPr bwMode="auto">
              <a:xfrm>
                <a:off x="4200" y="8954"/>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CS0154</a:t>
                </a:r>
                <a:endPar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871" name="Rectangle 42"/>
              <p:cNvSpPr>
                <a:spLocks noChangeArrowheads="1"/>
              </p:cNvSpPr>
              <p:nvPr/>
            </p:nvSpPr>
            <p:spPr bwMode="auto">
              <a:xfrm>
                <a:off x="4200" y="9266"/>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CS0283</a:t>
                </a:r>
                <a:endPar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grpSp>
          <p:nvGrpSpPr>
            <p:cNvPr id="35851" name="Group 43"/>
            <p:cNvGrpSpPr>
              <a:grpSpLocks/>
            </p:cNvGrpSpPr>
            <p:nvPr/>
          </p:nvGrpSpPr>
          <p:grpSpPr bwMode="auto">
            <a:xfrm>
              <a:off x="7260" y="8297"/>
              <a:ext cx="1080" cy="1248"/>
              <a:chOff x="7260" y="8018"/>
              <a:chExt cx="1080" cy="1248"/>
            </a:xfrm>
          </p:grpSpPr>
          <p:sp>
            <p:nvSpPr>
              <p:cNvPr id="35862" name="Rectangle 44"/>
              <p:cNvSpPr>
                <a:spLocks noChangeArrowheads="1"/>
              </p:cNvSpPr>
              <p:nvPr/>
            </p:nvSpPr>
            <p:spPr bwMode="auto">
              <a:xfrm>
                <a:off x="7260" y="8018"/>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AC</a:t>
                </a:r>
                <a:endPar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863" name="Rectangle 45"/>
              <p:cNvSpPr>
                <a:spLocks noChangeArrowheads="1"/>
              </p:cNvSpPr>
              <p:nvPr/>
            </p:nvSpPr>
            <p:spPr bwMode="auto">
              <a:xfrm>
                <a:off x="7260" y="8330"/>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CN</a:t>
                </a:r>
                <a:endPar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864" name="Rectangle 46"/>
              <p:cNvSpPr>
                <a:spLocks noChangeArrowheads="1"/>
              </p:cNvSpPr>
              <p:nvPr/>
            </p:nvSpPr>
            <p:spPr bwMode="auto">
              <a:xfrm>
                <a:off x="7260" y="8642"/>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CS</a:t>
                </a:r>
                <a:endPar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865" name="Rectangle 47"/>
              <p:cNvSpPr>
                <a:spLocks noChangeArrowheads="1"/>
              </p:cNvSpPr>
              <p:nvPr/>
            </p:nvSpPr>
            <p:spPr bwMode="auto">
              <a:xfrm>
                <a:off x="7260" y="8954"/>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IN</a:t>
                </a:r>
                <a:endPar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35852" name="Line 48"/>
            <p:cNvSpPr>
              <a:spLocks noChangeShapeType="1"/>
            </p:cNvSpPr>
            <p:nvPr/>
          </p:nvSpPr>
          <p:spPr bwMode="auto">
            <a:xfrm>
              <a:off x="5280" y="8141"/>
              <a:ext cx="1972" cy="3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853" name="Line 49"/>
            <p:cNvSpPr>
              <a:spLocks noChangeShapeType="1"/>
            </p:cNvSpPr>
            <p:nvPr/>
          </p:nvSpPr>
          <p:spPr bwMode="auto">
            <a:xfrm>
              <a:off x="5280" y="8747"/>
              <a:ext cx="1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854" name="Line 50"/>
            <p:cNvSpPr>
              <a:spLocks noChangeShapeType="1"/>
            </p:cNvSpPr>
            <p:nvPr/>
          </p:nvSpPr>
          <p:spPr bwMode="auto">
            <a:xfrm flipV="1">
              <a:off x="5280" y="9053"/>
              <a:ext cx="1979"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855" name="Line 51"/>
            <p:cNvSpPr>
              <a:spLocks noChangeShapeType="1"/>
            </p:cNvSpPr>
            <p:nvPr/>
          </p:nvSpPr>
          <p:spPr bwMode="auto">
            <a:xfrm flipV="1">
              <a:off x="5280" y="9074"/>
              <a:ext cx="1979" cy="5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856" name="Line 52"/>
            <p:cNvSpPr>
              <a:spLocks noChangeShapeType="1"/>
            </p:cNvSpPr>
            <p:nvPr/>
          </p:nvSpPr>
          <p:spPr bwMode="auto">
            <a:xfrm flipV="1">
              <a:off x="5280" y="9059"/>
              <a:ext cx="1979" cy="3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857" name="Line 53"/>
            <p:cNvSpPr>
              <a:spLocks noChangeShapeType="1"/>
            </p:cNvSpPr>
            <p:nvPr/>
          </p:nvSpPr>
          <p:spPr bwMode="auto">
            <a:xfrm>
              <a:off x="5280" y="8435"/>
              <a:ext cx="1972"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858" name="Text Box 54"/>
            <p:cNvSpPr txBox="1">
              <a:spLocks noChangeArrowheads="1"/>
            </p:cNvSpPr>
            <p:nvPr/>
          </p:nvSpPr>
          <p:spPr bwMode="auto">
            <a:xfrm>
              <a:off x="4288" y="7645"/>
              <a:ext cx="90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zh-CN" altLang="en-US" sz="1600" b="1" i="0" u="sng" strike="noStrike" kern="1200" cap="none" spc="0" normalizeH="0" baseline="0" noProof="0">
                  <a:ln>
                    <a:noFill/>
                  </a:ln>
                  <a:solidFill>
                    <a:srgbClr val="008000"/>
                  </a:solidFill>
                  <a:effectLst/>
                  <a:uLnTx/>
                  <a:uFillTx/>
                  <a:latin typeface="华文新魏" panose="02010800040101010101" pitchFamily="2" charset="-122"/>
                  <a:ea typeface="华文新魏" panose="02010800040101010101" pitchFamily="2" charset="-122"/>
                  <a:cs typeface="+mn-cs"/>
                </a:rPr>
                <a:t>课程号</a:t>
              </a:r>
              <a:endParaRPr kumimoji="0" lang="zh-CN" altLang="en-US"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859" name="Text Box 55"/>
            <p:cNvSpPr txBox="1">
              <a:spLocks noChangeArrowheads="1"/>
            </p:cNvSpPr>
            <p:nvPr/>
          </p:nvSpPr>
          <p:spPr bwMode="auto">
            <a:xfrm>
              <a:off x="7342" y="7957"/>
              <a:ext cx="90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zh-CN" altLang="en-US" sz="1600" b="1" i="0" u="sng" strike="noStrike" kern="1200" cap="none" spc="0" normalizeH="0" baseline="0" noProof="0">
                  <a:ln>
                    <a:noFill/>
                  </a:ln>
                  <a:solidFill>
                    <a:srgbClr val="008000"/>
                  </a:solidFill>
                  <a:effectLst/>
                  <a:uLnTx/>
                  <a:uFillTx/>
                  <a:latin typeface="华文新魏" panose="02010800040101010101" pitchFamily="2" charset="-122"/>
                  <a:ea typeface="华文新魏" panose="02010800040101010101" pitchFamily="2" charset="-122"/>
                  <a:cs typeface="+mn-cs"/>
                </a:rPr>
                <a:t>学院编号</a:t>
              </a:r>
              <a:endParaRPr kumimoji="0" lang="zh-CN" altLang="en-US"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860" name="Oval 56"/>
            <p:cNvSpPr>
              <a:spLocks noChangeArrowheads="1"/>
            </p:cNvSpPr>
            <p:nvPr/>
          </p:nvSpPr>
          <p:spPr bwMode="auto">
            <a:xfrm>
              <a:off x="6864" y="7781"/>
              <a:ext cx="1843" cy="211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861" name="Oval 57"/>
            <p:cNvSpPr>
              <a:spLocks noChangeArrowheads="1"/>
            </p:cNvSpPr>
            <p:nvPr/>
          </p:nvSpPr>
          <p:spPr bwMode="auto">
            <a:xfrm>
              <a:off x="3730" y="7508"/>
              <a:ext cx="2018" cy="26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3" name="日期占位符 2">
            <a:extLst>
              <a:ext uri="{FF2B5EF4-FFF2-40B4-BE49-F238E27FC236}">
                <a16:creationId xmlns:a16="http://schemas.microsoft.com/office/drawing/2014/main" id="{0BD4D5B8-53E6-4F50-B599-6F491C340914}"/>
              </a:ext>
            </a:extLst>
          </p:cNvPr>
          <p:cNvSpPr>
            <a:spLocks noGrp="1"/>
          </p:cNvSpPr>
          <p:nvPr>
            <p:ph type="dt" sz="half" idx="10"/>
          </p:nvPr>
        </p:nvSpPr>
        <p:spPr/>
        <p:txBody>
          <a:bodyPr/>
          <a:lstStyle/>
          <a:p>
            <a:pPr>
              <a:defRPr/>
            </a:pPr>
            <a:fld id="{076EF900-1A9E-4BA8-BECA-7A3A5D0D0055}" type="datetime1">
              <a:rPr lang="zh-CN" altLang="en-US" smtClean="0"/>
              <a:t>2021/11/25</a:t>
            </a:fld>
            <a:endParaRPr lang="zh-CN" altLang="en-US"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00064"/>
                                        </p:tgtEl>
                                        <p:attrNameLst>
                                          <p:attrName>style.visibility</p:attrName>
                                        </p:attrNameLst>
                                      </p:cBhvr>
                                      <p:to>
                                        <p:strVal val="visible"/>
                                      </p:to>
                                    </p:set>
                                    <p:animEffect transition="in" filter="box(in)">
                                      <p:cBhvr>
                                        <p:cTn id="7" dur="500"/>
                                        <p:tgtEl>
                                          <p:spTgt spid="3000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00063"/>
                                        </p:tgtEl>
                                        <p:attrNameLst>
                                          <p:attrName>style.visibility</p:attrName>
                                        </p:attrNameLst>
                                      </p:cBhvr>
                                      <p:to>
                                        <p:strVal val="visible"/>
                                      </p:to>
                                    </p:set>
                                    <p:anim calcmode="lin" valueType="num">
                                      <p:cBhvr additive="base">
                                        <p:cTn id="12" dur="500" fill="hold"/>
                                        <p:tgtEl>
                                          <p:spTgt spid="300063"/>
                                        </p:tgtEl>
                                        <p:attrNameLst>
                                          <p:attrName>ppt_x</p:attrName>
                                        </p:attrNameLst>
                                      </p:cBhvr>
                                      <p:tavLst>
                                        <p:tav tm="0">
                                          <p:val>
                                            <p:strVal val="1+#ppt_w/2"/>
                                          </p:val>
                                        </p:tav>
                                        <p:tav tm="100000">
                                          <p:val>
                                            <p:strVal val="#ppt_x"/>
                                          </p:val>
                                        </p:tav>
                                      </p:tavLst>
                                    </p:anim>
                                    <p:anim calcmode="lin" valueType="num">
                                      <p:cBhvr additive="base">
                                        <p:cTn id="13" dur="500" fill="hold"/>
                                        <p:tgtEl>
                                          <p:spTgt spid="3000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6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2"/>
          <p:cNvSpPr>
            <a:spLocks noChangeArrowheads="1"/>
          </p:cNvSpPr>
          <p:nvPr/>
        </p:nvSpPr>
        <p:spPr bwMode="auto">
          <a:xfrm>
            <a:off x="952500" y="974725"/>
            <a:ext cx="8191500"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0" fontAlgn="base" latinLnBrk="0" hangingPunct="0">
              <a:lnSpc>
                <a:spcPct val="150000"/>
              </a:lnSpc>
              <a:spcBef>
                <a:spcPct val="10000"/>
              </a:spcBef>
              <a:spcAft>
                <a:spcPct val="0"/>
              </a:spcAft>
              <a:buClrTx/>
              <a:buSzTx/>
              <a:buFont typeface="Wingdings" panose="05000000000000000000" pitchFamily="2" charset="2"/>
              <a:buChar char="n"/>
              <a:tabLst/>
              <a:defRPr/>
            </a:pPr>
            <a:r>
              <a:rPr kumimoji="0" lang="zh-CN" altLang="en-US" sz="20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多对多：</a:t>
            </a:r>
            <a:r>
              <a:rPr kumimoji="0" lang="en-US" altLang="zh-CN" sz="1800" b="0" i="1"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中的一个实体可以同</a:t>
            </a:r>
            <a:r>
              <a:rPr kumimoji="0" lang="en-US" altLang="zh-CN" sz="1800" b="0" i="1"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B</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中任意数目</a:t>
            </a:r>
            <a:r>
              <a:rPr kumimoji="0"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可以为</a:t>
            </a:r>
            <a:r>
              <a:rPr kumimoji="0"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0)</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的实体相联系，而</a:t>
            </a:r>
            <a:r>
              <a:rPr kumimoji="0" lang="en-US" altLang="zh-CN" sz="1800" b="0" i="1"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B</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中的一个实体也可以同</a:t>
            </a:r>
            <a:r>
              <a:rPr kumimoji="0" lang="en-US" altLang="zh-CN" sz="1800" b="0" i="1"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中任意数目</a:t>
            </a:r>
            <a:r>
              <a:rPr kumimoji="0"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可以为</a:t>
            </a:r>
            <a:r>
              <a:rPr kumimoji="0"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0)</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的实体相联系。</a:t>
            </a:r>
          </a:p>
          <a:p>
            <a:pPr marL="742950" marR="0" lvl="1"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l"/>
              <a:tabLst/>
              <a:defRPr/>
            </a:pP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例如，由实体集</a:t>
            </a:r>
            <a:r>
              <a:rPr kumimoji="0" lang="zh-CN" altLang="en-US" sz="1800" b="0" i="0" u="none" strike="noStrike" kern="1200" cap="none" spc="0" normalizeH="0" baseline="0" noProof="0">
                <a:ln>
                  <a:noFill/>
                </a:ln>
                <a:solidFill>
                  <a:srgbClr val="FF00FF"/>
                </a:solidFill>
                <a:effectLst/>
                <a:uLnTx/>
                <a:uFillTx/>
                <a:latin typeface="微软雅黑" panose="020B0503020204020204" pitchFamily="34" charset="-122"/>
                <a:ea typeface="微软雅黑" panose="020B0503020204020204" pitchFamily="34" charset="-122"/>
                <a:cs typeface="+mn-cs"/>
              </a:rPr>
              <a:t>学生</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和</a:t>
            </a:r>
            <a:r>
              <a:rPr kumimoji="0" lang="zh-CN" altLang="en-US" sz="1800" b="0" i="0" u="none" strike="noStrike" kern="1200" cap="none" spc="0" normalizeH="0" baseline="0" noProof="0">
                <a:ln>
                  <a:noFill/>
                </a:ln>
                <a:solidFill>
                  <a:srgbClr val="FF00FF"/>
                </a:solidFill>
                <a:effectLst/>
                <a:uLnTx/>
                <a:uFillTx/>
                <a:latin typeface="微软雅黑" panose="020B0503020204020204" pitchFamily="34" charset="-122"/>
                <a:ea typeface="微软雅黑" panose="020B0503020204020204" pitchFamily="34" charset="-122"/>
                <a:cs typeface="+mn-cs"/>
              </a:rPr>
              <a:t>课程</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参与的联系集</a:t>
            </a:r>
            <a:r>
              <a:rPr kumimoji="0" lang="zh-CN" altLang="en-US" sz="1800" b="0" i="0" u="none" strike="noStrike" kern="1200" cap="none" spc="0" normalizeH="0" baseline="0" noProof="0">
                <a:ln>
                  <a:noFill/>
                </a:ln>
                <a:solidFill>
                  <a:srgbClr val="FF9900"/>
                </a:solidFill>
                <a:effectLst/>
                <a:uLnTx/>
                <a:uFillTx/>
                <a:latin typeface="微软雅黑" panose="020B0503020204020204" pitchFamily="34" charset="-122"/>
                <a:ea typeface="微软雅黑" panose="020B0503020204020204" pitchFamily="34" charset="-122"/>
                <a:cs typeface="+mn-cs"/>
              </a:rPr>
              <a:t>选课</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，假设一个学生可以选修多门课程，且一门课程允许多个学生选修，则</a:t>
            </a:r>
            <a:r>
              <a:rPr kumimoji="0" lang="zh-CN" altLang="en-US" sz="1800" b="0" i="0" u="none" strike="noStrike" kern="1200" cap="none" spc="0" normalizeH="0" baseline="0" noProof="0">
                <a:ln>
                  <a:noFill/>
                </a:ln>
                <a:solidFill>
                  <a:srgbClr val="FF9900"/>
                </a:solidFill>
                <a:effectLst/>
                <a:uLnTx/>
                <a:uFillTx/>
                <a:latin typeface="微软雅黑" panose="020B0503020204020204" pitchFamily="34" charset="-122"/>
                <a:ea typeface="微软雅黑" panose="020B0503020204020204" pitchFamily="34" charset="-122"/>
                <a:cs typeface="+mn-cs"/>
              </a:rPr>
              <a:t>选课</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为实体集</a:t>
            </a:r>
            <a:r>
              <a:rPr kumimoji="0" lang="zh-CN" altLang="en-US" sz="1800" b="0" i="0" u="none" strike="noStrike" kern="1200" cap="none" spc="0" normalizeH="0" baseline="0" noProof="0">
                <a:ln>
                  <a:noFill/>
                </a:ln>
                <a:solidFill>
                  <a:srgbClr val="FF00FF"/>
                </a:solidFill>
                <a:effectLst/>
                <a:uLnTx/>
                <a:uFillTx/>
                <a:latin typeface="微软雅黑" panose="020B0503020204020204" pitchFamily="34" charset="-122"/>
                <a:ea typeface="微软雅黑" panose="020B0503020204020204" pitchFamily="34" charset="-122"/>
                <a:cs typeface="+mn-cs"/>
              </a:rPr>
              <a:t>学生</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与</a:t>
            </a:r>
            <a:r>
              <a:rPr kumimoji="0" lang="zh-CN" altLang="en-US" sz="1800" b="0" i="0" u="none" strike="noStrike" kern="1200" cap="none" spc="0" normalizeH="0" baseline="0" noProof="0">
                <a:ln>
                  <a:noFill/>
                </a:ln>
                <a:solidFill>
                  <a:srgbClr val="FF00FF"/>
                </a:solidFill>
                <a:effectLst/>
                <a:uLnTx/>
                <a:uFillTx/>
                <a:latin typeface="微软雅黑" panose="020B0503020204020204" pitchFamily="34" charset="-122"/>
                <a:ea typeface="微软雅黑" panose="020B0503020204020204" pitchFamily="34" charset="-122"/>
                <a:cs typeface="+mn-cs"/>
              </a:rPr>
              <a:t>课程</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之间的</a:t>
            </a:r>
            <a:r>
              <a:rPr kumimoji="0" lang="zh-CN" altLang="en-US" sz="1800" b="0" i="0" u="none" strike="noStrike" kern="1200" cap="none" spc="0" normalizeH="0" baseline="0" noProof="0">
                <a:ln>
                  <a:noFill/>
                </a:ln>
                <a:solidFill>
                  <a:srgbClr val="9900FF"/>
                </a:solidFill>
                <a:effectLst/>
                <a:uLnTx/>
                <a:uFillTx/>
                <a:latin typeface="微软雅黑" panose="020B0503020204020204" pitchFamily="34" charset="-122"/>
                <a:ea typeface="微软雅黑" panose="020B0503020204020204" pitchFamily="34" charset="-122"/>
                <a:cs typeface="+mn-cs"/>
              </a:rPr>
              <a:t>多对多</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联系集。 </a:t>
            </a:r>
          </a:p>
        </p:txBody>
      </p:sp>
      <p:sp>
        <p:nvSpPr>
          <p:cNvPr id="36867" name="Rectangle 2"/>
          <p:cNvSpPr>
            <a:spLocks noGrp="1" noChangeArrowheads="1"/>
          </p:cNvSpPr>
          <p:nvPr>
            <p:ph type="title"/>
          </p:nvPr>
        </p:nvSpPr>
        <p:spPr>
          <a:xfrm>
            <a:off x="1476375" y="155575"/>
            <a:ext cx="6994525" cy="981075"/>
          </a:xfrm>
        </p:spPr>
        <p:txBody>
          <a:bodyPr/>
          <a:lstStyle/>
          <a:p>
            <a:r>
              <a:rPr lang="zh-CN" altLang="en-US" b="1">
                <a:ea typeface="华文隶书" panose="02010800040101010101" pitchFamily="2" charset="-122"/>
              </a:rPr>
              <a:t>映射约束</a:t>
            </a:r>
          </a:p>
        </p:txBody>
      </p:sp>
      <p:grpSp>
        <p:nvGrpSpPr>
          <p:cNvPr id="197668" name="Group 36"/>
          <p:cNvGrpSpPr>
            <a:grpSpLocks noChangeAspect="1"/>
          </p:cNvGrpSpPr>
          <p:nvPr/>
        </p:nvGrpSpPr>
        <p:grpSpPr bwMode="auto">
          <a:xfrm>
            <a:off x="1250950" y="3690938"/>
            <a:ext cx="7594600" cy="2617787"/>
            <a:chOff x="2220" y="6692"/>
            <a:chExt cx="8232" cy="3498"/>
          </a:xfrm>
        </p:grpSpPr>
        <p:sp>
          <p:nvSpPr>
            <p:cNvPr id="36871" name="AutoShape 37"/>
            <p:cNvSpPr>
              <a:spLocks noChangeAspect="1" noChangeArrowheads="1"/>
            </p:cNvSpPr>
            <p:nvPr/>
          </p:nvSpPr>
          <p:spPr bwMode="auto">
            <a:xfrm>
              <a:off x="2220" y="6692"/>
              <a:ext cx="8232" cy="3498"/>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72" name="Text Box 38"/>
            <p:cNvSpPr txBox="1">
              <a:spLocks noChangeArrowheads="1"/>
            </p:cNvSpPr>
            <p:nvPr/>
          </p:nvSpPr>
          <p:spPr bwMode="auto">
            <a:xfrm>
              <a:off x="4511" y="6854"/>
              <a:ext cx="90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zh-CN" altLang="en-US" sz="14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学生</a:t>
              </a:r>
              <a:endParaRPr kumimoji="0" lang="zh-CN" altLang="en-US"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73" name="Text Box 39"/>
            <p:cNvSpPr txBox="1">
              <a:spLocks noChangeArrowheads="1"/>
            </p:cNvSpPr>
            <p:nvPr/>
          </p:nvSpPr>
          <p:spPr bwMode="auto">
            <a:xfrm>
              <a:off x="7571" y="6992"/>
              <a:ext cx="91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zh-CN" altLang="en-US" sz="14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课程</a:t>
              </a:r>
              <a:endParaRPr kumimoji="0" lang="zh-CN" altLang="en-US"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74" name="Line 40"/>
            <p:cNvSpPr>
              <a:spLocks noChangeShapeType="1"/>
            </p:cNvSpPr>
            <p:nvPr/>
          </p:nvSpPr>
          <p:spPr bwMode="auto">
            <a:xfrm>
              <a:off x="5510" y="7706"/>
              <a:ext cx="1980" cy="1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75" name="Line 41"/>
            <p:cNvSpPr>
              <a:spLocks noChangeShapeType="1"/>
            </p:cNvSpPr>
            <p:nvPr/>
          </p:nvSpPr>
          <p:spPr bwMode="auto">
            <a:xfrm flipV="1">
              <a:off x="5510" y="8207"/>
              <a:ext cx="1980" cy="1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76" name="Line 42"/>
            <p:cNvSpPr>
              <a:spLocks noChangeShapeType="1"/>
            </p:cNvSpPr>
            <p:nvPr/>
          </p:nvSpPr>
          <p:spPr bwMode="auto">
            <a:xfrm flipV="1">
              <a:off x="5510" y="9401"/>
              <a:ext cx="1980" cy="1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77" name="Line 43"/>
            <p:cNvSpPr>
              <a:spLocks noChangeShapeType="1"/>
            </p:cNvSpPr>
            <p:nvPr/>
          </p:nvSpPr>
          <p:spPr bwMode="auto">
            <a:xfrm>
              <a:off x="5509" y="8033"/>
              <a:ext cx="1973" cy="10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78" name="Line 44"/>
            <p:cNvSpPr>
              <a:spLocks noChangeShapeType="1"/>
            </p:cNvSpPr>
            <p:nvPr/>
          </p:nvSpPr>
          <p:spPr bwMode="auto">
            <a:xfrm flipV="1">
              <a:off x="5510" y="7856"/>
              <a:ext cx="198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79" name="Line 45"/>
            <p:cNvSpPr>
              <a:spLocks noChangeShapeType="1"/>
            </p:cNvSpPr>
            <p:nvPr/>
          </p:nvSpPr>
          <p:spPr bwMode="auto">
            <a:xfrm flipV="1">
              <a:off x="5510" y="8474"/>
              <a:ext cx="1980" cy="1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80" name="Line 46"/>
            <p:cNvSpPr>
              <a:spLocks noChangeShapeType="1"/>
            </p:cNvSpPr>
            <p:nvPr/>
          </p:nvSpPr>
          <p:spPr bwMode="auto">
            <a:xfrm>
              <a:off x="5510" y="7706"/>
              <a:ext cx="1972" cy="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81" name="Line 47"/>
            <p:cNvSpPr>
              <a:spLocks noChangeShapeType="1"/>
            </p:cNvSpPr>
            <p:nvPr/>
          </p:nvSpPr>
          <p:spPr bwMode="auto">
            <a:xfrm>
              <a:off x="5510" y="8339"/>
              <a:ext cx="1990" cy="1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82" name="Line 48"/>
            <p:cNvSpPr>
              <a:spLocks noChangeShapeType="1"/>
            </p:cNvSpPr>
            <p:nvPr/>
          </p:nvSpPr>
          <p:spPr bwMode="auto">
            <a:xfrm>
              <a:off x="5510" y="9266"/>
              <a:ext cx="1980" cy="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83" name="Line 49"/>
            <p:cNvSpPr>
              <a:spLocks noChangeShapeType="1"/>
            </p:cNvSpPr>
            <p:nvPr/>
          </p:nvSpPr>
          <p:spPr bwMode="auto">
            <a:xfrm>
              <a:off x="5518" y="8939"/>
              <a:ext cx="1970" cy="4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84" name="Text Box 50"/>
            <p:cNvSpPr txBox="1">
              <a:spLocks noChangeArrowheads="1"/>
            </p:cNvSpPr>
            <p:nvPr/>
          </p:nvSpPr>
          <p:spPr bwMode="auto">
            <a:xfrm>
              <a:off x="4521" y="7250"/>
              <a:ext cx="90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zh-CN" altLang="en-US" sz="1400" b="1" i="0" u="sng" strike="noStrike" kern="1200" cap="none" spc="0" normalizeH="0" baseline="0" noProof="0">
                  <a:ln>
                    <a:noFill/>
                  </a:ln>
                  <a:solidFill>
                    <a:srgbClr val="008000"/>
                  </a:solidFill>
                  <a:effectLst/>
                  <a:uLnTx/>
                  <a:uFillTx/>
                  <a:latin typeface="华文新魏" panose="02010800040101010101" pitchFamily="2" charset="-122"/>
                  <a:ea typeface="华文新魏" panose="02010800040101010101" pitchFamily="2" charset="-122"/>
                  <a:cs typeface="+mn-cs"/>
                </a:rPr>
                <a:t>学号</a:t>
              </a:r>
              <a:endParaRPr kumimoji="0" lang="zh-CN" altLang="en-US"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85" name="Text Box 51"/>
            <p:cNvSpPr txBox="1">
              <a:spLocks noChangeArrowheads="1"/>
            </p:cNvSpPr>
            <p:nvPr/>
          </p:nvSpPr>
          <p:spPr bwMode="auto">
            <a:xfrm>
              <a:off x="7584" y="7364"/>
              <a:ext cx="90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zh-CN" altLang="en-US" sz="1400" b="1" i="0" u="sng" strike="noStrike" kern="1200" cap="none" spc="0" normalizeH="0" baseline="0" noProof="0">
                  <a:ln>
                    <a:noFill/>
                  </a:ln>
                  <a:solidFill>
                    <a:srgbClr val="008000"/>
                  </a:solidFill>
                  <a:effectLst/>
                  <a:uLnTx/>
                  <a:uFillTx/>
                  <a:latin typeface="华文新魏" panose="02010800040101010101" pitchFamily="2" charset="-122"/>
                  <a:ea typeface="华文新魏" panose="02010800040101010101" pitchFamily="2" charset="-122"/>
                  <a:cs typeface="+mn-cs"/>
                </a:rPr>
                <a:t>课程号</a:t>
              </a:r>
              <a:endParaRPr kumimoji="0" lang="zh-CN" altLang="en-US"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nvGrpSpPr>
            <p:cNvPr id="36886" name="Group 52"/>
            <p:cNvGrpSpPr>
              <a:grpSpLocks/>
            </p:cNvGrpSpPr>
            <p:nvPr/>
          </p:nvGrpSpPr>
          <p:grpSpPr bwMode="auto">
            <a:xfrm>
              <a:off x="7490" y="7685"/>
              <a:ext cx="1080" cy="1872"/>
              <a:chOff x="4200" y="7706"/>
              <a:chExt cx="1080" cy="1872"/>
            </a:xfrm>
          </p:grpSpPr>
          <p:sp>
            <p:nvSpPr>
              <p:cNvPr id="36899" name="Rectangle 53"/>
              <p:cNvSpPr>
                <a:spLocks noChangeArrowheads="1"/>
              </p:cNvSpPr>
              <p:nvPr/>
            </p:nvSpPr>
            <p:spPr bwMode="auto">
              <a:xfrm>
                <a:off x="4200" y="7706"/>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AC0013</a:t>
                </a:r>
                <a:endParaRPr kumimoji="0" lang="en-US" altLang="zh-CN"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900" name="Rectangle 54"/>
              <p:cNvSpPr>
                <a:spLocks noChangeArrowheads="1"/>
              </p:cNvSpPr>
              <p:nvPr/>
            </p:nvSpPr>
            <p:spPr bwMode="auto">
              <a:xfrm>
                <a:off x="4200" y="8018"/>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AC0054</a:t>
                </a:r>
                <a:endParaRPr kumimoji="0" lang="en-US" altLang="zh-CN"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901" name="Rectangle 55"/>
              <p:cNvSpPr>
                <a:spLocks noChangeArrowheads="1"/>
              </p:cNvSpPr>
              <p:nvPr/>
            </p:nvSpPr>
            <p:spPr bwMode="auto">
              <a:xfrm>
                <a:off x="4200" y="8330"/>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CN0283</a:t>
                </a:r>
                <a:endParaRPr kumimoji="0" lang="en-US" altLang="zh-CN"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902" name="Rectangle 56"/>
              <p:cNvSpPr>
                <a:spLocks noChangeArrowheads="1"/>
              </p:cNvSpPr>
              <p:nvPr/>
            </p:nvSpPr>
            <p:spPr bwMode="auto">
              <a:xfrm>
                <a:off x="4200" y="8642"/>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CS0125</a:t>
                </a:r>
                <a:endParaRPr kumimoji="0" lang="en-US" altLang="zh-CN"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903" name="Rectangle 57"/>
              <p:cNvSpPr>
                <a:spLocks noChangeArrowheads="1"/>
              </p:cNvSpPr>
              <p:nvPr/>
            </p:nvSpPr>
            <p:spPr bwMode="auto">
              <a:xfrm>
                <a:off x="4200" y="8954"/>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CS0154</a:t>
                </a:r>
                <a:endParaRPr kumimoji="0" lang="en-US" altLang="zh-CN"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904" name="Rectangle 58"/>
              <p:cNvSpPr>
                <a:spLocks noChangeArrowheads="1"/>
              </p:cNvSpPr>
              <p:nvPr/>
            </p:nvSpPr>
            <p:spPr bwMode="auto">
              <a:xfrm>
                <a:off x="4200" y="9266"/>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CS0283</a:t>
                </a:r>
                <a:endParaRPr kumimoji="0" lang="en-US" altLang="zh-CN"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36887" name="Oval 59"/>
            <p:cNvSpPr>
              <a:spLocks noChangeArrowheads="1"/>
            </p:cNvSpPr>
            <p:nvPr/>
          </p:nvSpPr>
          <p:spPr bwMode="auto">
            <a:xfrm>
              <a:off x="7022" y="7261"/>
              <a:ext cx="2019" cy="260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88" name="Oval 60"/>
            <p:cNvSpPr>
              <a:spLocks noChangeArrowheads="1"/>
            </p:cNvSpPr>
            <p:nvPr/>
          </p:nvSpPr>
          <p:spPr bwMode="auto">
            <a:xfrm>
              <a:off x="3962" y="7142"/>
              <a:ext cx="1990" cy="29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89" name="Line 61"/>
            <p:cNvSpPr>
              <a:spLocks noChangeShapeType="1"/>
            </p:cNvSpPr>
            <p:nvPr/>
          </p:nvSpPr>
          <p:spPr bwMode="auto">
            <a:xfrm flipV="1">
              <a:off x="5510" y="8477"/>
              <a:ext cx="1974"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nvGrpSpPr>
            <p:cNvPr id="36890" name="Group 62"/>
            <p:cNvGrpSpPr>
              <a:grpSpLocks/>
            </p:cNvGrpSpPr>
            <p:nvPr/>
          </p:nvGrpSpPr>
          <p:grpSpPr bwMode="auto">
            <a:xfrm>
              <a:off x="4421" y="7547"/>
              <a:ext cx="1080" cy="2184"/>
              <a:chOff x="4200" y="8018"/>
              <a:chExt cx="1080" cy="2184"/>
            </a:xfrm>
          </p:grpSpPr>
          <p:sp>
            <p:nvSpPr>
              <p:cNvPr id="36892" name="Rectangle 63"/>
              <p:cNvSpPr>
                <a:spLocks noChangeArrowheads="1"/>
              </p:cNvSpPr>
              <p:nvPr/>
            </p:nvSpPr>
            <p:spPr bwMode="auto">
              <a:xfrm>
                <a:off x="4200" y="8018"/>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1201000012</a:t>
                </a:r>
                <a:endParaRPr kumimoji="0" lang="en-US" altLang="zh-CN"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93" name="Rectangle 64"/>
              <p:cNvSpPr>
                <a:spLocks noChangeArrowheads="1"/>
              </p:cNvSpPr>
              <p:nvPr/>
            </p:nvSpPr>
            <p:spPr bwMode="auto">
              <a:xfrm>
                <a:off x="4200" y="8330"/>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1201000148</a:t>
                </a:r>
                <a:endParaRPr kumimoji="0" lang="en-US" altLang="zh-CN"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94" name="Rectangle 65"/>
              <p:cNvSpPr>
                <a:spLocks noChangeArrowheads="1"/>
              </p:cNvSpPr>
              <p:nvPr/>
            </p:nvSpPr>
            <p:spPr bwMode="auto">
              <a:xfrm>
                <a:off x="4200" y="8642"/>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1201100006</a:t>
                </a:r>
                <a:endParaRPr kumimoji="0" lang="en-US" altLang="zh-CN"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95" name="Rectangle 66"/>
              <p:cNvSpPr>
                <a:spLocks noChangeArrowheads="1"/>
              </p:cNvSpPr>
              <p:nvPr/>
            </p:nvSpPr>
            <p:spPr bwMode="auto">
              <a:xfrm>
                <a:off x="4200" y="8954"/>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1201100258</a:t>
                </a:r>
                <a:endParaRPr kumimoji="0" lang="en-US" altLang="zh-CN"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96" name="Rectangle 67"/>
              <p:cNvSpPr>
                <a:spLocks noChangeArrowheads="1"/>
              </p:cNvSpPr>
              <p:nvPr/>
            </p:nvSpPr>
            <p:spPr bwMode="auto">
              <a:xfrm>
                <a:off x="4200" y="9266"/>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1201107543</a:t>
                </a:r>
                <a:endParaRPr kumimoji="0" lang="en-US" altLang="zh-CN"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97" name="Rectangle 68"/>
              <p:cNvSpPr>
                <a:spLocks noChangeArrowheads="1"/>
              </p:cNvSpPr>
              <p:nvPr/>
            </p:nvSpPr>
            <p:spPr bwMode="auto">
              <a:xfrm>
                <a:off x="4200" y="9578"/>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1201200867</a:t>
                </a:r>
                <a:endParaRPr kumimoji="0" lang="en-US" altLang="zh-CN"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98" name="Rectangle 69"/>
              <p:cNvSpPr>
                <a:spLocks noChangeArrowheads="1"/>
              </p:cNvSpPr>
              <p:nvPr/>
            </p:nvSpPr>
            <p:spPr bwMode="auto">
              <a:xfrm>
                <a:off x="4200" y="9890"/>
                <a:ext cx="1080" cy="3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360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2201200025</a:t>
                </a:r>
                <a:endParaRPr kumimoji="0" lang="en-US" altLang="zh-CN"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36891" name="Line 70"/>
            <p:cNvSpPr>
              <a:spLocks noChangeShapeType="1"/>
            </p:cNvSpPr>
            <p:nvPr/>
          </p:nvSpPr>
          <p:spPr bwMode="auto">
            <a:xfrm>
              <a:off x="5510" y="8021"/>
              <a:ext cx="1972" cy="4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197703" name="Rectangle 71"/>
          <p:cNvSpPr>
            <a:spLocks noChangeArrowheads="1"/>
          </p:cNvSpPr>
          <p:nvPr/>
        </p:nvSpPr>
        <p:spPr bwMode="auto">
          <a:xfrm>
            <a:off x="1081088" y="2424113"/>
            <a:ext cx="8062912" cy="1150937"/>
          </a:xfrm>
          <a:prstGeom prst="rect">
            <a:avLst/>
          </a:prstGeom>
          <a:gradFill rotWithShape="1">
            <a:gsLst>
              <a:gs pos="0">
                <a:srgbClr val="E4E4E4"/>
              </a:gs>
              <a:gs pos="100000">
                <a:srgbClr val="F0F0F0"/>
              </a:gs>
            </a:gsLst>
            <a:lin ang="5400000" scaled="1"/>
          </a:gradFill>
          <a:ln w="57150" cmpd="thinThick">
            <a:solidFill>
              <a:srgbClr val="CCFFFF"/>
            </a:solidFill>
            <a:miter lim="800000"/>
            <a:headEnd/>
            <a:tailEnd/>
          </a:ln>
        </p:spPr>
        <p:txBody>
          <a:bodyPr tIns="4680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84225" indent="-327025">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784225" marR="0" lvl="1" indent="-327025" algn="l" defTabSz="914400" rtl="0" eaLnBrk="0" fontAlgn="base" latinLnBrk="0" hangingPunct="0">
              <a:lnSpc>
                <a:spcPct val="125000"/>
              </a:lnSpc>
              <a:spcBef>
                <a:spcPct val="20000"/>
              </a:spcBef>
              <a:spcAft>
                <a:spcPct val="0"/>
              </a:spcAft>
              <a:buClrTx/>
              <a:buSzTx/>
              <a:buFont typeface="Wingdings" panose="05000000000000000000" pitchFamily="2" charset="2"/>
              <a:buChar char="u"/>
              <a:tabLst/>
              <a:defRPr/>
            </a:pPr>
            <a:r>
              <a:rPr kumimoji="0" lang="zh-CN" altLang="en-US" sz="24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说明：</a:t>
            </a:r>
            <a:r>
              <a:rPr kumimoji="0" lang="zh-CN" altLang="en-US" sz="2400" b="1" i="0" u="none" strike="noStrike" kern="1200" cap="none" spc="0" normalizeH="0" baseline="0" noProof="0">
                <a:ln>
                  <a:noFill/>
                </a:ln>
                <a:solidFill>
                  <a:srgbClr val="9B2D1F"/>
                </a:solidFill>
                <a:effectLst/>
                <a:uLnTx/>
                <a:uFillTx/>
                <a:latin typeface="微软雅黑" panose="020B0503020204020204" pitchFamily="34" charset="-122"/>
                <a:ea typeface="微软雅黑" panose="020B0503020204020204" pitchFamily="34" charset="-122"/>
                <a:cs typeface="+mn-cs"/>
              </a:rPr>
              <a:t>每一个学生都选修了课程</a:t>
            </a:r>
            <a:r>
              <a:rPr kumimoji="0" lang="zh-CN" altLang="en-US" sz="24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，但</a:t>
            </a:r>
            <a:r>
              <a:rPr kumimoji="0" lang="zh-CN" altLang="en-US" sz="2400" b="1" i="0" u="none" strike="noStrike" kern="1200" cap="none" spc="0" normalizeH="0" baseline="0" noProof="0">
                <a:ln>
                  <a:noFill/>
                </a:ln>
                <a:solidFill>
                  <a:srgbClr val="0099FF"/>
                </a:solidFill>
                <a:effectLst/>
                <a:uLnTx/>
                <a:uFillTx/>
                <a:latin typeface="微软雅黑" panose="020B0503020204020204" pitchFamily="34" charset="-122"/>
                <a:ea typeface="微软雅黑" panose="020B0503020204020204" pitchFamily="34" charset="-122"/>
                <a:cs typeface="+mn-cs"/>
              </a:rPr>
              <a:t>有的课程没有学生选修</a:t>
            </a:r>
            <a:r>
              <a:rPr kumimoji="0" lang="zh-CN" altLang="en-US" sz="24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4" name="日期占位符 3">
            <a:extLst>
              <a:ext uri="{FF2B5EF4-FFF2-40B4-BE49-F238E27FC236}">
                <a16:creationId xmlns:a16="http://schemas.microsoft.com/office/drawing/2014/main" id="{07A072ED-4AAA-4257-86CF-071CE8587439}"/>
              </a:ext>
            </a:extLst>
          </p:cNvPr>
          <p:cNvSpPr>
            <a:spLocks noGrp="1"/>
          </p:cNvSpPr>
          <p:nvPr>
            <p:ph type="dt" sz="half" idx="10"/>
          </p:nvPr>
        </p:nvSpPr>
        <p:spPr/>
        <p:txBody>
          <a:bodyPr/>
          <a:lstStyle/>
          <a:p>
            <a:pPr>
              <a:defRPr/>
            </a:pPr>
            <a:fld id="{FB6F08AE-49AC-4D6C-955D-22ABBF5CFC4F}" type="datetime1">
              <a:rPr lang="zh-CN" altLang="en-US" smtClean="0"/>
              <a:t>2021/11/25</a:t>
            </a:fld>
            <a:endParaRPr lang="zh-CN" altLang="en-US"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97668"/>
                                        </p:tgtEl>
                                        <p:attrNameLst>
                                          <p:attrName>style.visibility</p:attrName>
                                        </p:attrNameLst>
                                      </p:cBhvr>
                                      <p:to>
                                        <p:strVal val="visible"/>
                                      </p:to>
                                    </p:set>
                                    <p:animEffect transition="in" filter="diamond(in)">
                                      <p:cBhvr>
                                        <p:cTn id="7" dur="2000"/>
                                        <p:tgtEl>
                                          <p:spTgt spid="197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97703"/>
                                        </p:tgtEl>
                                        <p:attrNameLst>
                                          <p:attrName>style.visibility</p:attrName>
                                        </p:attrNameLst>
                                      </p:cBhvr>
                                      <p:to>
                                        <p:strVal val="visible"/>
                                      </p:to>
                                    </p:set>
                                    <p:anim calcmode="lin" valueType="num">
                                      <p:cBhvr additive="base">
                                        <p:cTn id="12" dur="500" fill="hold"/>
                                        <p:tgtEl>
                                          <p:spTgt spid="197703"/>
                                        </p:tgtEl>
                                        <p:attrNameLst>
                                          <p:attrName>ppt_x</p:attrName>
                                        </p:attrNameLst>
                                      </p:cBhvr>
                                      <p:tavLst>
                                        <p:tav tm="0">
                                          <p:val>
                                            <p:strVal val="1+#ppt_w/2"/>
                                          </p:val>
                                        </p:tav>
                                        <p:tav tm="100000">
                                          <p:val>
                                            <p:strVal val="#ppt_x"/>
                                          </p:val>
                                        </p:tav>
                                      </p:tavLst>
                                    </p:anim>
                                    <p:anim calcmode="lin" valueType="num">
                                      <p:cBhvr additive="base">
                                        <p:cTn id="13" dur="500" fill="hold"/>
                                        <p:tgtEl>
                                          <p:spTgt spid="1977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70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sz="3600"/>
              <a:t>E-R</a:t>
            </a:r>
            <a:r>
              <a:rPr lang="zh-CN" altLang="en-US" sz="3600"/>
              <a:t>模型（续）</a:t>
            </a:r>
          </a:p>
        </p:txBody>
      </p:sp>
      <p:sp>
        <p:nvSpPr>
          <p:cNvPr id="55299" name="内容占位符 2"/>
          <p:cNvSpPr>
            <a:spLocks noGrp="1"/>
          </p:cNvSpPr>
          <p:nvPr>
            <p:ph idx="1"/>
          </p:nvPr>
        </p:nvSpPr>
        <p:spPr>
          <a:xfrm>
            <a:off x="-30228" y="836712"/>
            <a:ext cx="8856984" cy="4854575"/>
          </a:xfrm>
        </p:spPr>
        <p:txBody>
          <a:bodyPr/>
          <a:lstStyle/>
          <a:p>
            <a:pPr lvl="2">
              <a:lnSpc>
                <a:spcPct val="150000"/>
              </a:lnSpc>
              <a:buSzPct val="87000"/>
              <a:buFont typeface="Arial" panose="020B0604020202020204" pitchFamily="34" charset="0"/>
              <a:buNone/>
            </a:pPr>
            <a:r>
              <a:rPr lang="zh-CN" altLang="en-US" sz="2000" dirty="0">
                <a:solidFill>
                  <a:srgbClr val="002060"/>
                </a:solidFill>
                <a:latin typeface="微软雅黑" panose="020B0503020204020204" pitchFamily="34" charset="-122"/>
                <a:ea typeface="微软雅黑" panose="020B0503020204020204" pitchFamily="34" charset="-122"/>
              </a:rPr>
              <a:t>①</a:t>
            </a:r>
            <a:r>
              <a:rPr lang="zh-CN" altLang="en-US" dirty="0">
                <a:solidFill>
                  <a:srgbClr val="002060"/>
                </a:solidFill>
                <a:latin typeface="微软雅黑" panose="020B0503020204020204" pitchFamily="34" charset="-122"/>
                <a:ea typeface="微软雅黑" panose="020B0503020204020204" pitchFamily="34" charset="-122"/>
              </a:rPr>
              <a:t>一对一联系（</a:t>
            </a:r>
            <a:r>
              <a:rPr lang="en-US" altLang="zh-CN" dirty="0">
                <a:solidFill>
                  <a:srgbClr val="002060"/>
                </a:solidFill>
                <a:latin typeface="微软雅黑" panose="020B0503020204020204" pitchFamily="34" charset="-122"/>
                <a:ea typeface="微软雅黑" panose="020B0503020204020204" pitchFamily="34" charset="-122"/>
              </a:rPr>
              <a:t>1∶1</a:t>
            </a:r>
            <a:r>
              <a:rPr lang="zh-CN" altLang="en-US" dirty="0">
                <a:solidFill>
                  <a:srgbClr val="002060"/>
                </a:solidFill>
                <a:latin typeface="微软雅黑" panose="020B0503020204020204" pitchFamily="34" charset="-122"/>
                <a:ea typeface="微软雅黑" panose="020B0503020204020204" pitchFamily="34" charset="-122"/>
              </a:rPr>
              <a:t>）</a:t>
            </a:r>
          </a:p>
          <a:p>
            <a:pPr lvl="3">
              <a:lnSpc>
                <a:spcPct val="150000"/>
              </a:lnSpc>
              <a:buFont typeface="Wingdings" panose="05000000000000000000" pitchFamily="2" charset="2"/>
              <a:buChar char="Ø"/>
            </a:pPr>
            <a:r>
              <a:rPr lang="zh-CN" altLang="en-US" sz="2200" dirty="0">
                <a:solidFill>
                  <a:srgbClr val="C00000"/>
                </a:solidFill>
                <a:latin typeface="微软雅黑" panose="020B0503020204020204" pitchFamily="34" charset="-122"/>
                <a:ea typeface="微软雅黑" panose="020B0503020204020204" pitchFamily="34" charset="-122"/>
              </a:rPr>
              <a:t>如果对于实体集</a:t>
            </a:r>
            <a:r>
              <a:rPr lang="en-US" altLang="zh-CN" sz="2200" i="1" dirty="0">
                <a:solidFill>
                  <a:srgbClr val="C00000"/>
                </a:solidFill>
                <a:latin typeface="微软雅黑" panose="020B0503020204020204" pitchFamily="34" charset="-122"/>
                <a:ea typeface="微软雅黑" panose="020B0503020204020204" pitchFamily="34" charset="-122"/>
              </a:rPr>
              <a:t>A</a:t>
            </a:r>
            <a:r>
              <a:rPr lang="zh-CN" altLang="en-US" sz="2200" dirty="0">
                <a:solidFill>
                  <a:srgbClr val="C00000"/>
                </a:solidFill>
                <a:latin typeface="微软雅黑" panose="020B0503020204020204" pitchFamily="34" charset="-122"/>
                <a:ea typeface="微软雅黑" panose="020B0503020204020204" pitchFamily="34" charset="-122"/>
              </a:rPr>
              <a:t>中的每一个实体，实体集</a:t>
            </a:r>
            <a:r>
              <a:rPr lang="en-US" altLang="zh-CN" sz="2200" i="1" dirty="0">
                <a:solidFill>
                  <a:srgbClr val="C00000"/>
                </a:solidFill>
                <a:latin typeface="微软雅黑" panose="020B0503020204020204" pitchFamily="34" charset="-122"/>
                <a:ea typeface="微软雅黑" panose="020B0503020204020204" pitchFamily="34" charset="-122"/>
              </a:rPr>
              <a:t>B</a:t>
            </a:r>
            <a:r>
              <a:rPr lang="zh-CN" altLang="en-US" sz="2200" dirty="0">
                <a:solidFill>
                  <a:srgbClr val="C00000"/>
                </a:solidFill>
                <a:latin typeface="微软雅黑" panose="020B0503020204020204" pitchFamily="34" charset="-122"/>
                <a:ea typeface="微软雅黑" panose="020B0503020204020204" pitchFamily="34" charset="-122"/>
              </a:rPr>
              <a:t>中至多有一个（也可以没有）实体与之联系，反之亦然，则称实体集</a:t>
            </a:r>
            <a:r>
              <a:rPr lang="en-US" altLang="zh-CN" sz="2200" i="1" dirty="0">
                <a:solidFill>
                  <a:srgbClr val="C00000"/>
                </a:solidFill>
                <a:latin typeface="微软雅黑" panose="020B0503020204020204" pitchFamily="34" charset="-122"/>
                <a:ea typeface="微软雅黑" panose="020B0503020204020204" pitchFamily="34" charset="-122"/>
              </a:rPr>
              <a:t>A</a:t>
            </a:r>
            <a:r>
              <a:rPr lang="zh-CN" altLang="en-US" sz="2200" dirty="0">
                <a:solidFill>
                  <a:srgbClr val="C00000"/>
                </a:solidFill>
                <a:latin typeface="微软雅黑" panose="020B0503020204020204" pitchFamily="34" charset="-122"/>
                <a:ea typeface="微软雅黑" panose="020B0503020204020204" pitchFamily="34" charset="-122"/>
              </a:rPr>
              <a:t>与实体集</a:t>
            </a:r>
            <a:r>
              <a:rPr lang="en-US" altLang="zh-CN" sz="2200" i="1" dirty="0">
                <a:solidFill>
                  <a:srgbClr val="C00000"/>
                </a:solidFill>
                <a:latin typeface="微软雅黑" panose="020B0503020204020204" pitchFamily="34" charset="-122"/>
                <a:ea typeface="微软雅黑" panose="020B0503020204020204" pitchFamily="34" charset="-122"/>
              </a:rPr>
              <a:t>B</a:t>
            </a:r>
            <a:r>
              <a:rPr lang="zh-CN" altLang="en-US" sz="2200" dirty="0">
                <a:solidFill>
                  <a:srgbClr val="C00000"/>
                </a:solidFill>
                <a:latin typeface="微软雅黑" panose="020B0503020204020204" pitchFamily="34" charset="-122"/>
                <a:ea typeface="微软雅黑" panose="020B0503020204020204" pitchFamily="34" charset="-122"/>
              </a:rPr>
              <a:t>具有一对一联系，记为</a:t>
            </a:r>
            <a:r>
              <a:rPr lang="en-US" altLang="zh-CN" sz="2200" dirty="0">
                <a:solidFill>
                  <a:srgbClr val="C00000"/>
                </a:solidFill>
                <a:latin typeface="微软雅黑" panose="020B0503020204020204" pitchFamily="34" charset="-122"/>
                <a:ea typeface="微软雅黑" panose="020B0503020204020204" pitchFamily="34" charset="-122"/>
              </a:rPr>
              <a:t>1∶1</a:t>
            </a:r>
            <a:r>
              <a:rPr lang="zh-CN" altLang="en-US" sz="2200" dirty="0">
                <a:solidFill>
                  <a:srgbClr val="C00000"/>
                </a:solidFill>
                <a:latin typeface="微软雅黑" panose="020B0503020204020204" pitchFamily="34" charset="-122"/>
                <a:ea typeface="微软雅黑" panose="020B0503020204020204" pitchFamily="34" charset="-122"/>
              </a:rPr>
              <a:t>。</a:t>
            </a:r>
          </a:p>
          <a:p>
            <a:pPr lvl="3">
              <a:lnSpc>
                <a:spcPct val="120000"/>
              </a:lnSpc>
              <a:buFont typeface="Wingdings" panose="05000000000000000000" pitchFamily="2" charset="2"/>
              <a:buChar char="Ø"/>
            </a:pPr>
            <a:r>
              <a:rPr lang="zh-CN" altLang="en-US" sz="2200" dirty="0"/>
              <a:t>例如，学校里一个班级只有一个正班长，而一个班长只在一个班中任职，则班级与班长之间具有一对一联系。</a:t>
            </a:r>
          </a:p>
          <a:p>
            <a:pPr>
              <a:lnSpc>
                <a:spcPct val="120000"/>
              </a:lnSpc>
            </a:pPr>
            <a:endParaRPr lang="zh-CN" altLang="en-US" dirty="0"/>
          </a:p>
        </p:txBody>
      </p:sp>
      <p:sp>
        <p:nvSpPr>
          <p:cNvPr id="3" name="日期占位符 2">
            <a:extLst>
              <a:ext uri="{FF2B5EF4-FFF2-40B4-BE49-F238E27FC236}">
                <a16:creationId xmlns:a16="http://schemas.microsoft.com/office/drawing/2014/main" id="{BD110C27-DCBC-4F04-A4FE-B83A917B090E}"/>
              </a:ext>
            </a:extLst>
          </p:cNvPr>
          <p:cNvSpPr>
            <a:spLocks noGrp="1"/>
          </p:cNvSpPr>
          <p:nvPr>
            <p:ph type="dt" sz="half" idx="10"/>
          </p:nvPr>
        </p:nvSpPr>
        <p:spPr/>
        <p:txBody>
          <a:bodyPr/>
          <a:lstStyle/>
          <a:p>
            <a:pPr>
              <a:defRPr/>
            </a:pPr>
            <a:fld id="{1F2D4256-6FFD-4683-8A56-AEC3D37FAC64}"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anim calcmode="lin" valueType="num">
                                      <p:cBhvr>
                                        <p:cTn id="7" dur="500" fill="hold"/>
                                        <p:tgtEl>
                                          <p:spTgt spid="55299">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5299">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5299">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5299">
                                            <p:txEl>
                                              <p:pRg st="2" end="2"/>
                                            </p:txEl>
                                          </p:spTgt>
                                        </p:tgtEl>
                                        <p:attrNameLst>
                                          <p:attrName>style.visibility</p:attrName>
                                        </p:attrNameLst>
                                      </p:cBhvr>
                                      <p:to>
                                        <p:strVal val="visible"/>
                                      </p:to>
                                    </p:set>
                                    <p:anim calcmode="lin" valueType="num">
                                      <p:cBhvr>
                                        <p:cTn id="14" dur="500" fill="hold"/>
                                        <p:tgtEl>
                                          <p:spTgt spid="55299">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5299">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52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en-US" altLang="zh-CN" sz="3600"/>
              <a:t>E-R</a:t>
            </a:r>
            <a:r>
              <a:rPr lang="zh-CN" altLang="en-US" sz="3600"/>
              <a:t>模型（续）</a:t>
            </a:r>
          </a:p>
        </p:txBody>
      </p:sp>
      <p:sp>
        <p:nvSpPr>
          <p:cNvPr id="56323" name="内容占位符 2"/>
          <p:cNvSpPr>
            <a:spLocks noGrp="1"/>
          </p:cNvSpPr>
          <p:nvPr>
            <p:ph idx="1"/>
          </p:nvPr>
        </p:nvSpPr>
        <p:spPr>
          <a:xfrm>
            <a:off x="0" y="836712"/>
            <a:ext cx="9036496" cy="4854575"/>
          </a:xfrm>
        </p:spPr>
        <p:txBody>
          <a:bodyPr/>
          <a:lstStyle/>
          <a:p>
            <a:pPr lvl="2">
              <a:lnSpc>
                <a:spcPct val="120000"/>
              </a:lnSpc>
              <a:buSzPct val="87000"/>
              <a:buFont typeface="Arial" panose="020B0604020202020204" pitchFamily="34" charset="0"/>
              <a:buNone/>
            </a:pPr>
            <a:r>
              <a:rPr lang="zh-CN" altLang="en-US" dirty="0">
                <a:solidFill>
                  <a:srgbClr val="002060"/>
                </a:solidFill>
                <a:latin typeface="微软雅黑" panose="020B0503020204020204" pitchFamily="34" charset="-122"/>
                <a:ea typeface="微软雅黑" panose="020B0503020204020204" pitchFamily="34" charset="-122"/>
              </a:rPr>
              <a:t>②一对多联系（</a:t>
            </a:r>
            <a:r>
              <a:rPr lang="en-US" altLang="zh-CN" dirty="0">
                <a:solidFill>
                  <a:srgbClr val="002060"/>
                </a:solidFill>
                <a:latin typeface="微软雅黑" panose="020B0503020204020204" pitchFamily="34" charset="-122"/>
                <a:ea typeface="微软雅黑" panose="020B0503020204020204" pitchFamily="34" charset="-122"/>
              </a:rPr>
              <a:t>1∶</a:t>
            </a:r>
            <a:r>
              <a:rPr lang="en-US" altLang="zh-CN" i="1" dirty="0">
                <a:solidFill>
                  <a:srgbClr val="002060"/>
                </a:solidFill>
                <a:latin typeface="微软雅黑" panose="020B0503020204020204" pitchFamily="34" charset="-122"/>
                <a:ea typeface="微软雅黑" panose="020B0503020204020204" pitchFamily="34" charset="-122"/>
              </a:rPr>
              <a:t>n</a:t>
            </a:r>
            <a:r>
              <a:rPr lang="zh-CN" altLang="en-US" dirty="0">
                <a:solidFill>
                  <a:srgbClr val="002060"/>
                </a:solidFill>
                <a:latin typeface="微软雅黑" panose="020B0503020204020204" pitchFamily="34" charset="-122"/>
                <a:ea typeface="微软雅黑" panose="020B0503020204020204" pitchFamily="34" charset="-122"/>
              </a:rPr>
              <a:t>）</a:t>
            </a:r>
          </a:p>
          <a:p>
            <a:pPr lvl="3">
              <a:lnSpc>
                <a:spcPct val="150000"/>
              </a:lnSpc>
              <a:buFont typeface="Wingdings" panose="05000000000000000000" pitchFamily="2" charset="2"/>
              <a:buChar char="Ø"/>
            </a:pPr>
            <a:r>
              <a:rPr lang="zh-CN" altLang="en-US" sz="2200" dirty="0">
                <a:solidFill>
                  <a:srgbClr val="C00000"/>
                </a:solidFill>
                <a:latin typeface="微软雅黑" panose="020B0503020204020204" pitchFamily="34" charset="-122"/>
                <a:ea typeface="微软雅黑" panose="020B0503020204020204" pitchFamily="34" charset="-122"/>
              </a:rPr>
              <a:t>如果对于实体集</a:t>
            </a:r>
            <a:r>
              <a:rPr lang="en-US" altLang="zh-CN" sz="2200" i="1" dirty="0">
                <a:solidFill>
                  <a:srgbClr val="C00000"/>
                </a:solidFill>
                <a:latin typeface="微软雅黑" panose="020B0503020204020204" pitchFamily="34" charset="-122"/>
                <a:ea typeface="微软雅黑" panose="020B0503020204020204" pitchFamily="34" charset="-122"/>
              </a:rPr>
              <a:t>A</a:t>
            </a:r>
            <a:r>
              <a:rPr lang="zh-CN" altLang="en-US" sz="2200" dirty="0">
                <a:solidFill>
                  <a:srgbClr val="C00000"/>
                </a:solidFill>
                <a:latin typeface="微软雅黑" panose="020B0503020204020204" pitchFamily="34" charset="-122"/>
                <a:ea typeface="微软雅黑" panose="020B0503020204020204" pitchFamily="34" charset="-122"/>
              </a:rPr>
              <a:t>中的每一个实体，实体集</a:t>
            </a:r>
            <a:r>
              <a:rPr lang="en-US" altLang="zh-CN" sz="2200" i="1" dirty="0">
                <a:solidFill>
                  <a:srgbClr val="C00000"/>
                </a:solidFill>
                <a:latin typeface="微软雅黑" panose="020B0503020204020204" pitchFamily="34" charset="-122"/>
                <a:ea typeface="微软雅黑" panose="020B0503020204020204" pitchFamily="34" charset="-122"/>
              </a:rPr>
              <a:t>B</a:t>
            </a:r>
            <a:r>
              <a:rPr lang="zh-CN" altLang="en-US" sz="2200" dirty="0">
                <a:solidFill>
                  <a:srgbClr val="C00000"/>
                </a:solidFill>
                <a:latin typeface="微软雅黑" panose="020B0503020204020204" pitchFamily="34" charset="-122"/>
                <a:ea typeface="微软雅黑" panose="020B0503020204020204" pitchFamily="34" charset="-122"/>
              </a:rPr>
              <a:t>中有</a:t>
            </a:r>
            <a:r>
              <a:rPr lang="en-US" altLang="zh-CN" sz="2200" i="1" dirty="0">
                <a:solidFill>
                  <a:srgbClr val="C00000"/>
                </a:solidFill>
                <a:latin typeface="微软雅黑" panose="020B0503020204020204" pitchFamily="34" charset="-122"/>
                <a:ea typeface="微软雅黑" panose="020B0503020204020204" pitchFamily="34" charset="-122"/>
              </a:rPr>
              <a:t>n</a:t>
            </a:r>
            <a:r>
              <a:rPr lang="zh-CN" altLang="en-US" sz="2200" dirty="0">
                <a:solidFill>
                  <a:srgbClr val="C00000"/>
                </a:solidFill>
                <a:latin typeface="微软雅黑" panose="020B0503020204020204" pitchFamily="34" charset="-122"/>
                <a:ea typeface="微软雅黑" panose="020B0503020204020204" pitchFamily="34" charset="-122"/>
              </a:rPr>
              <a:t>个实体（</a:t>
            </a:r>
            <a:r>
              <a:rPr lang="en-US" altLang="zh-CN" sz="2200" i="1" dirty="0">
                <a:solidFill>
                  <a:srgbClr val="C00000"/>
                </a:solidFill>
                <a:latin typeface="微软雅黑" panose="020B0503020204020204" pitchFamily="34" charset="-122"/>
                <a:ea typeface="微软雅黑" panose="020B0503020204020204" pitchFamily="34" charset="-122"/>
              </a:rPr>
              <a:t>n</a:t>
            </a:r>
            <a:r>
              <a:rPr lang="en-US" altLang="zh-CN" sz="2200" dirty="0">
                <a:solidFill>
                  <a:srgbClr val="C00000"/>
                </a:solidFill>
                <a:latin typeface="微软雅黑" panose="020B0503020204020204" pitchFamily="34" charset="-122"/>
                <a:ea typeface="微软雅黑" panose="020B0503020204020204" pitchFamily="34" charset="-122"/>
              </a:rPr>
              <a:t>≥0</a:t>
            </a:r>
            <a:r>
              <a:rPr lang="zh-CN" altLang="en-US" sz="2200" dirty="0">
                <a:solidFill>
                  <a:srgbClr val="C00000"/>
                </a:solidFill>
                <a:latin typeface="微软雅黑" panose="020B0503020204020204" pitchFamily="34" charset="-122"/>
                <a:ea typeface="微软雅黑" panose="020B0503020204020204" pitchFamily="34" charset="-122"/>
              </a:rPr>
              <a:t>）与之联系，反之，对于实体集</a:t>
            </a:r>
            <a:r>
              <a:rPr lang="en-US" altLang="zh-CN" sz="2200" i="1" dirty="0">
                <a:solidFill>
                  <a:srgbClr val="C00000"/>
                </a:solidFill>
                <a:latin typeface="微软雅黑" panose="020B0503020204020204" pitchFamily="34" charset="-122"/>
                <a:ea typeface="微软雅黑" panose="020B0503020204020204" pitchFamily="34" charset="-122"/>
              </a:rPr>
              <a:t>B</a:t>
            </a:r>
            <a:r>
              <a:rPr lang="zh-CN" altLang="en-US" sz="2200" dirty="0">
                <a:solidFill>
                  <a:srgbClr val="C00000"/>
                </a:solidFill>
                <a:latin typeface="微软雅黑" panose="020B0503020204020204" pitchFamily="34" charset="-122"/>
                <a:ea typeface="微软雅黑" panose="020B0503020204020204" pitchFamily="34" charset="-122"/>
              </a:rPr>
              <a:t>中的每一个实体，实体集</a:t>
            </a:r>
            <a:r>
              <a:rPr lang="en-US" altLang="zh-CN" sz="2200" i="1" dirty="0">
                <a:solidFill>
                  <a:srgbClr val="C00000"/>
                </a:solidFill>
                <a:latin typeface="微软雅黑" panose="020B0503020204020204" pitchFamily="34" charset="-122"/>
                <a:ea typeface="微软雅黑" panose="020B0503020204020204" pitchFamily="34" charset="-122"/>
              </a:rPr>
              <a:t>A</a:t>
            </a:r>
            <a:r>
              <a:rPr lang="zh-CN" altLang="en-US" sz="2200" dirty="0">
                <a:solidFill>
                  <a:srgbClr val="C00000"/>
                </a:solidFill>
                <a:latin typeface="微软雅黑" panose="020B0503020204020204" pitchFamily="34" charset="-122"/>
                <a:ea typeface="微软雅黑" panose="020B0503020204020204" pitchFamily="34" charset="-122"/>
              </a:rPr>
              <a:t>中至多只有一个实体与之联系，则称实体集</a:t>
            </a:r>
            <a:r>
              <a:rPr lang="en-US" altLang="zh-CN" sz="2200" i="1" dirty="0">
                <a:solidFill>
                  <a:srgbClr val="C00000"/>
                </a:solidFill>
                <a:latin typeface="微软雅黑" panose="020B0503020204020204" pitchFamily="34" charset="-122"/>
                <a:ea typeface="微软雅黑" panose="020B0503020204020204" pitchFamily="34" charset="-122"/>
              </a:rPr>
              <a:t>A</a:t>
            </a:r>
            <a:r>
              <a:rPr lang="zh-CN" altLang="en-US" sz="2200" dirty="0">
                <a:solidFill>
                  <a:srgbClr val="C00000"/>
                </a:solidFill>
                <a:latin typeface="微软雅黑" panose="020B0503020204020204" pitchFamily="34" charset="-122"/>
                <a:ea typeface="微软雅黑" panose="020B0503020204020204" pitchFamily="34" charset="-122"/>
              </a:rPr>
              <a:t>与实体集</a:t>
            </a:r>
            <a:r>
              <a:rPr lang="en-US" altLang="zh-CN" sz="2200" i="1" dirty="0">
                <a:solidFill>
                  <a:srgbClr val="C00000"/>
                </a:solidFill>
                <a:latin typeface="微软雅黑" panose="020B0503020204020204" pitchFamily="34" charset="-122"/>
                <a:ea typeface="微软雅黑" panose="020B0503020204020204" pitchFamily="34" charset="-122"/>
              </a:rPr>
              <a:t>B</a:t>
            </a:r>
            <a:r>
              <a:rPr lang="zh-CN" altLang="en-US" sz="2200" dirty="0">
                <a:solidFill>
                  <a:srgbClr val="C00000"/>
                </a:solidFill>
                <a:latin typeface="微软雅黑" panose="020B0503020204020204" pitchFamily="34" charset="-122"/>
                <a:ea typeface="微软雅黑" panose="020B0503020204020204" pitchFamily="34" charset="-122"/>
              </a:rPr>
              <a:t>有一对多联系，记为</a:t>
            </a:r>
            <a:r>
              <a:rPr lang="en-US" altLang="zh-CN" sz="2200" dirty="0">
                <a:solidFill>
                  <a:srgbClr val="C00000"/>
                </a:solidFill>
                <a:latin typeface="微软雅黑" panose="020B0503020204020204" pitchFamily="34" charset="-122"/>
                <a:ea typeface="微软雅黑" panose="020B0503020204020204" pitchFamily="34" charset="-122"/>
              </a:rPr>
              <a:t>1∶</a:t>
            </a:r>
            <a:r>
              <a:rPr lang="en-US" altLang="zh-CN" sz="2200" i="1" dirty="0">
                <a:solidFill>
                  <a:srgbClr val="C00000"/>
                </a:solidFill>
                <a:latin typeface="微软雅黑" panose="020B0503020204020204" pitchFamily="34" charset="-122"/>
                <a:ea typeface="微软雅黑" panose="020B0503020204020204" pitchFamily="34" charset="-122"/>
              </a:rPr>
              <a:t>n</a:t>
            </a:r>
            <a:r>
              <a:rPr lang="zh-CN" altLang="en-US" sz="2200" dirty="0">
                <a:solidFill>
                  <a:srgbClr val="C00000"/>
                </a:solidFill>
                <a:latin typeface="微软雅黑" panose="020B0503020204020204" pitchFamily="34" charset="-122"/>
                <a:ea typeface="微软雅黑" panose="020B0503020204020204" pitchFamily="34" charset="-122"/>
              </a:rPr>
              <a:t>。</a:t>
            </a:r>
            <a:endParaRPr lang="en-US" altLang="zh-CN" sz="2200" dirty="0">
              <a:solidFill>
                <a:srgbClr val="C00000"/>
              </a:solidFill>
              <a:latin typeface="微软雅黑" panose="020B0503020204020204" pitchFamily="34" charset="-122"/>
              <a:ea typeface="微软雅黑" panose="020B0503020204020204" pitchFamily="34" charset="-122"/>
            </a:endParaRPr>
          </a:p>
          <a:p>
            <a:pPr lvl="3">
              <a:lnSpc>
                <a:spcPct val="120000"/>
              </a:lnSpc>
              <a:buFont typeface="Wingdings" panose="05000000000000000000" pitchFamily="2" charset="2"/>
              <a:buChar char="Ø"/>
            </a:pPr>
            <a:r>
              <a:rPr lang="zh-CN" altLang="en-US" sz="2200" dirty="0"/>
              <a:t>例如，一个班级中有若干名学生，而每个学生只在一个班级中学习，则班级与学生之间具有一对多联系。</a:t>
            </a:r>
          </a:p>
          <a:p>
            <a:pPr lvl="3">
              <a:lnSpc>
                <a:spcPct val="120000"/>
              </a:lnSpc>
            </a:pPr>
            <a:endParaRPr lang="zh-CN" altLang="en-US" dirty="0"/>
          </a:p>
          <a:p>
            <a:pPr>
              <a:lnSpc>
                <a:spcPct val="120000"/>
              </a:lnSpc>
            </a:pPr>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E4E63CB1-3E21-4AB1-AC44-B6387347D78D}" type="datetime1">
              <a:rPr lang="zh-CN" altLang="en-US" smtClean="0"/>
              <a:t>2021/11/25</a:t>
            </a:fld>
            <a:endParaRPr lang="zh-CN" altLang="en-US"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标题 1"/>
          <p:cNvSpPr>
            <a:spLocks noGrp="1"/>
          </p:cNvSpPr>
          <p:nvPr>
            <p:ph type="title"/>
          </p:nvPr>
        </p:nvSpPr>
        <p:spPr/>
        <p:txBody>
          <a:bodyPr/>
          <a:lstStyle/>
          <a:p>
            <a:r>
              <a:rPr lang="en-US" altLang="zh-CN" sz="3600"/>
              <a:t>E-R</a:t>
            </a:r>
            <a:r>
              <a:rPr lang="zh-CN" altLang="en-US" sz="3600"/>
              <a:t>模型（续）</a:t>
            </a:r>
          </a:p>
        </p:txBody>
      </p:sp>
      <p:sp>
        <p:nvSpPr>
          <p:cNvPr id="57346" name="内容占位符 2"/>
          <p:cNvSpPr>
            <a:spLocks noGrp="1"/>
          </p:cNvSpPr>
          <p:nvPr>
            <p:ph idx="1"/>
          </p:nvPr>
        </p:nvSpPr>
        <p:spPr>
          <a:xfrm>
            <a:off x="0" y="908720"/>
            <a:ext cx="8149538" cy="4854575"/>
          </a:xfrm>
        </p:spPr>
        <p:txBody>
          <a:bodyPr/>
          <a:lstStyle/>
          <a:p>
            <a:pPr lvl="2">
              <a:lnSpc>
                <a:spcPct val="150000"/>
              </a:lnSpc>
              <a:buSzPct val="87000"/>
              <a:buFont typeface="Arial" panose="020B0604020202020204" pitchFamily="34" charset="0"/>
              <a:buNone/>
            </a:pPr>
            <a:r>
              <a:rPr lang="zh-CN" altLang="en-US" dirty="0">
                <a:solidFill>
                  <a:srgbClr val="002060"/>
                </a:solidFill>
                <a:latin typeface="微软雅黑" panose="020B0503020204020204" pitchFamily="34" charset="-122"/>
                <a:ea typeface="微软雅黑" panose="020B0503020204020204" pitchFamily="34" charset="-122"/>
              </a:rPr>
              <a:t>③多对多联系（</a:t>
            </a:r>
            <a:r>
              <a:rPr lang="en-US" altLang="zh-CN" i="1" dirty="0" err="1">
                <a:solidFill>
                  <a:srgbClr val="002060"/>
                </a:solidFill>
                <a:latin typeface="微软雅黑" panose="020B0503020204020204" pitchFamily="34" charset="-122"/>
                <a:ea typeface="微软雅黑" panose="020B0503020204020204" pitchFamily="34" charset="-122"/>
              </a:rPr>
              <a:t>m</a:t>
            </a:r>
            <a:r>
              <a:rPr lang="en-US" altLang="zh-CN" dirty="0" err="1">
                <a:solidFill>
                  <a:srgbClr val="002060"/>
                </a:solidFill>
                <a:latin typeface="微软雅黑" panose="020B0503020204020204" pitchFamily="34" charset="-122"/>
                <a:ea typeface="微软雅黑" panose="020B0503020204020204" pitchFamily="34" charset="-122"/>
              </a:rPr>
              <a:t>∶</a:t>
            </a:r>
            <a:r>
              <a:rPr lang="en-US" altLang="zh-CN" i="1" dirty="0" err="1">
                <a:solidFill>
                  <a:srgbClr val="002060"/>
                </a:solidFill>
                <a:latin typeface="微软雅黑" panose="020B0503020204020204" pitchFamily="34" charset="-122"/>
                <a:ea typeface="微软雅黑" panose="020B0503020204020204" pitchFamily="34" charset="-122"/>
              </a:rPr>
              <a:t>n</a:t>
            </a:r>
            <a:r>
              <a:rPr lang="zh-CN" altLang="en-US" dirty="0">
                <a:solidFill>
                  <a:srgbClr val="002060"/>
                </a:solidFill>
                <a:latin typeface="微软雅黑" panose="020B0503020204020204" pitchFamily="34" charset="-122"/>
                <a:ea typeface="微软雅黑" panose="020B0503020204020204" pitchFamily="34" charset="-122"/>
              </a:rPr>
              <a:t>）</a:t>
            </a:r>
          </a:p>
          <a:p>
            <a:pPr lvl="3">
              <a:lnSpc>
                <a:spcPct val="150000"/>
              </a:lnSpc>
              <a:buFont typeface="Wingdings" panose="05000000000000000000" pitchFamily="2" charset="2"/>
              <a:buChar char="Ø"/>
            </a:pPr>
            <a:r>
              <a:rPr lang="zh-CN" altLang="en-US" sz="2200" dirty="0">
                <a:solidFill>
                  <a:srgbClr val="C00000"/>
                </a:solidFill>
                <a:latin typeface="微软雅黑" panose="020B0503020204020204" pitchFamily="34" charset="-122"/>
                <a:ea typeface="微软雅黑" panose="020B0503020204020204" pitchFamily="34" charset="-122"/>
              </a:rPr>
              <a:t>如果对于实体集</a:t>
            </a:r>
            <a:r>
              <a:rPr lang="en-US" altLang="zh-CN" sz="2200" i="1" dirty="0">
                <a:solidFill>
                  <a:srgbClr val="C00000"/>
                </a:solidFill>
                <a:latin typeface="微软雅黑" panose="020B0503020204020204" pitchFamily="34" charset="-122"/>
                <a:ea typeface="微软雅黑" panose="020B0503020204020204" pitchFamily="34" charset="-122"/>
              </a:rPr>
              <a:t>A</a:t>
            </a:r>
            <a:r>
              <a:rPr lang="zh-CN" altLang="en-US" sz="2200" dirty="0">
                <a:solidFill>
                  <a:srgbClr val="C00000"/>
                </a:solidFill>
                <a:latin typeface="微软雅黑" panose="020B0503020204020204" pitchFamily="34" charset="-122"/>
                <a:ea typeface="微软雅黑" panose="020B0503020204020204" pitchFamily="34" charset="-122"/>
              </a:rPr>
              <a:t>中的每一个实体，实体集</a:t>
            </a:r>
            <a:r>
              <a:rPr lang="en-US" altLang="zh-CN" sz="2200" i="1" dirty="0">
                <a:solidFill>
                  <a:srgbClr val="C00000"/>
                </a:solidFill>
                <a:latin typeface="微软雅黑" panose="020B0503020204020204" pitchFamily="34" charset="-122"/>
                <a:ea typeface="微软雅黑" panose="020B0503020204020204" pitchFamily="34" charset="-122"/>
              </a:rPr>
              <a:t>B</a:t>
            </a:r>
            <a:r>
              <a:rPr lang="zh-CN" altLang="en-US" sz="2200" dirty="0">
                <a:solidFill>
                  <a:srgbClr val="C00000"/>
                </a:solidFill>
                <a:latin typeface="微软雅黑" panose="020B0503020204020204" pitchFamily="34" charset="-122"/>
                <a:ea typeface="微软雅黑" panose="020B0503020204020204" pitchFamily="34" charset="-122"/>
              </a:rPr>
              <a:t>中有</a:t>
            </a:r>
            <a:r>
              <a:rPr lang="en-US" altLang="zh-CN" sz="2200" i="1" dirty="0">
                <a:solidFill>
                  <a:srgbClr val="C00000"/>
                </a:solidFill>
                <a:latin typeface="微软雅黑" panose="020B0503020204020204" pitchFamily="34" charset="-122"/>
                <a:ea typeface="微软雅黑" panose="020B0503020204020204" pitchFamily="34" charset="-122"/>
              </a:rPr>
              <a:t>n</a:t>
            </a:r>
            <a:r>
              <a:rPr lang="zh-CN" altLang="en-US" sz="2200" dirty="0">
                <a:solidFill>
                  <a:srgbClr val="C00000"/>
                </a:solidFill>
                <a:latin typeface="微软雅黑" panose="020B0503020204020204" pitchFamily="34" charset="-122"/>
                <a:ea typeface="微软雅黑" panose="020B0503020204020204" pitchFamily="34" charset="-122"/>
              </a:rPr>
              <a:t>个实体（</a:t>
            </a:r>
            <a:r>
              <a:rPr lang="en-US" altLang="zh-CN" sz="2200" i="1" dirty="0">
                <a:solidFill>
                  <a:srgbClr val="C00000"/>
                </a:solidFill>
                <a:latin typeface="微软雅黑" panose="020B0503020204020204" pitchFamily="34" charset="-122"/>
                <a:ea typeface="微软雅黑" panose="020B0503020204020204" pitchFamily="34" charset="-122"/>
              </a:rPr>
              <a:t>n</a:t>
            </a:r>
            <a:r>
              <a:rPr lang="en-US" altLang="zh-CN" sz="2200" dirty="0">
                <a:solidFill>
                  <a:srgbClr val="C00000"/>
                </a:solidFill>
                <a:latin typeface="微软雅黑" panose="020B0503020204020204" pitchFamily="34" charset="-122"/>
                <a:ea typeface="微软雅黑" panose="020B0503020204020204" pitchFamily="34" charset="-122"/>
              </a:rPr>
              <a:t>≥0</a:t>
            </a:r>
            <a:r>
              <a:rPr lang="zh-CN" altLang="en-US" sz="2200" dirty="0">
                <a:solidFill>
                  <a:srgbClr val="C00000"/>
                </a:solidFill>
                <a:latin typeface="微软雅黑" panose="020B0503020204020204" pitchFamily="34" charset="-122"/>
                <a:ea typeface="微软雅黑" panose="020B0503020204020204" pitchFamily="34" charset="-122"/>
              </a:rPr>
              <a:t>）与之联系，反之，对于实体集</a:t>
            </a:r>
            <a:r>
              <a:rPr lang="en-US" altLang="zh-CN" sz="2200" i="1" dirty="0">
                <a:solidFill>
                  <a:srgbClr val="C00000"/>
                </a:solidFill>
                <a:latin typeface="微软雅黑" panose="020B0503020204020204" pitchFamily="34" charset="-122"/>
                <a:ea typeface="微软雅黑" panose="020B0503020204020204" pitchFamily="34" charset="-122"/>
              </a:rPr>
              <a:t>B</a:t>
            </a:r>
            <a:r>
              <a:rPr lang="zh-CN" altLang="en-US" sz="2200" dirty="0">
                <a:solidFill>
                  <a:srgbClr val="C00000"/>
                </a:solidFill>
                <a:latin typeface="微软雅黑" panose="020B0503020204020204" pitchFamily="34" charset="-122"/>
                <a:ea typeface="微软雅黑" panose="020B0503020204020204" pitchFamily="34" charset="-122"/>
              </a:rPr>
              <a:t>中的每一个实体，实体集</a:t>
            </a:r>
            <a:r>
              <a:rPr lang="en-US" altLang="zh-CN" sz="2200" i="1" dirty="0">
                <a:solidFill>
                  <a:srgbClr val="C00000"/>
                </a:solidFill>
                <a:latin typeface="微软雅黑" panose="020B0503020204020204" pitchFamily="34" charset="-122"/>
                <a:ea typeface="微软雅黑" panose="020B0503020204020204" pitchFamily="34" charset="-122"/>
              </a:rPr>
              <a:t>A</a:t>
            </a:r>
            <a:r>
              <a:rPr lang="zh-CN" altLang="en-US" sz="2200" dirty="0">
                <a:solidFill>
                  <a:srgbClr val="C00000"/>
                </a:solidFill>
                <a:latin typeface="微软雅黑" panose="020B0503020204020204" pitchFamily="34" charset="-122"/>
                <a:ea typeface="微软雅黑" panose="020B0503020204020204" pitchFamily="34" charset="-122"/>
              </a:rPr>
              <a:t>中也有</a:t>
            </a:r>
            <a:r>
              <a:rPr lang="en-US" altLang="zh-CN" sz="2200" i="1" dirty="0">
                <a:solidFill>
                  <a:srgbClr val="C00000"/>
                </a:solidFill>
                <a:latin typeface="微软雅黑" panose="020B0503020204020204" pitchFamily="34" charset="-122"/>
                <a:ea typeface="微软雅黑" panose="020B0503020204020204" pitchFamily="34" charset="-122"/>
              </a:rPr>
              <a:t>m</a:t>
            </a:r>
            <a:r>
              <a:rPr lang="zh-CN" altLang="en-US" sz="2200" dirty="0">
                <a:solidFill>
                  <a:srgbClr val="C00000"/>
                </a:solidFill>
                <a:latin typeface="微软雅黑" panose="020B0503020204020204" pitchFamily="34" charset="-122"/>
                <a:ea typeface="微软雅黑" panose="020B0503020204020204" pitchFamily="34" charset="-122"/>
              </a:rPr>
              <a:t>个实体（</a:t>
            </a:r>
            <a:r>
              <a:rPr lang="en-US" altLang="zh-CN" sz="2200" i="1" dirty="0">
                <a:solidFill>
                  <a:srgbClr val="C00000"/>
                </a:solidFill>
                <a:latin typeface="微软雅黑" panose="020B0503020204020204" pitchFamily="34" charset="-122"/>
                <a:ea typeface="微软雅黑" panose="020B0503020204020204" pitchFamily="34" charset="-122"/>
              </a:rPr>
              <a:t>m</a:t>
            </a:r>
            <a:r>
              <a:rPr lang="en-US" altLang="zh-CN" sz="2200" dirty="0">
                <a:solidFill>
                  <a:srgbClr val="C00000"/>
                </a:solidFill>
                <a:latin typeface="微软雅黑" panose="020B0503020204020204" pitchFamily="34" charset="-122"/>
                <a:ea typeface="微软雅黑" panose="020B0503020204020204" pitchFamily="34" charset="-122"/>
              </a:rPr>
              <a:t>≥0</a:t>
            </a:r>
            <a:r>
              <a:rPr lang="zh-CN" altLang="en-US" sz="2200" dirty="0">
                <a:solidFill>
                  <a:srgbClr val="C00000"/>
                </a:solidFill>
                <a:latin typeface="微软雅黑" panose="020B0503020204020204" pitchFamily="34" charset="-122"/>
                <a:ea typeface="微软雅黑" panose="020B0503020204020204" pitchFamily="34" charset="-122"/>
              </a:rPr>
              <a:t>）与之联系，则称实体集</a:t>
            </a:r>
            <a:r>
              <a:rPr lang="en-US" altLang="zh-CN" sz="2200" i="1" dirty="0">
                <a:solidFill>
                  <a:srgbClr val="C00000"/>
                </a:solidFill>
                <a:latin typeface="微软雅黑" panose="020B0503020204020204" pitchFamily="34" charset="-122"/>
                <a:ea typeface="微软雅黑" panose="020B0503020204020204" pitchFamily="34" charset="-122"/>
              </a:rPr>
              <a:t>A</a:t>
            </a:r>
            <a:r>
              <a:rPr lang="zh-CN" altLang="en-US" sz="2200" dirty="0">
                <a:solidFill>
                  <a:srgbClr val="C00000"/>
                </a:solidFill>
                <a:latin typeface="微软雅黑" panose="020B0503020204020204" pitchFamily="34" charset="-122"/>
                <a:ea typeface="微软雅黑" panose="020B0503020204020204" pitchFamily="34" charset="-122"/>
              </a:rPr>
              <a:t>与实体集</a:t>
            </a:r>
            <a:r>
              <a:rPr lang="en-US" altLang="zh-CN" sz="2200" i="1" dirty="0">
                <a:solidFill>
                  <a:srgbClr val="C00000"/>
                </a:solidFill>
                <a:latin typeface="微软雅黑" panose="020B0503020204020204" pitchFamily="34" charset="-122"/>
                <a:ea typeface="微软雅黑" panose="020B0503020204020204" pitchFamily="34" charset="-122"/>
              </a:rPr>
              <a:t>B</a:t>
            </a:r>
            <a:r>
              <a:rPr lang="zh-CN" altLang="en-US" sz="2200" dirty="0">
                <a:solidFill>
                  <a:srgbClr val="C00000"/>
                </a:solidFill>
                <a:latin typeface="微软雅黑" panose="020B0503020204020204" pitchFamily="34" charset="-122"/>
                <a:ea typeface="微软雅黑" panose="020B0503020204020204" pitchFamily="34" charset="-122"/>
              </a:rPr>
              <a:t>具有多对多联系，记为</a:t>
            </a:r>
            <a:r>
              <a:rPr lang="en-US" altLang="zh-CN" sz="2200" i="1" dirty="0" err="1">
                <a:solidFill>
                  <a:srgbClr val="C00000"/>
                </a:solidFill>
                <a:latin typeface="微软雅黑" panose="020B0503020204020204" pitchFamily="34" charset="-122"/>
                <a:ea typeface="微软雅黑" panose="020B0503020204020204" pitchFamily="34" charset="-122"/>
              </a:rPr>
              <a:t>m</a:t>
            </a:r>
            <a:r>
              <a:rPr lang="en-US" altLang="zh-CN" sz="2200" dirty="0" err="1">
                <a:solidFill>
                  <a:srgbClr val="C00000"/>
                </a:solidFill>
                <a:latin typeface="微软雅黑" panose="020B0503020204020204" pitchFamily="34" charset="-122"/>
                <a:ea typeface="微软雅黑" panose="020B0503020204020204" pitchFamily="34" charset="-122"/>
              </a:rPr>
              <a:t>∶</a:t>
            </a:r>
            <a:r>
              <a:rPr lang="en-US" altLang="zh-CN" sz="2200" i="1" dirty="0" err="1">
                <a:solidFill>
                  <a:srgbClr val="C00000"/>
                </a:solidFill>
                <a:latin typeface="微软雅黑" panose="020B0503020204020204" pitchFamily="34" charset="-122"/>
                <a:ea typeface="微软雅黑" panose="020B0503020204020204" pitchFamily="34" charset="-122"/>
              </a:rPr>
              <a:t>n</a:t>
            </a:r>
            <a:r>
              <a:rPr lang="zh-CN" altLang="en-US" sz="2200" dirty="0">
                <a:solidFill>
                  <a:srgbClr val="C00000"/>
                </a:solidFill>
                <a:latin typeface="微软雅黑" panose="020B0503020204020204" pitchFamily="34" charset="-122"/>
                <a:ea typeface="微软雅黑" panose="020B0503020204020204" pitchFamily="34" charset="-122"/>
              </a:rPr>
              <a:t>。</a:t>
            </a:r>
          </a:p>
          <a:p>
            <a:pPr lvl="3">
              <a:lnSpc>
                <a:spcPct val="120000"/>
              </a:lnSpc>
              <a:buFont typeface="Wingdings" panose="05000000000000000000" pitchFamily="2" charset="2"/>
              <a:buChar char="Ø"/>
            </a:pPr>
            <a:r>
              <a:rPr lang="zh-CN" altLang="en-US" sz="2200" dirty="0"/>
              <a:t>例如，一门课程同时有若干个学生选修，而一个学生可以同时选修多门课程，则课程与学生之间具有多对多联系。</a:t>
            </a:r>
          </a:p>
          <a:p>
            <a:pPr>
              <a:lnSpc>
                <a:spcPct val="120000"/>
              </a:lnSpc>
            </a:pPr>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DD443C8C-5BA7-4AC6-9D19-BA6BF1287798}" type="datetime1">
              <a:rPr lang="zh-CN" altLang="en-US" smtClean="0"/>
              <a:t>2021/11/25</a:t>
            </a:fld>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sz="3600"/>
              <a:t>7.1.1  </a:t>
            </a:r>
            <a:r>
              <a:rPr lang="zh-CN" altLang="en-US" sz="3600"/>
              <a:t>数据库设计的特点</a:t>
            </a:r>
          </a:p>
        </p:txBody>
      </p:sp>
      <p:sp>
        <p:nvSpPr>
          <p:cNvPr id="7171" name="Rectangle 3"/>
          <p:cNvSpPr>
            <a:spLocks noGrp="1" noChangeArrowheads="1"/>
          </p:cNvSpPr>
          <p:nvPr>
            <p:ph idx="1"/>
          </p:nvPr>
        </p:nvSpPr>
        <p:spPr>
          <a:xfrm>
            <a:off x="926499" y="980728"/>
            <a:ext cx="8149538" cy="4854575"/>
          </a:xfrm>
        </p:spPr>
        <p:txBody>
          <a:bodyPr/>
          <a:lstStyle/>
          <a:p>
            <a:pPr>
              <a:lnSpc>
                <a:spcPct val="120000"/>
              </a:lnSpc>
              <a:buFont typeface="Wingdings" panose="05000000000000000000" pitchFamily="2" charset="2"/>
              <a:buNone/>
            </a:pPr>
            <a:r>
              <a:rPr lang="en-US" altLang="zh-CN" dirty="0"/>
              <a:t>1. </a:t>
            </a:r>
            <a:r>
              <a:rPr lang="zh-CN" altLang="en-US" dirty="0"/>
              <a:t>数据库建设的基本规律</a:t>
            </a:r>
          </a:p>
          <a:p>
            <a:pPr lvl="1">
              <a:lnSpc>
                <a:spcPct val="120000"/>
              </a:lnSpc>
            </a:pPr>
            <a:r>
              <a:rPr lang="zh-CN" altLang="en-US" dirty="0"/>
              <a:t>三分技术，七分管理，十二分基础数据 </a:t>
            </a:r>
          </a:p>
          <a:p>
            <a:pPr lvl="1">
              <a:lnSpc>
                <a:spcPct val="120000"/>
              </a:lnSpc>
            </a:pPr>
            <a:r>
              <a:rPr lang="zh-CN" altLang="en-US" dirty="0"/>
              <a:t>管理 </a:t>
            </a:r>
          </a:p>
          <a:p>
            <a:pPr lvl="2">
              <a:lnSpc>
                <a:spcPct val="120000"/>
              </a:lnSpc>
              <a:buSzPct val="87000"/>
              <a:buFont typeface="Wingdings" panose="05000000000000000000" pitchFamily="2" charset="2"/>
              <a:buChar char="l"/>
            </a:pPr>
            <a:r>
              <a:rPr lang="zh-CN" altLang="en-US" dirty="0"/>
              <a:t>数据库建设项目管理 </a:t>
            </a:r>
          </a:p>
          <a:p>
            <a:pPr lvl="2">
              <a:lnSpc>
                <a:spcPct val="120000"/>
              </a:lnSpc>
              <a:buSzPct val="87000"/>
              <a:buFont typeface="Wingdings" panose="05000000000000000000" pitchFamily="2" charset="2"/>
              <a:buChar char="l"/>
            </a:pPr>
            <a:r>
              <a:rPr lang="zh-CN" altLang="en-US" dirty="0"/>
              <a:t>企业（即应用部门）的业务管理 </a:t>
            </a:r>
          </a:p>
          <a:p>
            <a:pPr lvl="1">
              <a:lnSpc>
                <a:spcPct val="120000"/>
              </a:lnSpc>
            </a:pPr>
            <a:r>
              <a:rPr lang="zh-CN" altLang="en-US" dirty="0"/>
              <a:t>基础数据  </a:t>
            </a:r>
          </a:p>
          <a:p>
            <a:pPr lvl="2">
              <a:lnSpc>
                <a:spcPct val="120000"/>
              </a:lnSpc>
              <a:buSzPct val="87000"/>
              <a:buFont typeface="Wingdings" panose="05000000000000000000" pitchFamily="2" charset="2"/>
              <a:buChar char="l"/>
            </a:pPr>
            <a:r>
              <a:rPr lang="zh-CN" altLang="en-US" dirty="0"/>
              <a:t>数据的收集、整理、组织和不断更新</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4A51BBCD-B6DF-484A-A859-D338B7D0FE5A}"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 calcmode="lin" valueType="num">
                                      <p:cBhvr>
                                        <p:cTn id="7" dur="500" fill="hold"/>
                                        <p:tgtEl>
                                          <p:spTgt spid="717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717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7171">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171">
                                            <p:txEl>
                                              <p:pRg st="2" end="2"/>
                                            </p:txEl>
                                          </p:spTgt>
                                        </p:tgtEl>
                                        <p:attrNameLst>
                                          <p:attrName>style.visibility</p:attrName>
                                        </p:attrNameLst>
                                      </p:cBhvr>
                                      <p:to>
                                        <p:strVal val="visible"/>
                                      </p:to>
                                    </p:set>
                                    <p:anim calcmode="lin" valueType="num">
                                      <p:cBhvr>
                                        <p:cTn id="14" dur="500" fill="hold"/>
                                        <p:tgtEl>
                                          <p:spTgt spid="7171">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7171">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717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171">
                                            <p:txEl>
                                              <p:pRg st="3" end="3"/>
                                            </p:txEl>
                                          </p:spTgt>
                                        </p:tgtEl>
                                        <p:attrNameLst>
                                          <p:attrName>style.visibility</p:attrName>
                                        </p:attrNameLst>
                                      </p:cBhvr>
                                      <p:to>
                                        <p:strVal val="visible"/>
                                      </p:to>
                                    </p:set>
                                    <p:anim calcmode="lin" valueType="num">
                                      <p:cBhvr>
                                        <p:cTn id="21" dur="500" fill="hold"/>
                                        <p:tgtEl>
                                          <p:spTgt spid="7171">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7171">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717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171">
                                            <p:txEl>
                                              <p:pRg st="4" end="4"/>
                                            </p:txEl>
                                          </p:spTgt>
                                        </p:tgtEl>
                                        <p:attrNameLst>
                                          <p:attrName>style.visibility</p:attrName>
                                        </p:attrNameLst>
                                      </p:cBhvr>
                                      <p:to>
                                        <p:strVal val="visible"/>
                                      </p:to>
                                    </p:set>
                                    <p:anim calcmode="lin" valueType="num">
                                      <p:cBhvr>
                                        <p:cTn id="28" dur="500" fill="hold"/>
                                        <p:tgtEl>
                                          <p:spTgt spid="7171">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7171">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717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171">
                                            <p:txEl>
                                              <p:pRg st="5" end="5"/>
                                            </p:txEl>
                                          </p:spTgt>
                                        </p:tgtEl>
                                        <p:attrNameLst>
                                          <p:attrName>style.visibility</p:attrName>
                                        </p:attrNameLst>
                                      </p:cBhvr>
                                      <p:to>
                                        <p:strVal val="visible"/>
                                      </p:to>
                                    </p:set>
                                    <p:anim calcmode="lin" valueType="num">
                                      <p:cBhvr>
                                        <p:cTn id="35" dur="500" fill="hold"/>
                                        <p:tgtEl>
                                          <p:spTgt spid="7171">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7171">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717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7171">
                                            <p:txEl>
                                              <p:pRg st="6" end="6"/>
                                            </p:txEl>
                                          </p:spTgt>
                                        </p:tgtEl>
                                        <p:attrNameLst>
                                          <p:attrName>style.visibility</p:attrName>
                                        </p:attrNameLst>
                                      </p:cBhvr>
                                      <p:to>
                                        <p:strVal val="visible"/>
                                      </p:to>
                                    </p:set>
                                    <p:anim calcmode="lin" valueType="num">
                                      <p:cBhvr>
                                        <p:cTn id="42" dur="500" fill="hold"/>
                                        <p:tgtEl>
                                          <p:spTgt spid="7171">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7171">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en-US" altLang="zh-CN" sz="3600"/>
              <a:t>E-R</a:t>
            </a:r>
            <a:r>
              <a:rPr lang="zh-CN" altLang="en-US" sz="3600"/>
              <a:t>模型（续）</a:t>
            </a:r>
          </a:p>
        </p:txBody>
      </p:sp>
      <p:pic>
        <p:nvPicPr>
          <p:cNvPr id="58371" name="图片 3" descr="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551" y="1268760"/>
            <a:ext cx="7861506" cy="3905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文本框 4"/>
          <p:cNvSpPr txBox="1">
            <a:spLocks noChangeArrowheads="1"/>
          </p:cNvSpPr>
          <p:nvPr/>
        </p:nvSpPr>
        <p:spPr bwMode="auto">
          <a:xfrm>
            <a:off x="2987824" y="5528801"/>
            <a:ext cx="3675063" cy="369888"/>
          </a:xfrm>
          <a:prstGeom prst="rect">
            <a:avLst/>
          </a:prstGeom>
          <a:noFill/>
          <a:ln w="9525">
            <a:noFill/>
            <a:miter lim="800000"/>
            <a:headEnd/>
            <a:tailEnd/>
          </a:ln>
        </p:spPr>
        <p:txBody>
          <a:bodyPr wrap="none">
            <a:spAutoFit/>
          </a:bodyPr>
          <a:lstStyle/>
          <a:p>
            <a:pPr>
              <a:defRPr/>
            </a:pPr>
            <a:r>
              <a:rPr lang="zh-CN" altLang="en-US" b="1" dirty="0">
                <a:latin typeface="+mn-lt"/>
              </a:rPr>
              <a:t>图</a:t>
            </a:r>
            <a:r>
              <a:rPr lang="en-US" altLang="zh-CN" b="1" dirty="0">
                <a:latin typeface="+mn-lt"/>
              </a:rPr>
              <a:t>7.6 </a:t>
            </a:r>
            <a:r>
              <a:rPr lang="zh-CN" altLang="en-US" b="1" dirty="0">
                <a:latin typeface="宋体" pitchFamily="2" charset="-122"/>
              </a:rPr>
              <a:t>两个实体型之间的三类联系</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AEA9901F-AE18-457B-B8F6-4F59AECB5F86}" type="datetime1">
              <a:rPr lang="zh-CN" altLang="en-US" smtClean="0"/>
              <a:t>2021/11/25</a:t>
            </a:fld>
            <a:endParaRPr lang="zh-CN" alt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en-US" altLang="zh-CN" sz="3600"/>
              <a:t>E-R</a:t>
            </a:r>
            <a:r>
              <a:rPr lang="zh-CN" altLang="en-US" sz="3600"/>
              <a:t>模型（续）</a:t>
            </a:r>
          </a:p>
        </p:txBody>
      </p:sp>
      <p:sp>
        <p:nvSpPr>
          <p:cNvPr id="59395" name="内容占位符 2"/>
          <p:cNvSpPr>
            <a:spLocks noGrp="1"/>
          </p:cNvSpPr>
          <p:nvPr>
            <p:ph idx="1"/>
          </p:nvPr>
        </p:nvSpPr>
        <p:spPr>
          <a:xfrm>
            <a:off x="323528" y="908720"/>
            <a:ext cx="8712968" cy="4854575"/>
          </a:xfrm>
        </p:spPr>
        <p:txBody>
          <a:bodyPr/>
          <a:lstStyle/>
          <a:p>
            <a:pPr lvl="1">
              <a:lnSpc>
                <a:spcPct val="120000"/>
              </a:lnSpc>
              <a:buFont typeface="Wingdings" panose="05000000000000000000" pitchFamily="2" charset="2"/>
              <a:buNone/>
            </a:pPr>
            <a:r>
              <a:rPr lang="zh-CN" altLang="en-US" dirty="0">
                <a:solidFill>
                  <a:srgbClr val="002060"/>
                </a:solidFill>
              </a:rPr>
              <a:t>（</a:t>
            </a:r>
            <a:r>
              <a:rPr lang="en-US" altLang="zh-CN" dirty="0">
                <a:solidFill>
                  <a:srgbClr val="002060"/>
                </a:solidFill>
              </a:rPr>
              <a:t>2</a:t>
            </a:r>
            <a:r>
              <a:rPr lang="zh-CN" altLang="en-US" dirty="0">
                <a:solidFill>
                  <a:srgbClr val="002060"/>
                </a:solidFill>
              </a:rPr>
              <a:t>）两个以上的实体型之间的联系</a:t>
            </a:r>
          </a:p>
          <a:p>
            <a:pPr lvl="2">
              <a:lnSpc>
                <a:spcPct val="120000"/>
              </a:lnSpc>
              <a:buSzPct val="87000"/>
              <a:buFont typeface="Wingdings" panose="05000000000000000000" pitchFamily="2" charset="2"/>
              <a:buChar char="l"/>
            </a:pPr>
            <a:r>
              <a:rPr lang="zh-CN" altLang="en-US" dirty="0"/>
              <a:t>一般地，两个以上的实体型之间也存在着一对一、一对多、多对多联系。</a:t>
            </a:r>
          </a:p>
          <a:p>
            <a:pPr lvl="2">
              <a:lnSpc>
                <a:spcPct val="120000"/>
              </a:lnSpc>
              <a:buSzPct val="87000"/>
              <a:buFont typeface="Wingdings" panose="05000000000000000000" pitchFamily="2" charset="2"/>
              <a:buChar char="l"/>
            </a:pPr>
            <a:r>
              <a:rPr lang="zh-CN" altLang="en-US" dirty="0"/>
              <a:t>对于课程、教师与参考书</a:t>
            </a:r>
            <a:r>
              <a:rPr lang="en-US" altLang="zh-CN" dirty="0"/>
              <a:t>3</a:t>
            </a:r>
            <a:r>
              <a:rPr lang="zh-CN" altLang="en-US" dirty="0"/>
              <a:t>个实体型，如果一门课程可以有若干个教师讲授，使用若干本参考书，而每一个教师只讲授一门课程，每一本参考书只供一门课程使用，则课程与教师、参考书之间的联系是一对多的，如图</a:t>
            </a:r>
            <a:r>
              <a:rPr lang="en-US" altLang="zh-CN" dirty="0"/>
              <a:t>7.7(a)</a:t>
            </a:r>
            <a:r>
              <a:rPr lang="zh-CN" altLang="en-US" dirty="0"/>
              <a:t>所示。</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7FDC162D-810E-4603-80CE-5086A9CAA682}" type="datetime1">
              <a:rPr lang="zh-CN" altLang="en-US" smtClean="0"/>
              <a:t>2021/11/25</a:t>
            </a:fld>
            <a:endParaRPr lang="zh-CN" altLang="en-US"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en-US" altLang="zh-CN" sz="3600"/>
              <a:t>E-R</a:t>
            </a:r>
            <a:r>
              <a:rPr lang="zh-CN" altLang="en-US" sz="3600"/>
              <a:t>模型（续）</a:t>
            </a:r>
          </a:p>
        </p:txBody>
      </p:sp>
      <p:pic>
        <p:nvPicPr>
          <p:cNvPr id="60419" name="图片 3" descr="1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331" y="1844824"/>
            <a:ext cx="7764808" cy="3311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文本框 4"/>
          <p:cNvSpPr txBox="1">
            <a:spLocks noChangeArrowheads="1"/>
          </p:cNvSpPr>
          <p:nvPr/>
        </p:nvSpPr>
        <p:spPr bwMode="auto">
          <a:xfrm>
            <a:off x="2987824" y="5589240"/>
            <a:ext cx="3792538" cy="369888"/>
          </a:xfrm>
          <a:prstGeom prst="rect">
            <a:avLst/>
          </a:prstGeom>
          <a:noFill/>
          <a:ln w="9525">
            <a:noFill/>
            <a:miter lim="800000"/>
            <a:headEnd/>
            <a:tailEnd/>
          </a:ln>
        </p:spPr>
        <p:txBody>
          <a:bodyPr wrap="none">
            <a:spAutoFit/>
          </a:bodyPr>
          <a:lstStyle/>
          <a:p>
            <a:pPr algn="ctr">
              <a:defRPr/>
            </a:pPr>
            <a:r>
              <a:rPr lang="zh-CN" altLang="en-US" b="1" dirty="0">
                <a:latin typeface="宋体" pitchFamily="2" charset="-122"/>
              </a:rPr>
              <a:t>图</a:t>
            </a:r>
            <a:r>
              <a:rPr lang="en-US" altLang="zh-CN" b="1" dirty="0">
                <a:latin typeface="+mn-lt"/>
              </a:rPr>
              <a:t>7.7</a:t>
            </a:r>
            <a:r>
              <a:rPr lang="en-US" altLang="zh-CN" b="1" dirty="0">
                <a:latin typeface="宋体" pitchFamily="2" charset="-122"/>
              </a:rPr>
              <a:t>  </a:t>
            </a:r>
            <a:r>
              <a:rPr lang="zh-CN" altLang="en-US" b="1" dirty="0">
                <a:latin typeface="宋体" pitchFamily="2" charset="-122"/>
              </a:rPr>
              <a:t>三个实体型之间的联系示例</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A2F43D38-A611-49B7-9F7F-C6B3DA093B63}" type="datetime1">
              <a:rPr lang="zh-CN" altLang="en-US" smtClean="0"/>
              <a:t>2021/11/25</a:t>
            </a:fld>
            <a:endParaRPr lang="zh-CN" altLang="en-US"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sz="3600"/>
              <a:t>E-R</a:t>
            </a:r>
            <a:r>
              <a:rPr lang="zh-CN" altLang="en-US" sz="3600"/>
              <a:t>模型（续）</a:t>
            </a:r>
          </a:p>
        </p:txBody>
      </p:sp>
      <p:sp>
        <p:nvSpPr>
          <p:cNvPr id="61443" name="内容占位符 2"/>
          <p:cNvSpPr>
            <a:spLocks noGrp="1"/>
          </p:cNvSpPr>
          <p:nvPr>
            <p:ph idx="1"/>
          </p:nvPr>
        </p:nvSpPr>
        <p:spPr>
          <a:xfrm>
            <a:off x="251520" y="836712"/>
            <a:ext cx="8856984" cy="4854575"/>
          </a:xfrm>
        </p:spPr>
        <p:txBody>
          <a:bodyPr/>
          <a:lstStyle/>
          <a:p>
            <a:pPr lvl="1">
              <a:lnSpc>
                <a:spcPct val="120000"/>
              </a:lnSpc>
              <a:buFont typeface="Wingdings" panose="05000000000000000000" pitchFamily="2" charset="2"/>
              <a:buNone/>
            </a:pPr>
            <a:r>
              <a:rPr lang="zh-CN" altLang="en-US" dirty="0">
                <a:solidFill>
                  <a:srgbClr val="002060"/>
                </a:solidFill>
              </a:rPr>
              <a:t>（</a:t>
            </a:r>
            <a:r>
              <a:rPr lang="en-US" altLang="zh-CN" dirty="0">
                <a:solidFill>
                  <a:srgbClr val="002060"/>
                </a:solidFill>
              </a:rPr>
              <a:t>3</a:t>
            </a:r>
            <a:r>
              <a:rPr lang="zh-CN" altLang="en-US" dirty="0">
                <a:solidFill>
                  <a:srgbClr val="002060"/>
                </a:solidFill>
              </a:rPr>
              <a:t>）单个实体型内的联系</a:t>
            </a:r>
          </a:p>
          <a:p>
            <a:pPr lvl="2">
              <a:lnSpc>
                <a:spcPct val="120000"/>
              </a:lnSpc>
              <a:buSzPct val="87000"/>
              <a:buFont typeface="Wingdings" panose="05000000000000000000" pitchFamily="2" charset="2"/>
              <a:buChar char="l"/>
            </a:pPr>
            <a:r>
              <a:rPr lang="zh-CN" altLang="en-US" dirty="0"/>
              <a:t>同一个实体集内的各实体之间也可以存在一对一、一对多、多对多的联系。</a:t>
            </a:r>
            <a:endParaRPr lang="en-US" altLang="zh-CN" dirty="0"/>
          </a:p>
          <a:p>
            <a:pPr lvl="2">
              <a:lnSpc>
                <a:spcPct val="120000"/>
              </a:lnSpc>
              <a:buSzPct val="87000"/>
              <a:buFont typeface="Wingdings" panose="05000000000000000000" pitchFamily="2" charset="2"/>
              <a:buChar char="l"/>
            </a:pPr>
            <a:r>
              <a:rPr lang="zh-CN" altLang="en-US" dirty="0"/>
              <a:t>例如，职工实体型内部具有领导与被领导的联系，即某一职工（干部）“领导”若干名职工，而一个职工仅被另外一个职工直接领导，因此这是一对多的联系，如图</a:t>
            </a:r>
            <a:r>
              <a:rPr lang="en-US" altLang="zh-CN" dirty="0"/>
              <a:t>7.8</a:t>
            </a:r>
            <a:r>
              <a:rPr lang="zh-CN" altLang="en-US" dirty="0"/>
              <a:t>所示。</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D7CC7D1B-61DC-4863-89D2-DFC19F5FA35F}" type="datetime1">
              <a:rPr lang="zh-CN" altLang="en-US" smtClean="0"/>
              <a:t>2021/11/25</a:t>
            </a:fld>
            <a:endParaRPr lang="zh-CN" altLang="en-US"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sz="3600"/>
              <a:t>E-R</a:t>
            </a:r>
            <a:r>
              <a:rPr lang="zh-CN" altLang="en-US" sz="3600"/>
              <a:t>模型（续）</a:t>
            </a:r>
          </a:p>
        </p:txBody>
      </p:sp>
      <p:sp>
        <p:nvSpPr>
          <p:cNvPr id="55299" name="文本框 3"/>
          <p:cNvSpPr txBox="1">
            <a:spLocks noChangeArrowheads="1"/>
          </p:cNvSpPr>
          <p:nvPr/>
        </p:nvSpPr>
        <p:spPr bwMode="auto">
          <a:xfrm>
            <a:off x="2419350" y="3757613"/>
            <a:ext cx="4257675" cy="368300"/>
          </a:xfrm>
          <a:prstGeom prst="rect">
            <a:avLst/>
          </a:prstGeom>
          <a:noFill/>
          <a:ln w="9525">
            <a:noFill/>
            <a:miter lim="800000"/>
            <a:headEnd/>
            <a:tailEnd/>
          </a:ln>
        </p:spPr>
        <p:txBody>
          <a:bodyPr wrap="none">
            <a:spAutoFit/>
          </a:bodyPr>
          <a:lstStyle/>
          <a:p>
            <a:pPr algn="ctr">
              <a:defRPr/>
            </a:pPr>
            <a:r>
              <a:rPr lang="zh-CN" altLang="en-US" b="1" dirty="0">
                <a:latin typeface="宋体" pitchFamily="2" charset="-122"/>
              </a:rPr>
              <a:t>图</a:t>
            </a:r>
            <a:r>
              <a:rPr lang="en-US" altLang="zh-CN" b="1" dirty="0">
                <a:latin typeface="+mn-lt"/>
              </a:rPr>
              <a:t>7.8</a:t>
            </a:r>
            <a:r>
              <a:rPr lang="en-US" altLang="zh-CN" b="1" dirty="0">
                <a:latin typeface="宋体" pitchFamily="2" charset="-122"/>
              </a:rPr>
              <a:t>  </a:t>
            </a:r>
            <a:r>
              <a:rPr lang="zh-CN" altLang="en-US" b="1" dirty="0">
                <a:latin typeface="宋体" pitchFamily="2" charset="-122"/>
              </a:rPr>
              <a:t>单个实体型内的一对多联系示例</a:t>
            </a:r>
          </a:p>
        </p:txBody>
      </p:sp>
      <p:pic>
        <p:nvPicPr>
          <p:cNvPr id="62468" name="图片 4" descr="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098550"/>
            <a:ext cx="2736304" cy="268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TextBox 4"/>
          <p:cNvSpPr txBox="1">
            <a:spLocks noChangeArrowheads="1"/>
          </p:cNvSpPr>
          <p:nvPr/>
        </p:nvSpPr>
        <p:spPr bwMode="auto">
          <a:xfrm>
            <a:off x="827584" y="4221088"/>
            <a:ext cx="8136904"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Wingdings" panose="05000000000000000000" pitchFamily="2" charset="2"/>
              <a:buChar char="n"/>
            </a:pPr>
            <a:r>
              <a:rPr lang="zh-CN" altLang="en-US" sz="2400" b="1" dirty="0">
                <a:solidFill>
                  <a:srgbClr val="002060"/>
                </a:solidFill>
                <a:latin typeface="微软雅黑" panose="020B0503020204020204" pitchFamily="34" charset="-122"/>
                <a:ea typeface="微软雅黑" panose="020B0503020204020204" pitchFamily="34" charset="-122"/>
              </a:rPr>
              <a:t>联系的度：</a:t>
            </a:r>
            <a:r>
              <a:rPr lang="zh-CN" altLang="zh-CN" sz="2400" b="1" dirty="0">
                <a:solidFill>
                  <a:srgbClr val="002060"/>
                </a:solidFill>
                <a:latin typeface="微软雅黑" panose="020B0503020204020204" pitchFamily="34" charset="-122"/>
                <a:ea typeface="微软雅黑" panose="020B0503020204020204" pitchFamily="34" charset="-122"/>
              </a:rPr>
              <a:t>参与联系的实体型的数目</a:t>
            </a:r>
            <a:endParaRPr lang="en-US" altLang="zh-CN" sz="2400" b="1" dirty="0">
              <a:solidFill>
                <a:srgbClr val="002060"/>
              </a:solidFill>
              <a:latin typeface="微软雅黑" panose="020B0503020204020204" pitchFamily="34" charset="-122"/>
              <a:ea typeface="微软雅黑" panose="020B0503020204020204" pitchFamily="34" charset="-122"/>
            </a:endParaRPr>
          </a:p>
          <a:p>
            <a:pPr lvl="1" eaLnBrk="1" hangingPunct="1">
              <a:lnSpc>
                <a:spcPct val="150000"/>
              </a:lnSpc>
              <a:buSzPct val="87000"/>
              <a:buFont typeface="Wingdings" panose="05000000000000000000" pitchFamily="2" charset="2"/>
              <a:buChar char="l"/>
            </a:pPr>
            <a:r>
              <a:rPr lang="en-US" altLang="zh-CN" sz="2200" b="1" dirty="0">
                <a:solidFill>
                  <a:srgbClr val="C00000"/>
                </a:solidFill>
                <a:latin typeface="微软雅黑" panose="020B0503020204020204" pitchFamily="34" charset="-122"/>
                <a:ea typeface="微软雅黑" panose="020B0503020204020204" pitchFamily="34" charset="-122"/>
              </a:rPr>
              <a:t>2</a:t>
            </a:r>
            <a:r>
              <a:rPr lang="zh-CN" altLang="zh-CN" sz="2200" b="1" dirty="0">
                <a:solidFill>
                  <a:srgbClr val="C00000"/>
                </a:solidFill>
                <a:latin typeface="微软雅黑" panose="020B0503020204020204" pitchFamily="34" charset="-122"/>
                <a:ea typeface="微软雅黑" panose="020B0503020204020204" pitchFamily="34" charset="-122"/>
              </a:rPr>
              <a:t>个实体型之间的联系度为</a:t>
            </a:r>
            <a:r>
              <a:rPr lang="en-US" altLang="zh-CN" sz="2200" b="1" dirty="0">
                <a:solidFill>
                  <a:srgbClr val="C00000"/>
                </a:solidFill>
                <a:latin typeface="微软雅黑" panose="020B0503020204020204" pitchFamily="34" charset="-122"/>
                <a:ea typeface="微软雅黑" panose="020B0503020204020204" pitchFamily="34" charset="-122"/>
              </a:rPr>
              <a:t>2</a:t>
            </a:r>
            <a:r>
              <a:rPr lang="zh-CN" altLang="zh-CN" sz="2200" b="1" dirty="0">
                <a:solidFill>
                  <a:srgbClr val="C00000"/>
                </a:solidFill>
                <a:latin typeface="微软雅黑" panose="020B0503020204020204" pitchFamily="34" charset="-122"/>
                <a:ea typeface="微软雅黑" panose="020B0503020204020204" pitchFamily="34" charset="-122"/>
              </a:rPr>
              <a:t>，也称为二元联系；</a:t>
            </a:r>
            <a:endParaRPr lang="en-US" altLang="zh-CN" sz="2200" b="1" dirty="0">
              <a:solidFill>
                <a:srgbClr val="C00000"/>
              </a:solidFill>
              <a:latin typeface="微软雅黑" panose="020B0503020204020204" pitchFamily="34" charset="-122"/>
              <a:ea typeface="微软雅黑" panose="020B0503020204020204" pitchFamily="34" charset="-122"/>
            </a:endParaRPr>
          </a:p>
          <a:p>
            <a:pPr lvl="1" eaLnBrk="1" hangingPunct="1">
              <a:lnSpc>
                <a:spcPct val="150000"/>
              </a:lnSpc>
              <a:buSzPct val="87000"/>
              <a:buFont typeface="Wingdings" panose="05000000000000000000" pitchFamily="2" charset="2"/>
              <a:buChar char="l"/>
            </a:pPr>
            <a:r>
              <a:rPr lang="en-US" altLang="zh-CN" sz="2200" b="1" dirty="0">
                <a:solidFill>
                  <a:srgbClr val="C00000"/>
                </a:solidFill>
                <a:latin typeface="微软雅黑" panose="020B0503020204020204" pitchFamily="34" charset="-122"/>
                <a:ea typeface="微软雅黑" panose="020B0503020204020204" pitchFamily="34" charset="-122"/>
              </a:rPr>
              <a:t>3</a:t>
            </a:r>
            <a:r>
              <a:rPr lang="zh-CN" altLang="zh-CN" sz="2200" b="1" dirty="0">
                <a:solidFill>
                  <a:srgbClr val="C00000"/>
                </a:solidFill>
                <a:latin typeface="微软雅黑" panose="020B0503020204020204" pitchFamily="34" charset="-122"/>
                <a:ea typeface="微软雅黑" panose="020B0503020204020204" pitchFamily="34" charset="-122"/>
              </a:rPr>
              <a:t>个实体型之间的联系度为</a:t>
            </a:r>
            <a:r>
              <a:rPr lang="en-US" altLang="zh-CN" sz="2200" b="1" dirty="0">
                <a:solidFill>
                  <a:srgbClr val="C00000"/>
                </a:solidFill>
                <a:latin typeface="微软雅黑" panose="020B0503020204020204" pitchFamily="34" charset="-122"/>
                <a:ea typeface="微软雅黑" panose="020B0503020204020204" pitchFamily="34" charset="-122"/>
              </a:rPr>
              <a:t>3</a:t>
            </a:r>
            <a:r>
              <a:rPr lang="zh-CN" altLang="zh-CN" sz="2200" b="1" dirty="0">
                <a:solidFill>
                  <a:srgbClr val="C00000"/>
                </a:solidFill>
                <a:latin typeface="微软雅黑" panose="020B0503020204020204" pitchFamily="34" charset="-122"/>
                <a:ea typeface="微软雅黑" panose="020B0503020204020204" pitchFamily="34" charset="-122"/>
              </a:rPr>
              <a:t>，称为</a:t>
            </a:r>
            <a:r>
              <a:rPr lang="zh-CN" altLang="en-US" sz="2200" b="1" dirty="0">
                <a:solidFill>
                  <a:srgbClr val="C00000"/>
                </a:solidFill>
                <a:latin typeface="微软雅黑" panose="020B0503020204020204" pitchFamily="34" charset="-122"/>
                <a:ea typeface="微软雅黑" panose="020B0503020204020204" pitchFamily="34" charset="-122"/>
              </a:rPr>
              <a:t>三</a:t>
            </a:r>
            <a:r>
              <a:rPr lang="zh-CN" altLang="zh-CN" sz="2200" b="1" dirty="0">
                <a:solidFill>
                  <a:srgbClr val="C00000"/>
                </a:solidFill>
                <a:latin typeface="微软雅黑" panose="020B0503020204020204" pitchFamily="34" charset="-122"/>
                <a:ea typeface="微软雅黑" panose="020B0503020204020204" pitchFamily="34" charset="-122"/>
              </a:rPr>
              <a:t>元联系；</a:t>
            </a:r>
            <a:endParaRPr lang="en-US" altLang="zh-CN" sz="2200" b="1" dirty="0">
              <a:solidFill>
                <a:srgbClr val="C00000"/>
              </a:solidFill>
              <a:latin typeface="微软雅黑" panose="020B0503020204020204" pitchFamily="34" charset="-122"/>
              <a:ea typeface="微软雅黑" panose="020B0503020204020204" pitchFamily="34" charset="-122"/>
            </a:endParaRPr>
          </a:p>
          <a:p>
            <a:pPr lvl="1" eaLnBrk="1" hangingPunct="1">
              <a:lnSpc>
                <a:spcPct val="150000"/>
              </a:lnSpc>
              <a:buSzPct val="87000"/>
              <a:buFont typeface="Wingdings" panose="05000000000000000000" pitchFamily="2" charset="2"/>
              <a:buChar char="l"/>
            </a:pPr>
            <a:r>
              <a:rPr lang="en-US" altLang="zh-CN" sz="2200" b="1" dirty="0">
                <a:solidFill>
                  <a:srgbClr val="C00000"/>
                </a:solidFill>
                <a:latin typeface="微软雅黑" panose="020B0503020204020204" pitchFamily="34" charset="-122"/>
                <a:ea typeface="微软雅黑" panose="020B0503020204020204" pitchFamily="34" charset="-122"/>
              </a:rPr>
              <a:t>N</a:t>
            </a:r>
            <a:r>
              <a:rPr lang="zh-CN" altLang="zh-CN" sz="2200" b="1" dirty="0">
                <a:solidFill>
                  <a:srgbClr val="C00000"/>
                </a:solidFill>
                <a:latin typeface="微软雅黑" panose="020B0503020204020204" pitchFamily="34" charset="-122"/>
                <a:ea typeface="微软雅黑" panose="020B0503020204020204" pitchFamily="34" charset="-122"/>
              </a:rPr>
              <a:t>个实体型之间的联系度为</a:t>
            </a:r>
            <a:r>
              <a:rPr lang="en-US" altLang="zh-CN" sz="2200" b="1" dirty="0">
                <a:solidFill>
                  <a:srgbClr val="C00000"/>
                </a:solidFill>
                <a:latin typeface="微软雅黑" panose="020B0503020204020204" pitchFamily="34" charset="-122"/>
                <a:ea typeface="微软雅黑" panose="020B0503020204020204" pitchFamily="34" charset="-122"/>
              </a:rPr>
              <a:t>N</a:t>
            </a:r>
            <a:r>
              <a:rPr lang="zh-CN" altLang="zh-CN" sz="2200" b="1" dirty="0">
                <a:solidFill>
                  <a:srgbClr val="C00000"/>
                </a:solidFill>
                <a:latin typeface="微软雅黑" panose="020B0503020204020204" pitchFamily="34" charset="-122"/>
                <a:ea typeface="微软雅黑" panose="020B0503020204020204" pitchFamily="34" charset="-122"/>
              </a:rPr>
              <a:t>，也称为</a:t>
            </a:r>
            <a:r>
              <a:rPr lang="en-US" altLang="zh-CN" sz="2200" b="1" dirty="0">
                <a:solidFill>
                  <a:srgbClr val="C00000"/>
                </a:solidFill>
                <a:latin typeface="微软雅黑" panose="020B0503020204020204" pitchFamily="34" charset="-122"/>
                <a:ea typeface="微软雅黑" panose="020B0503020204020204" pitchFamily="34" charset="-122"/>
              </a:rPr>
              <a:t>N</a:t>
            </a:r>
            <a:r>
              <a:rPr lang="zh-CN" altLang="zh-CN" sz="2200" b="1" dirty="0">
                <a:solidFill>
                  <a:srgbClr val="C00000"/>
                </a:solidFill>
                <a:latin typeface="微软雅黑" panose="020B0503020204020204" pitchFamily="34" charset="-122"/>
                <a:ea typeface="微软雅黑" panose="020B0503020204020204" pitchFamily="34" charset="-122"/>
              </a:rPr>
              <a:t>元联系</a:t>
            </a:r>
            <a:endParaRPr lang="zh-CN" altLang="en-US" sz="2200" b="1" dirty="0">
              <a:solidFill>
                <a:srgbClr val="C00000"/>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5F1A6C3D-42A2-40B5-A52F-5F7B0D89BB38}"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anim calcmode="lin" valueType="num">
                                      <p:cBhvr>
                                        <p:cTn id="7" dur="500" fill="hold"/>
                                        <p:tgtEl>
                                          <p:spTgt spid="6246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246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246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2469">
                                            <p:txEl>
                                              <p:pRg st="1" end="1"/>
                                            </p:txEl>
                                          </p:spTgt>
                                        </p:tgtEl>
                                        <p:attrNameLst>
                                          <p:attrName>style.visibility</p:attrName>
                                        </p:attrNameLst>
                                      </p:cBhvr>
                                      <p:to>
                                        <p:strVal val="visible"/>
                                      </p:to>
                                    </p:set>
                                    <p:anim calcmode="lin" valueType="num">
                                      <p:cBhvr>
                                        <p:cTn id="14" dur="500" fill="hold"/>
                                        <p:tgtEl>
                                          <p:spTgt spid="6246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6246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6246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2469">
                                            <p:txEl>
                                              <p:pRg st="2" end="2"/>
                                            </p:txEl>
                                          </p:spTgt>
                                        </p:tgtEl>
                                        <p:attrNameLst>
                                          <p:attrName>style.visibility</p:attrName>
                                        </p:attrNameLst>
                                      </p:cBhvr>
                                      <p:to>
                                        <p:strVal val="visible"/>
                                      </p:to>
                                    </p:set>
                                    <p:anim calcmode="lin" valueType="num">
                                      <p:cBhvr>
                                        <p:cTn id="21" dur="500" fill="hold"/>
                                        <p:tgtEl>
                                          <p:spTgt spid="6246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6246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6246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2469">
                                            <p:txEl>
                                              <p:pRg st="3" end="3"/>
                                            </p:txEl>
                                          </p:spTgt>
                                        </p:tgtEl>
                                        <p:attrNameLst>
                                          <p:attrName>style.visibility</p:attrName>
                                        </p:attrNameLst>
                                      </p:cBhvr>
                                      <p:to>
                                        <p:strVal val="visible"/>
                                      </p:to>
                                    </p:set>
                                    <p:anim calcmode="lin" valueType="num">
                                      <p:cBhvr>
                                        <p:cTn id="28" dur="500" fill="hold"/>
                                        <p:tgtEl>
                                          <p:spTgt spid="62469">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62469">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624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sz="3600"/>
              <a:t>E-R</a:t>
            </a:r>
            <a:r>
              <a:rPr lang="zh-CN" altLang="en-US" sz="3600"/>
              <a:t>模型（续）</a:t>
            </a:r>
          </a:p>
        </p:txBody>
      </p:sp>
      <p:sp>
        <p:nvSpPr>
          <p:cNvPr id="63491" name="内容占位符 2"/>
          <p:cNvSpPr>
            <a:spLocks noGrp="1"/>
          </p:cNvSpPr>
          <p:nvPr>
            <p:ph idx="1"/>
          </p:nvPr>
        </p:nvSpPr>
        <p:spPr>
          <a:xfrm>
            <a:off x="814124" y="836712"/>
            <a:ext cx="8149538" cy="4854575"/>
          </a:xfrm>
        </p:spPr>
        <p:txBody>
          <a:bodyPr/>
          <a:lstStyle/>
          <a:p>
            <a:pPr>
              <a:lnSpc>
                <a:spcPct val="150000"/>
              </a:lnSpc>
              <a:buFont typeface="Wingdings" panose="05000000000000000000" pitchFamily="2" charset="2"/>
              <a:buNone/>
            </a:pPr>
            <a:r>
              <a:rPr lang="en-US" altLang="zh-CN" dirty="0">
                <a:solidFill>
                  <a:srgbClr val="002060"/>
                </a:solidFill>
                <a:latin typeface="微软雅黑" panose="020B0503020204020204" pitchFamily="34" charset="-122"/>
                <a:ea typeface="微软雅黑" panose="020B0503020204020204" pitchFamily="34" charset="-122"/>
              </a:rPr>
              <a:t>2. E-R</a:t>
            </a:r>
            <a:r>
              <a:rPr lang="zh-CN" altLang="en-US" dirty="0">
                <a:solidFill>
                  <a:srgbClr val="002060"/>
                </a:solidFill>
                <a:latin typeface="微软雅黑" panose="020B0503020204020204" pitchFamily="34" charset="-122"/>
                <a:ea typeface="微软雅黑" panose="020B0503020204020204" pitchFamily="34" charset="-122"/>
              </a:rPr>
              <a:t>图</a:t>
            </a:r>
            <a:endParaRPr lang="en-US" altLang="zh-CN" dirty="0">
              <a:solidFill>
                <a:srgbClr val="002060"/>
              </a:solidFill>
              <a:latin typeface="微软雅黑" panose="020B0503020204020204" pitchFamily="34" charset="-122"/>
              <a:ea typeface="微软雅黑" panose="020B0503020204020204" pitchFamily="34" charset="-122"/>
            </a:endParaRPr>
          </a:p>
          <a:p>
            <a:pPr lvl="1">
              <a:lnSpc>
                <a:spcPct val="150000"/>
              </a:lnSpc>
            </a:pPr>
            <a:r>
              <a:rPr lang="en-US" altLang="zh-CN" dirty="0">
                <a:solidFill>
                  <a:srgbClr val="C00000"/>
                </a:solidFill>
                <a:latin typeface="微软雅黑" panose="020B0503020204020204" pitchFamily="34" charset="-122"/>
                <a:ea typeface="微软雅黑" panose="020B0503020204020204" pitchFamily="34" charset="-122"/>
              </a:rPr>
              <a:t>E-R</a:t>
            </a:r>
            <a:r>
              <a:rPr lang="zh-CN" altLang="en-US" dirty="0">
                <a:solidFill>
                  <a:srgbClr val="C00000"/>
                </a:solidFill>
                <a:latin typeface="微软雅黑" panose="020B0503020204020204" pitchFamily="34" charset="-122"/>
                <a:ea typeface="微软雅黑" panose="020B0503020204020204" pitchFamily="34" charset="-122"/>
              </a:rPr>
              <a:t>图提供了表示实体型、属性和联系的方法：</a:t>
            </a:r>
          </a:p>
          <a:p>
            <a:pPr lvl="2">
              <a:lnSpc>
                <a:spcPct val="150000"/>
              </a:lnSpc>
              <a:buSzPct val="87000"/>
              <a:buFont typeface="Wingdings" panose="05000000000000000000" pitchFamily="2" charset="2"/>
              <a:buChar char="l"/>
            </a:pPr>
            <a:r>
              <a:rPr lang="zh-CN" altLang="en-US" dirty="0">
                <a:solidFill>
                  <a:srgbClr val="C00000"/>
                </a:solidFill>
                <a:latin typeface="微软雅黑" panose="020B0503020204020204" pitchFamily="34" charset="-122"/>
                <a:ea typeface="微软雅黑" panose="020B0503020204020204" pitchFamily="34" charset="-122"/>
              </a:rPr>
              <a:t>实体型：用矩形表示，矩形框内写明实体名。</a:t>
            </a:r>
          </a:p>
          <a:p>
            <a:pPr lvl="2">
              <a:lnSpc>
                <a:spcPct val="150000"/>
              </a:lnSpc>
              <a:buSzPct val="87000"/>
              <a:buFont typeface="Wingdings" panose="05000000000000000000" pitchFamily="2" charset="2"/>
              <a:buChar char="l"/>
            </a:pPr>
            <a:r>
              <a:rPr lang="zh-CN" altLang="en-US" dirty="0">
                <a:solidFill>
                  <a:srgbClr val="C00000"/>
                </a:solidFill>
                <a:latin typeface="微软雅黑" panose="020B0503020204020204" pitchFamily="34" charset="-122"/>
                <a:ea typeface="微软雅黑" panose="020B0503020204020204" pitchFamily="34" charset="-122"/>
              </a:rPr>
              <a:t>属性：用椭圆形表示，并用无向边将其与相应的实体型连接起来。</a:t>
            </a:r>
          </a:p>
          <a:p>
            <a:pPr lvl="3">
              <a:buSzPct val="87000"/>
              <a:buFont typeface="Wingdings" panose="05000000000000000000" pitchFamily="2" charset="2"/>
              <a:buChar char="Ø"/>
            </a:pPr>
            <a:r>
              <a:rPr lang="zh-CN" altLang="en-US" sz="2200" dirty="0"/>
              <a:t>例如，学生实体具有学号、姓名、性别、出生年份、系、入学时间等属性，用</a:t>
            </a:r>
            <a:r>
              <a:rPr lang="en-US" altLang="zh-CN" sz="2200" dirty="0"/>
              <a:t>E-R</a:t>
            </a:r>
            <a:r>
              <a:rPr lang="zh-CN" altLang="en-US" sz="2200" dirty="0"/>
              <a:t>图表示如图</a:t>
            </a:r>
            <a:r>
              <a:rPr lang="en-US" altLang="zh-CN" sz="2200" dirty="0"/>
              <a:t>7.9</a:t>
            </a:r>
            <a:r>
              <a:rPr lang="zh-CN" altLang="en-US" sz="2200" dirty="0"/>
              <a:t>所示</a:t>
            </a:r>
          </a:p>
        </p:txBody>
      </p:sp>
      <p:pic>
        <p:nvPicPr>
          <p:cNvPr id="63492" name="图片 3" descr="1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456" y="4581128"/>
            <a:ext cx="51069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文本框 4"/>
          <p:cNvSpPr txBox="1">
            <a:spLocks noChangeArrowheads="1"/>
          </p:cNvSpPr>
          <p:nvPr/>
        </p:nvSpPr>
        <p:spPr bwMode="auto">
          <a:xfrm>
            <a:off x="3492500" y="6427789"/>
            <a:ext cx="2628900" cy="368300"/>
          </a:xfrm>
          <a:prstGeom prst="rect">
            <a:avLst/>
          </a:prstGeom>
          <a:noFill/>
          <a:ln w="9525">
            <a:noFill/>
            <a:miter lim="800000"/>
            <a:headEnd/>
            <a:tailEnd/>
          </a:ln>
        </p:spPr>
        <p:txBody>
          <a:bodyPr wrap="none">
            <a:spAutoFit/>
          </a:bodyPr>
          <a:lstStyle/>
          <a:p>
            <a:pPr>
              <a:defRPr/>
            </a:pPr>
            <a:r>
              <a:rPr lang="zh-CN" altLang="en-US" b="1" dirty="0">
                <a:latin typeface="宋体" pitchFamily="2" charset="-122"/>
              </a:rPr>
              <a:t>图</a:t>
            </a:r>
            <a:r>
              <a:rPr lang="en-US" altLang="zh-CN" b="1" dirty="0">
                <a:latin typeface="+mn-lt"/>
              </a:rPr>
              <a:t>7.9</a:t>
            </a:r>
            <a:r>
              <a:rPr lang="en-US" altLang="zh-CN" b="1" dirty="0">
                <a:latin typeface="宋体" pitchFamily="2" charset="-122"/>
              </a:rPr>
              <a:t>  </a:t>
            </a:r>
            <a:r>
              <a:rPr lang="zh-CN" altLang="en-US" b="1" dirty="0">
                <a:latin typeface="宋体" pitchFamily="2" charset="-122"/>
              </a:rPr>
              <a:t>学生实体及属性</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4A3BDDFD-E2E5-4796-8398-A0C13E8AF561}"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 calcmode="lin" valueType="num">
                                      <p:cBhvr>
                                        <p:cTn id="7" dur="500" fill="hold"/>
                                        <p:tgtEl>
                                          <p:spTgt spid="6349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349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3491">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3491">
                                            <p:txEl>
                                              <p:pRg st="2" end="2"/>
                                            </p:txEl>
                                          </p:spTgt>
                                        </p:tgtEl>
                                        <p:attrNameLst>
                                          <p:attrName>style.visibility</p:attrName>
                                        </p:attrNameLst>
                                      </p:cBhvr>
                                      <p:to>
                                        <p:strVal val="visible"/>
                                      </p:to>
                                    </p:set>
                                    <p:anim calcmode="lin" valueType="num">
                                      <p:cBhvr>
                                        <p:cTn id="14" dur="500" fill="hold"/>
                                        <p:tgtEl>
                                          <p:spTgt spid="63491">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63491">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6349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3491">
                                            <p:txEl>
                                              <p:pRg st="3" end="3"/>
                                            </p:txEl>
                                          </p:spTgt>
                                        </p:tgtEl>
                                        <p:attrNameLst>
                                          <p:attrName>style.visibility</p:attrName>
                                        </p:attrNameLst>
                                      </p:cBhvr>
                                      <p:to>
                                        <p:strVal val="visible"/>
                                      </p:to>
                                    </p:set>
                                    <p:anim calcmode="lin" valueType="num">
                                      <p:cBhvr>
                                        <p:cTn id="21" dur="500" fill="hold"/>
                                        <p:tgtEl>
                                          <p:spTgt spid="63491">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63491">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6349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3491">
                                            <p:txEl>
                                              <p:pRg st="4" end="4"/>
                                            </p:txEl>
                                          </p:spTgt>
                                        </p:tgtEl>
                                        <p:attrNameLst>
                                          <p:attrName>style.visibility</p:attrName>
                                        </p:attrNameLst>
                                      </p:cBhvr>
                                      <p:to>
                                        <p:strVal val="visible"/>
                                      </p:to>
                                    </p:set>
                                    <p:anim calcmode="lin" valueType="num">
                                      <p:cBhvr>
                                        <p:cTn id="28" dur="500" fill="hold"/>
                                        <p:tgtEl>
                                          <p:spTgt spid="63491">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63491">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6349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3492"/>
                                        </p:tgtEl>
                                        <p:attrNameLst>
                                          <p:attrName>style.visibility</p:attrName>
                                        </p:attrNameLst>
                                      </p:cBhvr>
                                      <p:to>
                                        <p:strVal val="visible"/>
                                      </p:to>
                                    </p:set>
                                    <p:anim calcmode="lin" valueType="num">
                                      <p:cBhvr>
                                        <p:cTn id="35" dur="500" fill="hold"/>
                                        <p:tgtEl>
                                          <p:spTgt spid="63492"/>
                                        </p:tgtEl>
                                        <p:attrNameLst>
                                          <p:attrName>ppt_w</p:attrName>
                                        </p:attrNameLst>
                                      </p:cBhvr>
                                      <p:tavLst>
                                        <p:tav tm="0">
                                          <p:val>
                                            <p:fltVal val="0"/>
                                          </p:val>
                                        </p:tav>
                                        <p:tav tm="100000">
                                          <p:val>
                                            <p:strVal val="#ppt_w"/>
                                          </p:val>
                                        </p:tav>
                                      </p:tavLst>
                                    </p:anim>
                                    <p:anim calcmode="lin" valueType="num">
                                      <p:cBhvr>
                                        <p:cTn id="36" dur="500" fill="hold"/>
                                        <p:tgtEl>
                                          <p:spTgt spid="63492"/>
                                        </p:tgtEl>
                                        <p:attrNameLst>
                                          <p:attrName>ppt_h</p:attrName>
                                        </p:attrNameLst>
                                      </p:cBhvr>
                                      <p:tavLst>
                                        <p:tav tm="0">
                                          <p:val>
                                            <p:fltVal val="0"/>
                                          </p:val>
                                        </p:tav>
                                        <p:tav tm="100000">
                                          <p:val>
                                            <p:strVal val="#ppt_h"/>
                                          </p:val>
                                        </p:tav>
                                      </p:tavLst>
                                    </p:anim>
                                    <p:animEffect transition="in" filter="fade">
                                      <p:cBhvr>
                                        <p:cTn id="37" dur="500"/>
                                        <p:tgtEl>
                                          <p:spTgt spid="63492"/>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56325"/>
                                        </p:tgtEl>
                                        <p:attrNameLst>
                                          <p:attrName>style.visibility</p:attrName>
                                        </p:attrNameLst>
                                      </p:cBhvr>
                                      <p:to>
                                        <p:strVal val="visible"/>
                                      </p:to>
                                    </p:set>
                                    <p:anim calcmode="lin" valueType="num">
                                      <p:cBhvr>
                                        <p:cTn id="40" dur="500" fill="hold"/>
                                        <p:tgtEl>
                                          <p:spTgt spid="56325"/>
                                        </p:tgtEl>
                                        <p:attrNameLst>
                                          <p:attrName>ppt_w</p:attrName>
                                        </p:attrNameLst>
                                      </p:cBhvr>
                                      <p:tavLst>
                                        <p:tav tm="0">
                                          <p:val>
                                            <p:fltVal val="0"/>
                                          </p:val>
                                        </p:tav>
                                        <p:tav tm="100000">
                                          <p:val>
                                            <p:strVal val="#ppt_w"/>
                                          </p:val>
                                        </p:tav>
                                      </p:tavLst>
                                    </p:anim>
                                    <p:anim calcmode="lin" valueType="num">
                                      <p:cBhvr>
                                        <p:cTn id="41" dur="500" fill="hold"/>
                                        <p:tgtEl>
                                          <p:spTgt spid="56325"/>
                                        </p:tgtEl>
                                        <p:attrNameLst>
                                          <p:attrName>ppt_h</p:attrName>
                                        </p:attrNameLst>
                                      </p:cBhvr>
                                      <p:tavLst>
                                        <p:tav tm="0">
                                          <p:val>
                                            <p:fltVal val="0"/>
                                          </p:val>
                                        </p:tav>
                                        <p:tav tm="100000">
                                          <p:val>
                                            <p:strVal val="#ppt_h"/>
                                          </p:val>
                                        </p:tav>
                                      </p:tavLst>
                                    </p:anim>
                                    <p:animEffect transition="in" filter="fade">
                                      <p:cBhvr>
                                        <p:cTn id="42" dur="500"/>
                                        <p:tgtEl>
                                          <p:spTgt spid="5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sz="3600"/>
              <a:t>E-R</a:t>
            </a:r>
            <a:r>
              <a:rPr lang="zh-CN" altLang="en-US" sz="3600"/>
              <a:t>模型（续）</a:t>
            </a:r>
          </a:p>
        </p:txBody>
      </p:sp>
      <p:sp>
        <p:nvSpPr>
          <p:cNvPr id="64515" name="内容占位符 2"/>
          <p:cNvSpPr>
            <a:spLocks noGrp="1"/>
          </p:cNvSpPr>
          <p:nvPr>
            <p:ph idx="1"/>
          </p:nvPr>
        </p:nvSpPr>
        <p:spPr>
          <a:xfrm>
            <a:off x="0" y="814099"/>
            <a:ext cx="9108504" cy="4854575"/>
          </a:xfrm>
        </p:spPr>
        <p:txBody>
          <a:bodyPr/>
          <a:lstStyle/>
          <a:p>
            <a:pPr lvl="2">
              <a:lnSpc>
                <a:spcPct val="150000"/>
              </a:lnSpc>
              <a:buSzPct val="87000"/>
              <a:buFont typeface="Wingdings" panose="05000000000000000000" pitchFamily="2" charset="2"/>
              <a:buChar char="l"/>
            </a:pPr>
            <a:r>
              <a:rPr lang="zh-CN" altLang="en-US" sz="2400" dirty="0">
                <a:solidFill>
                  <a:srgbClr val="C00000"/>
                </a:solidFill>
                <a:latin typeface="微软雅黑" panose="020B0503020204020204" pitchFamily="34" charset="-122"/>
                <a:ea typeface="微软雅黑" panose="020B0503020204020204" pitchFamily="34" charset="-122"/>
              </a:rPr>
              <a:t>联系：用菱形表示，菱形框内写明联系名，并用无向边分别与有关实体型连接起来，同时在无向边旁标上联系的类型（</a:t>
            </a:r>
            <a:r>
              <a:rPr lang="en-US" altLang="zh-CN" sz="2400" dirty="0">
                <a:solidFill>
                  <a:srgbClr val="C00000"/>
                </a:solidFill>
                <a:latin typeface="微软雅黑" panose="020B0503020204020204" pitchFamily="34" charset="-122"/>
                <a:ea typeface="微软雅黑" panose="020B0503020204020204" pitchFamily="34" charset="-122"/>
              </a:rPr>
              <a:t>1</a:t>
            </a:r>
            <a:r>
              <a:rPr lang="zh-CN" altLang="en-US" sz="2400" dirty="0">
                <a:solidFill>
                  <a:srgbClr val="C00000"/>
                </a:solidFill>
                <a:latin typeface="微软雅黑" panose="020B0503020204020204" pitchFamily="34" charset="-122"/>
                <a:ea typeface="微软雅黑" panose="020B0503020204020204" pitchFamily="34" charset="-122"/>
              </a:rPr>
              <a:t>∶</a:t>
            </a:r>
            <a:r>
              <a:rPr lang="en-US" altLang="zh-CN" sz="2400" dirty="0">
                <a:solidFill>
                  <a:srgbClr val="C00000"/>
                </a:solidFill>
                <a:latin typeface="微软雅黑" panose="020B0503020204020204" pitchFamily="34" charset="-122"/>
                <a:ea typeface="微软雅黑" panose="020B0503020204020204" pitchFamily="34" charset="-122"/>
              </a:rPr>
              <a:t>1</a:t>
            </a:r>
            <a:r>
              <a:rPr lang="zh-CN" altLang="en-US" sz="2400" dirty="0">
                <a:solidFill>
                  <a:srgbClr val="C00000"/>
                </a:solidFill>
                <a:latin typeface="微软雅黑" panose="020B0503020204020204" pitchFamily="34" charset="-122"/>
                <a:ea typeface="微软雅黑" panose="020B0503020204020204" pitchFamily="34" charset="-122"/>
              </a:rPr>
              <a:t>，</a:t>
            </a:r>
            <a:r>
              <a:rPr lang="en-US" altLang="zh-CN" sz="2400" dirty="0">
                <a:solidFill>
                  <a:srgbClr val="C00000"/>
                </a:solidFill>
                <a:latin typeface="微软雅黑" panose="020B0503020204020204" pitchFamily="34" charset="-122"/>
                <a:ea typeface="微软雅黑" panose="020B0503020204020204" pitchFamily="34" charset="-122"/>
              </a:rPr>
              <a:t>1</a:t>
            </a:r>
            <a:r>
              <a:rPr lang="zh-CN" altLang="en-US" sz="2400" dirty="0">
                <a:solidFill>
                  <a:srgbClr val="C00000"/>
                </a:solidFill>
                <a:latin typeface="微软雅黑" panose="020B0503020204020204" pitchFamily="34" charset="-122"/>
                <a:ea typeface="微软雅黑" panose="020B0503020204020204" pitchFamily="34" charset="-122"/>
              </a:rPr>
              <a:t>∶</a:t>
            </a:r>
            <a:r>
              <a:rPr lang="en-US" altLang="zh-CN" sz="2400" i="1" dirty="0">
                <a:solidFill>
                  <a:srgbClr val="C00000"/>
                </a:solidFill>
                <a:latin typeface="微软雅黑" panose="020B0503020204020204" pitchFamily="34" charset="-122"/>
                <a:ea typeface="微软雅黑" panose="020B0503020204020204" pitchFamily="34" charset="-122"/>
              </a:rPr>
              <a:t>n</a:t>
            </a:r>
            <a:r>
              <a:rPr lang="zh-CN" altLang="en-US" sz="2400" dirty="0">
                <a:solidFill>
                  <a:srgbClr val="C00000"/>
                </a:solidFill>
                <a:latin typeface="微软雅黑" panose="020B0503020204020204" pitchFamily="34" charset="-122"/>
                <a:ea typeface="微软雅黑" panose="020B0503020204020204" pitchFamily="34" charset="-122"/>
              </a:rPr>
              <a:t>或</a:t>
            </a:r>
            <a:r>
              <a:rPr lang="en-US" altLang="zh-CN" sz="2400" i="1" dirty="0">
                <a:solidFill>
                  <a:srgbClr val="C00000"/>
                </a:solidFill>
                <a:latin typeface="微软雅黑" panose="020B0503020204020204" pitchFamily="34" charset="-122"/>
                <a:ea typeface="微软雅黑" panose="020B0503020204020204" pitchFamily="34" charset="-122"/>
              </a:rPr>
              <a:t>m</a:t>
            </a:r>
            <a:r>
              <a:rPr lang="zh-CN" altLang="en-US" sz="2400" dirty="0">
                <a:solidFill>
                  <a:srgbClr val="C00000"/>
                </a:solidFill>
                <a:latin typeface="微软雅黑" panose="020B0503020204020204" pitchFamily="34" charset="-122"/>
                <a:ea typeface="微软雅黑" panose="020B0503020204020204" pitchFamily="34" charset="-122"/>
              </a:rPr>
              <a:t>∶</a:t>
            </a:r>
            <a:r>
              <a:rPr lang="en-US" altLang="zh-CN" sz="2400" i="1" dirty="0">
                <a:solidFill>
                  <a:srgbClr val="C00000"/>
                </a:solidFill>
                <a:latin typeface="微软雅黑" panose="020B0503020204020204" pitchFamily="34" charset="-122"/>
                <a:ea typeface="微软雅黑" panose="020B0503020204020204" pitchFamily="34" charset="-122"/>
              </a:rPr>
              <a:t>n</a:t>
            </a:r>
            <a:r>
              <a:rPr lang="zh-CN" altLang="en-US" sz="2400" dirty="0">
                <a:solidFill>
                  <a:srgbClr val="C00000"/>
                </a:solidFill>
                <a:latin typeface="微软雅黑" panose="020B0503020204020204" pitchFamily="34" charset="-122"/>
                <a:ea typeface="微软雅黑" panose="020B0503020204020204" pitchFamily="34" charset="-122"/>
              </a:rPr>
              <a:t>）。</a:t>
            </a:r>
            <a:endParaRPr lang="en-US" altLang="zh-CN" sz="2400" dirty="0">
              <a:solidFill>
                <a:srgbClr val="C00000"/>
              </a:solidFill>
              <a:latin typeface="微软雅黑" panose="020B0503020204020204" pitchFamily="34" charset="-122"/>
              <a:ea typeface="微软雅黑" panose="020B0503020204020204" pitchFamily="34" charset="-122"/>
            </a:endParaRPr>
          </a:p>
          <a:p>
            <a:pPr lvl="2">
              <a:lnSpc>
                <a:spcPct val="150000"/>
              </a:lnSpc>
              <a:buSzPct val="87000"/>
              <a:buFont typeface="Wingdings" panose="05000000000000000000" pitchFamily="2" charset="2"/>
              <a:buChar char="l"/>
            </a:pPr>
            <a:r>
              <a:rPr lang="zh-CN" altLang="en-US" sz="2400" dirty="0">
                <a:solidFill>
                  <a:srgbClr val="C00000"/>
                </a:solidFill>
                <a:latin typeface="微软雅黑" panose="020B0503020204020204" pitchFamily="34" charset="-122"/>
                <a:ea typeface="微软雅黑" panose="020B0503020204020204" pitchFamily="34" charset="-122"/>
              </a:rPr>
              <a:t>联系可以具有属性</a:t>
            </a:r>
          </a:p>
          <a:p>
            <a:endParaRPr lang="zh-CN" altLang="en-US" dirty="0"/>
          </a:p>
        </p:txBody>
      </p:sp>
      <p:pic>
        <p:nvPicPr>
          <p:cNvPr id="64516" name="图片 3" descr="1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501008"/>
            <a:ext cx="4335764"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文本框 4"/>
          <p:cNvSpPr txBox="1">
            <a:spLocks noChangeArrowheads="1"/>
          </p:cNvSpPr>
          <p:nvPr/>
        </p:nvSpPr>
        <p:spPr bwMode="auto">
          <a:xfrm>
            <a:off x="3923928" y="6338311"/>
            <a:ext cx="2155825" cy="368300"/>
          </a:xfrm>
          <a:prstGeom prst="rect">
            <a:avLst/>
          </a:prstGeom>
          <a:noFill/>
          <a:ln w="9525">
            <a:noFill/>
            <a:miter lim="800000"/>
            <a:headEnd/>
            <a:tailEnd/>
          </a:ln>
        </p:spPr>
        <p:txBody>
          <a:bodyPr wrap="none">
            <a:spAutoFit/>
          </a:bodyPr>
          <a:lstStyle/>
          <a:p>
            <a:pPr>
              <a:defRPr/>
            </a:pPr>
            <a:r>
              <a:rPr lang="zh-CN" altLang="en-US" b="1" dirty="0">
                <a:latin typeface="+mn-lt"/>
              </a:rPr>
              <a:t>图</a:t>
            </a:r>
            <a:r>
              <a:rPr lang="en-US" altLang="zh-CN" b="1" dirty="0">
                <a:latin typeface="+mn-lt"/>
              </a:rPr>
              <a:t>7.10  </a:t>
            </a:r>
            <a:r>
              <a:rPr lang="zh-CN" altLang="en-US" b="1" dirty="0">
                <a:latin typeface="宋体" pitchFamily="2" charset="-122"/>
              </a:rPr>
              <a:t>联系的属性</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2E184FE1-4D6C-4155-810C-B1F82F4DE0E9}"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p:cTn id="7" dur="500" fill="hold"/>
                                        <p:tgtEl>
                                          <p:spTgt spid="645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451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4515">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 calcmode="lin" valueType="num">
                                      <p:cBhvr>
                                        <p:cTn id="12" dur="500" fill="hold"/>
                                        <p:tgtEl>
                                          <p:spTgt spid="6451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4515">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451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4516"/>
                                        </p:tgtEl>
                                        <p:attrNameLst>
                                          <p:attrName>style.visibility</p:attrName>
                                        </p:attrNameLst>
                                      </p:cBhvr>
                                      <p:to>
                                        <p:strVal val="visible"/>
                                      </p:to>
                                    </p:set>
                                    <p:anim calcmode="lin" valueType="num">
                                      <p:cBhvr>
                                        <p:cTn id="19" dur="500" fill="hold"/>
                                        <p:tgtEl>
                                          <p:spTgt spid="64516"/>
                                        </p:tgtEl>
                                        <p:attrNameLst>
                                          <p:attrName>ppt_w</p:attrName>
                                        </p:attrNameLst>
                                      </p:cBhvr>
                                      <p:tavLst>
                                        <p:tav tm="0">
                                          <p:val>
                                            <p:fltVal val="0"/>
                                          </p:val>
                                        </p:tav>
                                        <p:tav tm="100000">
                                          <p:val>
                                            <p:strVal val="#ppt_w"/>
                                          </p:val>
                                        </p:tav>
                                      </p:tavLst>
                                    </p:anim>
                                    <p:anim calcmode="lin" valueType="num">
                                      <p:cBhvr>
                                        <p:cTn id="20" dur="500" fill="hold"/>
                                        <p:tgtEl>
                                          <p:spTgt spid="64516"/>
                                        </p:tgtEl>
                                        <p:attrNameLst>
                                          <p:attrName>ppt_h</p:attrName>
                                        </p:attrNameLst>
                                      </p:cBhvr>
                                      <p:tavLst>
                                        <p:tav tm="0">
                                          <p:val>
                                            <p:fltVal val="0"/>
                                          </p:val>
                                        </p:tav>
                                        <p:tav tm="100000">
                                          <p:val>
                                            <p:strVal val="#ppt_h"/>
                                          </p:val>
                                        </p:tav>
                                      </p:tavLst>
                                    </p:anim>
                                    <p:animEffect transition="in" filter="fade">
                                      <p:cBhvr>
                                        <p:cTn id="21" dur="500"/>
                                        <p:tgtEl>
                                          <p:spTgt spid="645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7349"/>
                                        </p:tgtEl>
                                        <p:attrNameLst>
                                          <p:attrName>style.visibility</p:attrName>
                                        </p:attrNameLst>
                                      </p:cBhvr>
                                      <p:to>
                                        <p:strVal val="visible"/>
                                      </p:to>
                                    </p:set>
                                    <p:anim calcmode="lin" valueType="num">
                                      <p:cBhvr>
                                        <p:cTn id="24" dur="500" fill="hold"/>
                                        <p:tgtEl>
                                          <p:spTgt spid="57349"/>
                                        </p:tgtEl>
                                        <p:attrNameLst>
                                          <p:attrName>ppt_w</p:attrName>
                                        </p:attrNameLst>
                                      </p:cBhvr>
                                      <p:tavLst>
                                        <p:tav tm="0">
                                          <p:val>
                                            <p:fltVal val="0"/>
                                          </p:val>
                                        </p:tav>
                                        <p:tav tm="100000">
                                          <p:val>
                                            <p:strVal val="#ppt_w"/>
                                          </p:val>
                                        </p:tav>
                                      </p:tavLst>
                                    </p:anim>
                                    <p:anim calcmode="lin" valueType="num">
                                      <p:cBhvr>
                                        <p:cTn id="25" dur="500" fill="hold"/>
                                        <p:tgtEl>
                                          <p:spTgt spid="57349"/>
                                        </p:tgtEl>
                                        <p:attrNameLst>
                                          <p:attrName>ppt_h</p:attrName>
                                        </p:attrNameLst>
                                      </p:cBhvr>
                                      <p:tavLst>
                                        <p:tav tm="0">
                                          <p:val>
                                            <p:fltVal val="0"/>
                                          </p:val>
                                        </p:tav>
                                        <p:tav tm="100000">
                                          <p:val>
                                            <p:strVal val="#ppt_h"/>
                                          </p:val>
                                        </p:tav>
                                      </p:tavLst>
                                    </p:anim>
                                    <p:animEffect transition="in" filter="fade">
                                      <p:cBhvr>
                                        <p:cTn id="26" dur="500"/>
                                        <p:tgtEl>
                                          <p:spTgt spid="5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sz="3600"/>
              <a:t>E-R</a:t>
            </a:r>
            <a:r>
              <a:rPr lang="zh-CN" altLang="en-US" sz="3600"/>
              <a:t>模型（续）</a:t>
            </a:r>
          </a:p>
        </p:txBody>
      </p:sp>
      <p:sp>
        <p:nvSpPr>
          <p:cNvPr id="65539" name="内容占位符 2"/>
          <p:cNvSpPr>
            <a:spLocks noGrp="1"/>
          </p:cNvSpPr>
          <p:nvPr>
            <p:ph idx="1"/>
          </p:nvPr>
        </p:nvSpPr>
        <p:spPr>
          <a:xfrm>
            <a:off x="827584" y="908720"/>
            <a:ext cx="8149538" cy="4854575"/>
          </a:xfrm>
        </p:spPr>
        <p:txBody>
          <a:bodyPr/>
          <a:lstStyle/>
          <a:p>
            <a:pPr>
              <a:lnSpc>
                <a:spcPct val="120000"/>
              </a:lnSpc>
            </a:pPr>
            <a:r>
              <a:rPr lang="en-US" altLang="zh-CN" dirty="0"/>
              <a:t>3. </a:t>
            </a:r>
            <a:r>
              <a:rPr lang="zh-CN" altLang="en-US" dirty="0"/>
              <a:t>一个实例</a:t>
            </a:r>
            <a:endParaRPr lang="en-US" altLang="zh-CN" dirty="0"/>
          </a:p>
          <a:p>
            <a:pPr lvl="1">
              <a:lnSpc>
                <a:spcPct val="120000"/>
              </a:lnSpc>
            </a:pPr>
            <a:r>
              <a:rPr lang="zh-CN" altLang="en-US" dirty="0"/>
              <a:t>某个工厂物资管理的概念模型。物资管理涉及的实体有：</a:t>
            </a:r>
          </a:p>
          <a:p>
            <a:pPr lvl="2">
              <a:lnSpc>
                <a:spcPct val="120000"/>
              </a:lnSpc>
              <a:buSzPct val="87000"/>
              <a:buFont typeface="Wingdings" panose="05000000000000000000" pitchFamily="2" charset="2"/>
              <a:buChar char="l"/>
            </a:pPr>
            <a:r>
              <a:rPr lang="zh-CN" altLang="en-US" dirty="0"/>
              <a:t>仓库：属性有仓库号、面积、电话号码</a:t>
            </a:r>
          </a:p>
          <a:p>
            <a:pPr lvl="2">
              <a:lnSpc>
                <a:spcPct val="120000"/>
              </a:lnSpc>
              <a:buSzPct val="87000"/>
              <a:buFont typeface="Wingdings" panose="05000000000000000000" pitchFamily="2" charset="2"/>
              <a:buChar char="l"/>
            </a:pPr>
            <a:r>
              <a:rPr lang="zh-CN" altLang="en-US" dirty="0"/>
              <a:t>零件：属性有零件号、名称、规格、单价、描述</a:t>
            </a:r>
          </a:p>
          <a:p>
            <a:pPr lvl="2">
              <a:lnSpc>
                <a:spcPct val="120000"/>
              </a:lnSpc>
              <a:buSzPct val="87000"/>
              <a:buFont typeface="Wingdings" panose="05000000000000000000" pitchFamily="2" charset="2"/>
              <a:buChar char="l"/>
            </a:pPr>
            <a:r>
              <a:rPr lang="zh-CN" altLang="en-US" dirty="0"/>
              <a:t>供应商：属性有供应商号、姓名、地址、电话号码、账号</a:t>
            </a:r>
          </a:p>
          <a:p>
            <a:pPr lvl="2">
              <a:lnSpc>
                <a:spcPct val="120000"/>
              </a:lnSpc>
              <a:buSzPct val="87000"/>
              <a:buFont typeface="Wingdings" panose="05000000000000000000" pitchFamily="2" charset="2"/>
              <a:buChar char="l"/>
            </a:pPr>
            <a:r>
              <a:rPr lang="zh-CN" altLang="en-US" dirty="0"/>
              <a:t>项目：属性有项目号、预算、开工日期</a:t>
            </a:r>
          </a:p>
          <a:p>
            <a:pPr lvl="2">
              <a:lnSpc>
                <a:spcPct val="120000"/>
              </a:lnSpc>
              <a:buSzPct val="87000"/>
              <a:buFont typeface="Wingdings" panose="05000000000000000000" pitchFamily="2" charset="2"/>
              <a:buChar char="l"/>
            </a:pPr>
            <a:r>
              <a:rPr lang="zh-CN" altLang="en-US" dirty="0"/>
              <a:t>职工：属性有职工号、姓名、年龄、职称</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268C9B87-9049-490F-B552-3FECF7333FDB}" type="datetime1">
              <a:rPr lang="zh-CN" altLang="en-US" smtClean="0"/>
              <a:t>2021/11/25</a:t>
            </a:fld>
            <a:endParaRPr lang="zh-CN" altLang="en-US"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sz="3600"/>
              <a:t>E-R</a:t>
            </a:r>
            <a:r>
              <a:rPr lang="zh-CN" altLang="en-US" sz="3600"/>
              <a:t>模型（续）</a:t>
            </a:r>
          </a:p>
        </p:txBody>
      </p:sp>
      <p:sp>
        <p:nvSpPr>
          <p:cNvPr id="66563" name="内容占位符 2"/>
          <p:cNvSpPr>
            <a:spLocks noGrp="1"/>
          </p:cNvSpPr>
          <p:nvPr>
            <p:ph idx="1"/>
          </p:nvPr>
        </p:nvSpPr>
        <p:spPr>
          <a:xfrm>
            <a:off x="395536" y="836712"/>
            <a:ext cx="8496944" cy="4854575"/>
          </a:xfrm>
        </p:spPr>
        <p:txBody>
          <a:bodyPr/>
          <a:lstStyle/>
          <a:p>
            <a:pPr lvl="1">
              <a:lnSpc>
                <a:spcPct val="150000"/>
              </a:lnSpc>
            </a:pPr>
            <a:r>
              <a:rPr lang="zh-CN" altLang="en-US" dirty="0">
                <a:latin typeface="微软雅黑" panose="020B0503020204020204" pitchFamily="34" charset="-122"/>
                <a:ea typeface="微软雅黑" panose="020B0503020204020204" pitchFamily="34" charset="-122"/>
              </a:rPr>
              <a:t>这些实体之间的联系如下： </a:t>
            </a:r>
            <a:endParaRPr lang="en-US" altLang="zh-CN"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None/>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 一个仓库可以存放多种零件，一种零件可以存放在多个  仓库中，因此仓库和零件具有</a:t>
            </a:r>
            <a:r>
              <a:rPr lang="zh-CN" altLang="en-US" sz="2200" dirty="0">
                <a:solidFill>
                  <a:srgbClr val="C00000"/>
                </a:solidFill>
                <a:latin typeface="微软雅黑" panose="020B0503020204020204" pitchFamily="34" charset="-122"/>
                <a:ea typeface="微软雅黑" panose="020B0503020204020204" pitchFamily="34" charset="-122"/>
              </a:rPr>
              <a:t>多对多</a:t>
            </a:r>
            <a:r>
              <a:rPr lang="zh-CN" altLang="en-US" sz="2200" dirty="0">
                <a:latin typeface="微软雅黑" panose="020B0503020204020204" pitchFamily="34" charset="-122"/>
                <a:ea typeface="微软雅黑" panose="020B0503020204020204" pitchFamily="34" charset="-122"/>
              </a:rPr>
              <a:t>的联系。用</a:t>
            </a:r>
            <a:r>
              <a:rPr lang="zh-CN" altLang="en-US" sz="2200" dirty="0">
                <a:solidFill>
                  <a:srgbClr val="FF00FF"/>
                </a:solidFill>
                <a:latin typeface="微软雅黑" panose="020B0503020204020204" pitchFamily="34" charset="-122"/>
                <a:ea typeface="微软雅黑" panose="020B0503020204020204" pitchFamily="34" charset="-122"/>
              </a:rPr>
              <a:t>库存量</a:t>
            </a:r>
            <a:r>
              <a:rPr lang="zh-CN" altLang="en-US" sz="2200" dirty="0">
                <a:latin typeface="微软雅黑" panose="020B0503020204020204" pitchFamily="34" charset="-122"/>
                <a:ea typeface="微软雅黑" panose="020B0503020204020204" pitchFamily="34" charset="-122"/>
              </a:rPr>
              <a:t>来表示某种零件在某个仓库中的数量。</a:t>
            </a:r>
            <a:endParaRPr lang="en-US" altLang="zh-CN" sz="22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None/>
            </a:pP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 一个仓库有多个职工当仓库保管员，一个职工只能在一</a:t>
            </a:r>
            <a:endParaRPr lang="en-US" altLang="zh-CN" sz="22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None/>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个仓库工作，因此仓库和职工之间是</a:t>
            </a:r>
            <a:r>
              <a:rPr lang="zh-CN" altLang="en-US" sz="2200" dirty="0">
                <a:solidFill>
                  <a:srgbClr val="C00000"/>
                </a:solidFill>
                <a:latin typeface="微软雅黑" panose="020B0503020204020204" pitchFamily="34" charset="-122"/>
                <a:ea typeface="微软雅黑" panose="020B0503020204020204" pitchFamily="34" charset="-122"/>
              </a:rPr>
              <a:t>一对多</a:t>
            </a:r>
            <a:r>
              <a:rPr lang="zh-CN" altLang="en-US" sz="2200" dirty="0">
                <a:latin typeface="微软雅黑" panose="020B0503020204020204" pitchFamily="34" charset="-122"/>
                <a:ea typeface="微软雅黑" panose="020B0503020204020204" pitchFamily="34" charset="-122"/>
              </a:rPr>
              <a:t>的联系。</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5C76F19F-9B2B-42AA-BC9B-987DCF5503D9}"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 calcmode="lin" valueType="num">
                                      <p:cBhvr>
                                        <p:cTn id="7" dur="500" fill="hold"/>
                                        <p:tgtEl>
                                          <p:spTgt spid="6656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656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656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6563">
                                            <p:txEl>
                                              <p:pRg st="2" end="2"/>
                                            </p:txEl>
                                          </p:spTgt>
                                        </p:tgtEl>
                                        <p:attrNameLst>
                                          <p:attrName>style.visibility</p:attrName>
                                        </p:attrNameLst>
                                      </p:cBhvr>
                                      <p:to>
                                        <p:strVal val="visible"/>
                                      </p:to>
                                    </p:set>
                                    <p:anim calcmode="lin" valueType="num">
                                      <p:cBhvr>
                                        <p:cTn id="14" dur="500" fill="hold"/>
                                        <p:tgtEl>
                                          <p:spTgt spid="6656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6656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6656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6563">
                                            <p:txEl>
                                              <p:pRg st="3" end="3"/>
                                            </p:txEl>
                                          </p:spTgt>
                                        </p:tgtEl>
                                        <p:attrNameLst>
                                          <p:attrName>style.visibility</p:attrName>
                                        </p:attrNameLst>
                                      </p:cBhvr>
                                      <p:to>
                                        <p:strVal val="visible"/>
                                      </p:to>
                                    </p:set>
                                    <p:anim calcmode="lin" valueType="num">
                                      <p:cBhvr>
                                        <p:cTn id="21" dur="500" fill="hold"/>
                                        <p:tgtEl>
                                          <p:spTgt spid="6656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6656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665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en-US" altLang="zh-CN" sz="3600"/>
              <a:t>E-R</a:t>
            </a:r>
            <a:r>
              <a:rPr lang="zh-CN" altLang="en-US" sz="3600"/>
              <a:t>模型（续）</a:t>
            </a:r>
          </a:p>
        </p:txBody>
      </p:sp>
      <p:sp>
        <p:nvSpPr>
          <p:cNvPr id="67587" name="内容占位符 2"/>
          <p:cNvSpPr>
            <a:spLocks noGrp="1"/>
          </p:cNvSpPr>
          <p:nvPr>
            <p:ph idx="1"/>
          </p:nvPr>
        </p:nvSpPr>
        <p:spPr>
          <a:xfrm>
            <a:off x="467544" y="764704"/>
            <a:ext cx="8568952" cy="4854575"/>
          </a:xfrm>
        </p:spPr>
        <p:txBody>
          <a:bodyPr/>
          <a:lstStyle/>
          <a:p>
            <a:pPr lvl="1">
              <a:lnSpc>
                <a:spcPct val="150000"/>
              </a:lnSpc>
            </a:pPr>
            <a:r>
              <a:rPr lang="zh-CN" altLang="en-US" dirty="0">
                <a:latin typeface="微软雅黑" panose="020B0503020204020204" pitchFamily="34" charset="-122"/>
                <a:ea typeface="微软雅黑" panose="020B0503020204020204" pitchFamily="34" charset="-122"/>
              </a:rPr>
              <a:t>这些实体之间的联系如下（续）： </a:t>
            </a:r>
            <a:endParaRPr lang="en-US" altLang="zh-CN"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None/>
            </a:pP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 职工之间具有领导与被领导关系。即仓库主任领导若</a:t>
            </a:r>
            <a:endParaRPr lang="en-US" altLang="zh-CN" sz="22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None/>
            </a:pPr>
            <a:r>
              <a:rPr lang="zh-CN" altLang="en-US" sz="2200" dirty="0">
                <a:latin typeface="微软雅黑" panose="020B0503020204020204" pitchFamily="34" charset="-122"/>
                <a:ea typeface="微软雅黑" panose="020B0503020204020204" pitchFamily="34" charset="-122"/>
              </a:rPr>
              <a:t>          干保管员，因此职工实体型中具有</a:t>
            </a:r>
            <a:r>
              <a:rPr lang="zh-CN" altLang="en-US" sz="2200" dirty="0">
                <a:solidFill>
                  <a:srgbClr val="C00000"/>
                </a:solidFill>
                <a:latin typeface="微软雅黑" panose="020B0503020204020204" pitchFamily="34" charset="-122"/>
                <a:ea typeface="微软雅黑" panose="020B0503020204020204" pitchFamily="34" charset="-122"/>
              </a:rPr>
              <a:t>一对多</a:t>
            </a:r>
            <a:r>
              <a:rPr lang="zh-CN" altLang="en-US" sz="2200" dirty="0">
                <a:latin typeface="微软雅黑" panose="020B0503020204020204" pitchFamily="34" charset="-122"/>
                <a:ea typeface="微软雅黑" panose="020B0503020204020204" pitchFamily="34" charset="-122"/>
              </a:rPr>
              <a:t>的联系。</a:t>
            </a:r>
            <a:endParaRPr lang="en-US" altLang="zh-CN" sz="22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None/>
            </a:pP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 供应商、项目和零件三者之间具有</a:t>
            </a:r>
            <a:r>
              <a:rPr lang="zh-CN" altLang="en-US" sz="2200" dirty="0">
                <a:solidFill>
                  <a:srgbClr val="C00000"/>
                </a:solidFill>
                <a:latin typeface="微软雅黑" panose="020B0503020204020204" pitchFamily="34" charset="-122"/>
                <a:ea typeface="微软雅黑" panose="020B0503020204020204" pitchFamily="34" charset="-122"/>
              </a:rPr>
              <a:t>多对多</a:t>
            </a:r>
            <a:r>
              <a:rPr lang="zh-CN" altLang="en-US" sz="2200" dirty="0">
                <a:latin typeface="微软雅黑" panose="020B0503020204020204" pitchFamily="34" charset="-122"/>
                <a:ea typeface="微软雅黑" panose="020B0503020204020204" pitchFamily="34" charset="-122"/>
              </a:rPr>
              <a:t>的联系。即一 </a:t>
            </a:r>
            <a:endParaRPr lang="en-US" altLang="zh-CN" sz="22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None/>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个供应商可以供给若干项目多种零件，每个项目可以使</a:t>
            </a:r>
            <a:endParaRPr lang="en-US" altLang="zh-CN" sz="22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None/>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用不同供应商供应的零件，每种零件可由不同供应商供 </a:t>
            </a:r>
            <a:endParaRPr lang="en-US" altLang="zh-CN" sz="22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None/>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给。</a:t>
            </a:r>
          </a:p>
          <a:p>
            <a:pPr>
              <a:lnSpc>
                <a:spcPct val="120000"/>
              </a:lnSpc>
            </a:pPr>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303231BE-CF4B-455F-BA2B-121D7EFAEBA9}"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anim calcmode="lin" valueType="num">
                                      <p:cBhvr>
                                        <p:cTn id="7" dur="500" fill="hold"/>
                                        <p:tgtEl>
                                          <p:spTgt spid="6758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758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7587">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7587">
                                            <p:txEl>
                                              <p:pRg st="2" end="2"/>
                                            </p:txEl>
                                          </p:spTgt>
                                        </p:tgtEl>
                                        <p:attrNameLst>
                                          <p:attrName>style.visibility</p:attrName>
                                        </p:attrNameLst>
                                      </p:cBhvr>
                                      <p:to>
                                        <p:strVal val="visible"/>
                                      </p:to>
                                    </p:set>
                                    <p:anim calcmode="lin" valueType="num">
                                      <p:cBhvr>
                                        <p:cTn id="14" dur="500" fill="hold"/>
                                        <p:tgtEl>
                                          <p:spTgt spid="6758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6758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6758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7587">
                                            <p:txEl>
                                              <p:pRg st="3" end="3"/>
                                            </p:txEl>
                                          </p:spTgt>
                                        </p:tgtEl>
                                        <p:attrNameLst>
                                          <p:attrName>style.visibility</p:attrName>
                                        </p:attrNameLst>
                                      </p:cBhvr>
                                      <p:to>
                                        <p:strVal val="visible"/>
                                      </p:to>
                                    </p:set>
                                    <p:anim calcmode="lin" valueType="num">
                                      <p:cBhvr>
                                        <p:cTn id="21" dur="500" fill="hold"/>
                                        <p:tgtEl>
                                          <p:spTgt spid="67587">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67587">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6758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7587">
                                            <p:txEl>
                                              <p:pRg st="4" end="4"/>
                                            </p:txEl>
                                          </p:spTgt>
                                        </p:tgtEl>
                                        <p:attrNameLst>
                                          <p:attrName>style.visibility</p:attrName>
                                        </p:attrNameLst>
                                      </p:cBhvr>
                                      <p:to>
                                        <p:strVal val="visible"/>
                                      </p:to>
                                    </p:set>
                                    <p:anim calcmode="lin" valueType="num">
                                      <p:cBhvr>
                                        <p:cTn id="28" dur="500" fill="hold"/>
                                        <p:tgtEl>
                                          <p:spTgt spid="67587">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67587">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6758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7587">
                                            <p:txEl>
                                              <p:pRg st="5" end="5"/>
                                            </p:txEl>
                                          </p:spTgt>
                                        </p:tgtEl>
                                        <p:attrNameLst>
                                          <p:attrName>style.visibility</p:attrName>
                                        </p:attrNameLst>
                                      </p:cBhvr>
                                      <p:to>
                                        <p:strVal val="visible"/>
                                      </p:to>
                                    </p:set>
                                    <p:anim calcmode="lin" valueType="num">
                                      <p:cBhvr>
                                        <p:cTn id="35" dur="500" fill="hold"/>
                                        <p:tgtEl>
                                          <p:spTgt spid="67587">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67587">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6758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7587">
                                            <p:txEl>
                                              <p:pRg st="6" end="6"/>
                                            </p:txEl>
                                          </p:spTgt>
                                        </p:tgtEl>
                                        <p:attrNameLst>
                                          <p:attrName>style.visibility</p:attrName>
                                        </p:attrNameLst>
                                      </p:cBhvr>
                                      <p:to>
                                        <p:strVal val="visible"/>
                                      </p:to>
                                    </p:set>
                                    <p:anim calcmode="lin" valueType="num">
                                      <p:cBhvr>
                                        <p:cTn id="42" dur="500" fill="hold"/>
                                        <p:tgtEl>
                                          <p:spTgt spid="67587">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67587">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675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zh-CN" sz="3600"/>
              <a:t>数据库设计的特点（续）</a:t>
            </a:r>
          </a:p>
        </p:txBody>
      </p:sp>
      <p:sp>
        <p:nvSpPr>
          <p:cNvPr id="8195" name="Rectangle 3"/>
          <p:cNvSpPr>
            <a:spLocks noGrp="1" noChangeArrowheads="1"/>
          </p:cNvSpPr>
          <p:nvPr>
            <p:ph idx="1"/>
          </p:nvPr>
        </p:nvSpPr>
        <p:spPr>
          <a:xfrm>
            <a:off x="924794" y="908720"/>
            <a:ext cx="8149538" cy="4854575"/>
          </a:xfrm>
        </p:spPr>
        <p:txBody>
          <a:bodyPr/>
          <a:lstStyle/>
          <a:p>
            <a:pPr>
              <a:lnSpc>
                <a:spcPct val="120000"/>
              </a:lnSpc>
              <a:buFont typeface="Wingdings" panose="05000000000000000000" pitchFamily="2" charset="2"/>
              <a:buNone/>
            </a:pPr>
            <a:r>
              <a:rPr lang="en-US" altLang="zh-CN" dirty="0"/>
              <a:t>2. </a:t>
            </a:r>
            <a:r>
              <a:rPr lang="zh-CN" altLang="en-US" dirty="0"/>
              <a:t>结构（数据）设计和行为（处理）设计相结合 </a:t>
            </a:r>
          </a:p>
          <a:p>
            <a:pPr lvl="1">
              <a:lnSpc>
                <a:spcPct val="120000"/>
              </a:lnSpc>
            </a:pPr>
            <a:r>
              <a:rPr lang="zh-CN" altLang="en-US" dirty="0"/>
              <a:t>将数据库结构设计和数据处理设计密切结合</a:t>
            </a:r>
          </a:p>
          <a:p>
            <a:pPr>
              <a:lnSpc>
                <a:spcPct val="120000"/>
              </a:lnSpc>
            </a:pPr>
            <a:r>
              <a:rPr lang="zh-CN" altLang="en-US" dirty="0"/>
              <a:t>结构和行为分离的设计</a:t>
            </a:r>
          </a:p>
          <a:p>
            <a:pPr lvl="1">
              <a:lnSpc>
                <a:spcPct val="120000"/>
              </a:lnSpc>
            </a:pPr>
            <a:r>
              <a:rPr lang="zh-CN" altLang="en-US" dirty="0"/>
              <a:t>传统的软件工程：重 行为设计</a:t>
            </a:r>
          </a:p>
          <a:p>
            <a:pPr lvl="2">
              <a:lnSpc>
                <a:spcPct val="120000"/>
              </a:lnSpc>
              <a:buSzPct val="87000"/>
              <a:buFont typeface="Wingdings" panose="05000000000000000000" pitchFamily="2" charset="2"/>
              <a:buChar char="l"/>
            </a:pPr>
            <a:r>
              <a:rPr lang="zh-CN" altLang="en-US" dirty="0"/>
              <a:t>忽视对应用中数据语义的分析和抽象，只要有可能就尽量推迟数据结构设计的决策</a:t>
            </a:r>
          </a:p>
          <a:p>
            <a:pPr lvl="1">
              <a:lnSpc>
                <a:spcPct val="120000"/>
              </a:lnSpc>
            </a:pPr>
            <a:r>
              <a:rPr lang="zh-CN" altLang="en-US" dirty="0"/>
              <a:t>早期的数据库设计：重 结构设计</a:t>
            </a:r>
          </a:p>
          <a:p>
            <a:pPr lvl="2">
              <a:lnSpc>
                <a:spcPct val="120000"/>
              </a:lnSpc>
              <a:buSzPct val="87000"/>
              <a:buFont typeface="Wingdings" panose="05000000000000000000" pitchFamily="2" charset="2"/>
              <a:buChar char="l"/>
            </a:pPr>
            <a:r>
              <a:rPr lang="zh-CN" altLang="en-US" dirty="0"/>
              <a:t>致力于数据模型和数据库建模方法研究，忽视了行为设计对结构设计的影响</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0525A7E0-D6B0-41C3-884F-D83573DB5C1C}"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 calcmode="lin" valueType="num">
                                      <p:cBhvr>
                                        <p:cTn id="7" dur="500" fill="hold"/>
                                        <p:tgtEl>
                                          <p:spTgt spid="819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819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8195">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195">
                                            <p:txEl>
                                              <p:pRg st="2" end="2"/>
                                            </p:txEl>
                                          </p:spTgt>
                                        </p:tgtEl>
                                        <p:attrNameLst>
                                          <p:attrName>style.visibility</p:attrName>
                                        </p:attrNameLst>
                                      </p:cBhvr>
                                      <p:to>
                                        <p:strVal val="visible"/>
                                      </p:to>
                                    </p:set>
                                    <p:anim calcmode="lin" valueType="num">
                                      <p:cBhvr>
                                        <p:cTn id="14" dur="500" fill="hold"/>
                                        <p:tgtEl>
                                          <p:spTgt spid="8195">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8195">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819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195">
                                            <p:txEl>
                                              <p:pRg st="3" end="3"/>
                                            </p:txEl>
                                          </p:spTgt>
                                        </p:tgtEl>
                                        <p:attrNameLst>
                                          <p:attrName>style.visibility</p:attrName>
                                        </p:attrNameLst>
                                      </p:cBhvr>
                                      <p:to>
                                        <p:strVal val="visible"/>
                                      </p:to>
                                    </p:set>
                                    <p:anim calcmode="lin" valueType="num">
                                      <p:cBhvr>
                                        <p:cTn id="21" dur="500" fill="hold"/>
                                        <p:tgtEl>
                                          <p:spTgt spid="8195">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8195">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819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8195">
                                            <p:txEl>
                                              <p:pRg st="4" end="4"/>
                                            </p:txEl>
                                          </p:spTgt>
                                        </p:tgtEl>
                                        <p:attrNameLst>
                                          <p:attrName>style.visibility</p:attrName>
                                        </p:attrNameLst>
                                      </p:cBhvr>
                                      <p:to>
                                        <p:strVal val="visible"/>
                                      </p:to>
                                    </p:set>
                                    <p:anim calcmode="lin" valueType="num">
                                      <p:cBhvr>
                                        <p:cTn id="28" dur="500" fill="hold"/>
                                        <p:tgtEl>
                                          <p:spTgt spid="8195">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8195">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819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8195">
                                            <p:txEl>
                                              <p:pRg st="5" end="5"/>
                                            </p:txEl>
                                          </p:spTgt>
                                        </p:tgtEl>
                                        <p:attrNameLst>
                                          <p:attrName>style.visibility</p:attrName>
                                        </p:attrNameLst>
                                      </p:cBhvr>
                                      <p:to>
                                        <p:strVal val="visible"/>
                                      </p:to>
                                    </p:set>
                                    <p:anim calcmode="lin" valueType="num">
                                      <p:cBhvr>
                                        <p:cTn id="35" dur="500" fill="hold"/>
                                        <p:tgtEl>
                                          <p:spTgt spid="8195">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8195">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819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8195">
                                            <p:txEl>
                                              <p:pRg st="6" end="6"/>
                                            </p:txEl>
                                          </p:spTgt>
                                        </p:tgtEl>
                                        <p:attrNameLst>
                                          <p:attrName>style.visibility</p:attrName>
                                        </p:attrNameLst>
                                      </p:cBhvr>
                                      <p:to>
                                        <p:strVal val="visible"/>
                                      </p:to>
                                    </p:set>
                                    <p:anim calcmode="lin" valueType="num">
                                      <p:cBhvr>
                                        <p:cTn id="42" dur="500" fill="hold"/>
                                        <p:tgtEl>
                                          <p:spTgt spid="8195">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8195">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en-US" altLang="zh-CN" sz="3600"/>
              <a:t>E-R</a:t>
            </a:r>
            <a:r>
              <a:rPr lang="zh-CN" altLang="en-US" sz="3600"/>
              <a:t>模型（续）</a:t>
            </a:r>
          </a:p>
        </p:txBody>
      </p:sp>
      <p:pic>
        <p:nvPicPr>
          <p:cNvPr id="68611"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251" y="2132856"/>
            <a:ext cx="8071808"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F8A109A6-74DC-4513-B494-04B8B5071E98}"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8611"/>
                                        </p:tgtEl>
                                        <p:attrNameLst>
                                          <p:attrName>style.visibility</p:attrName>
                                        </p:attrNameLst>
                                      </p:cBhvr>
                                      <p:to>
                                        <p:strVal val="visible"/>
                                      </p:to>
                                    </p:set>
                                    <p:anim calcmode="lin" valueType="num">
                                      <p:cBhvr>
                                        <p:cTn id="7" dur="500" fill="hold"/>
                                        <p:tgtEl>
                                          <p:spTgt spid="68611"/>
                                        </p:tgtEl>
                                        <p:attrNameLst>
                                          <p:attrName>ppt_w</p:attrName>
                                        </p:attrNameLst>
                                      </p:cBhvr>
                                      <p:tavLst>
                                        <p:tav tm="0">
                                          <p:val>
                                            <p:fltVal val="0"/>
                                          </p:val>
                                        </p:tav>
                                        <p:tav tm="100000">
                                          <p:val>
                                            <p:strVal val="#ppt_w"/>
                                          </p:val>
                                        </p:tav>
                                      </p:tavLst>
                                    </p:anim>
                                    <p:anim calcmode="lin" valueType="num">
                                      <p:cBhvr>
                                        <p:cTn id="8" dur="500" fill="hold"/>
                                        <p:tgtEl>
                                          <p:spTgt spid="68611"/>
                                        </p:tgtEl>
                                        <p:attrNameLst>
                                          <p:attrName>ppt_h</p:attrName>
                                        </p:attrNameLst>
                                      </p:cBhvr>
                                      <p:tavLst>
                                        <p:tav tm="0">
                                          <p:val>
                                            <p:fltVal val="0"/>
                                          </p:val>
                                        </p:tav>
                                        <p:tav tm="100000">
                                          <p:val>
                                            <p:strVal val="#ppt_h"/>
                                          </p:val>
                                        </p:tav>
                                      </p:tavLst>
                                    </p:anim>
                                    <p:animEffect transition="in" filter="fade">
                                      <p:cBhvr>
                                        <p:cTn id="9" dur="5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en-US" altLang="zh-CN" sz="3600"/>
              <a:t>E-R</a:t>
            </a:r>
            <a:r>
              <a:rPr lang="zh-CN" altLang="en-US" sz="3600"/>
              <a:t>模型（续）</a:t>
            </a:r>
          </a:p>
        </p:txBody>
      </p:sp>
      <p:pic>
        <p:nvPicPr>
          <p:cNvPr id="69635"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001" y="1772816"/>
            <a:ext cx="7711467"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41C6544D-5612-4B33-8308-052817BE9A98}"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fade">
                                      <p:cBhvr>
                                        <p:cTn id="7" dur="2000"/>
                                        <p:tgtEl>
                                          <p:spTgt spid="69635"/>
                                        </p:tgtEl>
                                      </p:cBhvr>
                                    </p:animEffect>
                                    <p:anim calcmode="lin" valueType="num">
                                      <p:cBhvr>
                                        <p:cTn id="8" dur="2000" fill="hold"/>
                                        <p:tgtEl>
                                          <p:spTgt spid="69635"/>
                                        </p:tgtEl>
                                        <p:attrNameLst>
                                          <p:attrName>ppt_w</p:attrName>
                                        </p:attrNameLst>
                                      </p:cBhvr>
                                      <p:tavLst>
                                        <p:tav tm="0" fmla="#ppt_w*sin(2.5*pi*$)">
                                          <p:val>
                                            <p:fltVal val="0"/>
                                          </p:val>
                                        </p:tav>
                                        <p:tav tm="100000">
                                          <p:val>
                                            <p:fltVal val="1"/>
                                          </p:val>
                                        </p:tav>
                                      </p:tavLst>
                                    </p:anim>
                                    <p:anim calcmode="lin" valueType="num">
                                      <p:cBhvr>
                                        <p:cTn id="9" dur="2000" fill="hold"/>
                                        <p:tgtEl>
                                          <p:spTgt spid="6963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en-US" altLang="zh-CN" sz="3600"/>
              <a:t>E-R</a:t>
            </a:r>
            <a:r>
              <a:rPr lang="zh-CN" altLang="en-US" sz="3600"/>
              <a:t>模型（续）</a:t>
            </a:r>
          </a:p>
        </p:txBody>
      </p:sp>
      <p:pic>
        <p:nvPicPr>
          <p:cNvPr id="70659"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1" y="1092793"/>
            <a:ext cx="7752908"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B4CB610C-50EF-4502-B90B-6D73B20A8CE7}"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wipe(down)">
                                      <p:cBhvr>
                                        <p:cTn id="7" dur="580">
                                          <p:stCondLst>
                                            <p:cond delay="0"/>
                                          </p:stCondLst>
                                        </p:cTn>
                                        <p:tgtEl>
                                          <p:spTgt spid="70659"/>
                                        </p:tgtEl>
                                      </p:cBhvr>
                                    </p:animEffect>
                                    <p:anim calcmode="lin" valueType="num">
                                      <p:cBhvr>
                                        <p:cTn id="8" dur="1822" tmFilter="0,0; 0.14,0.36; 0.43,0.73; 0.71,0.91; 1.0,1.0">
                                          <p:stCondLst>
                                            <p:cond delay="0"/>
                                          </p:stCondLst>
                                        </p:cTn>
                                        <p:tgtEl>
                                          <p:spTgt spid="7065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065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065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065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0659"/>
                                        </p:tgtEl>
                                        <p:attrNameLst>
                                          <p:attrName>ppt_y</p:attrName>
                                        </p:attrNameLst>
                                      </p:cBhvr>
                                      <p:tavLst>
                                        <p:tav tm="0" fmla="#ppt_y-sin(pi*$)/81">
                                          <p:val>
                                            <p:fltVal val="0"/>
                                          </p:val>
                                        </p:tav>
                                        <p:tav tm="100000">
                                          <p:val>
                                            <p:fltVal val="1"/>
                                          </p:val>
                                        </p:tav>
                                      </p:tavLst>
                                    </p:anim>
                                    <p:animScale>
                                      <p:cBhvr>
                                        <p:cTn id="13" dur="26">
                                          <p:stCondLst>
                                            <p:cond delay="650"/>
                                          </p:stCondLst>
                                        </p:cTn>
                                        <p:tgtEl>
                                          <p:spTgt spid="70659"/>
                                        </p:tgtEl>
                                      </p:cBhvr>
                                      <p:to x="100000" y="60000"/>
                                    </p:animScale>
                                    <p:animScale>
                                      <p:cBhvr>
                                        <p:cTn id="14" dur="166" decel="50000">
                                          <p:stCondLst>
                                            <p:cond delay="676"/>
                                          </p:stCondLst>
                                        </p:cTn>
                                        <p:tgtEl>
                                          <p:spTgt spid="70659"/>
                                        </p:tgtEl>
                                      </p:cBhvr>
                                      <p:to x="100000" y="100000"/>
                                    </p:animScale>
                                    <p:animScale>
                                      <p:cBhvr>
                                        <p:cTn id="15" dur="26">
                                          <p:stCondLst>
                                            <p:cond delay="1312"/>
                                          </p:stCondLst>
                                        </p:cTn>
                                        <p:tgtEl>
                                          <p:spTgt spid="70659"/>
                                        </p:tgtEl>
                                      </p:cBhvr>
                                      <p:to x="100000" y="80000"/>
                                    </p:animScale>
                                    <p:animScale>
                                      <p:cBhvr>
                                        <p:cTn id="16" dur="166" decel="50000">
                                          <p:stCondLst>
                                            <p:cond delay="1338"/>
                                          </p:stCondLst>
                                        </p:cTn>
                                        <p:tgtEl>
                                          <p:spTgt spid="70659"/>
                                        </p:tgtEl>
                                      </p:cBhvr>
                                      <p:to x="100000" y="100000"/>
                                    </p:animScale>
                                    <p:animScale>
                                      <p:cBhvr>
                                        <p:cTn id="17" dur="26">
                                          <p:stCondLst>
                                            <p:cond delay="1642"/>
                                          </p:stCondLst>
                                        </p:cTn>
                                        <p:tgtEl>
                                          <p:spTgt spid="70659"/>
                                        </p:tgtEl>
                                      </p:cBhvr>
                                      <p:to x="100000" y="90000"/>
                                    </p:animScale>
                                    <p:animScale>
                                      <p:cBhvr>
                                        <p:cTn id="18" dur="166" decel="50000">
                                          <p:stCondLst>
                                            <p:cond delay="1668"/>
                                          </p:stCondLst>
                                        </p:cTn>
                                        <p:tgtEl>
                                          <p:spTgt spid="70659"/>
                                        </p:tgtEl>
                                      </p:cBhvr>
                                      <p:to x="100000" y="100000"/>
                                    </p:animScale>
                                    <p:animScale>
                                      <p:cBhvr>
                                        <p:cTn id="19" dur="26">
                                          <p:stCondLst>
                                            <p:cond delay="1808"/>
                                          </p:stCondLst>
                                        </p:cTn>
                                        <p:tgtEl>
                                          <p:spTgt spid="70659"/>
                                        </p:tgtEl>
                                      </p:cBhvr>
                                      <p:to x="100000" y="95000"/>
                                    </p:animScale>
                                    <p:animScale>
                                      <p:cBhvr>
                                        <p:cTn id="20" dur="166" decel="50000">
                                          <p:stCondLst>
                                            <p:cond delay="1834"/>
                                          </p:stCondLst>
                                        </p:cTn>
                                        <p:tgtEl>
                                          <p:spTgt spid="7065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sz="3600"/>
              <a:t>7.3  </a:t>
            </a:r>
            <a:r>
              <a:rPr lang="zh-CN" altLang="en-US" sz="3600"/>
              <a:t>概念结构设计</a:t>
            </a:r>
          </a:p>
        </p:txBody>
      </p:sp>
      <p:sp>
        <p:nvSpPr>
          <p:cNvPr id="72707" name="Rectangle 3"/>
          <p:cNvSpPr>
            <a:spLocks noGrp="1" noChangeArrowheads="1"/>
          </p:cNvSpPr>
          <p:nvPr>
            <p:ph idx="1"/>
          </p:nvPr>
        </p:nvSpPr>
        <p:spPr/>
        <p:txBody>
          <a:bodyPr/>
          <a:lstStyle/>
          <a:p>
            <a:pPr marL="0" indent="0">
              <a:lnSpc>
                <a:spcPct val="150000"/>
              </a:lnSpc>
              <a:buFont typeface="Wingdings" panose="05000000000000000000" pitchFamily="2" charset="2"/>
              <a:buNone/>
            </a:pPr>
            <a:r>
              <a:rPr lang="en-US" altLang="zh-CN" dirty="0"/>
              <a:t>7.3.1  </a:t>
            </a:r>
            <a:r>
              <a:rPr lang="zh-CN" altLang="en-US" dirty="0"/>
              <a:t>概念结构</a:t>
            </a:r>
          </a:p>
          <a:p>
            <a:pPr marL="0" indent="0">
              <a:lnSpc>
                <a:spcPct val="150000"/>
              </a:lnSpc>
              <a:buFont typeface="Wingdings" panose="05000000000000000000" pitchFamily="2" charset="2"/>
              <a:buNone/>
            </a:pPr>
            <a:r>
              <a:rPr lang="en-US" altLang="zh-CN" dirty="0"/>
              <a:t>7.3.2  E-R</a:t>
            </a:r>
            <a:r>
              <a:rPr lang="zh-CN" altLang="en-US" dirty="0"/>
              <a:t>模型</a:t>
            </a:r>
            <a:endParaRPr lang="en-US" altLang="zh-CN" dirty="0"/>
          </a:p>
          <a:p>
            <a:pPr marL="0" indent="0">
              <a:lnSpc>
                <a:spcPct val="150000"/>
              </a:lnSpc>
              <a:buFont typeface="Wingdings" panose="05000000000000000000" pitchFamily="2" charset="2"/>
              <a:buNone/>
            </a:pPr>
            <a:r>
              <a:rPr lang="zh-CN" altLang="en-US" dirty="0"/>
              <a:t>*</a:t>
            </a:r>
            <a:r>
              <a:rPr lang="en-US" altLang="zh-CN" dirty="0"/>
              <a:t>7.3.3  </a:t>
            </a:r>
            <a:r>
              <a:rPr lang="zh-CN" altLang="en-US" dirty="0"/>
              <a:t>扩展的</a:t>
            </a:r>
            <a:r>
              <a:rPr lang="en-US" altLang="zh-CN" dirty="0"/>
              <a:t>E-R</a:t>
            </a:r>
            <a:r>
              <a:rPr lang="zh-CN" altLang="en-US" dirty="0"/>
              <a:t>模型</a:t>
            </a:r>
          </a:p>
          <a:p>
            <a:pPr marL="0" indent="0">
              <a:lnSpc>
                <a:spcPct val="150000"/>
              </a:lnSpc>
              <a:buFont typeface="Wingdings" panose="05000000000000000000" pitchFamily="2" charset="2"/>
              <a:buNone/>
            </a:pPr>
            <a:r>
              <a:rPr lang="zh-CN" altLang="en-US" dirty="0"/>
              <a:t>*</a:t>
            </a:r>
            <a:r>
              <a:rPr lang="en-US" altLang="zh-CN" dirty="0"/>
              <a:t>7.3.4  UML</a:t>
            </a:r>
          </a:p>
          <a:p>
            <a:pPr marL="0" indent="0">
              <a:lnSpc>
                <a:spcPct val="150000"/>
              </a:lnSpc>
              <a:buFont typeface="Wingdings" panose="05000000000000000000" pitchFamily="2" charset="2"/>
              <a:buNone/>
            </a:pPr>
            <a:r>
              <a:rPr lang="en-US" altLang="zh-CN" dirty="0">
                <a:solidFill>
                  <a:srgbClr val="002060"/>
                </a:solidFill>
              </a:rPr>
              <a:t>7.3.5    </a:t>
            </a:r>
            <a:r>
              <a:rPr lang="zh-CN" altLang="en-US" dirty="0">
                <a:solidFill>
                  <a:srgbClr val="002060"/>
                </a:solidFill>
              </a:rPr>
              <a:t>概念结构设计</a:t>
            </a:r>
          </a:p>
          <a:p>
            <a:pPr marL="0" indent="0"/>
            <a:endParaRPr lang="en-US" altLang="zh-CN"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7F1D589F-8646-4DB9-B53A-083D062764B8}" type="datetime1">
              <a:rPr lang="zh-CN" altLang="en-US" smtClean="0"/>
              <a:t>2021/11/25</a:t>
            </a:fld>
            <a:endParaRPr lang="zh-CN" altLang="en-US"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en-US" altLang="zh-CN" sz="3600"/>
              <a:t>7.3.5  </a:t>
            </a:r>
            <a:r>
              <a:rPr lang="zh-CN" altLang="en-US" sz="3600"/>
              <a:t>概念结构设计</a:t>
            </a:r>
          </a:p>
        </p:txBody>
      </p:sp>
      <p:sp>
        <p:nvSpPr>
          <p:cNvPr id="73731" name="内容占位符 2"/>
          <p:cNvSpPr>
            <a:spLocks noGrp="1"/>
          </p:cNvSpPr>
          <p:nvPr>
            <p:ph idx="1"/>
          </p:nvPr>
        </p:nvSpPr>
        <p:spPr>
          <a:xfrm>
            <a:off x="827584" y="836712"/>
            <a:ext cx="8149538" cy="4854575"/>
          </a:xfrm>
        </p:spPr>
        <p:txBody>
          <a:bodyPr/>
          <a:lstStyle/>
          <a:p>
            <a:pPr>
              <a:lnSpc>
                <a:spcPct val="150000"/>
              </a:lnSpc>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实体与属性的划分原则</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为了简化</a:t>
            </a:r>
            <a:r>
              <a:rPr lang="en-US" altLang="zh-CN" dirty="0">
                <a:solidFill>
                  <a:srgbClr val="002060"/>
                </a:solidFill>
                <a:latin typeface="微软雅黑" panose="020B0503020204020204" pitchFamily="34" charset="-122"/>
                <a:ea typeface="微软雅黑" panose="020B0503020204020204" pitchFamily="34" charset="-122"/>
              </a:rPr>
              <a:t>E-R</a:t>
            </a:r>
            <a:r>
              <a:rPr lang="zh-CN" altLang="zh-CN" dirty="0">
                <a:solidFill>
                  <a:srgbClr val="002060"/>
                </a:solidFill>
                <a:latin typeface="微软雅黑" panose="020B0503020204020204" pitchFamily="34" charset="-122"/>
                <a:ea typeface="微软雅黑" panose="020B0503020204020204" pitchFamily="34" charset="-122"/>
              </a:rPr>
              <a:t>图的处置，现实世界的事物能作为属性对待的，尽量作为属性对待</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lvl="1">
              <a:lnSpc>
                <a:spcPct val="150000"/>
              </a:lnSpc>
            </a:pPr>
            <a:r>
              <a:rPr lang="zh-CN" altLang="en-US" dirty="0">
                <a:solidFill>
                  <a:srgbClr val="7030A0"/>
                </a:solidFill>
                <a:latin typeface="微软雅黑" panose="020B0503020204020204" pitchFamily="34" charset="-122"/>
                <a:ea typeface="微软雅黑" panose="020B0503020204020204" pitchFamily="34" charset="-122"/>
              </a:rPr>
              <a:t>两条准则：</a:t>
            </a:r>
            <a:endParaRPr lang="en-US" altLang="zh-CN" dirty="0">
              <a:solidFill>
                <a:srgbClr val="7030A0"/>
              </a:solidFill>
              <a:latin typeface="微软雅黑" panose="020B0503020204020204" pitchFamily="34" charset="-122"/>
              <a:ea typeface="微软雅黑" panose="020B0503020204020204" pitchFamily="34" charset="-122"/>
            </a:endParaRPr>
          </a:p>
          <a:p>
            <a:pPr lvl="2">
              <a:lnSpc>
                <a:spcPct val="150000"/>
              </a:lnSpc>
              <a:buSzPct val="87000"/>
              <a:buFont typeface="Arial" panose="020B0604020202020204" pitchFamily="34" charset="0"/>
              <a:buNone/>
            </a:pP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1</a:t>
            </a:r>
            <a:r>
              <a:rPr lang="zh-CN" altLang="en-US" dirty="0">
                <a:solidFill>
                  <a:srgbClr val="C00000"/>
                </a:solidFill>
                <a:latin typeface="微软雅黑" panose="020B0503020204020204" pitchFamily="34" charset="-122"/>
                <a:ea typeface="微软雅黑" panose="020B0503020204020204" pitchFamily="34" charset="-122"/>
              </a:rPr>
              <a:t>）作为属性，不能再具有需要描述的性质。属性必须是不可分的数据项，不能包含其他属性。</a:t>
            </a:r>
          </a:p>
          <a:p>
            <a:pPr lvl="2">
              <a:lnSpc>
                <a:spcPct val="150000"/>
              </a:lnSpc>
              <a:buSzPct val="87000"/>
              <a:buFont typeface="Arial" panose="020B0604020202020204" pitchFamily="34" charset="0"/>
              <a:buNone/>
            </a:pPr>
            <a:r>
              <a:rPr lang="zh-CN" altLang="en-US" dirty="0">
                <a:solidFill>
                  <a:srgbClr val="C00000"/>
                </a:solidFill>
                <a:latin typeface="微软雅黑" panose="020B0503020204020204" pitchFamily="34" charset="-122"/>
                <a:ea typeface="微软雅黑" panose="020B0503020204020204" pitchFamily="34" charset="-122"/>
              </a:rPr>
              <a:t> （</a:t>
            </a:r>
            <a:r>
              <a:rPr lang="en-US" altLang="zh-CN" dirty="0">
                <a:solidFill>
                  <a:srgbClr val="C00000"/>
                </a:solidFill>
                <a:latin typeface="微软雅黑" panose="020B0503020204020204" pitchFamily="34" charset="-122"/>
                <a:ea typeface="微软雅黑" panose="020B0503020204020204" pitchFamily="34" charset="-122"/>
              </a:rPr>
              <a:t>2</a:t>
            </a:r>
            <a:r>
              <a:rPr lang="zh-CN" altLang="en-US" dirty="0">
                <a:solidFill>
                  <a:srgbClr val="C00000"/>
                </a:solidFill>
                <a:latin typeface="微软雅黑" panose="020B0503020204020204" pitchFamily="34" charset="-122"/>
                <a:ea typeface="微软雅黑" panose="020B0503020204020204" pitchFamily="34" charset="-122"/>
              </a:rPr>
              <a:t>）属性不能与其他实体具有联系，即</a:t>
            </a:r>
            <a:r>
              <a:rPr lang="en-US" altLang="zh-CN" dirty="0">
                <a:solidFill>
                  <a:srgbClr val="C00000"/>
                </a:solidFill>
                <a:latin typeface="微软雅黑" panose="020B0503020204020204" pitchFamily="34" charset="-122"/>
                <a:ea typeface="微软雅黑" panose="020B0503020204020204" pitchFamily="34" charset="-122"/>
              </a:rPr>
              <a:t>E-R</a:t>
            </a:r>
            <a:r>
              <a:rPr lang="zh-CN" altLang="en-US" dirty="0">
                <a:solidFill>
                  <a:srgbClr val="C00000"/>
                </a:solidFill>
                <a:latin typeface="微软雅黑" panose="020B0503020204020204" pitchFamily="34" charset="-122"/>
                <a:ea typeface="微软雅黑" panose="020B0503020204020204" pitchFamily="34" charset="-122"/>
              </a:rPr>
              <a:t>图中所表示的联系是实体之间的联系。</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902FCE55-2B49-4403-8981-1FE1EEF9E666}"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anim calcmode="lin" valueType="num">
                                      <p:cBhvr>
                                        <p:cTn id="7" dur="500" fill="hold"/>
                                        <p:tgtEl>
                                          <p:spTgt spid="7373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7373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73731">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3731">
                                            <p:txEl>
                                              <p:pRg st="2" end="2"/>
                                            </p:txEl>
                                          </p:spTgt>
                                        </p:tgtEl>
                                        <p:attrNameLst>
                                          <p:attrName>style.visibility</p:attrName>
                                        </p:attrNameLst>
                                      </p:cBhvr>
                                      <p:to>
                                        <p:strVal val="visible"/>
                                      </p:to>
                                    </p:set>
                                    <p:anim calcmode="lin" valueType="num">
                                      <p:cBhvr>
                                        <p:cTn id="14" dur="500" fill="hold"/>
                                        <p:tgtEl>
                                          <p:spTgt spid="73731">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73731">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7373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3731">
                                            <p:txEl>
                                              <p:pRg st="3" end="3"/>
                                            </p:txEl>
                                          </p:spTgt>
                                        </p:tgtEl>
                                        <p:attrNameLst>
                                          <p:attrName>style.visibility</p:attrName>
                                        </p:attrNameLst>
                                      </p:cBhvr>
                                      <p:to>
                                        <p:strVal val="visible"/>
                                      </p:to>
                                    </p:set>
                                    <p:anim calcmode="lin" valueType="num">
                                      <p:cBhvr>
                                        <p:cTn id="21" dur="500" fill="hold"/>
                                        <p:tgtEl>
                                          <p:spTgt spid="73731">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73731">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7373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3731">
                                            <p:txEl>
                                              <p:pRg st="4" end="4"/>
                                            </p:txEl>
                                          </p:spTgt>
                                        </p:tgtEl>
                                        <p:attrNameLst>
                                          <p:attrName>style.visibility</p:attrName>
                                        </p:attrNameLst>
                                      </p:cBhvr>
                                      <p:to>
                                        <p:strVal val="visible"/>
                                      </p:to>
                                    </p:set>
                                    <p:anim calcmode="lin" valueType="num">
                                      <p:cBhvr>
                                        <p:cTn id="28" dur="500" fill="hold"/>
                                        <p:tgtEl>
                                          <p:spTgt spid="73731">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73731">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73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z="3600"/>
              <a:t>概念结构设计（续）</a:t>
            </a:r>
          </a:p>
        </p:txBody>
      </p:sp>
      <p:sp>
        <p:nvSpPr>
          <p:cNvPr id="74755" name="内容占位符 2"/>
          <p:cNvSpPr>
            <a:spLocks noGrp="1"/>
          </p:cNvSpPr>
          <p:nvPr>
            <p:ph idx="1"/>
          </p:nvPr>
        </p:nvSpPr>
        <p:spPr>
          <a:xfrm>
            <a:off x="827584" y="908720"/>
            <a:ext cx="8316416" cy="4854575"/>
          </a:xfrm>
        </p:spPr>
        <p:txBody>
          <a:bodyPr/>
          <a:lstStyle/>
          <a:p>
            <a:pPr>
              <a:buFont typeface="Wingdings" panose="05000000000000000000" pitchFamily="2" charset="2"/>
              <a:buNone/>
            </a:pPr>
            <a:r>
              <a:rPr lang="en-US" altLang="zh-CN" sz="2400" dirty="0"/>
              <a:t>[</a:t>
            </a:r>
            <a:r>
              <a:rPr lang="zh-CN" altLang="en-US" sz="2400" dirty="0"/>
              <a:t>例</a:t>
            </a:r>
            <a:r>
              <a:rPr lang="en-US" altLang="zh-CN" sz="2400" dirty="0"/>
              <a:t>1] </a:t>
            </a:r>
            <a:r>
              <a:rPr lang="zh-CN" altLang="en-US" sz="2400" dirty="0"/>
              <a:t>职工是一个实体，职工号、姓名、年龄是职工的属性。</a:t>
            </a:r>
            <a:endParaRPr lang="en-US" altLang="zh-CN" sz="2400" dirty="0"/>
          </a:p>
          <a:p>
            <a:pPr lvl="1"/>
            <a:r>
              <a:rPr lang="zh-CN" altLang="en-US" sz="2000" dirty="0"/>
              <a:t>职称如果没有与工资、福利挂钩，根据准则（</a:t>
            </a:r>
            <a:r>
              <a:rPr lang="en-US" altLang="zh-CN" sz="2000" dirty="0"/>
              <a:t>1</a:t>
            </a:r>
            <a:r>
              <a:rPr lang="zh-CN" altLang="en-US" sz="2000" dirty="0"/>
              <a:t>）可以作为职工实体的属性</a:t>
            </a:r>
            <a:endParaRPr lang="en-US" altLang="zh-CN" sz="2000" dirty="0"/>
          </a:p>
          <a:p>
            <a:pPr lvl="1"/>
            <a:r>
              <a:rPr lang="zh-CN" altLang="en-US" sz="2000" dirty="0"/>
              <a:t>如果不同的职称有不同的工资、住房标准和不同的附加福利，则职称作为一个实体更恰当</a:t>
            </a:r>
          </a:p>
        </p:txBody>
      </p:sp>
      <p:pic>
        <p:nvPicPr>
          <p:cNvPr id="74756" name="Picture 5"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780928"/>
            <a:ext cx="5831883" cy="3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07A8D0DB-0450-4D2F-9B5A-7CEC1D26FEF0}"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anim calcmode="lin" valueType="num">
                                      <p:cBhvr>
                                        <p:cTn id="7" dur="500" fill="hold"/>
                                        <p:tgtEl>
                                          <p:spTgt spid="7475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7475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74755">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4755">
                                            <p:txEl>
                                              <p:pRg st="2" end="2"/>
                                            </p:txEl>
                                          </p:spTgt>
                                        </p:tgtEl>
                                        <p:attrNameLst>
                                          <p:attrName>style.visibility</p:attrName>
                                        </p:attrNameLst>
                                      </p:cBhvr>
                                      <p:to>
                                        <p:strVal val="visible"/>
                                      </p:to>
                                    </p:set>
                                    <p:anim calcmode="lin" valueType="num">
                                      <p:cBhvr>
                                        <p:cTn id="14" dur="500" fill="hold"/>
                                        <p:tgtEl>
                                          <p:spTgt spid="74755">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74755">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7475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74756"/>
                                        </p:tgtEl>
                                        <p:attrNameLst>
                                          <p:attrName>style.visibility</p:attrName>
                                        </p:attrNameLst>
                                      </p:cBhvr>
                                      <p:to>
                                        <p:strVal val="visible"/>
                                      </p:to>
                                    </p:set>
                                    <p:animEffect transition="in" filter="randombar(horizontal)">
                                      <p:cBhvr>
                                        <p:cTn id="21"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sz="3600"/>
              <a:t>概念结构设计（续）</a:t>
            </a:r>
          </a:p>
        </p:txBody>
      </p:sp>
      <p:sp>
        <p:nvSpPr>
          <p:cNvPr id="75779" name="内容占位符 2"/>
          <p:cNvSpPr>
            <a:spLocks noGrp="1"/>
          </p:cNvSpPr>
          <p:nvPr>
            <p:ph idx="1"/>
          </p:nvPr>
        </p:nvSpPr>
        <p:spPr>
          <a:xfrm>
            <a:off x="827584" y="908720"/>
            <a:ext cx="8280920" cy="4854575"/>
          </a:xfrm>
        </p:spPr>
        <p:txBody>
          <a:bodyPr/>
          <a:lstStyle/>
          <a:p>
            <a:pPr>
              <a:buFont typeface="Wingdings" panose="05000000000000000000" pitchFamily="2" charset="2"/>
              <a:buNone/>
            </a:pPr>
            <a:r>
              <a:rPr lang="en-US" altLang="zh-CN" sz="2200" dirty="0"/>
              <a:t>[</a:t>
            </a:r>
            <a:r>
              <a:rPr lang="zh-CN" altLang="en-US" sz="2200" dirty="0"/>
              <a:t>例</a:t>
            </a:r>
            <a:r>
              <a:rPr lang="en-US" altLang="zh-CN" sz="2200" dirty="0"/>
              <a:t>2] </a:t>
            </a:r>
            <a:r>
              <a:rPr lang="zh-CN" altLang="en-US" sz="2200" dirty="0"/>
              <a:t>在医院中，一个病人只能住在一个病房，病房号可以作为病人实体的一个属性；</a:t>
            </a:r>
            <a:endParaRPr lang="en-US" altLang="zh-CN" sz="2200" dirty="0"/>
          </a:p>
          <a:p>
            <a:pPr>
              <a:buFont typeface="Wingdings" panose="05000000000000000000" pitchFamily="2" charset="2"/>
              <a:buNone/>
            </a:pPr>
            <a:r>
              <a:rPr lang="zh-CN" altLang="en-US" sz="2200" dirty="0"/>
              <a:t>    如果病房还要与医生实体发生联系，即一个医生负责几个病房的病人的医疗工作，则根据准则（</a:t>
            </a:r>
            <a:r>
              <a:rPr lang="en-US" altLang="zh-CN" sz="2200" dirty="0"/>
              <a:t>2</a:t>
            </a:r>
            <a:r>
              <a:rPr lang="zh-CN" altLang="en-US" sz="2200" dirty="0"/>
              <a:t>）</a:t>
            </a:r>
            <a:r>
              <a:rPr lang="en-US" altLang="zh-CN" sz="2200" dirty="0"/>
              <a:t> </a:t>
            </a:r>
            <a:r>
              <a:rPr lang="zh-CN" altLang="en-US" sz="2200" dirty="0"/>
              <a:t>病房应作为一个实体。</a:t>
            </a:r>
          </a:p>
        </p:txBody>
      </p:sp>
      <p:pic>
        <p:nvPicPr>
          <p:cNvPr id="75780" name="图片 3" descr="7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491" y="2924944"/>
            <a:ext cx="7769000" cy="327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6B3ECADF-1C96-4BE6-BA23-8359A418AD3B}"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p:cTn id="7" dur="1000" fill="hold"/>
                                        <p:tgtEl>
                                          <p:spTgt spid="75780"/>
                                        </p:tgtEl>
                                        <p:attrNameLst>
                                          <p:attrName>ppt_w</p:attrName>
                                        </p:attrNameLst>
                                      </p:cBhvr>
                                      <p:tavLst>
                                        <p:tav tm="0">
                                          <p:val>
                                            <p:fltVal val="0"/>
                                          </p:val>
                                        </p:tav>
                                        <p:tav tm="100000">
                                          <p:val>
                                            <p:strVal val="#ppt_w"/>
                                          </p:val>
                                        </p:tav>
                                      </p:tavLst>
                                    </p:anim>
                                    <p:anim calcmode="lin" valueType="num">
                                      <p:cBhvr>
                                        <p:cTn id="8" dur="1000" fill="hold"/>
                                        <p:tgtEl>
                                          <p:spTgt spid="75780"/>
                                        </p:tgtEl>
                                        <p:attrNameLst>
                                          <p:attrName>ppt_h</p:attrName>
                                        </p:attrNameLst>
                                      </p:cBhvr>
                                      <p:tavLst>
                                        <p:tav tm="0">
                                          <p:val>
                                            <p:fltVal val="0"/>
                                          </p:val>
                                        </p:tav>
                                        <p:tav tm="100000">
                                          <p:val>
                                            <p:strVal val="#ppt_h"/>
                                          </p:val>
                                        </p:tav>
                                      </p:tavLst>
                                    </p:anim>
                                    <p:anim calcmode="lin" valueType="num">
                                      <p:cBhvr>
                                        <p:cTn id="9" dur="1000" fill="hold"/>
                                        <p:tgtEl>
                                          <p:spTgt spid="75780"/>
                                        </p:tgtEl>
                                        <p:attrNameLst>
                                          <p:attrName>style.rotation</p:attrName>
                                        </p:attrNameLst>
                                      </p:cBhvr>
                                      <p:tavLst>
                                        <p:tav tm="0">
                                          <p:val>
                                            <p:fltVal val="90"/>
                                          </p:val>
                                        </p:tav>
                                        <p:tav tm="100000">
                                          <p:val>
                                            <p:fltVal val="0"/>
                                          </p:val>
                                        </p:tav>
                                      </p:tavLst>
                                    </p:anim>
                                    <p:animEffect transition="in" filter="fade">
                                      <p:cBhvr>
                                        <p:cTn id="10" dur="1000"/>
                                        <p:tgtEl>
                                          <p:spTgt spid="75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sz="3600"/>
              <a:t>概念结构设计（续）</a:t>
            </a:r>
          </a:p>
        </p:txBody>
      </p:sp>
      <p:sp>
        <p:nvSpPr>
          <p:cNvPr id="76803" name="内容占位符 2"/>
          <p:cNvSpPr>
            <a:spLocks noGrp="1"/>
          </p:cNvSpPr>
          <p:nvPr>
            <p:ph idx="1"/>
          </p:nvPr>
        </p:nvSpPr>
        <p:spPr>
          <a:xfrm>
            <a:off x="827584" y="908720"/>
            <a:ext cx="8280920" cy="4854575"/>
          </a:xfrm>
        </p:spPr>
        <p:txBody>
          <a:bodyPr/>
          <a:lstStyle/>
          <a:p>
            <a:pPr>
              <a:buFont typeface="Wingdings" panose="05000000000000000000" pitchFamily="2" charset="2"/>
              <a:buNone/>
            </a:pPr>
            <a:r>
              <a:rPr lang="en-US" altLang="zh-CN" sz="2000" dirty="0"/>
              <a:t>[</a:t>
            </a:r>
            <a:r>
              <a:rPr lang="zh-CN" altLang="en-US" sz="2000" dirty="0"/>
              <a:t>例</a:t>
            </a:r>
            <a:r>
              <a:rPr lang="en-US" altLang="zh-CN" sz="2000" dirty="0"/>
              <a:t>3] </a:t>
            </a:r>
            <a:r>
              <a:rPr lang="zh-CN" altLang="zh-CN" sz="2000" dirty="0"/>
              <a:t>如果一种货物只存放在一个仓库，那么就可以把存放货物的仓库的仓库号作为描述货物存放地点的属性</a:t>
            </a:r>
            <a:r>
              <a:rPr lang="zh-CN" altLang="en-US" sz="2000" dirty="0"/>
              <a:t>。</a:t>
            </a:r>
            <a:endParaRPr lang="en-US" altLang="zh-CN" sz="2000" dirty="0"/>
          </a:p>
          <a:p>
            <a:pPr>
              <a:buFont typeface="Wingdings" panose="05000000000000000000" pitchFamily="2" charset="2"/>
              <a:buNone/>
            </a:pPr>
            <a:r>
              <a:rPr lang="zh-CN" altLang="en-US" sz="2000" dirty="0"/>
              <a:t>     </a:t>
            </a:r>
            <a:r>
              <a:rPr lang="zh-CN" altLang="zh-CN" sz="2000" dirty="0"/>
              <a:t>如果一种货物可以存放在多个仓库中，或者仓库本身又用面积作为属性，或者仓库与职工发生管理上的联系，那么就应把仓库作为一个实体</a:t>
            </a:r>
            <a:r>
              <a:rPr lang="zh-CN" altLang="en-US" sz="2000" dirty="0"/>
              <a:t>。</a:t>
            </a:r>
            <a:endParaRPr lang="zh-CN" altLang="zh-CN" sz="2000" dirty="0"/>
          </a:p>
        </p:txBody>
      </p:sp>
      <p:pic>
        <p:nvPicPr>
          <p:cNvPr id="76804" name="图片 3" descr="7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583952"/>
            <a:ext cx="7975142" cy="3509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F8DC8A1F-5FD4-4657-97E2-4D008A80373B}"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6804"/>
                                        </p:tgtEl>
                                        <p:attrNameLst>
                                          <p:attrName>style.visibility</p:attrName>
                                        </p:attrNameLst>
                                      </p:cBhvr>
                                      <p:to>
                                        <p:strVal val="visible"/>
                                      </p:to>
                                    </p:set>
                                    <p:anim calcmode="lin" valueType="num">
                                      <p:cBhvr>
                                        <p:cTn id="7" dur="1000" fill="hold"/>
                                        <p:tgtEl>
                                          <p:spTgt spid="76804"/>
                                        </p:tgtEl>
                                        <p:attrNameLst>
                                          <p:attrName>ppt_w</p:attrName>
                                        </p:attrNameLst>
                                      </p:cBhvr>
                                      <p:tavLst>
                                        <p:tav tm="0">
                                          <p:val>
                                            <p:fltVal val="0"/>
                                          </p:val>
                                        </p:tav>
                                        <p:tav tm="100000">
                                          <p:val>
                                            <p:strVal val="#ppt_w"/>
                                          </p:val>
                                        </p:tav>
                                      </p:tavLst>
                                    </p:anim>
                                    <p:anim calcmode="lin" valueType="num">
                                      <p:cBhvr>
                                        <p:cTn id="8" dur="1000" fill="hold"/>
                                        <p:tgtEl>
                                          <p:spTgt spid="76804"/>
                                        </p:tgtEl>
                                        <p:attrNameLst>
                                          <p:attrName>ppt_h</p:attrName>
                                        </p:attrNameLst>
                                      </p:cBhvr>
                                      <p:tavLst>
                                        <p:tav tm="0">
                                          <p:val>
                                            <p:fltVal val="0"/>
                                          </p:val>
                                        </p:tav>
                                        <p:tav tm="100000">
                                          <p:val>
                                            <p:strVal val="#ppt_h"/>
                                          </p:val>
                                        </p:tav>
                                      </p:tavLst>
                                    </p:anim>
                                    <p:anim calcmode="lin" valueType="num">
                                      <p:cBhvr>
                                        <p:cTn id="9" dur="1000" fill="hold"/>
                                        <p:tgtEl>
                                          <p:spTgt spid="76804"/>
                                        </p:tgtEl>
                                        <p:attrNameLst>
                                          <p:attrName>style.rotation</p:attrName>
                                        </p:attrNameLst>
                                      </p:cBhvr>
                                      <p:tavLst>
                                        <p:tav tm="0">
                                          <p:val>
                                            <p:fltVal val="90"/>
                                          </p:val>
                                        </p:tav>
                                        <p:tav tm="100000">
                                          <p:val>
                                            <p:fltVal val="0"/>
                                          </p:val>
                                        </p:tav>
                                      </p:tavLst>
                                    </p:anim>
                                    <p:animEffect transition="in" filter="fade">
                                      <p:cBhvr>
                                        <p:cTn id="10" dur="1000"/>
                                        <p:tgtEl>
                                          <p:spTgt spid="7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sz="3600"/>
              <a:t>概念结构设计（续）</a:t>
            </a:r>
          </a:p>
        </p:txBody>
      </p:sp>
      <p:sp>
        <p:nvSpPr>
          <p:cNvPr id="77827" name="内容占位符 2"/>
          <p:cNvSpPr>
            <a:spLocks noGrp="1"/>
          </p:cNvSpPr>
          <p:nvPr>
            <p:ph idx="1"/>
          </p:nvPr>
        </p:nvSpPr>
        <p:spPr>
          <a:xfrm>
            <a:off x="827584" y="908720"/>
            <a:ext cx="8149538" cy="4854575"/>
          </a:xfrm>
        </p:spPr>
        <p:txBody>
          <a:bodyPr/>
          <a:lstStyle/>
          <a:p>
            <a:pPr>
              <a:lnSpc>
                <a:spcPct val="120000"/>
              </a:lnSpc>
            </a:pPr>
            <a:r>
              <a:rPr lang="en-US" altLang="zh-CN" dirty="0"/>
              <a:t>[</a:t>
            </a:r>
            <a:r>
              <a:rPr lang="zh-CN" altLang="zh-CN" dirty="0"/>
              <a:t>例</a:t>
            </a:r>
            <a:r>
              <a:rPr lang="en-US" altLang="zh-CN" dirty="0"/>
              <a:t>7.1]  </a:t>
            </a:r>
            <a:r>
              <a:rPr lang="zh-CN" altLang="zh-CN" dirty="0"/>
              <a:t>销售管理子系统</a:t>
            </a:r>
            <a:r>
              <a:rPr lang="en-US" altLang="zh-CN" dirty="0"/>
              <a:t>E-R</a:t>
            </a:r>
            <a:r>
              <a:rPr lang="zh-CN" altLang="zh-CN" dirty="0"/>
              <a:t>图的设计。</a:t>
            </a:r>
          </a:p>
          <a:p>
            <a:pPr lvl="1">
              <a:lnSpc>
                <a:spcPct val="150000"/>
              </a:lnSpc>
            </a:pPr>
            <a:r>
              <a:rPr lang="zh-CN" altLang="en-US" dirty="0"/>
              <a:t>该子系统的主要功能是：</a:t>
            </a:r>
            <a:endParaRPr lang="en-US" altLang="zh-CN" dirty="0"/>
          </a:p>
          <a:p>
            <a:pPr lvl="2">
              <a:lnSpc>
                <a:spcPct val="150000"/>
              </a:lnSpc>
              <a:buSzPct val="87000"/>
              <a:buFont typeface="Wingdings" panose="05000000000000000000" pitchFamily="2" charset="2"/>
              <a:buChar char="l"/>
            </a:pPr>
            <a:r>
              <a:rPr lang="zh-CN" altLang="en-US" dirty="0"/>
              <a:t>处理顾客和销售员送来的订单</a:t>
            </a:r>
            <a:endParaRPr lang="en-US" altLang="zh-CN" dirty="0"/>
          </a:p>
          <a:p>
            <a:pPr lvl="2">
              <a:lnSpc>
                <a:spcPct val="150000"/>
              </a:lnSpc>
              <a:buSzPct val="87000"/>
              <a:buFont typeface="Wingdings" panose="05000000000000000000" pitchFamily="2" charset="2"/>
              <a:buChar char="l"/>
            </a:pPr>
            <a:r>
              <a:rPr lang="zh-CN" altLang="en-US" dirty="0"/>
              <a:t>工厂是根据订货安排生产的</a:t>
            </a:r>
            <a:endParaRPr lang="en-US" altLang="zh-CN" dirty="0"/>
          </a:p>
          <a:p>
            <a:pPr lvl="2">
              <a:lnSpc>
                <a:spcPct val="150000"/>
              </a:lnSpc>
              <a:buSzPct val="87000"/>
              <a:buFont typeface="Wingdings" panose="05000000000000000000" pitchFamily="2" charset="2"/>
              <a:buChar char="l"/>
            </a:pPr>
            <a:r>
              <a:rPr lang="zh-CN" altLang="en-US" dirty="0"/>
              <a:t>交出货物同时开出发票</a:t>
            </a:r>
            <a:endParaRPr lang="en-US" altLang="zh-CN" dirty="0"/>
          </a:p>
          <a:p>
            <a:pPr lvl="2">
              <a:lnSpc>
                <a:spcPct val="150000"/>
              </a:lnSpc>
              <a:buSzPct val="87000"/>
              <a:buFont typeface="Wingdings" panose="05000000000000000000" pitchFamily="2" charset="2"/>
              <a:buChar char="l"/>
            </a:pPr>
            <a:r>
              <a:rPr lang="zh-CN" altLang="en-US" dirty="0"/>
              <a:t>收到顾客付款后，根据发票存根和信贷情况进行应收款处理</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0BBDA434-8EA2-42ED-A0A5-9DC74EAF37C3}" type="datetime1">
              <a:rPr lang="zh-CN" altLang="en-US" smtClean="0"/>
              <a:t>2021/11/25</a:t>
            </a:fld>
            <a:endParaRPr lang="zh-CN" altLang="en-US"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sz="3600"/>
              <a:t>概念结构设计（续）</a:t>
            </a:r>
          </a:p>
        </p:txBody>
      </p:sp>
      <p:sp>
        <p:nvSpPr>
          <p:cNvPr id="78851" name="内容占位符 2"/>
          <p:cNvSpPr>
            <a:spLocks noGrp="1"/>
          </p:cNvSpPr>
          <p:nvPr>
            <p:ph idx="1"/>
          </p:nvPr>
        </p:nvSpPr>
        <p:spPr>
          <a:xfrm>
            <a:off x="827584" y="836712"/>
            <a:ext cx="8149538" cy="4854575"/>
          </a:xfrm>
        </p:spPr>
        <p:txBody>
          <a:bodyPr/>
          <a:lstStyle/>
          <a:p>
            <a:pPr>
              <a:lnSpc>
                <a:spcPct val="120000"/>
              </a:lnSpc>
            </a:pPr>
            <a:r>
              <a:rPr lang="zh-CN" altLang="zh-CN" sz="2000" dirty="0"/>
              <a:t>参照需求分析和数据字典中的详尽描述，遵循前面给出的两个准则，进行了如下调整：</a:t>
            </a:r>
          </a:p>
          <a:p>
            <a:pPr lvl="1">
              <a:lnSpc>
                <a:spcPct val="120000"/>
              </a:lnSpc>
              <a:buFont typeface="Wingdings" panose="05000000000000000000" pitchFamily="2" charset="2"/>
              <a:buNone/>
            </a:pPr>
            <a:r>
              <a:rPr lang="zh-CN" altLang="en-US" sz="2000" dirty="0"/>
              <a:t>（</a:t>
            </a:r>
            <a:r>
              <a:rPr lang="en-US" altLang="zh-CN" sz="2000" dirty="0"/>
              <a:t>1</a:t>
            </a:r>
            <a:r>
              <a:rPr lang="zh-CN" altLang="en-US" sz="2000" dirty="0"/>
              <a:t>）</a:t>
            </a:r>
            <a:r>
              <a:rPr lang="zh-CN" altLang="zh-CN" sz="2000" dirty="0"/>
              <a:t>每张订单由订单号、若干头信息和订单细节组成。订单细节又有订货的零件号、数量等来描述。按照准则（</a:t>
            </a:r>
            <a:r>
              <a:rPr lang="en-US" altLang="zh-CN" sz="2000" dirty="0"/>
              <a:t>2</a:t>
            </a:r>
            <a:r>
              <a:rPr lang="zh-CN" altLang="zh-CN" sz="2000" dirty="0"/>
              <a:t>），订单细节就不能作订单的属性处理而应该上升为实体。一张订单可以订若干产品，所以订单与订单细节两个实体之间是</a:t>
            </a:r>
            <a:r>
              <a:rPr lang="en-US" altLang="zh-CN" sz="2000" dirty="0"/>
              <a:t>1</a:t>
            </a:r>
            <a:r>
              <a:rPr lang="zh-CN" altLang="zh-CN" sz="2000" dirty="0"/>
              <a:t>∶</a:t>
            </a:r>
            <a:r>
              <a:rPr lang="en-US" altLang="zh-CN" sz="2000" i="1" dirty="0"/>
              <a:t>n</a:t>
            </a:r>
            <a:r>
              <a:rPr lang="zh-CN" altLang="zh-CN" sz="2000" dirty="0"/>
              <a:t>的联系。</a:t>
            </a:r>
          </a:p>
          <a:p>
            <a:endParaRPr lang="zh-CN" altLang="en-US" sz="2400" dirty="0"/>
          </a:p>
        </p:txBody>
      </p:sp>
      <p:pic>
        <p:nvPicPr>
          <p:cNvPr id="78852" name="图片 3" descr="7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356992"/>
            <a:ext cx="4665687" cy="333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419F6AD7-A19E-4CFD-AC2F-DA6455893690}"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anim calcmode="lin" valueType="num">
                                      <p:cBhvr>
                                        <p:cTn id="7" dur="500" fill="hold"/>
                                        <p:tgtEl>
                                          <p:spTgt spid="7885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7885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78851">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78852"/>
                                        </p:tgtEl>
                                        <p:attrNameLst>
                                          <p:attrName>style.visibility</p:attrName>
                                        </p:attrNameLst>
                                      </p:cBhvr>
                                      <p:to>
                                        <p:strVal val="visible"/>
                                      </p:to>
                                    </p:set>
                                    <p:animEffect transition="in" filter="fade">
                                      <p:cBhvr>
                                        <p:cTn id="14" dur="2000"/>
                                        <p:tgtEl>
                                          <p:spTgt spid="78852"/>
                                        </p:tgtEl>
                                      </p:cBhvr>
                                    </p:animEffect>
                                    <p:anim calcmode="lin" valueType="num">
                                      <p:cBhvr>
                                        <p:cTn id="15" dur="2000" fill="hold"/>
                                        <p:tgtEl>
                                          <p:spTgt spid="78852"/>
                                        </p:tgtEl>
                                        <p:attrNameLst>
                                          <p:attrName>ppt_w</p:attrName>
                                        </p:attrNameLst>
                                      </p:cBhvr>
                                      <p:tavLst>
                                        <p:tav tm="0" fmla="#ppt_w*sin(2.5*pi*$)">
                                          <p:val>
                                            <p:fltVal val="0"/>
                                          </p:val>
                                        </p:tav>
                                        <p:tav tm="100000">
                                          <p:val>
                                            <p:fltVal val="1"/>
                                          </p:val>
                                        </p:tav>
                                      </p:tavLst>
                                    </p:anim>
                                    <p:anim calcmode="lin" valueType="num">
                                      <p:cBhvr>
                                        <p:cTn id="16" dur="2000" fill="hold"/>
                                        <p:tgtEl>
                                          <p:spTgt spid="7885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zh-CN" sz="3600"/>
              <a:t>数据库设计的特点（续）</a:t>
            </a:r>
          </a:p>
        </p:txBody>
      </p:sp>
      <p:sp>
        <p:nvSpPr>
          <p:cNvPr id="9219" name="Rectangle 33"/>
          <p:cNvSpPr>
            <a:spLocks noChangeArrowheads="1"/>
          </p:cNvSpPr>
          <p:nvPr/>
        </p:nvSpPr>
        <p:spPr bwMode="auto">
          <a:xfrm>
            <a:off x="3348038" y="6011863"/>
            <a:ext cx="2566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b="1">
                <a:latin typeface="Times New Roman" panose="02020603050405020304" pitchFamily="18" charset="0"/>
              </a:rPr>
              <a:t>结构和行为分离的设计 </a:t>
            </a:r>
          </a:p>
        </p:txBody>
      </p:sp>
      <p:grpSp>
        <p:nvGrpSpPr>
          <p:cNvPr id="9220" name="Group 4"/>
          <p:cNvGrpSpPr>
            <a:grpSpLocks/>
          </p:cNvGrpSpPr>
          <p:nvPr/>
        </p:nvGrpSpPr>
        <p:grpSpPr bwMode="auto">
          <a:xfrm>
            <a:off x="1547813" y="1052513"/>
            <a:ext cx="6019800" cy="4554537"/>
            <a:chOff x="0" y="0"/>
            <a:chExt cx="9480" cy="7172"/>
          </a:xfrm>
        </p:grpSpPr>
        <p:sp>
          <p:nvSpPr>
            <p:cNvPr id="9249" name="Oval 33"/>
            <p:cNvSpPr>
              <a:spLocks noChangeArrowheads="1"/>
            </p:cNvSpPr>
            <p:nvPr/>
          </p:nvSpPr>
          <p:spPr bwMode="auto">
            <a:xfrm>
              <a:off x="3107" y="0"/>
              <a:ext cx="2673" cy="820"/>
            </a:xfrm>
            <a:prstGeom prst="ellipse">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zh-CN" altLang="en-US" b="1" dirty="0"/>
                <a:t>现实世界</a:t>
              </a:r>
            </a:p>
          </p:txBody>
        </p:sp>
        <p:sp>
          <p:nvSpPr>
            <p:cNvPr id="2" name="Text Box 6"/>
            <p:cNvSpPr txBox="1">
              <a:spLocks noChangeArrowheads="1"/>
            </p:cNvSpPr>
            <p:nvPr/>
          </p:nvSpPr>
          <p:spPr bwMode="auto">
            <a:xfrm>
              <a:off x="305" y="2417"/>
              <a:ext cx="3080"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Times New Roman" pitchFamily="18" charset="0"/>
                </a:rPr>
                <a:t>概念模型设计</a:t>
              </a:r>
            </a:p>
          </p:txBody>
        </p:sp>
        <p:sp>
          <p:nvSpPr>
            <p:cNvPr id="9223" name="Text Box 7"/>
            <p:cNvSpPr txBox="1">
              <a:spLocks noChangeArrowheads="1"/>
            </p:cNvSpPr>
            <p:nvPr/>
          </p:nvSpPr>
          <p:spPr bwMode="auto">
            <a:xfrm>
              <a:off x="422" y="5507"/>
              <a:ext cx="2723"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Times New Roman" pitchFamily="18" charset="0"/>
                </a:rPr>
                <a:t>子模式设计</a:t>
              </a:r>
            </a:p>
          </p:txBody>
        </p:sp>
        <p:sp>
          <p:nvSpPr>
            <p:cNvPr id="9224" name="Text Box 8"/>
            <p:cNvSpPr txBox="1">
              <a:spLocks noChangeArrowheads="1"/>
            </p:cNvSpPr>
            <p:nvPr/>
          </p:nvSpPr>
          <p:spPr bwMode="auto">
            <a:xfrm>
              <a:off x="0" y="4477"/>
              <a:ext cx="3497"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Times New Roman" pitchFamily="18" charset="0"/>
                </a:rPr>
                <a:t>物理数据库设计</a:t>
              </a:r>
            </a:p>
          </p:txBody>
        </p:sp>
        <p:sp>
          <p:nvSpPr>
            <p:cNvPr id="9225" name="Text Box 9"/>
            <p:cNvSpPr txBox="1">
              <a:spLocks noChangeArrowheads="1"/>
            </p:cNvSpPr>
            <p:nvPr/>
          </p:nvSpPr>
          <p:spPr bwMode="auto">
            <a:xfrm>
              <a:off x="37" y="3447"/>
              <a:ext cx="3498"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Times New Roman" pitchFamily="18" charset="0"/>
                </a:rPr>
                <a:t>逻辑数据库设计</a:t>
              </a:r>
            </a:p>
          </p:txBody>
        </p:sp>
        <p:sp>
          <p:nvSpPr>
            <p:cNvPr id="9226" name="Text Box 10"/>
            <p:cNvSpPr txBox="1">
              <a:spLocks noChangeArrowheads="1"/>
            </p:cNvSpPr>
            <p:nvPr/>
          </p:nvSpPr>
          <p:spPr bwMode="auto">
            <a:xfrm>
              <a:off x="650" y="6535"/>
              <a:ext cx="2345"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Times New Roman" pitchFamily="18" charset="0"/>
                </a:rPr>
                <a:t>建立数据库</a:t>
              </a:r>
            </a:p>
          </p:txBody>
        </p:sp>
        <p:sp>
          <p:nvSpPr>
            <p:cNvPr id="9227" name="Text Box 11"/>
            <p:cNvSpPr txBox="1">
              <a:spLocks noChangeArrowheads="1"/>
            </p:cNvSpPr>
            <p:nvPr/>
          </p:nvSpPr>
          <p:spPr bwMode="auto">
            <a:xfrm>
              <a:off x="650" y="1390"/>
              <a:ext cx="2345" cy="680"/>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Times New Roman" pitchFamily="18" charset="0"/>
                </a:rPr>
                <a:t>数据分析</a:t>
              </a:r>
            </a:p>
          </p:txBody>
        </p:sp>
        <p:sp>
          <p:nvSpPr>
            <p:cNvPr id="9228" name="Text Box 12"/>
            <p:cNvSpPr txBox="1">
              <a:spLocks noChangeArrowheads="1"/>
            </p:cNvSpPr>
            <p:nvPr/>
          </p:nvSpPr>
          <p:spPr bwMode="auto">
            <a:xfrm>
              <a:off x="5780" y="1390"/>
              <a:ext cx="2342"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Times New Roman" pitchFamily="18" charset="0"/>
                </a:rPr>
                <a:t>功能分析</a:t>
              </a:r>
            </a:p>
          </p:txBody>
        </p:sp>
        <p:sp>
          <p:nvSpPr>
            <p:cNvPr id="9229" name="Text Box 13"/>
            <p:cNvSpPr txBox="1">
              <a:spLocks noChangeArrowheads="1"/>
            </p:cNvSpPr>
            <p:nvPr/>
          </p:nvSpPr>
          <p:spPr bwMode="auto">
            <a:xfrm>
              <a:off x="4410" y="2417"/>
              <a:ext cx="2340"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Times New Roman" pitchFamily="18" charset="0"/>
                </a:rPr>
                <a:t>功能模型</a:t>
              </a:r>
            </a:p>
          </p:txBody>
        </p:sp>
        <p:sp>
          <p:nvSpPr>
            <p:cNvPr id="9230" name="Text Box 14"/>
            <p:cNvSpPr txBox="1">
              <a:spLocks noChangeArrowheads="1"/>
            </p:cNvSpPr>
            <p:nvPr/>
          </p:nvSpPr>
          <p:spPr bwMode="auto">
            <a:xfrm>
              <a:off x="7137" y="2417"/>
              <a:ext cx="2343"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Times New Roman" pitchFamily="18" charset="0"/>
                </a:rPr>
                <a:t>功能说明</a:t>
              </a:r>
            </a:p>
          </p:txBody>
        </p:sp>
        <p:sp>
          <p:nvSpPr>
            <p:cNvPr id="9231" name="Text Box 15"/>
            <p:cNvSpPr txBox="1">
              <a:spLocks noChangeArrowheads="1"/>
            </p:cNvSpPr>
            <p:nvPr/>
          </p:nvSpPr>
          <p:spPr bwMode="auto">
            <a:xfrm>
              <a:off x="5780" y="3447"/>
              <a:ext cx="2342"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Times New Roman" pitchFamily="18" charset="0"/>
                </a:rPr>
                <a:t>事务设计</a:t>
              </a:r>
            </a:p>
          </p:txBody>
        </p:sp>
        <p:sp>
          <p:nvSpPr>
            <p:cNvPr id="9232" name="Text Box 16"/>
            <p:cNvSpPr txBox="1">
              <a:spLocks noChangeArrowheads="1"/>
            </p:cNvSpPr>
            <p:nvPr/>
          </p:nvSpPr>
          <p:spPr bwMode="auto">
            <a:xfrm>
              <a:off x="5780" y="4477"/>
              <a:ext cx="2342"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Times New Roman" pitchFamily="18" charset="0"/>
                </a:rPr>
                <a:t>应用设计</a:t>
              </a:r>
            </a:p>
          </p:txBody>
        </p:sp>
        <p:sp>
          <p:nvSpPr>
            <p:cNvPr id="9233" name="Text Box 17"/>
            <p:cNvSpPr txBox="1">
              <a:spLocks noChangeArrowheads="1"/>
            </p:cNvSpPr>
            <p:nvPr/>
          </p:nvSpPr>
          <p:spPr bwMode="auto">
            <a:xfrm>
              <a:off x="5780" y="5507"/>
              <a:ext cx="2342"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Times New Roman" pitchFamily="18" charset="0"/>
                </a:rPr>
                <a:t>应用开发</a:t>
              </a:r>
            </a:p>
          </p:txBody>
        </p:sp>
        <p:sp>
          <p:nvSpPr>
            <p:cNvPr id="9234" name="Text Box 18"/>
            <p:cNvSpPr txBox="1">
              <a:spLocks noChangeArrowheads="1"/>
            </p:cNvSpPr>
            <p:nvPr/>
          </p:nvSpPr>
          <p:spPr bwMode="auto">
            <a:xfrm>
              <a:off x="5767" y="6535"/>
              <a:ext cx="2355" cy="63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Times New Roman" pitchFamily="18" charset="0"/>
                </a:rPr>
                <a:t>系统调试</a:t>
              </a:r>
            </a:p>
          </p:txBody>
        </p:sp>
        <p:sp>
          <p:nvSpPr>
            <p:cNvPr id="9235" name="Line 19"/>
            <p:cNvSpPr>
              <a:spLocks noChangeShapeType="1"/>
            </p:cNvSpPr>
            <p:nvPr/>
          </p:nvSpPr>
          <p:spPr bwMode="auto">
            <a:xfrm flipH="1">
              <a:off x="1675" y="817"/>
              <a:ext cx="2185" cy="57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9236" name="Line 20"/>
            <p:cNvSpPr>
              <a:spLocks noChangeShapeType="1"/>
            </p:cNvSpPr>
            <p:nvPr/>
          </p:nvSpPr>
          <p:spPr bwMode="auto">
            <a:xfrm>
              <a:off x="1815" y="2090"/>
              <a:ext cx="0" cy="34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9237" name="Line 21"/>
            <p:cNvSpPr>
              <a:spLocks noChangeShapeType="1"/>
            </p:cNvSpPr>
            <p:nvPr/>
          </p:nvSpPr>
          <p:spPr bwMode="auto">
            <a:xfrm flipH="1">
              <a:off x="1795" y="3040"/>
              <a:ext cx="0" cy="40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9238" name="Line 22"/>
            <p:cNvSpPr>
              <a:spLocks noChangeShapeType="1"/>
            </p:cNvSpPr>
            <p:nvPr/>
          </p:nvSpPr>
          <p:spPr bwMode="auto">
            <a:xfrm>
              <a:off x="1775" y="4080"/>
              <a:ext cx="0" cy="39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9239" name="Line 23"/>
            <p:cNvSpPr>
              <a:spLocks noChangeShapeType="1"/>
            </p:cNvSpPr>
            <p:nvPr/>
          </p:nvSpPr>
          <p:spPr bwMode="auto">
            <a:xfrm>
              <a:off x="1775" y="5110"/>
              <a:ext cx="0" cy="39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9240" name="Line 24"/>
            <p:cNvSpPr>
              <a:spLocks noChangeShapeType="1"/>
            </p:cNvSpPr>
            <p:nvPr/>
          </p:nvSpPr>
          <p:spPr bwMode="auto">
            <a:xfrm>
              <a:off x="1795" y="6137"/>
              <a:ext cx="0" cy="42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9241" name="Line 25"/>
            <p:cNvSpPr>
              <a:spLocks noChangeShapeType="1"/>
            </p:cNvSpPr>
            <p:nvPr/>
          </p:nvSpPr>
          <p:spPr bwMode="auto">
            <a:xfrm>
              <a:off x="5107" y="817"/>
              <a:ext cx="1828" cy="59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9242" name="Line 26"/>
            <p:cNvSpPr>
              <a:spLocks noChangeShapeType="1"/>
            </p:cNvSpPr>
            <p:nvPr/>
          </p:nvSpPr>
          <p:spPr bwMode="auto">
            <a:xfrm flipH="1">
              <a:off x="5665" y="2022"/>
              <a:ext cx="955" cy="39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9243" name="Line 27"/>
            <p:cNvSpPr>
              <a:spLocks noChangeShapeType="1"/>
            </p:cNvSpPr>
            <p:nvPr/>
          </p:nvSpPr>
          <p:spPr bwMode="auto">
            <a:xfrm>
              <a:off x="7265" y="2040"/>
              <a:ext cx="1165" cy="37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9244" name="Line 28"/>
            <p:cNvSpPr>
              <a:spLocks noChangeShapeType="1"/>
            </p:cNvSpPr>
            <p:nvPr/>
          </p:nvSpPr>
          <p:spPr bwMode="auto">
            <a:xfrm>
              <a:off x="5665" y="3022"/>
              <a:ext cx="1102" cy="40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9245" name="Line 29"/>
            <p:cNvSpPr>
              <a:spLocks noChangeShapeType="1"/>
            </p:cNvSpPr>
            <p:nvPr/>
          </p:nvSpPr>
          <p:spPr bwMode="auto">
            <a:xfrm flipH="1">
              <a:off x="7265" y="3022"/>
              <a:ext cx="1145" cy="40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9246" name="Line 30"/>
            <p:cNvSpPr>
              <a:spLocks noChangeShapeType="1"/>
            </p:cNvSpPr>
            <p:nvPr/>
          </p:nvSpPr>
          <p:spPr bwMode="auto">
            <a:xfrm>
              <a:off x="6967" y="4052"/>
              <a:ext cx="0" cy="417"/>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9247" name="Line 31"/>
            <p:cNvSpPr>
              <a:spLocks noChangeShapeType="1"/>
            </p:cNvSpPr>
            <p:nvPr/>
          </p:nvSpPr>
          <p:spPr bwMode="auto">
            <a:xfrm>
              <a:off x="6972" y="5082"/>
              <a:ext cx="0" cy="42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sp>
          <p:nvSpPr>
            <p:cNvPr id="9248" name="Line 32"/>
            <p:cNvSpPr>
              <a:spLocks noChangeShapeType="1"/>
            </p:cNvSpPr>
            <p:nvPr/>
          </p:nvSpPr>
          <p:spPr bwMode="auto">
            <a:xfrm>
              <a:off x="6995" y="6137"/>
              <a:ext cx="0" cy="42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p>
          </p:txBody>
        </p:sp>
      </p:grpSp>
      <p:sp>
        <p:nvSpPr>
          <p:cNvPr id="9221" name="TextBox 32"/>
          <p:cNvSpPr txBox="1">
            <a:spLocks noChangeArrowheads="1"/>
          </p:cNvSpPr>
          <p:nvPr/>
        </p:nvSpPr>
        <p:spPr bwMode="auto">
          <a:xfrm>
            <a:off x="2051050" y="5661025"/>
            <a:ext cx="1339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数据库设计</a:t>
            </a:r>
          </a:p>
        </p:txBody>
      </p:sp>
      <p:sp>
        <p:nvSpPr>
          <p:cNvPr id="9222" name="TextBox 33"/>
          <p:cNvSpPr txBox="1">
            <a:spLocks noChangeArrowheads="1"/>
          </p:cNvSpPr>
          <p:nvPr/>
        </p:nvSpPr>
        <p:spPr bwMode="auto">
          <a:xfrm>
            <a:off x="5219700" y="5661025"/>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应用系统设计</a:t>
            </a:r>
          </a:p>
        </p:txBody>
      </p:sp>
      <p:sp>
        <p:nvSpPr>
          <p:cNvPr id="3" name="日期占位符 2"/>
          <p:cNvSpPr>
            <a:spLocks noGrp="1"/>
          </p:cNvSpPr>
          <p:nvPr>
            <p:ph type="dt" sz="half" idx="10"/>
          </p:nvPr>
        </p:nvSpPr>
        <p:spPr>
          <a:xfrm>
            <a:off x="-48894" y="6589430"/>
            <a:ext cx="935608" cy="260350"/>
          </a:xfrm>
          <a:prstGeom prst="rect">
            <a:avLst/>
          </a:prstGeom>
        </p:spPr>
        <p:txBody>
          <a:bodyPr/>
          <a:lstStyle/>
          <a:p>
            <a:pPr>
              <a:defRPr/>
            </a:pPr>
            <a:fld id="{895A00B2-9A88-422D-8DC2-1DC187B190D9}" type="datetime1">
              <a:rPr lang="zh-CN" altLang="en-US" smtClean="0"/>
              <a:t>2021/11/25</a:t>
            </a:fld>
            <a:endParaRPr lang="zh-CN" altLang="en-US"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sz="3600"/>
              <a:t>概念结构设计（续）</a:t>
            </a:r>
          </a:p>
        </p:txBody>
      </p:sp>
      <p:sp>
        <p:nvSpPr>
          <p:cNvPr id="79875" name="内容占位符 2"/>
          <p:cNvSpPr>
            <a:spLocks noGrp="1"/>
          </p:cNvSpPr>
          <p:nvPr>
            <p:ph idx="1"/>
          </p:nvPr>
        </p:nvSpPr>
        <p:spPr>
          <a:xfrm>
            <a:off x="467544" y="836712"/>
            <a:ext cx="8640960" cy="4854575"/>
          </a:xfrm>
        </p:spPr>
        <p:txBody>
          <a:bodyPr/>
          <a:lstStyle/>
          <a:p>
            <a:pPr lvl="1">
              <a:lnSpc>
                <a:spcPct val="150000"/>
              </a:lnSpc>
              <a:buFont typeface="Wingdings" panose="05000000000000000000" pitchFamily="2" charset="2"/>
              <a:buNone/>
            </a:pPr>
            <a:r>
              <a:rPr lang="zh-CN" altLang="en-US" dirty="0"/>
              <a:t>（</a:t>
            </a:r>
            <a:r>
              <a:rPr lang="en-US" altLang="zh-CN" dirty="0"/>
              <a:t>2</a:t>
            </a:r>
            <a:r>
              <a:rPr lang="zh-CN" altLang="en-US" dirty="0"/>
              <a:t>）</a:t>
            </a:r>
            <a:r>
              <a:rPr lang="zh-CN" altLang="zh-CN" dirty="0"/>
              <a:t>原订单和产品的联系实际上是订单细节和产品的联系。每条订货细节对应一个产品描述，订单处理时从中获得当前单价、产品重量等信息。</a:t>
            </a:r>
            <a:endParaRPr lang="en-US" altLang="zh-CN" dirty="0"/>
          </a:p>
          <a:p>
            <a:pPr lvl="1">
              <a:lnSpc>
                <a:spcPct val="150000"/>
              </a:lnSpc>
              <a:buFont typeface="Wingdings" panose="05000000000000000000" pitchFamily="2" charset="2"/>
              <a:buNone/>
            </a:pPr>
            <a:r>
              <a:rPr lang="zh-CN" altLang="en-US" dirty="0"/>
              <a:t>（</a:t>
            </a:r>
            <a:r>
              <a:rPr lang="en-US" altLang="zh-CN" dirty="0"/>
              <a:t>3</a:t>
            </a:r>
            <a:r>
              <a:rPr lang="zh-CN" altLang="en-US" dirty="0"/>
              <a:t>）</a:t>
            </a:r>
            <a:r>
              <a:rPr lang="zh-CN" altLang="zh-CN" dirty="0"/>
              <a:t>工厂对大宗订货给予优惠。每种产品都规定了不同订货数量的折扣，应增加一个“折扣规则”实体存放这些信息，而不应把它们放在产品实体中。</a:t>
            </a:r>
          </a:p>
          <a:p>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9B9B37C7-E869-4D60-9397-10CF707E6F20}" type="datetime1">
              <a:rPr lang="zh-CN" altLang="en-US" smtClean="0"/>
              <a:t>2021/11/25</a:t>
            </a:fld>
            <a:endParaRPr lang="zh-CN" altLang="en-US" dirty="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sz="3600"/>
              <a:t>概念结构设计（续）</a:t>
            </a:r>
          </a:p>
        </p:txBody>
      </p:sp>
      <p:sp>
        <p:nvSpPr>
          <p:cNvPr id="80899" name="内容占位符 2"/>
          <p:cNvSpPr>
            <a:spLocks noGrp="1"/>
          </p:cNvSpPr>
          <p:nvPr>
            <p:ph idx="1"/>
          </p:nvPr>
        </p:nvSpPr>
        <p:spPr>
          <a:xfrm>
            <a:off x="827584" y="911225"/>
            <a:ext cx="8149538" cy="4854575"/>
          </a:xfrm>
        </p:spPr>
        <p:txBody>
          <a:bodyPr/>
          <a:lstStyle/>
          <a:p>
            <a:r>
              <a:rPr lang="zh-CN" altLang="zh-CN" sz="2400" dirty="0"/>
              <a:t>最后得到销售管理子系统</a:t>
            </a:r>
            <a:r>
              <a:rPr lang="en-US" altLang="zh-CN" sz="2400" dirty="0"/>
              <a:t>E-R</a:t>
            </a:r>
            <a:r>
              <a:rPr lang="zh-CN" altLang="zh-CN" sz="2400" dirty="0"/>
              <a:t>图如图</a:t>
            </a:r>
            <a:r>
              <a:rPr lang="en-US" altLang="zh-CN" sz="2400" dirty="0"/>
              <a:t>7.23</a:t>
            </a:r>
            <a:r>
              <a:rPr lang="zh-CN" altLang="zh-CN" sz="2400" dirty="0"/>
              <a:t>所示。</a:t>
            </a:r>
          </a:p>
        </p:txBody>
      </p:sp>
      <p:sp>
        <p:nvSpPr>
          <p:cNvPr id="80900" name="TextBox 4"/>
          <p:cNvSpPr txBox="1">
            <a:spLocks noChangeArrowheads="1"/>
          </p:cNvSpPr>
          <p:nvPr/>
        </p:nvSpPr>
        <p:spPr bwMode="auto">
          <a:xfrm>
            <a:off x="2751931" y="6343073"/>
            <a:ext cx="3468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b="1" dirty="0"/>
              <a:t>图</a:t>
            </a:r>
            <a:r>
              <a:rPr lang="en-US" altLang="zh-CN" b="1" dirty="0"/>
              <a:t>7.23  </a:t>
            </a:r>
            <a:r>
              <a:rPr lang="zh-CN" altLang="zh-CN" b="1" dirty="0"/>
              <a:t>销售管理子系统的</a:t>
            </a:r>
            <a:r>
              <a:rPr lang="en-US" altLang="zh-CN" b="1" dirty="0"/>
              <a:t>E-R</a:t>
            </a:r>
            <a:r>
              <a:rPr lang="zh-CN" altLang="zh-CN" b="1" dirty="0"/>
              <a:t>图</a:t>
            </a:r>
            <a:endParaRPr lang="zh-CN" altLang="en-US" b="1" dirty="0"/>
          </a:p>
        </p:txBody>
      </p:sp>
      <p:pic>
        <p:nvPicPr>
          <p:cNvPr id="809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3" y="1679575"/>
            <a:ext cx="7012061" cy="448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4889E5E3-5249-47B8-9F58-C1D43CDE76E5}"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0901"/>
                                        </p:tgtEl>
                                        <p:attrNameLst>
                                          <p:attrName>style.visibility</p:attrName>
                                        </p:attrNameLst>
                                      </p:cBhvr>
                                      <p:to>
                                        <p:strVal val="visible"/>
                                      </p:to>
                                    </p:set>
                                    <p:anim calcmode="lin" valueType="num">
                                      <p:cBhvr>
                                        <p:cTn id="7" dur="1000" fill="hold"/>
                                        <p:tgtEl>
                                          <p:spTgt spid="80901"/>
                                        </p:tgtEl>
                                        <p:attrNameLst>
                                          <p:attrName>ppt_w</p:attrName>
                                        </p:attrNameLst>
                                      </p:cBhvr>
                                      <p:tavLst>
                                        <p:tav tm="0">
                                          <p:val>
                                            <p:fltVal val="0"/>
                                          </p:val>
                                        </p:tav>
                                        <p:tav tm="100000">
                                          <p:val>
                                            <p:strVal val="#ppt_w"/>
                                          </p:val>
                                        </p:tav>
                                      </p:tavLst>
                                    </p:anim>
                                    <p:anim calcmode="lin" valueType="num">
                                      <p:cBhvr>
                                        <p:cTn id="8" dur="1000" fill="hold"/>
                                        <p:tgtEl>
                                          <p:spTgt spid="80901"/>
                                        </p:tgtEl>
                                        <p:attrNameLst>
                                          <p:attrName>ppt_h</p:attrName>
                                        </p:attrNameLst>
                                      </p:cBhvr>
                                      <p:tavLst>
                                        <p:tav tm="0">
                                          <p:val>
                                            <p:fltVal val="0"/>
                                          </p:val>
                                        </p:tav>
                                        <p:tav tm="100000">
                                          <p:val>
                                            <p:strVal val="#ppt_h"/>
                                          </p:val>
                                        </p:tav>
                                      </p:tavLst>
                                    </p:anim>
                                    <p:anim calcmode="lin" valueType="num">
                                      <p:cBhvr>
                                        <p:cTn id="9" dur="1000" fill="hold"/>
                                        <p:tgtEl>
                                          <p:spTgt spid="80901"/>
                                        </p:tgtEl>
                                        <p:attrNameLst>
                                          <p:attrName>style.rotation</p:attrName>
                                        </p:attrNameLst>
                                      </p:cBhvr>
                                      <p:tavLst>
                                        <p:tav tm="0">
                                          <p:val>
                                            <p:fltVal val="90"/>
                                          </p:val>
                                        </p:tav>
                                        <p:tav tm="100000">
                                          <p:val>
                                            <p:fltVal val="0"/>
                                          </p:val>
                                        </p:tav>
                                      </p:tavLst>
                                    </p:anim>
                                    <p:animEffect transition="in" filter="fade">
                                      <p:cBhvr>
                                        <p:cTn id="10" dur="1000"/>
                                        <p:tgtEl>
                                          <p:spTgt spid="80901"/>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0900"/>
                                        </p:tgtEl>
                                        <p:attrNameLst>
                                          <p:attrName>style.visibility</p:attrName>
                                        </p:attrNameLst>
                                      </p:cBhvr>
                                      <p:to>
                                        <p:strVal val="visible"/>
                                      </p:to>
                                    </p:set>
                                    <p:anim calcmode="lin" valueType="num">
                                      <p:cBhvr>
                                        <p:cTn id="13" dur="1000" fill="hold"/>
                                        <p:tgtEl>
                                          <p:spTgt spid="80900"/>
                                        </p:tgtEl>
                                        <p:attrNameLst>
                                          <p:attrName>ppt_w</p:attrName>
                                        </p:attrNameLst>
                                      </p:cBhvr>
                                      <p:tavLst>
                                        <p:tav tm="0">
                                          <p:val>
                                            <p:fltVal val="0"/>
                                          </p:val>
                                        </p:tav>
                                        <p:tav tm="100000">
                                          <p:val>
                                            <p:strVal val="#ppt_w"/>
                                          </p:val>
                                        </p:tav>
                                      </p:tavLst>
                                    </p:anim>
                                    <p:anim calcmode="lin" valueType="num">
                                      <p:cBhvr>
                                        <p:cTn id="14" dur="1000" fill="hold"/>
                                        <p:tgtEl>
                                          <p:spTgt spid="80900"/>
                                        </p:tgtEl>
                                        <p:attrNameLst>
                                          <p:attrName>ppt_h</p:attrName>
                                        </p:attrNameLst>
                                      </p:cBhvr>
                                      <p:tavLst>
                                        <p:tav tm="0">
                                          <p:val>
                                            <p:fltVal val="0"/>
                                          </p:val>
                                        </p:tav>
                                        <p:tav tm="100000">
                                          <p:val>
                                            <p:strVal val="#ppt_h"/>
                                          </p:val>
                                        </p:tav>
                                      </p:tavLst>
                                    </p:anim>
                                    <p:anim calcmode="lin" valueType="num">
                                      <p:cBhvr>
                                        <p:cTn id="15" dur="1000" fill="hold"/>
                                        <p:tgtEl>
                                          <p:spTgt spid="80900"/>
                                        </p:tgtEl>
                                        <p:attrNameLst>
                                          <p:attrName>style.rotation</p:attrName>
                                        </p:attrNameLst>
                                      </p:cBhvr>
                                      <p:tavLst>
                                        <p:tav tm="0">
                                          <p:val>
                                            <p:fltVal val="90"/>
                                          </p:val>
                                        </p:tav>
                                        <p:tav tm="100000">
                                          <p:val>
                                            <p:fltVal val="0"/>
                                          </p:val>
                                        </p:tav>
                                      </p:tavLst>
                                    </p:anim>
                                    <p:animEffect transition="in" filter="fade">
                                      <p:cBhvr>
                                        <p:cTn id="16" dur="1000"/>
                                        <p:tgtEl>
                                          <p:spTgt spid="80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sz="3600"/>
              <a:t>概念结构设计（续）</a:t>
            </a:r>
          </a:p>
        </p:txBody>
      </p:sp>
      <p:sp>
        <p:nvSpPr>
          <p:cNvPr id="81923" name="内容占位符 2"/>
          <p:cNvSpPr>
            <a:spLocks noGrp="1"/>
          </p:cNvSpPr>
          <p:nvPr>
            <p:ph idx="1"/>
          </p:nvPr>
        </p:nvSpPr>
        <p:spPr>
          <a:xfrm>
            <a:off x="827584" y="836712"/>
            <a:ext cx="8149538" cy="4854575"/>
          </a:xfrm>
        </p:spPr>
        <p:txBody>
          <a:bodyPr/>
          <a:lstStyle/>
          <a:p>
            <a:pPr>
              <a:lnSpc>
                <a:spcPct val="120000"/>
              </a:lnSpc>
            </a:pPr>
            <a:r>
              <a:rPr lang="zh-CN" altLang="zh-CN" sz="2400" dirty="0"/>
              <a:t>对每个实体定义的属性如下：</a:t>
            </a:r>
          </a:p>
          <a:p>
            <a:pPr lvl="1">
              <a:lnSpc>
                <a:spcPct val="120000"/>
              </a:lnSpc>
            </a:pPr>
            <a:r>
              <a:rPr lang="zh-CN" altLang="zh-CN" sz="2200" dirty="0"/>
              <a:t>顾客：</a:t>
            </a:r>
            <a:r>
              <a:rPr lang="en-US" altLang="zh-CN" sz="2200" dirty="0"/>
              <a:t>{</a:t>
            </a:r>
            <a:r>
              <a:rPr lang="zh-CN" altLang="zh-CN" sz="2200" u="sng" dirty="0"/>
              <a:t>顾客号</a:t>
            </a:r>
            <a:r>
              <a:rPr lang="zh-CN" altLang="zh-CN" sz="2200" dirty="0"/>
              <a:t>，顾客名，地址，电话，信贷状况，账目余额</a:t>
            </a:r>
            <a:r>
              <a:rPr lang="en-US" altLang="zh-CN" sz="2200" dirty="0"/>
              <a:t>}</a:t>
            </a:r>
            <a:endParaRPr lang="zh-CN" altLang="zh-CN" sz="2200" dirty="0"/>
          </a:p>
          <a:p>
            <a:pPr lvl="1">
              <a:lnSpc>
                <a:spcPct val="120000"/>
              </a:lnSpc>
            </a:pPr>
            <a:r>
              <a:rPr lang="zh-CN" altLang="zh-CN" sz="2200" dirty="0"/>
              <a:t>订单：</a:t>
            </a:r>
            <a:r>
              <a:rPr lang="en-US" altLang="zh-CN" sz="2200" dirty="0"/>
              <a:t>{</a:t>
            </a:r>
            <a:r>
              <a:rPr lang="zh-CN" altLang="zh-CN" sz="2200" u="sng" dirty="0"/>
              <a:t>订单号</a:t>
            </a:r>
            <a:r>
              <a:rPr lang="zh-CN" altLang="zh-CN" sz="2200" dirty="0"/>
              <a:t>，顾客号，订货项数，订货日期，交货日期，工种号，生产地点</a:t>
            </a:r>
            <a:r>
              <a:rPr lang="en-US" altLang="zh-CN" sz="2200" dirty="0"/>
              <a:t>}</a:t>
            </a:r>
            <a:endParaRPr lang="zh-CN" altLang="zh-CN" sz="2200" dirty="0"/>
          </a:p>
          <a:p>
            <a:pPr lvl="1">
              <a:lnSpc>
                <a:spcPct val="120000"/>
              </a:lnSpc>
            </a:pPr>
            <a:r>
              <a:rPr lang="zh-CN" altLang="zh-CN" sz="2200" dirty="0"/>
              <a:t>订单细则：</a:t>
            </a:r>
            <a:r>
              <a:rPr lang="en-US" altLang="zh-CN" sz="2200" dirty="0"/>
              <a:t>{</a:t>
            </a:r>
            <a:r>
              <a:rPr lang="zh-CN" altLang="zh-CN" sz="2200" u="sng" dirty="0"/>
              <a:t>订单号，细则号</a:t>
            </a:r>
            <a:r>
              <a:rPr lang="zh-CN" altLang="zh-CN" sz="2200" dirty="0"/>
              <a:t>，零件号，订货数，金额</a:t>
            </a:r>
            <a:r>
              <a:rPr lang="en-US" altLang="zh-CN" sz="2200" dirty="0"/>
              <a:t>}</a:t>
            </a:r>
            <a:endParaRPr lang="zh-CN" altLang="zh-CN" sz="2200" dirty="0"/>
          </a:p>
          <a:p>
            <a:pPr lvl="1">
              <a:lnSpc>
                <a:spcPct val="120000"/>
              </a:lnSpc>
            </a:pPr>
            <a:r>
              <a:rPr lang="zh-CN" altLang="zh-CN" sz="2200" dirty="0"/>
              <a:t>应收账款：</a:t>
            </a:r>
            <a:r>
              <a:rPr lang="en-US" altLang="zh-CN" sz="2200" dirty="0"/>
              <a:t>{</a:t>
            </a:r>
            <a:r>
              <a:rPr lang="zh-CN" altLang="zh-CN" sz="2200" u="sng" dirty="0"/>
              <a:t>顾客号，订单号</a:t>
            </a:r>
            <a:r>
              <a:rPr lang="zh-CN" altLang="zh-CN" sz="2200" dirty="0"/>
              <a:t>，发票号，应收金额，支付日期，支付金额，当前余额，货款限额</a:t>
            </a:r>
            <a:r>
              <a:rPr lang="en-US" altLang="zh-CN" sz="2200" dirty="0"/>
              <a:t>}</a:t>
            </a:r>
            <a:endParaRPr lang="zh-CN" altLang="zh-CN" sz="2200" dirty="0"/>
          </a:p>
          <a:p>
            <a:pPr lvl="1">
              <a:lnSpc>
                <a:spcPct val="120000"/>
              </a:lnSpc>
            </a:pPr>
            <a:r>
              <a:rPr lang="zh-CN" altLang="zh-CN" sz="2200" dirty="0"/>
              <a:t>产品：</a:t>
            </a:r>
            <a:r>
              <a:rPr lang="en-US" altLang="zh-CN" sz="2200" dirty="0"/>
              <a:t>{</a:t>
            </a:r>
            <a:r>
              <a:rPr lang="zh-CN" altLang="zh-CN" sz="2200" u="sng" dirty="0"/>
              <a:t>产品号</a:t>
            </a:r>
            <a:r>
              <a:rPr lang="zh-CN" altLang="zh-CN" sz="2200" dirty="0"/>
              <a:t>，产品名，单价，重量</a:t>
            </a:r>
            <a:r>
              <a:rPr lang="en-US" altLang="zh-CN" sz="2200" dirty="0"/>
              <a:t>}</a:t>
            </a:r>
            <a:endParaRPr lang="zh-CN" altLang="zh-CN" sz="2200" dirty="0"/>
          </a:p>
          <a:p>
            <a:pPr lvl="1">
              <a:lnSpc>
                <a:spcPct val="120000"/>
              </a:lnSpc>
            </a:pPr>
            <a:r>
              <a:rPr lang="zh-CN" altLang="zh-CN" sz="2200" dirty="0"/>
              <a:t>折扣规则：</a:t>
            </a:r>
            <a:r>
              <a:rPr lang="en-US" altLang="zh-CN" sz="2200" dirty="0"/>
              <a:t>{</a:t>
            </a:r>
            <a:r>
              <a:rPr lang="zh-CN" altLang="zh-CN" sz="2200" u="sng" dirty="0"/>
              <a:t>产品号，订货量</a:t>
            </a:r>
            <a:r>
              <a:rPr lang="zh-CN" altLang="zh-CN" sz="2200" dirty="0"/>
              <a:t>，折扣</a:t>
            </a:r>
            <a:r>
              <a:rPr lang="en-US" altLang="zh-CN" sz="2200" dirty="0"/>
              <a:t>}</a:t>
            </a:r>
            <a:endParaRPr lang="zh-CN" altLang="zh-CN" sz="2200" dirty="0"/>
          </a:p>
          <a:p>
            <a:endParaRPr lang="zh-CN" altLang="en-US" sz="2400" dirty="0"/>
          </a:p>
          <a:p>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36B76819-D44F-4E3F-8E56-EAF21B67883D}" type="datetime1">
              <a:rPr lang="zh-CN" altLang="en-US" smtClean="0"/>
              <a:t>2021/11/25</a:t>
            </a:fld>
            <a:endParaRPr lang="zh-CN" altLang="en-US" dirty="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sz="3600"/>
              <a:t>概念结构设计（续）</a:t>
            </a:r>
          </a:p>
        </p:txBody>
      </p:sp>
      <p:sp>
        <p:nvSpPr>
          <p:cNvPr id="82947" name="内容占位符 2"/>
          <p:cNvSpPr>
            <a:spLocks noGrp="1"/>
          </p:cNvSpPr>
          <p:nvPr>
            <p:ph idx="1"/>
          </p:nvPr>
        </p:nvSpPr>
        <p:spPr>
          <a:xfrm>
            <a:off x="827584" y="857250"/>
            <a:ext cx="8149538" cy="4854575"/>
          </a:xfrm>
        </p:spPr>
        <p:txBody>
          <a:bodyPr/>
          <a:lstStyle/>
          <a:p>
            <a:pPr>
              <a:lnSpc>
                <a:spcPct val="150000"/>
              </a:lnSpc>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2. E-R</a:t>
            </a:r>
            <a:r>
              <a:rPr lang="zh-CN" altLang="en-US" dirty="0">
                <a:latin typeface="微软雅黑" panose="020B0503020204020204" pitchFamily="34" charset="-122"/>
                <a:ea typeface="微软雅黑" panose="020B0503020204020204" pitchFamily="34" charset="-122"/>
              </a:rPr>
              <a:t>图的集成</a:t>
            </a:r>
          </a:p>
          <a:p>
            <a:pPr lvl="1">
              <a:lnSpc>
                <a:spcPct val="150000"/>
              </a:lnSpc>
            </a:pPr>
            <a:r>
              <a:rPr lang="en-US" altLang="zh-CN" dirty="0">
                <a:solidFill>
                  <a:srgbClr val="C00000"/>
                </a:solidFill>
                <a:latin typeface="微软雅黑" panose="020B0503020204020204" pitchFamily="34" charset="-122"/>
                <a:ea typeface="微软雅黑" panose="020B0503020204020204" pitchFamily="34" charset="-122"/>
              </a:rPr>
              <a:t>E-R</a:t>
            </a:r>
            <a:r>
              <a:rPr lang="zh-CN" altLang="en-US" dirty="0">
                <a:solidFill>
                  <a:srgbClr val="C00000"/>
                </a:solidFill>
                <a:latin typeface="微软雅黑" panose="020B0503020204020204" pitchFamily="34" charset="-122"/>
                <a:ea typeface="微软雅黑" panose="020B0503020204020204" pitchFamily="34" charset="-122"/>
              </a:rPr>
              <a:t>图的集成一般需要分两步</a:t>
            </a:r>
          </a:p>
          <a:p>
            <a:pPr lvl="2">
              <a:lnSpc>
                <a:spcPct val="150000"/>
              </a:lnSpc>
              <a:buSzPct val="87000"/>
              <a:buFont typeface="Wingdings" panose="05000000000000000000" pitchFamily="2" charset="2"/>
              <a:buChar char="l"/>
            </a:pPr>
            <a:r>
              <a:rPr lang="zh-CN" altLang="en-US" dirty="0">
                <a:solidFill>
                  <a:srgbClr val="C00000"/>
                </a:solidFill>
                <a:latin typeface="微软雅黑" panose="020B0503020204020204" pitchFamily="34" charset="-122"/>
                <a:ea typeface="微软雅黑" panose="020B0503020204020204" pitchFamily="34" charset="-122"/>
              </a:rPr>
              <a:t> 合并。解决各分</a:t>
            </a:r>
            <a:r>
              <a:rPr lang="en-US" altLang="zh-CN" dirty="0">
                <a:solidFill>
                  <a:srgbClr val="C00000"/>
                </a:solidFill>
                <a:latin typeface="微软雅黑" panose="020B0503020204020204" pitchFamily="34" charset="-122"/>
                <a:ea typeface="微软雅黑" panose="020B0503020204020204" pitchFamily="34" charset="-122"/>
              </a:rPr>
              <a:t>E-R</a:t>
            </a:r>
            <a:r>
              <a:rPr lang="zh-CN" altLang="en-US" dirty="0">
                <a:solidFill>
                  <a:srgbClr val="C00000"/>
                </a:solidFill>
                <a:latin typeface="微软雅黑" panose="020B0503020204020204" pitchFamily="34" charset="-122"/>
                <a:ea typeface="微软雅黑" panose="020B0503020204020204" pitchFamily="34" charset="-122"/>
              </a:rPr>
              <a:t>图之间的冲突，将分</a:t>
            </a:r>
            <a:r>
              <a:rPr lang="en-US" altLang="zh-CN" dirty="0">
                <a:solidFill>
                  <a:srgbClr val="C00000"/>
                </a:solidFill>
                <a:latin typeface="微软雅黑" panose="020B0503020204020204" pitchFamily="34" charset="-122"/>
                <a:ea typeface="微软雅黑" panose="020B0503020204020204" pitchFamily="34" charset="-122"/>
              </a:rPr>
              <a:t>E-R</a:t>
            </a:r>
            <a:r>
              <a:rPr lang="zh-CN" altLang="en-US" dirty="0">
                <a:solidFill>
                  <a:srgbClr val="C00000"/>
                </a:solidFill>
                <a:latin typeface="微软雅黑" panose="020B0503020204020204" pitchFamily="34" charset="-122"/>
                <a:ea typeface="微软雅黑" panose="020B0503020204020204" pitchFamily="34" charset="-122"/>
              </a:rPr>
              <a:t>图合并起来生成初步</a:t>
            </a:r>
            <a:r>
              <a:rPr lang="en-US" altLang="zh-CN" dirty="0">
                <a:solidFill>
                  <a:srgbClr val="C00000"/>
                </a:solidFill>
                <a:latin typeface="微软雅黑" panose="020B0503020204020204" pitchFamily="34" charset="-122"/>
                <a:ea typeface="微软雅黑" panose="020B0503020204020204" pitchFamily="34" charset="-122"/>
              </a:rPr>
              <a:t>E-R</a:t>
            </a:r>
            <a:r>
              <a:rPr lang="zh-CN" altLang="en-US" dirty="0">
                <a:solidFill>
                  <a:srgbClr val="C00000"/>
                </a:solidFill>
                <a:latin typeface="微软雅黑" panose="020B0503020204020204" pitchFamily="34" charset="-122"/>
                <a:ea typeface="微软雅黑" panose="020B0503020204020204" pitchFamily="34" charset="-122"/>
              </a:rPr>
              <a:t>图。</a:t>
            </a:r>
          </a:p>
          <a:p>
            <a:pPr lvl="2">
              <a:lnSpc>
                <a:spcPct val="150000"/>
              </a:lnSpc>
              <a:buSzPct val="87000"/>
              <a:buFont typeface="Wingdings" panose="05000000000000000000" pitchFamily="2" charset="2"/>
              <a:buChar char="l"/>
            </a:pPr>
            <a:r>
              <a:rPr lang="zh-CN" altLang="en-US" dirty="0">
                <a:solidFill>
                  <a:srgbClr val="C00000"/>
                </a:solidFill>
                <a:latin typeface="微软雅黑" panose="020B0503020204020204" pitchFamily="34" charset="-122"/>
                <a:ea typeface="微软雅黑" panose="020B0503020204020204" pitchFamily="34" charset="-122"/>
              </a:rPr>
              <a:t> 修改和重构。消除不必要的冗余，生成基本</a:t>
            </a:r>
            <a:r>
              <a:rPr lang="en-US" altLang="zh-CN" dirty="0">
                <a:solidFill>
                  <a:srgbClr val="C00000"/>
                </a:solidFill>
                <a:latin typeface="微软雅黑" panose="020B0503020204020204" pitchFamily="34" charset="-122"/>
                <a:ea typeface="微软雅黑" panose="020B0503020204020204" pitchFamily="34" charset="-122"/>
              </a:rPr>
              <a:t>E-R</a:t>
            </a:r>
            <a:r>
              <a:rPr lang="zh-CN" altLang="en-US" dirty="0">
                <a:solidFill>
                  <a:srgbClr val="C00000"/>
                </a:solidFill>
                <a:latin typeface="微软雅黑" panose="020B0503020204020204" pitchFamily="34" charset="-122"/>
                <a:ea typeface="微软雅黑" panose="020B0503020204020204" pitchFamily="34" charset="-122"/>
              </a:rPr>
              <a:t>图。</a:t>
            </a:r>
          </a:p>
          <a:p>
            <a:endParaRPr lang="zh-CN" altLang="en-US" dirty="0"/>
          </a:p>
        </p:txBody>
      </p:sp>
      <p:pic>
        <p:nvPicPr>
          <p:cNvPr id="8294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717032"/>
            <a:ext cx="4877612" cy="3140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F1FCD15C-14DC-4702-893B-8CAA42C7DD82}"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anim calcmode="lin" valueType="num">
                                      <p:cBhvr>
                                        <p:cTn id="7" dur="500" fill="hold"/>
                                        <p:tgtEl>
                                          <p:spTgt spid="8294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8294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82947">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82947">
                                            <p:txEl>
                                              <p:pRg st="2" end="2"/>
                                            </p:txEl>
                                          </p:spTgt>
                                        </p:tgtEl>
                                        <p:attrNameLst>
                                          <p:attrName>style.visibility</p:attrName>
                                        </p:attrNameLst>
                                      </p:cBhvr>
                                      <p:to>
                                        <p:strVal val="visible"/>
                                      </p:to>
                                    </p:set>
                                    <p:anim calcmode="lin" valueType="num">
                                      <p:cBhvr>
                                        <p:cTn id="12" dur="500" fill="hold"/>
                                        <p:tgtEl>
                                          <p:spTgt spid="82947">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82947">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82947">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82947">
                                            <p:txEl>
                                              <p:pRg st="3" end="3"/>
                                            </p:txEl>
                                          </p:spTgt>
                                        </p:tgtEl>
                                        <p:attrNameLst>
                                          <p:attrName>style.visibility</p:attrName>
                                        </p:attrNameLst>
                                      </p:cBhvr>
                                      <p:to>
                                        <p:strVal val="visible"/>
                                      </p:to>
                                    </p:set>
                                    <p:anim calcmode="lin" valueType="num">
                                      <p:cBhvr>
                                        <p:cTn id="17" dur="500" fill="hold"/>
                                        <p:tgtEl>
                                          <p:spTgt spid="82947">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82947">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8294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82948"/>
                                        </p:tgtEl>
                                        <p:attrNameLst>
                                          <p:attrName>style.visibility</p:attrName>
                                        </p:attrNameLst>
                                      </p:cBhvr>
                                      <p:to>
                                        <p:strVal val="visible"/>
                                      </p:to>
                                    </p:set>
                                    <p:animEffect transition="in" filter="randombar(horizontal)">
                                      <p:cBhvr>
                                        <p:cTn id="24" dur="5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sz="3600"/>
              <a:t>概念结构设计（续）</a:t>
            </a:r>
          </a:p>
        </p:txBody>
      </p:sp>
      <p:sp>
        <p:nvSpPr>
          <p:cNvPr id="83971" name="内容占位符 2"/>
          <p:cNvSpPr>
            <a:spLocks noGrp="1"/>
          </p:cNvSpPr>
          <p:nvPr>
            <p:ph idx="1"/>
          </p:nvPr>
        </p:nvSpPr>
        <p:spPr>
          <a:xfrm>
            <a:off x="323528" y="836712"/>
            <a:ext cx="8784976" cy="4854575"/>
          </a:xfrm>
        </p:spPr>
        <p:txBody>
          <a:bodyPr/>
          <a:lstStyle/>
          <a:p>
            <a:pPr lvl="1">
              <a:lnSpc>
                <a:spcPct val="150000"/>
              </a:lnSpc>
              <a:buFont typeface="Wingdings" panose="05000000000000000000" pitchFamily="2" charset="2"/>
              <a:buNone/>
            </a:pP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en-US" dirty="0">
                <a:solidFill>
                  <a:srgbClr val="002060"/>
                </a:solidFill>
                <a:latin typeface="微软雅黑" panose="020B0503020204020204" pitchFamily="34" charset="-122"/>
                <a:ea typeface="微软雅黑" panose="020B0503020204020204" pitchFamily="34" charset="-122"/>
              </a:rPr>
              <a:t>）合并</a:t>
            </a:r>
            <a:r>
              <a:rPr lang="en-US" altLang="zh-CN" dirty="0">
                <a:solidFill>
                  <a:srgbClr val="002060"/>
                </a:solidFill>
                <a:latin typeface="微软雅黑" panose="020B0503020204020204" pitchFamily="34" charset="-122"/>
                <a:ea typeface="微软雅黑" panose="020B0503020204020204" pitchFamily="34" charset="-122"/>
              </a:rPr>
              <a:t>E-R</a:t>
            </a:r>
            <a:r>
              <a:rPr lang="zh-CN" altLang="en-US" dirty="0">
                <a:solidFill>
                  <a:srgbClr val="002060"/>
                </a:solidFill>
                <a:latin typeface="微软雅黑" panose="020B0503020204020204" pitchFamily="34" charset="-122"/>
                <a:ea typeface="微软雅黑" panose="020B0503020204020204" pitchFamily="34" charset="-122"/>
              </a:rPr>
              <a:t>图，生成初步</a:t>
            </a:r>
            <a:r>
              <a:rPr lang="en-US" altLang="zh-CN" dirty="0">
                <a:solidFill>
                  <a:srgbClr val="002060"/>
                </a:solidFill>
                <a:latin typeface="微软雅黑" panose="020B0503020204020204" pitchFamily="34" charset="-122"/>
                <a:ea typeface="微软雅黑" panose="020B0503020204020204" pitchFamily="34" charset="-122"/>
              </a:rPr>
              <a:t>E-R</a:t>
            </a:r>
            <a:r>
              <a:rPr lang="zh-CN" altLang="en-US" dirty="0">
                <a:solidFill>
                  <a:srgbClr val="002060"/>
                </a:solidFill>
                <a:latin typeface="微软雅黑" panose="020B0503020204020204" pitchFamily="34" charset="-122"/>
                <a:ea typeface="微软雅黑" panose="020B0503020204020204" pitchFamily="34" charset="-122"/>
              </a:rPr>
              <a:t>图</a:t>
            </a:r>
            <a:endParaRPr lang="en-US" altLang="zh-CN" dirty="0">
              <a:solidFill>
                <a:srgbClr val="002060"/>
              </a:solidFill>
              <a:latin typeface="微软雅黑" panose="020B0503020204020204" pitchFamily="34" charset="-122"/>
              <a:ea typeface="微软雅黑" panose="020B0503020204020204" pitchFamily="34" charset="-122"/>
            </a:endParaRPr>
          </a:p>
          <a:p>
            <a:pPr lvl="2">
              <a:lnSpc>
                <a:spcPct val="150000"/>
              </a:lnSpc>
              <a:buSzPct val="87000"/>
              <a:buFont typeface="Wingdings" panose="05000000000000000000" pitchFamily="2" charset="2"/>
              <a:buChar char="l"/>
            </a:pPr>
            <a:r>
              <a:rPr lang="zh-CN" altLang="en-US" dirty="0">
                <a:solidFill>
                  <a:srgbClr val="C00000"/>
                </a:solidFill>
                <a:latin typeface="微软雅黑" panose="020B0503020204020204" pitchFamily="34" charset="-122"/>
                <a:ea typeface="微软雅黑" panose="020B0503020204020204" pitchFamily="34" charset="-122"/>
              </a:rPr>
              <a:t>各个局部应用所面向的问题不同，各个子系统的</a:t>
            </a:r>
            <a:r>
              <a:rPr lang="en-US" altLang="zh-CN" dirty="0">
                <a:solidFill>
                  <a:srgbClr val="C00000"/>
                </a:solidFill>
                <a:latin typeface="微软雅黑" panose="020B0503020204020204" pitchFamily="34" charset="-122"/>
                <a:ea typeface="微软雅黑" panose="020B0503020204020204" pitchFamily="34" charset="-122"/>
              </a:rPr>
              <a:t>E-R</a:t>
            </a:r>
            <a:r>
              <a:rPr lang="zh-CN" altLang="en-US" dirty="0">
                <a:solidFill>
                  <a:srgbClr val="C00000"/>
                </a:solidFill>
                <a:latin typeface="微软雅黑" panose="020B0503020204020204" pitchFamily="34" charset="-122"/>
                <a:ea typeface="微软雅黑" panose="020B0503020204020204" pitchFamily="34" charset="-122"/>
              </a:rPr>
              <a:t>图之间必定会存在许多不一致的地方，称之为冲突。</a:t>
            </a:r>
            <a:endParaRPr lang="en-US" altLang="zh-CN" dirty="0">
              <a:solidFill>
                <a:srgbClr val="C00000"/>
              </a:solidFill>
              <a:latin typeface="微软雅黑" panose="020B0503020204020204" pitchFamily="34" charset="-122"/>
              <a:ea typeface="微软雅黑" panose="020B0503020204020204" pitchFamily="34" charset="-122"/>
            </a:endParaRPr>
          </a:p>
          <a:p>
            <a:pPr lvl="2">
              <a:lnSpc>
                <a:spcPct val="150000"/>
              </a:lnSpc>
              <a:buSzPct val="87000"/>
              <a:buFont typeface="Wingdings" panose="05000000000000000000" pitchFamily="2" charset="2"/>
              <a:buChar char="l"/>
            </a:pPr>
            <a:r>
              <a:rPr lang="zh-CN" altLang="en-US" dirty="0">
                <a:solidFill>
                  <a:srgbClr val="C00000"/>
                </a:solidFill>
                <a:latin typeface="微软雅黑" panose="020B0503020204020204" pitchFamily="34" charset="-122"/>
                <a:ea typeface="微软雅黑" panose="020B0503020204020204" pitchFamily="34" charset="-122"/>
              </a:rPr>
              <a:t>子系统</a:t>
            </a:r>
            <a:r>
              <a:rPr lang="en-US" altLang="zh-CN" dirty="0">
                <a:solidFill>
                  <a:srgbClr val="C00000"/>
                </a:solidFill>
                <a:latin typeface="微软雅黑" panose="020B0503020204020204" pitchFamily="34" charset="-122"/>
                <a:ea typeface="微软雅黑" panose="020B0503020204020204" pitchFamily="34" charset="-122"/>
              </a:rPr>
              <a:t>E-R</a:t>
            </a:r>
            <a:r>
              <a:rPr lang="zh-CN" altLang="en-US" dirty="0">
                <a:solidFill>
                  <a:srgbClr val="C00000"/>
                </a:solidFill>
                <a:latin typeface="微软雅黑" panose="020B0503020204020204" pitchFamily="34" charset="-122"/>
                <a:ea typeface="微软雅黑" panose="020B0503020204020204" pitchFamily="34" charset="-122"/>
              </a:rPr>
              <a:t>图之间的冲突主要有三类：</a:t>
            </a:r>
          </a:p>
          <a:p>
            <a:pPr lvl="3">
              <a:lnSpc>
                <a:spcPct val="150000"/>
              </a:lnSpc>
              <a:buFont typeface="Arial" panose="020B0604020202020204" pitchFamily="34" charset="0"/>
              <a:buNone/>
            </a:pPr>
            <a:r>
              <a:rPr lang="zh-CN" altLang="zh-CN" sz="2400" dirty="0">
                <a:solidFill>
                  <a:srgbClr val="C00000"/>
                </a:solidFill>
                <a:latin typeface="微软雅黑" panose="020B0503020204020204" pitchFamily="34" charset="-122"/>
                <a:ea typeface="微软雅黑" panose="020B0503020204020204" pitchFamily="34" charset="-122"/>
              </a:rPr>
              <a:t>①</a:t>
            </a:r>
            <a:r>
              <a:rPr lang="zh-CN" altLang="en-US" sz="2200" dirty="0">
                <a:solidFill>
                  <a:srgbClr val="C00000"/>
                </a:solidFill>
                <a:latin typeface="微软雅黑" panose="020B0503020204020204" pitchFamily="34" charset="-122"/>
                <a:ea typeface="微软雅黑" panose="020B0503020204020204" pitchFamily="34" charset="-122"/>
              </a:rPr>
              <a:t>属性冲突</a:t>
            </a:r>
          </a:p>
          <a:p>
            <a:pPr lvl="3">
              <a:lnSpc>
                <a:spcPct val="150000"/>
              </a:lnSpc>
              <a:buFont typeface="Arial" panose="020B0604020202020204" pitchFamily="34" charset="0"/>
              <a:buNone/>
            </a:pPr>
            <a:r>
              <a:rPr lang="zh-CN" altLang="zh-CN" sz="2400" dirty="0">
                <a:solidFill>
                  <a:srgbClr val="C00000"/>
                </a:solidFill>
                <a:latin typeface="微软雅黑" panose="020B0503020204020204" pitchFamily="34" charset="-122"/>
                <a:ea typeface="微软雅黑" panose="020B0503020204020204" pitchFamily="34" charset="-122"/>
              </a:rPr>
              <a:t>②</a:t>
            </a:r>
            <a:r>
              <a:rPr lang="zh-CN" altLang="en-US" sz="2200" dirty="0">
                <a:solidFill>
                  <a:srgbClr val="C00000"/>
                </a:solidFill>
                <a:latin typeface="微软雅黑" panose="020B0503020204020204" pitchFamily="34" charset="-122"/>
                <a:ea typeface="微软雅黑" panose="020B0503020204020204" pitchFamily="34" charset="-122"/>
              </a:rPr>
              <a:t>命名冲突</a:t>
            </a:r>
          </a:p>
          <a:p>
            <a:pPr lvl="3">
              <a:lnSpc>
                <a:spcPct val="150000"/>
              </a:lnSpc>
              <a:buFont typeface="Arial" panose="020B0604020202020204" pitchFamily="34" charset="0"/>
              <a:buNone/>
            </a:pPr>
            <a:r>
              <a:rPr lang="zh-CN" altLang="zh-CN" sz="2400" dirty="0">
                <a:solidFill>
                  <a:srgbClr val="C00000"/>
                </a:solidFill>
                <a:latin typeface="微软雅黑" panose="020B0503020204020204" pitchFamily="34" charset="-122"/>
                <a:ea typeface="微软雅黑" panose="020B0503020204020204" pitchFamily="34" charset="-122"/>
              </a:rPr>
              <a:t>③</a:t>
            </a:r>
            <a:r>
              <a:rPr lang="zh-CN" altLang="en-US" sz="2200" dirty="0">
                <a:solidFill>
                  <a:srgbClr val="C00000"/>
                </a:solidFill>
                <a:latin typeface="微软雅黑" panose="020B0503020204020204" pitchFamily="34" charset="-122"/>
                <a:ea typeface="微软雅黑" panose="020B0503020204020204" pitchFamily="34" charset="-122"/>
              </a:rPr>
              <a:t>结构冲突</a:t>
            </a:r>
          </a:p>
          <a:p>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AE7F4B0B-A4F1-438E-B31E-72F8EBE36DF0}"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anim calcmode="lin" valueType="num">
                                      <p:cBhvr>
                                        <p:cTn id="7" dur="500" fill="hold"/>
                                        <p:tgtEl>
                                          <p:spTgt spid="8397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8397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83971">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3971">
                                            <p:txEl>
                                              <p:pRg st="2" end="2"/>
                                            </p:txEl>
                                          </p:spTgt>
                                        </p:tgtEl>
                                        <p:attrNameLst>
                                          <p:attrName>style.visibility</p:attrName>
                                        </p:attrNameLst>
                                      </p:cBhvr>
                                      <p:to>
                                        <p:strVal val="visible"/>
                                      </p:to>
                                    </p:set>
                                    <p:anim calcmode="lin" valueType="num">
                                      <p:cBhvr>
                                        <p:cTn id="14" dur="500" fill="hold"/>
                                        <p:tgtEl>
                                          <p:spTgt spid="83971">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83971">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8397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3971">
                                            <p:txEl>
                                              <p:pRg st="3" end="3"/>
                                            </p:txEl>
                                          </p:spTgt>
                                        </p:tgtEl>
                                        <p:attrNameLst>
                                          <p:attrName>style.visibility</p:attrName>
                                        </p:attrNameLst>
                                      </p:cBhvr>
                                      <p:to>
                                        <p:strVal val="visible"/>
                                      </p:to>
                                    </p:set>
                                    <p:anim calcmode="lin" valueType="num">
                                      <p:cBhvr>
                                        <p:cTn id="21" dur="500" fill="hold"/>
                                        <p:tgtEl>
                                          <p:spTgt spid="83971">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83971">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8397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83971">
                                            <p:txEl>
                                              <p:pRg st="4" end="4"/>
                                            </p:txEl>
                                          </p:spTgt>
                                        </p:tgtEl>
                                        <p:attrNameLst>
                                          <p:attrName>style.visibility</p:attrName>
                                        </p:attrNameLst>
                                      </p:cBhvr>
                                      <p:to>
                                        <p:strVal val="visible"/>
                                      </p:to>
                                    </p:set>
                                    <p:anim calcmode="lin" valueType="num">
                                      <p:cBhvr>
                                        <p:cTn id="28" dur="500" fill="hold"/>
                                        <p:tgtEl>
                                          <p:spTgt spid="83971">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83971">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8397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83971">
                                            <p:txEl>
                                              <p:pRg st="5" end="5"/>
                                            </p:txEl>
                                          </p:spTgt>
                                        </p:tgtEl>
                                        <p:attrNameLst>
                                          <p:attrName>style.visibility</p:attrName>
                                        </p:attrNameLst>
                                      </p:cBhvr>
                                      <p:to>
                                        <p:strVal val="visible"/>
                                      </p:to>
                                    </p:set>
                                    <p:anim calcmode="lin" valueType="num">
                                      <p:cBhvr>
                                        <p:cTn id="35" dur="500" fill="hold"/>
                                        <p:tgtEl>
                                          <p:spTgt spid="83971">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83971">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83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en-US" sz="3600"/>
              <a:t>概念结构设计（续）</a:t>
            </a:r>
          </a:p>
        </p:txBody>
      </p:sp>
      <p:sp>
        <p:nvSpPr>
          <p:cNvPr id="84995" name="内容占位符 2"/>
          <p:cNvSpPr>
            <a:spLocks noGrp="1"/>
          </p:cNvSpPr>
          <p:nvPr>
            <p:ph idx="1"/>
          </p:nvPr>
        </p:nvSpPr>
        <p:spPr>
          <a:xfrm>
            <a:off x="395536" y="836712"/>
            <a:ext cx="8712968" cy="4854575"/>
          </a:xfrm>
        </p:spPr>
        <p:txBody>
          <a:bodyPr/>
          <a:lstStyle/>
          <a:p>
            <a:pPr lvl="1">
              <a:lnSpc>
                <a:spcPct val="150000"/>
              </a:lnSpc>
              <a:buFont typeface="Wingdings" panose="05000000000000000000" pitchFamily="2" charset="2"/>
              <a:buNone/>
            </a:pPr>
            <a:r>
              <a:rPr lang="zh-CN" altLang="zh-CN" dirty="0">
                <a:solidFill>
                  <a:srgbClr val="C00000"/>
                </a:solidFill>
                <a:latin typeface="微软雅黑" panose="020B0503020204020204" pitchFamily="34" charset="-122"/>
                <a:ea typeface="微软雅黑" panose="020B0503020204020204" pitchFamily="34" charset="-122"/>
              </a:rPr>
              <a:t>①</a:t>
            </a:r>
            <a:r>
              <a:rPr lang="zh-CN" altLang="en-US" dirty="0">
                <a:solidFill>
                  <a:srgbClr val="C00000"/>
                </a:solidFill>
                <a:latin typeface="微软雅黑" panose="020B0503020204020204" pitchFamily="34" charset="-122"/>
                <a:ea typeface="微软雅黑" panose="020B0503020204020204" pitchFamily="34" charset="-122"/>
              </a:rPr>
              <a:t>属性冲突</a:t>
            </a:r>
          </a:p>
          <a:p>
            <a:pPr lvl="2">
              <a:lnSpc>
                <a:spcPct val="150000"/>
              </a:lnSpc>
              <a:buSzPct val="87000"/>
              <a:buFont typeface="Wingdings" panose="05000000000000000000" pitchFamily="2" charset="2"/>
              <a:buChar char="l"/>
            </a:pPr>
            <a:r>
              <a:rPr lang="zh-CN" altLang="en-US" dirty="0">
                <a:solidFill>
                  <a:srgbClr val="C00000"/>
                </a:solidFill>
                <a:latin typeface="微软雅黑" panose="020B0503020204020204" pitchFamily="34" charset="-122"/>
                <a:ea typeface="微软雅黑" panose="020B0503020204020204" pitchFamily="34" charset="-122"/>
              </a:rPr>
              <a:t>属性域冲突，即属性值的类型、取值范围或取值集合不同。</a:t>
            </a:r>
            <a:endParaRPr lang="en-US" altLang="zh-CN" dirty="0">
              <a:solidFill>
                <a:srgbClr val="C00000"/>
              </a:solidFill>
              <a:latin typeface="微软雅黑" panose="020B0503020204020204" pitchFamily="34" charset="-122"/>
              <a:ea typeface="微软雅黑" panose="020B0503020204020204" pitchFamily="34" charset="-122"/>
            </a:endParaRPr>
          </a:p>
          <a:p>
            <a:pPr lvl="3">
              <a:lnSpc>
                <a:spcPct val="150000"/>
              </a:lnSpc>
              <a:buFont typeface="Wingdings" panose="05000000000000000000" pitchFamily="2" charset="2"/>
              <a:buChar char="Ø"/>
            </a:pPr>
            <a:r>
              <a:rPr lang="zh-CN" altLang="en-US" sz="2200" dirty="0"/>
              <a:t>例如零件号，有的部门把它定义为整数，有的部门把它定义为字符型。</a:t>
            </a:r>
            <a:endParaRPr lang="en-US" altLang="zh-CN" sz="2200" dirty="0"/>
          </a:p>
          <a:p>
            <a:pPr lvl="3">
              <a:lnSpc>
                <a:spcPct val="150000"/>
              </a:lnSpc>
              <a:buFont typeface="Wingdings" panose="05000000000000000000" pitchFamily="2" charset="2"/>
              <a:buChar char="Ø"/>
            </a:pPr>
            <a:r>
              <a:rPr lang="zh-CN" altLang="en-US" sz="2200" dirty="0"/>
              <a:t>年龄，某些部门以出生日期形式表示职工的年龄，而另一些部门用整数表示职工的年龄。</a:t>
            </a:r>
          </a:p>
          <a:p>
            <a:pPr lvl="2">
              <a:lnSpc>
                <a:spcPct val="150000"/>
              </a:lnSpc>
              <a:buSzPct val="87000"/>
              <a:buFont typeface="Wingdings" panose="05000000000000000000" pitchFamily="2" charset="2"/>
              <a:buChar char="l"/>
            </a:pPr>
            <a:r>
              <a:rPr lang="zh-CN" altLang="en-US" dirty="0">
                <a:solidFill>
                  <a:srgbClr val="C00000"/>
                </a:solidFill>
                <a:latin typeface="微软雅黑" panose="020B0503020204020204" pitchFamily="34" charset="-122"/>
                <a:ea typeface="微软雅黑" panose="020B0503020204020204" pitchFamily="34" charset="-122"/>
              </a:rPr>
              <a:t>属性取值单位冲突。</a:t>
            </a:r>
            <a:endParaRPr lang="en-US" altLang="zh-CN" dirty="0">
              <a:solidFill>
                <a:srgbClr val="C00000"/>
              </a:solidFill>
              <a:latin typeface="微软雅黑" panose="020B0503020204020204" pitchFamily="34" charset="-122"/>
              <a:ea typeface="微软雅黑" panose="020B0503020204020204" pitchFamily="34" charset="-122"/>
            </a:endParaRPr>
          </a:p>
          <a:p>
            <a:pPr lvl="3">
              <a:lnSpc>
                <a:spcPct val="150000"/>
              </a:lnSpc>
              <a:buFont typeface="Wingdings" panose="05000000000000000000" pitchFamily="2" charset="2"/>
              <a:buChar char="Ø"/>
            </a:pPr>
            <a:r>
              <a:rPr lang="zh-CN" altLang="en-US" sz="2200" dirty="0"/>
              <a:t>例如，零件的重量有的以公斤为单位，有的以斤为单位，有的以克为单位。</a:t>
            </a:r>
          </a:p>
          <a:p>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0A4F68B8-073E-4F0D-A82F-6C0157F448AF}"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anim calcmode="lin" valueType="num">
                                      <p:cBhvr>
                                        <p:cTn id="7" dur="500" fill="hold"/>
                                        <p:tgtEl>
                                          <p:spTgt spid="8499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8499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84995">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4995">
                                            <p:txEl>
                                              <p:pRg st="2" end="2"/>
                                            </p:txEl>
                                          </p:spTgt>
                                        </p:tgtEl>
                                        <p:attrNameLst>
                                          <p:attrName>style.visibility</p:attrName>
                                        </p:attrNameLst>
                                      </p:cBhvr>
                                      <p:to>
                                        <p:strVal val="visible"/>
                                      </p:to>
                                    </p:set>
                                    <p:anim calcmode="lin" valueType="num">
                                      <p:cBhvr>
                                        <p:cTn id="14" dur="500" fill="hold"/>
                                        <p:tgtEl>
                                          <p:spTgt spid="84995">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84995">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8499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4995">
                                            <p:txEl>
                                              <p:pRg st="3" end="3"/>
                                            </p:txEl>
                                          </p:spTgt>
                                        </p:tgtEl>
                                        <p:attrNameLst>
                                          <p:attrName>style.visibility</p:attrName>
                                        </p:attrNameLst>
                                      </p:cBhvr>
                                      <p:to>
                                        <p:strVal val="visible"/>
                                      </p:to>
                                    </p:set>
                                    <p:anim calcmode="lin" valueType="num">
                                      <p:cBhvr>
                                        <p:cTn id="21" dur="500" fill="hold"/>
                                        <p:tgtEl>
                                          <p:spTgt spid="84995">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84995">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8499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84995">
                                            <p:txEl>
                                              <p:pRg st="4" end="4"/>
                                            </p:txEl>
                                          </p:spTgt>
                                        </p:tgtEl>
                                        <p:attrNameLst>
                                          <p:attrName>style.visibility</p:attrName>
                                        </p:attrNameLst>
                                      </p:cBhvr>
                                      <p:to>
                                        <p:strVal val="visible"/>
                                      </p:to>
                                    </p:set>
                                    <p:anim calcmode="lin" valueType="num">
                                      <p:cBhvr>
                                        <p:cTn id="28" dur="500" fill="hold"/>
                                        <p:tgtEl>
                                          <p:spTgt spid="84995">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84995">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8499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84995">
                                            <p:txEl>
                                              <p:pRg st="5" end="5"/>
                                            </p:txEl>
                                          </p:spTgt>
                                        </p:tgtEl>
                                        <p:attrNameLst>
                                          <p:attrName>style.visibility</p:attrName>
                                        </p:attrNameLst>
                                      </p:cBhvr>
                                      <p:to>
                                        <p:strVal val="visible"/>
                                      </p:to>
                                    </p:set>
                                    <p:anim calcmode="lin" valueType="num">
                                      <p:cBhvr>
                                        <p:cTn id="35" dur="500" fill="hold"/>
                                        <p:tgtEl>
                                          <p:spTgt spid="84995">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84995">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849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sz="3600"/>
              <a:t>概念结构设计（续）</a:t>
            </a:r>
          </a:p>
        </p:txBody>
      </p:sp>
      <p:sp>
        <p:nvSpPr>
          <p:cNvPr id="86019" name="内容占位符 2"/>
          <p:cNvSpPr>
            <a:spLocks noGrp="1"/>
          </p:cNvSpPr>
          <p:nvPr>
            <p:ph idx="1"/>
          </p:nvPr>
        </p:nvSpPr>
        <p:spPr>
          <a:xfrm>
            <a:off x="395536" y="836712"/>
            <a:ext cx="8712968" cy="5616624"/>
          </a:xfrm>
        </p:spPr>
        <p:txBody>
          <a:bodyPr/>
          <a:lstStyle/>
          <a:p>
            <a:pPr lvl="1">
              <a:lnSpc>
                <a:spcPct val="150000"/>
              </a:lnSpc>
              <a:buFont typeface="Wingdings" panose="05000000000000000000" pitchFamily="2" charset="2"/>
              <a:buNone/>
            </a:pPr>
            <a:r>
              <a:rPr lang="zh-CN" altLang="zh-CN" dirty="0">
                <a:solidFill>
                  <a:srgbClr val="C00000"/>
                </a:solidFill>
                <a:latin typeface="微软雅黑" panose="020B0503020204020204" pitchFamily="34" charset="-122"/>
                <a:ea typeface="微软雅黑" panose="020B0503020204020204" pitchFamily="34" charset="-122"/>
              </a:rPr>
              <a:t>②</a:t>
            </a:r>
            <a:r>
              <a:rPr lang="zh-CN" altLang="en-US" dirty="0">
                <a:solidFill>
                  <a:srgbClr val="C00000"/>
                </a:solidFill>
                <a:latin typeface="微软雅黑" panose="020B0503020204020204" pitchFamily="34" charset="-122"/>
                <a:ea typeface="微软雅黑" panose="020B0503020204020204" pitchFamily="34" charset="-122"/>
              </a:rPr>
              <a:t>命名冲突</a:t>
            </a:r>
          </a:p>
          <a:p>
            <a:pPr lvl="2">
              <a:lnSpc>
                <a:spcPct val="150000"/>
              </a:lnSpc>
              <a:buSzPct val="87000"/>
              <a:buFont typeface="Wingdings" panose="05000000000000000000" pitchFamily="2" charset="2"/>
              <a:buChar char="l"/>
            </a:pPr>
            <a:r>
              <a:rPr lang="zh-CN" altLang="en-US" dirty="0">
                <a:solidFill>
                  <a:srgbClr val="C00000"/>
                </a:solidFill>
                <a:latin typeface="微软雅黑" panose="020B0503020204020204" pitchFamily="34" charset="-122"/>
                <a:ea typeface="微软雅黑" panose="020B0503020204020204" pitchFamily="34" charset="-122"/>
              </a:rPr>
              <a:t>同名异义，即不同意义的对象在不同的局部应用中具有相同的名字异名同义（一义多名），即同一意义的对象在不同的局部应用中具有不同的名字。</a:t>
            </a:r>
          </a:p>
          <a:p>
            <a:pPr lvl="3">
              <a:lnSpc>
                <a:spcPct val="150000"/>
              </a:lnSpc>
              <a:buFont typeface="Wingdings" panose="05000000000000000000" pitchFamily="2" charset="2"/>
              <a:buChar char="Ø"/>
            </a:pPr>
            <a:r>
              <a:rPr lang="zh-CN" altLang="en-US" sz="2200" dirty="0"/>
              <a:t>如对科研项目，财务科称为项目，科研处称为课题，生产管理处称为工程。</a:t>
            </a:r>
          </a:p>
          <a:p>
            <a:pPr lvl="2">
              <a:lnSpc>
                <a:spcPct val="150000"/>
              </a:lnSpc>
              <a:buSzPct val="87000"/>
              <a:buFont typeface="Wingdings" panose="05000000000000000000" pitchFamily="2" charset="2"/>
              <a:buChar char="l"/>
            </a:pPr>
            <a:r>
              <a:rPr lang="zh-CN" altLang="en-US" dirty="0">
                <a:solidFill>
                  <a:srgbClr val="C00000"/>
                </a:solidFill>
                <a:latin typeface="微软雅黑" panose="020B0503020204020204" pitchFamily="34" charset="-122"/>
                <a:ea typeface="微软雅黑" panose="020B0503020204020204" pitchFamily="34" charset="-122"/>
              </a:rPr>
              <a:t>命名冲突</a:t>
            </a:r>
            <a:endParaRPr lang="en-US" altLang="zh-CN" dirty="0">
              <a:solidFill>
                <a:srgbClr val="C00000"/>
              </a:solidFill>
              <a:latin typeface="微软雅黑" panose="020B0503020204020204" pitchFamily="34" charset="-122"/>
              <a:ea typeface="微软雅黑" panose="020B0503020204020204" pitchFamily="34" charset="-122"/>
            </a:endParaRPr>
          </a:p>
          <a:p>
            <a:pPr lvl="3">
              <a:lnSpc>
                <a:spcPct val="150000"/>
              </a:lnSpc>
              <a:buSzPct val="87000"/>
              <a:buFont typeface="Wingdings" panose="05000000000000000000" pitchFamily="2" charset="2"/>
              <a:buChar char="Ø"/>
            </a:pPr>
            <a:r>
              <a:rPr lang="zh-CN" altLang="en-US" sz="2200" dirty="0">
                <a:solidFill>
                  <a:srgbClr val="C00000"/>
                </a:solidFill>
                <a:latin typeface="微软雅黑" panose="020B0503020204020204" pitchFamily="34" charset="-122"/>
                <a:ea typeface="微软雅黑" panose="020B0503020204020204" pitchFamily="34" charset="-122"/>
              </a:rPr>
              <a:t>可能发生在实体、联系一级上</a:t>
            </a:r>
            <a:endParaRPr lang="en-US" altLang="zh-CN" sz="2200" dirty="0">
              <a:solidFill>
                <a:srgbClr val="C00000"/>
              </a:solidFill>
              <a:latin typeface="微软雅黑" panose="020B0503020204020204" pitchFamily="34" charset="-122"/>
              <a:ea typeface="微软雅黑" panose="020B0503020204020204" pitchFamily="34" charset="-122"/>
            </a:endParaRPr>
          </a:p>
          <a:p>
            <a:pPr lvl="3">
              <a:lnSpc>
                <a:spcPct val="150000"/>
              </a:lnSpc>
              <a:buSzPct val="87000"/>
              <a:buFont typeface="Wingdings" panose="05000000000000000000" pitchFamily="2" charset="2"/>
              <a:buChar char="Ø"/>
            </a:pPr>
            <a:r>
              <a:rPr lang="zh-CN" altLang="en-US" sz="2200" dirty="0">
                <a:solidFill>
                  <a:srgbClr val="C00000"/>
                </a:solidFill>
                <a:latin typeface="微软雅黑" panose="020B0503020204020204" pitchFamily="34" charset="-122"/>
                <a:ea typeface="微软雅黑" panose="020B0503020204020204" pitchFamily="34" charset="-122"/>
              </a:rPr>
              <a:t>也可能发生在属性一级上</a:t>
            </a:r>
            <a:endParaRPr lang="en-US" altLang="zh-CN" sz="2200" dirty="0">
              <a:solidFill>
                <a:srgbClr val="C00000"/>
              </a:solidFill>
              <a:latin typeface="微软雅黑" panose="020B0503020204020204" pitchFamily="34" charset="-122"/>
              <a:ea typeface="微软雅黑" panose="020B0503020204020204" pitchFamily="34" charset="-122"/>
            </a:endParaRPr>
          </a:p>
          <a:p>
            <a:pPr lvl="3">
              <a:lnSpc>
                <a:spcPct val="150000"/>
              </a:lnSpc>
              <a:buSzPct val="87000"/>
              <a:buFont typeface="Wingdings" panose="05000000000000000000" pitchFamily="2" charset="2"/>
              <a:buChar char="Ø"/>
            </a:pPr>
            <a:r>
              <a:rPr lang="zh-CN" altLang="en-US" sz="2200" dirty="0">
                <a:solidFill>
                  <a:srgbClr val="C00000"/>
                </a:solidFill>
                <a:latin typeface="微软雅黑" panose="020B0503020204020204" pitchFamily="34" charset="-122"/>
                <a:ea typeface="微软雅黑" panose="020B0503020204020204" pitchFamily="34" charset="-122"/>
              </a:rPr>
              <a:t>通过讨论、协商等行政手段加以解决</a:t>
            </a:r>
          </a:p>
          <a:p>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15C37C7E-4E91-4BEB-BC4A-B3B5EF912A3B}"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anim calcmode="lin" valueType="num">
                                      <p:cBhvr>
                                        <p:cTn id="7" dur="500" fill="hold"/>
                                        <p:tgtEl>
                                          <p:spTgt spid="86019">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86019">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86019">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6019">
                                            <p:txEl>
                                              <p:pRg st="2" end="2"/>
                                            </p:txEl>
                                          </p:spTgt>
                                        </p:tgtEl>
                                        <p:attrNameLst>
                                          <p:attrName>style.visibility</p:attrName>
                                        </p:attrNameLst>
                                      </p:cBhvr>
                                      <p:to>
                                        <p:strVal val="visible"/>
                                      </p:to>
                                    </p:set>
                                    <p:anim calcmode="lin" valueType="num">
                                      <p:cBhvr>
                                        <p:cTn id="14" dur="500" fill="hold"/>
                                        <p:tgtEl>
                                          <p:spTgt spid="86019">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86019">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8601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6019">
                                            <p:txEl>
                                              <p:pRg st="3" end="3"/>
                                            </p:txEl>
                                          </p:spTgt>
                                        </p:tgtEl>
                                        <p:attrNameLst>
                                          <p:attrName>style.visibility</p:attrName>
                                        </p:attrNameLst>
                                      </p:cBhvr>
                                      <p:to>
                                        <p:strVal val="visible"/>
                                      </p:to>
                                    </p:set>
                                    <p:anim calcmode="lin" valueType="num">
                                      <p:cBhvr>
                                        <p:cTn id="21" dur="500" fill="hold"/>
                                        <p:tgtEl>
                                          <p:spTgt spid="86019">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86019">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8601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86019">
                                            <p:txEl>
                                              <p:pRg st="4" end="4"/>
                                            </p:txEl>
                                          </p:spTgt>
                                        </p:tgtEl>
                                        <p:attrNameLst>
                                          <p:attrName>style.visibility</p:attrName>
                                        </p:attrNameLst>
                                      </p:cBhvr>
                                      <p:to>
                                        <p:strVal val="visible"/>
                                      </p:to>
                                    </p:set>
                                    <p:anim calcmode="lin" valueType="num">
                                      <p:cBhvr>
                                        <p:cTn id="28" dur="500" fill="hold"/>
                                        <p:tgtEl>
                                          <p:spTgt spid="86019">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86019">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8601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86019">
                                            <p:txEl>
                                              <p:pRg st="5" end="5"/>
                                            </p:txEl>
                                          </p:spTgt>
                                        </p:tgtEl>
                                        <p:attrNameLst>
                                          <p:attrName>style.visibility</p:attrName>
                                        </p:attrNameLst>
                                      </p:cBhvr>
                                      <p:to>
                                        <p:strVal val="visible"/>
                                      </p:to>
                                    </p:set>
                                    <p:anim calcmode="lin" valueType="num">
                                      <p:cBhvr>
                                        <p:cTn id="35" dur="500" fill="hold"/>
                                        <p:tgtEl>
                                          <p:spTgt spid="86019">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86019">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8601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86019">
                                            <p:txEl>
                                              <p:pRg st="6" end="6"/>
                                            </p:txEl>
                                          </p:spTgt>
                                        </p:tgtEl>
                                        <p:attrNameLst>
                                          <p:attrName>style.visibility</p:attrName>
                                        </p:attrNameLst>
                                      </p:cBhvr>
                                      <p:to>
                                        <p:strVal val="visible"/>
                                      </p:to>
                                    </p:set>
                                    <p:anim calcmode="lin" valueType="num">
                                      <p:cBhvr>
                                        <p:cTn id="42" dur="500" fill="hold"/>
                                        <p:tgtEl>
                                          <p:spTgt spid="86019">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86019">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860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sz="3600"/>
              <a:t>概念结构设计（续）</a:t>
            </a:r>
          </a:p>
        </p:txBody>
      </p:sp>
      <p:sp>
        <p:nvSpPr>
          <p:cNvPr id="87043" name="内容占位符 2"/>
          <p:cNvSpPr>
            <a:spLocks noGrp="1"/>
          </p:cNvSpPr>
          <p:nvPr>
            <p:ph idx="1"/>
          </p:nvPr>
        </p:nvSpPr>
        <p:spPr>
          <a:xfrm>
            <a:off x="395536" y="836712"/>
            <a:ext cx="8640960" cy="5616624"/>
          </a:xfrm>
        </p:spPr>
        <p:txBody>
          <a:bodyPr/>
          <a:lstStyle/>
          <a:p>
            <a:pPr lvl="1">
              <a:lnSpc>
                <a:spcPct val="150000"/>
              </a:lnSpc>
              <a:spcBef>
                <a:spcPts val="600"/>
              </a:spcBef>
              <a:buFont typeface="Wingdings" panose="05000000000000000000" pitchFamily="2" charset="2"/>
              <a:buNone/>
            </a:pPr>
            <a:r>
              <a:rPr lang="zh-CN" altLang="zh-CN" dirty="0">
                <a:solidFill>
                  <a:srgbClr val="C00000"/>
                </a:solidFill>
                <a:latin typeface="微软雅黑" panose="020B0503020204020204" pitchFamily="34" charset="-122"/>
                <a:ea typeface="微软雅黑" panose="020B0503020204020204" pitchFamily="34" charset="-122"/>
              </a:rPr>
              <a:t>③</a:t>
            </a:r>
            <a:r>
              <a:rPr lang="zh-CN" altLang="en-US" dirty="0">
                <a:solidFill>
                  <a:srgbClr val="C00000"/>
                </a:solidFill>
                <a:latin typeface="微软雅黑" panose="020B0503020204020204" pitchFamily="34" charset="-122"/>
                <a:ea typeface="微软雅黑" panose="020B0503020204020204" pitchFamily="34" charset="-122"/>
              </a:rPr>
              <a:t>结构冲突</a:t>
            </a:r>
          </a:p>
          <a:p>
            <a:pPr lvl="2">
              <a:lnSpc>
                <a:spcPct val="150000"/>
              </a:lnSpc>
              <a:spcBef>
                <a:spcPts val="600"/>
              </a:spcBef>
              <a:buSzPct val="87000"/>
              <a:buFont typeface="Wingdings" panose="05000000000000000000" pitchFamily="2" charset="2"/>
              <a:buChar char="l"/>
            </a:pPr>
            <a:r>
              <a:rPr lang="zh-CN" altLang="en-US" dirty="0">
                <a:solidFill>
                  <a:srgbClr val="C00000"/>
                </a:solidFill>
                <a:latin typeface="微软雅黑" panose="020B0503020204020204" pitchFamily="34" charset="-122"/>
                <a:ea typeface="微软雅黑" panose="020B0503020204020204" pitchFamily="34" charset="-122"/>
              </a:rPr>
              <a:t>同一对象在不同应用中具有不同的抽象。</a:t>
            </a:r>
            <a:endParaRPr lang="en-US" altLang="zh-CN" dirty="0">
              <a:solidFill>
                <a:srgbClr val="C00000"/>
              </a:solidFill>
              <a:latin typeface="微软雅黑" panose="020B0503020204020204" pitchFamily="34" charset="-122"/>
              <a:ea typeface="微软雅黑" panose="020B0503020204020204" pitchFamily="34" charset="-122"/>
            </a:endParaRPr>
          </a:p>
          <a:p>
            <a:pPr lvl="3">
              <a:lnSpc>
                <a:spcPct val="150000"/>
              </a:lnSpc>
              <a:spcBef>
                <a:spcPts val="600"/>
              </a:spcBef>
              <a:buFont typeface="Wingdings" panose="05000000000000000000" pitchFamily="2" charset="2"/>
              <a:buChar char="Ø"/>
            </a:pPr>
            <a:r>
              <a:rPr lang="zh-CN" altLang="en-US" sz="2200" dirty="0"/>
              <a:t>例如，职工在某一局部应用中被当作实体，而在另一局部应用中则被当作属性。</a:t>
            </a:r>
          </a:p>
          <a:p>
            <a:pPr lvl="3">
              <a:lnSpc>
                <a:spcPct val="150000"/>
              </a:lnSpc>
              <a:spcBef>
                <a:spcPts val="600"/>
              </a:spcBef>
              <a:buFont typeface="Wingdings" panose="05000000000000000000" pitchFamily="2" charset="2"/>
              <a:buChar char="Ø"/>
            </a:pPr>
            <a:r>
              <a:rPr lang="zh-CN" altLang="en-US" sz="2200" dirty="0">
                <a:solidFill>
                  <a:srgbClr val="C00000"/>
                </a:solidFill>
                <a:latin typeface="微软雅黑" panose="020B0503020204020204" pitchFamily="34" charset="-122"/>
                <a:ea typeface="微软雅黑" panose="020B0503020204020204" pitchFamily="34" charset="-122"/>
              </a:rPr>
              <a:t>解决方法：把属性变换为实体或把实体变换为属性，使同一对象具有相同的抽象。</a:t>
            </a:r>
          </a:p>
          <a:p>
            <a:pPr lvl="2">
              <a:lnSpc>
                <a:spcPct val="150000"/>
              </a:lnSpc>
              <a:spcBef>
                <a:spcPts val="600"/>
              </a:spcBef>
              <a:buSzPct val="87000"/>
              <a:buFont typeface="Wingdings" panose="05000000000000000000" pitchFamily="2" charset="2"/>
              <a:buChar char="l"/>
            </a:pPr>
            <a:r>
              <a:rPr lang="zh-CN" altLang="en-US" dirty="0">
                <a:solidFill>
                  <a:srgbClr val="C00000"/>
                </a:solidFill>
                <a:latin typeface="微软雅黑" panose="020B0503020204020204" pitchFamily="34" charset="-122"/>
                <a:ea typeface="微软雅黑" panose="020B0503020204020204" pitchFamily="34" charset="-122"/>
              </a:rPr>
              <a:t>同一实体在不同子系统的</a:t>
            </a:r>
            <a:r>
              <a:rPr lang="en-US" altLang="zh-CN" dirty="0">
                <a:solidFill>
                  <a:srgbClr val="C00000"/>
                </a:solidFill>
                <a:latin typeface="微软雅黑" panose="020B0503020204020204" pitchFamily="34" charset="-122"/>
                <a:ea typeface="微软雅黑" panose="020B0503020204020204" pitchFamily="34" charset="-122"/>
              </a:rPr>
              <a:t>E-R</a:t>
            </a:r>
            <a:r>
              <a:rPr lang="zh-CN" altLang="en-US" dirty="0">
                <a:solidFill>
                  <a:srgbClr val="C00000"/>
                </a:solidFill>
                <a:latin typeface="微软雅黑" panose="020B0503020204020204" pitchFamily="34" charset="-122"/>
                <a:ea typeface="微软雅黑" panose="020B0503020204020204" pitchFamily="34" charset="-122"/>
              </a:rPr>
              <a:t>图中所包含的属性个数和属性排列次序不完全相同。</a:t>
            </a:r>
          </a:p>
          <a:p>
            <a:pPr lvl="3">
              <a:lnSpc>
                <a:spcPct val="150000"/>
              </a:lnSpc>
              <a:spcBef>
                <a:spcPts val="600"/>
              </a:spcBef>
              <a:buFont typeface="Wingdings" panose="05000000000000000000" pitchFamily="2" charset="2"/>
              <a:buChar char="Ø"/>
            </a:pPr>
            <a:r>
              <a:rPr lang="zh-CN" altLang="en-US" sz="2200" dirty="0">
                <a:solidFill>
                  <a:srgbClr val="C00000"/>
                </a:solidFill>
                <a:latin typeface="微软雅黑" panose="020B0503020204020204" pitchFamily="34" charset="-122"/>
                <a:ea typeface="微软雅黑" panose="020B0503020204020204" pitchFamily="34" charset="-122"/>
              </a:rPr>
              <a:t>解决方法：使该实体的属性取各子系统的</a:t>
            </a:r>
            <a:r>
              <a:rPr lang="en-US" altLang="zh-CN" sz="2200" dirty="0">
                <a:solidFill>
                  <a:srgbClr val="C00000"/>
                </a:solidFill>
                <a:latin typeface="微软雅黑" panose="020B0503020204020204" pitchFamily="34" charset="-122"/>
                <a:ea typeface="微软雅黑" panose="020B0503020204020204" pitchFamily="34" charset="-122"/>
              </a:rPr>
              <a:t>E-R</a:t>
            </a:r>
            <a:r>
              <a:rPr lang="zh-CN" altLang="en-US" sz="2200" dirty="0">
                <a:solidFill>
                  <a:srgbClr val="C00000"/>
                </a:solidFill>
                <a:latin typeface="微软雅黑" panose="020B0503020204020204" pitchFamily="34" charset="-122"/>
                <a:ea typeface="微软雅黑" panose="020B0503020204020204" pitchFamily="34" charset="-122"/>
              </a:rPr>
              <a:t>图中属性的并集，再适当调整属性的次序。</a:t>
            </a:r>
            <a:endParaRPr lang="en-US" altLang="zh-CN" sz="2200" dirty="0">
              <a:solidFill>
                <a:srgbClr val="C00000"/>
              </a:solidFill>
              <a:latin typeface="微软雅黑" panose="020B0503020204020204" pitchFamily="34" charset="-122"/>
              <a:ea typeface="微软雅黑" panose="020B0503020204020204" pitchFamily="34" charset="-122"/>
            </a:endParaRPr>
          </a:p>
          <a:p>
            <a:pPr lvl="3">
              <a:lnSpc>
                <a:spcPct val="110000"/>
              </a:lnSpc>
              <a:spcBef>
                <a:spcPct val="0"/>
              </a:spcBef>
              <a:buSzPct val="87000"/>
              <a:buFont typeface="Wingdings" panose="05000000000000000000" pitchFamily="2" charset="2"/>
              <a:buChar char="Ø"/>
            </a:pPr>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40FC13AC-7795-4F63-8301-B70CB33C43A9}"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7043">
                                            <p:txEl>
                                              <p:pRg st="1" end="1"/>
                                            </p:txEl>
                                          </p:spTgt>
                                        </p:tgtEl>
                                        <p:attrNameLst>
                                          <p:attrName>style.visibility</p:attrName>
                                        </p:attrNameLst>
                                      </p:cBhvr>
                                      <p:to>
                                        <p:strVal val="visible"/>
                                      </p:to>
                                    </p:set>
                                    <p:anim calcmode="lin" valueType="num">
                                      <p:cBhvr>
                                        <p:cTn id="7" dur="500" fill="hold"/>
                                        <p:tgtEl>
                                          <p:spTgt spid="8704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8704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8704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7043">
                                            <p:txEl>
                                              <p:pRg st="2" end="2"/>
                                            </p:txEl>
                                          </p:spTgt>
                                        </p:tgtEl>
                                        <p:attrNameLst>
                                          <p:attrName>style.visibility</p:attrName>
                                        </p:attrNameLst>
                                      </p:cBhvr>
                                      <p:to>
                                        <p:strVal val="visible"/>
                                      </p:to>
                                    </p:set>
                                    <p:anim calcmode="lin" valueType="num">
                                      <p:cBhvr>
                                        <p:cTn id="14" dur="500" fill="hold"/>
                                        <p:tgtEl>
                                          <p:spTgt spid="8704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8704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8704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7043">
                                            <p:txEl>
                                              <p:pRg st="3" end="3"/>
                                            </p:txEl>
                                          </p:spTgt>
                                        </p:tgtEl>
                                        <p:attrNameLst>
                                          <p:attrName>style.visibility</p:attrName>
                                        </p:attrNameLst>
                                      </p:cBhvr>
                                      <p:to>
                                        <p:strVal val="visible"/>
                                      </p:to>
                                    </p:set>
                                    <p:anim calcmode="lin" valueType="num">
                                      <p:cBhvr>
                                        <p:cTn id="21" dur="500" fill="hold"/>
                                        <p:tgtEl>
                                          <p:spTgt spid="8704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8704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8704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87043">
                                            <p:txEl>
                                              <p:pRg st="4" end="4"/>
                                            </p:txEl>
                                          </p:spTgt>
                                        </p:tgtEl>
                                        <p:attrNameLst>
                                          <p:attrName>style.visibility</p:attrName>
                                        </p:attrNameLst>
                                      </p:cBhvr>
                                      <p:to>
                                        <p:strVal val="visible"/>
                                      </p:to>
                                    </p:set>
                                    <p:anim calcmode="lin" valueType="num">
                                      <p:cBhvr>
                                        <p:cTn id="28" dur="500" fill="hold"/>
                                        <p:tgtEl>
                                          <p:spTgt spid="8704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8704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8704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87043">
                                            <p:txEl>
                                              <p:pRg st="5" end="5"/>
                                            </p:txEl>
                                          </p:spTgt>
                                        </p:tgtEl>
                                        <p:attrNameLst>
                                          <p:attrName>style.visibility</p:attrName>
                                        </p:attrNameLst>
                                      </p:cBhvr>
                                      <p:to>
                                        <p:strVal val="visible"/>
                                      </p:to>
                                    </p:set>
                                    <p:anim calcmode="lin" valueType="num">
                                      <p:cBhvr>
                                        <p:cTn id="35" dur="500" fill="hold"/>
                                        <p:tgtEl>
                                          <p:spTgt spid="87043">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87043">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870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sz="3600"/>
              <a:t>概念结构设计（续）</a:t>
            </a:r>
          </a:p>
        </p:txBody>
      </p:sp>
      <p:sp>
        <p:nvSpPr>
          <p:cNvPr id="88067" name="内容占位符 2"/>
          <p:cNvSpPr>
            <a:spLocks noGrp="1"/>
          </p:cNvSpPr>
          <p:nvPr>
            <p:ph idx="1"/>
          </p:nvPr>
        </p:nvSpPr>
        <p:spPr>
          <a:xfrm>
            <a:off x="467544" y="836712"/>
            <a:ext cx="8496944" cy="4854575"/>
          </a:xfrm>
        </p:spPr>
        <p:txBody>
          <a:bodyPr/>
          <a:lstStyle/>
          <a:p>
            <a:pPr lvl="1">
              <a:lnSpc>
                <a:spcPct val="150000"/>
              </a:lnSpc>
              <a:spcBef>
                <a:spcPts val="600"/>
              </a:spcBef>
              <a:buFont typeface="Wingdings" panose="05000000000000000000" pitchFamily="2" charset="2"/>
              <a:buNone/>
            </a:pPr>
            <a:r>
              <a:rPr lang="zh-CN" altLang="zh-CN" dirty="0">
                <a:solidFill>
                  <a:srgbClr val="C00000"/>
                </a:solidFill>
                <a:latin typeface="微软雅黑" panose="020B0503020204020204" pitchFamily="34" charset="-122"/>
                <a:ea typeface="微软雅黑" panose="020B0503020204020204" pitchFamily="34" charset="-122"/>
              </a:rPr>
              <a:t>③</a:t>
            </a:r>
            <a:r>
              <a:rPr lang="zh-CN" altLang="en-US" dirty="0">
                <a:solidFill>
                  <a:srgbClr val="C00000"/>
                </a:solidFill>
                <a:latin typeface="微软雅黑" panose="020B0503020204020204" pitchFamily="34" charset="-122"/>
                <a:ea typeface="微软雅黑" panose="020B0503020204020204" pitchFamily="34" charset="-122"/>
              </a:rPr>
              <a:t>结构冲突（续）</a:t>
            </a:r>
          </a:p>
          <a:p>
            <a:pPr lvl="2">
              <a:lnSpc>
                <a:spcPct val="150000"/>
              </a:lnSpc>
              <a:spcBef>
                <a:spcPts val="600"/>
              </a:spcBef>
              <a:buSzPct val="87000"/>
              <a:buFont typeface="Wingdings" panose="05000000000000000000" pitchFamily="2" charset="2"/>
              <a:buChar char="l"/>
            </a:pPr>
            <a:r>
              <a:rPr lang="zh-CN" altLang="en-US" dirty="0">
                <a:solidFill>
                  <a:srgbClr val="C00000"/>
                </a:solidFill>
                <a:latin typeface="微软雅黑" panose="020B0503020204020204" pitchFamily="34" charset="-122"/>
                <a:ea typeface="微软雅黑" panose="020B0503020204020204" pitchFamily="34" charset="-122"/>
              </a:rPr>
              <a:t>实体间的联系在不同的</a:t>
            </a:r>
            <a:r>
              <a:rPr lang="en-US" altLang="zh-CN" dirty="0">
                <a:solidFill>
                  <a:srgbClr val="C00000"/>
                </a:solidFill>
                <a:latin typeface="微软雅黑" panose="020B0503020204020204" pitchFamily="34" charset="-122"/>
                <a:ea typeface="微软雅黑" panose="020B0503020204020204" pitchFamily="34" charset="-122"/>
              </a:rPr>
              <a:t>E-R</a:t>
            </a:r>
            <a:r>
              <a:rPr lang="zh-CN" altLang="en-US" dirty="0">
                <a:solidFill>
                  <a:srgbClr val="C00000"/>
                </a:solidFill>
                <a:latin typeface="微软雅黑" panose="020B0503020204020204" pitchFamily="34" charset="-122"/>
                <a:ea typeface="微软雅黑" panose="020B0503020204020204" pitchFamily="34" charset="-122"/>
              </a:rPr>
              <a:t>图中为不同的类型。</a:t>
            </a:r>
            <a:endParaRPr lang="en-US" altLang="zh-CN" dirty="0">
              <a:solidFill>
                <a:srgbClr val="C00000"/>
              </a:solidFill>
              <a:latin typeface="微软雅黑" panose="020B0503020204020204" pitchFamily="34" charset="-122"/>
              <a:ea typeface="微软雅黑" panose="020B0503020204020204" pitchFamily="34" charset="-122"/>
            </a:endParaRPr>
          </a:p>
          <a:p>
            <a:pPr lvl="3">
              <a:lnSpc>
                <a:spcPct val="150000"/>
              </a:lnSpc>
              <a:spcBef>
                <a:spcPts val="600"/>
              </a:spcBef>
              <a:buSzPct val="87000"/>
              <a:buFont typeface="Wingdings" panose="05000000000000000000" pitchFamily="2" charset="2"/>
              <a:buChar char="Ø"/>
            </a:pPr>
            <a:r>
              <a:rPr lang="zh-CN" altLang="en-US" sz="2200" dirty="0">
                <a:solidFill>
                  <a:srgbClr val="C00000"/>
                </a:solidFill>
                <a:latin typeface="微软雅黑" panose="020B0503020204020204" pitchFamily="34" charset="-122"/>
                <a:ea typeface="微软雅黑" panose="020B0503020204020204" pitchFamily="34" charset="-122"/>
              </a:rPr>
              <a:t>实体</a:t>
            </a:r>
            <a:r>
              <a:rPr lang="en-US" altLang="zh-CN" sz="2200" dirty="0">
                <a:solidFill>
                  <a:srgbClr val="C00000"/>
                </a:solidFill>
                <a:latin typeface="微软雅黑" panose="020B0503020204020204" pitchFamily="34" charset="-122"/>
                <a:ea typeface="微软雅黑" panose="020B0503020204020204" pitchFamily="34" charset="-122"/>
              </a:rPr>
              <a:t>E1</a:t>
            </a:r>
            <a:r>
              <a:rPr lang="zh-CN" altLang="en-US" sz="2200" dirty="0">
                <a:solidFill>
                  <a:srgbClr val="C00000"/>
                </a:solidFill>
                <a:latin typeface="微软雅黑" panose="020B0503020204020204" pitchFamily="34" charset="-122"/>
                <a:ea typeface="微软雅黑" panose="020B0503020204020204" pitchFamily="34" charset="-122"/>
              </a:rPr>
              <a:t>与</a:t>
            </a:r>
            <a:r>
              <a:rPr lang="en-US" altLang="zh-CN" sz="2200" dirty="0">
                <a:solidFill>
                  <a:srgbClr val="C00000"/>
                </a:solidFill>
                <a:latin typeface="微软雅黑" panose="020B0503020204020204" pitchFamily="34" charset="-122"/>
                <a:ea typeface="微软雅黑" panose="020B0503020204020204" pitchFamily="34" charset="-122"/>
              </a:rPr>
              <a:t>E2</a:t>
            </a:r>
            <a:r>
              <a:rPr lang="zh-CN" altLang="en-US" sz="2200" dirty="0">
                <a:solidFill>
                  <a:srgbClr val="C00000"/>
                </a:solidFill>
                <a:latin typeface="微软雅黑" panose="020B0503020204020204" pitchFamily="34" charset="-122"/>
                <a:ea typeface="微软雅黑" panose="020B0503020204020204" pitchFamily="34" charset="-122"/>
              </a:rPr>
              <a:t>在一个</a:t>
            </a:r>
            <a:r>
              <a:rPr lang="en-US" altLang="zh-CN" sz="2200" dirty="0">
                <a:solidFill>
                  <a:srgbClr val="C00000"/>
                </a:solidFill>
                <a:latin typeface="微软雅黑" panose="020B0503020204020204" pitchFamily="34" charset="-122"/>
                <a:ea typeface="微软雅黑" panose="020B0503020204020204" pitchFamily="34" charset="-122"/>
              </a:rPr>
              <a:t>E-R</a:t>
            </a:r>
            <a:r>
              <a:rPr lang="zh-CN" altLang="en-US" sz="2200" dirty="0">
                <a:solidFill>
                  <a:srgbClr val="C00000"/>
                </a:solidFill>
                <a:latin typeface="微软雅黑" panose="020B0503020204020204" pitchFamily="34" charset="-122"/>
                <a:ea typeface="微软雅黑" panose="020B0503020204020204" pitchFamily="34" charset="-122"/>
              </a:rPr>
              <a:t>图中是多对多联系，在另一个</a:t>
            </a:r>
            <a:r>
              <a:rPr lang="en-US" altLang="zh-CN" sz="2200" dirty="0">
                <a:solidFill>
                  <a:srgbClr val="C00000"/>
                </a:solidFill>
                <a:latin typeface="微软雅黑" panose="020B0503020204020204" pitchFamily="34" charset="-122"/>
                <a:ea typeface="微软雅黑" panose="020B0503020204020204" pitchFamily="34" charset="-122"/>
              </a:rPr>
              <a:t>E-R</a:t>
            </a:r>
            <a:r>
              <a:rPr lang="zh-CN" altLang="en-US" sz="2200" dirty="0">
                <a:solidFill>
                  <a:srgbClr val="C00000"/>
                </a:solidFill>
                <a:latin typeface="微软雅黑" panose="020B0503020204020204" pitchFamily="34" charset="-122"/>
                <a:ea typeface="微软雅黑" panose="020B0503020204020204" pitchFamily="34" charset="-122"/>
              </a:rPr>
              <a:t>图中是一对多联系</a:t>
            </a:r>
            <a:endParaRPr lang="en-US" altLang="zh-CN" sz="2200" dirty="0">
              <a:solidFill>
                <a:srgbClr val="C00000"/>
              </a:solidFill>
              <a:latin typeface="微软雅黑" panose="020B0503020204020204" pitchFamily="34" charset="-122"/>
              <a:ea typeface="微软雅黑" panose="020B0503020204020204" pitchFamily="34" charset="-122"/>
            </a:endParaRPr>
          </a:p>
          <a:p>
            <a:pPr lvl="3">
              <a:lnSpc>
                <a:spcPct val="150000"/>
              </a:lnSpc>
              <a:spcBef>
                <a:spcPts val="600"/>
              </a:spcBef>
              <a:buSzPct val="87000"/>
              <a:buFont typeface="Wingdings" panose="05000000000000000000" pitchFamily="2" charset="2"/>
              <a:buChar char="Ø"/>
            </a:pPr>
            <a:r>
              <a:rPr lang="zh-CN" altLang="en-US" sz="2200" dirty="0">
                <a:solidFill>
                  <a:srgbClr val="C00000"/>
                </a:solidFill>
                <a:latin typeface="微软雅黑" panose="020B0503020204020204" pitchFamily="34" charset="-122"/>
                <a:ea typeface="微软雅黑" panose="020B0503020204020204" pitchFamily="34" charset="-122"/>
              </a:rPr>
              <a:t>解决方法是根据应用的语义对实体联系的类型进行综合或调整。</a:t>
            </a:r>
            <a:endParaRPr lang="en-US" altLang="zh-CN" sz="2200" dirty="0">
              <a:solidFill>
                <a:srgbClr val="C00000"/>
              </a:solidFill>
              <a:latin typeface="微软雅黑" panose="020B0503020204020204" pitchFamily="34" charset="-122"/>
              <a:ea typeface="微软雅黑" panose="020B0503020204020204" pitchFamily="34" charset="-122"/>
            </a:endParaRPr>
          </a:p>
          <a:p>
            <a:pPr lvl="3">
              <a:lnSpc>
                <a:spcPct val="110000"/>
              </a:lnSpc>
              <a:spcBef>
                <a:spcPct val="0"/>
              </a:spcBef>
              <a:buSzPct val="87000"/>
              <a:buFont typeface="Wingdings" panose="05000000000000000000" pitchFamily="2" charset="2"/>
              <a:buChar char="Ø"/>
            </a:pPr>
            <a:endParaRPr lang="zh-CN" altLang="en-US"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89F86612-BD3D-4BB1-ADB4-670B3EAE4DDA}"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anim calcmode="lin" valueType="num">
                                      <p:cBhvr>
                                        <p:cTn id="7" dur="500" fill="hold"/>
                                        <p:tgtEl>
                                          <p:spTgt spid="8806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8806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88067">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8067">
                                            <p:txEl>
                                              <p:pRg st="2" end="2"/>
                                            </p:txEl>
                                          </p:spTgt>
                                        </p:tgtEl>
                                        <p:attrNameLst>
                                          <p:attrName>style.visibility</p:attrName>
                                        </p:attrNameLst>
                                      </p:cBhvr>
                                      <p:to>
                                        <p:strVal val="visible"/>
                                      </p:to>
                                    </p:set>
                                    <p:anim calcmode="lin" valueType="num">
                                      <p:cBhvr>
                                        <p:cTn id="14" dur="500" fill="hold"/>
                                        <p:tgtEl>
                                          <p:spTgt spid="8806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8806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8806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8067">
                                            <p:txEl>
                                              <p:pRg st="3" end="3"/>
                                            </p:txEl>
                                          </p:spTgt>
                                        </p:tgtEl>
                                        <p:attrNameLst>
                                          <p:attrName>style.visibility</p:attrName>
                                        </p:attrNameLst>
                                      </p:cBhvr>
                                      <p:to>
                                        <p:strVal val="visible"/>
                                      </p:to>
                                    </p:set>
                                    <p:anim calcmode="lin" valueType="num">
                                      <p:cBhvr>
                                        <p:cTn id="21" dur="500" fill="hold"/>
                                        <p:tgtEl>
                                          <p:spTgt spid="88067">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88067">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88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zh-CN" altLang="en-US" sz="3600"/>
              <a:t>概念结构设计（续）</a:t>
            </a:r>
          </a:p>
        </p:txBody>
      </p:sp>
      <p:pic>
        <p:nvPicPr>
          <p:cNvPr id="9012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2226965"/>
            <a:ext cx="2070100" cy="225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950912" y="1291927"/>
            <a:ext cx="3609975" cy="769938"/>
          </a:xfrm>
          <a:prstGeom prst="rect">
            <a:avLst/>
          </a:prstGeom>
        </p:spPr>
        <p:txBody>
          <a:bodyPr>
            <a:spAutoFit/>
          </a:bodyPr>
          <a:lstStyle/>
          <a:p>
            <a:pPr>
              <a:defRPr/>
            </a:pPr>
            <a:r>
              <a:rPr lang="zh-CN" altLang="en-US" sz="2200" b="1" kern="0" dirty="0">
                <a:solidFill>
                  <a:srgbClr val="000000"/>
                </a:solidFill>
                <a:latin typeface="Arial"/>
                <a:ea typeface="宋体"/>
              </a:rPr>
              <a:t>图</a:t>
            </a:r>
            <a:r>
              <a:rPr lang="en-US" altLang="zh-CN" sz="2200" b="1" kern="0" dirty="0">
                <a:solidFill>
                  <a:srgbClr val="000000"/>
                </a:solidFill>
                <a:latin typeface="Arial"/>
                <a:ea typeface="宋体"/>
              </a:rPr>
              <a:t>7.25(a)</a:t>
            </a:r>
            <a:r>
              <a:rPr lang="zh-CN" altLang="en-US" sz="2200" b="1" kern="0" dirty="0">
                <a:solidFill>
                  <a:srgbClr val="000000"/>
                </a:solidFill>
                <a:latin typeface="Arial"/>
                <a:ea typeface="宋体"/>
              </a:rPr>
              <a:t>中零件与产品之间存在多对多的联系“构成”</a:t>
            </a:r>
            <a:endParaRPr lang="zh-CN" altLang="en-US" dirty="0"/>
          </a:p>
        </p:txBody>
      </p:sp>
      <p:sp>
        <p:nvSpPr>
          <p:cNvPr id="13" name="矩形 12"/>
          <p:cNvSpPr/>
          <p:nvPr/>
        </p:nvSpPr>
        <p:spPr>
          <a:xfrm>
            <a:off x="5372100" y="1291927"/>
            <a:ext cx="3808412" cy="1108075"/>
          </a:xfrm>
          <a:prstGeom prst="rect">
            <a:avLst/>
          </a:prstGeom>
        </p:spPr>
        <p:txBody>
          <a:bodyPr>
            <a:spAutoFit/>
          </a:bodyPr>
          <a:lstStyle/>
          <a:p>
            <a:pPr>
              <a:defRPr/>
            </a:pPr>
            <a:r>
              <a:rPr lang="zh-CN" altLang="en-US" sz="2200" b="1" kern="0" dirty="0">
                <a:solidFill>
                  <a:srgbClr val="000000"/>
                </a:solidFill>
                <a:latin typeface="Arial"/>
                <a:ea typeface="宋体"/>
              </a:rPr>
              <a:t>图</a:t>
            </a:r>
            <a:r>
              <a:rPr lang="en-US" altLang="zh-CN" sz="2200" b="1" kern="0" dirty="0">
                <a:solidFill>
                  <a:srgbClr val="000000"/>
                </a:solidFill>
                <a:latin typeface="Arial"/>
                <a:ea typeface="宋体"/>
              </a:rPr>
              <a:t>7.25(b)</a:t>
            </a:r>
            <a:r>
              <a:rPr lang="zh-CN" altLang="en-US" sz="2200" b="1" kern="0" dirty="0">
                <a:solidFill>
                  <a:srgbClr val="000000"/>
                </a:solidFill>
                <a:latin typeface="Arial"/>
                <a:ea typeface="宋体"/>
              </a:rPr>
              <a:t>中产品、零件与供应商三者之间还存在多对多的联系“供应”</a:t>
            </a:r>
            <a:endParaRPr lang="zh-CN" altLang="en-US" dirty="0"/>
          </a:p>
        </p:txBody>
      </p:sp>
      <p:sp>
        <p:nvSpPr>
          <p:cNvPr id="14" name="矩形 13"/>
          <p:cNvSpPr/>
          <p:nvPr/>
        </p:nvSpPr>
        <p:spPr>
          <a:xfrm>
            <a:off x="1771650" y="5179715"/>
            <a:ext cx="2286000" cy="769937"/>
          </a:xfrm>
          <a:prstGeom prst="rect">
            <a:avLst/>
          </a:prstGeom>
        </p:spPr>
        <p:txBody>
          <a:bodyPr>
            <a:spAutoFit/>
          </a:bodyPr>
          <a:lstStyle/>
          <a:p>
            <a:pPr>
              <a:defRPr/>
            </a:pPr>
            <a:r>
              <a:rPr lang="zh-CN" altLang="en-US" sz="2200" b="1" kern="0" dirty="0">
                <a:solidFill>
                  <a:srgbClr val="000000"/>
                </a:solidFill>
                <a:latin typeface="Arial"/>
                <a:ea typeface="宋体"/>
              </a:rPr>
              <a:t>合并两个</a:t>
            </a:r>
            <a:r>
              <a:rPr lang="en-US" altLang="zh-CN" sz="2200" b="1" kern="0" dirty="0">
                <a:solidFill>
                  <a:srgbClr val="000000"/>
                </a:solidFill>
                <a:latin typeface="Arial"/>
                <a:ea typeface="宋体"/>
              </a:rPr>
              <a:t>E-R</a:t>
            </a:r>
            <a:r>
              <a:rPr lang="zh-CN" altLang="en-US" sz="2200" b="1" kern="0" dirty="0">
                <a:solidFill>
                  <a:srgbClr val="000000"/>
                </a:solidFill>
                <a:latin typeface="Arial"/>
                <a:ea typeface="宋体"/>
              </a:rPr>
              <a:t>图，如图</a:t>
            </a:r>
            <a:r>
              <a:rPr lang="en-US" altLang="zh-CN" sz="2200" b="1" kern="0" dirty="0">
                <a:solidFill>
                  <a:srgbClr val="000000"/>
                </a:solidFill>
                <a:latin typeface="Arial"/>
                <a:ea typeface="宋体"/>
              </a:rPr>
              <a:t>7.25(c)</a:t>
            </a:r>
            <a:endParaRPr lang="zh-CN" altLang="en-US" dirty="0"/>
          </a:p>
        </p:txBody>
      </p:sp>
      <p:pic>
        <p:nvPicPr>
          <p:cNvPr id="9012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0537" y="2371427"/>
            <a:ext cx="3302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3550" y="4700290"/>
            <a:ext cx="4406900" cy="189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71C49823-38C7-420E-9535-8E9BEE7BF97E}"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0123"/>
                                        </p:tgtEl>
                                        <p:attrNameLst>
                                          <p:attrName>style.visibility</p:attrName>
                                        </p:attrNameLst>
                                      </p:cBhvr>
                                      <p:to>
                                        <p:strVal val="visible"/>
                                      </p:to>
                                    </p:set>
                                    <p:anim calcmode="lin" valueType="num">
                                      <p:cBhvr additive="base">
                                        <p:cTn id="11" dur="500" fill="hold"/>
                                        <p:tgtEl>
                                          <p:spTgt spid="90123"/>
                                        </p:tgtEl>
                                        <p:attrNameLst>
                                          <p:attrName>ppt_x</p:attrName>
                                        </p:attrNameLst>
                                      </p:cBhvr>
                                      <p:tavLst>
                                        <p:tav tm="0">
                                          <p:val>
                                            <p:strVal val="0-#ppt_w/2"/>
                                          </p:val>
                                        </p:tav>
                                        <p:tav tm="100000">
                                          <p:val>
                                            <p:strVal val="#ppt_x"/>
                                          </p:val>
                                        </p:tav>
                                      </p:tavLst>
                                    </p:anim>
                                    <p:anim calcmode="lin" valueType="num">
                                      <p:cBhvr additive="base">
                                        <p:cTn id="12" dur="500" fill="hold"/>
                                        <p:tgtEl>
                                          <p:spTgt spid="9012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500"/>
                                        <p:tgtEl>
                                          <p:spTgt spid="13"/>
                                        </p:tgtEl>
                                      </p:cBhvr>
                                    </p:animEffect>
                                  </p:childTnLst>
                                </p:cTn>
                              </p:par>
                              <p:par>
                                <p:cTn id="18" presetID="4" presetClass="entr" presetSubtype="16" fill="hold" nodeType="withEffect">
                                  <p:stCondLst>
                                    <p:cond delay="0"/>
                                  </p:stCondLst>
                                  <p:childTnLst>
                                    <p:set>
                                      <p:cBhvr>
                                        <p:cTn id="19" dur="1" fill="hold">
                                          <p:stCondLst>
                                            <p:cond delay="0"/>
                                          </p:stCondLst>
                                        </p:cTn>
                                        <p:tgtEl>
                                          <p:spTgt spid="90124"/>
                                        </p:tgtEl>
                                        <p:attrNameLst>
                                          <p:attrName>style.visibility</p:attrName>
                                        </p:attrNameLst>
                                      </p:cBhvr>
                                      <p:to>
                                        <p:strVal val="visible"/>
                                      </p:to>
                                    </p:set>
                                    <p:animEffect transition="in" filter="box(in)">
                                      <p:cBhvr>
                                        <p:cTn id="20" dur="500"/>
                                        <p:tgtEl>
                                          <p:spTgt spid="9012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1"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heel(4)">
                                      <p:cBhvr>
                                        <p:cTn id="25" dur="500"/>
                                        <p:tgtEl>
                                          <p:spTgt spid="14"/>
                                        </p:tgtEl>
                                      </p:cBhvr>
                                    </p:animEffect>
                                  </p:childTnLst>
                                </p:cTn>
                              </p:par>
                              <p:par>
                                <p:cTn id="26" presetID="21" presetClass="entr" presetSubtype="4" fill="hold" nodeType="withEffect">
                                  <p:stCondLst>
                                    <p:cond delay="0"/>
                                  </p:stCondLst>
                                  <p:childTnLst>
                                    <p:set>
                                      <p:cBhvr>
                                        <p:cTn id="27" dur="1" fill="hold">
                                          <p:stCondLst>
                                            <p:cond delay="0"/>
                                          </p:stCondLst>
                                        </p:cTn>
                                        <p:tgtEl>
                                          <p:spTgt spid="90125"/>
                                        </p:tgtEl>
                                        <p:attrNameLst>
                                          <p:attrName>style.visibility</p:attrName>
                                        </p:attrNameLst>
                                      </p:cBhvr>
                                      <p:to>
                                        <p:strVal val="visible"/>
                                      </p:to>
                                    </p:set>
                                    <p:animEffect transition="in" filter="wheel(4)">
                                      <p:cBhvr>
                                        <p:cTn id="28" dur="500"/>
                                        <p:tgtEl>
                                          <p:spTgt spid="90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sz="3600"/>
              <a:t>7.1  </a:t>
            </a:r>
            <a:r>
              <a:rPr lang="zh-CN" altLang="en-US" sz="3600"/>
              <a:t>数据库设计概述</a:t>
            </a:r>
          </a:p>
        </p:txBody>
      </p:sp>
      <p:sp>
        <p:nvSpPr>
          <p:cNvPr id="10243" name="Rectangle 3"/>
          <p:cNvSpPr>
            <a:spLocks noGrp="1" noChangeArrowheads="1"/>
          </p:cNvSpPr>
          <p:nvPr>
            <p:ph idx="1"/>
          </p:nvPr>
        </p:nvSpPr>
        <p:spPr/>
        <p:txBody>
          <a:bodyPr/>
          <a:lstStyle/>
          <a:p>
            <a:pPr marL="0" indent="0" eaLnBrk="1" hangingPunct="1">
              <a:lnSpc>
                <a:spcPct val="150000"/>
              </a:lnSpc>
              <a:buFont typeface="Wingdings" panose="05000000000000000000" pitchFamily="2" charset="2"/>
              <a:buNone/>
            </a:pPr>
            <a:r>
              <a:rPr lang="en-US" altLang="zh-CN" dirty="0"/>
              <a:t>7.1.1  </a:t>
            </a:r>
            <a:r>
              <a:rPr lang="zh-CN" altLang="en-US" dirty="0"/>
              <a:t>数据库设计的特点</a:t>
            </a:r>
          </a:p>
          <a:p>
            <a:pPr marL="0" indent="0" eaLnBrk="1" hangingPunct="1">
              <a:lnSpc>
                <a:spcPct val="150000"/>
              </a:lnSpc>
              <a:buFont typeface="Wingdings" panose="05000000000000000000" pitchFamily="2" charset="2"/>
              <a:buNone/>
            </a:pPr>
            <a:r>
              <a:rPr lang="en-US" altLang="zh-CN" dirty="0">
                <a:solidFill>
                  <a:srgbClr val="002060"/>
                </a:solidFill>
              </a:rPr>
              <a:t>7.1.2  </a:t>
            </a:r>
            <a:r>
              <a:rPr lang="zh-CN" altLang="en-US" dirty="0">
                <a:solidFill>
                  <a:srgbClr val="002060"/>
                </a:solidFill>
              </a:rPr>
              <a:t>数据库设计方法</a:t>
            </a:r>
          </a:p>
          <a:p>
            <a:pPr marL="0" indent="0">
              <a:lnSpc>
                <a:spcPct val="150000"/>
              </a:lnSpc>
              <a:buFont typeface="Wingdings" panose="05000000000000000000" pitchFamily="2" charset="2"/>
              <a:buNone/>
            </a:pPr>
            <a:r>
              <a:rPr lang="en-US" altLang="zh-CN" dirty="0"/>
              <a:t>7.1.3  </a:t>
            </a:r>
            <a:r>
              <a:rPr lang="zh-CN" altLang="en-US" dirty="0"/>
              <a:t>数据库设计的基本步骤</a:t>
            </a:r>
          </a:p>
          <a:p>
            <a:pPr marL="0" indent="0">
              <a:lnSpc>
                <a:spcPct val="150000"/>
              </a:lnSpc>
              <a:buFont typeface="Wingdings" panose="05000000000000000000" pitchFamily="2" charset="2"/>
              <a:buNone/>
            </a:pPr>
            <a:r>
              <a:rPr lang="en-US" altLang="zh-CN" dirty="0"/>
              <a:t>7.1.4  </a:t>
            </a:r>
            <a:r>
              <a:rPr lang="zh-CN" altLang="en-US" dirty="0"/>
              <a:t>数据库设计过程中的各级模式</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E849D115-F44B-48AE-B74C-0F8E06C3A7B9}" type="datetime1">
              <a:rPr lang="zh-CN" altLang="en-US" smtClean="0"/>
              <a:t>2021/11/25</a:t>
            </a:fld>
            <a:endParaRPr lang="zh-CN" altLang="en-US"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zh-CN" altLang="en-US" sz="3600"/>
              <a:t>概念结构设计（续）</a:t>
            </a:r>
          </a:p>
        </p:txBody>
      </p:sp>
      <p:sp>
        <p:nvSpPr>
          <p:cNvPr id="90115" name="内容占位符 2"/>
          <p:cNvSpPr>
            <a:spLocks noGrp="1"/>
          </p:cNvSpPr>
          <p:nvPr>
            <p:ph idx="1"/>
          </p:nvPr>
        </p:nvSpPr>
        <p:spPr>
          <a:xfrm>
            <a:off x="251520" y="836712"/>
            <a:ext cx="8892480" cy="4854575"/>
          </a:xfrm>
        </p:spPr>
        <p:txBody>
          <a:bodyPr/>
          <a:lstStyle/>
          <a:p>
            <a:pPr lvl="1">
              <a:lnSpc>
                <a:spcPct val="150000"/>
              </a:lnSpc>
              <a:buFont typeface="Wingdings" panose="05000000000000000000" pitchFamily="2" charset="2"/>
              <a:buNone/>
            </a:pP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2</a:t>
            </a:r>
            <a:r>
              <a:rPr lang="zh-CN" altLang="en-US" dirty="0">
                <a:solidFill>
                  <a:srgbClr val="C00000"/>
                </a:solidFill>
                <a:latin typeface="微软雅黑" panose="020B0503020204020204" pitchFamily="34" charset="-122"/>
                <a:ea typeface="微软雅黑" panose="020B0503020204020204" pitchFamily="34" charset="-122"/>
              </a:rPr>
              <a:t>）消除不必要的冗余，设计基本</a:t>
            </a:r>
            <a:r>
              <a:rPr lang="en-US" altLang="zh-CN" dirty="0">
                <a:solidFill>
                  <a:srgbClr val="C00000"/>
                </a:solidFill>
                <a:latin typeface="微软雅黑" panose="020B0503020204020204" pitchFamily="34" charset="-122"/>
                <a:ea typeface="微软雅黑" panose="020B0503020204020204" pitchFamily="34" charset="-122"/>
              </a:rPr>
              <a:t>E-R</a:t>
            </a:r>
            <a:r>
              <a:rPr lang="zh-CN" altLang="en-US" dirty="0">
                <a:solidFill>
                  <a:srgbClr val="C00000"/>
                </a:solidFill>
                <a:latin typeface="微软雅黑" panose="020B0503020204020204" pitchFamily="34" charset="-122"/>
                <a:ea typeface="微软雅黑" panose="020B0503020204020204" pitchFamily="34" charset="-122"/>
              </a:rPr>
              <a:t>图</a:t>
            </a:r>
          </a:p>
          <a:p>
            <a:pPr lvl="2">
              <a:lnSpc>
                <a:spcPct val="150000"/>
              </a:lnSpc>
              <a:buSzPct val="87000"/>
              <a:buFont typeface="Wingdings" panose="05000000000000000000" pitchFamily="2" charset="2"/>
              <a:buChar char="l"/>
            </a:pPr>
            <a:r>
              <a:rPr lang="zh-CN" altLang="en-US" dirty="0">
                <a:solidFill>
                  <a:srgbClr val="C00000"/>
                </a:solidFill>
                <a:latin typeface="微软雅黑" panose="020B0503020204020204" pitchFamily="34" charset="-122"/>
                <a:ea typeface="微软雅黑" panose="020B0503020204020204" pitchFamily="34" charset="-122"/>
              </a:rPr>
              <a:t>所谓冗余的数据是指可由基本数据导出的数据，冗余的联系是指可由其他联系导出的联系。</a:t>
            </a:r>
            <a:endParaRPr lang="en-US" altLang="zh-CN" dirty="0">
              <a:solidFill>
                <a:srgbClr val="C00000"/>
              </a:solidFill>
              <a:latin typeface="微软雅黑" panose="020B0503020204020204" pitchFamily="34" charset="-122"/>
              <a:ea typeface="微软雅黑" panose="020B0503020204020204" pitchFamily="34" charset="-122"/>
            </a:endParaRPr>
          </a:p>
          <a:p>
            <a:pPr lvl="2">
              <a:lnSpc>
                <a:spcPct val="150000"/>
              </a:lnSpc>
              <a:buSzPct val="87000"/>
              <a:buFont typeface="Wingdings" panose="05000000000000000000" pitchFamily="2" charset="2"/>
              <a:buChar char="l"/>
            </a:pPr>
            <a:r>
              <a:rPr lang="zh-CN" altLang="en-US" dirty="0">
                <a:solidFill>
                  <a:srgbClr val="C00000"/>
                </a:solidFill>
                <a:latin typeface="微软雅黑" panose="020B0503020204020204" pitchFamily="34" charset="-122"/>
                <a:ea typeface="微软雅黑" panose="020B0503020204020204" pitchFamily="34" charset="-122"/>
              </a:rPr>
              <a:t>消除冗余主要采用分析方法，即以数据字典和数据流图为依据，根据数据字典中关于数据项之间逻辑关系的说明来消除冗余。</a:t>
            </a:r>
            <a:endParaRPr lang="en-US" altLang="zh-CN" dirty="0">
              <a:solidFill>
                <a:srgbClr val="C00000"/>
              </a:solidFill>
              <a:latin typeface="微软雅黑" panose="020B0503020204020204" pitchFamily="34" charset="-122"/>
              <a:ea typeface="微软雅黑" panose="020B0503020204020204" pitchFamily="34" charset="-122"/>
            </a:endParaRPr>
          </a:p>
          <a:p>
            <a:pPr lvl="2"/>
            <a:endParaRPr lang="zh-CN" altLang="en-US" sz="2000" dirty="0"/>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A83C76FF-57B7-468A-B1E7-1732764F1E65}"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anim calcmode="lin" valueType="num">
                                      <p:cBhvr>
                                        <p:cTn id="7" dur="500" fill="hold"/>
                                        <p:tgtEl>
                                          <p:spTgt spid="9011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9011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90115">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0115">
                                            <p:txEl>
                                              <p:pRg st="2" end="2"/>
                                            </p:txEl>
                                          </p:spTgt>
                                        </p:tgtEl>
                                        <p:attrNameLst>
                                          <p:attrName>style.visibility</p:attrName>
                                        </p:attrNameLst>
                                      </p:cBhvr>
                                      <p:to>
                                        <p:strVal val="visible"/>
                                      </p:to>
                                    </p:set>
                                    <p:anim calcmode="lin" valueType="num">
                                      <p:cBhvr>
                                        <p:cTn id="14" dur="500" fill="hold"/>
                                        <p:tgtEl>
                                          <p:spTgt spid="90115">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90115">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90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sz="3600"/>
              <a:t>概念结构设计（续）</a:t>
            </a:r>
          </a:p>
        </p:txBody>
      </p:sp>
      <p:sp>
        <p:nvSpPr>
          <p:cNvPr id="91139" name="内容占位符 2"/>
          <p:cNvSpPr>
            <a:spLocks noGrp="1"/>
          </p:cNvSpPr>
          <p:nvPr>
            <p:ph idx="1"/>
          </p:nvPr>
        </p:nvSpPr>
        <p:spPr>
          <a:xfrm>
            <a:off x="0" y="808038"/>
            <a:ext cx="9252520" cy="4854575"/>
          </a:xfrm>
        </p:spPr>
        <p:txBody>
          <a:bodyPr/>
          <a:lstStyle/>
          <a:p>
            <a:pPr lvl="2">
              <a:lnSpc>
                <a:spcPct val="150000"/>
              </a:lnSpc>
              <a:buSzPct val="87000"/>
              <a:buFont typeface="Wingdings" panose="05000000000000000000" pitchFamily="2" charset="2"/>
              <a:buChar char="l"/>
            </a:pPr>
            <a:r>
              <a:rPr lang="zh-CN" altLang="en-US" dirty="0"/>
              <a:t>如图</a:t>
            </a:r>
            <a:r>
              <a:rPr lang="en-US" altLang="zh-CN" dirty="0"/>
              <a:t>7.26</a:t>
            </a:r>
            <a:r>
              <a:rPr lang="zh-CN" altLang="en-US" dirty="0"/>
              <a:t>中，</a:t>
            </a:r>
            <a:r>
              <a:rPr lang="en-US" altLang="zh-CN" dirty="0"/>
              <a:t>Q</a:t>
            </a:r>
            <a:r>
              <a:rPr lang="en-US" altLang="zh-CN" baseline="-25000" dirty="0"/>
              <a:t>3</a:t>
            </a:r>
            <a:r>
              <a:rPr lang="en-US" altLang="zh-CN" dirty="0"/>
              <a:t>=Q</a:t>
            </a:r>
            <a:r>
              <a:rPr lang="en-US" altLang="zh-CN" baseline="-25000" dirty="0"/>
              <a:t>1</a:t>
            </a:r>
            <a:r>
              <a:rPr lang="zh-CN" altLang="en-US" dirty="0"/>
              <a:t>×</a:t>
            </a:r>
            <a:r>
              <a:rPr lang="en-US" altLang="zh-CN" dirty="0"/>
              <a:t>Q</a:t>
            </a:r>
            <a:r>
              <a:rPr lang="en-US" altLang="zh-CN" baseline="-25000" dirty="0"/>
              <a:t>2</a:t>
            </a:r>
            <a:r>
              <a:rPr lang="zh-CN" altLang="en-US" dirty="0"/>
              <a:t>，</a:t>
            </a:r>
            <a:r>
              <a:rPr lang="en-US" altLang="zh-CN" dirty="0"/>
              <a:t>Q</a:t>
            </a:r>
            <a:r>
              <a:rPr lang="en-US" altLang="zh-CN" baseline="-25000" dirty="0"/>
              <a:t>4</a:t>
            </a:r>
            <a:r>
              <a:rPr lang="en-US" altLang="zh-CN" dirty="0"/>
              <a:t>=</a:t>
            </a:r>
            <a:r>
              <a:rPr lang="zh-CN" altLang="en-US" dirty="0"/>
              <a:t>∑</a:t>
            </a:r>
            <a:r>
              <a:rPr lang="en-US" altLang="zh-CN" dirty="0"/>
              <a:t>Q</a:t>
            </a:r>
            <a:r>
              <a:rPr lang="en-US" altLang="zh-CN" baseline="-25000" dirty="0"/>
              <a:t>5</a:t>
            </a:r>
            <a:r>
              <a:rPr lang="zh-CN" altLang="en-US" dirty="0"/>
              <a:t>。所以</a:t>
            </a:r>
            <a:r>
              <a:rPr lang="en-US" altLang="zh-CN" dirty="0"/>
              <a:t>Q</a:t>
            </a:r>
            <a:r>
              <a:rPr lang="en-US" altLang="zh-CN" baseline="-25000" dirty="0"/>
              <a:t>3</a:t>
            </a:r>
            <a:r>
              <a:rPr lang="zh-CN" altLang="en-US" dirty="0"/>
              <a:t>和</a:t>
            </a:r>
            <a:r>
              <a:rPr lang="en-US" altLang="zh-CN" dirty="0"/>
              <a:t>Q</a:t>
            </a:r>
            <a:r>
              <a:rPr lang="en-US" altLang="zh-CN" baseline="-25000" dirty="0"/>
              <a:t>4</a:t>
            </a:r>
            <a:r>
              <a:rPr lang="zh-CN" altLang="en-US" dirty="0"/>
              <a:t>是冗余数据，可以消去。并且由于</a:t>
            </a:r>
            <a:r>
              <a:rPr lang="en-US" altLang="zh-CN" dirty="0"/>
              <a:t>Q</a:t>
            </a:r>
            <a:r>
              <a:rPr lang="en-US" altLang="zh-CN" baseline="-25000" dirty="0"/>
              <a:t>3</a:t>
            </a:r>
            <a:r>
              <a:rPr lang="zh-CN" altLang="en-US" dirty="0"/>
              <a:t>消去，产品与材料间</a:t>
            </a:r>
            <a:r>
              <a:rPr lang="en-US" altLang="zh-CN" i="1" dirty="0"/>
              <a:t>m:n</a:t>
            </a:r>
            <a:r>
              <a:rPr lang="zh-CN" altLang="en-US" dirty="0"/>
              <a:t>的冗余联系也应消去。</a:t>
            </a:r>
          </a:p>
          <a:p>
            <a:pPr lvl="2"/>
            <a:endParaRPr lang="zh-CN" altLang="en-US" sz="2000" dirty="0"/>
          </a:p>
        </p:txBody>
      </p:sp>
      <p:pic>
        <p:nvPicPr>
          <p:cNvPr id="91140" name="图片 3" descr="7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010569"/>
            <a:ext cx="6624736" cy="3314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文本框 4"/>
          <p:cNvSpPr txBox="1">
            <a:spLocks noChangeArrowheads="1"/>
          </p:cNvSpPr>
          <p:nvPr/>
        </p:nvSpPr>
        <p:spPr bwMode="auto">
          <a:xfrm>
            <a:off x="989579" y="5875483"/>
            <a:ext cx="8088312" cy="874407"/>
          </a:xfrm>
          <a:prstGeom prst="rect">
            <a:avLst/>
          </a:prstGeom>
          <a:solidFill>
            <a:schemeClr val="accent1"/>
          </a:solidFill>
          <a:ln w="25400">
            <a:solidFill>
              <a:schemeClr val="accent2"/>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并不是所有的冗余数据与冗余联系都必须加以消除，有时为了提高效率，不得不以冗余信息作为代价。</a:t>
            </a:r>
          </a:p>
        </p:txBody>
      </p:sp>
      <p:sp>
        <p:nvSpPr>
          <p:cNvPr id="91142" name="TextBox 5"/>
          <p:cNvSpPr txBox="1">
            <a:spLocks noChangeArrowheads="1"/>
          </p:cNvSpPr>
          <p:nvPr/>
        </p:nvSpPr>
        <p:spPr bwMode="auto">
          <a:xfrm>
            <a:off x="4217789" y="5477669"/>
            <a:ext cx="1860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图</a:t>
            </a:r>
            <a:r>
              <a:rPr lang="en-US" altLang="zh-CN" b="1" dirty="0"/>
              <a:t>7.26 </a:t>
            </a:r>
            <a:r>
              <a:rPr lang="zh-CN" altLang="en-US" b="1" dirty="0"/>
              <a:t>消除冗余</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432A65EB-A025-4942-A25D-506E2CFD9334}"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189"/>
                                        </p:tgtEl>
                                        <p:attrNameLst>
                                          <p:attrName>style.visibility</p:attrName>
                                        </p:attrNameLst>
                                      </p:cBhvr>
                                      <p:to>
                                        <p:strVal val="visible"/>
                                      </p:to>
                                    </p:set>
                                    <p:anim calcmode="lin" valueType="num">
                                      <p:cBhvr additive="base">
                                        <p:cTn id="7" dur="500" fill="hold"/>
                                        <p:tgtEl>
                                          <p:spTgt spid="93189"/>
                                        </p:tgtEl>
                                        <p:attrNameLst>
                                          <p:attrName>ppt_x</p:attrName>
                                        </p:attrNameLst>
                                      </p:cBhvr>
                                      <p:tavLst>
                                        <p:tav tm="0">
                                          <p:val>
                                            <p:strVal val="#ppt_x"/>
                                          </p:val>
                                        </p:tav>
                                        <p:tav tm="100000">
                                          <p:val>
                                            <p:strVal val="#ppt_x"/>
                                          </p:val>
                                        </p:tav>
                                      </p:tavLst>
                                    </p:anim>
                                    <p:anim calcmode="lin" valueType="num">
                                      <p:cBhvr additive="base">
                                        <p:cTn id="8" dur="500" fill="hold"/>
                                        <p:tgtEl>
                                          <p:spTgt spid="93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bldLvl="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r>
              <a:rPr lang="zh-CN" altLang="en-US" sz="3600"/>
              <a:t>概念结构设计（续）</a:t>
            </a:r>
          </a:p>
        </p:txBody>
      </p:sp>
      <p:sp>
        <p:nvSpPr>
          <p:cNvPr id="92163" name="内容占位符 2"/>
          <p:cNvSpPr>
            <a:spLocks noGrp="1"/>
          </p:cNvSpPr>
          <p:nvPr>
            <p:ph idx="1"/>
          </p:nvPr>
        </p:nvSpPr>
        <p:spPr>
          <a:xfrm>
            <a:off x="827584" y="836712"/>
            <a:ext cx="8316416" cy="4854575"/>
          </a:xfrm>
        </p:spPr>
        <p:txBody>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用规范化理论来消除冗余</a:t>
            </a:r>
            <a:endParaRPr lang="en-US" altLang="zh-CN" dirty="0">
              <a:solidFill>
                <a:srgbClr val="C00000"/>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None/>
            </a:pPr>
            <a:r>
              <a:rPr lang="zh-CN" altLang="en-US" dirty="0">
                <a:solidFill>
                  <a:srgbClr val="C00000"/>
                </a:solidFill>
                <a:latin typeface="微软雅黑" panose="020B0503020204020204" pitchFamily="34" charset="-122"/>
                <a:ea typeface="微软雅黑" panose="020B0503020204020204" pitchFamily="34" charset="-122"/>
              </a:rPr>
              <a:t>①确定分</a:t>
            </a:r>
            <a:r>
              <a:rPr lang="en-US" altLang="zh-CN" dirty="0">
                <a:solidFill>
                  <a:srgbClr val="C00000"/>
                </a:solidFill>
                <a:latin typeface="微软雅黑" panose="020B0503020204020204" pitchFamily="34" charset="-122"/>
                <a:ea typeface="微软雅黑" panose="020B0503020204020204" pitchFamily="34" charset="-122"/>
              </a:rPr>
              <a:t>E-R</a:t>
            </a:r>
            <a:r>
              <a:rPr lang="zh-CN" altLang="en-US" dirty="0">
                <a:solidFill>
                  <a:srgbClr val="C00000"/>
                </a:solidFill>
                <a:latin typeface="微软雅黑" panose="020B0503020204020204" pitchFamily="34" charset="-122"/>
                <a:ea typeface="微软雅黑" panose="020B0503020204020204" pitchFamily="34" charset="-122"/>
              </a:rPr>
              <a:t>图实体之间的数据依赖。</a:t>
            </a:r>
            <a:endParaRPr lang="en-US" altLang="zh-CN" dirty="0">
              <a:solidFill>
                <a:srgbClr val="C00000"/>
              </a:solidFill>
              <a:latin typeface="微软雅黑" panose="020B0503020204020204" pitchFamily="34" charset="-122"/>
              <a:ea typeface="微软雅黑" panose="020B0503020204020204" pitchFamily="34" charset="-122"/>
            </a:endParaRPr>
          </a:p>
          <a:p>
            <a:pPr lvl="2">
              <a:lnSpc>
                <a:spcPct val="150000"/>
              </a:lnSpc>
              <a:buSzPct val="87000"/>
              <a:buFont typeface="Wingdings" panose="05000000000000000000" pitchFamily="2" charset="2"/>
              <a:buChar char="l"/>
            </a:pPr>
            <a:r>
              <a:rPr lang="zh-CN" altLang="en-US" dirty="0">
                <a:solidFill>
                  <a:srgbClr val="C00000"/>
                </a:solidFill>
                <a:latin typeface="微软雅黑" panose="020B0503020204020204" pitchFamily="34" charset="-122"/>
                <a:ea typeface="微软雅黑" panose="020B0503020204020204" pitchFamily="34" charset="-122"/>
              </a:rPr>
              <a:t>实体之间一对一、一对多、多对多的联系可以用实体码之间的函数依赖来表示。于是有函数依赖集</a:t>
            </a:r>
            <a:r>
              <a:rPr lang="en-US" altLang="zh-CN" dirty="0">
                <a:solidFill>
                  <a:srgbClr val="C00000"/>
                </a:solidFill>
                <a:latin typeface="微软雅黑" panose="020B0503020204020204" pitchFamily="34" charset="-122"/>
                <a:ea typeface="微软雅黑" panose="020B0503020204020204" pitchFamily="34" charset="-122"/>
              </a:rPr>
              <a:t>F</a:t>
            </a:r>
            <a:r>
              <a:rPr lang="en-US" altLang="zh-CN" baseline="-25000" dirty="0">
                <a:solidFill>
                  <a:srgbClr val="C00000"/>
                </a:solidFill>
                <a:latin typeface="微软雅黑" panose="020B0503020204020204" pitchFamily="34" charset="-122"/>
                <a:ea typeface="微软雅黑" panose="020B0503020204020204" pitchFamily="34" charset="-122"/>
              </a:rPr>
              <a:t>L</a:t>
            </a:r>
            <a:r>
              <a:rPr lang="zh-CN" altLang="en-US" dirty="0">
                <a:solidFill>
                  <a:srgbClr val="C00000"/>
                </a:solidFill>
                <a:latin typeface="微软雅黑" panose="020B0503020204020204" pitchFamily="34" charset="-122"/>
                <a:ea typeface="微软雅黑" panose="020B0503020204020204" pitchFamily="34" charset="-122"/>
              </a:rPr>
              <a:t>。</a:t>
            </a:r>
          </a:p>
          <a:p>
            <a:pPr lvl="2">
              <a:lnSpc>
                <a:spcPct val="150000"/>
              </a:lnSpc>
              <a:buSzPct val="87000"/>
              <a:buFont typeface="Wingdings" panose="05000000000000000000" pitchFamily="2" charset="2"/>
              <a:buChar char="l"/>
            </a:pPr>
            <a:r>
              <a:rPr lang="zh-CN" altLang="en-US" dirty="0"/>
              <a:t>如图</a:t>
            </a:r>
            <a:r>
              <a:rPr lang="en-US" altLang="zh-CN" dirty="0"/>
              <a:t>7.27</a:t>
            </a:r>
            <a:r>
              <a:rPr lang="zh-CN" altLang="en-US" dirty="0"/>
              <a:t>中：</a:t>
            </a:r>
            <a:endParaRPr lang="en-US" altLang="zh-CN" dirty="0"/>
          </a:p>
          <a:p>
            <a:pPr lvl="2">
              <a:lnSpc>
                <a:spcPct val="150000"/>
              </a:lnSpc>
              <a:buSzPct val="87000"/>
              <a:buFont typeface="Arial" panose="020B0604020202020204" pitchFamily="34" charset="0"/>
              <a:buNone/>
            </a:pPr>
            <a:r>
              <a:rPr lang="en-US" altLang="zh-CN" dirty="0"/>
              <a:t>   </a:t>
            </a:r>
            <a:r>
              <a:rPr lang="zh-CN" altLang="en-US" dirty="0"/>
              <a:t>部门和职工之间一对多的联系可表示为职工号→部门号</a:t>
            </a:r>
            <a:r>
              <a:rPr lang="en-US" altLang="zh-CN" dirty="0"/>
              <a:t> </a:t>
            </a:r>
            <a:r>
              <a:rPr lang="zh-CN" altLang="en-US" dirty="0"/>
              <a:t>职工和产品之间多对多的联系可表示为</a:t>
            </a:r>
            <a:endParaRPr lang="en-US" altLang="zh-CN" dirty="0"/>
          </a:p>
          <a:p>
            <a:pPr lvl="2">
              <a:lnSpc>
                <a:spcPct val="150000"/>
              </a:lnSpc>
              <a:buSzPct val="87000"/>
              <a:buFont typeface="Arial" panose="020B0604020202020204" pitchFamily="34" charset="0"/>
              <a:buNone/>
            </a:pPr>
            <a:r>
              <a:rPr lang="en-US" altLang="zh-CN" dirty="0"/>
              <a:t> </a:t>
            </a:r>
            <a:r>
              <a:rPr lang="zh-CN" altLang="en-US" dirty="0"/>
              <a:t>（职工号，产品号）→工作天数等。</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D1012BDC-4F38-4BEB-A3E1-2321C64B0077}"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anim calcmode="lin" valueType="num">
                                      <p:cBhvr>
                                        <p:cTn id="7" dur="500" fill="hold"/>
                                        <p:tgtEl>
                                          <p:spTgt spid="9216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9216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9216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2163">
                                            <p:txEl>
                                              <p:pRg st="2" end="2"/>
                                            </p:txEl>
                                          </p:spTgt>
                                        </p:tgtEl>
                                        <p:attrNameLst>
                                          <p:attrName>style.visibility</p:attrName>
                                        </p:attrNameLst>
                                      </p:cBhvr>
                                      <p:to>
                                        <p:strVal val="visible"/>
                                      </p:to>
                                    </p:set>
                                    <p:anim calcmode="lin" valueType="num">
                                      <p:cBhvr>
                                        <p:cTn id="14" dur="500" fill="hold"/>
                                        <p:tgtEl>
                                          <p:spTgt spid="9216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9216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9216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2163">
                                            <p:txEl>
                                              <p:pRg st="3" end="3"/>
                                            </p:txEl>
                                          </p:spTgt>
                                        </p:tgtEl>
                                        <p:attrNameLst>
                                          <p:attrName>style.visibility</p:attrName>
                                        </p:attrNameLst>
                                      </p:cBhvr>
                                      <p:to>
                                        <p:strVal val="visible"/>
                                      </p:to>
                                    </p:set>
                                    <p:anim calcmode="lin" valueType="num">
                                      <p:cBhvr>
                                        <p:cTn id="21" dur="500" fill="hold"/>
                                        <p:tgtEl>
                                          <p:spTgt spid="9216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9216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9216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92163">
                                            <p:txEl>
                                              <p:pRg st="4" end="4"/>
                                            </p:txEl>
                                          </p:spTgt>
                                        </p:tgtEl>
                                        <p:attrNameLst>
                                          <p:attrName>style.visibility</p:attrName>
                                        </p:attrNameLst>
                                      </p:cBhvr>
                                      <p:to>
                                        <p:strVal val="visible"/>
                                      </p:to>
                                    </p:set>
                                    <p:anim calcmode="lin" valueType="num">
                                      <p:cBhvr>
                                        <p:cTn id="28" dur="500" fill="hold"/>
                                        <p:tgtEl>
                                          <p:spTgt spid="9216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9216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9216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92163">
                                            <p:txEl>
                                              <p:pRg st="5" end="5"/>
                                            </p:txEl>
                                          </p:spTgt>
                                        </p:tgtEl>
                                        <p:attrNameLst>
                                          <p:attrName>style.visibility</p:attrName>
                                        </p:attrNameLst>
                                      </p:cBhvr>
                                      <p:to>
                                        <p:strVal val="visible"/>
                                      </p:to>
                                    </p:set>
                                    <p:anim calcmode="lin" valueType="num">
                                      <p:cBhvr>
                                        <p:cTn id="35" dur="500" fill="hold"/>
                                        <p:tgtEl>
                                          <p:spTgt spid="92163">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92163">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921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zh-CN" altLang="en-US" sz="3600"/>
              <a:t>概念结构设计（续）</a:t>
            </a:r>
          </a:p>
        </p:txBody>
      </p:sp>
      <p:sp>
        <p:nvSpPr>
          <p:cNvPr id="93187" name="TextBox 7"/>
          <p:cNvSpPr txBox="1">
            <a:spLocks noChangeArrowheads="1"/>
          </p:cNvSpPr>
          <p:nvPr/>
        </p:nvSpPr>
        <p:spPr bwMode="auto">
          <a:xfrm>
            <a:off x="3153457" y="4995070"/>
            <a:ext cx="34845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b="1" dirty="0"/>
              <a:t>图</a:t>
            </a:r>
            <a:r>
              <a:rPr lang="en-US" altLang="zh-CN" b="1" dirty="0"/>
              <a:t>7.27  </a:t>
            </a:r>
            <a:r>
              <a:rPr lang="zh-CN" altLang="zh-CN" b="1" dirty="0"/>
              <a:t>劳动人事管理的分</a:t>
            </a:r>
            <a:r>
              <a:rPr lang="en-US" altLang="zh-CN" b="1" dirty="0"/>
              <a:t>E-R</a:t>
            </a:r>
            <a:r>
              <a:rPr lang="zh-CN" altLang="zh-CN" b="1" dirty="0"/>
              <a:t>图</a:t>
            </a:r>
          </a:p>
          <a:p>
            <a:pPr eaLnBrk="1" hangingPunct="1"/>
            <a:endParaRPr lang="zh-CN" altLang="en-US" b="1" dirty="0"/>
          </a:p>
        </p:txBody>
      </p:sp>
      <p:sp>
        <p:nvSpPr>
          <p:cNvPr id="5" name="矩形 4"/>
          <p:cNvSpPr/>
          <p:nvPr/>
        </p:nvSpPr>
        <p:spPr>
          <a:xfrm>
            <a:off x="590916" y="5539635"/>
            <a:ext cx="8517587" cy="1349375"/>
          </a:xfrm>
          <a:prstGeom prst="rect">
            <a:avLst/>
          </a:prstGeom>
        </p:spPr>
        <p:txBody>
          <a:bodyPr wrap="square">
            <a:spAutoFit/>
          </a:bodyPr>
          <a:lstStyle/>
          <a:p>
            <a:pPr lvl="1">
              <a:lnSpc>
                <a:spcPct val="120000"/>
              </a:lnSpc>
              <a:buFont typeface="Wingdings" pitchFamily="2" charset="2"/>
              <a:buNone/>
              <a:defRPr/>
            </a:pPr>
            <a:r>
              <a:rPr lang="zh-CN" altLang="en-US" sz="2400" b="1" dirty="0">
                <a:latin typeface="+mn-lt"/>
                <a:ea typeface="+mn-ea"/>
              </a:rPr>
              <a:t>②求</a:t>
            </a:r>
            <a:r>
              <a:rPr lang="en-US" altLang="zh-CN" sz="2400" b="1" dirty="0">
                <a:latin typeface="+mn-lt"/>
                <a:ea typeface="+mn-ea"/>
              </a:rPr>
              <a:t>FL</a:t>
            </a:r>
            <a:r>
              <a:rPr lang="zh-CN" altLang="en-US" sz="2400" b="1" dirty="0">
                <a:latin typeface="+mn-lt"/>
                <a:ea typeface="+mn-ea"/>
              </a:rPr>
              <a:t>的最小覆盖</a:t>
            </a:r>
            <a:r>
              <a:rPr lang="en-US" altLang="zh-CN" sz="2400" b="1" dirty="0">
                <a:latin typeface="+mn-lt"/>
                <a:ea typeface="+mn-ea"/>
              </a:rPr>
              <a:t>GL</a:t>
            </a:r>
            <a:r>
              <a:rPr lang="zh-CN" altLang="en-US" sz="2400" b="1" dirty="0">
                <a:latin typeface="+mn-lt"/>
                <a:ea typeface="+mn-ea"/>
              </a:rPr>
              <a:t>，差集为 </a:t>
            </a:r>
            <a:r>
              <a:rPr lang="en-US" altLang="zh-CN" sz="2400" b="1" dirty="0">
                <a:latin typeface="+mn-lt"/>
                <a:ea typeface="+mn-ea"/>
              </a:rPr>
              <a:t>D=FL-GL</a:t>
            </a:r>
            <a:r>
              <a:rPr lang="zh-CN" altLang="en-US" sz="2400" b="1" dirty="0">
                <a:latin typeface="+mn-lt"/>
                <a:ea typeface="+mn-ea"/>
              </a:rPr>
              <a:t>。</a:t>
            </a:r>
          </a:p>
          <a:p>
            <a:pPr lvl="2">
              <a:lnSpc>
                <a:spcPct val="120000"/>
              </a:lnSpc>
              <a:buSzPct val="87000"/>
              <a:buFont typeface="Wingdings" pitchFamily="2" charset="2"/>
              <a:buChar char="l"/>
              <a:defRPr/>
            </a:pPr>
            <a:r>
              <a:rPr lang="zh-CN" altLang="en-US" sz="2200" b="1" dirty="0">
                <a:latin typeface="+mn-lt"/>
                <a:ea typeface="+mn-ea"/>
              </a:rPr>
              <a:t>逐一考察</a:t>
            </a:r>
            <a:r>
              <a:rPr lang="en-US" altLang="zh-CN" sz="2200" b="1" dirty="0">
                <a:latin typeface="+mn-lt"/>
                <a:ea typeface="+mn-ea"/>
              </a:rPr>
              <a:t>D</a:t>
            </a:r>
            <a:r>
              <a:rPr lang="zh-CN" altLang="en-US" sz="2200" b="1" dirty="0">
                <a:latin typeface="+mn-lt"/>
                <a:ea typeface="+mn-ea"/>
              </a:rPr>
              <a:t>中的函数依赖，确定是否是冗余的联系，若是，就把它去掉。</a:t>
            </a:r>
          </a:p>
        </p:txBody>
      </p:sp>
      <p:pic>
        <p:nvPicPr>
          <p:cNvPr id="9318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098550"/>
            <a:ext cx="5976069" cy="3784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326EE3C5-7588-4A44-B4A0-3FF36345B0FD}" type="datetime1">
              <a:rPr lang="zh-CN" altLang="en-US" smtClean="0"/>
              <a:t>2021/11/25</a:t>
            </a:fld>
            <a:endParaRPr lang="zh-CN" altLang="en-US"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zh-CN" altLang="en-US" sz="3600"/>
              <a:t>概念结构设计（续）</a:t>
            </a:r>
          </a:p>
        </p:txBody>
      </p:sp>
      <p:sp>
        <p:nvSpPr>
          <p:cNvPr id="94211" name="内容占位符 2"/>
          <p:cNvSpPr>
            <a:spLocks noGrp="1"/>
          </p:cNvSpPr>
          <p:nvPr>
            <p:ph idx="1"/>
          </p:nvPr>
        </p:nvSpPr>
        <p:spPr>
          <a:xfrm>
            <a:off x="395536" y="836712"/>
            <a:ext cx="8712968" cy="4854575"/>
          </a:xfrm>
        </p:spPr>
        <p:txBody>
          <a:bodyPr/>
          <a:lstStyle/>
          <a:p>
            <a:pPr lvl="1">
              <a:lnSpc>
                <a:spcPct val="150000"/>
              </a:lnSpc>
            </a:pPr>
            <a:r>
              <a:rPr lang="zh-CN" altLang="en-US" dirty="0"/>
              <a:t>由于规范化理论受到泛关系假设的限制，应注意下面两个问题：</a:t>
            </a:r>
          </a:p>
          <a:p>
            <a:pPr lvl="2">
              <a:lnSpc>
                <a:spcPct val="150000"/>
              </a:lnSpc>
              <a:buSzPct val="87000"/>
              <a:buFont typeface="Wingdings" panose="05000000000000000000" pitchFamily="2" charset="2"/>
              <a:buChar char="l"/>
            </a:pPr>
            <a:r>
              <a:rPr lang="zh-CN" altLang="en-US" dirty="0"/>
              <a:t>冗余的联系一定在</a:t>
            </a:r>
            <a:r>
              <a:rPr lang="en-US" altLang="zh-CN" dirty="0"/>
              <a:t>D</a:t>
            </a:r>
            <a:r>
              <a:rPr lang="zh-CN" altLang="en-US" dirty="0"/>
              <a:t>中，而</a:t>
            </a:r>
            <a:r>
              <a:rPr lang="en-US" altLang="zh-CN" dirty="0"/>
              <a:t>D</a:t>
            </a:r>
            <a:r>
              <a:rPr lang="zh-CN" altLang="en-US" dirty="0"/>
              <a:t>中的联系不一定是冗余的；</a:t>
            </a:r>
          </a:p>
          <a:p>
            <a:pPr lvl="2">
              <a:lnSpc>
                <a:spcPct val="150000"/>
              </a:lnSpc>
              <a:buSzPct val="87000"/>
              <a:buFont typeface="Wingdings" panose="05000000000000000000" pitchFamily="2" charset="2"/>
              <a:buChar char="l"/>
            </a:pPr>
            <a:r>
              <a:rPr lang="zh-CN" altLang="en-US" dirty="0"/>
              <a:t>当实体之间存在多种联系时，要将实体之间的联系在形式上加以区分。</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DBB30565-A437-4EA1-A2BE-123546C8F3C9}" type="datetime1">
              <a:rPr lang="zh-CN" altLang="en-US" smtClean="0"/>
              <a:t>2021/11/25</a:t>
            </a:fld>
            <a:endParaRPr lang="zh-CN" altLang="en-US" dirty="0"/>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a:t>概念结构设计（续）</a:t>
            </a:r>
          </a:p>
        </p:txBody>
      </p:sp>
      <p:sp>
        <p:nvSpPr>
          <p:cNvPr id="95235" name="内容占位符 2"/>
          <p:cNvSpPr>
            <a:spLocks noGrp="1"/>
          </p:cNvSpPr>
          <p:nvPr>
            <p:ph idx="1"/>
          </p:nvPr>
        </p:nvSpPr>
        <p:spPr>
          <a:xfrm>
            <a:off x="827584" y="908720"/>
            <a:ext cx="8149538" cy="4854575"/>
          </a:xfrm>
        </p:spPr>
        <p:txBody>
          <a:bodyPr/>
          <a:lstStyle/>
          <a:p>
            <a:r>
              <a:rPr lang="en-US" altLang="zh-CN"/>
              <a:t>[</a:t>
            </a:r>
            <a:r>
              <a:rPr lang="zh-CN" altLang="en-US"/>
              <a:t>例</a:t>
            </a:r>
            <a:r>
              <a:rPr lang="en-US" altLang="zh-CN"/>
              <a:t>7.2]  </a:t>
            </a:r>
            <a:r>
              <a:rPr lang="zh-CN" altLang="en-US"/>
              <a:t>某工厂管理信息系统的视图集成。</a:t>
            </a:r>
          </a:p>
          <a:p>
            <a:endParaRPr lang="zh-CN" altLang="en-US"/>
          </a:p>
        </p:txBody>
      </p:sp>
      <p:sp>
        <p:nvSpPr>
          <p:cNvPr id="9" name="文本框 4"/>
          <p:cNvSpPr txBox="1">
            <a:spLocks noChangeArrowheads="1"/>
          </p:cNvSpPr>
          <p:nvPr/>
        </p:nvSpPr>
        <p:spPr bwMode="auto">
          <a:xfrm>
            <a:off x="3203848" y="6373566"/>
            <a:ext cx="2693988" cy="338137"/>
          </a:xfrm>
          <a:prstGeom prst="rect">
            <a:avLst/>
          </a:prstGeom>
          <a:noFill/>
          <a:ln w="9525">
            <a:noFill/>
            <a:miter lim="800000"/>
            <a:headEnd/>
            <a:tailEnd/>
          </a:ln>
        </p:spPr>
        <p:txBody>
          <a:bodyPr>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defRPr/>
            </a:pPr>
            <a:r>
              <a:rPr lang="zh-CN" altLang="en-US" sz="1600" b="1" dirty="0">
                <a:latin typeface="+mn-lt"/>
              </a:rPr>
              <a:t>图</a:t>
            </a:r>
            <a:r>
              <a:rPr lang="en-US" altLang="zh-CN" sz="1600" b="1" dirty="0">
                <a:latin typeface="+mn-lt"/>
              </a:rPr>
              <a:t>7.11  </a:t>
            </a:r>
            <a:r>
              <a:rPr lang="zh-CN" altLang="en-US" sz="1600" b="1" dirty="0">
                <a:latin typeface="+mn-lt"/>
              </a:rPr>
              <a:t>工厂物资管理</a:t>
            </a:r>
            <a:r>
              <a:rPr lang="en-US" altLang="zh-CN" sz="1600" b="1" dirty="0">
                <a:latin typeface="+mn-lt"/>
              </a:rPr>
              <a:t>E-R</a:t>
            </a:r>
            <a:r>
              <a:rPr lang="zh-CN" altLang="en-US" sz="1600" b="1" dirty="0">
                <a:latin typeface="+mn-lt"/>
              </a:rPr>
              <a:t>图</a:t>
            </a:r>
            <a:endParaRPr lang="zh-CN" altLang="en-US" sz="1600" b="1" dirty="0">
              <a:latin typeface="宋体" pitchFamily="2" charset="-122"/>
            </a:endParaRPr>
          </a:p>
        </p:txBody>
      </p:sp>
      <p:pic>
        <p:nvPicPr>
          <p:cNvPr id="95237" name="Picture 10" descr="C:\Users\wamdm\Desktop\7.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338716"/>
            <a:ext cx="7501466" cy="503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4676B342-52DF-43AD-B92C-A055F72DEFC2}" type="datetime1">
              <a:rPr lang="zh-CN" altLang="en-US" smtClean="0"/>
              <a:t>2021/11/25</a:t>
            </a:fld>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zh-CN" altLang="en-US"/>
              <a:t>概念结构设计（续）</a:t>
            </a:r>
          </a:p>
        </p:txBody>
      </p:sp>
      <p:sp>
        <p:nvSpPr>
          <p:cNvPr id="96259" name="内容占位符 2"/>
          <p:cNvSpPr>
            <a:spLocks noGrp="1"/>
          </p:cNvSpPr>
          <p:nvPr>
            <p:ph idx="1"/>
          </p:nvPr>
        </p:nvSpPr>
        <p:spPr>
          <a:xfrm>
            <a:off x="827584" y="851388"/>
            <a:ext cx="8149538" cy="4854575"/>
          </a:xfrm>
        </p:spPr>
        <p:txBody>
          <a:bodyPr/>
          <a:lstStyle/>
          <a:p>
            <a:r>
              <a:rPr lang="en-US" altLang="zh-CN" dirty="0"/>
              <a:t>[</a:t>
            </a:r>
            <a:r>
              <a:rPr lang="zh-CN" altLang="en-US" dirty="0"/>
              <a:t>例</a:t>
            </a:r>
            <a:r>
              <a:rPr lang="en-US" altLang="zh-CN" dirty="0"/>
              <a:t>7.2]  </a:t>
            </a:r>
            <a:r>
              <a:rPr lang="zh-CN" altLang="en-US" dirty="0"/>
              <a:t>某工厂管理信息系统的视图集成。</a:t>
            </a:r>
          </a:p>
          <a:p>
            <a:endParaRPr lang="zh-CN" altLang="en-US" dirty="0"/>
          </a:p>
        </p:txBody>
      </p:sp>
      <p:pic>
        <p:nvPicPr>
          <p:cNvPr id="96260" name="图片 3" descr="7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7534" y="2487862"/>
            <a:ext cx="3519256" cy="223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1" name="TextBox 7"/>
          <p:cNvSpPr txBox="1">
            <a:spLocks noChangeArrowheads="1"/>
          </p:cNvSpPr>
          <p:nvPr/>
        </p:nvSpPr>
        <p:spPr bwMode="auto">
          <a:xfrm>
            <a:off x="5921375" y="5052324"/>
            <a:ext cx="32226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b="1" dirty="0"/>
              <a:t>图</a:t>
            </a:r>
            <a:r>
              <a:rPr lang="en-US" altLang="zh-CN" sz="1600" b="1" dirty="0"/>
              <a:t>7.27  </a:t>
            </a:r>
            <a:r>
              <a:rPr lang="zh-CN" altLang="zh-CN" sz="1600" b="1" dirty="0"/>
              <a:t>劳动</a:t>
            </a:r>
            <a:r>
              <a:rPr lang="zh-CN" altLang="zh-CN" b="1" dirty="0"/>
              <a:t>人事管理</a:t>
            </a:r>
            <a:r>
              <a:rPr lang="zh-CN" altLang="zh-CN" sz="1600" b="1" dirty="0"/>
              <a:t>的分</a:t>
            </a:r>
            <a:r>
              <a:rPr lang="en-US" altLang="zh-CN" sz="1600" b="1" dirty="0"/>
              <a:t>E-R</a:t>
            </a:r>
            <a:r>
              <a:rPr lang="zh-CN" altLang="zh-CN" sz="1600" b="1" dirty="0"/>
              <a:t>图</a:t>
            </a:r>
          </a:p>
          <a:p>
            <a:pPr eaLnBrk="1" hangingPunct="1"/>
            <a:endParaRPr lang="zh-CN" altLang="en-US" sz="1600" b="1" dirty="0"/>
          </a:p>
        </p:txBody>
      </p:sp>
      <p:sp>
        <p:nvSpPr>
          <p:cNvPr id="96262" name="TextBox 4"/>
          <p:cNvSpPr txBox="1">
            <a:spLocks noChangeArrowheads="1"/>
          </p:cNvSpPr>
          <p:nvPr/>
        </p:nvSpPr>
        <p:spPr bwMode="auto">
          <a:xfrm>
            <a:off x="1387971" y="5052324"/>
            <a:ext cx="3171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b="1" dirty="0"/>
              <a:t>图</a:t>
            </a:r>
            <a:r>
              <a:rPr lang="en-US" altLang="zh-CN" sz="1600" b="1" dirty="0"/>
              <a:t>7.23  </a:t>
            </a:r>
            <a:r>
              <a:rPr lang="zh-CN" altLang="zh-CN" sz="1600" b="1" dirty="0"/>
              <a:t>销售</a:t>
            </a:r>
            <a:r>
              <a:rPr lang="zh-CN" altLang="zh-CN" b="1" dirty="0"/>
              <a:t>管理</a:t>
            </a:r>
            <a:r>
              <a:rPr lang="zh-CN" altLang="zh-CN" sz="1600" b="1" dirty="0"/>
              <a:t>子系统的</a:t>
            </a:r>
            <a:r>
              <a:rPr lang="en-US" altLang="zh-CN" sz="1600" b="1" dirty="0"/>
              <a:t>E-R</a:t>
            </a:r>
            <a:r>
              <a:rPr lang="zh-CN" altLang="zh-CN" sz="1600" b="1" dirty="0"/>
              <a:t>图</a:t>
            </a:r>
            <a:endParaRPr lang="zh-CN" altLang="en-US" sz="1600" b="1" dirty="0"/>
          </a:p>
        </p:txBody>
      </p:sp>
      <p:pic>
        <p:nvPicPr>
          <p:cNvPr id="962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046" y="2113862"/>
            <a:ext cx="3989539" cy="2555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6F0CF2B9-F990-4710-80E9-A4D247C73745}" type="datetime1">
              <a:rPr lang="zh-CN" altLang="en-US" smtClean="0"/>
              <a:t>2021/11/25</a:t>
            </a:fld>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zh-CN" altLang="en-US"/>
              <a:t>概念结构设计（续）</a:t>
            </a:r>
          </a:p>
        </p:txBody>
      </p:sp>
      <p:sp>
        <p:nvSpPr>
          <p:cNvPr id="97283" name="内容占位符 2"/>
          <p:cNvSpPr>
            <a:spLocks noGrp="1"/>
          </p:cNvSpPr>
          <p:nvPr>
            <p:ph idx="1"/>
          </p:nvPr>
        </p:nvSpPr>
        <p:spPr>
          <a:xfrm>
            <a:off x="855212" y="908720"/>
            <a:ext cx="8149538" cy="4854575"/>
          </a:xfrm>
        </p:spPr>
        <p:txBody>
          <a:bodyPr/>
          <a:lstStyle/>
          <a:p>
            <a:r>
              <a:rPr lang="en-US" altLang="zh-CN" dirty="0"/>
              <a:t>[</a:t>
            </a:r>
            <a:r>
              <a:rPr lang="zh-CN" altLang="en-US" dirty="0"/>
              <a:t>例</a:t>
            </a:r>
            <a:r>
              <a:rPr lang="en-US" altLang="zh-CN" dirty="0"/>
              <a:t>7.2]  </a:t>
            </a:r>
            <a:r>
              <a:rPr lang="zh-CN" altLang="en-US" dirty="0"/>
              <a:t>某工厂管理信息系统的视图集成。</a:t>
            </a:r>
          </a:p>
          <a:p>
            <a:endParaRPr lang="zh-CN" altLang="en-US" dirty="0"/>
          </a:p>
        </p:txBody>
      </p:sp>
      <p:pic>
        <p:nvPicPr>
          <p:cNvPr id="97284" name="图片 3" descr="7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863" y="1557338"/>
            <a:ext cx="6265862"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文本框 4"/>
          <p:cNvSpPr txBox="1">
            <a:spLocks noChangeArrowheads="1"/>
          </p:cNvSpPr>
          <p:nvPr/>
        </p:nvSpPr>
        <p:spPr bwMode="auto">
          <a:xfrm>
            <a:off x="2484438" y="6021388"/>
            <a:ext cx="4413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图</a:t>
            </a:r>
            <a:r>
              <a:rPr lang="en-US" altLang="zh-CN" b="1"/>
              <a:t>7.28  </a:t>
            </a:r>
            <a:r>
              <a:rPr lang="zh-CN" altLang="en-US" b="1"/>
              <a:t>某工厂管理信息系统的基本</a:t>
            </a:r>
            <a:r>
              <a:rPr lang="en-US" altLang="zh-CN" b="1"/>
              <a:t>E-R</a:t>
            </a:r>
            <a:r>
              <a:rPr lang="zh-CN" altLang="en-US" b="1"/>
              <a:t>图</a:t>
            </a:r>
          </a:p>
        </p:txBody>
      </p:sp>
      <p:sp>
        <p:nvSpPr>
          <p:cNvPr id="96262" name="文本框 5"/>
          <p:cNvSpPr txBox="1">
            <a:spLocks noChangeArrowheads="1"/>
          </p:cNvSpPr>
          <p:nvPr/>
        </p:nvSpPr>
        <p:spPr bwMode="auto">
          <a:xfrm>
            <a:off x="1036638" y="2000250"/>
            <a:ext cx="7786687" cy="708025"/>
          </a:xfrm>
          <a:prstGeom prst="rect">
            <a:avLst/>
          </a:prstGeom>
          <a:solidFill>
            <a:schemeClr val="accent1"/>
          </a:solidFill>
          <a:ln w="25400">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C00000"/>
                </a:solidFill>
                <a:latin typeface="微软雅黑" panose="020B0503020204020204" pitchFamily="34" charset="-122"/>
                <a:ea typeface="微软雅黑" panose="020B0503020204020204" pitchFamily="34" charset="-122"/>
              </a:rPr>
              <a:t>异名同义，项目和产品含义相同。某个项目实质上是指某个产品的生产。统一用产品作实体名。</a:t>
            </a:r>
          </a:p>
        </p:txBody>
      </p:sp>
      <p:sp>
        <p:nvSpPr>
          <p:cNvPr id="96263" name="文本框 6"/>
          <p:cNvSpPr txBox="1">
            <a:spLocks noChangeArrowheads="1"/>
          </p:cNvSpPr>
          <p:nvPr/>
        </p:nvSpPr>
        <p:spPr bwMode="auto">
          <a:xfrm>
            <a:off x="1036638" y="4659313"/>
            <a:ext cx="7786687" cy="1323975"/>
          </a:xfrm>
          <a:prstGeom prst="rect">
            <a:avLst/>
          </a:prstGeom>
          <a:solidFill>
            <a:schemeClr val="accent1"/>
          </a:solidFill>
          <a:ln w="25400">
            <a:solidFill>
              <a:schemeClr val="accent2"/>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C00000"/>
                </a:solidFill>
                <a:latin typeface="微软雅黑" panose="020B0503020204020204" pitchFamily="34" charset="-122"/>
                <a:ea typeface="微软雅黑" panose="020B0503020204020204" pitchFamily="34" charset="-122"/>
              </a:rPr>
              <a:t>库存管理中职工与仓库的工作关系已包含在劳动人事管理的部门与职工之间的联系之中，所以可以取消。职工之间领导与被领导关系可由部门与职工（经理）之间的领导关系、部门与职工之间的从属关系两者导出，所以也可以取消。</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F4F1B99D-5A97-40C4-8EC0-AA876C0E4433}" type="datetime1">
              <a:rPr lang="zh-CN" altLang="en-US" smtClean="0"/>
              <a:t>2021/11/25</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262"/>
                                        </p:tgtEl>
                                        <p:attrNameLst>
                                          <p:attrName>style.visibility</p:attrName>
                                        </p:attrNameLst>
                                      </p:cBhvr>
                                      <p:to>
                                        <p:strVal val="visible"/>
                                      </p:to>
                                    </p:set>
                                    <p:anim calcmode="lin" valueType="num">
                                      <p:cBhvr additive="base">
                                        <p:cTn id="7" dur="500" fill="hold"/>
                                        <p:tgtEl>
                                          <p:spTgt spid="96262"/>
                                        </p:tgtEl>
                                        <p:attrNameLst>
                                          <p:attrName>ppt_x</p:attrName>
                                        </p:attrNameLst>
                                      </p:cBhvr>
                                      <p:tavLst>
                                        <p:tav tm="0">
                                          <p:val>
                                            <p:strVal val="#ppt_x"/>
                                          </p:val>
                                        </p:tav>
                                        <p:tav tm="100000">
                                          <p:val>
                                            <p:strVal val="#ppt_x"/>
                                          </p:val>
                                        </p:tav>
                                      </p:tavLst>
                                    </p:anim>
                                    <p:anim calcmode="lin" valueType="num">
                                      <p:cBhvr additive="base">
                                        <p:cTn id="8" dur="500" fill="hold"/>
                                        <p:tgtEl>
                                          <p:spTgt spid="9626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96262"/>
                                        </p:tgtEl>
                                        <p:attrNameLst>
                                          <p:attrName>ppt_x</p:attrName>
                                        </p:attrNameLst>
                                      </p:cBhvr>
                                      <p:tavLst>
                                        <p:tav tm="0">
                                          <p:val>
                                            <p:strVal val="ppt_x"/>
                                          </p:val>
                                        </p:tav>
                                        <p:tav tm="100000">
                                          <p:val>
                                            <p:strVal val="ppt_x"/>
                                          </p:val>
                                        </p:tav>
                                      </p:tavLst>
                                    </p:anim>
                                    <p:anim calcmode="lin" valueType="num">
                                      <p:cBhvr additive="base">
                                        <p:cTn id="13" dur="500"/>
                                        <p:tgtEl>
                                          <p:spTgt spid="96262"/>
                                        </p:tgtEl>
                                        <p:attrNameLst>
                                          <p:attrName>ppt_y</p:attrName>
                                        </p:attrNameLst>
                                      </p:cBhvr>
                                      <p:tavLst>
                                        <p:tav tm="0">
                                          <p:val>
                                            <p:strVal val="ppt_y"/>
                                          </p:val>
                                        </p:tav>
                                        <p:tav tm="100000">
                                          <p:val>
                                            <p:strVal val="1+ppt_h/2"/>
                                          </p:val>
                                        </p:tav>
                                      </p:tavLst>
                                    </p:anim>
                                    <p:set>
                                      <p:cBhvr>
                                        <p:cTn id="14" dur="1" fill="hold">
                                          <p:stCondLst>
                                            <p:cond delay="499"/>
                                          </p:stCondLst>
                                        </p:cTn>
                                        <p:tgtEl>
                                          <p:spTgt spid="96262"/>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96263"/>
                                        </p:tgtEl>
                                        <p:attrNameLst>
                                          <p:attrName>style.visibility</p:attrName>
                                        </p:attrNameLst>
                                      </p:cBhvr>
                                      <p:to>
                                        <p:strVal val="visible"/>
                                      </p:to>
                                    </p:set>
                                    <p:animEffect transition="in" filter="barn(inVertical)">
                                      <p:cBhvr>
                                        <p:cTn id="19" dur="500"/>
                                        <p:tgtEl>
                                          <p:spTgt spid="9626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xit" presetSubtype="21" fill="hold" grpId="1" nodeType="clickEffect">
                                  <p:stCondLst>
                                    <p:cond delay="0"/>
                                  </p:stCondLst>
                                  <p:childTnLst>
                                    <p:animEffect transition="out" filter="barn(inVertical)">
                                      <p:cBhvr>
                                        <p:cTn id="23" dur="500"/>
                                        <p:tgtEl>
                                          <p:spTgt spid="96263"/>
                                        </p:tgtEl>
                                      </p:cBhvr>
                                    </p:animEffect>
                                    <p:set>
                                      <p:cBhvr>
                                        <p:cTn id="24" dur="1" fill="hold">
                                          <p:stCondLst>
                                            <p:cond delay="499"/>
                                          </p:stCondLst>
                                        </p:cTn>
                                        <p:tgtEl>
                                          <p:spTgt spid="962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2" grpId="0" bldLvl="0" animBg="1" autoUpdateAnimBg="0"/>
      <p:bldP spid="96262" grpId="1" bldLvl="0" animBg="1" autoUpdateAnimBg="0"/>
      <p:bldP spid="96263" grpId="0" bldLvl="0" animBg="1" autoUpdateAnimBg="0"/>
      <p:bldP spid="96263" grpId="1" bldLvl="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zh-CN" altLang="zh-CN"/>
              <a:t>第七章  数据库设计</a:t>
            </a:r>
          </a:p>
        </p:txBody>
      </p:sp>
      <p:sp>
        <p:nvSpPr>
          <p:cNvPr id="3075" name="Rectangle 3"/>
          <p:cNvSpPr>
            <a:spLocks noGrp="1" noChangeArrowheads="1"/>
          </p:cNvSpPr>
          <p:nvPr>
            <p:ph idx="1"/>
          </p:nvPr>
        </p:nvSpPr>
        <p:spPr>
          <a:xfrm>
            <a:off x="2771800" y="1098550"/>
            <a:ext cx="4765162" cy="5401518"/>
          </a:xfrm>
        </p:spPr>
        <p:txBody>
          <a:bodyPr/>
          <a:lstStyle/>
          <a:p>
            <a:pPr marL="0" indent="0">
              <a:lnSpc>
                <a:spcPct val="150000"/>
              </a:lnSpc>
              <a:buFont typeface="Wingdings" panose="05000000000000000000" pitchFamily="2" charset="2"/>
              <a:buNone/>
            </a:pPr>
            <a:r>
              <a:rPr lang="en-US" altLang="zh-CN" dirty="0"/>
              <a:t>7.1  </a:t>
            </a:r>
            <a:r>
              <a:rPr lang="zh-CN" altLang="en-US" dirty="0"/>
              <a:t>数据库设计概述</a:t>
            </a:r>
          </a:p>
          <a:p>
            <a:pPr marL="0" indent="0">
              <a:lnSpc>
                <a:spcPct val="150000"/>
              </a:lnSpc>
              <a:buFont typeface="Wingdings" panose="05000000000000000000" pitchFamily="2" charset="2"/>
              <a:buNone/>
            </a:pPr>
            <a:r>
              <a:rPr lang="en-US" altLang="zh-CN" dirty="0"/>
              <a:t>7.2  </a:t>
            </a:r>
            <a:r>
              <a:rPr lang="zh-CN" altLang="en-US" dirty="0"/>
              <a:t>需求分析</a:t>
            </a:r>
          </a:p>
          <a:p>
            <a:pPr marL="0" indent="0">
              <a:lnSpc>
                <a:spcPct val="150000"/>
              </a:lnSpc>
              <a:buFont typeface="Wingdings" panose="05000000000000000000" pitchFamily="2" charset="2"/>
              <a:buNone/>
            </a:pPr>
            <a:r>
              <a:rPr lang="en-US" altLang="zh-CN" dirty="0"/>
              <a:t>7.3  </a:t>
            </a:r>
            <a:r>
              <a:rPr lang="zh-CN" altLang="en-US" dirty="0"/>
              <a:t>概念结构设计</a:t>
            </a:r>
          </a:p>
          <a:p>
            <a:pPr marL="0" indent="0">
              <a:lnSpc>
                <a:spcPct val="150000"/>
              </a:lnSpc>
              <a:buFont typeface="Wingdings" panose="05000000000000000000" pitchFamily="2" charset="2"/>
              <a:buNone/>
            </a:pPr>
            <a:r>
              <a:rPr lang="en-US" altLang="zh-CN" dirty="0">
                <a:solidFill>
                  <a:srgbClr val="0066FF"/>
                </a:solidFill>
              </a:rPr>
              <a:t>7.4  </a:t>
            </a:r>
            <a:r>
              <a:rPr lang="zh-CN" altLang="en-US" dirty="0">
                <a:solidFill>
                  <a:srgbClr val="0066FF"/>
                </a:solidFill>
              </a:rPr>
              <a:t>逻辑结构设计</a:t>
            </a:r>
          </a:p>
          <a:p>
            <a:pPr marL="0" indent="0">
              <a:lnSpc>
                <a:spcPct val="150000"/>
              </a:lnSpc>
              <a:buFont typeface="Wingdings" panose="05000000000000000000" pitchFamily="2" charset="2"/>
              <a:buNone/>
            </a:pPr>
            <a:r>
              <a:rPr lang="en-US" altLang="zh-CN" dirty="0"/>
              <a:t>7.5  </a:t>
            </a:r>
            <a:r>
              <a:rPr lang="zh-CN" altLang="en-US" dirty="0"/>
              <a:t>物理结构设计</a:t>
            </a:r>
          </a:p>
          <a:p>
            <a:pPr marL="0" indent="0">
              <a:lnSpc>
                <a:spcPct val="150000"/>
              </a:lnSpc>
              <a:buFont typeface="Wingdings" panose="05000000000000000000" pitchFamily="2" charset="2"/>
              <a:buNone/>
            </a:pPr>
            <a:r>
              <a:rPr lang="en-US" altLang="zh-CN" dirty="0"/>
              <a:t>7.6  </a:t>
            </a:r>
            <a:r>
              <a:rPr lang="zh-CN" altLang="en-US" dirty="0"/>
              <a:t>数据库的实施和维护</a:t>
            </a:r>
          </a:p>
          <a:p>
            <a:pPr marL="0" indent="0">
              <a:lnSpc>
                <a:spcPct val="150000"/>
              </a:lnSpc>
              <a:buFont typeface="Wingdings" panose="05000000000000000000" pitchFamily="2" charset="2"/>
              <a:buNone/>
            </a:pPr>
            <a:r>
              <a:rPr lang="en-US" altLang="zh-CN" dirty="0"/>
              <a:t>7.7  </a:t>
            </a:r>
            <a:r>
              <a:rPr lang="zh-CN" altLang="en-US" dirty="0"/>
              <a:t>小结</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CBE90DD4-EDE1-4103-BF80-FDC62B58F877}" type="datetime1">
              <a:rPr lang="zh-CN" altLang="en-US" smtClean="0"/>
              <a:t>2021/11/25</a:t>
            </a:fld>
            <a:endParaRPr lang="zh-CN" altLang="en-US" dirty="0"/>
          </a:p>
        </p:txBody>
      </p:sp>
    </p:spTree>
    <p:extLst>
      <p:ext uri="{BB962C8B-B14F-4D97-AF65-F5344CB8AC3E}">
        <p14:creationId xmlns:p14="http://schemas.microsoft.com/office/powerpoint/2010/main" val="2140220725"/>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3600"/>
              <a:t>7.4  </a:t>
            </a:r>
            <a:r>
              <a:rPr lang="zh-CN" altLang="en-US" sz="3600"/>
              <a:t>逻辑结构设计</a:t>
            </a:r>
          </a:p>
        </p:txBody>
      </p:sp>
      <p:sp>
        <p:nvSpPr>
          <p:cNvPr id="4099" name="Rectangle 3"/>
          <p:cNvSpPr>
            <a:spLocks noGrp="1" noChangeArrowheads="1"/>
          </p:cNvSpPr>
          <p:nvPr>
            <p:ph idx="1"/>
          </p:nvPr>
        </p:nvSpPr>
        <p:spPr>
          <a:xfrm>
            <a:off x="899592" y="908720"/>
            <a:ext cx="8149538" cy="4854575"/>
          </a:xfrm>
        </p:spPr>
        <p:txBody>
          <a:bodyPr/>
          <a:lstStyle/>
          <a:p>
            <a:pPr>
              <a:lnSpc>
                <a:spcPct val="150000"/>
              </a:lnSpc>
            </a:pPr>
            <a:r>
              <a:rPr lang="zh-CN" altLang="en-US" dirty="0"/>
              <a:t>逻辑结构设计的任务</a:t>
            </a:r>
          </a:p>
          <a:p>
            <a:pPr lvl="1">
              <a:lnSpc>
                <a:spcPct val="150000"/>
              </a:lnSpc>
            </a:pPr>
            <a:r>
              <a:rPr lang="zh-CN" altLang="en-US" dirty="0"/>
              <a:t>把概念结构设计阶段设计好的基本</a:t>
            </a:r>
            <a:r>
              <a:rPr lang="en-US" altLang="zh-CN" dirty="0"/>
              <a:t>E-R</a:t>
            </a:r>
            <a:r>
              <a:rPr lang="zh-CN" altLang="en-US" dirty="0"/>
              <a:t>图转换为与选用数据库管理系统产品所支持的数据模型相符合的逻辑结构</a:t>
            </a:r>
          </a:p>
        </p:txBody>
      </p:sp>
      <p:sp>
        <p:nvSpPr>
          <p:cNvPr id="2" name="日期占位符 1"/>
          <p:cNvSpPr>
            <a:spLocks noGrp="1"/>
          </p:cNvSpPr>
          <p:nvPr>
            <p:ph type="dt" sz="half" idx="10"/>
          </p:nvPr>
        </p:nvSpPr>
        <p:spPr>
          <a:xfrm>
            <a:off x="-48894" y="6589430"/>
            <a:ext cx="935608" cy="260350"/>
          </a:xfrm>
          <a:prstGeom prst="rect">
            <a:avLst/>
          </a:prstGeom>
        </p:spPr>
        <p:txBody>
          <a:bodyPr/>
          <a:lstStyle/>
          <a:p>
            <a:pPr>
              <a:defRPr/>
            </a:pPr>
            <a:fld id="{F1A1C091-B3C5-4F48-9199-FBE3A5F33DE3}" type="datetime1">
              <a:rPr lang="zh-CN" altLang="en-US" smtClean="0"/>
              <a:t>2021/11/25</a:t>
            </a:fld>
            <a:endParaRPr lang="zh-CN" altLang="en-US" dirty="0"/>
          </a:p>
        </p:txBody>
      </p:sp>
    </p:spTree>
    <p:extLst>
      <p:ext uri="{BB962C8B-B14F-4D97-AF65-F5344CB8AC3E}">
        <p14:creationId xmlns:p14="http://schemas.microsoft.com/office/powerpoint/2010/main" val="1378356321"/>
      </p:ext>
    </p:extLst>
  </p:cSld>
  <p:clrMapOvr>
    <a:masterClrMapping/>
  </p:clrMapOvr>
  <p:transition/>
</p:sld>
</file>

<file path=ppt/theme/theme1.xml><?xml version="1.0" encoding="utf-8"?>
<a:theme xmlns:a="http://schemas.openxmlformats.org/drawingml/2006/main" name="4_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cap="rnd" cmpd="dbl">
          <a:solidFill>
            <a:srgbClr val="92D050">
              <a:alpha val="48000"/>
            </a:srgbClr>
          </a:solidFill>
          <a:round/>
        </a:ln>
        <a:effectLst>
          <a:outerShdw blurRad="50800" dist="50800" dir="5400000" algn="ctr" rotWithShape="0">
            <a:srgbClr val="00B050"/>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2274</TotalTime>
  <Pages>0</Pages>
  <Words>12919</Words>
  <Characters>0</Characters>
  <Application>Microsoft Office PowerPoint</Application>
  <DocSecurity>0</DocSecurity>
  <PresentationFormat>全屏显示(4:3)</PresentationFormat>
  <Lines>0</Lines>
  <Paragraphs>1453</Paragraphs>
  <Slides>195</Slides>
  <Notes>6</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195</vt:i4>
      </vt:variant>
    </vt:vector>
  </HeadingPairs>
  <TitlesOfParts>
    <vt:vector size="212" baseType="lpstr">
      <vt:lpstr>黑体</vt:lpstr>
      <vt:lpstr>华文琥珀</vt:lpstr>
      <vt:lpstr>华文隶书</vt:lpstr>
      <vt:lpstr>华文新魏</vt:lpstr>
      <vt:lpstr>华文行楷</vt:lpstr>
      <vt:lpstr>隶书</vt:lpstr>
      <vt:lpstr>宋体</vt:lpstr>
      <vt:lpstr>微软雅黑</vt:lpstr>
      <vt:lpstr>幼圆</vt:lpstr>
      <vt:lpstr>Arial</vt:lpstr>
      <vt:lpstr>Calibri</vt:lpstr>
      <vt:lpstr>Franklin Gothic Medium</vt:lpstr>
      <vt:lpstr>Symbol</vt:lpstr>
      <vt:lpstr>Times New Roman</vt:lpstr>
      <vt:lpstr>Wingdings</vt:lpstr>
      <vt:lpstr>4_数据库系统概论</vt:lpstr>
      <vt:lpstr>Office 主题</vt:lpstr>
      <vt:lpstr>PowerPoint 演示文稿</vt:lpstr>
      <vt:lpstr>PowerPoint 演示文稿</vt:lpstr>
      <vt:lpstr>7.1  数据库设计概述</vt:lpstr>
      <vt:lpstr>数据库设计概述（续）</vt:lpstr>
      <vt:lpstr>7.1  数据库设计概述</vt:lpstr>
      <vt:lpstr>7.1.1  数据库设计的特点</vt:lpstr>
      <vt:lpstr>数据库设计的特点（续）</vt:lpstr>
      <vt:lpstr>数据库设计的特点（续）</vt:lpstr>
      <vt:lpstr>7.1  数据库设计概述</vt:lpstr>
      <vt:lpstr>7.1.2  数据库设计方法</vt:lpstr>
      <vt:lpstr>数据库设计方法（续）</vt:lpstr>
      <vt:lpstr>数据库设计方法（续）</vt:lpstr>
      <vt:lpstr>7.1  数据库设计概述</vt:lpstr>
      <vt:lpstr>7.1.3  数据库设计的基本步骤</vt:lpstr>
      <vt:lpstr>PowerPoint 演示文稿</vt:lpstr>
      <vt:lpstr>数据库设计的基本步骤（续）</vt:lpstr>
      <vt:lpstr>数据库设计的基本步骤（续）</vt:lpstr>
      <vt:lpstr>数据库设计的基本步骤（续）</vt:lpstr>
      <vt:lpstr>数据库设计的基本步骤（续）</vt:lpstr>
      <vt:lpstr>PowerPoint 演示文稿</vt:lpstr>
      <vt:lpstr>7.1  数据库设计概述</vt:lpstr>
      <vt:lpstr>7.1.4 数据库设计过程中的各级模式</vt:lpstr>
      <vt:lpstr>数据库设计过程中的各级模式（续）</vt:lpstr>
      <vt:lpstr>数据库设计过程中的各级模式（续）</vt:lpstr>
      <vt:lpstr>数据库设计过程中的各级模式（续）</vt:lpstr>
      <vt:lpstr>数据库设计过程中的各级模式（续）</vt:lpstr>
      <vt:lpstr>第七章  数据库设计</vt:lpstr>
      <vt:lpstr>7.2  需求分析</vt:lpstr>
      <vt:lpstr>需求分析（续）</vt:lpstr>
      <vt:lpstr>7.2.1 需求分析的任务</vt:lpstr>
      <vt:lpstr>需求分析的任务（续）</vt:lpstr>
      <vt:lpstr>需求分析的任务（续）</vt:lpstr>
      <vt:lpstr>7.2  需求分析</vt:lpstr>
      <vt:lpstr>7.2.2  需求分析的方法</vt:lpstr>
      <vt:lpstr>调查用户需求的步骤</vt:lpstr>
      <vt:lpstr>常用调查方法</vt:lpstr>
      <vt:lpstr>进一步分析和表达用户需求</vt:lpstr>
      <vt:lpstr>需求分析过程</vt:lpstr>
      <vt:lpstr>7.2  需求分析</vt:lpstr>
      <vt:lpstr>7.2.3  数据字典</vt:lpstr>
      <vt:lpstr>数据字典（续）</vt:lpstr>
      <vt:lpstr>1. 数据项</vt:lpstr>
      <vt:lpstr>2. 数据结构</vt:lpstr>
      <vt:lpstr>3. 数据流</vt:lpstr>
      <vt:lpstr>4. 数据存储</vt:lpstr>
      <vt:lpstr>5. 处理过程</vt:lpstr>
      <vt:lpstr>需求分析小结</vt:lpstr>
      <vt:lpstr>第七章  数据库设计</vt:lpstr>
      <vt:lpstr>7.3  概念结构设计</vt:lpstr>
      <vt:lpstr>7.3.1 概念模型</vt:lpstr>
      <vt:lpstr>7.3  概念结构设计</vt:lpstr>
      <vt:lpstr>7.3.2  E-R模型</vt:lpstr>
      <vt:lpstr>映射约束</vt:lpstr>
      <vt:lpstr>映射约束</vt:lpstr>
      <vt:lpstr>映射约束</vt:lpstr>
      <vt:lpstr>映射约束</vt:lpstr>
      <vt:lpstr>E-R模型（续）</vt:lpstr>
      <vt:lpstr>E-R模型（续）</vt:lpstr>
      <vt:lpstr>E-R模型（续）</vt:lpstr>
      <vt:lpstr>E-R模型（续）</vt:lpstr>
      <vt:lpstr>E-R模型（续）</vt:lpstr>
      <vt:lpstr>E-R模型（续）</vt:lpstr>
      <vt:lpstr>E-R模型（续）</vt:lpstr>
      <vt:lpstr>E-R模型（续）</vt:lpstr>
      <vt:lpstr>E-R模型（续）</vt:lpstr>
      <vt:lpstr>E-R模型（续）</vt:lpstr>
      <vt:lpstr>E-R模型（续）</vt:lpstr>
      <vt:lpstr>E-R模型（续）</vt:lpstr>
      <vt:lpstr>E-R模型（续）</vt:lpstr>
      <vt:lpstr>E-R模型（续）</vt:lpstr>
      <vt:lpstr>E-R模型（续）</vt:lpstr>
      <vt:lpstr>E-R模型（续）</vt:lpstr>
      <vt:lpstr>7.3  概念结构设计</vt:lpstr>
      <vt:lpstr>7.3.5  概念结构设计</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第七章  数据库设计</vt:lpstr>
      <vt:lpstr>7.4  逻辑结构设计</vt:lpstr>
      <vt:lpstr>7.4  逻辑结构设计</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7.4  逻辑结构设计</vt:lpstr>
      <vt:lpstr>7.4.2  数据模型的优化</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7.4  逻辑结构设计</vt:lpstr>
      <vt:lpstr>7.4.3  设计用户子模式</vt:lpstr>
      <vt:lpstr>设计用户子模式（续）</vt:lpstr>
      <vt:lpstr>设计用户子模式（续）</vt:lpstr>
      <vt:lpstr>设计用户子模式（续）</vt:lpstr>
      <vt:lpstr>第七章  数据库设计</vt:lpstr>
      <vt:lpstr>7.5  数据库的物理设计</vt:lpstr>
      <vt:lpstr>数据库的物理设计（续）</vt:lpstr>
      <vt:lpstr>7.5  数据库的物理设计</vt:lpstr>
      <vt:lpstr>7.5.1  数据库物理设计的内容和方法</vt:lpstr>
      <vt:lpstr>数据库物理设计的内容和方法（续）</vt:lpstr>
      <vt:lpstr>数据库物理设计的内容和方法（续）</vt:lpstr>
      <vt:lpstr>7.5  数据库的物理设计</vt:lpstr>
      <vt:lpstr>7.5.2  关系模式存取方法选择</vt:lpstr>
      <vt:lpstr>关系模式存取方法选择（续）</vt:lpstr>
      <vt:lpstr>1. B+树索引存取方法的选择</vt:lpstr>
      <vt:lpstr>B+树索引存取方法的选择（续）</vt:lpstr>
      <vt:lpstr>B+树索引存取方法的选择（续）</vt:lpstr>
      <vt:lpstr>2. HASH存取方法的选择</vt:lpstr>
      <vt:lpstr>3. 聚簇存取方法的选择</vt:lpstr>
      <vt:lpstr>聚簇存取方法的选择（续）</vt:lpstr>
      <vt:lpstr>聚簇存取方法的选择（续）</vt:lpstr>
      <vt:lpstr>聚簇存取方法的选择（续）</vt:lpstr>
      <vt:lpstr>聚簇存取方法的选择（续）</vt:lpstr>
      <vt:lpstr>聚簇存取方法的选择（续）</vt:lpstr>
      <vt:lpstr>聚簇存取方法的选择（续）</vt:lpstr>
      <vt:lpstr>聚簇存取方法的选择（续）</vt:lpstr>
      <vt:lpstr>7.5  数据库的物理设计</vt:lpstr>
      <vt:lpstr>7.5.3  确定数据库的存储结构</vt:lpstr>
      <vt:lpstr>确定数据库的存储结构（续）</vt:lpstr>
      <vt:lpstr>1. 确定数据的存放位置</vt:lpstr>
      <vt:lpstr>2. 确定系统配置</vt:lpstr>
      <vt:lpstr>确定系统配置（续）</vt:lpstr>
      <vt:lpstr>7.5  数据库的物理设计</vt:lpstr>
      <vt:lpstr>7.5.4  评价物理结构</vt:lpstr>
      <vt:lpstr>第七章  数据库设计</vt:lpstr>
      <vt:lpstr>7.6 数据库的实施和维护</vt:lpstr>
      <vt:lpstr> 数据的载入 </vt:lpstr>
      <vt:lpstr>应用程序的调试</vt:lpstr>
      <vt:lpstr>7.6 数据库的实施和维护</vt:lpstr>
      <vt:lpstr>7.6.2  数据库的试运行</vt:lpstr>
      <vt:lpstr>数据库的试运行（续）</vt:lpstr>
      <vt:lpstr>数据库的试运行（续）</vt:lpstr>
      <vt:lpstr>数据库的试运行（续）</vt:lpstr>
      <vt:lpstr>7.6 数据库的实施和维护</vt:lpstr>
      <vt:lpstr>7.6.3  数据库的运行和维护</vt:lpstr>
      <vt:lpstr>数据库的运行和维护（续）</vt:lpstr>
      <vt:lpstr>数据库的运行和维护（续）</vt:lpstr>
      <vt:lpstr>数据库的运行和维护（续）</vt:lpstr>
      <vt:lpstr>数据库的运行和维护（续）</vt:lpstr>
      <vt:lpstr>数据库的运行和维护（续）</vt:lpstr>
      <vt:lpstr>数据库的运行和维护（续）</vt:lpstr>
      <vt:lpstr>数据库的运行和维护（续）</vt:lpstr>
      <vt:lpstr>数据库的运行和维护（续）</vt:lpstr>
      <vt:lpstr>第七章  数据库设计</vt:lpstr>
      <vt:lpstr>7.7  小结</vt:lpstr>
      <vt:lpstr>小结（续）</vt:lpstr>
      <vt:lpstr>小结（续）</vt:lpstr>
      <vt:lpstr>小结（续）</vt:lpstr>
      <vt:lpstr>PowerPoint 演示文稿</vt:lpstr>
      <vt:lpstr>E-R图案例分析</vt:lpstr>
      <vt:lpstr>E-R图案例分析</vt:lpstr>
      <vt:lpstr>PowerPoint 演示文稿</vt:lpstr>
      <vt:lpstr>PowerPoint 演示文稿</vt:lpstr>
      <vt:lpstr>PowerPoint 演示文稿</vt:lpstr>
      <vt:lpstr>PowerPoint 演示文稿</vt:lpstr>
      <vt:lpstr>E-R图案例分析</vt:lpstr>
      <vt:lpstr>PowerPoint 演示文稿</vt:lpstr>
      <vt:lpstr>E-R图案例分析</vt:lpstr>
      <vt:lpstr>E-R图案例分析</vt:lpstr>
      <vt:lpstr>E-R图案例分析</vt:lpstr>
      <vt:lpstr>E-R图案例分析</vt:lpstr>
      <vt:lpstr>E-R图案例分析</vt:lpstr>
      <vt:lpstr>E-R图案例分析</vt:lpstr>
      <vt:lpstr>E-R图案例分析</vt:lpstr>
      <vt:lpstr>本章总结</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数据库系统原理</dc:title>
  <dc:subject>第七章</dc:subject>
  <dc:creator>宋广华</dc:creator>
  <cp:lastModifiedBy>宋 广华</cp:lastModifiedBy>
  <cp:revision>38</cp:revision>
  <dcterms:created xsi:type="dcterms:W3CDTF">2014-11-15T08:22:24Z</dcterms:created>
  <dcterms:modified xsi:type="dcterms:W3CDTF">2021-11-25T12:35:58Z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2052-9.1.0.4866</vt:lpwstr>
  </property>
</Properties>
</file>